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jpeg" ContentType="image/jpeg"/>
  <Default Extension="JPG" ContentType="image/.jpg"/>
  <Default Extension="png" ContentType="image/png"/>
  <Default Extension="wmf" ContentType="image/x-wm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63"/>
  </p:handoutMasterIdLst>
  <p:sldIdLst>
    <p:sldId id="351" r:id="rId3"/>
    <p:sldId id="369" r:id="rId5"/>
    <p:sldId id="258" r:id="rId6"/>
    <p:sldId id="257" r:id="rId7"/>
    <p:sldId id="370" r:id="rId8"/>
    <p:sldId id="371" r:id="rId9"/>
    <p:sldId id="259" r:id="rId10"/>
    <p:sldId id="374" r:id="rId11"/>
    <p:sldId id="375" r:id="rId12"/>
    <p:sldId id="377" r:id="rId13"/>
    <p:sldId id="378" r:id="rId14"/>
    <p:sldId id="379" r:id="rId15"/>
    <p:sldId id="380" r:id="rId16"/>
    <p:sldId id="376" r:id="rId17"/>
    <p:sldId id="383" r:id="rId18"/>
    <p:sldId id="384" r:id="rId19"/>
    <p:sldId id="381" r:id="rId20"/>
    <p:sldId id="266" r:id="rId21"/>
    <p:sldId id="284" r:id="rId22"/>
    <p:sldId id="366" r:id="rId23"/>
    <p:sldId id="362" r:id="rId24"/>
    <p:sldId id="361" r:id="rId25"/>
    <p:sldId id="285" r:id="rId26"/>
    <p:sldId id="286" r:id="rId27"/>
    <p:sldId id="287" r:id="rId28"/>
    <p:sldId id="401" r:id="rId29"/>
    <p:sldId id="402" r:id="rId30"/>
    <p:sldId id="288" r:id="rId31"/>
    <p:sldId id="386" r:id="rId32"/>
    <p:sldId id="389" r:id="rId33"/>
    <p:sldId id="390" r:id="rId34"/>
    <p:sldId id="391" r:id="rId35"/>
    <p:sldId id="393" r:id="rId36"/>
    <p:sldId id="404" r:id="rId37"/>
    <p:sldId id="394" r:id="rId38"/>
    <p:sldId id="395" r:id="rId39"/>
    <p:sldId id="396" r:id="rId40"/>
    <p:sldId id="397" r:id="rId41"/>
    <p:sldId id="398" r:id="rId42"/>
    <p:sldId id="399" r:id="rId43"/>
    <p:sldId id="354" r:id="rId44"/>
    <p:sldId id="400" r:id="rId45"/>
    <p:sldId id="292" r:id="rId46"/>
    <p:sldId id="367" r:id="rId47"/>
    <p:sldId id="368" r:id="rId48"/>
    <p:sldId id="355" r:id="rId49"/>
    <p:sldId id="405" r:id="rId50"/>
    <p:sldId id="301" r:id="rId51"/>
    <p:sldId id="305" r:id="rId52"/>
    <p:sldId id="306" r:id="rId53"/>
    <p:sldId id="356" r:id="rId54"/>
    <p:sldId id="357" r:id="rId55"/>
    <p:sldId id="313" r:id="rId56"/>
    <p:sldId id="358" r:id="rId57"/>
    <p:sldId id="318" r:id="rId58"/>
    <p:sldId id="319" r:id="rId59"/>
    <p:sldId id="328" r:id="rId60"/>
    <p:sldId id="359" r:id="rId61"/>
    <p:sldId id="360" r:id="rId62"/>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85" userDrawn="1">
          <p15:clr>
            <a:srgbClr val="A4A3A4"/>
          </p15:clr>
        </p15:guide>
        <p15:guide id="2" pos="2801"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jg" initials="t"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FF"/>
    <a:srgbClr val="FF33CC"/>
    <a:srgbClr val="FF3399"/>
    <a:srgbClr val="0066FF"/>
    <a:srgbClr val="FF6600"/>
    <a:srgbClr val="55B70C"/>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48" autoAdjust="0"/>
    <p:restoredTop sz="95126" autoAdjust="0"/>
  </p:normalViewPr>
  <p:slideViewPr>
    <p:cSldViewPr showGuides="1">
      <p:cViewPr varScale="1">
        <p:scale>
          <a:sx n="115" d="100"/>
          <a:sy n="115" d="100"/>
        </p:scale>
        <p:origin x="702" y="84"/>
      </p:cViewPr>
      <p:guideLst>
        <p:guide orient="horz" pos="2185"/>
        <p:guide pos="280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10" d="100"/>
        <a:sy n="110" d="100"/>
      </p:scale>
      <p:origin x="0" y="0"/>
    </p:cViewPr>
  </p:sorterViewPr>
  <p:notesViewPr>
    <p:cSldViewPr>
      <p:cViewPr varScale="1">
        <p:scale>
          <a:sx n="67" d="100"/>
          <a:sy n="67" d="100"/>
        </p:scale>
        <p:origin x="3120" y="7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7" Type="http://schemas.openxmlformats.org/officeDocument/2006/relationships/commentAuthors" Target="commentAuthors.xml"/><Relationship Id="rId66" Type="http://schemas.openxmlformats.org/officeDocument/2006/relationships/tableStyles" Target="tableStyles.xml"/><Relationship Id="rId65" Type="http://schemas.openxmlformats.org/officeDocument/2006/relationships/viewProps" Target="viewProps.xml"/><Relationship Id="rId64" Type="http://schemas.openxmlformats.org/officeDocument/2006/relationships/presProps" Target="presProps.xml"/><Relationship Id="rId63" Type="http://schemas.openxmlformats.org/officeDocument/2006/relationships/handoutMaster" Target="handoutMasters/handoutMaster1.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9" Type="http://schemas.openxmlformats.org/officeDocument/2006/relationships/image" Target="../media/image21.wmf"/><Relationship Id="rId8" Type="http://schemas.openxmlformats.org/officeDocument/2006/relationships/image" Target="../media/image20.wmf"/><Relationship Id="rId7" Type="http://schemas.openxmlformats.org/officeDocument/2006/relationships/image" Target="../media/image19.wmf"/><Relationship Id="rId6" Type="http://schemas.openxmlformats.org/officeDocument/2006/relationships/image" Target="../media/image18.wmf"/><Relationship Id="rId5" Type="http://schemas.openxmlformats.org/officeDocument/2006/relationships/image" Target="../media/image17.wmf"/><Relationship Id="rId4" Type="http://schemas.openxmlformats.org/officeDocument/2006/relationships/image" Target="../media/image16.wmf"/><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Times New Roman" panose="02020603050405020304" pitchFamily="18" charset="0"/>
              <a:cs typeface="Times New Roman" panose="02020603050405020304" pitchFamily="18" charset="0"/>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F2B9A6F-649B-40E0-9235-15314CCF5F27}" type="datetimeFigureOut">
              <a:rPr lang="zh-CN" altLang="en-US" smtClean="0">
                <a:latin typeface="Times New Roman" panose="02020603050405020304" pitchFamily="18" charset="0"/>
                <a:cs typeface="Times New Roman" panose="02020603050405020304" pitchFamily="18" charset="0"/>
              </a:rPr>
            </a:fld>
            <a:endParaRPr lang="zh-CN" altLang="en-US">
              <a:latin typeface="Times New Roman" panose="02020603050405020304" pitchFamily="18" charset="0"/>
              <a:cs typeface="Times New Roman" panose="02020603050405020304" pitchFamily="18" charset="0"/>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Times New Roman" panose="02020603050405020304" pitchFamily="18" charset="0"/>
              <a:cs typeface="Times New Roman" panose="02020603050405020304" pitchFamily="18" charset="0"/>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47AA538-38B4-4B93-A9C9-F579F75A06F5}" type="slidenum">
              <a:rPr lang="zh-CN" altLang="en-US" smtClean="0">
                <a:latin typeface="Times New Roman" panose="02020603050405020304" pitchFamily="18" charset="0"/>
                <a:cs typeface="Times New Roman" panose="02020603050405020304" pitchFamily="18" charset="0"/>
              </a:rPr>
            </a:fld>
            <a:endParaRPr lang="zh-CN" altLang="en-US">
              <a:latin typeface="Times New Roman" panose="02020603050405020304" pitchFamily="18" charset="0"/>
              <a:cs typeface="Times New Roman" panose="02020603050405020304" pitchFamily="18"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lstStyle>
            <a:lvl1pPr eaLnBrk="1" hangingPunct="1">
              <a:defRPr sz="1200">
                <a:latin typeface="Calibri" panose="020F0502020204030204" pitchFamily="34" charset="0"/>
                <a:cs typeface="Times New Roman" panose="02020603050405020304" pitchFamily="18" charset="0"/>
              </a:defRPr>
            </a:lvl1pPr>
          </a:lstStyle>
          <a:p>
            <a:pPr>
              <a:defRPr/>
            </a:pPr>
            <a:endParaRPr lang="zh-CN" altLang="en-US"/>
          </a:p>
        </p:txBody>
      </p:sp>
      <p:sp>
        <p:nvSpPr>
          <p:cNvPr id="52227" name="Rectangle 3"/>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lstStyle>
            <a:lvl1pPr algn="r" eaLnBrk="1" hangingPunct="1">
              <a:defRPr sz="1200">
                <a:latin typeface="Calibri" panose="020F0502020204030204" pitchFamily="34" charset="0"/>
                <a:cs typeface="Times New Roman" panose="02020603050405020304" pitchFamily="18" charset="0"/>
              </a:defRPr>
            </a:lvl1pPr>
          </a:lstStyle>
          <a:p>
            <a:pPr>
              <a:defRPr/>
            </a:pPr>
            <a:fld id="{1134E214-E3C0-4F75-A783-D0C3FCB417FE}" type="datetimeFigureOut">
              <a:rPr lang="zh-CN" altLang="en-US"/>
            </a:fld>
            <a:endParaRPr lang="en-US" altLang="zh-CN"/>
          </a:p>
        </p:txBody>
      </p:sp>
      <p:sp>
        <p:nvSpPr>
          <p:cNvPr id="41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52229" name="Rectangle 5"/>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t" anchorCtr="0" compatLnSpc="1"/>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52230" name="Rectangle 6"/>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lstStyle>
            <a:lvl1pPr eaLnBrk="1" hangingPunct="1">
              <a:defRPr sz="1200">
                <a:latin typeface="Calibri" panose="020F0502020204030204" pitchFamily="34" charset="0"/>
                <a:cs typeface="Times New Roman" panose="02020603050405020304" pitchFamily="18" charset="0"/>
              </a:defRPr>
            </a:lvl1pPr>
          </a:lstStyle>
          <a:p>
            <a:pPr>
              <a:defRPr/>
            </a:pPr>
            <a:endParaRPr lang="en-US" altLang="zh-CN"/>
          </a:p>
        </p:txBody>
      </p:sp>
      <p:sp>
        <p:nvSpPr>
          <p:cNvPr id="52231" name="Rectangle 7"/>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lstStyle>
            <a:lvl1pPr algn="r" eaLnBrk="1" hangingPunct="1">
              <a:defRPr sz="1200">
                <a:latin typeface="Calibri" panose="020F0502020204030204" pitchFamily="34" charset="0"/>
                <a:cs typeface="Times New Roman" panose="02020603050405020304" pitchFamily="18" charset="0"/>
              </a:defRPr>
            </a:lvl1pPr>
          </a:lstStyle>
          <a:p>
            <a:pPr>
              <a:defRPr/>
            </a:pPr>
            <a:fld id="{AB76F6FC-157B-4160-B88F-123B3C4C0F29}" type="slidenum">
              <a:rPr lang="zh-CN" altLang="en-US"/>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Times New Roman" panose="02020603050405020304" pitchFamily="18" charset="0"/>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Times New Roman" panose="02020603050405020304" pitchFamily="18" charset="0"/>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Times New Roman" panose="02020603050405020304" pitchFamily="18" charset="0"/>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Times New Roman" panose="02020603050405020304" pitchFamily="18" charset="0"/>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Times New Roman" panose="02020603050405020304" pitchFamily="18"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Rot="1" noChangeAspect="1" noChangeArrowheads="1" noTextEdit="1"/>
          </p:cNvSpPr>
          <p:nvPr>
            <p:ph type="sldImg"/>
          </p:nvPr>
        </p:nvSpPr>
        <p:spPr/>
      </p:sp>
      <p:sp>
        <p:nvSpPr>
          <p:cNvPr id="614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幻灯片图像占位符 1"/>
          <p:cNvSpPr>
            <a:spLocks noGrp="1" noRot="1" noChangeAspect="1" noTextEdit="1"/>
          </p:cNvSpPr>
          <p:nvPr>
            <p:ph type="sldImg"/>
          </p:nvPr>
        </p:nvSpPr>
        <p:spPr/>
      </p:sp>
      <p:sp>
        <p:nvSpPr>
          <p:cNvPr id="23555" name="备注占位符 2"/>
          <p:cNvSpPr>
            <a:spLocks noGrp="1"/>
          </p:cNvSpPr>
          <p:nvPr>
            <p:ph type="body" idx="1"/>
          </p:nvPr>
        </p:nvSpPr>
        <p:spPr/>
        <p:txBody>
          <a:bodyPr wrap="square" lIns="91440" tIns="45720" rIns="91440" bIns="45720" anchor="ctr" anchorCtr="0"/>
          <a:p>
            <a:pPr lvl="0"/>
            <a:r>
              <a:rPr lang="zh-CN" altLang="en-US" dirty="0"/>
              <a:t>当替换完成之后，我们有一个重要的操作就是重构堆结构。</a:t>
            </a:r>
            <a:endParaRPr lang="zh-CN" altLang="en-US" dirty="0"/>
          </a:p>
        </p:txBody>
      </p:sp>
      <p:sp>
        <p:nvSpPr>
          <p:cNvPr id="23556"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zh-CN" sz="1200" dirty="0"/>
            </a:fld>
            <a:endParaRPr lang="zh-CN" altLang="zh-CN" sz="1200"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幻灯片图像占位符 1"/>
          <p:cNvSpPr>
            <a:spLocks noGrp="1" noRot="1" noChangeAspect="1" noTextEdit="1"/>
          </p:cNvSpPr>
          <p:nvPr>
            <p:ph type="sldImg"/>
          </p:nvPr>
        </p:nvSpPr>
        <p:spPr/>
      </p:sp>
      <p:sp>
        <p:nvSpPr>
          <p:cNvPr id="25603" name="备注占位符 2"/>
          <p:cNvSpPr>
            <a:spLocks noGrp="1"/>
          </p:cNvSpPr>
          <p:nvPr>
            <p:ph type="body" idx="1"/>
          </p:nvPr>
        </p:nvSpPr>
        <p:spPr/>
        <p:txBody>
          <a:bodyPr wrap="square" lIns="91440" tIns="45720" rIns="91440" bIns="45720" anchor="ctr" anchorCtr="0"/>
          <a:p>
            <a:pPr lvl="0"/>
            <a:r>
              <a:rPr lang="zh-CN" altLang="en-US" dirty="0"/>
              <a:t>现在我们思考，当尾节点替换根节点之后如何进行重构，此时我们只需要</a:t>
            </a:r>
            <a:r>
              <a:rPr lang="zh-CN" altLang="en-US" dirty="0">
                <a:solidFill>
                  <a:srgbClr val="FF0000"/>
                </a:solidFill>
              </a:rPr>
              <a:t>自顶向下</a:t>
            </a:r>
            <a:r>
              <a:rPr lang="zh-CN" altLang="en-US" dirty="0"/>
              <a:t>进行比较替换即可。例如，根节点是</a:t>
            </a:r>
            <a:r>
              <a:rPr lang="en-US" altLang="zh-CN" dirty="0"/>
              <a:t>2</a:t>
            </a:r>
            <a:r>
              <a:rPr lang="zh-CN" altLang="en-US" dirty="0"/>
              <a:t>的时候，寻找最大的子节点然后进行替换。</a:t>
            </a:r>
            <a:endParaRPr lang="zh-CN" altLang="en-US" dirty="0"/>
          </a:p>
        </p:txBody>
      </p:sp>
      <p:sp>
        <p:nvSpPr>
          <p:cNvPr id="25604"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zh-CN" sz="1200" dirty="0"/>
            </a:fld>
            <a:endParaRPr lang="zh-CN" altLang="zh-CN" sz="1200"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幻灯片图像占位符 1"/>
          <p:cNvSpPr>
            <a:spLocks noGrp="1" noRot="1" noChangeAspect="1" noTextEdit="1"/>
          </p:cNvSpPr>
          <p:nvPr>
            <p:ph type="sldImg"/>
          </p:nvPr>
        </p:nvSpPr>
        <p:spPr/>
      </p:sp>
      <p:sp>
        <p:nvSpPr>
          <p:cNvPr id="27651" name="备注占位符 2"/>
          <p:cNvSpPr>
            <a:spLocks noGrp="1"/>
          </p:cNvSpPr>
          <p:nvPr>
            <p:ph type="body" idx="1"/>
          </p:nvPr>
        </p:nvSpPr>
        <p:spPr/>
        <p:txBody>
          <a:bodyPr wrap="square" lIns="91440" tIns="45720" rIns="91440" bIns="45720" anchor="ctr" anchorCtr="0"/>
          <a:p>
            <a:pPr lvl="0"/>
            <a:r>
              <a:rPr lang="zh-CN" altLang="en-US" dirty="0"/>
              <a:t>当值为</a:t>
            </a:r>
            <a:r>
              <a:rPr lang="en-US" altLang="zh-CN" dirty="0"/>
              <a:t>2</a:t>
            </a:r>
            <a:r>
              <a:rPr lang="zh-CN" altLang="en-US" dirty="0"/>
              <a:t>的子节点进行替换之后，我们就不用管另外一个子树，因为它仍然满足大顶堆的性质。然后我们依然关注值为</a:t>
            </a:r>
            <a:r>
              <a:rPr lang="en-US" altLang="zh-CN" dirty="0"/>
              <a:t>2</a:t>
            </a:r>
            <a:r>
              <a:rPr lang="zh-CN" altLang="en-US" dirty="0"/>
              <a:t>的节点按照之前的规则进行后续的操作，直至将剩下节点替换完成堆的重构。</a:t>
            </a:r>
            <a:endParaRPr lang="zh-CN" altLang="en-US" dirty="0"/>
          </a:p>
        </p:txBody>
      </p:sp>
      <p:sp>
        <p:nvSpPr>
          <p:cNvPr id="27652"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zh-CN" sz="1200" dirty="0"/>
            </a:fld>
            <a:endParaRPr lang="zh-CN" altLang="zh-CN" sz="1200"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幻灯片图像占位符 1"/>
          <p:cNvSpPr>
            <a:spLocks noGrp="1" noRot="1" noChangeAspect="1" noTextEdit="1"/>
          </p:cNvSpPr>
          <p:nvPr>
            <p:ph type="sldImg"/>
          </p:nvPr>
        </p:nvSpPr>
        <p:spPr/>
      </p:sp>
      <p:sp>
        <p:nvSpPr>
          <p:cNvPr id="29699" name="备注占位符 2"/>
          <p:cNvSpPr>
            <a:spLocks noGrp="1"/>
          </p:cNvSpPr>
          <p:nvPr>
            <p:ph type="body" idx="1"/>
          </p:nvPr>
        </p:nvSpPr>
        <p:spPr/>
        <p:txBody>
          <a:bodyPr wrap="square" lIns="91440" tIns="45720" rIns="91440" bIns="45720" anchor="ctr" anchorCtr="0"/>
          <a:p>
            <a:pPr lvl="0"/>
            <a:r>
              <a:rPr lang="zh-CN" altLang="en-US" dirty="0"/>
              <a:t>根据流程图和代码来直观的感受一下算法的具体实现，这里完成其实不难，只是比较绕的地方是替换根节点之后重构堆。首先我们看堆排序的函数，这里面其实很好理解，首先判断长度是否大于</a:t>
            </a:r>
            <a:r>
              <a:rPr lang="en-US" altLang="zh-CN" dirty="0"/>
              <a:t>1</a:t>
            </a:r>
            <a:r>
              <a:rPr lang="zh-CN" altLang="en-US" dirty="0"/>
              <a:t>若是则尾巴节点与头节点的值进行替换，然后堆的长度自减</a:t>
            </a:r>
            <a:r>
              <a:rPr lang="en-US" altLang="zh-CN" dirty="0"/>
              <a:t>1</a:t>
            </a:r>
            <a:r>
              <a:rPr lang="zh-CN" altLang="en-US" dirty="0"/>
              <a:t>，然后重构堆。看着很复杂其实很简单，我们首先进入一个循环，这个循环就是表示根节点自顶到下的交换操作，然后找到最大的比父节点值大的节点然后进行交换重构。</a:t>
            </a:r>
            <a:endParaRPr lang="zh-CN" altLang="en-US" dirty="0"/>
          </a:p>
        </p:txBody>
      </p:sp>
      <p:sp>
        <p:nvSpPr>
          <p:cNvPr id="29700"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zh-CN" sz="1200" dirty="0"/>
            </a:fld>
            <a:endParaRPr lang="zh-CN" altLang="zh-CN" sz="1200"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p:sp>
      <p:sp>
        <p:nvSpPr>
          <p:cNvPr id="5427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12B77D7-7E25-4CE3-BF47-E2862375ED73}"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p:sp>
      <p:sp>
        <p:nvSpPr>
          <p:cNvPr id="7373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p:sp>
      <p:sp>
        <p:nvSpPr>
          <p:cNvPr id="7373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p:sp>
      <p:sp>
        <p:nvSpPr>
          <p:cNvPr id="7373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我们在学习</a:t>
            </a:r>
            <a:r>
              <a:rPr lang="en-US" altLang="zh-CN" smtClean="0"/>
              <a:t>C</a:t>
            </a:r>
            <a:r>
              <a:rPr lang="zh-CN" altLang="en-US" smtClean="0"/>
              <a:t>语言的时候都已经写过简单，相信同学们已经对递归有了了解，这节课我们开始来学习递归和分治算法</a:t>
            </a:r>
            <a:endParaRPr lang="zh-CN" altLang="en-US"/>
          </a:p>
        </p:txBody>
      </p:sp>
      <p:sp>
        <p:nvSpPr>
          <p:cNvPr id="4" name="灯片编号占位符 3"/>
          <p:cNvSpPr>
            <a:spLocks noGrp="1"/>
          </p:cNvSpPr>
          <p:nvPr>
            <p:ph type="sldNum" sz="quarter" idx="10"/>
          </p:nvPr>
        </p:nvSpPr>
        <p:spPr/>
        <p:txBody>
          <a:bodyPr/>
          <a:lstStyle/>
          <a:p>
            <a:pPr>
              <a:defRPr/>
            </a:pPr>
            <a:fld id="{AB76F6FC-157B-4160-B88F-123B3C4C0F29}" type="slidenum">
              <a:rPr lang="zh-CN" altLang="en-US" smtClean="0"/>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幻灯片图像占位符 1"/>
          <p:cNvSpPr>
            <a:spLocks noGrp="1" noRot="1" noChangeAspect="1" noTextEdit="1"/>
          </p:cNvSpPr>
          <p:nvPr>
            <p:ph type="sldImg"/>
          </p:nvPr>
        </p:nvSpPr>
        <p:spPr/>
      </p:sp>
      <p:sp>
        <p:nvSpPr>
          <p:cNvPr id="9219" name="备注占位符 2"/>
          <p:cNvSpPr>
            <a:spLocks noGrp="1"/>
          </p:cNvSpPr>
          <p:nvPr>
            <p:ph type="body" idx="1"/>
          </p:nvPr>
        </p:nvSpPr>
        <p:spPr/>
        <p:txBody>
          <a:bodyPr wrap="square" lIns="91440" tIns="45720" rIns="91440" bIns="45720" anchor="ctr" anchorCtr="0"/>
          <a:p>
            <a:pPr lvl="0"/>
            <a:r>
              <a:rPr lang="zh-CN" altLang="en-US" dirty="0"/>
              <a:t>来我们把我们的数据元素构建成一个大顶堆，直观的感受一下堆，猛的一看就是一个二叉树嘛。但是仔细一看我们发现每一个子节点的值都没有父节点的值大。此树我们就可以称为一个堆。</a:t>
            </a:r>
            <a:endParaRPr lang="zh-CN" altLang="en-US" dirty="0"/>
          </a:p>
        </p:txBody>
      </p:sp>
      <p:sp>
        <p:nvSpPr>
          <p:cNvPr id="9220"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zh-CN" sz="1200" dirty="0"/>
            </a:fld>
            <a:endParaRPr lang="zh-CN" altLang="zh-CN" sz="1200"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幻灯片图像占位符 1"/>
          <p:cNvSpPr>
            <a:spLocks noGrp="1" noRot="1" noChangeAspect="1" noTextEdit="1"/>
          </p:cNvSpPr>
          <p:nvPr>
            <p:ph type="sldImg"/>
          </p:nvPr>
        </p:nvSpPr>
        <p:spPr/>
      </p:sp>
      <p:sp>
        <p:nvSpPr>
          <p:cNvPr id="11267" name="备注占位符 2"/>
          <p:cNvSpPr>
            <a:spLocks noGrp="1"/>
          </p:cNvSpPr>
          <p:nvPr>
            <p:ph type="body" idx="1"/>
          </p:nvPr>
        </p:nvSpPr>
        <p:spPr/>
        <p:txBody>
          <a:bodyPr wrap="square" lIns="91440" tIns="45720" rIns="91440" bIns="45720" anchor="ctr" anchorCtr="0"/>
          <a:p>
            <a:pPr lvl="0"/>
            <a:r>
              <a:rPr lang="zh-CN" altLang="en-US" dirty="0"/>
              <a:t>如果我们把一个大顶堆按照从顶到下，从左到右放到一个数组中。用数组的索引当作节点</a:t>
            </a:r>
            <a:r>
              <a:rPr lang="en-US" altLang="zh-CN" dirty="0"/>
              <a:t>ID</a:t>
            </a:r>
            <a:r>
              <a:rPr lang="zh-CN" altLang="en-US" dirty="0"/>
              <a:t>用二叉树的性质来验证，发现依然可以使用二叉树的性质来搜索左右节点和父节点。因此我们完全可以用数组来用堆。同学们现在是不是有点懵怎么还是在数组里面。虽然是数组但是我们完全是不同的数据结构。不用管它实现的具体形式，只要方便好用即可，这也是计算机工程人所追求的简洁。</a:t>
            </a:r>
            <a:endParaRPr lang="zh-CN" altLang="en-US" dirty="0"/>
          </a:p>
        </p:txBody>
      </p:sp>
      <p:sp>
        <p:nvSpPr>
          <p:cNvPr id="11268"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zh-CN" sz="1200" dirty="0"/>
            </a:fld>
            <a:endParaRPr lang="zh-CN" altLang="zh-CN" sz="1200"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幻灯片图像占位符 1"/>
          <p:cNvSpPr>
            <a:spLocks noGrp="1" noRot="1" noChangeAspect="1" noTextEdit="1"/>
          </p:cNvSpPr>
          <p:nvPr>
            <p:ph type="sldImg"/>
          </p:nvPr>
        </p:nvSpPr>
        <p:spPr/>
      </p:sp>
      <p:sp>
        <p:nvSpPr>
          <p:cNvPr id="13315" name="备注占位符 2"/>
          <p:cNvSpPr>
            <a:spLocks noGrp="1"/>
          </p:cNvSpPr>
          <p:nvPr>
            <p:ph type="body" idx="1"/>
          </p:nvPr>
        </p:nvSpPr>
        <p:spPr/>
        <p:txBody>
          <a:bodyPr wrap="square" lIns="91440" tIns="45720" rIns="91440" bIns="45720" anchor="ctr" anchorCtr="0"/>
          <a:p>
            <a:pPr lvl="0"/>
            <a:r>
              <a:rPr lang="zh-CN" altLang="en-US" dirty="0"/>
              <a:t>我们采用方法是逐个节点插入，通过比较子节点与父节点的值来判断是否交换值，从而满足大顶堆性质。可能有的同学会问我们是在一个已经存在的堆结构上插入，但是数组中没有这个结构该怎么插入呢？同学们我们是有 这样的一个前提堆只有一个元素的时候就是大顶堆，所以我们可以在这个基础之上进行逐个插入。来看看我们具体的做法，</a:t>
            </a:r>
            <a:r>
              <a:rPr lang="en-US" altLang="zh-CN" dirty="0"/>
              <a:t>18</a:t>
            </a:r>
            <a:r>
              <a:rPr lang="zh-CN" altLang="en-US" dirty="0"/>
              <a:t>这个子节点插入之后我们通过与父节点进行比较发现其值比父节点大，不满足其大顶堆的性质，然后我们将其进行交换。</a:t>
            </a:r>
            <a:endParaRPr lang="zh-CN" altLang="en-US" dirty="0"/>
          </a:p>
        </p:txBody>
      </p:sp>
      <p:sp>
        <p:nvSpPr>
          <p:cNvPr id="13316"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zh-CN" sz="1200" dirty="0"/>
            </a:fld>
            <a:endParaRPr lang="zh-CN" altLang="zh-CN" sz="1200"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幻灯片图像占位符 1"/>
          <p:cNvSpPr>
            <a:spLocks noGrp="1" noRot="1" noChangeAspect="1" noTextEdit="1"/>
          </p:cNvSpPr>
          <p:nvPr>
            <p:ph type="sldImg"/>
          </p:nvPr>
        </p:nvSpPr>
        <p:spPr/>
      </p:sp>
      <p:sp>
        <p:nvSpPr>
          <p:cNvPr id="17411" name="备注占位符 2"/>
          <p:cNvSpPr>
            <a:spLocks noGrp="1"/>
          </p:cNvSpPr>
          <p:nvPr>
            <p:ph type="body" idx="1"/>
          </p:nvPr>
        </p:nvSpPr>
        <p:spPr/>
        <p:txBody>
          <a:bodyPr wrap="square" lIns="91440" tIns="45720" rIns="91440" bIns="45720" anchor="ctr" anchorCtr="0"/>
          <a:p>
            <a:pPr lvl="0"/>
            <a:r>
              <a:rPr lang="zh-CN" altLang="en-US" dirty="0"/>
              <a:t>我们把刚才的思想用代码和流程图表示，直观的感受。首先就是判断数组的长度是否等于</a:t>
            </a:r>
            <a:r>
              <a:rPr lang="en-US" altLang="zh-CN" dirty="0"/>
              <a:t>1</a:t>
            </a:r>
            <a:r>
              <a:rPr lang="zh-CN" altLang="en-US" dirty="0"/>
              <a:t>如果是则直接返回结果，如果不是，我们则是从第二个节点开始插入，因为第一个节点已经是一个大顶堆了，所以 </a:t>
            </a:r>
            <a:r>
              <a:rPr lang="en-US" altLang="zh-CN" dirty="0"/>
              <a:t>k = 1 ,</a:t>
            </a:r>
            <a:r>
              <a:rPr lang="zh-CN" altLang="en-US" dirty="0"/>
              <a:t>此时我们进入一个循环，进入循环之后表示我们从底往上进行子节点与父节点的值比较，不满足堆的性质则开始交换。然后将父节点索引赋值给</a:t>
            </a:r>
            <a:r>
              <a:rPr lang="en-US" altLang="zh-CN" dirty="0"/>
              <a:t>i</a:t>
            </a:r>
            <a:r>
              <a:rPr lang="zh-CN" altLang="en-US" dirty="0"/>
              <a:t>继续往上进行交换。循环结束</a:t>
            </a:r>
            <a:r>
              <a:rPr lang="en-US" altLang="zh-CN" dirty="0"/>
              <a:t>k</a:t>
            </a:r>
            <a:r>
              <a:rPr lang="zh-CN" altLang="en-US" dirty="0"/>
              <a:t>自加</a:t>
            </a:r>
            <a:r>
              <a:rPr lang="en-US" altLang="zh-CN" dirty="0"/>
              <a:t>1</a:t>
            </a:r>
            <a:r>
              <a:rPr lang="zh-CN" altLang="en-US" dirty="0"/>
              <a:t>表示继续插入下一个子节点。</a:t>
            </a:r>
            <a:endParaRPr lang="zh-CN" altLang="en-US" dirty="0"/>
          </a:p>
        </p:txBody>
      </p:sp>
      <p:sp>
        <p:nvSpPr>
          <p:cNvPr id="17412"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zh-CN" sz="1200" dirty="0"/>
            </a:fld>
            <a:endParaRPr lang="zh-CN" altLang="zh-CN" sz="1200"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幻灯片图像占位符 1"/>
          <p:cNvSpPr>
            <a:spLocks noGrp="1" noRot="1" noChangeAspect="1" noTextEdit="1"/>
          </p:cNvSpPr>
          <p:nvPr>
            <p:ph type="sldImg"/>
          </p:nvPr>
        </p:nvSpPr>
        <p:spPr/>
      </p:sp>
      <p:sp>
        <p:nvSpPr>
          <p:cNvPr id="13315" name="备注占位符 2"/>
          <p:cNvSpPr>
            <a:spLocks noGrp="1"/>
          </p:cNvSpPr>
          <p:nvPr>
            <p:ph type="body" idx="1"/>
          </p:nvPr>
        </p:nvSpPr>
        <p:spPr/>
        <p:txBody>
          <a:bodyPr wrap="square" lIns="91440" tIns="45720" rIns="91440" bIns="45720" anchor="ctr" anchorCtr="0"/>
          <a:p>
            <a:pPr lvl="0"/>
            <a:r>
              <a:rPr lang="zh-CN" altLang="en-US" dirty="0"/>
              <a:t>我们采用方法是逐个节点插入，通过比较子节点与父节点的值来判断是否交换值，从而满足大顶堆性质。可能有的同学会问我们是在一个已经存在的堆结构上插入，但是数组中没有这个结构该怎么插入呢？同学们我们是有 这样的一个前提堆只有一个元素的时候就是大顶堆，所以我们可以在这个基础之上进行逐个插入。来看看我们具体的做法，</a:t>
            </a:r>
            <a:r>
              <a:rPr lang="en-US" altLang="zh-CN" dirty="0"/>
              <a:t>18</a:t>
            </a:r>
            <a:r>
              <a:rPr lang="zh-CN" altLang="en-US" dirty="0"/>
              <a:t>这个子节点插入之后我们通过与父节点进行比较发现其值比父节点大，不满足其大顶堆的性质，然后我们将其进行交换。</a:t>
            </a:r>
            <a:endParaRPr lang="zh-CN" altLang="en-US" dirty="0"/>
          </a:p>
        </p:txBody>
      </p:sp>
      <p:sp>
        <p:nvSpPr>
          <p:cNvPr id="13316"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zh-CN" sz="1200" dirty="0"/>
            </a:fld>
            <a:endParaRPr lang="zh-CN" altLang="zh-CN" sz="1200"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幻灯片图像占位符 1"/>
          <p:cNvSpPr>
            <a:spLocks noGrp="1" noRot="1" noChangeAspect="1" noTextEdit="1"/>
          </p:cNvSpPr>
          <p:nvPr>
            <p:ph type="sldImg"/>
          </p:nvPr>
        </p:nvSpPr>
        <p:spPr/>
      </p:sp>
      <p:sp>
        <p:nvSpPr>
          <p:cNvPr id="19459" name="备注占位符 2"/>
          <p:cNvSpPr>
            <a:spLocks noGrp="1"/>
          </p:cNvSpPr>
          <p:nvPr>
            <p:ph type="body" idx="1"/>
          </p:nvPr>
        </p:nvSpPr>
        <p:spPr/>
        <p:txBody>
          <a:bodyPr wrap="square" lIns="91440" tIns="45720" rIns="91440" bIns="45720" anchor="ctr" anchorCtr="0"/>
          <a:p>
            <a:pPr lvl="0"/>
            <a:r>
              <a:rPr lang="zh-CN" altLang="en-US" dirty="0"/>
              <a:t>如何用堆进行排序呢，？但具体怎么实现呢？来我们一起来看看，我已经知道根节点就是最大值所以我们完成最大值的排序就有两个步骤，断开尾节点，然后替换根节点，此时就完成了最大值的排序。</a:t>
            </a:r>
            <a:endParaRPr lang="zh-CN" altLang="en-US" dirty="0"/>
          </a:p>
        </p:txBody>
      </p:sp>
      <p:sp>
        <p:nvSpPr>
          <p:cNvPr id="19460"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zh-CN" sz="1200" dirty="0"/>
            </a:fld>
            <a:endParaRPr lang="zh-CN" altLang="zh-CN" sz="1200"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幻灯片图像占位符 1"/>
          <p:cNvSpPr>
            <a:spLocks noGrp="1" noRot="1" noChangeAspect="1" noTextEdit="1"/>
          </p:cNvSpPr>
          <p:nvPr>
            <p:ph type="sldImg"/>
          </p:nvPr>
        </p:nvSpPr>
        <p:spPr/>
      </p:sp>
      <p:sp>
        <p:nvSpPr>
          <p:cNvPr id="21507" name="备注占位符 2"/>
          <p:cNvSpPr>
            <a:spLocks noGrp="1"/>
          </p:cNvSpPr>
          <p:nvPr>
            <p:ph type="body" idx="1"/>
          </p:nvPr>
        </p:nvSpPr>
        <p:spPr/>
        <p:txBody>
          <a:bodyPr wrap="square" lIns="91440" tIns="45720" rIns="91440" bIns="45720" anchor="ctr" anchorCtr="0"/>
          <a:p>
            <a:pPr lvl="0"/>
            <a:r>
              <a:rPr lang="zh-CN" altLang="en-US" dirty="0"/>
              <a:t>然后重复此操作，继续断开尾节点，然后替换到堆的根节点然后完成次最大值的排序，直至把所有的节点完成排序。</a:t>
            </a:r>
            <a:endParaRPr lang="zh-CN" altLang="en-US" dirty="0"/>
          </a:p>
        </p:txBody>
      </p:sp>
      <p:sp>
        <p:nvSpPr>
          <p:cNvPr id="21508"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zh-CN" sz="1200" dirty="0"/>
            </a:fld>
            <a:endParaRPr lang="zh-CN" altLang="zh-CN" sz="1200"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pic>
        <p:nvPicPr>
          <p:cNvPr id="4" name="Picture 2" descr="bg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63" y="-20638"/>
            <a:ext cx="9174163" cy="687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Rectangle 27"/>
          <p:cNvSpPr>
            <a:spLocks noGrp="1" noChangeArrowheads="1"/>
          </p:cNvSpPr>
          <p:nvPr>
            <p:ph type="ctrTitle"/>
          </p:nvPr>
        </p:nvSpPr>
        <p:spPr>
          <a:xfrm>
            <a:off x="468313" y="2470150"/>
            <a:ext cx="5399087" cy="1079500"/>
          </a:xfrm>
          <a:prstGeom prst="rect">
            <a:avLst/>
          </a:prstGeom>
        </p:spPr>
        <p:txBody>
          <a:bodyPr/>
          <a:lstStyle>
            <a:lvl1pPr>
              <a:defRPr sz="3200">
                <a:cs typeface="Times New Roman" panose="02020603050405020304" pitchFamily="18" charset="0"/>
              </a:defRPr>
            </a:lvl1pPr>
          </a:lstStyle>
          <a:p>
            <a:r>
              <a:rPr lang="zh-CN"/>
              <a:t>单击此处编辑母版标题样式</a:t>
            </a:r>
            <a:endParaRPr lang="zh-CN"/>
          </a:p>
        </p:txBody>
      </p:sp>
      <p:sp>
        <p:nvSpPr>
          <p:cNvPr id="2052" name="Rectangle 31"/>
          <p:cNvSpPr>
            <a:spLocks noGrp="1" noChangeArrowheads="1"/>
          </p:cNvSpPr>
          <p:nvPr>
            <p:ph type="subTitle" idx="1" hasCustomPrompt="1"/>
          </p:nvPr>
        </p:nvSpPr>
        <p:spPr>
          <a:xfrm>
            <a:off x="468313" y="3549650"/>
            <a:ext cx="5400675" cy="600075"/>
          </a:xfrm>
          <a:prstGeom prst="rect">
            <a:avLst/>
          </a:prstGeom>
        </p:spPr>
        <p:txBody>
          <a:bodyPr/>
          <a:lstStyle>
            <a:lvl1pPr marL="0" indent="0">
              <a:buFont typeface="Wingdings" panose="05000000000000000000" pitchFamily="2" charset="2"/>
              <a:buNone/>
              <a:defRPr sz="1800">
                <a:solidFill>
                  <a:schemeClr val="bg1"/>
                </a:solidFill>
                <a:cs typeface="Times New Roman" panose="02020603050405020304" pitchFamily="18" charset="0"/>
              </a:defRPr>
            </a:lvl1pPr>
          </a:lstStyle>
          <a:p>
            <a:r>
              <a:rPr lang="zh-CN"/>
              <a:t>单击添加署名或公司信息</a:t>
            </a:r>
            <a:endParaRPr lang="zh-CN"/>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lvl1pPr>
              <a:defRPr>
                <a:cs typeface="Times New Roman" panose="02020603050405020304" pitchFamily="18" charset="0"/>
              </a:defRPr>
            </a:lvl1p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68313" y="1125538"/>
            <a:ext cx="8207375" cy="5162550"/>
          </a:xfrm>
          <a:prstGeom prst="rect">
            <a:avLst/>
          </a:prstGeom>
        </p:spPr>
        <p:txBody>
          <a:bodyPr vert="eaVert"/>
          <a:lstStyle>
            <a:lvl1pPr>
              <a:defRPr>
                <a:cs typeface="Times New Roman" panose="02020603050405020304" pitchFamily="18" charset="0"/>
              </a:defRPr>
            </a:lvl1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4638" y="315913"/>
            <a:ext cx="2051050" cy="5972175"/>
          </a:xfrm>
          <a:prstGeom prst="rect">
            <a:avLst/>
          </a:prstGeom>
        </p:spPr>
        <p:txBody>
          <a:bodyPr vert="eaVert"/>
          <a:lstStyle>
            <a:lvl1pPr>
              <a:defRPr>
                <a:cs typeface="Times New Roman" panose="02020603050405020304" pitchFamily="18" charset="0"/>
              </a:defRPr>
            </a:lvl1p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68313" y="315913"/>
            <a:ext cx="6003925" cy="5972175"/>
          </a:xfrm>
          <a:prstGeom prst="rect">
            <a:avLst/>
          </a:prstGeom>
        </p:spPr>
        <p:txBody>
          <a:bodyPr vert="eaVert"/>
          <a:lstStyle>
            <a:lvl1pPr>
              <a:defRPr>
                <a:cs typeface="Times New Roman" panose="02020603050405020304" pitchFamily="18" charset="0"/>
              </a:defRPr>
            </a:lvl1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lvl1pPr>
              <a:defRPr>
                <a:cs typeface="Times New Roman" panose="02020603050405020304" pitchFamily="18" charset="0"/>
              </a:defRPr>
            </a:lvl1pPr>
          </a:lstStyle>
          <a:p>
            <a:r>
              <a:rPr lang="zh-CN" altLang="en-US"/>
              <a:t>单击此处编辑母版标题样式</a:t>
            </a:r>
            <a:endParaRPr lang="zh-CN" altLang="en-US"/>
          </a:p>
        </p:txBody>
      </p:sp>
      <p:sp>
        <p:nvSpPr>
          <p:cNvPr id="3" name="表格占位符 2"/>
          <p:cNvSpPr>
            <a:spLocks noGrp="1"/>
          </p:cNvSpPr>
          <p:nvPr>
            <p:ph type="tbl" idx="1"/>
          </p:nvPr>
        </p:nvSpPr>
        <p:spPr>
          <a:xfrm>
            <a:off x="468313" y="1125538"/>
            <a:ext cx="8207375" cy="5162550"/>
          </a:xfrm>
          <a:prstGeom prst="rect">
            <a:avLst/>
          </a:prstGeom>
        </p:spPr>
        <p:txBody>
          <a:bodyPr/>
          <a:lstStyle/>
          <a:p>
            <a:pPr lvl="0"/>
            <a:endParaRPr lang="zh-CN" altLang="en-US" noProof="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lvl1pPr>
              <a:defRPr>
                <a:cs typeface="Times New Roman" panose="02020603050405020304" pitchFamily="18" charset="0"/>
              </a:defRPr>
            </a:lvl1pPr>
          </a:lstStyle>
          <a:p>
            <a:r>
              <a:rPr lang="zh-CN" altLang="en-US"/>
              <a:t>单击此处编辑母版标题样式</a:t>
            </a:r>
            <a:endParaRPr lang="zh-CN" altLang="en-US"/>
          </a:p>
        </p:txBody>
      </p:sp>
      <p:sp>
        <p:nvSpPr>
          <p:cNvPr id="3" name="图表占位符 2"/>
          <p:cNvSpPr>
            <a:spLocks noGrp="1"/>
          </p:cNvSpPr>
          <p:nvPr>
            <p:ph type="chart" idx="1"/>
          </p:nvPr>
        </p:nvSpPr>
        <p:spPr>
          <a:xfrm>
            <a:off x="468313" y="1125538"/>
            <a:ext cx="8207375" cy="5162550"/>
          </a:xfrm>
          <a:prstGeom prst="rect">
            <a:avLst/>
          </a:prstGeom>
        </p:spPr>
        <p:txBody>
          <a:bodyPr/>
          <a:lstStyle/>
          <a:p>
            <a:pPr lvl="0"/>
            <a:endParaRPr lang="zh-CN" altLang="en-US" noProof="0"/>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lvl1pPr>
              <a:defRPr>
                <a:cs typeface="Times New Roman" panose="02020603050405020304" pitchFamily="18" charset="0"/>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468313" y="1125538"/>
            <a:ext cx="8207375" cy="5162550"/>
          </a:xfrm>
          <a:prstGeom prst="rect">
            <a:avLst/>
          </a:prstGeom>
        </p:spPr>
        <p:txBody>
          <a:bodyPr/>
          <a:lstStyle>
            <a:lvl1pPr>
              <a:defRPr>
                <a:cs typeface="Times New Roman" panose="02020603050405020304" pitchFamily="18" charset="0"/>
              </a:defRPr>
            </a:lvl1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cs typeface="Times New Roman" panose="02020603050405020304" pitchFamily="18" charset="0"/>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cs typeface="Times New Roman" panose="02020603050405020304" pitchFamily="18" charset="0"/>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lvl1pPr>
              <a:defRPr>
                <a:cs typeface="Times New Roman" panose="02020603050405020304" pitchFamily="18" charset="0"/>
              </a:defRPr>
            </a:lvl1pPr>
          </a:lstStyle>
          <a:p>
            <a:r>
              <a:rPr lang="zh-CN" altLang="en-US"/>
              <a:t>单击此处编辑母版标题样式</a:t>
            </a:r>
            <a:endParaRPr lang="zh-CN" altLang="en-US"/>
          </a:p>
        </p:txBody>
      </p:sp>
      <p:sp>
        <p:nvSpPr>
          <p:cNvPr id="3" name="内容占位符 2"/>
          <p:cNvSpPr>
            <a:spLocks noGrp="1"/>
          </p:cNvSpPr>
          <p:nvPr>
            <p:ph sz="half" idx="1"/>
          </p:nvPr>
        </p:nvSpPr>
        <p:spPr>
          <a:xfrm>
            <a:off x="468313" y="1125538"/>
            <a:ext cx="4027487" cy="5162550"/>
          </a:xfrm>
          <a:prstGeom prst="rect">
            <a:avLst/>
          </a:prstGeom>
        </p:spPr>
        <p:txBody>
          <a:bodyPr/>
          <a:lstStyle>
            <a:lvl1pPr>
              <a:defRPr sz="2800">
                <a:cs typeface="Times New Roman" panose="02020603050405020304" pitchFamily="18" charset="0"/>
              </a:defRPr>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125538"/>
            <a:ext cx="4027488" cy="5162550"/>
          </a:xfrm>
          <a:prstGeom prst="rect">
            <a:avLst/>
          </a:prstGeom>
        </p:spPr>
        <p:txBody>
          <a:bodyPr/>
          <a:lstStyle>
            <a:lvl1pPr>
              <a:defRPr sz="2800">
                <a:cs typeface="Times New Roman" panose="02020603050405020304" pitchFamily="18" charset="0"/>
              </a:defRPr>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cs typeface="Times New Roman" panose="02020603050405020304" pitchFamily="18" charset="0"/>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cs typeface="Times New Roman" panose="02020603050405020304" pitchFamily="18" charset="0"/>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cs typeface="Times New Roman" panose="02020603050405020304" pitchFamily="18" charset="0"/>
              </a:defRPr>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lvl1pPr>
              <a:defRPr>
                <a:cs typeface="Times New Roman" panose="02020603050405020304" pitchFamily="18" charset="0"/>
              </a:defRPr>
            </a:lvl1pPr>
          </a:lstStyle>
          <a:p>
            <a:r>
              <a:rPr lang="zh-CN" altLang="en-US"/>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cs typeface="Times New Roman" panose="02020603050405020304" pitchFamily="18" charset="0"/>
              </a:defRPr>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cs typeface="Times New Roman" panose="02020603050405020304" pitchFamily="18" charset="0"/>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cs typeface="Times New Roman" panose="02020603050405020304"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cs typeface="Times New Roman" panose="02020603050405020304" pitchFamily="18" charset="0"/>
              </a:defRPr>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cs typeface="Times New Roman" panose="02020603050405020304"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image" Target="../media/image3.png"/><Relationship Id="rId14" Type="http://schemas.openxmlformats.org/officeDocument/2006/relationships/image" Target="../media/image2.jpe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2050" name="Picture 2" descr="bg2"/>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9180513" cy="5013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图片 1"/>
          <p:cNvPicPr>
            <a:picLocks noChangeAspect="1"/>
          </p:cNvPicPr>
          <p:nvPr userDrawn="1"/>
        </p:nvPicPr>
        <p:blipFill>
          <a:blip r:embed="rId15"/>
          <a:stretch>
            <a:fillRect/>
          </a:stretch>
        </p:blipFill>
        <p:spPr>
          <a:xfrm>
            <a:off x="-1" y="6619981"/>
            <a:ext cx="9180513" cy="409419"/>
          </a:xfrm>
          <a:prstGeom prst="ellipse">
            <a:avLst/>
          </a:prstGeom>
          <a:ln>
            <a:noFill/>
          </a:ln>
          <a:effectLst>
            <a:softEdge rad="112500"/>
          </a:effec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mc:AlternateContent xmlns:mc="http://schemas.openxmlformats.org/markup-compatibility/2006">
    <mc:Choice xmlns:p14="http://schemas.microsoft.com/office/powerpoint/2010/main" Requires="p14">
      <p:transition p14:dur="500"/>
    </mc:Choice>
    <mc:Fallback>
      <p:transition/>
    </mc:Fallback>
  </mc:AlternateContent>
  <p:hf hdr="0" ftr="0" dt="0"/>
  <p:txStyles>
    <p:titleStyle>
      <a:lvl1pPr algn="l" rtl="0" eaLnBrk="0" fontAlgn="base" hangingPunct="0">
        <a:spcBef>
          <a:spcPct val="0"/>
        </a:spcBef>
        <a:spcAft>
          <a:spcPct val="0"/>
        </a:spcAft>
        <a:defRPr sz="2800" b="1">
          <a:solidFill>
            <a:schemeClr val="bg1"/>
          </a:solidFill>
          <a:latin typeface="+mj-lt"/>
          <a:ea typeface="+mj-ea"/>
          <a:cs typeface="+mj-cs"/>
        </a:defRPr>
      </a:lvl1pPr>
      <a:lvl2pPr algn="l" rtl="0" eaLnBrk="0" fontAlgn="base" hangingPunct="0">
        <a:spcBef>
          <a:spcPct val="0"/>
        </a:spcBef>
        <a:spcAft>
          <a:spcPct val="0"/>
        </a:spcAft>
        <a:defRPr sz="2800" b="1">
          <a:solidFill>
            <a:schemeClr val="bg1"/>
          </a:solidFill>
          <a:latin typeface="Arial" panose="020B0604020202020204" pitchFamily="34" charset="0"/>
          <a:ea typeface="华文细黑" panose="02010600040101010101" pitchFamily="2" charset="-122"/>
        </a:defRPr>
      </a:lvl2pPr>
      <a:lvl3pPr algn="l" rtl="0" eaLnBrk="0" fontAlgn="base" hangingPunct="0">
        <a:spcBef>
          <a:spcPct val="0"/>
        </a:spcBef>
        <a:spcAft>
          <a:spcPct val="0"/>
        </a:spcAft>
        <a:defRPr sz="2800" b="1">
          <a:solidFill>
            <a:schemeClr val="bg1"/>
          </a:solidFill>
          <a:latin typeface="Arial" panose="020B0604020202020204" pitchFamily="34" charset="0"/>
          <a:ea typeface="华文细黑" panose="02010600040101010101" pitchFamily="2" charset="-122"/>
        </a:defRPr>
      </a:lvl3pPr>
      <a:lvl4pPr algn="l" rtl="0" eaLnBrk="0" fontAlgn="base" hangingPunct="0">
        <a:spcBef>
          <a:spcPct val="0"/>
        </a:spcBef>
        <a:spcAft>
          <a:spcPct val="0"/>
        </a:spcAft>
        <a:defRPr sz="2800" b="1">
          <a:solidFill>
            <a:schemeClr val="bg1"/>
          </a:solidFill>
          <a:latin typeface="Arial" panose="020B0604020202020204" pitchFamily="34" charset="0"/>
          <a:ea typeface="华文细黑" panose="02010600040101010101" pitchFamily="2" charset="-122"/>
        </a:defRPr>
      </a:lvl4pPr>
      <a:lvl5pPr algn="l" rtl="0" eaLnBrk="0" fontAlgn="base" hangingPunct="0">
        <a:spcBef>
          <a:spcPct val="0"/>
        </a:spcBef>
        <a:spcAft>
          <a:spcPct val="0"/>
        </a:spcAft>
        <a:defRPr sz="2800" b="1">
          <a:solidFill>
            <a:schemeClr val="bg1"/>
          </a:solidFill>
          <a:latin typeface="Arial" panose="020B0604020202020204" pitchFamily="34" charset="0"/>
          <a:ea typeface="华文细黑" panose="02010600040101010101" pitchFamily="2" charset="-122"/>
        </a:defRPr>
      </a:lvl5pPr>
      <a:lvl6pPr marL="457200" algn="l" rtl="0" fontAlgn="base">
        <a:spcBef>
          <a:spcPct val="0"/>
        </a:spcBef>
        <a:spcAft>
          <a:spcPct val="0"/>
        </a:spcAft>
        <a:defRPr sz="2800" b="1">
          <a:solidFill>
            <a:schemeClr val="bg1"/>
          </a:solidFill>
          <a:latin typeface="Arial" panose="020B0604020202020204" pitchFamily="34" charset="0"/>
          <a:ea typeface="华文细黑" panose="02010600040101010101" pitchFamily="2" charset="-122"/>
        </a:defRPr>
      </a:lvl6pPr>
      <a:lvl7pPr marL="914400" algn="l" rtl="0" fontAlgn="base">
        <a:spcBef>
          <a:spcPct val="0"/>
        </a:spcBef>
        <a:spcAft>
          <a:spcPct val="0"/>
        </a:spcAft>
        <a:defRPr sz="2800" b="1">
          <a:solidFill>
            <a:schemeClr val="bg1"/>
          </a:solidFill>
          <a:latin typeface="Arial" panose="020B0604020202020204" pitchFamily="34" charset="0"/>
          <a:ea typeface="华文细黑" panose="02010600040101010101" pitchFamily="2" charset="-122"/>
        </a:defRPr>
      </a:lvl7pPr>
      <a:lvl8pPr marL="1371600" algn="l" rtl="0" fontAlgn="base">
        <a:spcBef>
          <a:spcPct val="0"/>
        </a:spcBef>
        <a:spcAft>
          <a:spcPct val="0"/>
        </a:spcAft>
        <a:defRPr sz="2800" b="1">
          <a:solidFill>
            <a:schemeClr val="bg1"/>
          </a:solidFill>
          <a:latin typeface="Arial" panose="020B0604020202020204" pitchFamily="34" charset="0"/>
          <a:ea typeface="华文细黑" panose="02010600040101010101" pitchFamily="2" charset="-122"/>
        </a:defRPr>
      </a:lvl8pPr>
      <a:lvl9pPr marL="1828800" algn="l" rtl="0" fontAlgn="base">
        <a:spcBef>
          <a:spcPct val="0"/>
        </a:spcBef>
        <a:spcAft>
          <a:spcPct val="0"/>
        </a:spcAft>
        <a:defRPr sz="2800" b="1">
          <a:solidFill>
            <a:schemeClr val="bg1"/>
          </a:solidFill>
          <a:latin typeface="Arial" panose="020B0604020202020204" pitchFamily="34" charset="0"/>
          <a:ea typeface="华文细黑" panose="02010600040101010101" pitchFamily="2" charset="-122"/>
        </a:defRPr>
      </a:lvl9pPr>
    </p:titleStyle>
    <p:body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20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1600">
          <a:solidFill>
            <a:schemeClr val="tx1"/>
          </a:solidFill>
          <a:latin typeface="+mn-lt"/>
          <a:ea typeface="+mn-ea"/>
        </a:defRPr>
      </a:lvl3pPr>
      <a:lvl4pPr marL="1600200" indent="-228600" algn="l" rtl="0" eaLnBrk="0" fontAlgn="base" hangingPunct="0">
        <a:spcBef>
          <a:spcPct val="20000"/>
        </a:spcBef>
        <a:spcAft>
          <a:spcPct val="0"/>
        </a:spcAft>
        <a:buClr>
          <a:schemeClr val="hlink"/>
        </a:buClr>
        <a:buFont typeface="Wingdings" panose="05000000000000000000" pitchFamily="2" charset="2"/>
        <a:buChar char="n"/>
        <a:defRPr sz="14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9" Type="http://schemas.openxmlformats.org/officeDocument/2006/relationships/oleObject" Target="../embeddings/oleObject5.bin"/><Relationship Id="rId8" Type="http://schemas.openxmlformats.org/officeDocument/2006/relationships/image" Target="../media/image16.wmf"/><Relationship Id="rId7" Type="http://schemas.openxmlformats.org/officeDocument/2006/relationships/oleObject" Target="../embeddings/oleObject4.bin"/><Relationship Id="rId6" Type="http://schemas.openxmlformats.org/officeDocument/2006/relationships/image" Target="../media/image15.wmf"/><Relationship Id="rId5" Type="http://schemas.openxmlformats.org/officeDocument/2006/relationships/oleObject" Target="../embeddings/oleObject3.bin"/><Relationship Id="rId4" Type="http://schemas.openxmlformats.org/officeDocument/2006/relationships/image" Target="../media/image14.wmf"/><Relationship Id="rId3" Type="http://schemas.openxmlformats.org/officeDocument/2006/relationships/oleObject" Target="../embeddings/oleObject2.bin"/><Relationship Id="rId20" Type="http://schemas.openxmlformats.org/officeDocument/2006/relationships/vmlDrawing" Target="../drawings/vmlDrawing1.vml"/><Relationship Id="rId2" Type="http://schemas.openxmlformats.org/officeDocument/2006/relationships/image" Target="../media/image13.wmf"/><Relationship Id="rId19" Type="http://schemas.openxmlformats.org/officeDocument/2006/relationships/slideLayout" Target="../slideLayouts/slideLayout2.xml"/><Relationship Id="rId18" Type="http://schemas.openxmlformats.org/officeDocument/2006/relationships/image" Target="../media/image21.wmf"/><Relationship Id="rId17" Type="http://schemas.openxmlformats.org/officeDocument/2006/relationships/oleObject" Target="../embeddings/oleObject9.bin"/><Relationship Id="rId16" Type="http://schemas.openxmlformats.org/officeDocument/2006/relationships/image" Target="../media/image20.wmf"/><Relationship Id="rId15" Type="http://schemas.openxmlformats.org/officeDocument/2006/relationships/oleObject" Target="../embeddings/oleObject8.bin"/><Relationship Id="rId14" Type="http://schemas.openxmlformats.org/officeDocument/2006/relationships/image" Target="../media/image19.wmf"/><Relationship Id="rId13" Type="http://schemas.openxmlformats.org/officeDocument/2006/relationships/oleObject" Target="../embeddings/oleObject7.bin"/><Relationship Id="rId12" Type="http://schemas.openxmlformats.org/officeDocument/2006/relationships/image" Target="../media/image18.wmf"/><Relationship Id="rId11" Type="http://schemas.openxmlformats.org/officeDocument/2006/relationships/oleObject" Target="../embeddings/oleObject6.bin"/><Relationship Id="rId10" Type="http://schemas.openxmlformats.org/officeDocument/2006/relationships/image" Target="../media/image17.wmf"/><Relationship Id="rId1" Type="http://schemas.openxmlformats.org/officeDocument/2006/relationships/oleObject" Target="../embeddings/oleObject1.bin"/></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hyperlink" Target="https://link.springer.com/chapter/10.1007/3-540-56939-1_69" TargetMode="External"/><Relationship Id="rId4" Type="http://schemas.openxmlformats.org/officeDocument/2006/relationships/tags" Target="../tags/tag17.xml"/><Relationship Id="rId3" Type="http://schemas.openxmlformats.org/officeDocument/2006/relationships/tags" Target="../tags/tag16.xml"/><Relationship Id="rId2" Type="http://schemas.openxmlformats.org/officeDocument/2006/relationships/tags" Target="../tags/tag15.xml"/><Relationship Id="rId1" Type="http://schemas.openxmlformats.org/officeDocument/2006/relationships/tags" Target="../tags/tag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2.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2.png"/><Relationship Id="rId1" Type="http://schemas.openxmlformats.org/officeDocument/2006/relationships/image" Target="../media/image23.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3.png"/><Relationship Id="rId1" Type="http://schemas.openxmlformats.org/officeDocument/2006/relationships/image" Target="../media/image2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5.w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6.png"/></Relationships>
</file>

<file path=ppt/slides/_rels/slide3.xml.rels><?xml version="1.0" encoding="UTF-8" standalone="yes"?>
<Relationships xmlns="http://schemas.openxmlformats.org/package/2006/relationships"><Relationship Id="rId9" Type="http://schemas.openxmlformats.org/officeDocument/2006/relationships/image" Target="../media/image6.png"/><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slide" Target="slide49.xml"/><Relationship Id="rId2" Type="http://schemas.openxmlformats.org/officeDocument/2006/relationships/tags" Target="../tags/tag2.xml"/><Relationship Id="rId19" Type="http://schemas.openxmlformats.org/officeDocument/2006/relationships/slideLayout" Target="../slideLayouts/slideLayout2.xml"/><Relationship Id="rId18" Type="http://schemas.openxmlformats.org/officeDocument/2006/relationships/image" Target="../media/image9.png"/><Relationship Id="rId17" Type="http://schemas.openxmlformats.org/officeDocument/2006/relationships/tags" Target="../tags/tag13.xml"/><Relationship Id="rId16" Type="http://schemas.openxmlformats.org/officeDocument/2006/relationships/image" Target="../media/image8.png"/><Relationship Id="rId15" Type="http://schemas.openxmlformats.org/officeDocument/2006/relationships/tags" Target="../tags/tag12.xml"/><Relationship Id="rId14" Type="http://schemas.openxmlformats.org/officeDocument/2006/relationships/image" Target="../media/image7.png"/><Relationship Id="rId13" Type="http://schemas.openxmlformats.org/officeDocument/2006/relationships/tags" Target="../tags/tag11.xml"/><Relationship Id="rId12" Type="http://schemas.openxmlformats.org/officeDocument/2006/relationships/tags" Target="../tags/tag10.xml"/><Relationship Id="rId11" Type="http://schemas.openxmlformats.org/officeDocument/2006/relationships/tags" Target="../tags/tag9.xml"/><Relationship Id="rId10" Type="http://schemas.openxmlformats.org/officeDocument/2006/relationships/tags" Target="../tags/tag8.xml"/><Relationship Id="rId1" Type="http://schemas.openxmlformats.org/officeDocument/2006/relationships/tags" Target="../tags/tag1.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31.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image" Target="../media/image29.png"/><Relationship Id="rId1" Type="http://schemas.openxmlformats.org/officeDocument/2006/relationships/image" Target="../media/image28.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30.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2.xml"/><Relationship Id="rId2" Type="http://schemas.openxmlformats.org/officeDocument/2006/relationships/image" Target="../media/image32.png"/><Relationship Id="rId1" Type="http://schemas.openxmlformats.org/officeDocument/2006/relationships/image" Target="../media/image31.png"/></Relationships>
</file>

<file path=ppt/slides/_rels/slide36.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2.xml"/><Relationship Id="rId2" Type="http://schemas.openxmlformats.org/officeDocument/2006/relationships/image" Target="../media/image34.png"/><Relationship Id="rId1" Type="http://schemas.openxmlformats.org/officeDocument/2006/relationships/image" Target="../media/image33.png"/></Relationships>
</file>

<file path=ppt/slides/_rels/slide37.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2.xml"/><Relationship Id="rId2" Type="http://schemas.openxmlformats.org/officeDocument/2006/relationships/image" Target="../media/image33.png"/><Relationship Id="rId1" Type="http://schemas.openxmlformats.org/officeDocument/2006/relationships/image" Target="../media/image35.png"/></Relationships>
</file>

<file path=ppt/slides/_rels/slide38.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2.xml"/><Relationship Id="rId2" Type="http://schemas.openxmlformats.org/officeDocument/2006/relationships/image" Target="../media/image37.png"/><Relationship Id="rId1" Type="http://schemas.openxmlformats.org/officeDocument/2006/relationships/image" Target="../media/image36.png"/></Relationships>
</file>

<file path=ppt/slides/_rels/slide39.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2.xml"/><Relationship Id="rId2" Type="http://schemas.openxmlformats.org/officeDocument/2006/relationships/image" Target="../media/image39.png"/><Relationship Id="rId1" Type="http://schemas.openxmlformats.org/officeDocument/2006/relationships/image" Target="../media/image38.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10.png"/></Relationships>
</file>

<file path=ppt/slides/_rels/slide40.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2.xml"/><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image" Target="../media/image40.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5.png"/><Relationship Id="rId2" Type="http://schemas.openxmlformats.org/officeDocument/2006/relationships/image" Target="../media/image44.emf"/><Relationship Id="rId1" Type="http://schemas.openxmlformats.org/officeDocument/2006/relationships/image" Target="../media/image43.wmf"/></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2.xml"/><Relationship Id="rId2" Type="http://schemas.openxmlformats.org/officeDocument/2006/relationships/image" Target="../media/image47.png"/><Relationship Id="rId1" Type="http://schemas.openxmlformats.org/officeDocument/2006/relationships/image" Target="../media/image46.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1588"/>
            <a:ext cx="9142413" cy="685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Text Box 8"/>
          <p:cNvSpPr txBox="1">
            <a:spLocks noChangeArrowheads="1"/>
          </p:cNvSpPr>
          <p:nvPr/>
        </p:nvSpPr>
        <p:spPr bwMode="auto">
          <a:xfrm>
            <a:off x="250825" y="62261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en-US" altLang="zh-CN" sz="2400" b="1">
              <a:latin typeface="Verdana" panose="020B0604030504040204" pitchFamily="34" charset="0"/>
              <a:cs typeface="Times New Roman" panose="02020603050405020304" pitchFamily="18" charset="0"/>
            </a:endParaRPr>
          </a:p>
        </p:txBody>
      </p:sp>
      <p:sp>
        <p:nvSpPr>
          <p:cNvPr id="6" name="Rectangle 7"/>
          <p:cNvSpPr>
            <a:spLocks noChangeArrowheads="1"/>
          </p:cNvSpPr>
          <p:nvPr/>
        </p:nvSpPr>
        <p:spPr bwMode="auto">
          <a:xfrm>
            <a:off x="1043608" y="2780928"/>
            <a:ext cx="7772400" cy="147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cene3d>
              <a:camera prst="orthographicFront"/>
              <a:lightRig rig="glow" dir="tl">
                <a:rot lat="0" lon="0" rev="5400000"/>
              </a:lightRig>
            </a:scene3d>
            <a:sp3d contourW="12700">
              <a:bevelT w="25400" h="25400"/>
              <a:contourClr>
                <a:schemeClr val="accent6">
                  <a:shade val="73000"/>
                </a:schemeClr>
              </a:contourClr>
            </a:sp3d>
          </a:bodyPr>
          <a:lstStyle/>
          <a:p>
            <a:pPr algn="ctr" eaLnBrk="1" hangingPunct="1">
              <a:defRPr/>
            </a:pPr>
            <a:r>
              <a:rPr lang="zh-CN" altLang="en-US" sz="6000" b="1" dirty="0">
                <a:ln w="11430"/>
                <a:gradFill>
                  <a:gsLst>
                    <a:gs pos="0">
                      <a:srgbClr val="F79646">
                        <a:tint val="90000"/>
                        <a:satMod val="120000"/>
                      </a:srgbClr>
                    </a:gs>
                    <a:gs pos="25000">
                      <a:srgbClr val="F79646">
                        <a:tint val="93000"/>
                        <a:satMod val="120000"/>
                      </a:srgbClr>
                    </a:gs>
                    <a:gs pos="50000">
                      <a:srgbClr val="F79646">
                        <a:shade val="89000"/>
                        <a:satMod val="110000"/>
                      </a:srgbClr>
                    </a:gs>
                    <a:gs pos="75000">
                      <a:srgbClr val="F79646">
                        <a:tint val="93000"/>
                        <a:satMod val="120000"/>
                      </a:srgbClr>
                    </a:gs>
                    <a:gs pos="100000">
                      <a:srgbClr val="F79646">
                        <a:tint val="90000"/>
                        <a:satMod val="120000"/>
                      </a:srgbClr>
                    </a:gs>
                  </a:gsLst>
                  <a:lin ang="5400000"/>
                </a:gradFill>
                <a:effectLst>
                  <a:outerShdw blurRad="50800" dist="38100" dir="8100000" algn="tr" rotWithShape="0">
                    <a:prstClr val="black">
                      <a:alpha val="40000"/>
                    </a:prstClr>
                  </a:outerShdw>
                </a:effectLst>
                <a:latin typeface="方正正大黑简体" pitchFamily="2" charset="-122"/>
                <a:ea typeface="方正正大黑简体" pitchFamily="2" charset="-122"/>
                <a:cs typeface="Times New Roman" panose="02020603050405020304" pitchFamily="18" charset="0"/>
              </a:rPr>
              <a:t>第</a:t>
            </a:r>
            <a:r>
              <a:rPr lang="en-US" altLang="zh-CN" sz="6000" b="1" dirty="0">
                <a:ln w="11430"/>
                <a:gradFill>
                  <a:gsLst>
                    <a:gs pos="0">
                      <a:srgbClr val="F79646">
                        <a:tint val="90000"/>
                        <a:satMod val="120000"/>
                      </a:srgbClr>
                    </a:gs>
                    <a:gs pos="25000">
                      <a:srgbClr val="F79646">
                        <a:tint val="93000"/>
                        <a:satMod val="120000"/>
                      </a:srgbClr>
                    </a:gs>
                    <a:gs pos="50000">
                      <a:srgbClr val="F79646">
                        <a:shade val="89000"/>
                        <a:satMod val="110000"/>
                      </a:srgbClr>
                    </a:gs>
                    <a:gs pos="75000">
                      <a:srgbClr val="F79646">
                        <a:tint val="93000"/>
                        <a:satMod val="120000"/>
                      </a:srgbClr>
                    </a:gs>
                    <a:gs pos="100000">
                      <a:srgbClr val="F79646">
                        <a:tint val="90000"/>
                        <a:satMod val="120000"/>
                      </a:srgbClr>
                    </a:gs>
                  </a:gsLst>
                  <a:lin ang="5400000"/>
                </a:gradFill>
                <a:effectLst>
                  <a:outerShdw blurRad="50800" dist="38100" dir="8100000" algn="tr" rotWithShape="0">
                    <a:prstClr val="black">
                      <a:alpha val="40000"/>
                    </a:prstClr>
                  </a:outerShdw>
                </a:effectLst>
                <a:latin typeface="方正正大黑简体" pitchFamily="2" charset="-122"/>
                <a:ea typeface="方正正大黑简体" pitchFamily="2" charset="-122"/>
                <a:cs typeface="Times New Roman" panose="02020603050405020304" pitchFamily="18" charset="0"/>
              </a:rPr>
              <a:t>4</a:t>
            </a:r>
            <a:r>
              <a:rPr lang="zh-CN" altLang="en-US" sz="6000" b="1" dirty="0">
                <a:ln w="11430"/>
                <a:gradFill>
                  <a:gsLst>
                    <a:gs pos="0">
                      <a:srgbClr val="F79646">
                        <a:tint val="90000"/>
                        <a:satMod val="120000"/>
                      </a:srgbClr>
                    </a:gs>
                    <a:gs pos="25000">
                      <a:srgbClr val="F79646">
                        <a:tint val="93000"/>
                        <a:satMod val="120000"/>
                      </a:srgbClr>
                    </a:gs>
                    <a:gs pos="50000">
                      <a:srgbClr val="F79646">
                        <a:shade val="89000"/>
                        <a:satMod val="110000"/>
                      </a:srgbClr>
                    </a:gs>
                    <a:gs pos="75000">
                      <a:srgbClr val="F79646">
                        <a:tint val="93000"/>
                        <a:satMod val="120000"/>
                      </a:srgbClr>
                    </a:gs>
                    <a:gs pos="100000">
                      <a:srgbClr val="F79646">
                        <a:tint val="90000"/>
                        <a:satMod val="120000"/>
                      </a:srgbClr>
                    </a:gs>
                  </a:gsLst>
                  <a:lin ang="5400000"/>
                </a:gradFill>
                <a:effectLst>
                  <a:outerShdw blurRad="50800" dist="38100" dir="8100000" algn="tr" rotWithShape="0">
                    <a:prstClr val="black">
                      <a:alpha val="40000"/>
                    </a:prstClr>
                  </a:outerShdw>
                </a:effectLst>
                <a:latin typeface="方正正大黑简体" pitchFamily="2" charset="-122"/>
                <a:ea typeface="方正正大黑简体" pitchFamily="2" charset="-122"/>
                <a:cs typeface="Times New Roman" panose="02020603050405020304" pitchFamily="18" charset="0"/>
              </a:rPr>
              <a:t>章 贪心法</a:t>
            </a:r>
            <a:endParaRPr lang="zh-CN" altLang="en-US" sz="6000" b="1" dirty="0">
              <a:ln w="11430"/>
              <a:gradFill>
                <a:gsLst>
                  <a:gs pos="0">
                    <a:srgbClr val="F79646">
                      <a:tint val="90000"/>
                      <a:satMod val="120000"/>
                    </a:srgbClr>
                  </a:gs>
                  <a:gs pos="25000">
                    <a:srgbClr val="F79646">
                      <a:tint val="93000"/>
                      <a:satMod val="120000"/>
                    </a:srgbClr>
                  </a:gs>
                  <a:gs pos="50000">
                    <a:srgbClr val="F79646">
                      <a:shade val="89000"/>
                      <a:satMod val="110000"/>
                    </a:srgbClr>
                  </a:gs>
                  <a:gs pos="75000">
                    <a:srgbClr val="F79646">
                      <a:tint val="93000"/>
                      <a:satMod val="120000"/>
                    </a:srgbClr>
                  </a:gs>
                  <a:gs pos="100000">
                    <a:srgbClr val="F79646">
                      <a:tint val="90000"/>
                      <a:satMod val="120000"/>
                    </a:srgbClr>
                  </a:gs>
                </a:gsLst>
                <a:lin ang="5400000"/>
              </a:gradFill>
              <a:effectLst>
                <a:outerShdw blurRad="50800" dist="38100" dir="8100000" algn="tr" rotWithShape="0">
                  <a:prstClr val="black">
                    <a:alpha val="40000"/>
                  </a:prstClr>
                </a:outerShdw>
              </a:effectLst>
              <a:latin typeface="方正正大黑简体" pitchFamily="2" charset="-122"/>
              <a:ea typeface="方正正大黑简体" pitchFamily="2"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23215" y="1052195"/>
            <a:ext cx="6769100" cy="873125"/>
          </a:xfrm>
          <a:prstGeom prst="rect">
            <a:avLst/>
          </a:prstGeom>
          <a:noFill/>
        </p:spPr>
        <p:txBody>
          <a:bodyPr wrap="square" rtlCol="0" anchor="t">
            <a:noAutofit/>
          </a:bodyPr>
          <a:p>
            <a:pPr algn="just">
              <a:lnSpc>
                <a:spcPct val="150000"/>
              </a:lnSpc>
              <a:spcBef>
                <a:spcPts val="0"/>
              </a:spcBef>
              <a:spcAft>
                <a:spcPts val="0"/>
              </a:spcAft>
            </a:pPr>
            <a:r>
              <a:rPr lang="zh-CN" altLang="en-US" sz="2200" b="1" kern="100" dirty="0">
                <a:latin typeface="Times New Roman" panose="02020603050405020304" pitchFamily="18" charset="0"/>
                <a:cs typeface="Times New Roman" panose="02020603050405020304" pitchFamily="18" charset="0"/>
                <a:sym typeface="+mn-ea"/>
              </a:rPr>
              <a:t>③最早时间结束的数学归纳</a:t>
            </a:r>
            <a:r>
              <a:rPr lang="zh-CN" altLang="en-US" sz="2200" b="1" kern="100" dirty="0">
                <a:latin typeface="Times New Roman" panose="02020603050405020304" pitchFamily="18" charset="0"/>
                <a:cs typeface="Times New Roman" panose="02020603050405020304" pitchFamily="18" charset="0"/>
                <a:sym typeface="+mn-ea"/>
              </a:rPr>
              <a:t>法证明。</a:t>
            </a:r>
            <a:endParaRPr lang="zh-CN" altLang="en-US" sz="2200" b="1" kern="100" dirty="0">
              <a:latin typeface="Times New Roman" panose="02020603050405020304" pitchFamily="18" charset="0"/>
              <a:cs typeface="Times New Roman" panose="02020603050405020304" pitchFamily="18" charset="0"/>
              <a:sym typeface="+mn-ea"/>
            </a:endParaRPr>
          </a:p>
          <a:p>
            <a:pPr algn="just">
              <a:lnSpc>
                <a:spcPct val="150000"/>
              </a:lnSpc>
              <a:spcBef>
                <a:spcPts val="0"/>
              </a:spcBef>
              <a:spcAft>
                <a:spcPts val="0"/>
              </a:spcAft>
            </a:pPr>
            <a:endParaRPr lang="zh-CN" altLang="en-US" sz="2200" b="1" kern="100" dirty="0">
              <a:latin typeface="Times New Roman" panose="02020603050405020304" pitchFamily="18" charset="0"/>
              <a:cs typeface="Times New Roman" panose="02020603050405020304" pitchFamily="18" charset="0"/>
              <a:sym typeface="+mn-ea"/>
            </a:endParaRPr>
          </a:p>
        </p:txBody>
      </p:sp>
      <p:cxnSp>
        <p:nvCxnSpPr>
          <p:cNvPr id="8" name="直接连接符 7"/>
          <p:cNvCxnSpPr/>
          <p:nvPr/>
        </p:nvCxnSpPr>
        <p:spPr>
          <a:xfrm flipV="1">
            <a:off x="1547495" y="2059940"/>
            <a:ext cx="4723130" cy="5080"/>
          </a:xfrm>
          <a:prstGeom prst="line">
            <a:avLst/>
          </a:prstGeom>
          <a:solidFill>
            <a:schemeClr val="accent1"/>
          </a:solidFill>
          <a:ln w="19050" cap="flat" cmpd="sng" algn="ctr">
            <a:solidFill>
              <a:schemeClr val="tx1"/>
            </a:solidFill>
            <a:prstDash val="solid"/>
            <a:round/>
            <a:headEnd type="none" w="med" len="med"/>
            <a:tailEnd type="none" w="med" len="med"/>
          </a:ln>
        </p:spPr>
      </p:cxnSp>
      <p:cxnSp>
        <p:nvCxnSpPr>
          <p:cNvPr id="9" name="直接连接符 8"/>
          <p:cNvCxnSpPr/>
          <p:nvPr/>
        </p:nvCxnSpPr>
        <p:spPr>
          <a:xfrm flipH="1">
            <a:off x="1691640" y="2063115"/>
            <a:ext cx="0" cy="69215"/>
          </a:xfrm>
          <a:prstGeom prst="line">
            <a:avLst/>
          </a:prstGeom>
          <a:solidFill>
            <a:schemeClr val="accent1"/>
          </a:solidFill>
          <a:ln w="19050" cap="flat" cmpd="sng" algn="ctr">
            <a:solidFill>
              <a:schemeClr val="tx1"/>
            </a:solidFill>
            <a:prstDash val="solid"/>
            <a:round/>
            <a:headEnd type="none" w="med" len="med"/>
            <a:tailEnd type="none" w="med" len="med"/>
          </a:ln>
        </p:spPr>
      </p:cxnSp>
      <p:cxnSp>
        <p:nvCxnSpPr>
          <p:cNvPr id="10" name="直接连接符 9"/>
          <p:cNvCxnSpPr/>
          <p:nvPr/>
        </p:nvCxnSpPr>
        <p:spPr>
          <a:xfrm flipH="1">
            <a:off x="3181985" y="2064385"/>
            <a:ext cx="0" cy="69215"/>
          </a:xfrm>
          <a:prstGeom prst="line">
            <a:avLst/>
          </a:prstGeom>
          <a:solidFill>
            <a:schemeClr val="accent1"/>
          </a:solidFill>
          <a:ln w="19050" cap="flat" cmpd="sng" algn="ctr">
            <a:solidFill>
              <a:schemeClr val="tx1"/>
            </a:solidFill>
            <a:prstDash val="solid"/>
            <a:round/>
            <a:headEnd type="none" w="med" len="med"/>
            <a:tailEnd type="none" w="med" len="med"/>
          </a:ln>
        </p:spPr>
      </p:cxnSp>
      <p:cxnSp>
        <p:nvCxnSpPr>
          <p:cNvPr id="11" name="直接连接符 10"/>
          <p:cNvCxnSpPr/>
          <p:nvPr/>
        </p:nvCxnSpPr>
        <p:spPr>
          <a:xfrm flipH="1">
            <a:off x="4528820" y="2065655"/>
            <a:ext cx="0" cy="69215"/>
          </a:xfrm>
          <a:prstGeom prst="line">
            <a:avLst/>
          </a:prstGeom>
          <a:solidFill>
            <a:schemeClr val="accent1"/>
          </a:solidFill>
          <a:ln w="19050" cap="flat" cmpd="sng" algn="ctr">
            <a:solidFill>
              <a:schemeClr val="tx1"/>
            </a:solidFill>
            <a:prstDash val="solid"/>
            <a:round/>
            <a:headEnd type="none" w="med" len="med"/>
            <a:tailEnd type="none" w="med" len="med"/>
          </a:ln>
        </p:spPr>
      </p:cxnSp>
      <p:cxnSp>
        <p:nvCxnSpPr>
          <p:cNvPr id="12" name="直接连接符 11"/>
          <p:cNvCxnSpPr/>
          <p:nvPr/>
        </p:nvCxnSpPr>
        <p:spPr>
          <a:xfrm flipH="1">
            <a:off x="5947410" y="2066925"/>
            <a:ext cx="0" cy="69215"/>
          </a:xfrm>
          <a:prstGeom prst="line">
            <a:avLst/>
          </a:prstGeom>
          <a:solidFill>
            <a:schemeClr val="accent1"/>
          </a:solidFill>
          <a:ln w="19050" cap="flat" cmpd="sng" algn="ctr">
            <a:solidFill>
              <a:schemeClr val="tx1"/>
            </a:solidFill>
            <a:prstDash val="solid"/>
            <a:round/>
            <a:headEnd type="none" w="med" len="med"/>
            <a:tailEnd type="none" w="med" len="med"/>
          </a:ln>
        </p:spPr>
      </p:cxnSp>
      <p:sp>
        <p:nvSpPr>
          <p:cNvPr id="13" name="文本框 12"/>
          <p:cNvSpPr txBox="1"/>
          <p:nvPr/>
        </p:nvSpPr>
        <p:spPr>
          <a:xfrm>
            <a:off x="1403985" y="1698625"/>
            <a:ext cx="6115685" cy="368300"/>
          </a:xfrm>
          <a:prstGeom prst="rect">
            <a:avLst/>
          </a:prstGeom>
          <a:noFill/>
        </p:spPr>
        <p:txBody>
          <a:bodyPr wrap="square" rtlCol="0">
            <a:spAutoFit/>
          </a:bodyPr>
          <a:p>
            <a:r>
              <a:rPr lang="en-US" altLang="zh-CN">
                <a:latin typeface="Times New Roman" panose="02020603050405020304" pitchFamily="18" charset="0"/>
                <a:cs typeface="Times New Roman" panose="02020603050405020304" pitchFamily="18" charset="0"/>
              </a:rPr>
              <a:t>8:00                  10:00           12:00             14:00 </a:t>
            </a:r>
            <a:endParaRPr lang="en-US" altLang="zh-CN">
              <a:latin typeface="Times New Roman" panose="02020603050405020304" pitchFamily="18" charset="0"/>
              <a:cs typeface="Times New Roman" panose="02020603050405020304" pitchFamily="18" charset="0"/>
            </a:endParaRPr>
          </a:p>
        </p:txBody>
      </p:sp>
      <p:sp>
        <p:nvSpPr>
          <p:cNvPr id="14" name="矩形 13"/>
          <p:cNvSpPr/>
          <p:nvPr/>
        </p:nvSpPr>
        <p:spPr>
          <a:xfrm>
            <a:off x="1673860" y="2294890"/>
            <a:ext cx="936625" cy="21590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5" name="矩形 14"/>
          <p:cNvSpPr/>
          <p:nvPr/>
        </p:nvSpPr>
        <p:spPr>
          <a:xfrm>
            <a:off x="1908175" y="3039110"/>
            <a:ext cx="936625" cy="21590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6" name="矩形 15"/>
          <p:cNvSpPr/>
          <p:nvPr/>
        </p:nvSpPr>
        <p:spPr>
          <a:xfrm>
            <a:off x="2971800" y="3261360"/>
            <a:ext cx="936625" cy="21590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7" name="矩形 16"/>
          <p:cNvSpPr/>
          <p:nvPr/>
        </p:nvSpPr>
        <p:spPr>
          <a:xfrm>
            <a:off x="4035425" y="3581400"/>
            <a:ext cx="936625" cy="21590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8" name="矩形 17"/>
          <p:cNvSpPr/>
          <p:nvPr/>
        </p:nvSpPr>
        <p:spPr>
          <a:xfrm>
            <a:off x="2628265" y="2599690"/>
            <a:ext cx="3319780" cy="21590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9" name="文本框 18"/>
          <p:cNvSpPr txBox="1"/>
          <p:nvPr/>
        </p:nvSpPr>
        <p:spPr>
          <a:xfrm>
            <a:off x="1821815" y="2029460"/>
            <a:ext cx="753745" cy="282575"/>
          </a:xfrm>
          <a:prstGeom prst="rect">
            <a:avLst/>
          </a:prstGeom>
          <a:noFill/>
        </p:spPr>
        <p:txBody>
          <a:bodyPr wrap="square" rtlCol="0">
            <a:noAutofit/>
          </a:bodyPr>
          <a:p>
            <a:r>
              <a:rPr lang="zh-CN" altLang="en-US" sz="1400">
                <a:latin typeface="Times New Roman" panose="02020603050405020304" pitchFamily="18" charset="0"/>
                <a:cs typeface="Times New Roman" panose="02020603050405020304" pitchFamily="18" charset="0"/>
              </a:rPr>
              <a:t>高数</a:t>
            </a:r>
            <a:endParaRPr lang="zh-CN" altLang="en-US" sz="1400">
              <a:latin typeface="Times New Roman" panose="02020603050405020304" pitchFamily="18" charset="0"/>
              <a:cs typeface="Times New Roman" panose="02020603050405020304" pitchFamily="18" charset="0"/>
            </a:endParaRPr>
          </a:p>
        </p:txBody>
      </p:sp>
      <p:sp>
        <p:nvSpPr>
          <p:cNvPr id="20" name="文本框 19"/>
          <p:cNvSpPr txBox="1"/>
          <p:nvPr/>
        </p:nvSpPr>
        <p:spPr>
          <a:xfrm>
            <a:off x="3707765" y="2317115"/>
            <a:ext cx="970915" cy="290830"/>
          </a:xfrm>
          <a:prstGeom prst="rect">
            <a:avLst/>
          </a:prstGeom>
          <a:noFill/>
        </p:spPr>
        <p:txBody>
          <a:bodyPr wrap="square" rtlCol="0">
            <a:noAutofit/>
          </a:bodyPr>
          <a:p>
            <a:r>
              <a:rPr lang="zh-CN" altLang="en-US" sz="1400">
                <a:latin typeface="Times New Roman" panose="02020603050405020304" pitchFamily="18" charset="0"/>
                <a:cs typeface="Times New Roman" panose="02020603050405020304" pitchFamily="18" charset="0"/>
              </a:rPr>
              <a:t>电子商务</a:t>
            </a:r>
            <a:endParaRPr lang="zh-CN" altLang="en-US" sz="1400">
              <a:latin typeface="Times New Roman" panose="02020603050405020304" pitchFamily="18" charset="0"/>
              <a:cs typeface="Times New Roman" panose="02020603050405020304" pitchFamily="18" charset="0"/>
            </a:endParaRPr>
          </a:p>
        </p:txBody>
      </p:sp>
      <p:sp>
        <p:nvSpPr>
          <p:cNvPr id="21" name="文本框 20"/>
          <p:cNvSpPr txBox="1"/>
          <p:nvPr/>
        </p:nvSpPr>
        <p:spPr>
          <a:xfrm>
            <a:off x="1944370" y="2768600"/>
            <a:ext cx="970915" cy="290830"/>
          </a:xfrm>
          <a:prstGeom prst="rect">
            <a:avLst/>
          </a:prstGeom>
          <a:noFill/>
        </p:spPr>
        <p:txBody>
          <a:bodyPr wrap="square" rtlCol="0">
            <a:noAutofit/>
          </a:bodyPr>
          <a:p>
            <a:r>
              <a:rPr lang="zh-CN" altLang="en-US" sz="1400">
                <a:latin typeface="Times New Roman" panose="02020603050405020304" pitchFamily="18" charset="0"/>
                <a:cs typeface="Times New Roman" panose="02020603050405020304" pitchFamily="18" charset="0"/>
              </a:rPr>
              <a:t>数据结构</a:t>
            </a:r>
            <a:endParaRPr lang="zh-CN" altLang="en-US" sz="1400">
              <a:latin typeface="Times New Roman" panose="02020603050405020304" pitchFamily="18" charset="0"/>
              <a:cs typeface="Times New Roman" panose="02020603050405020304" pitchFamily="18" charset="0"/>
            </a:endParaRPr>
          </a:p>
        </p:txBody>
      </p:sp>
      <p:sp>
        <p:nvSpPr>
          <p:cNvPr id="22" name="文本框 21"/>
          <p:cNvSpPr txBox="1"/>
          <p:nvPr/>
        </p:nvSpPr>
        <p:spPr>
          <a:xfrm>
            <a:off x="2937510" y="2959735"/>
            <a:ext cx="1172210" cy="308610"/>
          </a:xfrm>
          <a:prstGeom prst="rect">
            <a:avLst/>
          </a:prstGeom>
          <a:noFill/>
        </p:spPr>
        <p:txBody>
          <a:bodyPr wrap="square" rtlCol="0">
            <a:noAutofit/>
          </a:bodyPr>
          <a:p>
            <a:r>
              <a:rPr lang="zh-CN" altLang="en-US" sz="1400">
                <a:latin typeface="Times New Roman" panose="02020603050405020304" pitchFamily="18" charset="0"/>
                <a:cs typeface="Times New Roman" panose="02020603050405020304" pitchFamily="18" charset="0"/>
              </a:rPr>
              <a:t>计算机基础</a:t>
            </a:r>
            <a:endParaRPr lang="zh-CN" altLang="en-US" sz="1400">
              <a:latin typeface="Times New Roman" panose="02020603050405020304" pitchFamily="18" charset="0"/>
              <a:cs typeface="Times New Roman" panose="02020603050405020304" pitchFamily="18" charset="0"/>
            </a:endParaRPr>
          </a:p>
        </p:txBody>
      </p:sp>
      <p:sp>
        <p:nvSpPr>
          <p:cNvPr id="23" name="文本框 22"/>
          <p:cNvSpPr txBox="1"/>
          <p:nvPr/>
        </p:nvSpPr>
        <p:spPr>
          <a:xfrm>
            <a:off x="4106545" y="3251200"/>
            <a:ext cx="755650" cy="288925"/>
          </a:xfrm>
          <a:prstGeom prst="rect">
            <a:avLst/>
          </a:prstGeom>
          <a:noFill/>
        </p:spPr>
        <p:txBody>
          <a:bodyPr wrap="square" rtlCol="0">
            <a:noAutofit/>
          </a:bodyPr>
          <a:p>
            <a:r>
              <a:rPr lang="en-US" altLang="zh-CN" sz="1400">
                <a:latin typeface="Times New Roman" panose="02020603050405020304" pitchFamily="18" charset="0"/>
                <a:cs typeface="Times New Roman" panose="02020603050405020304" pitchFamily="18" charset="0"/>
              </a:rPr>
              <a:t>C</a:t>
            </a:r>
            <a:r>
              <a:rPr lang="zh-CN" altLang="en-US" sz="1400">
                <a:latin typeface="Times New Roman" panose="02020603050405020304" pitchFamily="18" charset="0"/>
                <a:cs typeface="Times New Roman" panose="02020603050405020304" pitchFamily="18" charset="0"/>
              </a:rPr>
              <a:t>语言</a:t>
            </a:r>
            <a:endParaRPr lang="zh-CN" altLang="en-US" sz="1400">
              <a:latin typeface="Times New Roman" panose="02020603050405020304" pitchFamily="18" charset="0"/>
              <a:cs typeface="Times New Roman" panose="02020603050405020304" pitchFamily="18" charset="0"/>
            </a:endParaRPr>
          </a:p>
        </p:txBody>
      </p:sp>
      <p:sp>
        <p:nvSpPr>
          <p:cNvPr id="25" name="流程图: 终止 24"/>
          <p:cNvSpPr/>
          <p:nvPr/>
        </p:nvSpPr>
        <p:spPr>
          <a:xfrm>
            <a:off x="1691640" y="2790825"/>
            <a:ext cx="3839210" cy="1079500"/>
          </a:xfrm>
          <a:prstGeom prst="flowChartTerminator">
            <a:avLst/>
          </a:prstGeom>
          <a:noFill/>
          <a:ln w="9525" cap="flat" cmpd="sng" algn="ctr">
            <a:solidFill>
              <a:srgbClr val="FF0000"/>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6" name="云形标注 25"/>
          <p:cNvSpPr/>
          <p:nvPr/>
        </p:nvSpPr>
        <p:spPr>
          <a:xfrm>
            <a:off x="6156325" y="2585720"/>
            <a:ext cx="1877060" cy="891540"/>
          </a:xfrm>
          <a:prstGeom prst="cloudCallou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zh-CN" altLang="en-US" sz="1200" b="1" u="none" strike="noStrike" cap="none" normalizeH="0" baseline="0" smtClean="0">
                <a:ln>
                  <a:noFill/>
                </a:ln>
                <a:solidFill>
                  <a:schemeClr val="tx1"/>
                </a:solidFill>
                <a:effectLst/>
                <a:latin typeface="宋体" panose="02010600030101010101" pitchFamily="2" charset="-122"/>
                <a:cs typeface="Times New Roman" panose="02020603050405020304" pitchFamily="18" charset="0"/>
              </a:rPr>
              <a:t>按照规则只有最优情况是两课安排</a:t>
            </a:r>
            <a:endParaRPr kumimoji="0" lang="zh-CN" altLang="en-US" sz="1200" b="1" u="none" strike="noStrike" cap="none" normalizeH="0" baseline="0" smtClean="0">
              <a:ln>
                <a:noFill/>
              </a:ln>
              <a:solidFill>
                <a:schemeClr val="tx1"/>
              </a:solidFill>
              <a:effectLst/>
              <a:latin typeface="宋体" panose="02010600030101010101" pitchFamily="2" charset="-122"/>
              <a:cs typeface="Times New Roman" panose="02020603050405020304" pitchFamily="18" charset="0"/>
            </a:endParaRPr>
          </a:p>
        </p:txBody>
      </p:sp>
      <p:sp>
        <p:nvSpPr>
          <p:cNvPr id="6" name="文本框 5"/>
          <p:cNvSpPr txBox="1"/>
          <p:nvPr/>
        </p:nvSpPr>
        <p:spPr>
          <a:xfrm>
            <a:off x="844550" y="4653280"/>
            <a:ext cx="7319010" cy="645160"/>
          </a:xfrm>
          <a:prstGeom prst="rect">
            <a:avLst/>
          </a:prstGeom>
          <a:noFill/>
        </p:spPr>
        <p:txBody>
          <a:bodyPr wrap="square" rtlCol="0">
            <a:spAutoFit/>
          </a:bodyPr>
          <a:p>
            <a:r>
              <a:rPr lang="zh-CN" altLang="en-US">
                <a:solidFill>
                  <a:srgbClr val="FF0000"/>
                </a:solidFill>
                <a:latin typeface="Times New Roman" panose="02020603050405020304" pitchFamily="18" charset="0"/>
                <a:cs typeface="Times New Roman" panose="02020603050405020304" pitchFamily="18" charset="0"/>
              </a:rPr>
              <a:t>按照这种策略找到了最优解，那么这种贪心策略是不是偶然找到最优答案呢？</a:t>
            </a:r>
            <a:endParaRPr lang="zh-CN" altLang="en-US">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ppt_x"/>
                                          </p:val>
                                        </p:tav>
                                        <p:tav tm="100000">
                                          <p:val>
                                            <p:strVal val="#ppt_x"/>
                                          </p:val>
                                        </p:tav>
                                      </p:tavLst>
                                    </p:anim>
                                    <p:anim calcmode="lin" valueType="num">
                                      <p:cBhvr additive="base">
                                        <p:cTn id="8" dur="500" fill="hold"/>
                                        <p:tgtEl>
                                          <p:spTgt spid="2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500" fill="hold"/>
                                        <p:tgtEl>
                                          <p:spTgt spid="26"/>
                                        </p:tgtEl>
                                        <p:attrNameLst>
                                          <p:attrName>ppt_x</p:attrName>
                                        </p:attrNameLst>
                                      </p:cBhvr>
                                      <p:tavLst>
                                        <p:tav tm="0">
                                          <p:val>
                                            <p:strVal val="#ppt_x"/>
                                          </p:val>
                                        </p:tav>
                                        <p:tav tm="100000">
                                          <p:val>
                                            <p:strVal val="#ppt_x"/>
                                          </p:val>
                                        </p:tav>
                                      </p:tavLst>
                                    </p:anim>
                                    <p:anim calcmode="lin" valueType="num">
                                      <p:cBhvr additive="base">
                                        <p:cTn id="12"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bldLvl="0" animBg="1"/>
      <p:bldP spid="26" grpId="0" bldLvl="0" animBg="1"/>
      <p:bldP spid="25" grpId="1" animBg="1"/>
      <p:bldP spid="26"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23215" y="1052195"/>
            <a:ext cx="8301990" cy="847725"/>
          </a:xfrm>
          <a:prstGeom prst="rect">
            <a:avLst/>
          </a:prstGeom>
          <a:noFill/>
        </p:spPr>
        <p:txBody>
          <a:bodyPr wrap="square" rtlCol="0" anchor="t">
            <a:noAutofit/>
          </a:bodyPr>
          <a:p>
            <a:pPr algn="just">
              <a:lnSpc>
                <a:spcPct val="150000"/>
              </a:lnSpc>
              <a:spcBef>
                <a:spcPts val="0"/>
              </a:spcBef>
              <a:spcAft>
                <a:spcPts val="0"/>
              </a:spcAft>
            </a:pPr>
            <a:r>
              <a:rPr lang="zh-CN" altLang="en-US" sz="2200" b="1" kern="100" dirty="0">
                <a:latin typeface="Times New Roman" panose="02020603050405020304" pitchFamily="18" charset="0"/>
                <a:cs typeface="Times New Roman" panose="02020603050405020304" pitchFamily="18" charset="0"/>
                <a:sym typeface="+mn-ea"/>
              </a:rPr>
              <a:t>那么贪心策略是否正确，需要证明，证明</a:t>
            </a:r>
            <a:r>
              <a:rPr lang="zh-CN" altLang="en-US" sz="2200" b="1" kern="100" dirty="0">
                <a:latin typeface="Times New Roman" panose="02020603050405020304" pitchFamily="18" charset="0"/>
                <a:cs typeface="Times New Roman" panose="02020603050405020304" pitchFamily="18" charset="0"/>
                <a:sym typeface="+mn-ea"/>
              </a:rPr>
              <a:t>方法是数学归纳</a:t>
            </a:r>
            <a:r>
              <a:rPr lang="zh-CN" altLang="en-US" sz="2200" b="1" kern="100" dirty="0">
                <a:latin typeface="Times New Roman" panose="02020603050405020304" pitchFamily="18" charset="0"/>
                <a:cs typeface="Times New Roman" panose="02020603050405020304" pitchFamily="18" charset="0"/>
                <a:sym typeface="+mn-ea"/>
              </a:rPr>
              <a:t>法。</a:t>
            </a:r>
            <a:endParaRPr lang="zh-CN" altLang="en-US" sz="2200" b="1" kern="100" dirty="0">
              <a:latin typeface="Times New Roman" panose="02020603050405020304" pitchFamily="18" charset="0"/>
              <a:cs typeface="Times New Roman" panose="02020603050405020304" pitchFamily="18" charset="0"/>
              <a:sym typeface="+mn-ea"/>
            </a:endParaRPr>
          </a:p>
          <a:p>
            <a:pPr algn="just">
              <a:lnSpc>
                <a:spcPct val="150000"/>
              </a:lnSpc>
              <a:spcBef>
                <a:spcPts val="0"/>
              </a:spcBef>
              <a:spcAft>
                <a:spcPts val="0"/>
              </a:spcAft>
            </a:pPr>
            <a:endParaRPr lang="zh-CN" altLang="en-US" sz="2200" b="1" kern="100" dirty="0">
              <a:latin typeface="Times New Roman" panose="02020603050405020304" pitchFamily="18" charset="0"/>
              <a:cs typeface="Times New Roman" panose="02020603050405020304" pitchFamily="18" charset="0"/>
              <a:sym typeface="+mn-ea"/>
            </a:endParaRPr>
          </a:p>
        </p:txBody>
      </p:sp>
      <p:sp>
        <p:nvSpPr>
          <p:cNvPr id="4" name="文本框 3"/>
          <p:cNvSpPr txBox="1"/>
          <p:nvPr/>
        </p:nvSpPr>
        <p:spPr>
          <a:xfrm>
            <a:off x="555625" y="1917065"/>
            <a:ext cx="7836535" cy="1455420"/>
          </a:xfrm>
          <a:prstGeom prst="rect">
            <a:avLst/>
          </a:prstGeom>
          <a:noFill/>
        </p:spPr>
        <p:txBody>
          <a:bodyPr wrap="square" rtlCol="0" anchor="t">
            <a:noAutofit/>
          </a:bodyPr>
          <a:p>
            <a:pPr algn="just">
              <a:lnSpc>
                <a:spcPct val="150000"/>
              </a:lnSpc>
              <a:spcBef>
                <a:spcPts val="0"/>
              </a:spcBef>
              <a:spcAft>
                <a:spcPts val="0"/>
              </a:spcAft>
            </a:pPr>
            <a:r>
              <a:rPr lang="zh-CN" altLang="en-US" sz="2200" b="1" kern="100" dirty="0">
                <a:latin typeface="Times New Roman" panose="02020603050405020304" pitchFamily="18" charset="0"/>
                <a:cs typeface="Times New Roman" panose="02020603050405020304" pitchFamily="18" charset="0"/>
                <a:sym typeface="+mn-ea"/>
              </a:rPr>
              <a:t>例举一个数学题目来</a:t>
            </a:r>
            <a:r>
              <a:rPr lang="zh-CN" altLang="en-US" sz="2200" b="1" kern="100" dirty="0">
                <a:latin typeface="Times New Roman" panose="02020603050405020304" pitchFamily="18" charset="0"/>
                <a:cs typeface="Times New Roman" panose="02020603050405020304" pitchFamily="18" charset="0"/>
                <a:sym typeface="+mn-ea"/>
              </a:rPr>
              <a:t>说明什么是数学</a:t>
            </a:r>
            <a:r>
              <a:rPr lang="zh-CN" altLang="en-US" sz="2200" b="1" kern="100" dirty="0">
                <a:latin typeface="Times New Roman" panose="02020603050405020304" pitchFamily="18" charset="0"/>
                <a:cs typeface="Times New Roman" panose="02020603050405020304" pitchFamily="18" charset="0"/>
                <a:sym typeface="+mn-ea"/>
              </a:rPr>
              <a:t>归纳法</a:t>
            </a:r>
            <a:endParaRPr lang="zh-CN" altLang="en-US" sz="2200" b="1" kern="100" dirty="0">
              <a:latin typeface="Times New Roman" panose="02020603050405020304" pitchFamily="18" charset="0"/>
              <a:cs typeface="Times New Roman" panose="02020603050405020304" pitchFamily="18" charset="0"/>
              <a:sym typeface="+mn-ea"/>
            </a:endParaRPr>
          </a:p>
          <a:p>
            <a:pPr algn="just">
              <a:lnSpc>
                <a:spcPct val="150000"/>
              </a:lnSpc>
              <a:spcBef>
                <a:spcPts val="0"/>
              </a:spcBef>
              <a:spcAft>
                <a:spcPts val="0"/>
              </a:spcAft>
            </a:pPr>
            <a:r>
              <a:rPr lang="zh-CN" altLang="en-US" sz="2200" b="1" kern="100" dirty="0">
                <a:latin typeface="Times New Roman" panose="02020603050405020304" pitchFamily="18" charset="0"/>
                <a:cs typeface="Times New Roman" panose="02020603050405020304" pitchFamily="18" charset="0"/>
                <a:sym typeface="+mn-ea"/>
              </a:rPr>
              <a:t>若</a:t>
            </a:r>
            <a:r>
              <a:rPr lang="en-US" altLang="zh-CN" sz="2200" b="1" kern="100" dirty="0">
                <a:latin typeface="Times New Roman" panose="02020603050405020304" pitchFamily="18" charset="0"/>
                <a:cs typeface="Times New Roman" panose="02020603050405020304" pitchFamily="18" charset="0"/>
                <a:sym typeface="+mn-ea"/>
              </a:rPr>
              <a:t>n</a:t>
            </a:r>
            <a:r>
              <a:rPr lang="zh-CN" altLang="en-US" sz="2200" b="1" kern="100" dirty="0">
                <a:latin typeface="Times New Roman" panose="02020603050405020304" pitchFamily="18" charset="0"/>
                <a:cs typeface="Times New Roman" panose="02020603050405020304" pitchFamily="18" charset="0"/>
                <a:sym typeface="+mn-ea"/>
              </a:rPr>
              <a:t>为大于</a:t>
            </a:r>
            <a:r>
              <a:rPr lang="en-US" altLang="zh-CN" sz="2200" b="1" kern="100" dirty="0">
                <a:latin typeface="Times New Roman" panose="02020603050405020304" pitchFamily="18" charset="0"/>
                <a:cs typeface="Times New Roman" panose="02020603050405020304" pitchFamily="18" charset="0"/>
                <a:sym typeface="+mn-ea"/>
              </a:rPr>
              <a:t>1</a:t>
            </a:r>
            <a:r>
              <a:rPr lang="zh-CN" altLang="en-US" sz="2200" b="1" kern="100" dirty="0">
                <a:latin typeface="Times New Roman" panose="02020603050405020304" pitchFamily="18" charset="0"/>
                <a:cs typeface="Times New Roman" panose="02020603050405020304" pitchFamily="18" charset="0"/>
                <a:sym typeface="+mn-ea"/>
              </a:rPr>
              <a:t>的自然数，</a:t>
            </a:r>
            <a:r>
              <a:rPr lang="zh-CN" altLang="en-US" sz="2200" b="1" kern="100" dirty="0">
                <a:latin typeface="Times New Roman" panose="02020603050405020304" pitchFamily="18" charset="0"/>
                <a:cs typeface="Times New Roman" panose="02020603050405020304" pitchFamily="18" charset="0"/>
                <a:sym typeface="+mn-ea"/>
              </a:rPr>
              <a:t>求证：</a:t>
            </a:r>
            <a:endParaRPr lang="zh-CN" altLang="en-US" sz="2200" b="1" kern="100" dirty="0">
              <a:latin typeface="Times New Roman" panose="02020603050405020304" pitchFamily="18" charset="0"/>
              <a:cs typeface="Times New Roman" panose="02020603050405020304" pitchFamily="18" charset="0"/>
              <a:sym typeface="+mn-ea"/>
            </a:endParaRPr>
          </a:p>
        </p:txBody>
      </p:sp>
      <p:graphicFrame>
        <p:nvGraphicFramePr>
          <p:cNvPr id="3" name="对象 2">
            <a:hlinkClick r:id="" action="ppaction://ole?verb="/>
          </p:cNvPr>
          <p:cNvGraphicFramePr>
            <a:graphicFrameLocks noChangeAspect="1"/>
          </p:cNvGraphicFramePr>
          <p:nvPr/>
        </p:nvGraphicFramePr>
        <p:xfrm>
          <a:off x="4259898" y="2476183"/>
          <a:ext cx="3529330" cy="549910"/>
        </p:xfrm>
        <a:graphic>
          <a:graphicData uri="http://schemas.openxmlformats.org/presentationml/2006/ole">
            <mc:AlternateContent xmlns:mc="http://schemas.openxmlformats.org/markup-compatibility/2006">
              <mc:Choice xmlns:v="urn:schemas-microsoft-com:vml" Requires="v">
                <p:oleObj spid="_x0000_s1025" name="" r:id="rId1" imgW="2691765" imgH="419100" progId="Equation.KSEE3">
                  <p:embed/>
                </p:oleObj>
              </mc:Choice>
              <mc:Fallback>
                <p:oleObj name="" r:id="rId1" imgW="2691765" imgH="419100" progId="Equation.KSEE3">
                  <p:embed/>
                  <p:pic>
                    <p:nvPicPr>
                      <p:cNvPr id="0" name="图片 1024"/>
                      <p:cNvPicPr/>
                      <p:nvPr/>
                    </p:nvPicPr>
                    <p:blipFill>
                      <a:blip r:embed="rId2"/>
                      <a:stretch>
                        <a:fillRect/>
                      </a:stretch>
                    </p:blipFill>
                    <p:spPr>
                      <a:xfrm>
                        <a:off x="4259898" y="2476183"/>
                        <a:ext cx="3529330" cy="549910"/>
                      </a:xfrm>
                      <a:prstGeom prst="rect">
                        <a:avLst/>
                      </a:prstGeom>
                    </p:spPr>
                  </p:pic>
                </p:oleObj>
              </mc:Fallback>
            </mc:AlternateContent>
          </a:graphicData>
        </a:graphic>
      </p:graphicFrame>
      <p:sp>
        <p:nvSpPr>
          <p:cNvPr id="6" name="文本框 5"/>
          <p:cNvSpPr txBox="1"/>
          <p:nvPr/>
        </p:nvSpPr>
        <p:spPr>
          <a:xfrm>
            <a:off x="443865" y="3213100"/>
            <a:ext cx="2764155" cy="432435"/>
          </a:xfrm>
          <a:prstGeom prst="rect">
            <a:avLst/>
          </a:prstGeom>
          <a:noFill/>
        </p:spPr>
        <p:txBody>
          <a:bodyPr wrap="square" rtlCol="0">
            <a:noAutofit/>
          </a:bodyPr>
          <a:p>
            <a:r>
              <a:rPr lang="zh-CN" altLang="en-US">
                <a:latin typeface="Times New Roman" panose="02020603050405020304" pitchFamily="18" charset="0"/>
                <a:cs typeface="Times New Roman" panose="02020603050405020304" pitchFamily="18" charset="0"/>
              </a:rPr>
              <a:t>首先，首项符合定理：</a:t>
            </a:r>
            <a:endParaRPr lang="zh-CN" altLang="en-US">
              <a:latin typeface="Times New Roman" panose="02020603050405020304" pitchFamily="18" charset="0"/>
              <a:cs typeface="Times New Roman" panose="02020603050405020304" pitchFamily="18" charset="0"/>
            </a:endParaRPr>
          </a:p>
          <a:p>
            <a:endParaRPr lang="en-US" altLang="zh-CN">
              <a:latin typeface="Times New Roman" panose="02020603050405020304" pitchFamily="18" charset="0"/>
              <a:cs typeface="Times New Roman" panose="02020603050405020304" pitchFamily="18" charset="0"/>
            </a:endParaRPr>
          </a:p>
        </p:txBody>
      </p:sp>
      <p:graphicFrame>
        <p:nvGraphicFramePr>
          <p:cNvPr id="7" name="对象 6">
            <a:hlinkClick r:id="" action="ppaction://ole?verb="/>
          </p:cNvPr>
          <p:cNvGraphicFramePr>
            <a:graphicFrameLocks noChangeAspect="1"/>
          </p:cNvGraphicFramePr>
          <p:nvPr/>
        </p:nvGraphicFramePr>
        <p:xfrm>
          <a:off x="2807970" y="3213100"/>
          <a:ext cx="1016000" cy="393700"/>
        </p:xfrm>
        <a:graphic>
          <a:graphicData uri="http://schemas.openxmlformats.org/presentationml/2006/ole">
            <mc:AlternateContent xmlns:mc="http://schemas.openxmlformats.org/markup-compatibility/2006">
              <mc:Choice xmlns:v="urn:schemas-microsoft-com:vml" Requires="v">
                <p:oleObj spid="_x0000_s1026" name="" r:id="rId3" imgW="1016000" imgH="393700" progId="Equation.KSEE3">
                  <p:embed/>
                </p:oleObj>
              </mc:Choice>
              <mc:Fallback>
                <p:oleObj name="" r:id="rId3" imgW="1016000" imgH="393700" progId="Equation.KSEE3">
                  <p:embed/>
                  <p:pic>
                    <p:nvPicPr>
                      <p:cNvPr id="0" name="图片 1025"/>
                      <p:cNvPicPr/>
                      <p:nvPr/>
                    </p:nvPicPr>
                    <p:blipFill>
                      <a:blip r:embed="rId4"/>
                      <a:stretch>
                        <a:fillRect/>
                      </a:stretch>
                    </p:blipFill>
                    <p:spPr>
                      <a:xfrm>
                        <a:off x="2807970" y="3213100"/>
                        <a:ext cx="1016000" cy="393700"/>
                      </a:xfrm>
                      <a:prstGeom prst="rect">
                        <a:avLst/>
                      </a:prstGeom>
                    </p:spPr>
                  </p:pic>
                </p:oleObj>
              </mc:Fallback>
            </mc:AlternateContent>
          </a:graphicData>
        </a:graphic>
      </p:graphicFrame>
      <p:graphicFrame>
        <p:nvGraphicFramePr>
          <p:cNvPr id="24" name="对象 23">
            <a:hlinkClick r:id="" action="ppaction://ole?verb="/>
          </p:cNvPr>
          <p:cNvGraphicFramePr>
            <a:graphicFrameLocks noChangeAspect="1"/>
          </p:cNvGraphicFramePr>
          <p:nvPr/>
        </p:nvGraphicFramePr>
        <p:xfrm>
          <a:off x="3978275" y="3213100"/>
          <a:ext cx="1435100" cy="393700"/>
        </p:xfrm>
        <a:graphic>
          <a:graphicData uri="http://schemas.openxmlformats.org/presentationml/2006/ole">
            <mc:AlternateContent xmlns:mc="http://schemas.openxmlformats.org/markup-compatibility/2006">
              <mc:Choice xmlns:v="urn:schemas-microsoft-com:vml" Requires="v">
                <p:oleObj spid="_x0000_s5" name="" r:id="rId5" imgW="1435100" imgH="393700" progId="Equation.KSEE3">
                  <p:embed/>
                </p:oleObj>
              </mc:Choice>
              <mc:Fallback>
                <p:oleObj name="" r:id="rId5" imgW="1435100" imgH="393700" progId="Equation.KSEE3">
                  <p:embed/>
                  <p:pic>
                    <p:nvPicPr>
                      <p:cNvPr id="0" name="图片 1025"/>
                      <p:cNvPicPr/>
                      <p:nvPr/>
                    </p:nvPicPr>
                    <p:blipFill>
                      <a:blip r:embed="rId6"/>
                      <a:stretch>
                        <a:fillRect/>
                      </a:stretch>
                    </p:blipFill>
                    <p:spPr>
                      <a:xfrm>
                        <a:off x="3978275" y="3213100"/>
                        <a:ext cx="1435100" cy="393700"/>
                      </a:xfrm>
                      <a:prstGeom prst="rect">
                        <a:avLst/>
                      </a:prstGeom>
                    </p:spPr>
                  </p:pic>
                </p:oleObj>
              </mc:Fallback>
            </mc:AlternateContent>
          </a:graphicData>
        </a:graphic>
      </p:graphicFrame>
      <p:sp>
        <p:nvSpPr>
          <p:cNvPr id="27" name="文本框 26"/>
          <p:cNvSpPr txBox="1"/>
          <p:nvPr/>
        </p:nvSpPr>
        <p:spPr>
          <a:xfrm>
            <a:off x="453390" y="3752850"/>
            <a:ext cx="4224020" cy="330200"/>
          </a:xfrm>
          <a:prstGeom prst="rect">
            <a:avLst/>
          </a:prstGeom>
          <a:noFill/>
        </p:spPr>
        <p:txBody>
          <a:bodyPr wrap="square" rtlCol="0">
            <a:noAutofit/>
          </a:bodyPr>
          <a:p>
            <a:r>
              <a:rPr lang="zh-CN" altLang="en-US">
                <a:solidFill>
                  <a:schemeClr val="tx1"/>
                </a:solidFill>
                <a:uFillTx/>
                <a:latin typeface="Times New Roman" panose="02020603050405020304" pitchFamily="18" charset="0"/>
                <a:cs typeface="Times New Roman" panose="02020603050405020304" pitchFamily="18" charset="0"/>
              </a:rPr>
              <a:t>然后由第</a:t>
            </a:r>
            <a:r>
              <a:rPr lang="en-US" altLang="zh-CN">
                <a:solidFill>
                  <a:schemeClr val="tx1"/>
                </a:solidFill>
                <a:uFillTx/>
                <a:latin typeface="Times New Roman" panose="02020603050405020304" pitchFamily="18" charset="0"/>
                <a:cs typeface="Times New Roman" panose="02020603050405020304" pitchFamily="18" charset="0"/>
              </a:rPr>
              <a:t>n</a:t>
            </a:r>
            <a:r>
              <a:rPr lang="zh-CN" altLang="en-US">
                <a:solidFill>
                  <a:schemeClr val="tx1"/>
                </a:solidFill>
                <a:uFillTx/>
                <a:latin typeface="Times New Roman" panose="02020603050405020304" pitchFamily="18" charset="0"/>
                <a:cs typeface="Times New Roman" panose="02020603050405020304" pitchFamily="18" charset="0"/>
              </a:rPr>
              <a:t>项成立，推出第</a:t>
            </a:r>
            <a:r>
              <a:rPr lang="en-US" altLang="zh-CN">
                <a:solidFill>
                  <a:schemeClr val="tx1"/>
                </a:solidFill>
                <a:uFillTx/>
                <a:latin typeface="Times New Roman" panose="02020603050405020304" pitchFamily="18" charset="0"/>
                <a:cs typeface="Times New Roman" panose="02020603050405020304" pitchFamily="18" charset="0"/>
              </a:rPr>
              <a:t>n+1</a:t>
            </a:r>
            <a:r>
              <a:rPr lang="zh-CN" altLang="en-US">
                <a:solidFill>
                  <a:schemeClr val="tx1"/>
                </a:solidFill>
                <a:uFillTx/>
                <a:latin typeface="Times New Roman" panose="02020603050405020304" pitchFamily="18" charset="0"/>
                <a:cs typeface="Times New Roman" panose="02020603050405020304" pitchFamily="18" charset="0"/>
              </a:rPr>
              <a:t>项成立：</a:t>
            </a:r>
            <a:endParaRPr lang="zh-CN" altLang="en-US">
              <a:solidFill>
                <a:schemeClr val="tx1"/>
              </a:solidFill>
              <a:uFillTx/>
              <a:latin typeface="Times New Roman" panose="02020603050405020304" pitchFamily="18" charset="0"/>
              <a:cs typeface="Times New Roman" panose="02020603050405020304" pitchFamily="18" charset="0"/>
            </a:endParaRPr>
          </a:p>
          <a:p>
            <a:endParaRPr lang="zh-CN" altLang="en-US">
              <a:solidFill>
                <a:schemeClr val="tx1"/>
              </a:solidFill>
              <a:uFillTx/>
              <a:latin typeface="Times New Roman" panose="02020603050405020304" pitchFamily="18" charset="0"/>
              <a:cs typeface="Times New Roman" panose="02020603050405020304" pitchFamily="18" charset="0"/>
            </a:endParaRPr>
          </a:p>
        </p:txBody>
      </p:sp>
      <p:sp>
        <p:nvSpPr>
          <p:cNvPr id="32" name="文本框 31"/>
          <p:cNvSpPr txBox="1"/>
          <p:nvPr/>
        </p:nvSpPr>
        <p:spPr>
          <a:xfrm>
            <a:off x="427990" y="4215765"/>
            <a:ext cx="2254250" cy="316865"/>
          </a:xfrm>
          <a:prstGeom prst="rect">
            <a:avLst/>
          </a:prstGeom>
          <a:noFill/>
        </p:spPr>
        <p:txBody>
          <a:bodyPr wrap="square" rtlCol="0">
            <a:noAutofit/>
          </a:bodyPr>
          <a:p>
            <a:r>
              <a:rPr lang="zh-CN" altLang="en-US">
                <a:solidFill>
                  <a:schemeClr val="tx1"/>
                </a:solidFill>
                <a:uFillTx/>
                <a:latin typeface="Times New Roman" panose="02020603050405020304" pitchFamily="18" charset="0"/>
                <a:cs typeface="Times New Roman" panose="02020603050405020304" pitchFamily="18" charset="0"/>
              </a:rPr>
              <a:t>假设：</a:t>
            </a:r>
            <a:r>
              <a:rPr lang="en-US" altLang="zh-CN">
                <a:solidFill>
                  <a:schemeClr val="tx1"/>
                </a:solidFill>
                <a:uFillTx/>
                <a:latin typeface="Times New Roman" panose="02020603050405020304" pitchFamily="18" charset="0"/>
                <a:cs typeface="Times New Roman" panose="02020603050405020304" pitchFamily="18" charset="0"/>
              </a:rPr>
              <a:t>S</a:t>
            </a:r>
            <a:r>
              <a:rPr lang="en-US" altLang="zh-CN" baseline="-25000">
                <a:solidFill>
                  <a:schemeClr val="tx1"/>
                </a:solidFill>
                <a:uFillTx/>
                <a:latin typeface="Times New Roman" panose="02020603050405020304" pitchFamily="18" charset="0"/>
                <a:cs typeface="Times New Roman" panose="02020603050405020304" pitchFamily="18" charset="0"/>
              </a:rPr>
              <a:t>n</a:t>
            </a:r>
            <a:r>
              <a:rPr lang="zh-CN" altLang="en-US">
                <a:solidFill>
                  <a:schemeClr val="tx1"/>
                </a:solidFill>
                <a:uFillTx/>
                <a:latin typeface="Times New Roman" panose="02020603050405020304" pitchFamily="18" charset="0"/>
                <a:cs typeface="Times New Roman" panose="02020603050405020304" pitchFamily="18" charset="0"/>
              </a:rPr>
              <a:t>成立，</a:t>
            </a:r>
            <a:r>
              <a:rPr lang="en-US" altLang="zh-CN">
                <a:solidFill>
                  <a:schemeClr val="tx1"/>
                </a:solidFill>
                <a:uFillTx/>
                <a:latin typeface="Times New Roman" panose="02020603050405020304" pitchFamily="18" charset="0"/>
                <a:cs typeface="Times New Roman" panose="02020603050405020304" pitchFamily="18" charset="0"/>
              </a:rPr>
              <a:t> </a:t>
            </a:r>
            <a:endParaRPr lang="zh-CN" altLang="en-US">
              <a:solidFill>
                <a:schemeClr val="tx1"/>
              </a:solidFill>
              <a:uFillTx/>
              <a:latin typeface="Times New Roman" panose="02020603050405020304" pitchFamily="18" charset="0"/>
              <a:cs typeface="Times New Roman" panose="02020603050405020304" pitchFamily="18" charset="0"/>
            </a:endParaRPr>
          </a:p>
          <a:p>
            <a:endParaRPr lang="zh-CN" altLang="en-US">
              <a:solidFill>
                <a:schemeClr val="tx1"/>
              </a:solidFill>
              <a:uFillTx/>
              <a:latin typeface="Times New Roman" panose="02020603050405020304" pitchFamily="18" charset="0"/>
              <a:cs typeface="Times New Roman" panose="02020603050405020304" pitchFamily="18" charset="0"/>
            </a:endParaRPr>
          </a:p>
        </p:txBody>
      </p:sp>
      <p:graphicFrame>
        <p:nvGraphicFramePr>
          <p:cNvPr id="33" name="对象 32">
            <a:hlinkClick r:id="" action="ppaction://ole?verb="/>
          </p:cNvPr>
          <p:cNvGraphicFramePr>
            <a:graphicFrameLocks noChangeAspect="1"/>
          </p:cNvGraphicFramePr>
          <p:nvPr/>
        </p:nvGraphicFramePr>
        <p:xfrm>
          <a:off x="2011680" y="4184650"/>
          <a:ext cx="2578100" cy="419100"/>
        </p:xfrm>
        <a:graphic>
          <a:graphicData uri="http://schemas.openxmlformats.org/presentationml/2006/ole">
            <mc:AlternateContent xmlns:mc="http://schemas.openxmlformats.org/markup-compatibility/2006">
              <mc:Choice xmlns:v="urn:schemas-microsoft-com:vml" Requires="v">
                <p:oleObj spid="_x0000_s34" name="" r:id="rId7" imgW="2578100" imgH="419100" progId="Equation.KSEE3">
                  <p:embed/>
                </p:oleObj>
              </mc:Choice>
              <mc:Fallback>
                <p:oleObj name="" r:id="rId7" imgW="2578100" imgH="419100" progId="Equation.KSEE3">
                  <p:embed/>
                  <p:pic>
                    <p:nvPicPr>
                      <p:cNvPr id="0" name="图片 1025"/>
                      <p:cNvPicPr/>
                      <p:nvPr/>
                    </p:nvPicPr>
                    <p:blipFill>
                      <a:blip r:embed="rId8"/>
                      <a:stretch>
                        <a:fillRect/>
                      </a:stretch>
                    </p:blipFill>
                    <p:spPr>
                      <a:xfrm>
                        <a:off x="2011680" y="4184650"/>
                        <a:ext cx="2578100" cy="419100"/>
                      </a:xfrm>
                      <a:prstGeom prst="rect">
                        <a:avLst/>
                      </a:prstGeom>
                    </p:spPr>
                  </p:pic>
                </p:oleObj>
              </mc:Fallback>
            </mc:AlternateContent>
          </a:graphicData>
        </a:graphic>
      </p:graphicFrame>
      <p:sp>
        <p:nvSpPr>
          <p:cNvPr id="35" name="文本框 34"/>
          <p:cNvSpPr txBox="1"/>
          <p:nvPr/>
        </p:nvSpPr>
        <p:spPr>
          <a:xfrm>
            <a:off x="437515" y="4608195"/>
            <a:ext cx="2254250" cy="316865"/>
          </a:xfrm>
          <a:prstGeom prst="rect">
            <a:avLst/>
          </a:prstGeom>
          <a:noFill/>
        </p:spPr>
        <p:txBody>
          <a:bodyPr wrap="square" rtlCol="0">
            <a:noAutofit/>
          </a:bodyPr>
          <a:p>
            <a:r>
              <a:rPr lang="zh-CN" altLang="en-US">
                <a:solidFill>
                  <a:schemeClr val="tx1"/>
                </a:solidFill>
                <a:uFillTx/>
                <a:latin typeface="Times New Roman" panose="02020603050405020304" pitchFamily="18" charset="0"/>
                <a:cs typeface="Times New Roman" panose="02020603050405020304" pitchFamily="18" charset="0"/>
              </a:rPr>
              <a:t>证明：</a:t>
            </a:r>
            <a:r>
              <a:rPr lang="en-US" altLang="zh-CN">
                <a:solidFill>
                  <a:schemeClr val="tx1"/>
                </a:solidFill>
                <a:uFillTx/>
                <a:latin typeface="Times New Roman" panose="02020603050405020304" pitchFamily="18" charset="0"/>
                <a:cs typeface="Times New Roman" panose="02020603050405020304" pitchFamily="18" charset="0"/>
              </a:rPr>
              <a:t>S</a:t>
            </a:r>
            <a:r>
              <a:rPr lang="en-US" altLang="zh-CN" baseline="-25000">
                <a:solidFill>
                  <a:schemeClr val="tx1"/>
                </a:solidFill>
                <a:uFillTx/>
                <a:latin typeface="Times New Roman" panose="02020603050405020304" pitchFamily="18" charset="0"/>
                <a:cs typeface="Times New Roman" panose="02020603050405020304" pitchFamily="18" charset="0"/>
              </a:rPr>
              <a:t>n+1</a:t>
            </a:r>
            <a:r>
              <a:rPr lang="zh-CN" altLang="en-US">
                <a:solidFill>
                  <a:schemeClr val="tx1"/>
                </a:solidFill>
                <a:uFillTx/>
                <a:latin typeface="Times New Roman" panose="02020603050405020304" pitchFamily="18" charset="0"/>
                <a:cs typeface="Times New Roman" panose="02020603050405020304" pitchFamily="18" charset="0"/>
              </a:rPr>
              <a:t>成立，</a:t>
            </a:r>
            <a:r>
              <a:rPr lang="en-US" altLang="zh-CN">
                <a:solidFill>
                  <a:schemeClr val="tx1"/>
                </a:solidFill>
                <a:uFillTx/>
                <a:latin typeface="Times New Roman" panose="02020603050405020304" pitchFamily="18" charset="0"/>
                <a:cs typeface="Times New Roman" panose="02020603050405020304" pitchFamily="18" charset="0"/>
              </a:rPr>
              <a:t> </a:t>
            </a:r>
            <a:endParaRPr lang="zh-CN" altLang="en-US">
              <a:solidFill>
                <a:schemeClr val="tx1"/>
              </a:solidFill>
              <a:uFillTx/>
              <a:latin typeface="Times New Roman" panose="02020603050405020304" pitchFamily="18" charset="0"/>
              <a:cs typeface="Times New Roman" panose="02020603050405020304" pitchFamily="18" charset="0"/>
            </a:endParaRPr>
          </a:p>
          <a:p>
            <a:endParaRPr lang="zh-CN" altLang="en-US">
              <a:solidFill>
                <a:schemeClr val="tx1"/>
              </a:solidFill>
              <a:uFillTx/>
              <a:latin typeface="Times New Roman" panose="02020603050405020304" pitchFamily="18" charset="0"/>
              <a:cs typeface="Times New Roman" panose="02020603050405020304" pitchFamily="18" charset="0"/>
            </a:endParaRPr>
          </a:p>
        </p:txBody>
      </p:sp>
      <p:graphicFrame>
        <p:nvGraphicFramePr>
          <p:cNvPr id="36" name="对象 35">
            <a:hlinkClick r:id="" action="ppaction://ole?verb="/>
          </p:cNvPr>
          <p:cNvGraphicFramePr>
            <a:graphicFrameLocks noChangeAspect="1"/>
          </p:cNvGraphicFramePr>
          <p:nvPr/>
        </p:nvGraphicFramePr>
        <p:xfrm>
          <a:off x="2171065" y="4562475"/>
          <a:ext cx="3733800" cy="419100"/>
        </p:xfrm>
        <a:graphic>
          <a:graphicData uri="http://schemas.openxmlformats.org/presentationml/2006/ole">
            <mc:AlternateContent xmlns:mc="http://schemas.openxmlformats.org/markup-compatibility/2006">
              <mc:Choice xmlns:v="urn:schemas-microsoft-com:vml" Requires="v">
                <p:oleObj spid="_x0000_s37" name="" r:id="rId9" imgW="3733800" imgH="419100" progId="Equation.KSEE3">
                  <p:embed/>
                </p:oleObj>
              </mc:Choice>
              <mc:Fallback>
                <p:oleObj name="" r:id="rId9" imgW="3733800" imgH="419100" progId="Equation.KSEE3">
                  <p:embed/>
                  <p:pic>
                    <p:nvPicPr>
                      <p:cNvPr id="0" name="图片 1025"/>
                      <p:cNvPicPr/>
                      <p:nvPr/>
                    </p:nvPicPr>
                    <p:blipFill>
                      <a:blip r:embed="rId10"/>
                      <a:stretch>
                        <a:fillRect/>
                      </a:stretch>
                    </p:blipFill>
                    <p:spPr>
                      <a:xfrm>
                        <a:off x="2171065" y="4562475"/>
                        <a:ext cx="3733800" cy="419100"/>
                      </a:xfrm>
                      <a:prstGeom prst="rect">
                        <a:avLst/>
                      </a:prstGeom>
                    </p:spPr>
                  </p:pic>
                </p:oleObj>
              </mc:Fallback>
            </mc:AlternateContent>
          </a:graphicData>
        </a:graphic>
      </p:graphicFrame>
      <p:sp>
        <p:nvSpPr>
          <p:cNvPr id="38" name="文本框 37"/>
          <p:cNvSpPr txBox="1"/>
          <p:nvPr/>
        </p:nvSpPr>
        <p:spPr>
          <a:xfrm>
            <a:off x="422275" y="5139055"/>
            <a:ext cx="7109460" cy="362585"/>
          </a:xfrm>
          <a:prstGeom prst="rect">
            <a:avLst/>
          </a:prstGeom>
          <a:noFill/>
        </p:spPr>
        <p:txBody>
          <a:bodyPr wrap="square" rtlCol="0">
            <a:noAutofit/>
          </a:bodyPr>
          <a:p>
            <a:r>
              <a:rPr lang="zh-CN" altLang="en-US">
                <a:latin typeface="Times New Roman" panose="02020603050405020304" pitchFamily="18" charset="0"/>
                <a:cs typeface="Times New Roman" panose="02020603050405020304" pitchFamily="18" charset="0"/>
              </a:rPr>
              <a:t>因为，</a:t>
            </a:r>
            <a:r>
              <a:rPr lang="en-US" altLang="zh-CN">
                <a:latin typeface="Times New Roman" panose="02020603050405020304" pitchFamily="18" charset="0"/>
                <a:cs typeface="Times New Roman" panose="02020603050405020304" pitchFamily="18" charset="0"/>
              </a:rPr>
              <a:t>             </a:t>
            </a:r>
            <a:r>
              <a:rPr lang="zh-CN" altLang="en-US">
                <a:latin typeface="Times New Roman" panose="02020603050405020304" pitchFamily="18" charset="0"/>
                <a:cs typeface="Times New Roman" panose="02020603050405020304" pitchFamily="18" charset="0"/>
              </a:rPr>
              <a:t>所以</a:t>
            </a:r>
            <a:r>
              <a:rPr lang="en-US" altLang="zh-CN">
                <a:latin typeface="Times New Roman" panose="02020603050405020304" pitchFamily="18" charset="0"/>
                <a:cs typeface="Times New Roman" panose="02020603050405020304" pitchFamily="18" charset="0"/>
              </a:rPr>
              <a:t>                                                   </a:t>
            </a:r>
            <a:r>
              <a:rPr lang="zh-CN" altLang="en-US">
                <a:latin typeface="Times New Roman" panose="02020603050405020304" pitchFamily="18" charset="0"/>
                <a:cs typeface="Times New Roman" panose="02020603050405020304" pitchFamily="18" charset="0"/>
              </a:rPr>
              <a:t>可以写成</a:t>
            </a:r>
            <a:endParaRPr lang="zh-CN" altLang="en-US">
              <a:latin typeface="Times New Roman" panose="02020603050405020304" pitchFamily="18" charset="0"/>
              <a:cs typeface="Times New Roman" panose="02020603050405020304" pitchFamily="18" charset="0"/>
            </a:endParaRPr>
          </a:p>
        </p:txBody>
      </p:sp>
      <p:graphicFrame>
        <p:nvGraphicFramePr>
          <p:cNvPr id="39" name="对象 38">
            <a:hlinkClick r:id="" action="ppaction://ole?verb="/>
          </p:cNvPr>
          <p:cNvGraphicFramePr>
            <a:graphicFrameLocks noChangeAspect="1"/>
          </p:cNvGraphicFramePr>
          <p:nvPr/>
        </p:nvGraphicFramePr>
        <p:xfrm>
          <a:off x="1043940" y="5085080"/>
          <a:ext cx="812800" cy="393700"/>
        </p:xfrm>
        <a:graphic>
          <a:graphicData uri="http://schemas.openxmlformats.org/presentationml/2006/ole">
            <mc:AlternateContent xmlns:mc="http://schemas.openxmlformats.org/markup-compatibility/2006">
              <mc:Choice xmlns:v="urn:schemas-microsoft-com:vml" Requires="v">
                <p:oleObj spid="_x0000_s40" name="" r:id="rId11" imgW="812800" imgH="393700" progId="Equation.KSEE3">
                  <p:embed/>
                </p:oleObj>
              </mc:Choice>
              <mc:Fallback>
                <p:oleObj name="" r:id="rId11" imgW="812800" imgH="393700" progId="Equation.KSEE3">
                  <p:embed/>
                  <p:pic>
                    <p:nvPicPr>
                      <p:cNvPr id="0" name="图片 1025"/>
                      <p:cNvPicPr/>
                      <p:nvPr/>
                    </p:nvPicPr>
                    <p:blipFill>
                      <a:blip r:embed="rId12"/>
                      <a:stretch>
                        <a:fillRect/>
                      </a:stretch>
                    </p:blipFill>
                    <p:spPr>
                      <a:xfrm>
                        <a:off x="1043940" y="5085080"/>
                        <a:ext cx="812800" cy="393700"/>
                      </a:xfrm>
                      <a:prstGeom prst="rect">
                        <a:avLst/>
                      </a:prstGeom>
                    </p:spPr>
                  </p:pic>
                </p:oleObj>
              </mc:Fallback>
            </mc:AlternateContent>
          </a:graphicData>
        </a:graphic>
      </p:graphicFrame>
      <p:graphicFrame>
        <p:nvGraphicFramePr>
          <p:cNvPr id="41" name="对象 40">
            <a:hlinkClick r:id="" action="ppaction://ole?verb="/>
          </p:cNvPr>
          <p:cNvGraphicFramePr>
            <a:graphicFrameLocks noChangeAspect="1"/>
          </p:cNvGraphicFramePr>
          <p:nvPr/>
        </p:nvGraphicFramePr>
        <p:xfrm>
          <a:off x="2546350" y="5080635"/>
          <a:ext cx="3086100" cy="419100"/>
        </p:xfrm>
        <a:graphic>
          <a:graphicData uri="http://schemas.openxmlformats.org/presentationml/2006/ole">
            <mc:AlternateContent xmlns:mc="http://schemas.openxmlformats.org/markup-compatibility/2006">
              <mc:Choice xmlns:v="urn:schemas-microsoft-com:vml" Requires="v">
                <p:oleObj spid="_x0000_s42" name="" r:id="rId13" imgW="3086100" imgH="419100" progId="Equation.KSEE3">
                  <p:embed/>
                </p:oleObj>
              </mc:Choice>
              <mc:Fallback>
                <p:oleObj name="" r:id="rId13" imgW="3086100" imgH="419100" progId="Equation.KSEE3">
                  <p:embed/>
                  <p:pic>
                    <p:nvPicPr>
                      <p:cNvPr id="0" name="图片 1025"/>
                      <p:cNvPicPr/>
                      <p:nvPr/>
                    </p:nvPicPr>
                    <p:blipFill>
                      <a:blip r:embed="rId14"/>
                      <a:stretch>
                        <a:fillRect/>
                      </a:stretch>
                    </p:blipFill>
                    <p:spPr>
                      <a:xfrm>
                        <a:off x="2546350" y="5080635"/>
                        <a:ext cx="3086100" cy="419100"/>
                      </a:xfrm>
                      <a:prstGeom prst="rect">
                        <a:avLst/>
                      </a:prstGeom>
                    </p:spPr>
                  </p:pic>
                </p:oleObj>
              </mc:Fallback>
            </mc:AlternateContent>
          </a:graphicData>
        </a:graphic>
      </p:graphicFrame>
      <p:graphicFrame>
        <p:nvGraphicFramePr>
          <p:cNvPr id="43" name="对象 42">
            <a:hlinkClick r:id="" action="ppaction://ole?verb="/>
          </p:cNvPr>
          <p:cNvGraphicFramePr>
            <a:graphicFrameLocks noChangeAspect="1"/>
          </p:cNvGraphicFramePr>
          <p:nvPr/>
        </p:nvGraphicFramePr>
        <p:xfrm>
          <a:off x="6805931" y="5085080"/>
          <a:ext cx="1943100" cy="419100"/>
        </p:xfrm>
        <a:graphic>
          <a:graphicData uri="http://schemas.openxmlformats.org/presentationml/2006/ole">
            <mc:AlternateContent xmlns:mc="http://schemas.openxmlformats.org/markup-compatibility/2006">
              <mc:Choice xmlns:v="urn:schemas-microsoft-com:vml" Requires="v">
                <p:oleObj spid="_x0000_s44" name="" r:id="rId15" imgW="1943100" imgH="419100" progId="Equation.KSEE3">
                  <p:embed/>
                </p:oleObj>
              </mc:Choice>
              <mc:Fallback>
                <p:oleObj name="" r:id="rId15" imgW="1943100" imgH="419100" progId="Equation.KSEE3">
                  <p:embed/>
                  <p:pic>
                    <p:nvPicPr>
                      <p:cNvPr id="0" name="图片 1025"/>
                      <p:cNvPicPr/>
                      <p:nvPr/>
                    </p:nvPicPr>
                    <p:blipFill>
                      <a:blip r:embed="rId16"/>
                      <a:stretch>
                        <a:fillRect/>
                      </a:stretch>
                    </p:blipFill>
                    <p:spPr>
                      <a:xfrm>
                        <a:off x="6805931" y="5085080"/>
                        <a:ext cx="1943100" cy="419100"/>
                      </a:xfrm>
                      <a:prstGeom prst="rect">
                        <a:avLst/>
                      </a:prstGeom>
                    </p:spPr>
                  </p:pic>
                </p:oleObj>
              </mc:Fallback>
            </mc:AlternateContent>
          </a:graphicData>
        </a:graphic>
      </p:graphicFrame>
      <p:sp>
        <p:nvSpPr>
          <p:cNvPr id="45" name="文本框 44"/>
          <p:cNvSpPr txBox="1"/>
          <p:nvPr/>
        </p:nvSpPr>
        <p:spPr>
          <a:xfrm>
            <a:off x="440690" y="5744845"/>
            <a:ext cx="2098040" cy="368300"/>
          </a:xfrm>
          <a:prstGeom prst="rect">
            <a:avLst/>
          </a:prstGeom>
          <a:noFill/>
        </p:spPr>
        <p:txBody>
          <a:bodyPr wrap="square" rtlCol="0">
            <a:spAutoFit/>
          </a:bodyPr>
          <a:p>
            <a:r>
              <a:rPr lang="zh-CN" altLang="en-US">
                <a:latin typeface="Times New Roman" panose="02020603050405020304" pitchFamily="18" charset="0"/>
                <a:cs typeface="Times New Roman" panose="02020603050405020304" pitchFamily="18" charset="0"/>
              </a:rPr>
              <a:t>最后化简可以证：</a:t>
            </a:r>
            <a:endParaRPr lang="zh-CN" altLang="en-US">
              <a:latin typeface="Times New Roman" panose="02020603050405020304" pitchFamily="18" charset="0"/>
              <a:cs typeface="Times New Roman" panose="02020603050405020304" pitchFamily="18" charset="0"/>
            </a:endParaRPr>
          </a:p>
        </p:txBody>
      </p:sp>
      <p:graphicFrame>
        <p:nvGraphicFramePr>
          <p:cNvPr id="46" name="对象 45">
            <a:hlinkClick r:id="" action="ppaction://ole?verb="/>
          </p:cNvPr>
          <p:cNvGraphicFramePr>
            <a:graphicFrameLocks noChangeAspect="1"/>
          </p:cNvGraphicFramePr>
          <p:nvPr/>
        </p:nvGraphicFramePr>
        <p:xfrm>
          <a:off x="2252346" y="5699125"/>
          <a:ext cx="939800" cy="393700"/>
        </p:xfrm>
        <a:graphic>
          <a:graphicData uri="http://schemas.openxmlformats.org/presentationml/2006/ole">
            <mc:AlternateContent xmlns:mc="http://schemas.openxmlformats.org/markup-compatibility/2006">
              <mc:Choice xmlns:v="urn:schemas-microsoft-com:vml" Requires="v">
                <p:oleObj spid="_x0000_s47" name="" r:id="rId17" imgW="939800" imgH="393700" progId="Equation.KSEE3">
                  <p:embed/>
                </p:oleObj>
              </mc:Choice>
              <mc:Fallback>
                <p:oleObj name="" r:id="rId17" imgW="939800" imgH="393700" progId="Equation.KSEE3">
                  <p:embed/>
                  <p:pic>
                    <p:nvPicPr>
                      <p:cNvPr id="0" name="图片 1025"/>
                      <p:cNvPicPr/>
                      <p:nvPr/>
                    </p:nvPicPr>
                    <p:blipFill>
                      <a:blip r:embed="rId18"/>
                      <a:stretch>
                        <a:fillRect/>
                      </a:stretch>
                    </p:blipFill>
                    <p:spPr>
                      <a:xfrm>
                        <a:off x="2252346" y="5699125"/>
                        <a:ext cx="939800" cy="393700"/>
                      </a:xfrm>
                      <a:prstGeom prst="rect">
                        <a:avLst/>
                      </a:prstGeom>
                    </p:spPr>
                  </p:pic>
                </p:oleObj>
              </mc:Fallback>
            </mc:AlternateContent>
          </a:graphicData>
        </a:graphic>
      </p:graphicFrame>
      <p:sp>
        <p:nvSpPr>
          <p:cNvPr id="48" name="云形标注 47"/>
          <p:cNvSpPr/>
          <p:nvPr/>
        </p:nvSpPr>
        <p:spPr>
          <a:xfrm>
            <a:off x="5912485" y="3026410"/>
            <a:ext cx="1877060" cy="654685"/>
          </a:xfrm>
          <a:prstGeom prst="cloudCallou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zh-CN" altLang="en-US" sz="1200" b="1" u="none" strike="noStrike" cap="none" normalizeH="0" baseline="0" smtClean="0">
                <a:ln>
                  <a:noFill/>
                </a:ln>
                <a:solidFill>
                  <a:schemeClr val="tx1"/>
                </a:solidFill>
                <a:effectLst/>
                <a:latin typeface="宋体" panose="02010600030101010101" pitchFamily="2" charset="-122"/>
                <a:cs typeface="Times New Roman" panose="02020603050405020304" pitchFamily="18" charset="0"/>
              </a:rPr>
              <a:t>推到多米诺骨牌第一张牌</a:t>
            </a:r>
            <a:endParaRPr kumimoji="0" lang="zh-CN" altLang="en-US" sz="1200" b="1" u="none" strike="noStrike" cap="none" normalizeH="0" baseline="0" smtClean="0">
              <a:ln>
                <a:noFill/>
              </a:ln>
              <a:solidFill>
                <a:schemeClr val="tx1"/>
              </a:solidFill>
              <a:effectLst/>
              <a:latin typeface="宋体" panose="02010600030101010101" pitchFamily="2" charset="-122"/>
              <a:cs typeface="Times New Roman" panose="02020603050405020304" pitchFamily="18" charset="0"/>
            </a:endParaRPr>
          </a:p>
        </p:txBody>
      </p:sp>
      <p:sp>
        <p:nvSpPr>
          <p:cNvPr id="49" name="矩形 48"/>
          <p:cNvSpPr/>
          <p:nvPr/>
        </p:nvSpPr>
        <p:spPr>
          <a:xfrm>
            <a:off x="422275" y="3213100"/>
            <a:ext cx="5451475" cy="494665"/>
          </a:xfrm>
          <a:prstGeom prst="rect">
            <a:avLst/>
          </a:prstGeom>
          <a:noFill/>
          <a:ln w="28575" cap="flat" cmpd="sng" algn="ctr">
            <a:solidFill>
              <a:srgbClr val="FF0000"/>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50" name="矩形 49"/>
          <p:cNvSpPr/>
          <p:nvPr/>
        </p:nvSpPr>
        <p:spPr>
          <a:xfrm>
            <a:off x="437515" y="3803650"/>
            <a:ext cx="8456930" cy="2314575"/>
          </a:xfrm>
          <a:prstGeom prst="rect">
            <a:avLst/>
          </a:prstGeom>
          <a:noFill/>
          <a:ln w="28575" cap="flat" cmpd="sng" algn="ctr">
            <a:solidFill>
              <a:srgbClr val="FF0000"/>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51" name="云形标注 50"/>
          <p:cNvSpPr/>
          <p:nvPr/>
        </p:nvSpPr>
        <p:spPr>
          <a:xfrm>
            <a:off x="6228080" y="3935095"/>
            <a:ext cx="1877060" cy="654685"/>
          </a:xfrm>
          <a:prstGeom prst="cloudCallou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zh-CN" altLang="en-US" sz="1200" b="1" u="none" strike="noStrike" cap="none" normalizeH="0" baseline="0" smtClean="0">
                <a:ln>
                  <a:noFill/>
                </a:ln>
                <a:solidFill>
                  <a:schemeClr val="tx1"/>
                </a:solidFill>
                <a:effectLst/>
                <a:latin typeface="宋体" panose="02010600030101010101" pitchFamily="2" charset="-122"/>
                <a:cs typeface="Times New Roman" panose="02020603050405020304" pitchFamily="18" charset="0"/>
              </a:rPr>
              <a:t>由前一张牌可以推倒后一张牌</a:t>
            </a:r>
            <a:endParaRPr kumimoji="0" lang="zh-CN" altLang="en-US" sz="1200" b="1" u="none" strike="noStrike" cap="none" normalizeH="0" baseline="0" smtClean="0">
              <a:ln>
                <a:noFill/>
              </a:ln>
              <a:solidFill>
                <a:schemeClr val="tx1"/>
              </a:solidFill>
              <a:effectLst/>
              <a:latin typeface="宋体" panose="02010600030101010101" pitchFamily="2"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48"/>
                                        </p:tgtEl>
                                        <p:attrNameLst>
                                          <p:attrName>style.visibility</p:attrName>
                                        </p:attrNameLst>
                                      </p:cBhvr>
                                      <p:to>
                                        <p:strVal val="visible"/>
                                      </p:to>
                                    </p:set>
                                    <p:anim calcmode="lin" valueType="num">
                                      <p:cBhvr additive="base">
                                        <p:cTn id="7" dur="500" fill="hold"/>
                                        <p:tgtEl>
                                          <p:spTgt spid="48"/>
                                        </p:tgtEl>
                                        <p:attrNameLst>
                                          <p:attrName>ppt_x</p:attrName>
                                        </p:attrNameLst>
                                      </p:cBhvr>
                                      <p:tavLst>
                                        <p:tav tm="0">
                                          <p:val>
                                            <p:strVal val="#ppt_x"/>
                                          </p:val>
                                        </p:tav>
                                        <p:tav tm="100000">
                                          <p:val>
                                            <p:strVal val="#ppt_x"/>
                                          </p:val>
                                        </p:tav>
                                      </p:tavLst>
                                    </p:anim>
                                    <p:anim calcmode="lin" valueType="num">
                                      <p:cBhvr additive="base">
                                        <p:cTn id="8" dur="500" fill="hold"/>
                                        <p:tgtEl>
                                          <p:spTgt spid="4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1"/>
                                        </p:tgtEl>
                                        <p:attrNameLst>
                                          <p:attrName>style.visibility</p:attrName>
                                        </p:attrNameLst>
                                      </p:cBhvr>
                                      <p:to>
                                        <p:strVal val="visible"/>
                                      </p:to>
                                    </p:set>
                                    <p:anim calcmode="lin" valueType="num">
                                      <p:cBhvr additive="base">
                                        <p:cTn id="11" dur="500" fill="hold"/>
                                        <p:tgtEl>
                                          <p:spTgt spid="51"/>
                                        </p:tgtEl>
                                        <p:attrNameLst>
                                          <p:attrName>ppt_x</p:attrName>
                                        </p:attrNameLst>
                                      </p:cBhvr>
                                      <p:tavLst>
                                        <p:tav tm="0">
                                          <p:val>
                                            <p:strVal val="#ppt_x"/>
                                          </p:val>
                                        </p:tav>
                                        <p:tav tm="100000">
                                          <p:val>
                                            <p:strVal val="#ppt_x"/>
                                          </p:val>
                                        </p:tav>
                                      </p:tavLst>
                                    </p:anim>
                                    <p:anim calcmode="lin" valueType="num">
                                      <p:cBhvr additive="base">
                                        <p:cTn id="12"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bldLvl="0" animBg="1"/>
      <p:bldP spid="48" grpId="1" animBg="1"/>
      <p:bldP spid="51" grpId="0" bldLvl="0" animBg="1"/>
      <p:bldP spid="51"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23215" y="1052195"/>
            <a:ext cx="7924165" cy="831215"/>
          </a:xfrm>
          <a:prstGeom prst="rect">
            <a:avLst/>
          </a:prstGeom>
          <a:noFill/>
        </p:spPr>
        <p:txBody>
          <a:bodyPr wrap="square" rtlCol="0" anchor="t">
            <a:noAutofit/>
          </a:bodyPr>
          <a:p>
            <a:pPr algn="just">
              <a:lnSpc>
                <a:spcPct val="150000"/>
              </a:lnSpc>
              <a:spcBef>
                <a:spcPts val="0"/>
              </a:spcBef>
              <a:spcAft>
                <a:spcPts val="0"/>
              </a:spcAft>
            </a:pPr>
            <a:r>
              <a:rPr lang="zh-CN" altLang="en-US" sz="2200" b="1" kern="100" dirty="0">
                <a:latin typeface="Times New Roman" panose="02020603050405020304" pitchFamily="18" charset="0"/>
                <a:cs typeface="Times New Roman" panose="02020603050405020304" pitchFamily="18" charset="0"/>
                <a:sym typeface="+mn-ea"/>
              </a:rPr>
              <a:t>如何用</a:t>
            </a:r>
            <a:r>
              <a:rPr lang="zh-CN" altLang="en-US" sz="2200" b="1" kern="100" dirty="0">
                <a:latin typeface="Times New Roman" panose="02020603050405020304" pitchFamily="18" charset="0"/>
                <a:cs typeface="Times New Roman" panose="02020603050405020304" pitchFamily="18" charset="0"/>
                <a:sym typeface="+mn-ea"/>
              </a:rPr>
              <a:t>数学归纳法证明</a:t>
            </a:r>
            <a:r>
              <a:rPr lang="zh-CN" altLang="en-US" sz="2200" b="1" kern="100" dirty="0">
                <a:latin typeface="Times New Roman" panose="02020603050405020304" pitchFamily="18" charset="0"/>
                <a:cs typeface="Times New Roman" panose="02020603050405020304" pitchFamily="18" charset="0"/>
                <a:sym typeface="+mn-ea"/>
              </a:rPr>
              <a:t>最早时间结束的策略可以找到</a:t>
            </a:r>
            <a:r>
              <a:rPr lang="zh-CN" altLang="en-US" sz="2200" b="1" kern="100" dirty="0">
                <a:latin typeface="Times New Roman" panose="02020603050405020304" pitchFamily="18" charset="0"/>
                <a:cs typeface="Times New Roman" panose="02020603050405020304" pitchFamily="18" charset="0"/>
                <a:sym typeface="+mn-ea"/>
              </a:rPr>
              <a:t>最优解？</a:t>
            </a:r>
            <a:endParaRPr lang="zh-CN" altLang="en-US" sz="2200" b="1" kern="100" dirty="0">
              <a:latin typeface="Times New Roman" panose="02020603050405020304" pitchFamily="18" charset="0"/>
              <a:cs typeface="Times New Roman" panose="02020603050405020304" pitchFamily="18" charset="0"/>
              <a:sym typeface="+mn-ea"/>
            </a:endParaRPr>
          </a:p>
          <a:p>
            <a:pPr algn="just">
              <a:lnSpc>
                <a:spcPct val="150000"/>
              </a:lnSpc>
              <a:spcBef>
                <a:spcPts val="0"/>
              </a:spcBef>
              <a:spcAft>
                <a:spcPts val="0"/>
              </a:spcAft>
            </a:pPr>
            <a:endParaRPr lang="zh-CN" altLang="en-US" sz="2200" b="1" kern="100" dirty="0">
              <a:latin typeface="Times New Roman" panose="02020603050405020304" pitchFamily="18" charset="0"/>
              <a:cs typeface="Times New Roman" panose="02020603050405020304" pitchFamily="18" charset="0"/>
              <a:sym typeface="+mn-ea"/>
            </a:endParaRPr>
          </a:p>
        </p:txBody>
      </p:sp>
      <p:sp>
        <p:nvSpPr>
          <p:cNvPr id="26" name="云形标注 25"/>
          <p:cNvSpPr/>
          <p:nvPr/>
        </p:nvSpPr>
        <p:spPr>
          <a:xfrm>
            <a:off x="7236460" y="1694180"/>
            <a:ext cx="1877060" cy="891540"/>
          </a:xfrm>
          <a:prstGeom prst="cloudCallou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zh-CN" altLang="en-US" sz="1200" b="1" u="none" strike="noStrike" cap="none" normalizeH="0" baseline="0" smtClean="0">
                <a:ln>
                  <a:noFill/>
                </a:ln>
                <a:solidFill>
                  <a:schemeClr val="tx1"/>
                </a:solidFill>
                <a:effectLst/>
                <a:latin typeface="宋体" panose="02010600030101010101" pitchFamily="2" charset="-122"/>
                <a:cs typeface="Times New Roman" panose="02020603050405020304" pitchFamily="18" charset="0"/>
              </a:rPr>
              <a:t>找到第一张能推倒的多米诺骨牌。</a:t>
            </a:r>
            <a:endParaRPr kumimoji="0" lang="zh-CN" altLang="en-US" sz="1200" b="1" u="none" strike="noStrike" cap="none" normalizeH="0" baseline="0" smtClean="0">
              <a:ln>
                <a:noFill/>
              </a:ln>
              <a:solidFill>
                <a:schemeClr val="tx1"/>
              </a:solidFill>
              <a:effectLst/>
              <a:latin typeface="宋体" panose="02010600030101010101" pitchFamily="2" charset="-122"/>
              <a:cs typeface="Times New Roman" panose="02020603050405020304" pitchFamily="18" charset="0"/>
            </a:endParaRPr>
          </a:p>
        </p:txBody>
      </p:sp>
      <p:sp>
        <p:nvSpPr>
          <p:cNvPr id="3" name="文本框 2"/>
          <p:cNvSpPr txBox="1"/>
          <p:nvPr/>
        </p:nvSpPr>
        <p:spPr>
          <a:xfrm>
            <a:off x="325755" y="1844675"/>
            <a:ext cx="6509385" cy="367665"/>
          </a:xfrm>
          <a:prstGeom prst="rect">
            <a:avLst/>
          </a:prstGeom>
          <a:noFill/>
        </p:spPr>
        <p:txBody>
          <a:bodyPr wrap="square" rtlCol="0" anchor="t">
            <a:noAutofit/>
          </a:bodyPr>
          <a:p>
            <a:pPr marL="0" marR="0" indent="0" algn="ctr" defTabSz="914400" rtl="0" eaLnBrk="1" fontAlgn="base" latinLnBrk="0" hangingPunct="1">
              <a:lnSpc>
                <a:spcPct val="100000"/>
              </a:lnSpc>
              <a:spcBef>
                <a:spcPct val="0"/>
              </a:spcBef>
              <a:spcAft>
                <a:spcPct val="0"/>
              </a:spcAft>
              <a:buClrTx/>
              <a:buSzTx/>
              <a:buFontTx/>
              <a:buNone/>
            </a:pPr>
            <a:r>
              <a:rPr lang="zh-CN" altLang="en-US" sz="1800" b="1" smtClean="0">
                <a:ln>
                  <a:noFill/>
                </a:ln>
                <a:effectLst/>
                <a:latin typeface="宋体" panose="02010600030101010101" pitchFamily="2" charset="-122"/>
                <a:cs typeface="Times New Roman" panose="02020603050405020304" pitchFamily="18" charset="0"/>
                <a:sym typeface="+mn-ea"/>
              </a:rPr>
              <a:t>归纳基础：也就是就是第一个时间结束的课程可以组成最优解</a:t>
            </a:r>
            <a:endParaRPr lang="zh-CN" altLang="en-US" sz="1800" b="1" smtClean="0">
              <a:ln>
                <a:noFill/>
              </a:ln>
              <a:effectLst/>
              <a:latin typeface="宋体" panose="02010600030101010101" pitchFamily="2" charset="-122"/>
              <a:cs typeface="Times New Roman" panose="02020603050405020304" pitchFamily="18" charset="0"/>
              <a:sym typeface="+mn-ea"/>
            </a:endParaRPr>
          </a:p>
        </p:txBody>
      </p:sp>
      <p:sp>
        <p:nvSpPr>
          <p:cNvPr id="5" name="文本框 4"/>
          <p:cNvSpPr txBox="1"/>
          <p:nvPr/>
        </p:nvSpPr>
        <p:spPr>
          <a:xfrm>
            <a:off x="440690" y="2403475"/>
            <a:ext cx="6562725" cy="562610"/>
          </a:xfrm>
          <a:prstGeom prst="rect">
            <a:avLst/>
          </a:prstGeom>
          <a:noFill/>
        </p:spPr>
        <p:txBody>
          <a:bodyPr wrap="square" rtlCol="0">
            <a:noAutofit/>
          </a:bodyPr>
          <a:p>
            <a:r>
              <a:rPr lang="zh-CN" altLang="en-US">
                <a:solidFill>
                  <a:schemeClr val="tx1"/>
                </a:solidFill>
                <a:uFillTx/>
                <a:latin typeface="Times New Roman" panose="02020603050405020304" pitchFamily="18" charset="0"/>
                <a:cs typeface="Times New Roman" panose="02020603050405020304" pitchFamily="18" charset="0"/>
              </a:rPr>
              <a:t>可以用</a:t>
            </a:r>
            <a:r>
              <a:rPr lang="en-US" altLang="zh-CN">
                <a:solidFill>
                  <a:schemeClr val="tx1"/>
                </a:solidFill>
                <a:uFillTx/>
                <a:latin typeface="Times New Roman" panose="02020603050405020304" pitchFamily="18" charset="0"/>
                <a:cs typeface="Times New Roman" panose="02020603050405020304" pitchFamily="18" charset="0"/>
              </a:rPr>
              <a:t>S</a:t>
            </a:r>
            <a:r>
              <a:rPr lang="en-US" altLang="zh-CN" baseline="-25000">
                <a:solidFill>
                  <a:schemeClr val="tx1"/>
                </a:solidFill>
                <a:uFillTx/>
                <a:latin typeface="Times New Roman" panose="02020603050405020304" pitchFamily="18" charset="0"/>
                <a:cs typeface="Times New Roman" panose="02020603050405020304" pitchFamily="18" charset="0"/>
              </a:rPr>
              <a:t>n</a:t>
            </a:r>
            <a:r>
              <a:rPr lang="en-US" altLang="zh-CN">
                <a:solidFill>
                  <a:schemeClr val="tx1"/>
                </a:solidFill>
                <a:uFillTx/>
                <a:latin typeface="Times New Roman" panose="02020603050405020304" pitchFamily="18" charset="0"/>
                <a:cs typeface="Times New Roman" panose="02020603050405020304" pitchFamily="18" charset="0"/>
              </a:rPr>
              <a:t> = {1,2,3,...,n},</a:t>
            </a:r>
            <a:r>
              <a:rPr lang="zh-CN" altLang="en-US">
                <a:solidFill>
                  <a:schemeClr val="tx1"/>
                </a:solidFill>
                <a:uFillTx/>
                <a:latin typeface="Times New Roman" panose="02020603050405020304" pitchFamily="18" charset="0"/>
                <a:cs typeface="Times New Roman" panose="02020603050405020304" pitchFamily="18" charset="0"/>
              </a:rPr>
              <a:t>表示课程集合，</a:t>
            </a:r>
            <a:r>
              <a:rPr lang="en-US" altLang="zh-CN">
                <a:solidFill>
                  <a:schemeClr val="tx1"/>
                </a:solidFill>
                <a:uFillTx/>
                <a:latin typeface="Times New Roman" panose="02020603050405020304" pitchFamily="18" charset="0"/>
                <a:cs typeface="Times New Roman" panose="02020603050405020304" pitchFamily="18" charset="0"/>
              </a:rPr>
              <a:t>f</a:t>
            </a:r>
            <a:r>
              <a:rPr lang="en-US" altLang="zh-CN" baseline="-25000">
                <a:solidFill>
                  <a:schemeClr val="tx1"/>
                </a:solidFill>
                <a:uFillTx/>
                <a:latin typeface="Times New Roman" panose="02020603050405020304" pitchFamily="18" charset="0"/>
                <a:cs typeface="Times New Roman" panose="02020603050405020304" pitchFamily="18" charset="0"/>
              </a:rPr>
              <a:t>i</a:t>
            </a:r>
            <a:r>
              <a:rPr lang="zh-CN" altLang="en-US">
                <a:solidFill>
                  <a:schemeClr val="tx1"/>
                </a:solidFill>
                <a:uFillTx/>
                <a:latin typeface="Times New Roman" panose="02020603050405020304" pitchFamily="18" charset="0"/>
                <a:cs typeface="Times New Roman" panose="02020603050405020304" pitchFamily="18" charset="0"/>
              </a:rPr>
              <a:t>表示课程结束的时间，</a:t>
            </a:r>
            <a:r>
              <a:rPr lang="en-US" altLang="zh-CN">
                <a:solidFill>
                  <a:schemeClr val="tx1"/>
                </a:solidFill>
                <a:uFillTx/>
                <a:latin typeface="Times New Roman" panose="02020603050405020304" pitchFamily="18" charset="0"/>
                <a:cs typeface="Times New Roman" panose="02020603050405020304" pitchFamily="18" charset="0"/>
              </a:rPr>
              <a:t>f</a:t>
            </a:r>
            <a:r>
              <a:rPr lang="en-US" altLang="zh-CN" baseline="-25000">
                <a:solidFill>
                  <a:schemeClr val="tx1"/>
                </a:solidFill>
                <a:uFillTx/>
                <a:latin typeface="Times New Roman" panose="02020603050405020304" pitchFamily="18" charset="0"/>
                <a:cs typeface="Times New Roman" panose="02020603050405020304" pitchFamily="18" charset="0"/>
              </a:rPr>
              <a:t>1</a:t>
            </a:r>
            <a:r>
              <a:rPr lang="en-US" altLang="zh-CN">
                <a:solidFill>
                  <a:schemeClr val="tx1"/>
                </a:solidFill>
                <a:uFillTx/>
                <a:latin typeface="Times New Roman" panose="02020603050405020304" pitchFamily="18" charset="0"/>
                <a:cs typeface="Times New Roman" panose="02020603050405020304" pitchFamily="18" charset="0"/>
              </a:rPr>
              <a:t>&lt;f</a:t>
            </a:r>
            <a:r>
              <a:rPr lang="en-US" altLang="zh-CN" baseline="-25000">
                <a:solidFill>
                  <a:schemeClr val="tx1"/>
                </a:solidFill>
                <a:uFillTx/>
                <a:latin typeface="Times New Roman" panose="02020603050405020304" pitchFamily="18" charset="0"/>
                <a:cs typeface="Times New Roman" panose="02020603050405020304" pitchFamily="18" charset="0"/>
              </a:rPr>
              <a:t>2</a:t>
            </a:r>
            <a:r>
              <a:rPr lang="en-US" altLang="zh-CN">
                <a:solidFill>
                  <a:schemeClr val="tx1"/>
                </a:solidFill>
                <a:uFillTx/>
                <a:latin typeface="Times New Roman" panose="02020603050405020304" pitchFamily="18" charset="0"/>
                <a:cs typeface="Times New Roman" panose="02020603050405020304" pitchFamily="18" charset="0"/>
              </a:rPr>
              <a:t>&lt;...&lt;f</a:t>
            </a:r>
            <a:r>
              <a:rPr lang="en-US" altLang="zh-CN" baseline="-25000">
                <a:solidFill>
                  <a:schemeClr val="tx1"/>
                </a:solidFill>
                <a:uFillTx/>
                <a:latin typeface="Times New Roman" panose="02020603050405020304" pitchFamily="18" charset="0"/>
                <a:cs typeface="Times New Roman" panose="02020603050405020304" pitchFamily="18" charset="0"/>
              </a:rPr>
              <a:t>n</a:t>
            </a:r>
            <a:endParaRPr lang="en-US" altLang="zh-CN" baseline="-25000">
              <a:solidFill>
                <a:schemeClr val="tx1"/>
              </a:solidFill>
              <a:uFillTx/>
              <a:latin typeface="Times New Roman" panose="02020603050405020304" pitchFamily="18" charset="0"/>
              <a:cs typeface="Times New Roman" panose="02020603050405020304" pitchFamily="18" charset="0"/>
            </a:endParaRPr>
          </a:p>
        </p:txBody>
      </p:sp>
      <p:graphicFrame>
        <p:nvGraphicFramePr>
          <p:cNvPr id="7" name="表格 6"/>
          <p:cNvGraphicFramePr/>
          <p:nvPr/>
        </p:nvGraphicFramePr>
        <p:xfrm>
          <a:off x="755650" y="4004945"/>
          <a:ext cx="6400165" cy="381000"/>
        </p:xfrm>
        <a:graphic>
          <a:graphicData uri="http://schemas.openxmlformats.org/drawingml/2006/table">
            <a:tbl>
              <a:tblPr firstRow="1" bandRow="1">
                <a:tableStyleId>{5C22544A-7EE6-4342-B048-85BDC9FD1C3A}</a:tableStyleId>
              </a:tblPr>
              <a:tblGrid>
                <a:gridCol w="913765"/>
                <a:gridCol w="913765"/>
                <a:gridCol w="913765"/>
                <a:gridCol w="913765"/>
                <a:gridCol w="913765"/>
                <a:gridCol w="913765"/>
                <a:gridCol w="913765"/>
              </a:tblGrid>
              <a:tr h="381000">
                <a:tc>
                  <a:txBody>
                    <a:bodyPr/>
                    <a:p>
                      <a:pPr>
                        <a:buNone/>
                      </a:pPr>
                      <a:r>
                        <a:rPr lang="en-US" altLang="zh-CN">
                          <a:solidFill>
                            <a:schemeClr val="tx1"/>
                          </a:solidFill>
                          <a:latin typeface="Times New Roman" panose="02020603050405020304" pitchFamily="18" charset="0"/>
                          <a:cs typeface="Times New Roman" panose="02020603050405020304" pitchFamily="18" charset="0"/>
                        </a:rPr>
                        <a:t>j</a:t>
                      </a:r>
                      <a:endParaRPr lang="en-US" altLang="zh-CN">
                        <a:solidFill>
                          <a:schemeClr val="tx1"/>
                        </a:solidFill>
                        <a:latin typeface="Times New Roman" panose="02020603050405020304" pitchFamily="18" charset="0"/>
                        <a:cs typeface="Times New Roman" panose="02020603050405020304" pitchFamily="18" charset="0"/>
                      </a:endParaRPr>
                    </a:p>
                  </a:txBody>
                  <a:tcPr/>
                </a:tc>
                <a:tc>
                  <a:txBody>
                    <a:bodyPr/>
                    <a:p>
                      <a:pPr>
                        <a:buNone/>
                      </a:pPr>
                      <a:r>
                        <a:rPr lang="en-US" altLang="zh-CN">
                          <a:solidFill>
                            <a:schemeClr val="tx1"/>
                          </a:solidFill>
                          <a:cs typeface="Times New Roman" panose="02020603050405020304" pitchFamily="18" charset="0"/>
                        </a:rPr>
                        <a:t>...</a:t>
                      </a:r>
                      <a:endParaRPr lang="en-US" altLang="zh-CN">
                        <a:solidFill>
                          <a:schemeClr val="tx1"/>
                        </a:solidFill>
                        <a:cs typeface="Times New Roman" panose="02020603050405020304" pitchFamily="18" charset="0"/>
                      </a:endParaRPr>
                    </a:p>
                  </a:txBody>
                  <a:tcPr/>
                </a:tc>
                <a:tc>
                  <a:txBody>
                    <a:bodyPr/>
                    <a:p>
                      <a:pPr>
                        <a:buNone/>
                      </a:pPr>
                      <a:endParaRPr lang="zh-CN" altLang="en-US">
                        <a:cs typeface="Times New Roman" panose="02020603050405020304" pitchFamily="18" charset="0"/>
                      </a:endParaRPr>
                    </a:p>
                  </a:txBody>
                  <a:tcPr/>
                </a:tc>
                <a:tc>
                  <a:txBody>
                    <a:bodyPr/>
                    <a:p>
                      <a:pPr>
                        <a:buNone/>
                      </a:pPr>
                      <a:endParaRPr lang="zh-CN" altLang="en-US">
                        <a:cs typeface="Times New Roman" panose="02020603050405020304" pitchFamily="18" charset="0"/>
                      </a:endParaRPr>
                    </a:p>
                  </a:txBody>
                  <a:tcPr/>
                </a:tc>
                <a:tc>
                  <a:txBody>
                    <a:bodyPr/>
                    <a:p>
                      <a:pPr>
                        <a:buNone/>
                      </a:pPr>
                      <a:endParaRPr lang="zh-CN" altLang="en-US">
                        <a:cs typeface="Times New Roman" panose="02020603050405020304" pitchFamily="18" charset="0"/>
                      </a:endParaRPr>
                    </a:p>
                  </a:txBody>
                  <a:tcPr/>
                </a:tc>
                <a:tc>
                  <a:txBody>
                    <a:bodyPr/>
                    <a:p>
                      <a:pPr>
                        <a:buNone/>
                      </a:pPr>
                      <a:endParaRPr lang="zh-CN" altLang="en-US">
                        <a:cs typeface="Times New Roman" panose="02020603050405020304" pitchFamily="18" charset="0"/>
                      </a:endParaRPr>
                    </a:p>
                  </a:txBody>
                  <a:tcPr/>
                </a:tc>
                <a:tc>
                  <a:txBody>
                    <a:bodyPr/>
                    <a:p>
                      <a:pPr>
                        <a:buNone/>
                      </a:pPr>
                      <a:endParaRPr lang="en-US" altLang="zh-CN">
                        <a:cs typeface="Times New Roman" panose="02020603050405020304" pitchFamily="18" charset="0"/>
                      </a:endParaRPr>
                    </a:p>
                  </a:txBody>
                  <a:tcPr/>
                </a:tc>
              </a:tr>
            </a:tbl>
          </a:graphicData>
        </a:graphic>
      </p:graphicFrame>
      <p:sp>
        <p:nvSpPr>
          <p:cNvPr id="24" name="文本框 23"/>
          <p:cNvSpPr txBox="1"/>
          <p:nvPr/>
        </p:nvSpPr>
        <p:spPr>
          <a:xfrm>
            <a:off x="755650" y="3573145"/>
            <a:ext cx="3423920" cy="368300"/>
          </a:xfrm>
          <a:prstGeom prst="rect">
            <a:avLst/>
          </a:prstGeom>
          <a:noFill/>
        </p:spPr>
        <p:txBody>
          <a:bodyPr wrap="square" rtlCol="0">
            <a:spAutoFit/>
          </a:bodyPr>
          <a:p>
            <a:r>
              <a:rPr lang="zh-CN" altLang="en-US">
                <a:latin typeface="Times New Roman" panose="02020603050405020304" pitchFamily="18" charset="0"/>
                <a:cs typeface="Times New Roman" panose="02020603050405020304" pitchFamily="18" charset="0"/>
              </a:rPr>
              <a:t>存在最优解</a:t>
            </a:r>
            <a:r>
              <a:rPr lang="en-US" altLang="zh-CN">
                <a:latin typeface="Times New Roman" panose="02020603050405020304" pitchFamily="18" charset="0"/>
                <a:cs typeface="Times New Roman" panose="02020603050405020304" pitchFamily="18" charset="0"/>
              </a:rPr>
              <a:t>T</a:t>
            </a:r>
            <a:endParaRPr lang="en-US" altLang="zh-CN">
              <a:latin typeface="Times New Roman" panose="02020603050405020304" pitchFamily="18" charset="0"/>
              <a:cs typeface="Times New Roman" panose="02020603050405020304" pitchFamily="18" charset="0"/>
            </a:endParaRPr>
          </a:p>
        </p:txBody>
      </p:sp>
      <p:sp>
        <p:nvSpPr>
          <p:cNvPr id="27" name="文本框 26"/>
          <p:cNvSpPr txBox="1"/>
          <p:nvPr/>
        </p:nvSpPr>
        <p:spPr>
          <a:xfrm>
            <a:off x="755650" y="4653280"/>
            <a:ext cx="6199505" cy="432435"/>
          </a:xfrm>
          <a:prstGeom prst="rect">
            <a:avLst/>
          </a:prstGeom>
          <a:noFill/>
        </p:spPr>
        <p:txBody>
          <a:bodyPr wrap="square" rtlCol="0">
            <a:noAutofit/>
          </a:bodyPr>
          <a:p>
            <a:r>
              <a:rPr lang="zh-CN" altLang="en-US">
                <a:solidFill>
                  <a:schemeClr val="tx1"/>
                </a:solidFill>
                <a:uFillTx/>
                <a:latin typeface="Times New Roman" panose="02020603050405020304" pitchFamily="18" charset="0"/>
                <a:cs typeface="Times New Roman" panose="02020603050405020304" pitchFamily="18" charset="0"/>
              </a:rPr>
              <a:t>此时讲</a:t>
            </a:r>
            <a:r>
              <a:rPr lang="en-US" altLang="zh-CN">
                <a:solidFill>
                  <a:schemeClr val="tx1"/>
                </a:solidFill>
                <a:uFillTx/>
                <a:latin typeface="Times New Roman" panose="02020603050405020304" pitchFamily="18" charset="0"/>
                <a:cs typeface="Times New Roman" panose="02020603050405020304" pitchFamily="18" charset="0"/>
              </a:rPr>
              <a:t>T</a:t>
            </a:r>
            <a:r>
              <a:rPr lang="zh-CN" altLang="en-US">
                <a:solidFill>
                  <a:schemeClr val="tx1"/>
                </a:solidFill>
                <a:uFillTx/>
                <a:latin typeface="Times New Roman" panose="02020603050405020304" pitchFamily="18" charset="0"/>
                <a:cs typeface="Times New Roman" panose="02020603050405020304" pitchFamily="18" charset="0"/>
              </a:rPr>
              <a:t>的最优解的第一个课程</a:t>
            </a:r>
            <a:r>
              <a:rPr lang="en-US" altLang="zh-CN">
                <a:solidFill>
                  <a:schemeClr val="tx1"/>
                </a:solidFill>
                <a:uFillTx/>
                <a:latin typeface="Times New Roman" panose="02020603050405020304" pitchFamily="18" charset="0"/>
                <a:cs typeface="Times New Roman" panose="02020603050405020304" pitchFamily="18" charset="0"/>
              </a:rPr>
              <a:t>j</a:t>
            </a:r>
            <a:r>
              <a:rPr lang="zh-CN" altLang="en-US">
                <a:solidFill>
                  <a:schemeClr val="tx1"/>
                </a:solidFill>
                <a:uFillTx/>
                <a:latin typeface="Times New Roman" panose="02020603050405020304" pitchFamily="18" charset="0"/>
                <a:cs typeface="Times New Roman" panose="02020603050405020304" pitchFamily="18" charset="0"/>
              </a:rPr>
              <a:t>替换成</a:t>
            </a:r>
            <a:r>
              <a:rPr lang="en-US" altLang="zh-CN">
                <a:solidFill>
                  <a:schemeClr val="tx1"/>
                </a:solidFill>
                <a:uFillTx/>
                <a:latin typeface="Times New Roman" panose="02020603050405020304" pitchFamily="18" charset="0"/>
                <a:cs typeface="Times New Roman" panose="02020603050405020304" pitchFamily="18" charset="0"/>
              </a:rPr>
              <a:t>1</a:t>
            </a:r>
            <a:r>
              <a:rPr lang="zh-CN" altLang="en-US">
                <a:solidFill>
                  <a:schemeClr val="tx1"/>
                </a:solidFill>
                <a:uFillTx/>
                <a:latin typeface="Times New Roman" panose="02020603050405020304" pitchFamily="18" charset="0"/>
                <a:cs typeface="Times New Roman" panose="02020603050405020304" pitchFamily="18" charset="0"/>
              </a:rPr>
              <a:t>，因为</a:t>
            </a:r>
            <a:r>
              <a:rPr lang="en-US" altLang="zh-CN">
                <a:solidFill>
                  <a:schemeClr val="tx1"/>
                </a:solidFill>
                <a:uFillTx/>
                <a:latin typeface="Times New Roman" panose="02020603050405020304" pitchFamily="18" charset="0"/>
                <a:cs typeface="Times New Roman" panose="02020603050405020304" pitchFamily="18" charset="0"/>
              </a:rPr>
              <a:t>f</a:t>
            </a:r>
            <a:r>
              <a:rPr lang="en-US" altLang="zh-CN" baseline="-25000">
                <a:solidFill>
                  <a:schemeClr val="tx1"/>
                </a:solidFill>
                <a:uFillTx/>
                <a:latin typeface="Times New Roman" panose="02020603050405020304" pitchFamily="18" charset="0"/>
                <a:cs typeface="Times New Roman" panose="02020603050405020304" pitchFamily="18" charset="0"/>
              </a:rPr>
              <a:t>1</a:t>
            </a:r>
            <a:r>
              <a:rPr lang="en-US" altLang="zh-CN">
                <a:solidFill>
                  <a:schemeClr val="tx1"/>
                </a:solidFill>
                <a:uFillTx/>
                <a:latin typeface="Times New Roman" panose="02020603050405020304" pitchFamily="18" charset="0"/>
                <a:cs typeface="Times New Roman" panose="02020603050405020304" pitchFamily="18" charset="0"/>
              </a:rPr>
              <a:t>&lt;f</a:t>
            </a:r>
            <a:r>
              <a:rPr lang="en-US" altLang="zh-CN" baseline="-25000">
                <a:solidFill>
                  <a:schemeClr val="tx1"/>
                </a:solidFill>
                <a:uFillTx/>
                <a:latin typeface="Times New Roman" panose="02020603050405020304" pitchFamily="18" charset="0"/>
                <a:cs typeface="Times New Roman" panose="02020603050405020304" pitchFamily="18" charset="0"/>
              </a:rPr>
              <a:t>j</a:t>
            </a:r>
            <a:endParaRPr lang="en-US" altLang="zh-CN" baseline="-25000">
              <a:solidFill>
                <a:schemeClr val="tx1"/>
              </a:solidFill>
              <a:uFillTx/>
              <a:latin typeface="Times New Roman" panose="02020603050405020304" pitchFamily="18" charset="0"/>
              <a:cs typeface="Times New Roman" panose="02020603050405020304" pitchFamily="18" charset="0"/>
            </a:endParaRPr>
          </a:p>
        </p:txBody>
      </p:sp>
      <p:graphicFrame>
        <p:nvGraphicFramePr>
          <p:cNvPr id="28" name="表格 27"/>
          <p:cNvGraphicFramePr/>
          <p:nvPr/>
        </p:nvGraphicFramePr>
        <p:xfrm>
          <a:off x="755650" y="5302250"/>
          <a:ext cx="6400165" cy="381000"/>
        </p:xfrm>
        <a:graphic>
          <a:graphicData uri="http://schemas.openxmlformats.org/drawingml/2006/table">
            <a:tbl>
              <a:tblPr firstRow="1" bandRow="1">
                <a:tableStyleId>{5C22544A-7EE6-4342-B048-85BDC9FD1C3A}</a:tableStyleId>
              </a:tblPr>
              <a:tblGrid>
                <a:gridCol w="913765"/>
                <a:gridCol w="913765"/>
                <a:gridCol w="913765"/>
                <a:gridCol w="913765"/>
                <a:gridCol w="913765"/>
                <a:gridCol w="913765"/>
                <a:gridCol w="913765"/>
              </a:tblGrid>
              <a:tr h="381000">
                <a:tc>
                  <a:txBody>
                    <a:bodyPr/>
                    <a:p>
                      <a:pPr>
                        <a:buNone/>
                      </a:pPr>
                      <a:r>
                        <a:rPr lang="en-US" altLang="zh-CN">
                          <a:solidFill>
                            <a:schemeClr val="tx1"/>
                          </a:solidFill>
                          <a:latin typeface="Times New Roman" panose="02020603050405020304" pitchFamily="18" charset="0"/>
                          <a:cs typeface="Times New Roman" panose="02020603050405020304" pitchFamily="18" charset="0"/>
                        </a:rPr>
                        <a:t>1</a:t>
                      </a:r>
                      <a:endParaRPr lang="en-US" altLang="zh-CN">
                        <a:solidFill>
                          <a:schemeClr val="tx1"/>
                        </a:solidFill>
                        <a:latin typeface="Times New Roman" panose="02020603050405020304" pitchFamily="18" charset="0"/>
                        <a:cs typeface="Times New Roman" panose="02020603050405020304" pitchFamily="18" charset="0"/>
                      </a:endParaRPr>
                    </a:p>
                  </a:txBody>
                  <a:tcPr/>
                </a:tc>
                <a:tc>
                  <a:txBody>
                    <a:bodyPr/>
                    <a:p>
                      <a:pPr>
                        <a:buNone/>
                      </a:pPr>
                      <a:r>
                        <a:rPr lang="en-US" altLang="zh-CN">
                          <a:solidFill>
                            <a:schemeClr val="tx1"/>
                          </a:solidFill>
                          <a:cs typeface="Times New Roman" panose="02020603050405020304" pitchFamily="18" charset="0"/>
                        </a:rPr>
                        <a:t>...</a:t>
                      </a:r>
                      <a:endParaRPr lang="en-US" altLang="zh-CN">
                        <a:solidFill>
                          <a:schemeClr val="tx1"/>
                        </a:solidFill>
                        <a:cs typeface="Times New Roman" panose="02020603050405020304" pitchFamily="18" charset="0"/>
                      </a:endParaRPr>
                    </a:p>
                  </a:txBody>
                  <a:tcPr/>
                </a:tc>
                <a:tc>
                  <a:txBody>
                    <a:bodyPr/>
                    <a:p>
                      <a:pPr>
                        <a:buNone/>
                      </a:pPr>
                      <a:endParaRPr lang="zh-CN" altLang="en-US">
                        <a:cs typeface="Times New Roman" panose="02020603050405020304" pitchFamily="18" charset="0"/>
                      </a:endParaRPr>
                    </a:p>
                  </a:txBody>
                  <a:tcPr/>
                </a:tc>
                <a:tc>
                  <a:txBody>
                    <a:bodyPr/>
                    <a:p>
                      <a:pPr>
                        <a:buNone/>
                      </a:pPr>
                      <a:endParaRPr lang="zh-CN" altLang="en-US">
                        <a:cs typeface="Times New Roman" panose="02020603050405020304" pitchFamily="18" charset="0"/>
                      </a:endParaRPr>
                    </a:p>
                  </a:txBody>
                  <a:tcPr/>
                </a:tc>
                <a:tc>
                  <a:txBody>
                    <a:bodyPr/>
                    <a:p>
                      <a:pPr>
                        <a:buNone/>
                      </a:pPr>
                      <a:endParaRPr lang="zh-CN" altLang="en-US">
                        <a:cs typeface="Times New Roman" panose="02020603050405020304" pitchFamily="18" charset="0"/>
                      </a:endParaRPr>
                    </a:p>
                  </a:txBody>
                  <a:tcPr/>
                </a:tc>
                <a:tc>
                  <a:txBody>
                    <a:bodyPr/>
                    <a:p>
                      <a:pPr>
                        <a:buNone/>
                      </a:pPr>
                      <a:endParaRPr lang="zh-CN" altLang="en-US">
                        <a:cs typeface="Times New Roman" panose="02020603050405020304" pitchFamily="18" charset="0"/>
                      </a:endParaRPr>
                    </a:p>
                  </a:txBody>
                  <a:tcPr/>
                </a:tc>
                <a:tc>
                  <a:txBody>
                    <a:bodyPr/>
                    <a:p>
                      <a:pPr>
                        <a:buNone/>
                      </a:pPr>
                      <a:endParaRPr lang="en-US" altLang="zh-CN">
                        <a:cs typeface="Times New Roman" panose="02020603050405020304" pitchFamily="18" charset="0"/>
                      </a:endParaRPr>
                    </a:p>
                  </a:txBody>
                  <a:tcPr/>
                </a:tc>
              </a:tr>
            </a:tbl>
          </a:graphicData>
        </a:graphic>
      </p:graphicFrame>
      <p:sp>
        <p:nvSpPr>
          <p:cNvPr id="29" name="文本框 28"/>
          <p:cNvSpPr txBox="1"/>
          <p:nvPr/>
        </p:nvSpPr>
        <p:spPr>
          <a:xfrm>
            <a:off x="611505" y="5797550"/>
            <a:ext cx="6562725" cy="562610"/>
          </a:xfrm>
          <a:prstGeom prst="rect">
            <a:avLst/>
          </a:prstGeom>
          <a:noFill/>
        </p:spPr>
        <p:txBody>
          <a:bodyPr wrap="square" rtlCol="0">
            <a:noAutofit/>
          </a:bodyPr>
          <a:p>
            <a:r>
              <a:rPr lang="en-US" altLang="zh-CN">
                <a:solidFill>
                  <a:schemeClr val="tx1"/>
                </a:solidFill>
                <a:uFillTx/>
                <a:latin typeface="Times New Roman" panose="02020603050405020304" pitchFamily="18" charset="0"/>
                <a:cs typeface="Times New Roman" panose="02020603050405020304" pitchFamily="18" charset="0"/>
              </a:rPr>
              <a:t>T</a:t>
            </a:r>
            <a:r>
              <a:rPr lang="zh-CN" altLang="en-US">
                <a:solidFill>
                  <a:schemeClr val="tx1"/>
                </a:solidFill>
                <a:uFillTx/>
                <a:latin typeface="Times New Roman" panose="02020603050405020304" pitchFamily="18" charset="0"/>
                <a:cs typeface="Times New Roman" panose="02020603050405020304" pitchFamily="18" charset="0"/>
              </a:rPr>
              <a:t>是最优解，此时</a:t>
            </a:r>
            <a:r>
              <a:rPr lang="en-US" altLang="zh-CN">
                <a:solidFill>
                  <a:schemeClr val="tx1"/>
                </a:solidFill>
                <a:uFillTx/>
                <a:latin typeface="Times New Roman" panose="02020603050405020304" pitchFamily="18" charset="0"/>
                <a:cs typeface="Times New Roman" panose="02020603050405020304" pitchFamily="18" charset="0"/>
              </a:rPr>
              <a:t>1</a:t>
            </a:r>
            <a:r>
              <a:rPr lang="zh-CN" altLang="en-US">
                <a:solidFill>
                  <a:schemeClr val="tx1"/>
                </a:solidFill>
                <a:uFillTx/>
                <a:latin typeface="Times New Roman" panose="02020603050405020304" pitchFamily="18" charset="0"/>
                <a:cs typeface="Times New Roman" panose="02020603050405020304" pitchFamily="18" charset="0"/>
              </a:rPr>
              <a:t>替换之后，</a:t>
            </a:r>
            <a:r>
              <a:rPr lang="en-US" altLang="zh-CN">
                <a:solidFill>
                  <a:schemeClr val="tx1"/>
                </a:solidFill>
                <a:uFillTx/>
                <a:latin typeface="Times New Roman" panose="02020603050405020304" pitchFamily="18" charset="0"/>
                <a:cs typeface="Times New Roman" panose="02020603050405020304" pitchFamily="18" charset="0"/>
              </a:rPr>
              <a:t>T`</a:t>
            </a:r>
            <a:r>
              <a:rPr lang="zh-CN" altLang="en-US">
                <a:solidFill>
                  <a:schemeClr val="tx1"/>
                </a:solidFill>
                <a:uFillTx/>
                <a:latin typeface="Times New Roman" panose="02020603050405020304" pitchFamily="18" charset="0"/>
                <a:cs typeface="Times New Roman" panose="02020603050405020304" pitchFamily="18" charset="0"/>
              </a:rPr>
              <a:t>也是最优解。所以说我们的首项成立。</a:t>
            </a:r>
            <a:endParaRPr lang="zh-CN" altLang="en-US">
              <a:solidFill>
                <a:schemeClr val="tx1"/>
              </a:solidFill>
              <a:uFillTx/>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ppt_x"/>
                                          </p:val>
                                        </p:tav>
                                        <p:tav tm="100000">
                                          <p:val>
                                            <p:strVal val="#ppt_x"/>
                                          </p:val>
                                        </p:tav>
                                      </p:tavLst>
                                    </p:anim>
                                    <p:anim calcmode="lin" valueType="num">
                                      <p:cBhvr additive="base">
                                        <p:cTn id="8"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bldLvl="0" animBg="1"/>
      <p:bldP spid="26"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云形标注 25"/>
          <p:cNvSpPr/>
          <p:nvPr/>
        </p:nvSpPr>
        <p:spPr>
          <a:xfrm>
            <a:off x="7236460" y="1694180"/>
            <a:ext cx="1877060" cy="891540"/>
          </a:xfrm>
          <a:prstGeom prst="cloudCallou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zh-CN" altLang="en-US" sz="1200" b="1" u="none" strike="noStrike" cap="none" normalizeH="0" baseline="0" smtClean="0">
                <a:ln>
                  <a:noFill/>
                </a:ln>
                <a:solidFill>
                  <a:schemeClr val="tx1"/>
                </a:solidFill>
                <a:effectLst/>
                <a:latin typeface="宋体" panose="02010600030101010101" pitchFamily="2" charset="-122"/>
                <a:cs typeface="Times New Roman" panose="02020603050405020304" pitchFamily="18" charset="0"/>
              </a:rPr>
              <a:t>找到前一张推倒后一张多米诺骨牌。</a:t>
            </a:r>
            <a:endParaRPr kumimoji="0" lang="zh-CN" altLang="en-US" sz="1200" b="1" u="none" strike="noStrike" cap="none" normalizeH="0" baseline="0" smtClean="0">
              <a:ln>
                <a:noFill/>
              </a:ln>
              <a:solidFill>
                <a:schemeClr val="tx1"/>
              </a:solidFill>
              <a:effectLst/>
              <a:latin typeface="宋体" panose="02010600030101010101" pitchFamily="2" charset="-122"/>
              <a:cs typeface="Times New Roman" panose="02020603050405020304" pitchFamily="18" charset="0"/>
            </a:endParaRPr>
          </a:p>
        </p:txBody>
      </p:sp>
      <p:sp>
        <p:nvSpPr>
          <p:cNvPr id="3" name="文本框 2"/>
          <p:cNvSpPr txBox="1"/>
          <p:nvPr/>
        </p:nvSpPr>
        <p:spPr>
          <a:xfrm>
            <a:off x="467995" y="1052830"/>
            <a:ext cx="7889875" cy="328295"/>
          </a:xfrm>
          <a:prstGeom prst="rect">
            <a:avLst/>
          </a:prstGeom>
          <a:noFill/>
        </p:spPr>
        <p:txBody>
          <a:bodyPr wrap="square" rtlCol="0" anchor="t">
            <a:noAutofit/>
          </a:bodyPr>
          <a:p>
            <a:pPr marL="0" marR="0" indent="0" algn="l" defTabSz="914400" rtl="0" eaLnBrk="1" fontAlgn="base" latinLnBrk="0" hangingPunct="1">
              <a:lnSpc>
                <a:spcPct val="100000"/>
              </a:lnSpc>
              <a:spcBef>
                <a:spcPct val="0"/>
              </a:spcBef>
              <a:spcAft>
                <a:spcPct val="0"/>
              </a:spcAft>
              <a:buClrTx/>
              <a:buSzTx/>
              <a:buFontTx/>
              <a:buNone/>
            </a:pPr>
            <a:r>
              <a:rPr lang="zh-CN" altLang="en-US" sz="1800" b="1" smtClean="0">
                <a:ln>
                  <a:noFill/>
                </a:ln>
                <a:effectLst/>
                <a:latin typeface="宋体" panose="02010600030101010101" pitchFamily="2" charset="-122"/>
                <a:cs typeface="Times New Roman" panose="02020603050405020304" pitchFamily="18" charset="0"/>
                <a:sym typeface="+mn-ea"/>
              </a:rPr>
              <a:t>归纳步骤：假设选择前</a:t>
            </a:r>
            <a:r>
              <a:rPr lang="en-US" altLang="zh-CN" sz="1800" b="1" smtClean="0">
                <a:ln>
                  <a:noFill/>
                </a:ln>
                <a:effectLst/>
                <a:latin typeface="宋体" panose="02010600030101010101" pitchFamily="2" charset="-122"/>
                <a:cs typeface="Times New Roman" panose="02020603050405020304" pitchFamily="18" charset="0"/>
                <a:sym typeface="+mn-ea"/>
              </a:rPr>
              <a:t>k</a:t>
            </a:r>
            <a:r>
              <a:rPr lang="zh-CN" altLang="en-US" sz="1800" b="1" smtClean="0">
                <a:ln>
                  <a:noFill/>
                </a:ln>
                <a:effectLst/>
                <a:latin typeface="宋体" panose="02010600030101010101" pitchFamily="2" charset="-122"/>
                <a:cs typeface="Times New Roman" panose="02020603050405020304" pitchFamily="18" charset="0"/>
                <a:sym typeface="+mn-ea"/>
              </a:rPr>
              <a:t>项最早结束的课程为真，证明选择</a:t>
            </a:r>
            <a:r>
              <a:rPr lang="en-US" altLang="zh-CN" sz="1800" b="1" smtClean="0">
                <a:ln>
                  <a:noFill/>
                </a:ln>
                <a:effectLst/>
                <a:latin typeface="宋体" panose="02010600030101010101" pitchFamily="2" charset="-122"/>
                <a:cs typeface="Times New Roman" panose="02020603050405020304" pitchFamily="18" charset="0"/>
                <a:sym typeface="+mn-ea"/>
              </a:rPr>
              <a:t>k+1</a:t>
            </a:r>
            <a:r>
              <a:rPr lang="zh-CN" altLang="en-US" sz="1800" b="1" smtClean="0">
                <a:ln>
                  <a:noFill/>
                </a:ln>
                <a:effectLst/>
                <a:latin typeface="宋体" panose="02010600030101010101" pitchFamily="2" charset="-122"/>
                <a:cs typeface="Times New Roman" panose="02020603050405020304" pitchFamily="18" charset="0"/>
                <a:sym typeface="+mn-ea"/>
              </a:rPr>
              <a:t>也为真。</a:t>
            </a:r>
            <a:endParaRPr lang="zh-CN" altLang="en-US" sz="1800" b="1" smtClean="0">
              <a:ln>
                <a:noFill/>
              </a:ln>
              <a:effectLst/>
              <a:latin typeface="宋体" panose="02010600030101010101" pitchFamily="2" charset="-122"/>
              <a:cs typeface="Times New Roman" panose="02020603050405020304" pitchFamily="18" charset="0"/>
              <a:sym typeface="+mn-ea"/>
            </a:endParaRPr>
          </a:p>
        </p:txBody>
      </p:sp>
      <p:sp>
        <p:nvSpPr>
          <p:cNvPr id="5" name="文本框 4"/>
          <p:cNvSpPr txBox="1"/>
          <p:nvPr/>
        </p:nvSpPr>
        <p:spPr>
          <a:xfrm>
            <a:off x="539750" y="1988820"/>
            <a:ext cx="6562725" cy="562610"/>
          </a:xfrm>
          <a:prstGeom prst="rect">
            <a:avLst/>
          </a:prstGeom>
          <a:noFill/>
        </p:spPr>
        <p:txBody>
          <a:bodyPr wrap="square" rtlCol="0">
            <a:noAutofit/>
          </a:bodyPr>
          <a:p>
            <a:r>
              <a:rPr lang="zh-CN" altLang="en-US">
                <a:solidFill>
                  <a:schemeClr val="tx1"/>
                </a:solidFill>
                <a:uFillTx/>
                <a:latin typeface="Times New Roman" panose="02020603050405020304" pitchFamily="18" charset="0"/>
                <a:cs typeface="Times New Roman" panose="02020603050405020304" pitchFamily="18" charset="0"/>
              </a:rPr>
              <a:t>用字母</a:t>
            </a:r>
            <a:r>
              <a:rPr lang="en-US" altLang="zh-CN">
                <a:uFillTx/>
                <a:latin typeface="Times New Roman" panose="02020603050405020304" pitchFamily="18" charset="0"/>
                <a:cs typeface="Times New Roman" panose="02020603050405020304" pitchFamily="18" charset="0"/>
                <a:sym typeface="+mn-ea"/>
              </a:rPr>
              <a:t>T</a:t>
            </a:r>
            <a:r>
              <a:rPr lang="zh-CN" altLang="en-US">
                <a:solidFill>
                  <a:schemeClr val="tx1"/>
                </a:solidFill>
                <a:uFillTx/>
                <a:latin typeface="Times New Roman" panose="02020603050405020304" pitchFamily="18" charset="0"/>
                <a:cs typeface="Times New Roman" panose="02020603050405020304" pitchFamily="18" charset="0"/>
              </a:rPr>
              <a:t>表示问题最优解的集合</a:t>
            </a:r>
            <a:r>
              <a:rPr lang="zh-CN">
                <a:solidFill>
                  <a:schemeClr val="tx1"/>
                </a:solidFill>
                <a:uFillTx/>
                <a:latin typeface="Times New Roman" panose="02020603050405020304" pitchFamily="18" charset="0"/>
                <a:cs typeface="Times New Roman" panose="02020603050405020304" pitchFamily="18" charset="0"/>
              </a:rPr>
              <a:t>。</a:t>
            </a:r>
            <a:endParaRPr lang="zh-CN">
              <a:solidFill>
                <a:schemeClr val="tx1"/>
              </a:solidFill>
              <a:uFillTx/>
              <a:latin typeface="Times New Roman" panose="02020603050405020304" pitchFamily="18" charset="0"/>
              <a:cs typeface="Times New Roman" panose="02020603050405020304" pitchFamily="18" charset="0"/>
            </a:endParaRPr>
          </a:p>
        </p:txBody>
      </p:sp>
      <p:sp>
        <p:nvSpPr>
          <p:cNvPr id="4" name="圆角矩形 3"/>
          <p:cNvSpPr/>
          <p:nvPr/>
        </p:nvSpPr>
        <p:spPr>
          <a:xfrm>
            <a:off x="755650" y="3132455"/>
            <a:ext cx="2087880" cy="100774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i</a:t>
            </a:r>
            <a:r>
              <a:rPr kumimoji="0" lang="en-US" altLang="zh-CN" sz="1800" b="0" i="1" u="none" strike="noStrike" cap="none" normalizeH="0" baseline="-2500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1</a:t>
            </a:r>
            <a:r>
              <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,i</a:t>
            </a:r>
            <a:r>
              <a:rPr kumimoji="0" lang="en-US" altLang="zh-CN" sz="1800" b="0" i="1" u="none" strike="noStrike" cap="none" normalizeH="0" baseline="-2500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2</a:t>
            </a:r>
            <a:r>
              <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,...,i</a:t>
            </a:r>
            <a:r>
              <a:rPr kumimoji="0" lang="en-US" altLang="zh-CN" sz="1800" b="0" i="1" u="none" strike="noStrike" cap="none" normalizeH="0" baseline="-2500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k</a:t>
            </a:r>
            <a:endParaRPr kumimoji="0" lang="en-US" altLang="zh-CN" sz="1800" b="0" i="1" u="none" strike="noStrike" cap="none" normalizeH="0" baseline="-2500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6" name="圆角矩形 5"/>
          <p:cNvSpPr/>
          <p:nvPr/>
        </p:nvSpPr>
        <p:spPr>
          <a:xfrm>
            <a:off x="2915285" y="3159125"/>
            <a:ext cx="2087880" cy="100774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             </a:t>
            </a:r>
            <a:r>
              <a:rPr kumimoji="0" lang="zh-CN" altLang="en-US" sz="1800" b="0" i="1" u="none" strike="noStrike" cap="none" normalizeH="0" baseline="0" smtClean="0">
                <a:ln>
                  <a:noFill/>
                </a:ln>
                <a:solidFill>
                  <a:schemeClr val="tx1"/>
                </a:solidFill>
                <a:effectLst/>
                <a:latin typeface="宋体" panose="02010600030101010101" pitchFamily="2" charset="-122"/>
                <a:cs typeface="宋体" panose="02010600030101010101" pitchFamily="2" charset="-122"/>
              </a:rPr>
              <a:t>待选集</a:t>
            </a:r>
            <a:r>
              <a:rPr kumimoji="0" lang="en-US" altLang="zh-CN" sz="1800" b="0" i="1" u="none" strike="noStrike" cap="none" normalizeH="0" baseline="0" smtClean="0">
                <a:ln>
                  <a:noFill/>
                </a:ln>
                <a:solidFill>
                  <a:schemeClr val="tx1"/>
                </a:solidFill>
                <a:effectLst/>
                <a:latin typeface="宋体" panose="02010600030101010101" pitchFamily="2" charset="-122"/>
                <a:cs typeface="宋体" panose="02010600030101010101" pitchFamily="2" charset="-122"/>
              </a:rPr>
              <a:t>S’</a:t>
            </a:r>
            <a:endParaRPr kumimoji="0" lang="en-US" altLang="zh-CN" sz="1800" b="0" i="1" u="none" strike="noStrike" cap="none" normalizeH="0" baseline="0" smtClean="0">
              <a:ln>
                <a:noFill/>
              </a:ln>
              <a:solidFill>
                <a:schemeClr val="tx1"/>
              </a:solidFill>
              <a:effectLst/>
              <a:latin typeface="宋体" panose="02010600030101010101" pitchFamily="2" charset="-122"/>
              <a:cs typeface="宋体" panose="02010600030101010101" pitchFamily="2" charset="-122"/>
            </a:endParaRPr>
          </a:p>
        </p:txBody>
      </p:sp>
      <p:sp>
        <p:nvSpPr>
          <p:cNvPr id="8" name="圆角矩形 7"/>
          <p:cNvSpPr/>
          <p:nvPr/>
        </p:nvSpPr>
        <p:spPr>
          <a:xfrm>
            <a:off x="2987675" y="3284855"/>
            <a:ext cx="503555" cy="360045"/>
          </a:xfrm>
          <a:prstGeom prst="roundRect">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B</a:t>
            </a:r>
            <a:endPar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9" name="圆角矩形 8"/>
          <p:cNvSpPr/>
          <p:nvPr/>
        </p:nvSpPr>
        <p:spPr>
          <a:xfrm>
            <a:off x="611505" y="2708910"/>
            <a:ext cx="3023870" cy="1584325"/>
          </a:xfrm>
          <a:prstGeom prst="roundRect">
            <a:avLst/>
          </a:prstGeom>
          <a:noFill/>
          <a:ln w="28575" cap="flat" cmpd="sng" algn="ctr">
            <a:solidFill>
              <a:srgbClr val="FF0000"/>
            </a:solidFill>
            <a:prstDash val="solid"/>
            <a:round/>
            <a:headEnd type="none" w="med" len="med"/>
            <a:tailEnd type="none" w="med" len="med"/>
          </a:ln>
          <a:extLst>
            <a:ext uri="{909E8E84-426E-40DD-AFC4-6F175D3DCCD1}">
              <a14:hiddenFill xmlns:a14="http://schemas.microsoft.com/office/drawing/2010/main">
                <a:solidFill>
                  <a:srgbClr val="FF0000"/>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0" name="文本框 9"/>
          <p:cNvSpPr txBox="1"/>
          <p:nvPr/>
        </p:nvSpPr>
        <p:spPr>
          <a:xfrm>
            <a:off x="755650" y="2348865"/>
            <a:ext cx="462915" cy="360045"/>
          </a:xfrm>
          <a:prstGeom prst="rect">
            <a:avLst/>
          </a:prstGeom>
          <a:noFill/>
        </p:spPr>
        <p:txBody>
          <a:bodyPr wrap="square" rtlCol="0" anchor="t">
            <a:noAutofit/>
          </a:bodyPr>
          <a:p>
            <a:r>
              <a:rPr lang="en-US" altLang="zh-CN">
                <a:uFillTx/>
                <a:latin typeface="Times New Roman" panose="02020603050405020304" pitchFamily="18" charset="0"/>
                <a:cs typeface="Times New Roman" panose="02020603050405020304" pitchFamily="18" charset="0"/>
                <a:sym typeface="+mn-ea"/>
              </a:rPr>
              <a:t>T</a:t>
            </a:r>
            <a:endParaRPr lang="en-US" altLang="zh-CN">
              <a:uFillTx/>
              <a:latin typeface="Times New Roman" panose="02020603050405020304" pitchFamily="18" charset="0"/>
              <a:cs typeface="Times New Roman" panose="02020603050405020304" pitchFamily="18" charset="0"/>
              <a:sym typeface="+mn-ea"/>
            </a:endParaRPr>
          </a:p>
        </p:txBody>
      </p:sp>
      <p:sp>
        <p:nvSpPr>
          <p:cNvPr id="11" name="圆角矩形 10"/>
          <p:cNvSpPr/>
          <p:nvPr/>
        </p:nvSpPr>
        <p:spPr>
          <a:xfrm>
            <a:off x="5120640" y="3159125"/>
            <a:ext cx="2087880" cy="100774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zh-CN" altLang="en-US" sz="1800" b="0" i="1" baseline="0" smtClean="0">
                <a:ln>
                  <a:noFill/>
                </a:ln>
                <a:solidFill>
                  <a:schemeClr val="tx1"/>
                </a:solidFill>
                <a:effectLst/>
                <a:uFillTx/>
                <a:latin typeface="Times New Roman" panose="02020603050405020304" pitchFamily="18" charset="0"/>
                <a:cs typeface="Times New Roman" panose="02020603050405020304" pitchFamily="18" charset="0"/>
              </a:rPr>
              <a:t>与前</a:t>
            </a:r>
            <a:r>
              <a:rPr kumimoji="0" lang="en-US" altLang="zh-CN" sz="1800" b="0" i="1" baseline="0" smtClean="0">
                <a:ln>
                  <a:noFill/>
                </a:ln>
                <a:solidFill>
                  <a:schemeClr val="tx1"/>
                </a:solidFill>
                <a:effectLst/>
                <a:uFillTx/>
                <a:latin typeface="Times New Roman" panose="02020603050405020304" pitchFamily="18" charset="0"/>
                <a:cs typeface="Times New Roman" panose="02020603050405020304" pitchFamily="18" charset="0"/>
              </a:rPr>
              <a:t>k</a:t>
            </a:r>
            <a:r>
              <a:rPr kumimoji="0" lang="zh-CN" altLang="en-US" sz="1800" b="0" i="1" baseline="0" smtClean="0">
                <a:ln>
                  <a:noFill/>
                </a:ln>
                <a:solidFill>
                  <a:schemeClr val="tx1"/>
                </a:solidFill>
                <a:effectLst/>
                <a:uFillTx/>
                <a:latin typeface="Times New Roman" panose="02020603050405020304" pitchFamily="18" charset="0"/>
                <a:cs typeface="Times New Roman" panose="02020603050405020304" pitchFamily="18" charset="0"/>
              </a:rPr>
              <a:t>个不相容的课程</a:t>
            </a:r>
            <a:endParaRPr kumimoji="0" lang="zh-CN" altLang="en-US" sz="1800" b="0" i="1" baseline="0" smtClean="0">
              <a:ln>
                <a:noFill/>
              </a:ln>
              <a:solidFill>
                <a:schemeClr val="tx1"/>
              </a:solidFill>
              <a:effectLst/>
              <a:uFillTx/>
              <a:latin typeface="Times New Roman" panose="02020603050405020304" pitchFamily="18" charset="0"/>
              <a:cs typeface="Times New Roman" panose="02020603050405020304" pitchFamily="18" charset="0"/>
            </a:endParaRPr>
          </a:p>
        </p:txBody>
      </p:sp>
      <p:sp>
        <p:nvSpPr>
          <p:cNvPr id="12" name="文本框 11"/>
          <p:cNvSpPr txBox="1"/>
          <p:nvPr/>
        </p:nvSpPr>
        <p:spPr>
          <a:xfrm>
            <a:off x="683260" y="4563745"/>
            <a:ext cx="7434580" cy="302260"/>
          </a:xfrm>
          <a:prstGeom prst="rect">
            <a:avLst/>
          </a:prstGeom>
          <a:noFill/>
        </p:spPr>
        <p:txBody>
          <a:bodyPr wrap="square" rtlCol="0" anchor="t">
            <a:noAutofit/>
          </a:bodyPr>
          <a:p>
            <a:r>
              <a:rPr lang="zh-CN" altLang="en-US">
                <a:uFillTx/>
                <a:latin typeface="Times New Roman" panose="02020603050405020304" pitchFamily="18" charset="0"/>
                <a:cs typeface="Times New Roman" panose="02020603050405020304" pitchFamily="18" charset="0"/>
                <a:sym typeface="+mn-ea"/>
              </a:rPr>
              <a:t>最优解</a:t>
            </a:r>
            <a:r>
              <a:rPr lang="en-US" altLang="zh-CN">
                <a:uFillTx/>
                <a:latin typeface="Times New Roman" panose="02020603050405020304" pitchFamily="18" charset="0"/>
                <a:cs typeface="Times New Roman" panose="02020603050405020304" pitchFamily="18" charset="0"/>
                <a:sym typeface="+mn-ea"/>
              </a:rPr>
              <a:t>T</a:t>
            </a:r>
            <a:r>
              <a:rPr lang="zh-CN" altLang="en-US">
                <a:uFillTx/>
                <a:latin typeface="Times New Roman" panose="02020603050405020304" pitchFamily="18" charset="0"/>
                <a:cs typeface="Times New Roman" panose="02020603050405020304" pitchFamily="18" charset="0"/>
                <a:sym typeface="+mn-ea"/>
              </a:rPr>
              <a:t>是前</a:t>
            </a:r>
            <a:r>
              <a:rPr lang="en-US" altLang="zh-CN">
                <a:uFillTx/>
                <a:latin typeface="Times New Roman" panose="02020603050405020304" pitchFamily="18" charset="0"/>
                <a:cs typeface="Times New Roman" panose="02020603050405020304" pitchFamily="18" charset="0"/>
                <a:sym typeface="+mn-ea"/>
              </a:rPr>
              <a:t>{i1,i2,...,ik} U B</a:t>
            </a:r>
            <a:r>
              <a:rPr lang="zh-CN" altLang="en-US">
                <a:uFillTx/>
                <a:latin typeface="Times New Roman" panose="02020603050405020304" pitchFamily="18" charset="0"/>
                <a:cs typeface="Times New Roman" panose="02020603050405020304" pitchFamily="18" charset="0"/>
                <a:sym typeface="+mn-ea"/>
              </a:rPr>
              <a:t>，并且</a:t>
            </a:r>
            <a:r>
              <a:rPr lang="en-US" altLang="zh-CN">
                <a:uFillTx/>
                <a:latin typeface="Times New Roman" panose="02020603050405020304" pitchFamily="18" charset="0"/>
                <a:cs typeface="Times New Roman" panose="02020603050405020304" pitchFamily="18" charset="0"/>
                <a:sym typeface="+mn-ea"/>
              </a:rPr>
              <a:t>B</a:t>
            </a:r>
            <a:r>
              <a:rPr lang="zh-CN" altLang="en-US">
                <a:uFillTx/>
                <a:latin typeface="Times New Roman" panose="02020603050405020304" pitchFamily="18" charset="0"/>
                <a:cs typeface="Times New Roman" panose="02020603050405020304" pitchFamily="18" charset="0"/>
                <a:sym typeface="+mn-ea"/>
              </a:rPr>
              <a:t>集合一定待选集合</a:t>
            </a:r>
            <a:r>
              <a:rPr lang="en-US" altLang="zh-CN">
                <a:uFillTx/>
                <a:latin typeface="Times New Roman" panose="02020603050405020304" pitchFamily="18" charset="0"/>
                <a:cs typeface="Times New Roman" panose="02020603050405020304" pitchFamily="18" charset="0"/>
                <a:sym typeface="+mn-ea"/>
              </a:rPr>
              <a:t>S’</a:t>
            </a:r>
            <a:r>
              <a:rPr lang="zh-CN" altLang="en-US">
                <a:uFillTx/>
                <a:latin typeface="Times New Roman" panose="02020603050405020304" pitchFamily="18" charset="0"/>
                <a:cs typeface="Times New Roman" panose="02020603050405020304" pitchFamily="18" charset="0"/>
                <a:sym typeface="+mn-ea"/>
              </a:rPr>
              <a:t>中的最优解。</a:t>
            </a:r>
            <a:endParaRPr lang="zh-CN" altLang="en-US">
              <a:uFillTx/>
              <a:latin typeface="Times New Roman" panose="02020603050405020304" pitchFamily="18" charset="0"/>
              <a:cs typeface="Times New Roman" panose="02020603050405020304" pitchFamily="18" charset="0"/>
              <a:sym typeface="+mn-ea"/>
            </a:endParaRPr>
          </a:p>
        </p:txBody>
      </p:sp>
      <p:sp>
        <p:nvSpPr>
          <p:cNvPr id="13" name="圆角矩形 12"/>
          <p:cNvSpPr/>
          <p:nvPr/>
        </p:nvSpPr>
        <p:spPr>
          <a:xfrm>
            <a:off x="710565" y="5418455"/>
            <a:ext cx="2087880" cy="100774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i</a:t>
            </a:r>
            <a:r>
              <a:rPr kumimoji="0" lang="en-US" altLang="zh-CN" sz="1800" b="0" i="1" u="none" strike="noStrike" cap="none" normalizeH="0" baseline="-2500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1</a:t>
            </a:r>
            <a:r>
              <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,i</a:t>
            </a:r>
            <a:r>
              <a:rPr kumimoji="0" lang="en-US" altLang="zh-CN" sz="1800" b="0" i="1" u="none" strike="noStrike" cap="none" normalizeH="0" baseline="-2500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2</a:t>
            </a:r>
            <a:r>
              <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,...,i</a:t>
            </a:r>
            <a:r>
              <a:rPr kumimoji="0" lang="en-US" altLang="zh-CN" sz="1800" b="0" i="1" u="none" strike="noStrike" cap="none" normalizeH="0" baseline="-2500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k</a:t>
            </a:r>
            <a:endParaRPr kumimoji="0" lang="en-US" altLang="zh-CN" sz="1800" b="0" i="1" u="none" strike="noStrike" cap="none" normalizeH="0" baseline="-2500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4" name="圆角矩形 13"/>
          <p:cNvSpPr/>
          <p:nvPr/>
        </p:nvSpPr>
        <p:spPr>
          <a:xfrm>
            <a:off x="2870200" y="5445125"/>
            <a:ext cx="2087880" cy="100774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             </a:t>
            </a:r>
            <a:r>
              <a:rPr kumimoji="0" lang="zh-CN" altLang="en-US" sz="1800" b="0" i="1" u="none" strike="noStrike" cap="none" normalizeH="0" baseline="0" smtClean="0">
                <a:ln>
                  <a:noFill/>
                </a:ln>
                <a:solidFill>
                  <a:schemeClr val="tx1"/>
                </a:solidFill>
                <a:effectLst/>
                <a:latin typeface="宋体" panose="02010600030101010101" pitchFamily="2" charset="-122"/>
                <a:cs typeface="宋体" panose="02010600030101010101" pitchFamily="2" charset="-122"/>
              </a:rPr>
              <a:t>待选集</a:t>
            </a:r>
            <a:r>
              <a:rPr kumimoji="0" lang="en-US" altLang="zh-CN" sz="1800" b="0" i="1" u="none" strike="noStrike" cap="none" normalizeH="0" baseline="0" smtClean="0">
                <a:ln>
                  <a:noFill/>
                </a:ln>
                <a:solidFill>
                  <a:schemeClr val="tx1"/>
                </a:solidFill>
                <a:effectLst/>
                <a:latin typeface="宋体" panose="02010600030101010101" pitchFamily="2" charset="-122"/>
                <a:cs typeface="宋体" panose="02010600030101010101" pitchFamily="2" charset="-122"/>
              </a:rPr>
              <a:t>S’</a:t>
            </a:r>
            <a:endParaRPr kumimoji="0" lang="en-US" altLang="zh-CN" sz="1800" b="0" i="1" u="none" strike="noStrike" cap="none" normalizeH="0" baseline="0" smtClean="0">
              <a:ln>
                <a:noFill/>
              </a:ln>
              <a:solidFill>
                <a:schemeClr val="tx1"/>
              </a:solidFill>
              <a:effectLst/>
              <a:latin typeface="宋体" panose="02010600030101010101" pitchFamily="2" charset="-122"/>
              <a:cs typeface="宋体" panose="02010600030101010101" pitchFamily="2" charset="-122"/>
            </a:endParaRPr>
          </a:p>
        </p:txBody>
      </p:sp>
      <p:sp>
        <p:nvSpPr>
          <p:cNvPr id="15" name="圆角矩形 14"/>
          <p:cNvSpPr/>
          <p:nvPr/>
        </p:nvSpPr>
        <p:spPr>
          <a:xfrm>
            <a:off x="2942590" y="5570855"/>
            <a:ext cx="503555" cy="360045"/>
          </a:xfrm>
          <a:prstGeom prst="roundRect">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B</a:t>
            </a:r>
            <a:endPar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6" name="圆角矩形 15"/>
          <p:cNvSpPr/>
          <p:nvPr/>
        </p:nvSpPr>
        <p:spPr>
          <a:xfrm>
            <a:off x="566420" y="4994910"/>
            <a:ext cx="3023870" cy="1584325"/>
          </a:xfrm>
          <a:prstGeom prst="roundRect">
            <a:avLst/>
          </a:prstGeom>
          <a:noFill/>
          <a:ln w="28575" cap="flat" cmpd="sng" algn="ctr">
            <a:solidFill>
              <a:srgbClr val="FF0000"/>
            </a:solidFill>
            <a:prstDash val="solid"/>
            <a:round/>
            <a:headEnd type="none" w="med" len="med"/>
            <a:tailEnd type="none" w="med" len="med"/>
          </a:ln>
          <a:extLst>
            <a:ext uri="{909E8E84-426E-40DD-AFC4-6F175D3DCCD1}">
              <a14:hiddenFill xmlns:a14="http://schemas.microsoft.com/office/drawing/2010/main">
                <a:solidFill>
                  <a:srgbClr val="FF0000"/>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7" name="圆角矩形 16"/>
          <p:cNvSpPr/>
          <p:nvPr/>
        </p:nvSpPr>
        <p:spPr>
          <a:xfrm>
            <a:off x="5075555" y="5445125"/>
            <a:ext cx="2087880" cy="100774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zh-CN" altLang="en-US" sz="1800" b="0" i="1" baseline="0" smtClean="0">
                <a:ln>
                  <a:noFill/>
                </a:ln>
                <a:solidFill>
                  <a:schemeClr val="tx1"/>
                </a:solidFill>
                <a:effectLst/>
                <a:uFillTx/>
                <a:latin typeface="Times New Roman" panose="02020603050405020304" pitchFamily="18" charset="0"/>
                <a:cs typeface="Times New Roman" panose="02020603050405020304" pitchFamily="18" charset="0"/>
              </a:rPr>
              <a:t>与前</a:t>
            </a:r>
            <a:r>
              <a:rPr kumimoji="0" lang="en-US" altLang="zh-CN" sz="1800" b="0" i="1" baseline="0" smtClean="0">
                <a:ln>
                  <a:noFill/>
                </a:ln>
                <a:solidFill>
                  <a:schemeClr val="tx1"/>
                </a:solidFill>
                <a:effectLst/>
                <a:uFillTx/>
                <a:latin typeface="Times New Roman" panose="02020603050405020304" pitchFamily="18" charset="0"/>
                <a:cs typeface="Times New Roman" panose="02020603050405020304" pitchFamily="18" charset="0"/>
              </a:rPr>
              <a:t>k</a:t>
            </a:r>
            <a:r>
              <a:rPr kumimoji="0" lang="zh-CN" altLang="en-US" sz="1800" b="0" i="1" baseline="0" smtClean="0">
                <a:ln>
                  <a:noFill/>
                </a:ln>
                <a:solidFill>
                  <a:schemeClr val="tx1"/>
                </a:solidFill>
                <a:effectLst/>
                <a:uFillTx/>
                <a:latin typeface="Times New Roman" panose="02020603050405020304" pitchFamily="18" charset="0"/>
                <a:cs typeface="Times New Roman" panose="02020603050405020304" pitchFamily="18" charset="0"/>
              </a:rPr>
              <a:t>个不相容的课程</a:t>
            </a:r>
            <a:endParaRPr kumimoji="0" lang="zh-CN" altLang="en-US" sz="1800" b="0" i="1" baseline="0" smtClean="0">
              <a:ln>
                <a:noFill/>
              </a:ln>
              <a:solidFill>
                <a:schemeClr val="tx1"/>
              </a:solidFill>
              <a:effectLst/>
              <a:uFillTx/>
              <a:latin typeface="Times New Roman" panose="02020603050405020304" pitchFamily="18" charset="0"/>
              <a:cs typeface="Times New Roman" panose="02020603050405020304" pitchFamily="18" charset="0"/>
            </a:endParaRPr>
          </a:p>
        </p:txBody>
      </p:sp>
      <p:sp>
        <p:nvSpPr>
          <p:cNvPr id="18" name="圆角矩形 17"/>
          <p:cNvSpPr/>
          <p:nvPr/>
        </p:nvSpPr>
        <p:spPr>
          <a:xfrm>
            <a:off x="2942590" y="6021705"/>
            <a:ext cx="503555" cy="360045"/>
          </a:xfrm>
          <a:prstGeom prst="roundRect">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B*</a:t>
            </a:r>
            <a:endPar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9" name="文本框 18"/>
          <p:cNvSpPr txBox="1"/>
          <p:nvPr/>
        </p:nvSpPr>
        <p:spPr>
          <a:xfrm>
            <a:off x="7164705" y="5289550"/>
            <a:ext cx="1948815" cy="1171575"/>
          </a:xfrm>
          <a:prstGeom prst="rect">
            <a:avLst/>
          </a:prstGeom>
          <a:noFill/>
        </p:spPr>
        <p:txBody>
          <a:bodyPr wrap="square" rtlCol="0" anchor="t">
            <a:noAutofit/>
          </a:bodyPr>
          <a:p>
            <a:r>
              <a:rPr lang="zh-CN" altLang="en-US">
                <a:solidFill>
                  <a:srgbClr val="FF0000"/>
                </a:solidFill>
                <a:uFillTx/>
                <a:latin typeface="Times New Roman" panose="02020603050405020304" pitchFamily="18" charset="0"/>
                <a:cs typeface="Times New Roman" panose="02020603050405020304" pitchFamily="18" charset="0"/>
                <a:sym typeface="+mn-ea"/>
              </a:rPr>
              <a:t>假如</a:t>
            </a:r>
            <a:r>
              <a:rPr lang="en-US" altLang="zh-CN">
                <a:solidFill>
                  <a:srgbClr val="FF0000"/>
                </a:solidFill>
                <a:uFillTx/>
                <a:latin typeface="Times New Roman" panose="02020603050405020304" pitchFamily="18" charset="0"/>
                <a:cs typeface="Times New Roman" panose="02020603050405020304" pitchFamily="18" charset="0"/>
                <a:sym typeface="+mn-ea"/>
              </a:rPr>
              <a:t>B</a:t>
            </a:r>
            <a:r>
              <a:rPr lang="zh-CN" altLang="en-US">
                <a:solidFill>
                  <a:srgbClr val="FF0000"/>
                </a:solidFill>
                <a:uFillTx/>
                <a:latin typeface="Times New Roman" panose="02020603050405020304" pitchFamily="18" charset="0"/>
                <a:cs typeface="Times New Roman" panose="02020603050405020304" pitchFamily="18" charset="0"/>
                <a:sym typeface="+mn-ea"/>
              </a:rPr>
              <a:t>不是最优解，</a:t>
            </a:r>
            <a:r>
              <a:rPr lang="en-US" altLang="zh-CN">
                <a:solidFill>
                  <a:srgbClr val="FF0000"/>
                </a:solidFill>
                <a:uFillTx/>
                <a:latin typeface="Times New Roman" panose="02020603050405020304" pitchFamily="18" charset="0"/>
                <a:cs typeface="Times New Roman" panose="02020603050405020304" pitchFamily="18" charset="0"/>
                <a:sym typeface="+mn-ea"/>
              </a:rPr>
              <a:t>B*</a:t>
            </a:r>
            <a:r>
              <a:rPr lang="zh-CN" altLang="en-US">
                <a:solidFill>
                  <a:srgbClr val="FF0000"/>
                </a:solidFill>
                <a:uFillTx/>
                <a:latin typeface="Times New Roman" panose="02020603050405020304" pitchFamily="18" charset="0"/>
                <a:cs typeface="Times New Roman" panose="02020603050405020304" pitchFamily="18" charset="0"/>
                <a:sym typeface="+mn-ea"/>
              </a:rPr>
              <a:t>是最优解则</a:t>
            </a:r>
            <a:r>
              <a:rPr lang="en-US" altLang="zh-CN">
                <a:solidFill>
                  <a:srgbClr val="FF0000"/>
                </a:solidFill>
                <a:uFillTx/>
                <a:latin typeface="Times New Roman" panose="02020603050405020304" pitchFamily="18" charset="0"/>
                <a:cs typeface="Times New Roman" panose="02020603050405020304" pitchFamily="18" charset="0"/>
                <a:sym typeface="+mn-ea"/>
              </a:rPr>
              <a:t>T</a:t>
            </a:r>
            <a:r>
              <a:rPr lang="zh-CN" altLang="en-US">
                <a:solidFill>
                  <a:srgbClr val="FF0000"/>
                </a:solidFill>
                <a:uFillTx/>
                <a:latin typeface="Times New Roman" panose="02020603050405020304" pitchFamily="18" charset="0"/>
                <a:cs typeface="Times New Roman" panose="02020603050405020304" pitchFamily="18" charset="0"/>
                <a:sym typeface="+mn-ea"/>
              </a:rPr>
              <a:t>就是不是我们假设的最优解。</a:t>
            </a:r>
            <a:endParaRPr lang="zh-CN" altLang="en-US">
              <a:solidFill>
                <a:srgbClr val="FF0000"/>
              </a:solidFill>
              <a:uFillTx/>
              <a:latin typeface="Times New Roman" panose="02020603050405020304" pitchFamily="18" charset="0"/>
              <a:cs typeface="Times New Roman" panose="02020603050405020304" pitchFamily="18" charset="0"/>
              <a:sym typeface="+mn-ea"/>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ppt_x"/>
                                          </p:val>
                                        </p:tav>
                                        <p:tav tm="100000">
                                          <p:val>
                                            <p:strVal val="#ppt_x"/>
                                          </p:val>
                                        </p:tav>
                                      </p:tavLst>
                                    </p:anim>
                                    <p:anim calcmode="lin" valueType="num">
                                      <p:cBhvr additive="base">
                                        <p:cTn id="8"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bldLvl="0" animBg="1"/>
      <p:bldP spid="26"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494665" y="1341120"/>
            <a:ext cx="3469005" cy="340360"/>
          </a:xfrm>
          <a:prstGeom prst="rect">
            <a:avLst/>
          </a:prstGeom>
          <a:noFill/>
        </p:spPr>
        <p:txBody>
          <a:bodyPr wrap="square" rtlCol="0" anchor="t">
            <a:noAutofit/>
          </a:bodyPr>
          <a:p>
            <a:r>
              <a:rPr lang="zh-CN" altLang="en-US">
                <a:uFillTx/>
                <a:latin typeface="Times New Roman" panose="02020603050405020304" pitchFamily="18" charset="0"/>
                <a:cs typeface="Times New Roman" panose="02020603050405020304" pitchFamily="18" charset="0"/>
                <a:sym typeface="+mn-ea"/>
              </a:rPr>
              <a:t>最优解</a:t>
            </a:r>
            <a:r>
              <a:rPr lang="en-US" altLang="zh-CN">
                <a:uFillTx/>
                <a:latin typeface="Times New Roman" panose="02020603050405020304" pitchFamily="18" charset="0"/>
                <a:cs typeface="Times New Roman" panose="02020603050405020304" pitchFamily="18" charset="0"/>
                <a:sym typeface="+mn-ea"/>
              </a:rPr>
              <a:t>T={</a:t>
            </a:r>
            <a:r>
              <a:rPr lang="en-US" altLang="zh-CN" i="1" smtClean="0">
                <a:ln>
                  <a:noFill/>
                </a:ln>
                <a:effectLst/>
                <a:latin typeface="Times New Roman" panose="02020603050405020304" pitchFamily="18" charset="0"/>
                <a:ea typeface="华文细黑" panose="02010600040101010101" pitchFamily="2" charset="-122"/>
                <a:cs typeface="Times New Roman" panose="02020603050405020304" pitchFamily="18" charset="0"/>
                <a:sym typeface="+mn-ea"/>
              </a:rPr>
              <a:t>i</a:t>
            </a:r>
            <a:r>
              <a:rPr lang="en-US" altLang="zh-CN" i="1" baseline="-25000" smtClean="0">
                <a:ln>
                  <a:noFill/>
                </a:ln>
                <a:effectLst/>
                <a:latin typeface="Times New Roman" panose="02020603050405020304" pitchFamily="18" charset="0"/>
                <a:ea typeface="华文细黑" panose="02010600040101010101" pitchFamily="2" charset="-122"/>
                <a:cs typeface="Times New Roman" panose="02020603050405020304" pitchFamily="18" charset="0"/>
                <a:sym typeface="+mn-ea"/>
              </a:rPr>
              <a:t>1</a:t>
            </a:r>
            <a:r>
              <a:rPr lang="en-US" altLang="zh-CN" i="1" smtClean="0">
                <a:ln>
                  <a:noFill/>
                </a:ln>
                <a:effectLst/>
                <a:latin typeface="Times New Roman" panose="02020603050405020304" pitchFamily="18" charset="0"/>
                <a:ea typeface="华文细黑" panose="02010600040101010101" pitchFamily="2" charset="-122"/>
                <a:cs typeface="Times New Roman" panose="02020603050405020304" pitchFamily="18" charset="0"/>
                <a:sym typeface="+mn-ea"/>
              </a:rPr>
              <a:t>,i</a:t>
            </a:r>
            <a:r>
              <a:rPr lang="en-US" altLang="zh-CN" i="1" baseline="-25000" smtClean="0">
                <a:ln>
                  <a:noFill/>
                </a:ln>
                <a:effectLst/>
                <a:latin typeface="Times New Roman" panose="02020603050405020304" pitchFamily="18" charset="0"/>
                <a:ea typeface="华文细黑" panose="02010600040101010101" pitchFamily="2" charset="-122"/>
                <a:cs typeface="Times New Roman" panose="02020603050405020304" pitchFamily="18" charset="0"/>
                <a:sym typeface="+mn-ea"/>
              </a:rPr>
              <a:t>2</a:t>
            </a:r>
            <a:r>
              <a:rPr lang="en-US" altLang="zh-CN" i="1" smtClean="0">
                <a:ln>
                  <a:noFill/>
                </a:ln>
                <a:effectLst/>
                <a:latin typeface="Times New Roman" panose="02020603050405020304" pitchFamily="18" charset="0"/>
                <a:ea typeface="华文细黑" panose="02010600040101010101" pitchFamily="2" charset="-122"/>
                <a:cs typeface="Times New Roman" panose="02020603050405020304" pitchFamily="18" charset="0"/>
                <a:sym typeface="+mn-ea"/>
              </a:rPr>
              <a:t>,...,i</a:t>
            </a:r>
            <a:r>
              <a:rPr lang="en-US" altLang="zh-CN" i="1" baseline="-25000" smtClean="0">
                <a:ln>
                  <a:noFill/>
                </a:ln>
                <a:effectLst/>
                <a:latin typeface="Times New Roman" panose="02020603050405020304" pitchFamily="18" charset="0"/>
                <a:ea typeface="华文细黑" panose="02010600040101010101" pitchFamily="2" charset="-122"/>
                <a:cs typeface="Times New Roman" panose="02020603050405020304" pitchFamily="18" charset="0"/>
                <a:sym typeface="+mn-ea"/>
              </a:rPr>
              <a:t>k</a:t>
            </a:r>
            <a:r>
              <a:rPr lang="en-US" altLang="zh-CN">
                <a:uFillTx/>
                <a:latin typeface="Times New Roman" panose="02020603050405020304" pitchFamily="18" charset="0"/>
                <a:cs typeface="Times New Roman" panose="02020603050405020304" pitchFamily="18" charset="0"/>
                <a:sym typeface="+mn-ea"/>
              </a:rPr>
              <a:t>}+B</a:t>
            </a:r>
            <a:endParaRPr lang="zh-CN" altLang="en-US">
              <a:uFillTx/>
              <a:latin typeface="Times New Roman" panose="02020603050405020304" pitchFamily="18" charset="0"/>
              <a:cs typeface="Times New Roman" panose="02020603050405020304" pitchFamily="18" charset="0"/>
              <a:sym typeface="+mn-ea"/>
            </a:endParaRPr>
          </a:p>
        </p:txBody>
      </p:sp>
      <p:sp>
        <p:nvSpPr>
          <p:cNvPr id="13" name="圆角矩形 12"/>
          <p:cNvSpPr/>
          <p:nvPr/>
        </p:nvSpPr>
        <p:spPr>
          <a:xfrm>
            <a:off x="494665" y="2699385"/>
            <a:ext cx="2087880" cy="100774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i</a:t>
            </a:r>
            <a:r>
              <a:rPr kumimoji="0" lang="en-US" altLang="zh-CN" sz="1800" b="0" i="1" u="none" strike="noStrike" cap="none" normalizeH="0" baseline="-2500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1</a:t>
            </a:r>
            <a:r>
              <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,i</a:t>
            </a:r>
            <a:r>
              <a:rPr kumimoji="0" lang="en-US" altLang="zh-CN" sz="1800" b="0" i="1" u="none" strike="noStrike" cap="none" normalizeH="0" baseline="-2500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2</a:t>
            </a:r>
            <a:r>
              <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,...,i</a:t>
            </a:r>
            <a:r>
              <a:rPr kumimoji="0" lang="en-US" altLang="zh-CN" sz="1800" b="0" i="1" u="none" strike="noStrike" cap="none" normalizeH="0" baseline="-2500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k</a:t>
            </a:r>
            <a:endParaRPr kumimoji="0" lang="en-US" altLang="zh-CN" sz="1800" b="0" i="1" u="none" strike="noStrike" cap="none" normalizeH="0" baseline="-2500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4" name="圆角矩形 13"/>
          <p:cNvSpPr/>
          <p:nvPr/>
        </p:nvSpPr>
        <p:spPr>
          <a:xfrm>
            <a:off x="2654300" y="2726055"/>
            <a:ext cx="2087880" cy="100774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             </a:t>
            </a:r>
            <a:r>
              <a:rPr kumimoji="0" lang="zh-CN" altLang="en-US" sz="1800" b="0" i="1" u="none" strike="noStrike" cap="none" normalizeH="0" baseline="0" smtClean="0">
                <a:ln>
                  <a:noFill/>
                </a:ln>
                <a:solidFill>
                  <a:schemeClr val="tx1"/>
                </a:solidFill>
                <a:effectLst/>
                <a:latin typeface="宋体" panose="02010600030101010101" pitchFamily="2" charset="-122"/>
                <a:cs typeface="宋体" panose="02010600030101010101" pitchFamily="2" charset="-122"/>
              </a:rPr>
              <a:t>待选集</a:t>
            </a:r>
            <a:r>
              <a:rPr kumimoji="0" lang="en-US" altLang="zh-CN" sz="1800" b="0" i="1" u="none" strike="noStrike" cap="none" normalizeH="0" baseline="0" smtClean="0">
                <a:ln>
                  <a:noFill/>
                </a:ln>
                <a:solidFill>
                  <a:schemeClr val="tx1"/>
                </a:solidFill>
                <a:effectLst/>
                <a:latin typeface="宋体" panose="02010600030101010101" pitchFamily="2" charset="-122"/>
                <a:cs typeface="宋体" panose="02010600030101010101" pitchFamily="2" charset="-122"/>
              </a:rPr>
              <a:t>S’</a:t>
            </a:r>
            <a:endParaRPr kumimoji="0" lang="en-US" altLang="zh-CN" sz="1800" b="0" i="1" u="none" strike="noStrike" cap="none" normalizeH="0" baseline="0" smtClean="0">
              <a:ln>
                <a:noFill/>
              </a:ln>
              <a:solidFill>
                <a:schemeClr val="tx1"/>
              </a:solidFill>
              <a:effectLst/>
              <a:latin typeface="宋体" panose="02010600030101010101" pitchFamily="2" charset="-122"/>
              <a:cs typeface="宋体" panose="02010600030101010101" pitchFamily="2" charset="-122"/>
            </a:endParaRPr>
          </a:p>
        </p:txBody>
      </p:sp>
      <p:sp>
        <p:nvSpPr>
          <p:cNvPr id="15" name="圆角矩形 14"/>
          <p:cNvSpPr/>
          <p:nvPr/>
        </p:nvSpPr>
        <p:spPr>
          <a:xfrm>
            <a:off x="2726690" y="2851785"/>
            <a:ext cx="503555" cy="360045"/>
          </a:xfrm>
          <a:prstGeom prst="roundRect">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B</a:t>
            </a:r>
            <a:endPar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6" name="圆角矩形 15"/>
          <p:cNvSpPr/>
          <p:nvPr/>
        </p:nvSpPr>
        <p:spPr>
          <a:xfrm>
            <a:off x="350520" y="2275840"/>
            <a:ext cx="3023870" cy="1584325"/>
          </a:xfrm>
          <a:prstGeom prst="roundRect">
            <a:avLst/>
          </a:prstGeom>
          <a:noFill/>
          <a:ln w="28575" cap="flat" cmpd="sng" algn="ctr">
            <a:solidFill>
              <a:srgbClr val="FF0000"/>
            </a:solidFill>
            <a:prstDash val="solid"/>
            <a:round/>
            <a:headEnd type="none" w="med" len="med"/>
            <a:tailEnd type="none" w="med" len="med"/>
          </a:ln>
          <a:extLst>
            <a:ext uri="{909E8E84-426E-40DD-AFC4-6F175D3DCCD1}">
              <a14:hiddenFill xmlns:a14="http://schemas.microsoft.com/office/drawing/2010/main">
                <a:solidFill>
                  <a:srgbClr val="FF0000"/>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7" name="圆角矩形 16"/>
          <p:cNvSpPr/>
          <p:nvPr/>
        </p:nvSpPr>
        <p:spPr>
          <a:xfrm>
            <a:off x="4859655" y="2726055"/>
            <a:ext cx="2087880" cy="100774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zh-CN" altLang="en-US" sz="1800" b="0" i="1" baseline="0" smtClean="0">
                <a:ln>
                  <a:noFill/>
                </a:ln>
                <a:solidFill>
                  <a:schemeClr val="tx1"/>
                </a:solidFill>
                <a:effectLst/>
                <a:uFillTx/>
                <a:latin typeface="Times New Roman" panose="02020603050405020304" pitchFamily="18" charset="0"/>
                <a:cs typeface="Times New Roman" panose="02020603050405020304" pitchFamily="18" charset="0"/>
              </a:rPr>
              <a:t>与前</a:t>
            </a:r>
            <a:r>
              <a:rPr kumimoji="0" lang="en-US" altLang="zh-CN" sz="1800" b="0" i="1" baseline="0" smtClean="0">
                <a:ln>
                  <a:noFill/>
                </a:ln>
                <a:solidFill>
                  <a:schemeClr val="tx1"/>
                </a:solidFill>
                <a:effectLst/>
                <a:uFillTx/>
                <a:latin typeface="Times New Roman" panose="02020603050405020304" pitchFamily="18" charset="0"/>
                <a:cs typeface="Times New Roman" panose="02020603050405020304" pitchFamily="18" charset="0"/>
              </a:rPr>
              <a:t>k</a:t>
            </a:r>
            <a:r>
              <a:rPr kumimoji="0" lang="zh-CN" altLang="en-US" sz="1800" b="0" i="1" baseline="0" smtClean="0">
                <a:ln>
                  <a:noFill/>
                </a:ln>
                <a:solidFill>
                  <a:schemeClr val="tx1"/>
                </a:solidFill>
                <a:effectLst/>
                <a:uFillTx/>
                <a:latin typeface="Times New Roman" panose="02020603050405020304" pitchFamily="18" charset="0"/>
                <a:cs typeface="Times New Roman" panose="02020603050405020304" pitchFamily="18" charset="0"/>
              </a:rPr>
              <a:t>个不相容的课程</a:t>
            </a:r>
            <a:endParaRPr kumimoji="0" lang="zh-CN" altLang="en-US" sz="1800" b="0" i="1" baseline="0" smtClean="0">
              <a:ln>
                <a:noFill/>
              </a:ln>
              <a:solidFill>
                <a:schemeClr val="tx1"/>
              </a:solidFill>
              <a:effectLst/>
              <a:uFillTx/>
              <a:latin typeface="Times New Roman" panose="02020603050405020304" pitchFamily="18" charset="0"/>
              <a:cs typeface="Times New Roman" panose="02020603050405020304" pitchFamily="18" charset="0"/>
            </a:endParaRPr>
          </a:p>
        </p:txBody>
      </p:sp>
      <p:sp>
        <p:nvSpPr>
          <p:cNvPr id="18" name="圆角矩形 17"/>
          <p:cNvSpPr/>
          <p:nvPr/>
        </p:nvSpPr>
        <p:spPr>
          <a:xfrm>
            <a:off x="2726690" y="3302635"/>
            <a:ext cx="503555" cy="360045"/>
          </a:xfrm>
          <a:prstGeom prst="roundRect">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B’</a:t>
            </a:r>
            <a:endPar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9" name="文本框 18"/>
          <p:cNvSpPr txBox="1"/>
          <p:nvPr/>
        </p:nvSpPr>
        <p:spPr>
          <a:xfrm>
            <a:off x="6948805" y="2570480"/>
            <a:ext cx="1948815" cy="1171575"/>
          </a:xfrm>
          <a:prstGeom prst="rect">
            <a:avLst/>
          </a:prstGeom>
          <a:noFill/>
        </p:spPr>
        <p:txBody>
          <a:bodyPr wrap="square" rtlCol="0" anchor="t">
            <a:noAutofit/>
          </a:bodyPr>
          <a:p>
            <a:r>
              <a:rPr lang="zh-CN" altLang="en-US">
                <a:solidFill>
                  <a:srgbClr val="FF0000"/>
                </a:solidFill>
                <a:uFillTx/>
                <a:latin typeface="Times New Roman" panose="02020603050405020304" pitchFamily="18" charset="0"/>
                <a:cs typeface="Times New Roman" panose="02020603050405020304" pitchFamily="18" charset="0"/>
                <a:sym typeface="+mn-ea"/>
              </a:rPr>
              <a:t>假如</a:t>
            </a:r>
            <a:r>
              <a:rPr lang="en-US" altLang="zh-CN">
                <a:solidFill>
                  <a:srgbClr val="FF0000"/>
                </a:solidFill>
                <a:uFillTx/>
                <a:latin typeface="Times New Roman" panose="02020603050405020304" pitchFamily="18" charset="0"/>
                <a:cs typeface="Times New Roman" panose="02020603050405020304" pitchFamily="18" charset="0"/>
                <a:sym typeface="+mn-ea"/>
              </a:rPr>
              <a:t>B</a:t>
            </a:r>
            <a:r>
              <a:rPr lang="zh-CN" altLang="en-US">
                <a:solidFill>
                  <a:srgbClr val="FF0000"/>
                </a:solidFill>
                <a:uFillTx/>
                <a:latin typeface="Times New Roman" panose="02020603050405020304" pitchFamily="18" charset="0"/>
                <a:cs typeface="Times New Roman" panose="02020603050405020304" pitchFamily="18" charset="0"/>
                <a:sym typeface="+mn-ea"/>
              </a:rPr>
              <a:t>不是最优解，</a:t>
            </a:r>
            <a:r>
              <a:rPr lang="en-US" altLang="zh-CN">
                <a:solidFill>
                  <a:srgbClr val="FF0000"/>
                </a:solidFill>
                <a:uFillTx/>
                <a:latin typeface="Times New Roman" panose="02020603050405020304" pitchFamily="18" charset="0"/>
                <a:cs typeface="Times New Roman" panose="02020603050405020304" pitchFamily="18" charset="0"/>
                <a:sym typeface="+mn-ea"/>
              </a:rPr>
              <a:t>B’</a:t>
            </a:r>
            <a:r>
              <a:rPr lang="zh-CN" altLang="en-US">
                <a:solidFill>
                  <a:srgbClr val="FF0000"/>
                </a:solidFill>
                <a:uFillTx/>
                <a:latin typeface="Times New Roman" panose="02020603050405020304" pitchFamily="18" charset="0"/>
                <a:cs typeface="Times New Roman" panose="02020603050405020304" pitchFamily="18" charset="0"/>
                <a:sym typeface="+mn-ea"/>
              </a:rPr>
              <a:t>是最优解则</a:t>
            </a:r>
            <a:r>
              <a:rPr lang="en-US" altLang="zh-CN">
                <a:solidFill>
                  <a:srgbClr val="FF0000"/>
                </a:solidFill>
                <a:uFillTx/>
                <a:latin typeface="Times New Roman" panose="02020603050405020304" pitchFamily="18" charset="0"/>
                <a:cs typeface="Times New Roman" panose="02020603050405020304" pitchFamily="18" charset="0"/>
                <a:sym typeface="+mn-ea"/>
              </a:rPr>
              <a:t>T</a:t>
            </a:r>
            <a:r>
              <a:rPr lang="zh-CN" altLang="en-US">
                <a:solidFill>
                  <a:srgbClr val="FF0000"/>
                </a:solidFill>
                <a:uFillTx/>
                <a:latin typeface="Times New Roman" panose="02020603050405020304" pitchFamily="18" charset="0"/>
                <a:cs typeface="Times New Roman" panose="02020603050405020304" pitchFamily="18" charset="0"/>
                <a:sym typeface="+mn-ea"/>
              </a:rPr>
              <a:t>就是不是我们假设的最优解。</a:t>
            </a:r>
            <a:endParaRPr lang="zh-CN" altLang="en-US">
              <a:solidFill>
                <a:srgbClr val="FF0000"/>
              </a:solidFill>
              <a:uFillTx/>
              <a:latin typeface="Times New Roman" panose="02020603050405020304" pitchFamily="18" charset="0"/>
              <a:cs typeface="Times New Roman" panose="02020603050405020304" pitchFamily="18" charset="0"/>
              <a:sym typeface="+mn-ea"/>
            </a:endParaRPr>
          </a:p>
        </p:txBody>
      </p:sp>
      <p:graphicFrame>
        <p:nvGraphicFramePr>
          <p:cNvPr id="7" name="表格 6"/>
          <p:cNvGraphicFramePr/>
          <p:nvPr/>
        </p:nvGraphicFramePr>
        <p:xfrm>
          <a:off x="755650" y="4725035"/>
          <a:ext cx="6400165" cy="381000"/>
        </p:xfrm>
        <a:graphic>
          <a:graphicData uri="http://schemas.openxmlformats.org/drawingml/2006/table">
            <a:tbl>
              <a:tblPr firstRow="1" bandRow="1">
                <a:tableStyleId>{5C22544A-7EE6-4342-B048-85BDC9FD1C3A}</a:tableStyleId>
              </a:tblPr>
              <a:tblGrid>
                <a:gridCol w="913765"/>
                <a:gridCol w="913765"/>
                <a:gridCol w="913765"/>
                <a:gridCol w="913765"/>
                <a:gridCol w="913765"/>
                <a:gridCol w="913765"/>
                <a:gridCol w="913765"/>
              </a:tblGrid>
              <a:tr h="381000">
                <a:tc>
                  <a:txBody>
                    <a:bodyPr/>
                    <a:p>
                      <a:pPr>
                        <a:buNone/>
                      </a:pPr>
                      <a:r>
                        <a:rPr lang="en-US" altLang="zh-CN">
                          <a:solidFill>
                            <a:schemeClr val="tx1"/>
                          </a:solidFill>
                          <a:latin typeface="Times New Roman" panose="02020603050405020304" pitchFamily="18" charset="0"/>
                          <a:cs typeface="Times New Roman" panose="02020603050405020304" pitchFamily="18" charset="0"/>
                        </a:rPr>
                        <a:t>j</a:t>
                      </a:r>
                      <a:endParaRPr lang="en-US" altLang="zh-CN">
                        <a:solidFill>
                          <a:schemeClr val="tx1"/>
                        </a:solidFill>
                        <a:latin typeface="Times New Roman" panose="02020603050405020304" pitchFamily="18" charset="0"/>
                        <a:cs typeface="Times New Roman" panose="02020603050405020304" pitchFamily="18" charset="0"/>
                      </a:endParaRPr>
                    </a:p>
                  </a:txBody>
                  <a:tcPr/>
                </a:tc>
                <a:tc>
                  <a:txBody>
                    <a:bodyPr/>
                    <a:p>
                      <a:pPr>
                        <a:buNone/>
                      </a:pPr>
                      <a:r>
                        <a:rPr lang="en-US" altLang="zh-CN">
                          <a:solidFill>
                            <a:schemeClr val="tx1"/>
                          </a:solidFill>
                          <a:cs typeface="Times New Roman" panose="02020603050405020304" pitchFamily="18" charset="0"/>
                        </a:rPr>
                        <a:t>...</a:t>
                      </a:r>
                      <a:endParaRPr lang="en-US" altLang="zh-CN">
                        <a:solidFill>
                          <a:schemeClr val="tx1"/>
                        </a:solidFill>
                        <a:cs typeface="Times New Roman" panose="02020603050405020304" pitchFamily="18" charset="0"/>
                      </a:endParaRPr>
                    </a:p>
                  </a:txBody>
                  <a:tcPr/>
                </a:tc>
                <a:tc>
                  <a:txBody>
                    <a:bodyPr/>
                    <a:p>
                      <a:pPr>
                        <a:buNone/>
                      </a:pPr>
                      <a:endParaRPr lang="zh-CN" altLang="en-US">
                        <a:cs typeface="Times New Roman" panose="02020603050405020304" pitchFamily="18" charset="0"/>
                      </a:endParaRPr>
                    </a:p>
                  </a:txBody>
                  <a:tcPr/>
                </a:tc>
                <a:tc>
                  <a:txBody>
                    <a:bodyPr/>
                    <a:p>
                      <a:pPr>
                        <a:buNone/>
                      </a:pPr>
                      <a:endParaRPr lang="zh-CN" altLang="en-US">
                        <a:cs typeface="Times New Roman" panose="02020603050405020304" pitchFamily="18" charset="0"/>
                      </a:endParaRPr>
                    </a:p>
                  </a:txBody>
                  <a:tcPr/>
                </a:tc>
                <a:tc>
                  <a:txBody>
                    <a:bodyPr/>
                    <a:p>
                      <a:pPr>
                        <a:buNone/>
                      </a:pPr>
                      <a:endParaRPr lang="zh-CN" altLang="en-US">
                        <a:cs typeface="Times New Roman" panose="02020603050405020304" pitchFamily="18" charset="0"/>
                      </a:endParaRPr>
                    </a:p>
                  </a:txBody>
                  <a:tcPr/>
                </a:tc>
                <a:tc>
                  <a:txBody>
                    <a:bodyPr/>
                    <a:p>
                      <a:pPr>
                        <a:buNone/>
                      </a:pPr>
                      <a:endParaRPr lang="zh-CN" altLang="en-US">
                        <a:cs typeface="Times New Roman" panose="02020603050405020304" pitchFamily="18" charset="0"/>
                      </a:endParaRPr>
                    </a:p>
                  </a:txBody>
                  <a:tcPr/>
                </a:tc>
                <a:tc>
                  <a:txBody>
                    <a:bodyPr/>
                    <a:p>
                      <a:pPr>
                        <a:buNone/>
                      </a:pPr>
                      <a:endParaRPr lang="en-US" altLang="zh-CN">
                        <a:cs typeface="Times New Roman" panose="02020603050405020304" pitchFamily="18" charset="0"/>
                      </a:endParaRPr>
                    </a:p>
                  </a:txBody>
                  <a:tcPr/>
                </a:tc>
              </a:tr>
            </a:tbl>
          </a:graphicData>
        </a:graphic>
      </p:graphicFrame>
      <p:graphicFrame>
        <p:nvGraphicFramePr>
          <p:cNvPr id="2" name="表格 1"/>
          <p:cNvGraphicFramePr/>
          <p:nvPr/>
        </p:nvGraphicFramePr>
        <p:xfrm>
          <a:off x="755650" y="5661660"/>
          <a:ext cx="6400165" cy="381000"/>
        </p:xfrm>
        <a:graphic>
          <a:graphicData uri="http://schemas.openxmlformats.org/drawingml/2006/table">
            <a:tbl>
              <a:tblPr firstRow="1" bandRow="1">
                <a:tableStyleId>{5C22544A-7EE6-4342-B048-85BDC9FD1C3A}</a:tableStyleId>
              </a:tblPr>
              <a:tblGrid>
                <a:gridCol w="913765"/>
                <a:gridCol w="913765"/>
                <a:gridCol w="913765"/>
                <a:gridCol w="913765"/>
                <a:gridCol w="913765"/>
                <a:gridCol w="913765"/>
                <a:gridCol w="913765"/>
              </a:tblGrid>
              <a:tr h="381000">
                <a:tc>
                  <a:txBody>
                    <a:bodyPr/>
                    <a:p>
                      <a:pPr>
                        <a:buNone/>
                      </a:pPr>
                      <a:r>
                        <a:rPr lang="en-US" altLang="zh-CN">
                          <a:solidFill>
                            <a:schemeClr val="tx1"/>
                          </a:solidFill>
                          <a:latin typeface="Times New Roman" panose="02020603050405020304" pitchFamily="18" charset="0"/>
                          <a:cs typeface="Times New Roman" panose="02020603050405020304" pitchFamily="18" charset="0"/>
                        </a:rPr>
                        <a:t>k+1</a:t>
                      </a:r>
                      <a:endParaRPr lang="en-US" altLang="zh-CN">
                        <a:solidFill>
                          <a:schemeClr val="tx1"/>
                        </a:solidFill>
                        <a:latin typeface="Times New Roman" panose="02020603050405020304" pitchFamily="18" charset="0"/>
                        <a:cs typeface="Times New Roman" panose="02020603050405020304" pitchFamily="18" charset="0"/>
                      </a:endParaRPr>
                    </a:p>
                  </a:txBody>
                  <a:tcPr/>
                </a:tc>
                <a:tc>
                  <a:txBody>
                    <a:bodyPr/>
                    <a:p>
                      <a:pPr>
                        <a:buNone/>
                      </a:pPr>
                      <a:r>
                        <a:rPr lang="en-US" altLang="zh-CN">
                          <a:solidFill>
                            <a:schemeClr val="tx1"/>
                          </a:solidFill>
                          <a:cs typeface="Times New Roman" panose="02020603050405020304" pitchFamily="18" charset="0"/>
                        </a:rPr>
                        <a:t>...</a:t>
                      </a:r>
                      <a:endParaRPr lang="en-US" altLang="zh-CN">
                        <a:solidFill>
                          <a:schemeClr val="tx1"/>
                        </a:solidFill>
                        <a:cs typeface="Times New Roman" panose="02020603050405020304" pitchFamily="18" charset="0"/>
                      </a:endParaRPr>
                    </a:p>
                  </a:txBody>
                  <a:tcPr/>
                </a:tc>
                <a:tc>
                  <a:txBody>
                    <a:bodyPr/>
                    <a:p>
                      <a:pPr>
                        <a:buNone/>
                      </a:pPr>
                      <a:endParaRPr lang="zh-CN" altLang="en-US">
                        <a:cs typeface="Times New Roman" panose="02020603050405020304" pitchFamily="18" charset="0"/>
                      </a:endParaRPr>
                    </a:p>
                  </a:txBody>
                  <a:tcPr/>
                </a:tc>
                <a:tc>
                  <a:txBody>
                    <a:bodyPr/>
                    <a:p>
                      <a:pPr>
                        <a:buNone/>
                      </a:pPr>
                      <a:endParaRPr lang="zh-CN" altLang="en-US">
                        <a:cs typeface="Times New Roman" panose="02020603050405020304" pitchFamily="18" charset="0"/>
                      </a:endParaRPr>
                    </a:p>
                  </a:txBody>
                  <a:tcPr/>
                </a:tc>
                <a:tc>
                  <a:txBody>
                    <a:bodyPr/>
                    <a:p>
                      <a:pPr>
                        <a:buNone/>
                      </a:pPr>
                      <a:endParaRPr lang="zh-CN" altLang="en-US">
                        <a:cs typeface="Times New Roman" panose="02020603050405020304" pitchFamily="18" charset="0"/>
                      </a:endParaRPr>
                    </a:p>
                  </a:txBody>
                  <a:tcPr/>
                </a:tc>
                <a:tc>
                  <a:txBody>
                    <a:bodyPr/>
                    <a:p>
                      <a:pPr>
                        <a:buNone/>
                      </a:pPr>
                      <a:endParaRPr lang="zh-CN" altLang="en-US">
                        <a:cs typeface="Times New Roman" panose="02020603050405020304" pitchFamily="18" charset="0"/>
                      </a:endParaRPr>
                    </a:p>
                  </a:txBody>
                  <a:tcPr/>
                </a:tc>
                <a:tc>
                  <a:txBody>
                    <a:bodyPr/>
                    <a:p>
                      <a:pPr>
                        <a:buNone/>
                      </a:pPr>
                      <a:endParaRPr lang="en-US" altLang="zh-CN">
                        <a:cs typeface="Times New Roman" panose="02020603050405020304" pitchFamily="18" charset="0"/>
                      </a:endParaRPr>
                    </a:p>
                  </a:txBody>
                  <a:tcPr/>
                </a:tc>
              </a:tr>
            </a:tbl>
          </a:graphicData>
        </a:graphic>
      </p:graphicFrame>
      <p:sp>
        <p:nvSpPr>
          <p:cNvPr id="3" name="文本框 2"/>
          <p:cNvSpPr txBox="1"/>
          <p:nvPr/>
        </p:nvSpPr>
        <p:spPr>
          <a:xfrm>
            <a:off x="755650" y="4259580"/>
            <a:ext cx="662940" cy="340995"/>
          </a:xfrm>
          <a:prstGeom prst="rect">
            <a:avLst/>
          </a:prstGeom>
          <a:noFill/>
        </p:spPr>
        <p:txBody>
          <a:bodyPr wrap="square" rtlCol="0" anchor="t">
            <a:noAutofit/>
          </a:bodyPr>
          <a:p>
            <a:pPr marL="0" marR="0" indent="0" algn="l" defTabSz="914400" rtl="0" eaLnBrk="1" fontAlgn="base" latinLnBrk="0" hangingPunct="1">
              <a:lnSpc>
                <a:spcPct val="100000"/>
              </a:lnSpc>
              <a:spcBef>
                <a:spcPct val="0"/>
              </a:spcBef>
              <a:spcAft>
                <a:spcPct val="0"/>
              </a:spcAft>
              <a:buClrTx/>
              <a:buSzTx/>
              <a:buFontTx/>
              <a:buNone/>
            </a:pPr>
            <a:r>
              <a:rPr lang="en-US" altLang="zh-CN" sz="1800" i="1" smtClean="0">
                <a:ln>
                  <a:noFill/>
                </a:ln>
                <a:effectLst/>
                <a:latin typeface="Times New Roman" panose="02020603050405020304" pitchFamily="18" charset="0"/>
                <a:ea typeface="华文细黑" panose="02010600040101010101" pitchFamily="2" charset="-122"/>
                <a:cs typeface="Times New Roman" panose="02020603050405020304" pitchFamily="18" charset="0"/>
                <a:sym typeface="+mn-ea"/>
              </a:rPr>
              <a:t>B</a:t>
            </a:r>
            <a:endParaRPr lang="en-US" altLang="zh-CN" sz="1800" i="1" smtClean="0">
              <a:ln>
                <a:noFill/>
              </a:ln>
              <a:effectLst/>
              <a:latin typeface="Times New Roman" panose="02020603050405020304" pitchFamily="18" charset="0"/>
              <a:ea typeface="华文细黑" panose="02010600040101010101" pitchFamily="2" charset="-122"/>
              <a:cs typeface="Times New Roman" panose="02020603050405020304" pitchFamily="18" charset="0"/>
              <a:sym typeface="+mn-ea"/>
            </a:endParaRPr>
          </a:p>
        </p:txBody>
      </p:sp>
      <p:sp>
        <p:nvSpPr>
          <p:cNvPr id="5" name="文本框 4"/>
          <p:cNvSpPr txBox="1"/>
          <p:nvPr/>
        </p:nvSpPr>
        <p:spPr>
          <a:xfrm>
            <a:off x="755650" y="5213350"/>
            <a:ext cx="662940" cy="340995"/>
          </a:xfrm>
          <a:prstGeom prst="rect">
            <a:avLst/>
          </a:prstGeom>
          <a:noFill/>
        </p:spPr>
        <p:txBody>
          <a:bodyPr wrap="square" rtlCol="0" anchor="t">
            <a:noAutofit/>
          </a:bodyPr>
          <a:p>
            <a:pPr marL="0" marR="0" indent="0" algn="l" defTabSz="914400" rtl="0" eaLnBrk="1" fontAlgn="base" latinLnBrk="0" hangingPunct="1">
              <a:lnSpc>
                <a:spcPct val="100000"/>
              </a:lnSpc>
              <a:spcBef>
                <a:spcPct val="0"/>
              </a:spcBef>
              <a:spcAft>
                <a:spcPct val="0"/>
              </a:spcAft>
              <a:buClrTx/>
              <a:buSzTx/>
              <a:buFontTx/>
              <a:buNone/>
            </a:pPr>
            <a:r>
              <a:rPr lang="en-US" altLang="zh-CN" sz="1800" i="1" smtClean="0">
                <a:ln>
                  <a:noFill/>
                </a:ln>
                <a:effectLst/>
                <a:latin typeface="Times New Roman" panose="02020603050405020304" pitchFamily="18" charset="0"/>
                <a:ea typeface="华文细黑" panose="02010600040101010101" pitchFamily="2" charset="-122"/>
                <a:cs typeface="Times New Roman" panose="02020603050405020304" pitchFamily="18" charset="0"/>
                <a:sym typeface="+mn-ea"/>
              </a:rPr>
              <a:t>B’</a:t>
            </a:r>
            <a:endParaRPr lang="en-US" altLang="zh-CN" sz="1800" i="1" smtClean="0">
              <a:ln>
                <a:noFill/>
              </a:ln>
              <a:effectLst/>
              <a:latin typeface="Times New Roman" panose="02020603050405020304" pitchFamily="18" charset="0"/>
              <a:ea typeface="华文细黑" panose="02010600040101010101" pitchFamily="2" charset="-122"/>
              <a:cs typeface="Times New Roman" panose="02020603050405020304" pitchFamily="18" charset="0"/>
              <a:sym typeface="+mn-ea"/>
            </a:endParaRPr>
          </a:p>
        </p:txBody>
      </p:sp>
      <p:sp>
        <p:nvSpPr>
          <p:cNvPr id="6" name="文本框 5"/>
          <p:cNvSpPr txBox="1"/>
          <p:nvPr/>
        </p:nvSpPr>
        <p:spPr>
          <a:xfrm>
            <a:off x="539750" y="1798955"/>
            <a:ext cx="5380355" cy="359410"/>
          </a:xfrm>
          <a:prstGeom prst="rect">
            <a:avLst/>
          </a:prstGeom>
          <a:noFill/>
        </p:spPr>
        <p:txBody>
          <a:bodyPr wrap="square" rtlCol="0" anchor="t">
            <a:noAutofit/>
          </a:bodyPr>
          <a:p>
            <a:r>
              <a:rPr lang="en-US" altLang="zh-CN">
                <a:uFillTx/>
                <a:latin typeface="Times New Roman" panose="02020603050405020304" pitchFamily="18" charset="0"/>
                <a:cs typeface="Times New Roman" panose="02020603050405020304" pitchFamily="18" charset="0"/>
                <a:sym typeface="+mn-ea"/>
              </a:rPr>
              <a:t>B’</a:t>
            </a:r>
            <a:r>
              <a:rPr lang="zh-CN" altLang="en-US">
                <a:uFillTx/>
                <a:latin typeface="Times New Roman" panose="02020603050405020304" pitchFamily="18" charset="0"/>
                <a:cs typeface="Times New Roman" panose="02020603050405020304" pitchFamily="18" charset="0"/>
                <a:sym typeface="+mn-ea"/>
              </a:rPr>
              <a:t>是包含</a:t>
            </a:r>
            <a:r>
              <a:rPr lang="en-US" altLang="zh-CN">
                <a:uFillTx/>
                <a:latin typeface="Times New Roman" panose="02020603050405020304" pitchFamily="18" charset="0"/>
                <a:cs typeface="Times New Roman" panose="02020603050405020304" pitchFamily="18" charset="0"/>
                <a:sym typeface="+mn-ea"/>
              </a:rPr>
              <a:t>k+1</a:t>
            </a:r>
            <a:r>
              <a:rPr lang="zh-CN" altLang="en-US">
                <a:uFillTx/>
                <a:latin typeface="Times New Roman" panose="02020603050405020304" pitchFamily="18" charset="0"/>
                <a:cs typeface="Times New Roman" panose="02020603050405020304" pitchFamily="18" charset="0"/>
                <a:sym typeface="+mn-ea"/>
              </a:rPr>
              <a:t>项的待选集合</a:t>
            </a:r>
            <a:r>
              <a:rPr lang="en-US" altLang="zh-CN">
                <a:uFillTx/>
                <a:latin typeface="Times New Roman" panose="02020603050405020304" pitchFamily="18" charset="0"/>
                <a:cs typeface="Times New Roman" panose="02020603050405020304" pitchFamily="18" charset="0"/>
                <a:sym typeface="+mn-ea"/>
              </a:rPr>
              <a:t>S’</a:t>
            </a:r>
            <a:r>
              <a:rPr lang="zh-CN" altLang="en-US">
                <a:uFillTx/>
                <a:latin typeface="Times New Roman" panose="02020603050405020304" pitchFamily="18" charset="0"/>
                <a:cs typeface="Times New Roman" panose="02020603050405020304" pitchFamily="18" charset="0"/>
                <a:sym typeface="+mn-ea"/>
              </a:rPr>
              <a:t>的最优解</a:t>
            </a:r>
            <a:endParaRPr lang="zh-CN" altLang="en-US">
              <a:uFillTx/>
              <a:latin typeface="Times New Roman" panose="02020603050405020304" pitchFamily="18" charset="0"/>
              <a:cs typeface="Times New Roman" panose="02020603050405020304" pitchFamily="18" charset="0"/>
              <a:sym typeface="+mn-ea"/>
            </a:endParaRPr>
          </a:p>
        </p:txBody>
      </p:sp>
      <p:sp>
        <p:nvSpPr>
          <p:cNvPr id="8" name="文本框 7"/>
          <p:cNvSpPr txBox="1"/>
          <p:nvPr/>
        </p:nvSpPr>
        <p:spPr>
          <a:xfrm>
            <a:off x="539750" y="3936365"/>
            <a:ext cx="8562975" cy="408940"/>
          </a:xfrm>
          <a:prstGeom prst="rect">
            <a:avLst/>
          </a:prstGeom>
          <a:noFill/>
        </p:spPr>
        <p:txBody>
          <a:bodyPr wrap="square" rtlCol="0" anchor="t">
            <a:noAutofit/>
          </a:bodyPr>
          <a:p>
            <a:r>
              <a:rPr lang="zh-CN" altLang="en-US">
                <a:uFillTx/>
                <a:latin typeface="Times New Roman" panose="02020603050405020304" pitchFamily="18" charset="0"/>
                <a:cs typeface="Times New Roman" panose="02020603050405020304" pitchFamily="18" charset="0"/>
                <a:sym typeface="+mn-ea"/>
              </a:rPr>
              <a:t>所以说</a:t>
            </a:r>
            <a:r>
              <a:rPr lang="en-US" altLang="zh-CN">
                <a:uFillTx/>
                <a:latin typeface="Times New Roman" panose="02020603050405020304" pitchFamily="18" charset="0"/>
                <a:cs typeface="Times New Roman" panose="02020603050405020304" pitchFamily="18" charset="0"/>
                <a:sym typeface="+mn-ea"/>
              </a:rPr>
              <a:t>T={</a:t>
            </a:r>
            <a:r>
              <a:rPr lang="en-US" altLang="zh-CN" i="1" smtClean="0">
                <a:ln>
                  <a:noFill/>
                </a:ln>
                <a:effectLst/>
                <a:latin typeface="Times New Roman" panose="02020603050405020304" pitchFamily="18" charset="0"/>
                <a:ea typeface="华文细黑" panose="02010600040101010101" pitchFamily="2" charset="-122"/>
                <a:cs typeface="Times New Roman" panose="02020603050405020304" pitchFamily="18" charset="0"/>
                <a:sym typeface="+mn-ea"/>
              </a:rPr>
              <a:t>i</a:t>
            </a:r>
            <a:r>
              <a:rPr lang="en-US" altLang="zh-CN" i="1" baseline="-25000" smtClean="0">
                <a:ln>
                  <a:noFill/>
                </a:ln>
                <a:effectLst/>
                <a:latin typeface="Times New Roman" panose="02020603050405020304" pitchFamily="18" charset="0"/>
                <a:ea typeface="华文细黑" panose="02010600040101010101" pitchFamily="2" charset="-122"/>
                <a:cs typeface="Times New Roman" panose="02020603050405020304" pitchFamily="18" charset="0"/>
                <a:sym typeface="+mn-ea"/>
              </a:rPr>
              <a:t>1</a:t>
            </a:r>
            <a:r>
              <a:rPr lang="en-US" altLang="zh-CN" i="1" smtClean="0">
                <a:ln>
                  <a:noFill/>
                </a:ln>
                <a:effectLst/>
                <a:latin typeface="Times New Roman" panose="02020603050405020304" pitchFamily="18" charset="0"/>
                <a:ea typeface="华文细黑" panose="02010600040101010101" pitchFamily="2" charset="-122"/>
                <a:cs typeface="Times New Roman" panose="02020603050405020304" pitchFamily="18" charset="0"/>
                <a:sym typeface="+mn-ea"/>
              </a:rPr>
              <a:t>,i</a:t>
            </a:r>
            <a:r>
              <a:rPr lang="en-US" altLang="zh-CN" i="1" baseline="-25000" smtClean="0">
                <a:ln>
                  <a:noFill/>
                </a:ln>
                <a:effectLst/>
                <a:latin typeface="Times New Roman" panose="02020603050405020304" pitchFamily="18" charset="0"/>
                <a:ea typeface="华文细黑" panose="02010600040101010101" pitchFamily="2" charset="-122"/>
                <a:cs typeface="Times New Roman" panose="02020603050405020304" pitchFamily="18" charset="0"/>
                <a:sym typeface="+mn-ea"/>
              </a:rPr>
              <a:t>2</a:t>
            </a:r>
            <a:r>
              <a:rPr lang="en-US" altLang="zh-CN" i="1" smtClean="0">
                <a:ln>
                  <a:noFill/>
                </a:ln>
                <a:effectLst/>
                <a:latin typeface="Times New Roman" panose="02020603050405020304" pitchFamily="18" charset="0"/>
                <a:ea typeface="华文细黑" panose="02010600040101010101" pitchFamily="2" charset="-122"/>
                <a:cs typeface="Times New Roman" panose="02020603050405020304" pitchFamily="18" charset="0"/>
                <a:sym typeface="+mn-ea"/>
              </a:rPr>
              <a:t>,...,i</a:t>
            </a:r>
            <a:r>
              <a:rPr lang="en-US" altLang="zh-CN" i="1" baseline="-25000" smtClean="0">
                <a:ln>
                  <a:noFill/>
                </a:ln>
                <a:effectLst/>
                <a:latin typeface="Times New Roman" panose="02020603050405020304" pitchFamily="18" charset="0"/>
                <a:ea typeface="华文细黑" panose="02010600040101010101" pitchFamily="2" charset="-122"/>
                <a:cs typeface="Times New Roman" panose="02020603050405020304" pitchFamily="18" charset="0"/>
                <a:sym typeface="+mn-ea"/>
              </a:rPr>
              <a:t>k</a:t>
            </a:r>
            <a:r>
              <a:rPr lang="en-US" altLang="zh-CN">
                <a:uFillTx/>
                <a:latin typeface="Times New Roman" panose="02020603050405020304" pitchFamily="18" charset="0"/>
                <a:cs typeface="Times New Roman" panose="02020603050405020304" pitchFamily="18" charset="0"/>
                <a:sym typeface="+mn-ea"/>
              </a:rPr>
              <a:t>}+B’</a:t>
            </a:r>
            <a:r>
              <a:rPr lang="zh-CN" altLang="en-US">
                <a:uFillTx/>
                <a:latin typeface="Times New Roman" panose="02020603050405020304" pitchFamily="18" charset="0"/>
                <a:cs typeface="Times New Roman" panose="02020603050405020304" pitchFamily="18" charset="0"/>
                <a:sym typeface="+mn-ea"/>
              </a:rPr>
              <a:t>也是最优解，此时证明了最优解的下一个选项包含了</a:t>
            </a:r>
            <a:r>
              <a:rPr lang="en-US" altLang="zh-CN">
                <a:uFillTx/>
                <a:latin typeface="Times New Roman" panose="02020603050405020304" pitchFamily="18" charset="0"/>
                <a:cs typeface="Times New Roman" panose="02020603050405020304" pitchFamily="18" charset="0"/>
                <a:sym typeface="+mn-ea"/>
              </a:rPr>
              <a:t>k+1</a:t>
            </a:r>
            <a:r>
              <a:rPr lang="zh-CN" altLang="en-US">
                <a:uFillTx/>
                <a:latin typeface="Times New Roman" panose="02020603050405020304" pitchFamily="18" charset="0"/>
                <a:cs typeface="Times New Roman" panose="02020603050405020304" pitchFamily="18" charset="0"/>
                <a:sym typeface="+mn-ea"/>
              </a:rPr>
              <a:t>项。</a:t>
            </a:r>
            <a:endParaRPr lang="zh-CN" altLang="en-US">
              <a:uFillTx/>
              <a:latin typeface="Times New Roman" panose="02020603050405020304" pitchFamily="18" charset="0"/>
              <a:cs typeface="Times New Roman" panose="02020603050405020304" pitchFamily="18" charset="0"/>
              <a:sym typeface="+mn-ea"/>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79705" y="1052830"/>
            <a:ext cx="1364615" cy="321945"/>
          </a:xfrm>
          <a:prstGeom prst="rect">
            <a:avLst/>
          </a:prstGeom>
          <a:noFill/>
        </p:spPr>
        <p:txBody>
          <a:bodyPr wrap="square" rtlCol="0" anchor="t">
            <a:noAutofit/>
          </a:bodyPr>
          <a:p>
            <a:pPr marL="0" marR="0" indent="0" algn="l" defTabSz="914400" rtl="0" eaLnBrk="1" fontAlgn="base" latinLnBrk="0" hangingPunct="1">
              <a:lnSpc>
                <a:spcPct val="100000"/>
              </a:lnSpc>
              <a:spcBef>
                <a:spcPct val="0"/>
              </a:spcBef>
              <a:spcAft>
                <a:spcPct val="0"/>
              </a:spcAft>
              <a:buClrTx/>
              <a:buSzTx/>
              <a:buFontTx/>
              <a:buNone/>
            </a:pPr>
            <a:r>
              <a:rPr lang="zh-CN" altLang="en-US" sz="1800" b="1" smtClean="0">
                <a:ln>
                  <a:noFill/>
                </a:ln>
                <a:effectLst/>
                <a:latin typeface="宋体" panose="02010600030101010101" pitchFamily="2" charset="-122"/>
                <a:cs typeface="Times New Roman" panose="02020603050405020304" pitchFamily="18" charset="0"/>
                <a:sym typeface="+mn-ea"/>
              </a:rPr>
              <a:t>代码实现：</a:t>
            </a:r>
            <a:endParaRPr lang="zh-CN" altLang="en-US" sz="1800" b="1" smtClean="0">
              <a:ln>
                <a:noFill/>
              </a:ln>
              <a:effectLst/>
              <a:latin typeface="宋体" panose="02010600030101010101" pitchFamily="2" charset="-122"/>
              <a:cs typeface="Times New Roman" panose="02020603050405020304" pitchFamily="18" charset="0"/>
              <a:sym typeface="+mn-ea"/>
            </a:endParaRPr>
          </a:p>
        </p:txBody>
      </p:sp>
      <p:sp>
        <p:nvSpPr>
          <p:cNvPr id="2" name="文本框 1"/>
          <p:cNvSpPr txBox="1"/>
          <p:nvPr/>
        </p:nvSpPr>
        <p:spPr>
          <a:xfrm>
            <a:off x="395605" y="1484630"/>
            <a:ext cx="8060055" cy="3556635"/>
          </a:xfrm>
          <a:prstGeom prst="rect">
            <a:avLst/>
          </a:prstGeom>
          <a:noFill/>
        </p:spPr>
        <p:txBody>
          <a:bodyPr wrap="square" rtlCol="0" anchor="t">
            <a:noAutofit/>
          </a:bodyPr>
          <a:p>
            <a:r>
              <a:rPr lang="en-US" altLang="zh-CN">
                <a:solidFill>
                  <a:schemeClr val="tx1"/>
                </a:solidFill>
                <a:uFillTx/>
                <a:latin typeface="Times New Roman" panose="02020603050405020304" pitchFamily="18" charset="0"/>
                <a:cs typeface="Times New Roman" panose="02020603050405020304" pitchFamily="18" charset="0"/>
              </a:rPr>
              <a:t>int sortArrange(int n,int s[],int f[]) {</a:t>
            </a:r>
            <a:endParaRPr lang="en-US" altLang="zh-CN">
              <a:solidFill>
                <a:schemeClr val="tx1"/>
              </a:solidFill>
              <a:uFillTx/>
              <a:latin typeface="Times New Roman" panose="02020603050405020304" pitchFamily="18" charset="0"/>
              <a:cs typeface="Times New Roman" panose="02020603050405020304" pitchFamily="18" charset="0"/>
            </a:endParaRPr>
          </a:p>
          <a:p>
            <a:r>
              <a:rPr lang="en-US" altLang="zh-CN">
                <a:solidFill>
                  <a:schemeClr val="tx1"/>
                </a:solidFill>
                <a:uFillTx/>
                <a:latin typeface="Times New Roman" panose="02020603050405020304" pitchFamily="18" charset="0"/>
                <a:cs typeface="Times New Roman" panose="02020603050405020304" pitchFamily="18" charset="0"/>
              </a:rPr>
              <a:t>    // </a:t>
            </a:r>
            <a:r>
              <a:rPr lang="zh-CN" altLang="en-US">
                <a:solidFill>
                  <a:schemeClr val="tx1"/>
                </a:solidFill>
                <a:uFillTx/>
                <a:latin typeface="Times New Roman" panose="02020603050405020304" pitchFamily="18" charset="0"/>
                <a:cs typeface="Times New Roman" panose="02020603050405020304" pitchFamily="18" charset="0"/>
              </a:rPr>
              <a:t>按照结束时间进行排序</a:t>
            </a:r>
            <a:endParaRPr lang="zh-CN" altLang="en-US">
              <a:solidFill>
                <a:schemeClr val="tx1"/>
              </a:solidFill>
              <a:uFillTx/>
              <a:latin typeface="Times New Roman" panose="02020603050405020304" pitchFamily="18" charset="0"/>
              <a:cs typeface="Times New Roman" panose="02020603050405020304" pitchFamily="18" charset="0"/>
            </a:endParaRPr>
          </a:p>
          <a:p>
            <a:r>
              <a:rPr lang="en-US" altLang="zh-CN">
                <a:solidFill>
                  <a:schemeClr val="tx1"/>
                </a:solidFill>
                <a:uFillTx/>
                <a:latin typeface="Times New Roman" panose="02020603050405020304" pitchFamily="18" charset="0"/>
                <a:cs typeface="Times New Roman" panose="02020603050405020304" pitchFamily="18" charset="0"/>
              </a:rPr>
              <a:t>    for (int i = 0; i &lt; n; i++) {</a:t>
            </a:r>
            <a:endParaRPr lang="en-US" altLang="zh-CN">
              <a:solidFill>
                <a:schemeClr val="tx1"/>
              </a:solidFill>
              <a:uFillTx/>
              <a:latin typeface="Times New Roman" panose="02020603050405020304" pitchFamily="18" charset="0"/>
              <a:cs typeface="Times New Roman" panose="02020603050405020304" pitchFamily="18" charset="0"/>
            </a:endParaRPr>
          </a:p>
          <a:p>
            <a:r>
              <a:rPr lang="en-US" altLang="zh-CN">
                <a:solidFill>
                  <a:schemeClr val="tx1"/>
                </a:solidFill>
                <a:uFillTx/>
                <a:latin typeface="Times New Roman" panose="02020603050405020304" pitchFamily="18" charset="0"/>
                <a:cs typeface="Times New Roman" panose="02020603050405020304" pitchFamily="18" charset="0"/>
              </a:rPr>
              <a:t>        for (int j = 0; j &lt; n-i-1; j++) {</a:t>
            </a:r>
            <a:endParaRPr lang="en-US" altLang="zh-CN">
              <a:solidFill>
                <a:schemeClr val="tx1"/>
              </a:solidFill>
              <a:uFillTx/>
              <a:latin typeface="Times New Roman" panose="02020603050405020304" pitchFamily="18" charset="0"/>
              <a:cs typeface="Times New Roman" panose="02020603050405020304" pitchFamily="18" charset="0"/>
            </a:endParaRPr>
          </a:p>
          <a:p>
            <a:r>
              <a:rPr lang="en-US" altLang="zh-CN">
                <a:solidFill>
                  <a:schemeClr val="tx1"/>
                </a:solidFill>
                <a:uFillTx/>
                <a:latin typeface="Times New Roman" panose="02020603050405020304" pitchFamily="18" charset="0"/>
                <a:cs typeface="Times New Roman" panose="02020603050405020304" pitchFamily="18" charset="0"/>
              </a:rPr>
              <a:t>            if (f[j] &gt; f[j+1]) {</a:t>
            </a:r>
            <a:endParaRPr lang="en-US" altLang="zh-CN">
              <a:solidFill>
                <a:schemeClr val="tx1"/>
              </a:solidFill>
              <a:uFillTx/>
              <a:latin typeface="Times New Roman" panose="02020603050405020304" pitchFamily="18" charset="0"/>
              <a:cs typeface="Times New Roman" panose="02020603050405020304" pitchFamily="18" charset="0"/>
            </a:endParaRPr>
          </a:p>
          <a:p>
            <a:r>
              <a:rPr lang="en-US" altLang="zh-CN">
                <a:solidFill>
                  <a:schemeClr val="tx1"/>
                </a:solidFill>
                <a:uFillTx/>
                <a:latin typeface="Times New Roman" panose="02020603050405020304" pitchFamily="18" charset="0"/>
                <a:cs typeface="Times New Roman" panose="02020603050405020304" pitchFamily="18" charset="0"/>
              </a:rPr>
              <a:t>                //</a:t>
            </a:r>
            <a:r>
              <a:rPr lang="zh-CN" altLang="en-US">
                <a:solidFill>
                  <a:schemeClr val="tx1"/>
                </a:solidFill>
                <a:uFillTx/>
                <a:latin typeface="Times New Roman" panose="02020603050405020304" pitchFamily="18" charset="0"/>
                <a:cs typeface="Times New Roman" panose="02020603050405020304" pitchFamily="18" charset="0"/>
              </a:rPr>
              <a:t>则进行交换</a:t>
            </a:r>
            <a:endParaRPr lang="zh-CN" altLang="en-US">
              <a:solidFill>
                <a:schemeClr val="tx1"/>
              </a:solidFill>
              <a:uFillTx/>
              <a:latin typeface="Times New Roman" panose="02020603050405020304" pitchFamily="18" charset="0"/>
              <a:cs typeface="Times New Roman" panose="02020603050405020304" pitchFamily="18" charset="0"/>
            </a:endParaRPr>
          </a:p>
          <a:p>
            <a:r>
              <a:rPr lang="en-US" altLang="zh-CN">
                <a:solidFill>
                  <a:schemeClr val="tx1"/>
                </a:solidFill>
                <a:uFillTx/>
                <a:latin typeface="Times New Roman" panose="02020603050405020304" pitchFamily="18" charset="0"/>
                <a:cs typeface="Times New Roman" panose="02020603050405020304" pitchFamily="18" charset="0"/>
              </a:rPr>
              <a:t>                int temp = f[j];f[j]=f[j+1];f[j+1]=temp;</a:t>
            </a:r>
            <a:endParaRPr lang="en-US" altLang="zh-CN">
              <a:solidFill>
                <a:schemeClr val="tx1"/>
              </a:solidFill>
              <a:uFillTx/>
              <a:latin typeface="Times New Roman" panose="02020603050405020304" pitchFamily="18" charset="0"/>
              <a:cs typeface="Times New Roman" panose="02020603050405020304" pitchFamily="18" charset="0"/>
            </a:endParaRPr>
          </a:p>
          <a:p>
            <a:r>
              <a:rPr lang="en-US" altLang="zh-CN">
                <a:solidFill>
                  <a:schemeClr val="tx1"/>
                </a:solidFill>
                <a:uFillTx/>
                <a:latin typeface="Times New Roman" panose="02020603050405020304" pitchFamily="18" charset="0"/>
                <a:cs typeface="Times New Roman" panose="02020603050405020304" pitchFamily="18" charset="0"/>
              </a:rPr>
              <a:t>                int temp1 = s[j];s[j]=s[j+1];s[j+1]=temp1;</a:t>
            </a:r>
            <a:endParaRPr lang="en-US" altLang="zh-CN">
              <a:solidFill>
                <a:schemeClr val="tx1"/>
              </a:solidFill>
              <a:uFillTx/>
              <a:latin typeface="Times New Roman" panose="02020603050405020304" pitchFamily="18" charset="0"/>
              <a:cs typeface="Times New Roman" panose="02020603050405020304" pitchFamily="18" charset="0"/>
            </a:endParaRPr>
          </a:p>
          <a:p>
            <a:r>
              <a:rPr lang="en-US" altLang="zh-CN">
                <a:solidFill>
                  <a:schemeClr val="tx1"/>
                </a:solidFill>
                <a:uFillTx/>
                <a:latin typeface="Times New Roman" panose="02020603050405020304" pitchFamily="18" charset="0"/>
                <a:cs typeface="Times New Roman" panose="02020603050405020304" pitchFamily="18" charset="0"/>
              </a:rPr>
              <a:t>            }</a:t>
            </a:r>
            <a:endParaRPr lang="en-US" altLang="zh-CN">
              <a:solidFill>
                <a:schemeClr val="tx1"/>
              </a:solidFill>
              <a:uFillTx/>
              <a:latin typeface="Times New Roman" panose="02020603050405020304" pitchFamily="18" charset="0"/>
              <a:cs typeface="Times New Roman" panose="02020603050405020304" pitchFamily="18" charset="0"/>
            </a:endParaRPr>
          </a:p>
          <a:p>
            <a:r>
              <a:rPr lang="en-US" altLang="zh-CN">
                <a:solidFill>
                  <a:schemeClr val="tx1"/>
                </a:solidFill>
                <a:uFillTx/>
                <a:latin typeface="Times New Roman" panose="02020603050405020304" pitchFamily="18" charset="0"/>
                <a:cs typeface="Times New Roman" panose="02020603050405020304" pitchFamily="18" charset="0"/>
              </a:rPr>
              <a:t>        }</a:t>
            </a:r>
            <a:endParaRPr lang="en-US" altLang="zh-CN">
              <a:solidFill>
                <a:schemeClr val="tx1"/>
              </a:solidFill>
              <a:uFillTx/>
              <a:latin typeface="Times New Roman" panose="02020603050405020304" pitchFamily="18" charset="0"/>
              <a:cs typeface="Times New Roman" panose="02020603050405020304" pitchFamily="18" charset="0"/>
            </a:endParaRPr>
          </a:p>
          <a:p>
            <a:r>
              <a:rPr lang="en-US" altLang="zh-CN">
                <a:solidFill>
                  <a:schemeClr val="tx1"/>
                </a:solidFill>
                <a:uFillTx/>
                <a:latin typeface="Times New Roman" panose="02020603050405020304" pitchFamily="18" charset="0"/>
                <a:cs typeface="Times New Roman" panose="02020603050405020304" pitchFamily="18" charset="0"/>
              </a:rPr>
              <a:t>    }</a:t>
            </a:r>
            <a:endParaRPr lang="en-US" altLang="zh-CN">
              <a:solidFill>
                <a:schemeClr val="tx1"/>
              </a:solidFill>
              <a:uFillTx/>
              <a:latin typeface="Times New Roman" panose="02020603050405020304" pitchFamily="18" charset="0"/>
              <a:cs typeface="Times New Roman" panose="02020603050405020304" pitchFamily="18" charset="0"/>
            </a:endParaRPr>
          </a:p>
          <a:p>
            <a:r>
              <a:rPr lang="en-US" altLang="zh-CN">
                <a:solidFill>
                  <a:schemeClr val="tx1"/>
                </a:solidFill>
                <a:uFillTx/>
                <a:latin typeface="Times New Roman" panose="02020603050405020304" pitchFamily="18" charset="0"/>
                <a:cs typeface="Times New Roman" panose="02020603050405020304" pitchFamily="18" charset="0"/>
              </a:rPr>
              <a:t>}</a:t>
            </a:r>
            <a:endParaRPr lang="en-US" altLang="zh-CN">
              <a:solidFill>
                <a:schemeClr val="tx1"/>
              </a:solidFill>
              <a:uFillTx/>
              <a:latin typeface="Times New Roman" panose="02020603050405020304" pitchFamily="18" charset="0"/>
              <a:cs typeface="Times New Roman" panose="02020603050405020304" pitchFamily="18" charset="0"/>
            </a:endParaRPr>
          </a:p>
          <a:p>
            <a:endParaRPr lang="en-US" altLang="zh-CN">
              <a:solidFill>
                <a:schemeClr val="tx1"/>
              </a:solidFill>
              <a:uFillTx/>
              <a:latin typeface="Times New Roman" panose="02020603050405020304" pitchFamily="18" charset="0"/>
              <a:cs typeface="Times New Roman" panose="02020603050405020304" pitchFamily="18" charset="0"/>
            </a:endParaRPr>
          </a:p>
        </p:txBody>
      </p:sp>
      <p:sp>
        <p:nvSpPr>
          <p:cNvPr id="7" name="文本框 6"/>
          <p:cNvSpPr txBox="1"/>
          <p:nvPr/>
        </p:nvSpPr>
        <p:spPr>
          <a:xfrm>
            <a:off x="358775" y="5408930"/>
            <a:ext cx="8606155" cy="368300"/>
          </a:xfrm>
          <a:prstGeom prst="rect">
            <a:avLst/>
          </a:prstGeom>
          <a:noFill/>
        </p:spPr>
        <p:txBody>
          <a:bodyPr wrap="square" rtlCol="0">
            <a:spAutoFit/>
          </a:bodyPr>
          <a:p>
            <a:r>
              <a:rPr lang="zh-CN" altLang="en-US">
                <a:latin typeface="Times New Roman" panose="02020603050405020304" pitchFamily="18" charset="0"/>
                <a:cs typeface="Times New Roman" panose="02020603050405020304" pitchFamily="18" charset="0"/>
              </a:rPr>
              <a:t>利用冒泡排序，根据结束时间将开始时间也进行排序。</a:t>
            </a:r>
            <a:endParaRPr lang="zh-CN" altLang="en-US">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79705" y="1052830"/>
            <a:ext cx="1364615" cy="321945"/>
          </a:xfrm>
          <a:prstGeom prst="rect">
            <a:avLst/>
          </a:prstGeom>
          <a:noFill/>
        </p:spPr>
        <p:txBody>
          <a:bodyPr wrap="square" rtlCol="0" anchor="t">
            <a:noAutofit/>
          </a:bodyPr>
          <a:p>
            <a:pPr marL="0" marR="0" indent="0" algn="l" defTabSz="914400" rtl="0" eaLnBrk="1" fontAlgn="base" latinLnBrk="0" hangingPunct="1">
              <a:lnSpc>
                <a:spcPct val="100000"/>
              </a:lnSpc>
              <a:spcBef>
                <a:spcPct val="0"/>
              </a:spcBef>
              <a:spcAft>
                <a:spcPct val="0"/>
              </a:spcAft>
              <a:buClrTx/>
              <a:buSzTx/>
              <a:buFontTx/>
              <a:buNone/>
            </a:pPr>
            <a:r>
              <a:rPr lang="zh-CN" altLang="en-US" sz="1800" b="1" smtClean="0">
                <a:ln>
                  <a:noFill/>
                </a:ln>
                <a:effectLst/>
                <a:latin typeface="宋体" panose="02010600030101010101" pitchFamily="2" charset="-122"/>
                <a:cs typeface="Times New Roman" panose="02020603050405020304" pitchFamily="18" charset="0"/>
                <a:sym typeface="+mn-ea"/>
              </a:rPr>
              <a:t>代码实现：</a:t>
            </a:r>
            <a:endParaRPr lang="zh-CN" altLang="en-US" sz="1800" b="1" smtClean="0">
              <a:ln>
                <a:noFill/>
              </a:ln>
              <a:effectLst/>
              <a:latin typeface="宋体" panose="02010600030101010101" pitchFamily="2" charset="-122"/>
              <a:cs typeface="Times New Roman" panose="02020603050405020304" pitchFamily="18" charset="0"/>
              <a:sym typeface="+mn-ea"/>
            </a:endParaRPr>
          </a:p>
        </p:txBody>
      </p:sp>
      <p:sp>
        <p:nvSpPr>
          <p:cNvPr id="2" name="文本框 1"/>
          <p:cNvSpPr txBox="1"/>
          <p:nvPr/>
        </p:nvSpPr>
        <p:spPr>
          <a:xfrm>
            <a:off x="395605" y="1484630"/>
            <a:ext cx="8405495" cy="3924300"/>
          </a:xfrm>
          <a:prstGeom prst="rect">
            <a:avLst/>
          </a:prstGeom>
          <a:noFill/>
        </p:spPr>
        <p:txBody>
          <a:bodyPr wrap="square" rtlCol="0" anchor="t">
            <a:noAutofit/>
          </a:bodyPr>
          <a:p>
            <a:r>
              <a:rPr lang="en-US" altLang="zh-CN">
                <a:solidFill>
                  <a:schemeClr val="tx1"/>
                </a:solidFill>
                <a:uFillTx/>
                <a:latin typeface="Times New Roman" panose="02020603050405020304" pitchFamily="18" charset="0"/>
                <a:cs typeface="Times New Roman" panose="02020603050405020304" pitchFamily="18" charset="0"/>
              </a:rPr>
              <a:t>int ActiveArrange(int n,int s[],int f[],int t[]) {</a:t>
            </a:r>
            <a:endParaRPr lang="en-US" altLang="zh-CN">
              <a:solidFill>
                <a:schemeClr val="tx1"/>
              </a:solidFill>
              <a:uFillTx/>
              <a:latin typeface="Times New Roman" panose="02020603050405020304" pitchFamily="18" charset="0"/>
              <a:cs typeface="Times New Roman" panose="02020603050405020304" pitchFamily="18" charset="0"/>
            </a:endParaRPr>
          </a:p>
          <a:p>
            <a:r>
              <a:rPr lang="en-US" altLang="zh-CN">
                <a:solidFill>
                  <a:schemeClr val="tx1"/>
                </a:solidFill>
                <a:uFillTx/>
                <a:latin typeface="Times New Roman" panose="02020603050405020304" pitchFamily="18" charset="0"/>
                <a:cs typeface="Times New Roman" panose="02020603050405020304" pitchFamily="18" charset="0"/>
              </a:rPr>
              <a:t>    t[0] = 1;</a:t>
            </a:r>
            <a:endParaRPr lang="en-US" altLang="zh-CN">
              <a:solidFill>
                <a:schemeClr val="tx1"/>
              </a:solidFill>
              <a:uFillTx/>
              <a:latin typeface="Times New Roman" panose="02020603050405020304" pitchFamily="18" charset="0"/>
              <a:cs typeface="Times New Roman" panose="02020603050405020304" pitchFamily="18" charset="0"/>
            </a:endParaRPr>
          </a:p>
          <a:p>
            <a:r>
              <a:rPr lang="en-US" altLang="zh-CN">
                <a:solidFill>
                  <a:schemeClr val="tx1"/>
                </a:solidFill>
                <a:uFillTx/>
                <a:latin typeface="Times New Roman" panose="02020603050405020304" pitchFamily="18" charset="0"/>
                <a:cs typeface="Times New Roman" panose="02020603050405020304" pitchFamily="18" charset="0"/>
              </a:rPr>
              <a:t>    int count = 1;</a:t>
            </a:r>
            <a:endParaRPr lang="en-US" altLang="zh-CN">
              <a:solidFill>
                <a:schemeClr val="tx1"/>
              </a:solidFill>
              <a:uFillTx/>
              <a:latin typeface="Times New Roman" panose="02020603050405020304" pitchFamily="18" charset="0"/>
              <a:cs typeface="Times New Roman" panose="02020603050405020304" pitchFamily="18" charset="0"/>
            </a:endParaRPr>
          </a:p>
          <a:p>
            <a:r>
              <a:rPr lang="en-US" altLang="zh-CN">
                <a:solidFill>
                  <a:schemeClr val="tx1"/>
                </a:solidFill>
                <a:uFillTx/>
                <a:latin typeface="Times New Roman" panose="02020603050405020304" pitchFamily="18" charset="0"/>
                <a:cs typeface="Times New Roman" panose="02020603050405020304" pitchFamily="18" charset="0"/>
              </a:rPr>
              <a:t>    int j = 0;</a:t>
            </a:r>
            <a:endParaRPr lang="en-US" altLang="zh-CN">
              <a:solidFill>
                <a:schemeClr val="tx1"/>
              </a:solidFill>
              <a:uFillTx/>
              <a:latin typeface="Times New Roman" panose="02020603050405020304" pitchFamily="18" charset="0"/>
              <a:cs typeface="Times New Roman" panose="02020603050405020304" pitchFamily="18" charset="0"/>
            </a:endParaRPr>
          </a:p>
          <a:p>
            <a:r>
              <a:rPr lang="en-US" altLang="zh-CN">
                <a:solidFill>
                  <a:schemeClr val="tx1"/>
                </a:solidFill>
                <a:uFillTx/>
                <a:latin typeface="Times New Roman" panose="02020603050405020304" pitchFamily="18" charset="0"/>
                <a:cs typeface="Times New Roman" panose="02020603050405020304" pitchFamily="18" charset="0"/>
              </a:rPr>
              <a:t>    for (int i = 1; i &lt; n; i++) {</a:t>
            </a:r>
            <a:endParaRPr lang="en-US" altLang="zh-CN">
              <a:solidFill>
                <a:schemeClr val="tx1"/>
              </a:solidFill>
              <a:uFillTx/>
              <a:latin typeface="Times New Roman" panose="02020603050405020304" pitchFamily="18" charset="0"/>
              <a:cs typeface="Times New Roman" panose="02020603050405020304" pitchFamily="18" charset="0"/>
            </a:endParaRPr>
          </a:p>
          <a:p>
            <a:r>
              <a:rPr lang="en-US" altLang="zh-CN">
                <a:solidFill>
                  <a:schemeClr val="tx1"/>
                </a:solidFill>
                <a:uFillTx/>
                <a:latin typeface="Times New Roman" panose="02020603050405020304" pitchFamily="18" charset="0"/>
                <a:cs typeface="Times New Roman" panose="02020603050405020304" pitchFamily="18" charset="0"/>
              </a:rPr>
              <a:t>        if (f[j] &lt;= s[i]) {</a:t>
            </a:r>
            <a:endParaRPr lang="en-US" altLang="zh-CN">
              <a:solidFill>
                <a:schemeClr val="tx1"/>
              </a:solidFill>
              <a:uFillTx/>
              <a:latin typeface="Times New Roman" panose="02020603050405020304" pitchFamily="18" charset="0"/>
              <a:cs typeface="Times New Roman" panose="02020603050405020304" pitchFamily="18" charset="0"/>
            </a:endParaRPr>
          </a:p>
          <a:p>
            <a:r>
              <a:rPr lang="en-US" altLang="zh-CN">
                <a:solidFill>
                  <a:schemeClr val="tx1"/>
                </a:solidFill>
                <a:uFillTx/>
                <a:latin typeface="Times New Roman" panose="02020603050405020304" pitchFamily="18" charset="0"/>
                <a:cs typeface="Times New Roman" panose="02020603050405020304" pitchFamily="18" charset="0"/>
              </a:rPr>
              <a:t>            t[i] =1;</a:t>
            </a:r>
            <a:endParaRPr lang="en-US" altLang="zh-CN">
              <a:solidFill>
                <a:schemeClr val="tx1"/>
              </a:solidFill>
              <a:uFillTx/>
              <a:latin typeface="Times New Roman" panose="02020603050405020304" pitchFamily="18" charset="0"/>
              <a:cs typeface="Times New Roman" panose="02020603050405020304" pitchFamily="18" charset="0"/>
            </a:endParaRPr>
          </a:p>
          <a:p>
            <a:r>
              <a:rPr lang="en-US" altLang="zh-CN">
                <a:solidFill>
                  <a:schemeClr val="tx1"/>
                </a:solidFill>
                <a:uFillTx/>
                <a:latin typeface="Times New Roman" panose="02020603050405020304" pitchFamily="18" charset="0"/>
                <a:cs typeface="Times New Roman" panose="02020603050405020304" pitchFamily="18" charset="0"/>
              </a:rPr>
              <a:t>            j = i;</a:t>
            </a:r>
            <a:endParaRPr lang="en-US" altLang="zh-CN">
              <a:solidFill>
                <a:schemeClr val="tx1"/>
              </a:solidFill>
              <a:uFillTx/>
              <a:latin typeface="Times New Roman" panose="02020603050405020304" pitchFamily="18" charset="0"/>
              <a:cs typeface="Times New Roman" panose="02020603050405020304" pitchFamily="18" charset="0"/>
            </a:endParaRPr>
          </a:p>
          <a:p>
            <a:r>
              <a:rPr lang="en-US" altLang="zh-CN">
                <a:solidFill>
                  <a:schemeClr val="tx1"/>
                </a:solidFill>
                <a:uFillTx/>
                <a:latin typeface="Times New Roman" panose="02020603050405020304" pitchFamily="18" charset="0"/>
                <a:cs typeface="Times New Roman" panose="02020603050405020304" pitchFamily="18" charset="0"/>
              </a:rPr>
              <a:t>            count +=1;</a:t>
            </a:r>
            <a:endParaRPr lang="en-US" altLang="zh-CN">
              <a:solidFill>
                <a:schemeClr val="tx1"/>
              </a:solidFill>
              <a:uFillTx/>
              <a:latin typeface="Times New Roman" panose="02020603050405020304" pitchFamily="18" charset="0"/>
              <a:cs typeface="Times New Roman" panose="02020603050405020304" pitchFamily="18" charset="0"/>
            </a:endParaRPr>
          </a:p>
          <a:p>
            <a:r>
              <a:rPr lang="en-US" altLang="zh-CN">
                <a:solidFill>
                  <a:schemeClr val="tx1"/>
                </a:solidFill>
                <a:uFillTx/>
                <a:latin typeface="Times New Roman" panose="02020603050405020304" pitchFamily="18" charset="0"/>
                <a:cs typeface="Times New Roman" panose="02020603050405020304" pitchFamily="18" charset="0"/>
              </a:rPr>
              <a:t>        }else</a:t>
            </a:r>
            <a:endParaRPr lang="en-US" altLang="zh-CN">
              <a:solidFill>
                <a:schemeClr val="tx1"/>
              </a:solidFill>
              <a:uFillTx/>
              <a:latin typeface="Times New Roman" panose="02020603050405020304" pitchFamily="18" charset="0"/>
              <a:cs typeface="Times New Roman" panose="02020603050405020304" pitchFamily="18" charset="0"/>
            </a:endParaRPr>
          </a:p>
          <a:p>
            <a:r>
              <a:rPr lang="en-US" altLang="zh-CN">
                <a:solidFill>
                  <a:schemeClr val="tx1"/>
                </a:solidFill>
                <a:uFillTx/>
                <a:latin typeface="Times New Roman" panose="02020603050405020304" pitchFamily="18" charset="0"/>
                <a:cs typeface="Times New Roman" panose="02020603050405020304" pitchFamily="18" charset="0"/>
              </a:rPr>
              <a:t>            t[i] = 0;</a:t>
            </a:r>
            <a:endParaRPr lang="en-US" altLang="zh-CN">
              <a:solidFill>
                <a:schemeClr val="tx1"/>
              </a:solidFill>
              <a:uFillTx/>
              <a:latin typeface="Times New Roman" panose="02020603050405020304" pitchFamily="18" charset="0"/>
              <a:cs typeface="Times New Roman" panose="02020603050405020304" pitchFamily="18" charset="0"/>
            </a:endParaRPr>
          </a:p>
          <a:p>
            <a:r>
              <a:rPr lang="en-US" altLang="zh-CN">
                <a:solidFill>
                  <a:schemeClr val="tx1"/>
                </a:solidFill>
                <a:uFillTx/>
                <a:latin typeface="Times New Roman" panose="02020603050405020304" pitchFamily="18" charset="0"/>
                <a:cs typeface="Times New Roman" panose="02020603050405020304" pitchFamily="18" charset="0"/>
              </a:rPr>
              <a:t>    }</a:t>
            </a:r>
            <a:endParaRPr lang="en-US" altLang="zh-CN">
              <a:solidFill>
                <a:schemeClr val="tx1"/>
              </a:solidFill>
              <a:uFillTx/>
              <a:latin typeface="Times New Roman" panose="02020603050405020304" pitchFamily="18" charset="0"/>
              <a:cs typeface="Times New Roman" panose="02020603050405020304" pitchFamily="18" charset="0"/>
            </a:endParaRPr>
          </a:p>
          <a:p>
            <a:r>
              <a:rPr lang="en-US" altLang="zh-CN">
                <a:solidFill>
                  <a:schemeClr val="tx1"/>
                </a:solidFill>
                <a:uFillTx/>
                <a:latin typeface="Times New Roman" panose="02020603050405020304" pitchFamily="18" charset="0"/>
                <a:cs typeface="Times New Roman" panose="02020603050405020304" pitchFamily="18" charset="0"/>
              </a:rPr>
              <a:t>    return count;</a:t>
            </a:r>
            <a:endParaRPr lang="en-US" altLang="zh-CN">
              <a:solidFill>
                <a:schemeClr val="tx1"/>
              </a:solidFill>
              <a:uFillTx/>
              <a:latin typeface="Times New Roman" panose="02020603050405020304" pitchFamily="18" charset="0"/>
              <a:cs typeface="Times New Roman" panose="02020603050405020304" pitchFamily="18" charset="0"/>
            </a:endParaRPr>
          </a:p>
          <a:p>
            <a:r>
              <a:rPr lang="en-US" altLang="zh-CN">
                <a:solidFill>
                  <a:schemeClr val="tx1"/>
                </a:solidFill>
                <a:uFillTx/>
                <a:latin typeface="Times New Roman" panose="02020603050405020304" pitchFamily="18" charset="0"/>
                <a:cs typeface="Times New Roman" panose="02020603050405020304" pitchFamily="18" charset="0"/>
              </a:rPr>
              <a:t>}</a:t>
            </a:r>
            <a:endParaRPr lang="en-US" altLang="zh-CN">
              <a:solidFill>
                <a:schemeClr val="tx1"/>
              </a:solidFill>
              <a:uFillTx/>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23850" y="920115"/>
            <a:ext cx="8161655" cy="1516380"/>
          </a:xfrm>
          <a:prstGeom prst="rect">
            <a:avLst/>
          </a:prstGeom>
        </p:spPr>
        <p:txBody>
          <a:bodyPr wrap="square">
            <a:noAutofit/>
          </a:bodyPr>
          <a:lstStyle/>
          <a:p>
            <a:pPr algn="just">
              <a:lnSpc>
                <a:spcPct val="150000"/>
              </a:lnSpc>
              <a:spcBef>
                <a:spcPts val="0"/>
              </a:spcBef>
              <a:spcAft>
                <a:spcPts val="0"/>
              </a:spcAft>
            </a:pPr>
            <a:r>
              <a:rPr lang="zh-CN" altLang="en-US" sz="2200" b="1" kern="100" dirty="0" smtClean="0">
                <a:latin typeface="Times New Roman" panose="02020603050405020304" pitchFamily="18" charset="0"/>
                <a:cs typeface="Times New Roman" panose="02020603050405020304" pitchFamily="18" charset="0"/>
              </a:rPr>
              <a:t>例如</a:t>
            </a:r>
            <a:r>
              <a:rPr lang="en-US" altLang="zh-CN" sz="2200" b="1" kern="100" dirty="0" smtClean="0">
                <a:latin typeface="Times New Roman" panose="02020603050405020304" pitchFamily="18" charset="0"/>
                <a:cs typeface="Times New Roman" panose="02020603050405020304" pitchFamily="18" charset="0"/>
              </a:rPr>
              <a:t>3</a:t>
            </a:r>
            <a:r>
              <a:rPr lang="zh-CN" altLang="en-US" sz="2200" b="1" kern="100" dirty="0" smtClean="0">
                <a:latin typeface="Times New Roman" panose="02020603050405020304" pitchFamily="18" charset="0"/>
                <a:cs typeface="Times New Roman" panose="02020603050405020304" pitchFamily="18" charset="0"/>
              </a:rPr>
              <a:t>：币种问题，给员工发工资，（币值分别为：</a:t>
            </a:r>
            <a:r>
              <a:rPr lang="en-US" altLang="zh-CN" sz="2200" b="1" kern="100" dirty="0" smtClean="0">
                <a:latin typeface="Times New Roman" panose="02020603050405020304" pitchFamily="18" charset="0"/>
                <a:cs typeface="Times New Roman" panose="02020603050405020304" pitchFamily="18" charset="0"/>
              </a:rPr>
              <a:t>100</a:t>
            </a:r>
            <a:r>
              <a:rPr lang="zh-CN" altLang="en-US" sz="2200" b="1" kern="100" dirty="0" smtClean="0">
                <a:latin typeface="Times New Roman" panose="02020603050405020304" pitchFamily="18" charset="0"/>
                <a:cs typeface="Times New Roman" panose="02020603050405020304" pitchFamily="18" charset="0"/>
              </a:rPr>
              <a:t>，</a:t>
            </a:r>
            <a:r>
              <a:rPr lang="en-US" altLang="zh-CN" sz="2200" b="1" kern="100" dirty="0" smtClean="0">
                <a:latin typeface="Times New Roman" panose="02020603050405020304" pitchFamily="18" charset="0"/>
                <a:cs typeface="Times New Roman" panose="02020603050405020304" pitchFamily="18" charset="0"/>
              </a:rPr>
              <a:t>50</a:t>
            </a:r>
            <a:r>
              <a:rPr lang="zh-CN" altLang="en-US" sz="2200" b="1" kern="100" dirty="0" smtClean="0">
                <a:latin typeface="Times New Roman" panose="02020603050405020304" pitchFamily="18" charset="0"/>
                <a:cs typeface="Times New Roman" panose="02020603050405020304" pitchFamily="18" charset="0"/>
              </a:rPr>
              <a:t>，</a:t>
            </a:r>
            <a:r>
              <a:rPr lang="en-US" altLang="zh-CN" sz="2200" b="1" kern="100" dirty="0" smtClean="0">
                <a:latin typeface="Times New Roman" panose="02020603050405020304" pitchFamily="18" charset="0"/>
                <a:cs typeface="Times New Roman" panose="02020603050405020304" pitchFamily="18" charset="0"/>
              </a:rPr>
              <a:t>10</a:t>
            </a:r>
            <a:r>
              <a:rPr lang="zh-CN" altLang="en-US" sz="2200" b="1" kern="100" dirty="0" smtClean="0">
                <a:latin typeface="Times New Roman" panose="02020603050405020304" pitchFamily="18" charset="0"/>
                <a:cs typeface="Times New Roman" panose="02020603050405020304" pitchFamily="18" charset="0"/>
              </a:rPr>
              <a:t>，</a:t>
            </a:r>
            <a:r>
              <a:rPr lang="en-US" altLang="zh-CN" sz="2200" b="1" kern="100" dirty="0" smtClean="0">
                <a:latin typeface="Times New Roman" panose="02020603050405020304" pitchFamily="18" charset="0"/>
                <a:cs typeface="Times New Roman" panose="02020603050405020304" pitchFamily="18" charset="0"/>
              </a:rPr>
              <a:t>5</a:t>
            </a:r>
            <a:r>
              <a:rPr lang="zh-CN" altLang="en-US" sz="2200" b="1" kern="100" dirty="0" smtClean="0">
                <a:latin typeface="Times New Roman" panose="02020603050405020304" pitchFamily="18" charset="0"/>
                <a:cs typeface="Times New Roman" panose="02020603050405020304" pitchFamily="18" charset="0"/>
              </a:rPr>
              <a:t>，</a:t>
            </a:r>
            <a:r>
              <a:rPr lang="en-US" altLang="zh-CN" sz="2200" b="1" kern="100" dirty="0" smtClean="0">
                <a:latin typeface="Times New Roman" panose="02020603050405020304" pitchFamily="18" charset="0"/>
                <a:cs typeface="Times New Roman" panose="02020603050405020304" pitchFamily="18" charset="0"/>
              </a:rPr>
              <a:t>1</a:t>
            </a:r>
            <a:r>
              <a:rPr lang="zh-CN" altLang="en-US" sz="2200" b="1" kern="100" dirty="0" smtClean="0">
                <a:latin typeface="Times New Roman" panose="02020603050405020304" pitchFamily="18" charset="0"/>
                <a:cs typeface="Times New Roman" panose="02020603050405020304" pitchFamily="18" charset="0"/>
              </a:rPr>
              <a:t>）要求所发的张</a:t>
            </a:r>
            <a:r>
              <a:rPr lang="zh-CN" altLang="en-US" sz="2200" b="1" kern="100" dirty="0" smtClean="0">
                <a:latin typeface="Times New Roman" panose="02020603050405020304" pitchFamily="18" charset="0"/>
                <a:cs typeface="Times New Roman" panose="02020603050405020304" pitchFamily="18" charset="0"/>
              </a:rPr>
              <a:t>数最少。</a:t>
            </a:r>
            <a:endParaRPr lang="zh-CN" altLang="en-US" sz="2200" b="1" kern="100" dirty="0" smtClean="0">
              <a:latin typeface="Times New Roman" panose="02020603050405020304" pitchFamily="18" charset="0"/>
              <a:cs typeface="Times New Roman" panose="02020603050405020304" pitchFamily="18" charset="0"/>
            </a:endParaRPr>
          </a:p>
        </p:txBody>
      </p:sp>
      <p:sp>
        <p:nvSpPr>
          <p:cNvPr id="7" name="文本框 6"/>
          <p:cNvSpPr txBox="1"/>
          <p:nvPr>
            <p:custDataLst>
              <p:tags r:id="rId1"/>
            </p:custDataLst>
          </p:nvPr>
        </p:nvSpPr>
        <p:spPr>
          <a:xfrm>
            <a:off x="968375" y="2542540"/>
            <a:ext cx="5904230" cy="514350"/>
          </a:xfrm>
          <a:prstGeom prst="rect">
            <a:avLst/>
          </a:prstGeom>
          <a:noFill/>
        </p:spPr>
        <p:txBody>
          <a:bodyPr wrap="square" rtlCol="0">
            <a:noAutofit/>
          </a:bodyPr>
          <a:p>
            <a:r>
              <a:rPr lang="zh-CN" altLang="en-US">
                <a:solidFill>
                  <a:schemeClr val="tx2"/>
                </a:solidFill>
                <a:latin typeface="Times New Roman" panose="02020603050405020304" pitchFamily="18" charset="0"/>
                <a:cs typeface="Times New Roman" panose="02020603050405020304" pitchFamily="18" charset="0"/>
              </a:rPr>
              <a:t>可是硬币的面值一定就符合贪心策略能解决问题吗？</a:t>
            </a:r>
            <a:endParaRPr lang="zh-CN" altLang="en-US">
              <a:solidFill>
                <a:schemeClr val="tx2"/>
              </a:solidFill>
              <a:latin typeface="Times New Roman" panose="02020603050405020304" pitchFamily="18" charset="0"/>
              <a:cs typeface="Times New Roman" panose="02020603050405020304" pitchFamily="18" charset="0"/>
            </a:endParaRPr>
          </a:p>
        </p:txBody>
      </p:sp>
      <p:sp>
        <p:nvSpPr>
          <p:cNvPr id="12" name="文本框 11"/>
          <p:cNvSpPr txBox="1"/>
          <p:nvPr>
            <p:custDataLst>
              <p:tags r:id="rId2"/>
            </p:custDataLst>
          </p:nvPr>
        </p:nvSpPr>
        <p:spPr>
          <a:xfrm>
            <a:off x="968375" y="2974340"/>
            <a:ext cx="5904230" cy="514350"/>
          </a:xfrm>
          <a:prstGeom prst="rect">
            <a:avLst/>
          </a:prstGeom>
          <a:noFill/>
        </p:spPr>
        <p:txBody>
          <a:bodyPr wrap="square" rtlCol="0">
            <a:noAutofit/>
          </a:bodyPr>
          <a:p>
            <a:r>
              <a:rPr lang="zh-CN" altLang="en-US">
                <a:solidFill>
                  <a:schemeClr val="tx2"/>
                </a:solidFill>
                <a:latin typeface="Times New Roman" panose="02020603050405020304" pitchFamily="18" charset="0"/>
                <a:cs typeface="Times New Roman" panose="02020603050405020304" pitchFamily="18" charset="0"/>
              </a:rPr>
              <a:t>存在这样的一个反例，币值分别为</a:t>
            </a:r>
            <a:r>
              <a:rPr lang="en-US" altLang="zh-CN">
                <a:solidFill>
                  <a:schemeClr val="tx2"/>
                </a:solidFill>
                <a:uFillTx/>
                <a:latin typeface="Times New Roman" panose="02020603050405020304" pitchFamily="18" charset="0"/>
                <a:cs typeface="Times New Roman" panose="02020603050405020304" pitchFamily="18" charset="0"/>
              </a:rPr>
              <a:t>[1,10,25]</a:t>
            </a:r>
            <a:r>
              <a:rPr lang="zh-CN" altLang="en-US">
                <a:solidFill>
                  <a:schemeClr val="tx2"/>
                </a:solidFill>
                <a:uFillTx/>
                <a:latin typeface="Times New Roman" panose="02020603050405020304" pitchFamily="18" charset="0"/>
                <a:cs typeface="Times New Roman" panose="02020603050405020304" pitchFamily="18" charset="0"/>
              </a:rPr>
              <a:t>，如果需要发薪资</a:t>
            </a:r>
            <a:r>
              <a:rPr lang="en-US" altLang="zh-CN">
                <a:solidFill>
                  <a:schemeClr val="tx2"/>
                </a:solidFill>
                <a:uFillTx/>
                <a:latin typeface="Times New Roman" panose="02020603050405020304" pitchFamily="18" charset="0"/>
                <a:cs typeface="Times New Roman" panose="02020603050405020304" pitchFamily="18" charset="0"/>
              </a:rPr>
              <a:t>30</a:t>
            </a:r>
            <a:r>
              <a:rPr lang="zh-CN" altLang="en-US">
                <a:solidFill>
                  <a:schemeClr val="tx2"/>
                </a:solidFill>
                <a:uFillTx/>
                <a:latin typeface="Times New Roman" panose="02020603050405020304" pitchFamily="18" charset="0"/>
                <a:cs typeface="Times New Roman" panose="02020603050405020304" pitchFamily="18" charset="0"/>
              </a:rPr>
              <a:t>，按照贪心算法是</a:t>
            </a:r>
            <a:r>
              <a:rPr lang="en-US" altLang="zh-CN">
                <a:solidFill>
                  <a:schemeClr val="tx2"/>
                </a:solidFill>
                <a:uFillTx/>
                <a:latin typeface="Times New Roman" panose="02020603050405020304" pitchFamily="18" charset="0"/>
                <a:cs typeface="Times New Roman" panose="02020603050405020304" pitchFamily="18" charset="0"/>
              </a:rPr>
              <a:t>25+1+1+1+1+1</a:t>
            </a:r>
            <a:r>
              <a:rPr lang="zh-CN" altLang="en-US">
                <a:solidFill>
                  <a:schemeClr val="tx2"/>
                </a:solidFill>
                <a:uFillTx/>
                <a:latin typeface="Times New Roman" panose="02020603050405020304" pitchFamily="18" charset="0"/>
                <a:cs typeface="Times New Roman" panose="02020603050405020304" pitchFamily="18" charset="0"/>
              </a:rPr>
              <a:t>，总共是</a:t>
            </a:r>
            <a:r>
              <a:rPr lang="en-US" altLang="zh-CN">
                <a:solidFill>
                  <a:schemeClr val="tx2"/>
                </a:solidFill>
                <a:uFillTx/>
                <a:latin typeface="Times New Roman" panose="02020603050405020304" pitchFamily="18" charset="0"/>
                <a:cs typeface="Times New Roman" panose="02020603050405020304" pitchFamily="18" charset="0"/>
              </a:rPr>
              <a:t>6</a:t>
            </a:r>
            <a:r>
              <a:rPr lang="zh-CN" altLang="en-US">
                <a:solidFill>
                  <a:schemeClr val="tx2"/>
                </a:solidFill>
                <a:uFillTx/>
                <a:latin typeface="Times New Roman" panose="02020603050405020304" pitchFamily="18" charset="0"/>
                <a:cs typeface="Times New Roman" panose="02020603050405020304" pitchFamily="18" charset="0"/>
              </a:rPr>
              <a:t>枚币，而真正的最有解是</a:t>
            </a:r>
            <a:r>
              <a:rPr lang="en-US" altLang="zh-CN">
                <a:solidFill>
                  <a:schemeClr val="tx2"/>
                </a:solidFill>
                <a:uFillTx/>
                <a:latin typeface="Times New Roman" panose="02020603050405020304" pitchFamily="18" charset="0"/>
                <a:cs typeface="Times New Roman" panose="02020603050405020304" pitchFamily="18" charset="0"/>
              </a:rPr>
              <a:t>10+10+10</a:t>
            </a:r>
            <a:r>
              <a:rPr lang="zh-CN" altLang="en-US">
                <a:solidFill>
                  <a:schemeClr val="tx2"/>
                </a:solidFill>
                <a:uFillTx/>
                <a:latin typeface="Times New Roman" panose="02020603050405020304" pitchFamily="18" charset="0"/>
                <a:cs typeface="Times New Roman" panose="02020603050405020304" pitchFamily="18" charset="0"/>
              </a:rPr>
              <a:t>。</a:t>
            </a:r>
            <a:endParaRPr lang="zh-CN" altLang="en-US">
              <a:solidFill>
                <a:schemeClr val="tx2"/>
              </a:solidFill>
              <a:uFillTx/>
              <a:latin typeface="Times New Roman" panose="02020603050405020304" pitchFamily="18" charset="0"/>
              <a:cs typeface="Times New Roman" panose="02020603050405020304" pitchFamily="18" charset="0"/>
            </a:endParaRPr>
          </a:p>
        </p:txBody>
      </p:sp>
      <p:sp>
        <p:nvSpPr>
          <p:cNvPr id="13" name="文本框 12"/>
          <p:cNvSpPr txBox="1"/>
          <p:nvPr>
            <p:custDataLst>
              <p:tags r:id="rId3"/>
            </p:custDataLst>
          </p:nvPr>
        </p:nvSpPr>
        <p:spPr>
          <a:xfrm>
            <a:off x="960120" y="4221480"/>
            <a:ext cx="6564630" cy="645160"/>
          </a:xfrm>
          <a:prstGeom prst="rect">
            <a:avLst/>
          </a:prstGeom>
          <a:noFill/>
        </p:spPr>
        <p:txBody>
          <a:bodyPr wrap="square" rtlCol="0">
            <a:spAutoFit/>
          </a:bodyPr>
          <a:p>
            <a:r>
              <a:rPr lang="zh-CN" altLang="en-US">
                <a:solidFill>
                  <a:srgbClr val="FF0000"/>
                </a:solidFill>
                <a:latin typeface="Times New Roman" panose="02020603050405020304" pitchFamily="18" charset="0"/>
                <a:cs typeface="Times New Roman" panose="02020603050405020304" pitchFamily="18" charset="0"/>
              </a:rPr>
              <a:t>所以，贪心算法依赖贪心策略，而贪心算法可靠，需要对贪心策略进行证明！</a:t>
            </a:r>
            <a:endParaRPr lang="zh-CN" altLang="en-US">
              <a:solidFill>
                <a:srgbClr val="FF0000"/>
              </a:solidFill>
              <a:latin typeface="Times New Roman" panose="02020603050405020304" pitchFamily="18" charset="0"/>
              <a:cs typeface="Times New Roman" panose="02020603050405020304" pitchFamily="18" charset="0"/>
            </a:endParaRPr>
          </a:p>
        </p:txBody>
      </p:sp>
      <p:sp>
        <p:nvSpPr>
          <p:cNvPr id="14" name="文本框 13"/>
          <p:cNvSpPr txBox="1"/>
          <p:nvPr>
            <p:custDataLst>
              <p:tags r:id="rId4"/>
            </p:custDataLst>
          </p:nvPr>
        </p:nvSpPr>
        <p:spPr>
          <a:xfrm>
            <a:off x="539750" y="5013325"/>
            <a:ext cx="6564630" cy="368300"/>
          </a:xfrm>
          <a:prstGeom prst="rect">
            <a:avLst/>
          </a:prstGeom>
          <a:noFill/>
        </p:spPr>
        <p:txBody>
          <a:bodyPr wrap="square" rtlCol="0">
            <a:spAutoFit/>
          </a:bodyPr>
          <a:p>
            <a:r>
              <a:rPr lang="zh-CN" altLang="en-US">
                <a:solidFill>
                  <a:srgbClr val="FF0000"/>
                </a:solidFill>
                <a:latin typeface="Times New Roman" panose="02020603050405020304" pitchFamily="18" charset="0"/>
                <a:cs typeface="Times New Roman" panose="02020603050405020304" pitchFamily="18" charset="0"/>
              </a:rPr>
              <a:t>继续思考这个问题，什么样的币值序列能够用贪心算法呢？</a:t>
            </a:r>
            <a:endParaRPr lang="zh-CN" altLang="en-US">
              <a:solidFill>
                <a:srgbClr val="FF0000"/>
              </a:solidFill>
              <a:latin typeface="Times New Roman" panose="02020603050405020304" pitchFamily="18" charset="0"/>
              <a:cs typeface="Times New Roman" panose="02020603050405020304" pitchFamily="18" charset="0"/>
            </a:endParaRPr>
          </a:p>
        </p:txBody>
      </p:sp>
      <p:sp>
        <p:nvSpPr>
          <p:cNvPr id="15" name="文本框 14"/>
          <p:cNvSpPr txBox="1"/>
          <p:nvPr/>
        </p:nvSpPr>
        <p:spPr>
          <a:xfrm>
            <a:off x="632460" y="5527675"/>
            <a:ext cx="3939540" cy="645160"/>
          </a:xfrm>
          <a:prstGeom prst="rect">
            <a:avLst/>
          </a:prstGeom>
          <a:noFill/>
        </p:spPr>
        <p:txBody>
          <a:bodyPr wrap="square" rtlCol="0">
            <a:spAutoFit/>
          </a:bodyPr>
          <a:p>
            <a:r>
              <a:rPr lang="zh-CN" altLang="en-US">
                <a:latin typeface="Times New Roman" panose="02020603050405020304" pitchFamily="18" charset="0"/>
                <a:cs typeface="Times New Roman" panose="02020603050405020304" pitchFamily="18" charset="0"/>
              </a:rPr>
              <a:t>①如果币值是从</a:t>
            </a:r>
            <a:r>
              <a:rPr lang="en-US" altLang="zh-CN">
                <a:latin typeface="Times New Roman" panose="02020603050405020304" pitchFamily="18" charset="0"/>
                <a:cs typeface="Times New Roman" panose="02020603050405020304" pitchFamily="18" charset="0"/>
              </a:rPr>
              <a:t>1</a:t>
            </a:r>
            <a:r>
              <a:rPr lang="zh-CN" altLang="en-US">
                <a:latin typeface="Times New Roman" panose="02020603050405020304" pitchFamily="18" charset="0"/>
                <a:cs typeface="Times New Roman" panose="02020603050405020304" pitchFamily="18" charset="0"/>
              </a:rPr>
              <a:t>开始的等比币值，可以完全按照贪心策略找到最优解。</a:t>
            </a:r>
            <a:endParaRPr lang="zh-CN" altLang="en-US">
              <a:latin typeface="Times New Roman" panose="02020603050405020304" pitchFamily="18" charset="0"/>
              <a:cs typeface="Times New Roman" panose="02020603050405020304" pitchFamily="18" charset="0"/>
            </a:endParaRPr>
          </a:p>
        </p:txBody>
      </p:sp>
      <p:sp>
        <p:nvSpPr>
          <p:cNvPr id="16" name="文本框 15"/>
          <p:cNvSpPr txBox="1"/>
          <p:nvPr/>
        </p:nvSpPr>
        <p:spPr>
          <a:xfrm>
            <a:off x="4572000" y="5553710"/>
            <a:ext cx="4411980" cy="750570"/>
          </a:xfrm>
          <a:prstGeom prst="rect">
            <a:avLst/>
          </a:prstGeom>
          <a:noFill/>
        </p:spPr>
        <p:txBody>
          <a:bodyPr wrap="square" rtlCol="0">
            <a:noAutofit/>
          </a:bodyPr>
          <a:p>
            <a:r>
              <a:rPr lang="zh-CN" altLang="en-US">
                <a:latin typeface="Times New Roman" panose="02020603050405020304" pitchFamily="18" charset="0"/>
                <a:cs typeface="Times New Roman" panose="02020603050405020304" pitchFamily="18" charset="0"/>
              </a:rPr>
              <a:t>②测试待兑换数额</a:t>
            </a:r>
            <a:r>
              <a:rPr lang="en-US" altLang="zh-CN">
                <a:latin typeface="Times New Roman" panose="02020603050405020304" pitchFamily="18" charset="0"/>
                <a:cs typeface="Times New Roman" panose="02020603050405020304" pitchFamily="18" charset="0"/>
              </a:rPr>
              <a:t>x</a:t>
            </a:r>
            <a:r>
              <a:rPr lang="zh-CN" altLang="en-US">
                <a:latin typeface="Times New Roman" panose="02020603050405020304" pitchFamily="18" charset="0"/>
                <a:cs typeface="Times New Roman" panose="02020603050405020304" pitchFamily="18" charset="0"/>
              </a:rPr>
              <a:t>，是否有反例。</a:t>
            </a:r>
            <a:r>
              <a:rPr lang="en-US" altLang="zh-CN">
                <a:latin typeface="Times New Roman" panose="02020603050405020304" pitchFamily="18" charset="0"/>
                <a:cs typeface="Times New Roman" panose="02020603050405020304" pitchFamily="18" charset="0"/>
              </a:rPr>
              <a:t>x</a:t>
            </a:r>
            <a:r>
              <a:rPr lang="zh-CN" altLang="en-US">
                <a:latin typeface="Times New Roman" panose="02020603050405020304" pitchFamily="18" charset="0"/>
                <a:cs typeface="Times New Roman" panose="02020603050405020304" pitchFamily="18" charset="0"/>
              </a:rPr>
              <a:t>范围</a:t>
            </a:r>
            <a:r>
              <a:rPr lang="zh-CN" altLang="en-US">
                <a:latin typeface="Times New Roman" panose="02020603050405020304" pitchFamily="18" charset="0"/>
                <a:cs typeface="Times New Roman" panose="02020603050405020304" pitchFamily="18" charset="0"/>
                <a:sym typeface="+mn-ea"/>
              </a:rPr>
              <a:t>（</a:t>
            </a:r>
            <a:r>
              <a:rPr lang="zh-CN" altLang="en-US">
                <a:latin typeface="Times New Roman" panose="02020603050405020304" pitchFamily="18" charset="0"/>
                <a:cs typeface="Times New Roman" panose="02020603050405020304" pitchFamily="18" charset="0"/>
              </a:rPr>
              <a:t>假设</a:t>
            </a:r>
            <a:r>
              <a:rPr lang="en-US" altLang="zh-CN">
                <a:latin typeface="Times New Roman" panose="02020603050405020304" pitchFamily="18" charset="0"/>
                <a:cs typeface="Times New Roman" panose="02020603050405020304" pitchFamily="18" charset="0"/>
              </a:rPr>
              <a:t>1=c</a:t>
            </a:r>
            <a:r>
              <a:rPr lang="en-US" altLang="zh-CN" baseline="-25000">
                <a:latin typeface="Times New Roman" panose="02020603050405020304" pitchFamily="18" charset="0"/>
                <a:cs typeface="Times New Roman" panose="02020603050405020304" pitchFamily="18" charset="0"/>
              </a:rPr>
              <a:t>1</a:t>
            </a:r>
            <a:r>
              <a:rPr lang="en-US" altLang="zh-CN">
                <a:latin typeface="Times New Roman" panose="02020603050405020304" pitchFamily="18" charset="0"/>
                <a:cs typeface="Times New Roman" panose="02020603050405020304" pitchFamily="18" charset="0"/>
              </a:rPr>
              <a:t>&lt;c</a:t>
            </a:r>
            <a:r>
              <a:rPr lang="en-US" altLang="zh-CN" baseline="-25000">
                <a:latin typeface="Times New Roman" panose="02020603050405020304" pitchFamily="18" charset="0"/>
                <a:cs typeface="Times New Roman" panose="02020603050405020304" pitchFamily="18" charset="0"/>
              </a:rPr>
              <a:t>2</a:t>
            </a:r>
            <a:r>
              <a:rPr lang="en-US" altLang="zh-CN">
                <a:latin typeface="Times New Roman" panose="02020603050405020304" pitchFamily="18" charset="0"/>
                <a:cs typeface="Times New Roman" panose="02020603050405020304" pitchFamily="18" charset="0"/>
              </a:rPr>
              <a:t>&lt;...&lt;c</a:t>
            </a:r>
            <a:r>
              <a:rPr lang="en-US" altLang="zh-CN" baseline="-25000">
                <a:latin typeface="Times New Roman" panose="02020603050405020304" pitchFamily="18" charset="0"/>
                <a:cs typeface="Times New Roman" panose="02020603050405020304" pitchFamily="18" charset="0"/>
              </a:rPr>
              <a:t>m</a:t>
            </a:r>
            <a:r>
              <a:rPr lang="zh-CN" altLang="en-US">
                <a:latin typeface="Times New Roman" panose="02020603050405020304" pitchFamily="18" charset="0"/>
                <a:cs typeface="Times New Roman" panose="02020603050405020304" pitchFamily="18" charset="0"/>
              </a:rPr>
              <a:t>）</a:t>
            </a:r>
            <a:r>
              <a:rPr lang="en-US" altLang="zh-CN">
                <a:latin typeface="Times New Roman" panose="02020603050405020304" pitchFamily="18" charset="0"/>
                <a:cs typeface="Times New Roman" panose="02020603050405020304" pitchFamily="18" charset="0"/>
              </a:rPr>
              <a:t>c</a:t>
            </a:r>
            <a:r>
              <a:rPr lang="en-US" altLang="zh-CN" baseline="-25000">
                <a:latin typeface="Times New Roman" panose="02020603050405020304" pitchFamily="18" charset="0"/>
                <a:cs typeface="Times New Roman" panose="02020603050405020304" pitchFamily="18" charset="0"/>
              </a:rPr>
              <a:t>3</a:t>
            </a:r>
            <a:r>
              <a:rPr lang="en-US" altLang="zh-CN">
                <a:latin typeface="Times New Roman" panose="02020603050405020304" pitchFamily="18" charset="0"/>
                <a:cs typeface="Times New Roman" panose="02020603050405020304" pitchFamily="18" charset="0"/>
              </a:rPr>
              <a:t>+1&lt;x&lt;c</a:t>
            </a:r>
            <a:r>
              <a:rPr lang="en-US" altLang="zh-CN" baseline="-25000">
                <a:latin typeface="Times New Roman" panose="02020603050405020304" pitchFamily="18" charset="0"/>
                <a:cs typeface="Times New Roman" panose="02020603050405020304" pitchFamily="18" charset="0"/>
              </a:rPr>
              <a:t>m-1</a:t>
            </a:r>
            <a:r>
              <a:rPr lang="en-US" altLang="zh-CN">
                <a:latin typeface="Times New Roman" panose="02020603050405020304" pitchFamily="18" charset="0"/>
                <a:cs typeface="Times New Roman" panose="02020603050405020304" pitchFamily="18" charset="0"/>
              </a:rPr>
              <a:t>+c</a:t>
            </a:r>
            <a:r>
              <a:rPr lang="en-US" altLang="zh-CN" baseline="-25000">
                <a:latin typeface="Times New Roman" panose="02020603050405020304" pitchFamily="18" charset="0"/>
                <a:cs typeface="Times New Roman" panose="02020603050405020304" pitchFamily="18" charset="0"/>
              </a:rPr>
              <a:t>m</a:t>
            </a:r>
            <a:r>
              <a:rPr lang="en-US" altLang="zh-CN">
                <a:latin typeface="Times New Roman" panose="02020603050405020304" pitchFamily="18" charset="0"/>
                <a:cs typeface="Times New Roman" panose="02020603050405020304" pitchFamily="18" charset="0"/>
              </a:rPr>
              <a:t> ,</a:t>
            </a:r>
            <a:r>
              <a:rPr lang="zh-CN" altLang="en-US">
                <a:latin typeface="Times New Roman" panose="02020603050405020304" pitchFamily="18" charset="0"/>
                <a:cs typeface="Times New Roman" panose="02020603050405020304" pitchFamily="18" charset="0"/>
              </a:rPr>
              <a:t>存在反例则不符合贪心策略，不存在反例则符合贪心</a:t>
            </a:r>
            <a:r>
              <a:rPr lang="zh-CN" altLang="en-US">
                <a:latin typeface="Times New Roman" panose="02020603050405020304" pitchFamily="18" charset="0"/>
                <a:cs typeface="Times New Roman" panose="02020603050405020304" pitchFamily="18" charset="0"/>
              </a:rPr>
              <a:t>策略。</a:t>
            </a:r>
            <a:endParaRPr lang="zh-CN" altLang="en-US">
              <a:latin typeface="Times New Roman" panose="02020603050405020304" pitchFamily="18" charset="0"/>
              <a:cs typeface="Times New Roman" panose="02020603050405020304" pitchFamily="18" charset="0"/>
            </a:endParaRPr>
          </a:p>
        </p:txBody>
      </p:sp>
      <p:sp>
        <p:nvSpPr>
          <p:cNvPr id="2" name="文本框 1"/>
          <p:cNvSpPr txBox="1"/>
          <p:nvPr/>
        </p:nvSpPr>
        <p:spPr>
          <a:xfrm>
            <a:off x="6121400" y="6399530"/>
            <a:ext cx="676910" cy="375285"/>
          </a:xfrm>
          <a:prstGeom prst="rect">
            <a:avLst/>
          </a:prstGeom>
        </p:spPr>
        <p:txBody>
          <a:bodyPr>
            <a:noAutofit/>
          </a:bodyPr>
          <a:p>
            <a:r>
              <a:rPr lang="zh-CN" altLang="en-US" sz="1600">
                <a:latin typeface="Times New Roman" panose="02020603050405020304" pitchFamily="18" charset="0"/>
                <a:cs typeface="Times New Roman" panose="02020603050405020304" pitchFamily="18" charset="0"/>
                <a:hlinkClick r:id="rId5"/>
              </a:rPr>
              <a:t>原文</a:t>
            </a:r>
            <a:endParaRPr lang="zh-CN" altLang="en-US" sz="1600">
              <a:latin typeface="Times New Roman" panose="02020603050405020304" pitchFamily="18" charset="0"/>
              <a:cs typeface="Times New Roman" panose="02020603050405020304" pitchFamily="18" charset="0"/>
              <a:hlinkClick r:id="rId5"/>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3"/>
          <p:cNvSpPr txBox="1">
            <a:spLocks noChangeArrowheads="1"/>
          </p:cNvSpPr>
          <p:nvPr/>
        </p:nvSpPr>
        <p:spPr>
          <a:xfrm>
            <a:off x="92023" y="764818"/>
            <a:ext cx="8281988" cy="982662"/>
          </a:xfrm>
          <a:prstGeom prst="rect">
            <a:avLst/>
          </a:prstGeom>
        </p:spPr>
        <p:txBody>
          <a:bodyPr>
            <a:norm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20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1600">
                <a:solidFill>
                  <a:schemeClr val="tx1"/>
                </a:solidFill>
                <a:latin typeface="+mn-lt"/>
                <a:ea typeface="+mn-ea"/>
              </a:defRPr>
            </a:lvl3pPr>
            <a:lvl4pPr marL="1600200" indent="-228600" algn="l" rtl="0" eaLnBrk="0" fontAlgn="base" hangingPunct="0">
              <a:spcBef>
                <a:spcPct val="20000"/>
              </a:spcBef>
              <a:spcAft>
                <a:spcPct val="0"/>
              </a:spcAft>
              <a:buClr>
                <a:schemeClr val="hlink"/>
              </a:buClr>
              <a:buFont typeface="Wingdings" panose="05000000000000000000" pitchFamily="2" charset="2"/>
              <a:buChar char="n"/>
              <a:defRPr sz="14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a:lstStyle>
          <a:p>
            <a:pPr>
              <a:lnSpc>
                <a:spcPct val="120000"/>
              </a:lnSpc>
              <a:buNone/>
            </a:pPr>
            <a:r>
              <a:rPr lang="en-US" altLang="zh-CN" sz="2400" b="1" kern="0" dirty="0">
                <a:solidFill>
                  <a:schemeClr val="tx1"/>
                </a:solidFill>
                <a:uFillTx/>
                <a:latin typeface="Times New Roman" panose="02020603050405020304" pitchFamily="18" charset="0"/>
                <a:ea typeface="宋体" panose="02010600030101010101" pitchFamily="2" charset="-122"/>
                <a:cs typeface="Times New Roman" panose="02020603050405020304" pitchFamily="18" charset="0"/>
              </a:rPr>
              <a:t>4.1.3 </a:t>
            </a:r>
            <a:r>
              <a:rPr lang="zh-CN" altLang="en-US" sz="2400" b="1" kern="0" dirty="0">
                <a:solidFill>
                  <a:schemeClr val="tx1"/>
                </a:solidFill>
                <a:uFillTx/>
                <a:latin typeface="Times New Roman" panose="02020603050405020304" pitchFamily="18" charset="0"/>
                <a:ea typeface="宋体" panose="02010600030101010101" pitchFamily="2" charset="-122"/>
                <a:cs typeface="Times New Roman" panose="02020603050405020304" pitchFamily="18" charset="0"/>
              </a:rPr>
              <a:t>贪心算法思想总结</a:t>
            </a:r>
            <a:endParaRPr lang="zh-CN" altLang="en-US" sz="2400" b="1" kern="0" dirty="0">
              <a:solidFill>
                <a:schemeClr val="tx1"/>
              </a:solidFill>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文本框 2"/>
          <p:cNvSpPr txBox="1"/>
          <p:nvPr/>
        </p:nvSpPr>
        <p:spPr>
          <a:xfrm>
            <a:off x="251460" y="1772285"/>
            <a:ext cx="6624955" cy="3138170"/>
          </a:xfrm>
          <a:prstGeom prst="rect">
            <a:avLst/>
          </a:prstGeom>
          <a:noFill/>
        </p:spPr>
        <p:txBody>
          <a:bodyPr wrap="square" rtlCol="0">
            <a:noAutofit/>
          </a:bodyPr>
          <a:p>
            <a:pPr marL="0" indent="0" latinLnBrk="0">
              <a:lnSpc>
                <a:spcPct val="200000"/>
              </a:lnSpc>
            </a:pPr>
            <a:r>
              <a:rPr lang="zh-CN" altLang="en-US">
                <a:latin typeface="Times New Roman" panose="02020603050405020304" pitchFamily="18" charset="0"/>
                <a:cs typeface="Times New Roman" panose="02020603050405020304" pitchFamily="18" charset="0"/>
              </a:rPr>
              <a:t>（</a:t>
            </a:r>
            <a:r>
              <a:rPr lang="en-US" altLang="zh-CN">
                <a:latin typeface="Times New Roman" panose="02020603050405020304" pitchFamily="18" charset="0"/>
                <a:cs typeface="Times New Roman" panose="02020603050405020304" pitchFamily="18" charset="0"/>
              </a:rPr>
              <a:t>1</a:t>
            </a:r>
            <a:r>
              <a:rPr lang="zh-CN" altLang="en-US">
                <a:latin typeface="Times New Roman" panose="02020603050405020304" pitchFamily="18" charset="0"/>
                <a:cs typeface="Times New Roman" panose="02020603050405020304" pitchFamily="18" charset="0"/>
              </a:rPr>
              <a:t>）解决一些组合优化问题，即求解最优值问题</a:t>
            </a:r>
            <a:endParaRPr lang="zh-CN" altLang="en-US">
              <a:latin typeface="Times New Roman" panose="02020603050405020304" pitchFamily="18" charset="0"/>
              <a:cs typeface="Times New Roman" panose="02020603050405020304" pitchFamily="18" charset="0"/>
            </a:endParaRPr>
          </a:p>
          <a:p>
            <a:pPr marL="0" indent="0" latinLnBrk="0">
              <a:lnSpc>
                <a:spcPct val="200000"/>
              </a:lnSpc>
            </a:pPr>
            <a:r>
              <a:rPr lang="zh-CN" altLang="en-US">
                <a:latin typeface="Times New Roman" panose="02020603050405020304" pitchFamily="18" charset="0"/>
                <a:cs typeface="Times New Roman" panose="02020603050405020304" pitchFamily="18" charset="0"/>
              </a:rPr>
              <a:t>（</a:t>
            </a:r>
            <a:r>
              <a:rPr lang="en-US" altLang="zh-CN">
                <a:latin typeface="Times New Roman" panose="02020603050405020304" pitchFamily="18" charset="0"/>
                <a:cs typeface="Times New Roman" panose="02020603050405020304" pitchFamily="18" charset="0"/>
              </a:rPr>
              <a:t>2</a:t>
            </a:r>
            <a:r>
              <a:rPr lang="zh-CN" altLang="en-US">
                <a:latin typeface="Times New Roman" panose="02020603050405020304" pitchFamily="18" charset="0"/>
                <a:cs typeface="Times New Roman" panose="02020603050405020304" pitchFamily="18" charset="0"/>
              </a:rPr>
              <a:t>）求解问题的每一步是选择某种</a:t>
            </a:r>
            <a:r>
              <a:rPr lang="en-US" altLang="zh-CN">
                <a:latin typeface="Times New Roman" panose="02020603050405020304" pitchFamily="18" charset="0"/>
                <a:cs typeface="Times New Roman" panose="02020603050405020304" pitchFamily="18" charset="0"/>
              </a:rPr>
              <a:t>“</a:t>
            </a:r>
            <a:r>
              <a:rPr lang="zh-CN" altLang="en-US">
                <a:latin typeface="Times New Roman" panose="02020603050405020304" pitchFamily="18" charset="0"/>
                <a:cs typeface="Times New Roman" panose="02020603050405020304" pitchFamily="18" charset="0"/>
              </a:rPr>
              <a:t>短视</a:t>
            </a:r>
            <a:r>
              <a:rPr lang="en-US" altLang="zh-CN">
                <a:latin typeface="Times New Roman" panose="02020603050405020304" pitchFamily="18" charset="0"/>
                <a:cs typeface="Times New Roman" panose="02020603050405020304" pitchFamily="18" charset="0"/>
              </a:rPr>
              <a:t>”</a:t>
            </a:r>
            <a:r>
              <a:rPr lang="zh-CN" altLang="en-US">
                <a:latin typeface="Times New Roman" panose="02020603050405020304" pitchFamily="18" charset="0"/>
                <a:cs typeface="Times New Roman" panose="02020603050405020304" pitchFamily="18" charset="0"/>
              </a:rPr>
              <a:t>的贪心策略。</a:t>
            </a:r>
            <a:endParaRPr lang="zh-CN" altLang="en-US">
              <a:latin typeface="Times New Roman" panose="02020603050405020304" pitchFamily="18" charset="0"/>
              <a:cs typeface="Times New Roman" panose="02020603050405020304" pitchFamily="18" charset="0"/>
            </a:endParaRPr>
          </a:p>
          <a:p>
            <a:pPr marL="0" indent="0" latinLnBrk="0">
              <a:lnSpc>
                <a:spcPct val="200000"/>
              </a:lnSpc>
            </a:pPr>
            <a:r>
              <a:rPr lang="zh-CN" altLang="en-US">
                <a:latin typeface="Times New Roman" panose="02020603050405020304" pitchFamily="18" charset="0"/>
                <a:cs typeface="Times New Roman" panose="02020603050405020304" pitchFamily="18" charset="0"/>
              </a:rPr>
              <a:t>（</a:t>
            </a:r>
            <a:r>
              <a:rPr lang="en-US" altLang="zh-CN">
                <a:latin typeface="Times New Roman" panose="02020603050405020304" pitchFamily="18" charset="0"/>
                <a:cs typeface="Times New Roman" panose="02020603050405020304" pitchFamily="18" charset="0"/>
              </a:rPr>
              <a:t>3</a:t>
            </a:r>
            <a:r>
              <a:rPr lang="zh-CN" altLang="en-US">
                <a:latin typeface="Times New Roman" panose="02020603050405020304" pitchFamily="18" charset="0"/>
                <a:cs typeface="Times New Roman" panose="02020603050405020304" pitchFamily="18" charset="0"/>
              </a:rPr>
              <a:t>）贪心策略决定算法的好坏，需要对算法进行正确性验证。</a:t>
            </a:r>
            <a:endParaRPr lang="zh-CN" altLang="en-US">
              <a:latin typeface="Times New Roman" panose="02020603050405020304" pitchFamily="18" charset="0"/>
              <a:cs typeface="Times New Roman" panose="02020603050405020304" pitchFamily="18" charset="0"/>
            </a:endParaRPr>
          </a:p>
          <a:p>
            <a:pPr marL="0" indent="0" latinLnBrk="0">
              <a:lnSpc>
                <a:spcPct val="200000"/>
              </a:lnSpc>
            </a:pPr>
            <a:r>
              <a:rPr lang="zh-CN" altLang="en-US">
                <a:latin typeface="Times New Roman" panose="02020603050405020304" pitchFamily="18" charset="0"/>
                <a:cs typeface="Times New Roman" panose="02020603050405020304" pitchFamily="18" charset="0"/>
              </a:rPr>
              <a:t>（</a:t>
            </a:r>
            <a:r>
              <a:rPr lang="en-US" altLang="zh-CN">
                <a:latin typeface="Times New Roman" panose="02020603050405020304" pitchFamily="18" charset="0"/>
                <a:cs typeface="Times New Roman" panose="02020603050405020304" pitchFamily="18" charset="0"/>
              </a:rPr>
              <a:t>4</a:t>
            </a:r>
            <a:r>
              <a:rPr lang="zh-CN" altLang="en-US">
                <a:latin typeface="Times New Roman" panose="02020603050405020304" pitchFamily="18" charset="0"/>
                <a:cs typeface="Times New Roman" panose="02020603050405020304" pitchFamily="18" charset="0"/>
              </a:rPr>
              <a:t>）验证贪心算法的好坏方法一般是，举反例（证明贪心策略不正确）和数学归纳法（证明贪心算法正确）。</a:t>
            </a:r>
            <a:endParaRPr lang="zh-CN" altLang="en-US">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Text Box 6"/>
          <p:cNvSpPr txBox="1">
            <a:spLocks noChangeArrowheads="1"/>
          </p:cNvSpPr>
          <p:nvPr/>
        </p:nvSpPr>
        <p:spPr bwMode="auto">
          <a:xfrm>
            <a:off x="2872830" y="752302"/>
            <a:ext cx="3529013" cy="579438"/>
          </a:xfrm>
          <a:prstGeom prst="rect">
            <a:avLst/>
          </a:prstGeom>
          <a:noFill/>
          <a:ln w="9525">
            <a:noFill/>
            <a:miter lim="800000"/>
          </a:ln>
          <a:effectLst/>
        </p:spPr>
        <p:txBody>
          <a:bodyPr>
            <a:spAutoFit/>
          </a:bodyPr>
          <a:lstStyle/>
          <a:p>
            <a:pPr eaLnBrk="1" hangingPunct="1">
              <a:spcBef>
                <a:spcPct val="50000"/>
              </a:spcBef>
              <a:defRPr/>
            </a:pPr>
            <a:r>
              <a:rPr lang="en-US" altLang="zh-CN" sz="3200" dirty="0" smtClean="0">
                <a:ln w="18000">
                  <a:solidFill>
                    <a:schemeClr val="accent2">
                      <a:satMod val="140000"/>
                    </a:schemeClr>
                  </a:solidFill>
                  <a:prstDash val="solid"/>
                  <a:miter lim="800000"/>
                </a:ln>
                <a:solidFill>
                  <a:schemeClr val="accent2"/>
                </a:solidFill>
                <a:effectLst>
                  <a:outerShdw blurRad="25500" dist="23000" dir="7020000" algn="tl">
                    <a:srgbClr val="000000">
                      <a:alpha val="50000"/>
                    </a:srgbClr>
                  </a:outerShdw>
                </a:effectLst>
                <a:latin typeface="Times New Roman" panose="02020603050405020304" pitchFamily="18" charset="0"/>
                <a:ea typeface="隶书" panose="02010509060101010101" pitchFamily="49" charset="-122"/>
                <a:cs typeface="Times New Roman" panose="02020603050405020304" pitchFamily="18" charset="0"/>
              </a:rPr>
              <a:t>4.2   </a:t>
            </a:r>
            <a:r>
              <a:rPr lang="zh-CN" altLang="en-US" sz="3200" dirty="0">
                <a:ln w="18000">
                  <a:solidFill>
                    <a:schemeClr val="accent2">
                      <a:satMod val="140000"/>
                    </a:schemeClr>
                  </a:solidFill>
                  <a:prstDash val="solid"/>
                  <a:miter lim="800000"/>
                </a:ln>
                <a:solidFill>
                  <a:schemeClr val="accent2"/>
                </a:solidFill>
                <a:effectLst>
                  <a:outerShdw blurRad="25500" dist="23000" dir="7020000" algn="tl">
                    <a:srgbClr val="000000">
                      <a:alpha val="50000"/>
                    </a:srgbClr>
                  </a:outerShdw>
                </a:effectLst>
                <a:latin typeface="Times New Roman" panose="02020603050405020304" pitchFamily="18" charset="0"/>
                <a:ea typeface="隶书" panose="02010509060101010101" pitchFamily="49" charset="-122"/>
                <a:cs typeface="Times New Roman" panose="02020603050405020304" pitchFamily="18" charset="0"/>
              </a:rPr>
              <a:t>贪心法应用</a:t>
            </a:r>
            <a:endParaRPr lang="zh-CN" altLang="en-US" sz="3200" dirty="0">
              <a:ln w="18000">
                <a:solidFill>
                  <a:schemeClr val="accent2">
                    <a:satMod val="140000"/>
                  </a:schemeClr>
                </a:solidFill>
                <a:prstDash val="solid"/>
                <a:miter lim="800000"/>
              </a:ln>
              <a:solidFill>
                <a:schemeClr val="accent2"/>
              </a:solidFill>
              <a:effectLst>
                <a:outerShdw blurRad="25500" dist="23000" dir="7020000" algn="tl">
                  <a:srgbClr val="000000">
                    <a:alpha val="50000"/>
                  </a:srgbClr>
                </a:outerShdw>
              </a:effectLst>
              <a:latin typeface="Times New Roman" panose="02020603050405020304" pitchFamily="18" charset="0"/>
              <a:ea typeface="隶书" panose="02010509060101010101" pitchFamily="49" charset="-122"/>
              <a:cs typeface="Times New Roman" panose="02020603050405020304" pitchFamily="18" charset="0"/>
            </a:endParaRPr>
          </a:p>
        </p:txBody>
      </p:sp>
      <p:sp>
        <p:nvSpPr>
          <p:cNvPr id="65" name="Text Box 2"/>
          <p:cNvSpPr txBox="1">
            <a:spLocks noChangeArrowheads="1"/>
          </p:cNvSpPr>
          <p:nvPr/>
        </p:nvSpPr>
        <p:spPr bwMode="auto">
          <a:xfrm>
            <a:off x="417328" y="2104831"/>
            <a:ext cx="8124190" cy="460375"/>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2400" b="1" smtClean="0">
                <a:latin typeface="华文中宋" panose="02010600040101010101" pitchFamily="2" charset="-122"/>
                <a:ea typeface="华文中宋" panose="02010600040101010101" pitchFamily="2" charset="-122"/>
                <a:cs typeface="Times New Roman" panose="02020603050405020304" pitchFamily="18" charset="0"/>
              </a:rPr>
              <a:t>请你编写一个程序：将学生得</a:t>
            </a:r>
            <a:r>
              <a:rPr kumimoji="1" lang="zh-CN" altLang="en-US" sz="2400" b="1" smtClean="0">
                <a:solidFill>
                  <a:srgbClr val="FF0000"/>
                </a:solidFill>
                <a:latin typeface="华文中宋" panose="02010600040101010101" pitchFamily="2" charset="-122"/>
                <a:ea typeface="华文中宋" panose="02010600040101010101" pitchFamily="2" charset="-122"/>
                <a:cs typeface="Times New Roman" panose="02020603050405020304" pitchFamily="18" charset="0"/>
              </a:rPr>
              <a:t>百分制成绩</a:t>
            </a:r>
            <a:r>
              <a:rPr kumimoji="1" lang="zh-CN" altLang="en-US" sz="2400" b="1" smtClean="0">
                <a:latin typeface="华文中宋" panose="02010600040101010101" pitchFamily="2" charset="-122"/>
                <a:ea typeface="华文中宋" panose="02010600040101010101" pitchFamily="2" charset="-122"/>
                <a:cs typeface="Times New Roman" panose="02020603050405020304" pitchFamily="18" charset="0"/>
              </a:rPr>
              <a:t>转成五个</a:t>
            </a:r>
            <a:r>
              <a:rPr kumimoji="1" lang="zh-CN" altLang="en-US" sz="2400" b="1" smtClean="0">
                <a:solidFill>
                  <a:srgbClr val="FF0000"/>
                </a:solidFill>
                <a:latin typeface="华文中宋" panose="02010600040101010101" pitchFamily="2" charset="-122"/>
                <a:ea typeface="华文中宋" panose="02010600040101010101" pitchFamily="2" charset="-122"/>
                <a:cs typeface="Times New Roman" panose="02020603050405020304" pitchFamily="18" charset="0"/>
              </a:rPr>
              <a:t>等级成绩</a:t>
            </a:r>
            <a:endParaRPr kumimoji="1" lang="zh-CN" altLang="en-US" sz="2400" b="1" dirty="0">
              <a:solidFill>
                <a:srgbClr val="FF0000"/>
              </a:solidFill>
              <a:latin typeface="华文中宋" panose="02010600040101010101" pitchFamily="2" charset="-122"/>
              <a:ea typeface="华文中宋" panose="02010600040101010101" pitchFamily="2" charset="-122"/>
              <a:cs typeface="Times New Roman" panose="02020603050405020304" pitchFamily="18" charset="0"/>
            </a:endParaRPr>
          </a:p>
        </p:txBody>
      </p:sp>
      <p:sp>
        <p:nvSpPr>
          <p:cNvPr id="2" name="文本框 1"/>
          <p:cNvSpPr txBox="1"/>
          <p:nvPr/>
        </p:nvSpPr>
        <p:spPr>
          <a:xfrm>
            <a:off x="1331640" y="2721374"/>
            <a:ext cx="2664296" cy="3139321"/>
          </a:xfrm>
          <a:prstGeom prst="rect">
            <a:avLst/>
          </a:prstGeom>
          <a:noFill/>
        </p:spPr>
        <p:txBody>
          <a:bodyPr wrap="square" rtlCol="0">
            <a:spAutoFit/>
          </a:bodyPr>
          <a:lstStyle/>
          <a:p>
            <a:r>
              <a:rPr lang="en-US" altLang="zh-CN" smtClean="0">
                <a:latin typeface="Times New Roman" panose="02020603050405020304" pitchFamily="18" charset="0"/>
                <a:cs typeface="Times New Roman" panose="02020603050405020304" pitchFamily="18" charset="0"/>
              </a:rPr>
              <a:t>if(score&lt;60)</a:t>
            </a:r>
            <a:endParaRPr lang="en-US" altLang="zh-CN" smtClean="0">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a:t>
            </a:r>
            <a:r>
              <a:rPr lang="en-US" altLang="zh-CN" smtClean="0">
                <a:latin typeface="Times New Roman" panose="02020603050405020304" pitchFamily="18" charset="0"/>
                <a:cs typeface="Times New Roman" panose="02020603050405020304" pitchFamily="18" charset="0"/>
              </a:rPr>
              <a:t>   grade=‘E’;</a:t>
            </a:r>
            <a:endParaRPr lang="en-US" altLang="zh-CN" smtClean="0">
              <a:latin typeface="Times New Roman" panose="02020603050405020304" pitchFamily="18" charset="0"/>
              <a:cs typeface="Times New Roman" panose="02020603050405020304" pitchFamily="18" charset="0"/>
            </a:endParaRPr>
          </a:p>
          <a:p>
            <a:r>
              <a:rPr lang="en-US" altLang="zh-CN" smtClean="0">
                <a:latin typeface="Times New Roman" panose="02020603050405020304" pitchFamily="18" charset="0"/>
                <a:cs typeface="Times New Roman" panose="02020603050405020304" pitchFamily="18" charset="0"/>
              </a:rPr>
              <a:t>else if(score&lt;70)</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a:t>
            </a:r>
            <a:r>
              <a:rPr lang="en-US" altLang="zh-CN">
                <a:latin typeface="Times New Roman" panose="02020603050405020304" pitchFamily="18" charset="0"/>
                <a:cs typeface="Times New Roman" panose="02020603050405020304" pitchFamily="18" charset="0"/>
              </a:rPr>
              <a:t>grade</a:t>
            </a:r>
            <a:r>
              <a:rPr lang="en-US" altLang="zh-CN" smtClean="0">
                <a:latin typeface="Times New Roman" panose="02020603050405020304" pitchFamily="18" charset="0"/>
                <a:cs typeface="Times New Roman" panose="02020603050405020304" pitchFamily="18" charset="0"/>
              </a:rPr>
              <a:t>=‘D’;</a:t>
            </a:r>
            <a:endParaRPr lang="en-US" altLang="zh-CN" smtClean="0">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else if</a:t>
            </a:r>
            <a:r>
              <a:rPr lang="en-US" altLang="zh-CN" smtClean="0">
                <a:latin typeface="Times New Roman" panose="02020603050405020304" pitchFamily="18" charset="0"/>
                <a:cs typeface="Times New Roman" panose="02020603050405020304" pitchFamily="18" charset="0"/>
              </a:rPr>
              <a:t>(score&lt;80</a:t>
            </a:r>
            <a:r>
              <a:rPr lang="en-US" altLang="zh-CN">
                <a:latin typeface="Times New Roman" panose="02020603050405020304" pitchFamily="18" charset="0"/>
                <a:cs typeface="Times New Roman" panose="02020603050405020304" pitchFamily="18" charset="0"/>
              </a:rPr>
              <a:t>)</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a:t>
            </a:r>
            <a:r>
              <a:rPr lang="en-US" altLang="zh-CN">
                <a:latin typeface="Times New Roman" panose="02020603050405020304" pitchFamily="18" charset="0"/>
                <a:cs typeface="Times New Roman" panose="02020603050405020304" pitchFamily="18" charset="0"/>
              </a:rPr>
              <a:t>grade</a:t>
            </a:r>
            <a:r>
              <a:rPr lang="en-US" altLang="zh-CN" smtClean="0">
                <a:latin typeface="Times New Roman" panose="02020603050405020304" pitchFamily="18" charset="0"/>
                <a:cs typeface="Times New Roman" panose="02020603050405020304" pitchFamily="18" charset="0"/>
              </a:rPr>
              <a:t>=‘C’;</a:t>
            </a:r>
            <a:endParaRPr lang="zh-CN" altLang="en-US">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else if</a:t>
            </a:r>
            <a:r>
              <a:rPr lang="en-US" altLang="zh-CN" smtClean="0">
                <a:latin typeface="Times New Roman" panose="02020603050405020304" pitchFamily="18" charset="0"/>
                <a:cs typeface="Times New Roman" panose="02020603050405020304" pitchFamily="18" charset="0"/>
              </a:rPr>
              <a:t>(score&lt;90</a:t>
            </a:r>
            <a:r>
              <a:rPr lang="en-US" altLang="zh-CN">
                <a:latin typeface="Times New Roman" panose="02020603050405020304" pitchFamily="18" charset="0"/>
                <a:cs typeface="Times New Roman" panose="02020603050405020304" pitchFamily="18" charset="0"/>
              </a:rPr>
              <a:t>)</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a:t>
            </a:r>
            <a:r>
              <a:rPr lang="en-US" altLang="zh-CN">
                <a:latin typeface="Times New Roman" panose="02020603050405020304" pitchFamily="18" charset="0"/>
                <a:cs typeface="Times New Roman" panose="02020603050405020304" pitchFamily="18" charset="0"/>
              </a:rPr>
              <a:t>grade</a:t>
            </a:r>
            <a:r>
              <a:rPr lang="en-US" altLang="zh-CN" smtClean="0">
                <a:latin typeface="Times New Roman" panose="02020603050405020304" pitchFamily="18" charset="0"/>
                <a:cs typeface="Times New Roman" panose="02020603050405020304" pitchFamily="18" charset="0"/>
              </a:rPr>
              <a:t>=‘B’;</a:t>
            </a:r>
            <a:endParaRPr lang="zh-CN" altLang="en-US">
              <a:latin typeface="Times New Roman" panose="02020603050405020304" pitchFamily="18" charset="0"/>
              <a:cs typeface="Times New Roman" panose="02020603050405020304" pitchFamily="18" charset="0"/>
            </a:endParaRPr>
          </a:p>
          <a:p>
            <a:r>
              <a:rPr lang="en-US" altLang="zh-CN" smtClean="0">
                <a:latin typeface="Times New Roman" panose="02020603050405020304" pitchFamily="18" charset="0"/>
                <a:cs typeface="Times New Roman" panose="02020603050405020304" pitchFamily="18" charset="0"/>
              </a:rPr>
              <a:t>else</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a:t>
            </a:r>
            <a:r>
              <a:rPr lang="en-US" altLang="zh-CN">
                <a:latin typeface="Times New Roman" panose="02020603050405020304" pitchFamily="18" charset="0"/>
                <a:cs typeface="Times New Roman" panose="02020603050405020304" pitchFamily="18" charset="0"/>
              </a:rPr>
              <a:t>grade</a:t>
            </a:r>
            <a:r>
              <a:rPr lang="en-US" altLang="zh-CN" smtClean="0">
                <a:latin typeface="Times New Roman" panose="02020603050405020304" pitchFamily="18" charset="0"/>
                <a:cs typeface="Times New Roman" panose="02020603050405020304" pitchFamily="18" charset="0"/>
              </a:rPr>
              <a:t>=‘A’;</a:t>
            </a:r>
            <a:endParaRPr lang="zh-CN" altLang="en-US">
              <a:latin typeface="Times New Roman" panose="02020603050405020304" pitchFamily="18" charset="0"/>
              <a:cs typeface="Times New Roman" panose="02020603050405020304" pitchFamily="18" charset="0"/>
            </a:endParaRPr>
          </a:p>
          <a:p>
            <a:endParaRPr lang="zh-CN" altLang="en-US">
              <a:latin typeface="Times New Roman" panose="02020603050405020304" pitchFamily="18" charset="0"/>
              <a:cs typeface="Times New Roman" panose="02020603050405020304" pitchFamily="18" charset="0"/>
            </a:endParaRPr>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427984" y="2488845"/>
            <a:ext cx="3114675" cy="3371850"/>
          </a:xfrm>
          <a:prstGeom prst="rect">
            <a:avLst/>
          </a:prstGeom>
        </p:spPr>
      </p:pic>
      <p:sp>
        <p:nvSpPr>
          <p:cNvPr id="5" name="矩形 4"/>
          <p:cNvSpPr/>
          <p:nvPr/>
        </p:nvSpPr>
        <p:spPr>
          <a:xfrm>
            <a:off x="644525" y="1596390"/>
            <a:ext cx="3782695" cy="532765"/>
          </a:xfrm>
          <a:prstGeom prst="rect">
            <a:avLst/>
          </a:prstGeom>
        </p:spPr>
        <p:txBody>
          <a:bodyPr wrap="none">
            <a:no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cs typeface="Times New Roman" panose="02020603050405020304" pitchFamily="18" charset="0"/>
              </a:rPr>
              <a:t>4.2.1 </a:t>
            </a:r>
            <a:r>
              <a:rPr lang="en-US" altLang="zh-CN" sz="28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en-US" sz="2800" b="1" dirty="0">
                <a:solidFill>
                  <a:srgbClr val="0000FF"/>
                </a:solidFill>
                <a:latin typeface="楷体" panose="02010609060101010101" pitchFamily="49" charset="-122"/>
                <a:ea typeface="楷体" panose="02010609060101010101" pitchFamily="49" charset="-122"/>
                <a:cs typeface="Times New Roman" panose="02020603050405020304" pitchFamily="18" charset="0"/>
              </a:rPr>
              <a:t>哈夫曼树</a:t>
            </a:r>
            <a:endParaRPr lang="zh-CN" altLang="en-US" sz="2800" b="1" dirty="0">
              <a:solidFill>
                <a:srgbClr val="0000FF"/>
              </a:solidFill>
              <a:latin typeface="楷体" panose="02010609060101010101" pitchFamily="49" charset="-122"/>
              <a:ea typeface="楷体" panose="02010609060101010101" pitchFamily="49"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p:cNvSpPr>
            <a:spLocks noChangeArrowheads="1"/>
          </p:cNvSpPr>
          <p:nvPr/>
        </p:nvSpPr>
        <p:spPr bwMode="auto">
          <a:xfrm>
            <a:off x="1" y="1051168"/>
            <a:ext cx="521290" cy="62483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buFont typeface="Times New Roman" panose="02020603050405020304" pitchFamily="18" charset="0"/>
              <a:buNone/>
            </a:pPr>
            <a:endParaRPr lang="zh-CN" altLang="en-US">
              <a:latin typeface="Times New Roman" panose="02020603050405020304" pitchFamily="18" charset="0"/>
              <a:cs typeface="Times New Roman" panose="02020603050405020304" pitchFamily="18" charset="0"/>
            </a:endParaRPr>
          </a:p>
        </p:txBody>
      </p:sp>
      <p:sp>
        <p:nvSpPr>
          <p:cNvPr id="9" name="Freeform 6"/>
          <p:cNvSpPr/>
          <p:nvPr/>
        </p:nvSpPr>
        <p:spPr bwMode="auto">
          <a:xfrm>
            <a:off x="105925" y="1140429"/>
            <a:ext cx="397513" cy="501058"/>
          </a:xfrm>
          <a:custGeom>
            <a:avLst/>
            <a:gdLst>
              <a:gd name="T0" fmla="*/ 510720 w 1173"/>
              <a:gd name="T1" fmla="*/ 242556 h 1472"/>
              <a:gd name="T2" fmla="*/ 494464 w 1173"/>
              <a:gd name="T3" fmla="*/ 21309 h 1472"/>
              <a:gd name="T4" fmla="*/ 481820 w 1173"/>
              <a:gd name="T5" fmla="*/ 24482 h 1472"/>
              <a:gd name="T6" fmla="*/ 452920 w 1173"/>
              <a:gd name="T7" fmla="*/ 30830 h 1472"/>
              <a:gd name="T8" fmla="*/ 414988 w 1173"/>
              <a:gd name="T9" fmla="*/ 24482 h 1472"/>
              <a:gd name="T10" fmla="*/ 284035 w 1173"/>
              <a:gd name="T11" fmla="*/ 2267 h 1472"/>
              <a:gd name="T12" fmla="*/ 0 w 1173"/>
              <a:gd name="T13" fmla="*/ 348193 h 1472"/>
              <a:gd name="T14" fmla="*/ 290356 w 1173"/>
              <a:gd name="T15" fmla="*/ 665102 h 1472"/>
              <a:gd name="T16" fmla="*/ 529686 w 1173"/>
              <a:gd name="T17" fmla="*/ 492366 h 1472"/>
              <a:gd name="T18" fmla="*/ 491303 w 1173"/>
              <a:gd name="T19" fmla="*/ 469697 h 1472"/>
              <a:gd name="T20" fmla="*/ 312483 w 1173"/>
              <a:gd name="T21" fmla="*/ 620671 h 1472"/>
              <a:gd name="T22" fmla="*/ 130954 w 1173"/>
              <a:gd name="T23" fmla="*/ 328697 h 1472"/>
              <a:gd name="T24" fmla="*/ 290356 w 1173"/>
              <a:gd name="T25" fmla="*/ 47151 h 1472"/>
              <a:gd name="T26" fmla="*/ 472337 w 1173"/>
              <a:gd name="T27" fmla="*/ 258424 h 1472"/>
              <a:gd name="T28" fmla="*/ 510720 w 1173"/>
              <a:gd name="T29" fmla="*/ 242556 h 147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173" h="1472">
                <a:moveTo>
                  <a:pt x="1131" y="535"/>
                </a:moveTo>
                <a:lnTo>
                  <a:pt x="1095" y="47"/>
                </a:lnTo>
                <a:cubicBezTo>
                  <a:pt x="1090" y="47"/>
                  <a:pt x="1081" y="49"/>
                  <a:pt x="1067" y="54"/>
                </a:cubicBezTo>
                <a:cubicBezTo>
                  <a:pt x="1043" y="64"/>
                  <a:pt x="1022" y="68"/>
                  <a:pt x="1003" y="68"/>
                </a:cubicBezTo>
                <a:cubicBezTo>
                  <a:pt x="975" y="68"/>
                  <a:pt x="947" y="64"/>
                  <a:pt x="919" y="54"/>
                </a:cubicBezTo>
                <a:cubicBezTo>
                  <a:pt x="810" y="17"/>
                  <a:pt x="714" y="0"/>
                  <a:pt x="629" y="5"/>
                </a:cubicBezTo>
                <a:cubicBezTo>
                  <a:pt x="214" y="24"/>
                  <a:pt x="5" y="278"/>
                  <a:pt x="0" y="768"/>
                </a:cubicBezTo>
                <a:cubicBezTo>
                  <a:pt x="5" y="1225"/>
                  <a:pt x="219" y="1458"/>
                  <a:pt x="643" y="1467"/>
                </a:cubicBezTo>
                <a:cubicBezTo>
                  <a:pt x="912" y="1472"/>
                  <a:pt x="1088" y="1345"/>
                  <a:pt x="1173" y="1086"/>
                </a:cubicBezTo>
                <a:lnTo>
                  <a:pt x="1088" y="1036"/>
                </a:lnTo>
                <a:cubicBezTo>
                  <a:pt x="999" y="1258"/>
                  <a:pt x="867" y="1369"/>
                  <a:pt x="692" y="1369"/>
                </a:cubicBezTo>
                <a:cubicBezTo>
                  <a:pt x="424" y="1359"/>
                  <a:pt x="290" y="1145"/>
                  <a:pt x="290" y="725"/>
                </a:cubicBezTo>
                <a:cubicBezTo>
                  <a:pt x="290" y="316"/>
                  <a:pt x="408" y="108"/>
                  <a:pt x="643" y="104"/>
                </a:cubicBezTo>
                <a:cubicBezTo>
                  <a:pt x="827" y="94"/>
                  <a:pt x="961" y="250"/>
                  <a:pt x="1046" y="570"/>
                </a:cubicBezTo>
                <a:lnTo>
                  <a:pt x="1131" y="53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0" name="Freeform 7"/>
          <p:cNvSpPr>
            <a:spLocks noEditPoints="1"/>
          </p:cNvSpPr>
          <p:nvPr/>
        </p:nvSpPr>
        <p:spPr bwMode="auto">
          <a:xfrm>
            <a:off x="566516" y="1497477"/>
            <a:ext cx="742660" cy="151151"/>
          </a:xfrm>
          <a:custGeom>
            <a:avLst/>
            <a:gdLst>
              <a:gd name="T0" fmla="*/ 22141 w 2195"/>
              <a:gd name="T1" fmla="*/ 126007 h 445"/>
              <a:gd name="T2" fmla="*/ 113870 w 2195"/>
              <a:gd name="T3" fmla="*/ 125101 h 445"/>
              <a:gd name="T4" fmla="*/ 68684 w 2195"/>
              <a:gd name="T5" fmla="*/ 200795 h 445"/>
              <a:gd name="T6" fmla="*/ 70491 w 2195"/>
              <a:gd name="T7" fmla="*/ 47593 h 445"/>
              <a:gd name="T8" fmla="*/ 68684 w 2195"/>
              <a:gd name="T9" fmla="*/ 200795 h 445"/>
              <a:gd name="T10" fmla="*/ 300490 w 2195"/>
              <a:gd name="T11" fmla="*/ 196716 h 445"/>
              <a:gd name="T12" fmla="*/ 279253 w 2195"/>
              <a:gd name="T13" fmla="*/ 106064 h 445"/>
              <a:gd name="T14" fmla="*/ 201532 w 2195"/>
              <a:gd name="T15" fmla="*/ 106970 h 445"/>
              <a:gd name="T16" fmla="*/ 180746 w 2195"/>
              <a:gd name="T17" fmla="*/ 197623 h 445"/>
              <a:gd name="T18" fmla="*/ 201532 w 2195"/>
              <a:gd name="T19" fmla="*/ 50312 h 445"/>
              <a:gd name="T20" fmla="*/ 249881 w 2195"/>
              <a:gd name="T21" fmla="*/ 46233 h 445"/>
              <a:gd name="T22" fmla="*/ 405323 w 2195"/>
              <a:gd name="T23" fmla="*/ 184478 h 445"/>
              <a:gd name="T24" fmla="*/ 387248 w 2195"/>
              <a:gd name="T25" fmla="*/ 199889 h 445"/>
              <a:gd name="T26" fmla="*/ 356973 w 2195"/>
              <a:gd name="T27" fmla="*/ 68443 h 445"/>
              <a:gd name="T28" fmla="*/ 336640 w 2195"/>
              <a:gd name="T29" fmla="*/ 50312 h 445"/>
              <a:gd name="T30" fmla="*/ 356973 w 2195"/>
              <a:gd name="T31" fmla="*/ 10878 h 445"/>
              <a:gd name="T32" fmla="*/ 378211 w 2195"/>
              <a:gd name="T33" fmla="*/ 50312 h 445"/>
              <a:gd name="T34" fmla="*/ 405323 w 2195"/>
              <a:gd name="T35" fmla="*/ 68443 h 445"/>
              <a:gd name="T36" fmla="*/ 378211 w 2195"/>
              <a:gd name="T37" fmla="*/ 167707 h 445"/>
              <a:gd name="T38" fmla="*/ 405323 w 2195"/>
              <a:gd name="T39" fmla="*/ 184478 h 445"/>
              <a:gd name="T40" fmla="*/ 548564 w 2195"/>
              <a:gd name="T41" fmla="*/ 112862 h 445"/>
              <a:gd name="T42" fmla="*/ 460902 w 2195"/>
              <a:gd name="T43" fmla="*/ 112862 h 445"/>
              <a:gd name="T44" fmla="*/ 570706 w 2195"/>
              <a:gd name="T45" fmla="*/ 157282 h 445"/>
              <a:gd name="T46" fmla="*/ 436502 w 2195"/>
              <a:gd name="T47" fmla="*/ 126007 h 445"/>
              <a:gd name="T48" fmla="*/ 571609 w 2195"/>
              <a:gd name="T49" fmla="*/ 126007 h 445"/>
              <a:gd name="T50" fmla="*/ 459999 w 2195"/>
              <a:gd name="T51" fmla="*/ 130993 h 445"/>
              <a:gd name="T52" fmla="*/ 548564 w 2195"/>
              <a:gd name="T53" fmla="*/ 151390 h 445"/>
              <a:gd name="T54" fmla="*/ 734733 w 2195"/>
              <a:gd name="T55" fmla="*/ 196716 h 445"/>
              <a:gd name="T56" fmla="*/ 713947 w 2195"/>
              <a:gd name="T57" fmla="*/ 106064 h 445"/>
              <a:gd name="T58" fmla="*/ 636226 w 2195"/>
              <a:gd name="T59" fmla="*/ 106970 h 445"/>
              <a:gd name="T60" fmla="*/ 614988 w 2195"/>
              <a:gd name="T61" fmla="*/ 197623 h 445"/>
              <a:gd name="T62" fmla="*/ 636226 w 2195"/>
              <a:gd name="T63" fmla="*/ 50312 h 445"/>
              <a:gd name="T64" fmla="*/ 684576 w 2195"/>
              <a:gd name="T65" fmla="*/ 46233 h 445"/>
              <a:gd name="T66" fmla="*/ 840017 w 2195"/>
              <a:gd name="T67" fmla="*/ 184478 h 445"/>
              <a:gd name="T68" fmla="*/ 821491 w 2195"/>
              <a:gd name="T69" fmla="*/ 199889 h 445"/>
              <a:gd name="T70" fmla="*/ 791668 w 2195"/>
              <a:gd name="T71" fmla="*/ 68443 h 445"/>
              <a:gd name="T72" fmla="*/ 771334 w 2195"/>
              <a:gd name="T73" fmla="*/ 50312 h 445"/>
              <a:gd name="T74" fmla="*/ 791668 w 2195"/>
              <a:gd name="T75" fmla="*/ 10878 h 445"/>
              <a:gd name="T76" fmla="*/ 812454 w 2195"/>
              <a:gd name="T77" fmla="*/ 50312 h 445"/>
              <a:gd name="T78" fmla="*/ 840017 w 2195"/>
              <a:gd name="T79" fmla="*/ 68443 h 445"/>
              <a:gd name="T80" fmla="*/ 812454 w 2195"/>
              <a:gd name="T81" fmla="*/ 167707 h 445"/>
              <a:gd name="T82" fmla="*/ 840017 w 2195"/>
              <a:gd name="T83" fmla="*/ 184478 h 445"/>
              <a:gd name="T84" fmla="*/ 985066 w 2195"/>
              <a:gd name="T85" fmla="*/ 85667 h 445"/>
              <a:gd name="T86" fmla="*/ 875263 w 2195"/>
              <a:gd name="T87" fmla="*/ 87933 h 445"/>
              <a:gd name="T88" fmla="*/ 968799 w 2195"/>
              <a:gd name="T89" fmla="*/ 159549 h 445"/>
              <a:gd name="T90" fmla="*/ 890174 w 2195"/>
              <a:gd name="T91" fmla="*/ 151390 h 445"/>
              <a:gd name="T92" fmla="*/ 931746 w 2195"/>
              <a:gd name="T93" fmla="*/ 200795 h 445"/>
              <a:gd name="T94" fmla="*/ 937620 w 2195"/>
              <a:gd name="T95" fmla="*/ 114222 h 445"/>
              <a:gd name="T96" fmla="*/ 929487 w 2195"/>
              <a:gd name="T97" fmla="*/ 65723 h 44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2195" h="445">
                <a:moveTo>
                  <a:pt x="154" y="142"/>
                </a:moveTo>
                <a:cubicBezTo>
                  <a:pt x="86" y="144"/>
                  <a:pt x="51" y="189"/>
                  <a:pt x="49" y="278"/>
                </a:cubicBezTo>
                <a:cubicBezTo>
                  <a:pt x="51" y="361"/>
                  <a:pt x="86" y="405"/>
                  <a:pt x="154" y="407"/>
                </a:cubicBezTo>
                <a:cubicBezTo>
                  <a:pt x="218" y="405"/>
                  <a:pt x="251" y="361"/>
                  <a:pt x="252" y="276"/>
                </a:cubicBezTo>
                <a:cubicBezTo>
                  <a:pt x="248" y="193"/>
                  <a:pt x="215" y="148"/>
                  <a:pt x="154" y="142"/>
                </a:cubicBezTo>
                <a:close/>
                <a:moveTo>
                  <a:pt x="152" y="443"/>
                </a:moveTo>
                <a:cubicBezTo>
                  <a:pt x="55" y="437"/>
                  <a:pt x="5" y="383"/>
                  <a:pt x="0" y="280"/>
                </a:cubicBezTo>
                <a:cubicBezTo>
                  <a:pt x="3" y="166"/>
                  <a:pt x="55" y="107"/>
                  <a:pt x="156" y="105"/>
                </a:cubicBezTo>
                <a:cubicBezTo>
                  <a:pt x="250" y="109"/>
                  <a:pt x="299" y="165"/>
                  <a:pt x="303" y="274"/>
                </a:cubicBezTo>
                <a:cubicBezTo>
                  <a:pt x="302" y="385"/>
                  <a:pt x="251" y="442"/>
                  <a:pt x="152" y="443"/>
                </a:cubicBezTo>
                <a:close/>
                <a:moveTo>
                  <a:pt x="665" y="227"/>
                </a:moveTo>
                <a:lnTo>
                  <a:pt x="665" y="434"/>
                </a:lnTo>
                <a:lnTo>
                  <a:pt x="618" y="434"/>
                </a:lnTo>
                <a:lnTo>
                  <a:pt x="618" y="234"/>
                </a:lnTo>
                <a:cubicBezTo>
                  <a:pt x="616" y="174"/>
                  <a:pt x="591" y="144"/>
                  <a:pt x="542" y="142"/>
                </a:cubicBezTo>
                <a:cubicBezTo>
                  <a:pt x="484" y="150"/>
                  <a:pt x="452" y="181"/>
                  <a:pt x="446" y="236"/>
                </a:cubicBezTo>
                <a:lnTo>
                  <a:pt x="446" y="434"/>
                </a:lnTo>
                <a:lnTo>
                  <a:pt x="400" y="436"/>
                </a:lnTo>
                <a:lnTo>
                  <a:pt x="400" y="111"/>
                </a:lnTo>
                <a:lnTo>
                  <a:pt x="446" y="111"/>
                </a:lnTo>
                <a:lnTo>
                  <a:pt x="446" y="160"/>
                </a:lnTo>
                <a:cubicBezTo>
                  <a:pt x="472" y="123"/>
                  <a:pt x="507" y="104"/>
                  <a:pt x="553" y="102"/>
                </a:cubicBezTo>
                <a:cubicBezTo>
                  <a:pt x="628" y="102"/>
                  <a:pt x="665" y="144"/>
                  <a:pt x="665" y="227"/>
                </a:cubicBezTo>
                <a:close/>
                <a:moveTo>
                  <a:pt x="897" y="407"/>
                </a:moveTo>
                <a:lnTo>
                  <a:pt x="906" y="432"/>
                </a:lnTo>
                <a:cubicBezTo>
                  <a:pt x="891" y="438"/>
                  <a:pt x="875" y="441"/>
                  <a:pt x="857" y="441"/>
                </a:cubicBezTo>
                <a:cubicBezTo>
                  <a:pt x="811" y="442"/>
                  <a:pt x="788" y="419"/>
                  <a:pt x="790" y="370"/>
                </a:cubicBezTo>
                <a:lnTo>
                  <a:pt x="790" y="151"/>
                </a:lnTo>
                <a:lnTo>
                  <a:pt x="745" y="151"/>
                </a:lnTo>
                <a:lnTo>
                  <a:pt x="745" y="111"/>
                </a:lnTo>
                <a:lnTo>
                  <a:pt x="790" y="111"/>
                </a:lnTo>
                <a:lnTo>
                  <a:pt x="790" y="24"/>
                </a:lnTo>
                <a:lnTo>
                  <a:pt x="837" y="0"/>
                </a:lnTo>
                <a:lnTo>
                  <a:pt x="837" y="111"/>
                </a:lnTo>
                <a:lnTo>
                  <a:pt x="897" y="111"/>
                </a:lnTo>
                <a:lnTo>
                  <a:pt x="897" y="151"/>
                </a:lnTo>
                <a:lnTo>
                  <a:pt x="837" y="151"/>
                </a:lnTo>
                <a:lnTo>
                  <a:pt x="837" y="370"/>
                </a:lnTo>
                <a:cubicBezTo>
                  <a:pt x="835" y="398"/>
                  <a:pt x="847" y="411"/>
                  <a:pt x="872" y="410"/>
                </a:cubicBezTo>
                <a:cubicBezTo>
                  <a:pt x="881" y="410"/>
                  <a:pt x="890" y="409"/>
                  <a:pt x="897" y="407"/>
                </a:cubicBezTo>
                <a:close/>
                <a:moveTo>
                  <a:pt x="1020" y="249"/>
                </a:moveTo>
                <a:lnTo>
                  <a:pt x="1214" y="249"/>
                </a:lnTo>
                <a:cubicBezTo>
                  <a:pt x="1211" y="184"/>
                  <a:pt x="1179" y="150"/>
                  <a:pt x="1118" y="147"/>
                </a:cubicBezTo>
                <a:cubicBezTo>
                  <a:pt x="1057" y="153"/>
                  <a:pt x="1024" y="187"/>
                  <a:pt x="1020" y="249"/>
                </a:cubicBezTo>
                <a:close/>
                <a:moveTo>
                  <a:pt x="1214" y="334"/>
                </a:moveTo>
                <a:lnTo>
                  <a:pt x="1263" y="347"/>
                </a:lnTo>
                <a:cubicBezTo>
                  <a:pt x="1245" y="413"/>
                  <a:pt x="1198" y="445"/>
                  <a:pt x="1120" y="443"/>
                </a:cubicBezTo>
                <a:cubicBezTo>
                  <a:pt x="1021" y="439"/>
                  <a:pt x="969" y="384"/>
                  <a:pt x="966" y="278"/>
                </a:cubicBezTo>
                <a:cubicBezTo>
                  <a:pt x="971" y="167"/>
                  <a:pt x="1021" y="109"/>
                  <a:pt x="1118" y="105"/>
                </a:cubicBezTo>
                <a:cubicBezTo>
                  <a:pt x="1213" y="107"/>
                  <a:pt x="1262" y="165"/>
                  <a:pt x="1265" y="278"/>
                </a:cubicBezTo>
                <a:cubicBezTo>
                  <a:pt x="1265" y="284"/>
                  <a:pt x="1265" y="288"/>
                  <a:pt x="1265" y="289"/>
                </a:cubicBezTo>
                <a:lnTo>
                  <a:pt x="1018" y="289"/>
                </a:lnTo>
                <a:cubicBezTo>
                  <a:pt x="1021" y="362"/>
                  <a:pt x="1054" y="401"/>
                  <a:pt x="1118" y="405"/>
                </a:cubicBezTo>
                <a:cubicBezTo>
                  <a:pt x="1169" y="405"/>
                  <a:pt x="1200" y="382"/>
                  <a:pt x="1214" y="334"/>
                </a:cubicBezTo>
                <a:close/>
                <a:moveTo>
                  <a:pt x="1626" y="227"/>
                </a:moveTo>
                <a:lnTo>
                  <a:pt x="1626" y="434"/>
                </a:lnTo>
                <a:lnTo>
                  <a:pt x="1580" y="434"/>
                </a:lnTo>
                <a:lnTo>
                  <a:pt x="1580" y="234"/>
                </a:lnTo>
                <a:cubicBezTo>
                  <a:pt x="1578" y="174"/>
                  <a:pt x="1553" y="144"/>
                  <a:pt x="1504" y="142"/>
                </a:cubicBezTo>
                <a:cubicBezTo>
                  <a:pt x="1446" y="150"/>
                  <a:pt x="1414" y="181"/>
                  <a:pt x="1408" y="236"/>
                </a:cubicBezTo>
                <a:lnTo>
                  <a:pt x="1408" y="434"/>
                </a:lnTo>
                <a:lnTo>
                  <a:pt x="1361" y="436"/>
                </a:lnTo>
                <a:lnTo>
                  <a:pt x="1361" y="111"/>
                </a:lnTo>
                <a:lnTo>
                  <a:pt x="1408" y="111"/>
                </a:lnTo>
                <a:lnTo>
                  <a:pt x="1408" y="160"/>
                </a:lnTo>
                <a:cubicBezTo>
                  <a:pt x="1433" y="123"/>
                  <a:pt x="1469" y="104"/>
                  <a:pt x="1515" y="102"/>
                </a:cubicBezTo>
                <a:cubicBezTo>
                  <a:pt x="1589" y="102"/>
                  <a:pt x="1626" y="144"/>
                  <a:pt x="1626" y="227"/>
                </a:cubicBezTo>
                <a:close/>
                <a:moveTo>
                  <a:pt x="1859" y="407"/>
                </a:moveTo>
                <a:lnTo>
                  <a:pt x="1868" y="432"/>
                </a:lnTo>
                <a:cubicBezTo>
                  <a:pt x="1853" y="438"/>
                  <a:pt x="1836" y="441"/>
                  <a:pt x="1818" y="441"/>
                </a:cubicBezTo>
                <a:cubicBezTo>
                  <a:pt x="1772" y="442"/>
                  <a:pt x="1750" y="419"/>
                  <a:pt x="1752" y="370"/>
                </a:cubicBezTo>
                <a:lnTo>
                  <a:pt x="1752" y="151"/>
                </a:lnTo>
                <a:lnTo>
                  <a:pt x="1707" y="151"/>
                </a:lnTo>
                <a:lnTo>
                  <a:pt x="1707" y="111"/>
                </a:lnTo>
                <a:lnTo>
                  <a:pt x="1752" y="111"/>
                </a:lnTo>
                <a:lnTo>
                  <a:pt x="1752" y="24"/>
                </a:lnTo>
                <a:lnTo>
                  <a:pt x="1798" y="0"/>
                </a:lnTo>
                <a:lnTo>
                  <a:pt x="1798" y="111"/>
                </a:lnTo>
                <a:lnTo>
                  <a:pt x="1859" y="111"/>
                </a:lnTo>
                <a:lnTo>
                  <a:pt x="1859" y="151"/>
                </a:lnTo>
                <a:lnTo>
                  <a:pt x="1798" y="151"/>
                </a:lnTo>
                <a:lnTo>
                  <a:pt x="1798" y="370"/>
                </a:lnTo>
                <a:cubicBezTo>
                  <a:pt x="1797" y="398"/>
                  <a:pt x="1809" y="411"/>
                  <a:pt x="1834" y="410"/>
                </a:cubicBezTo>
                <a:cubicBezTo>
                  <a:pt x="1843" y="410"/>
                  <a:pt x="1851" y="409"/>
                  <a:pt x="1859" y="407"/>
                </a:cubicBezTo>
                <a:close/>
                <a:moveTo>
                  <a:pt x="2131" y="203"/>
                </a:moveTo>
                <a:lnTo>
                  <a:pt x="2180" y="189"/>
                </a:lnTo>
                <a:cubicBezTo>
                  <a:pt x="2167" y="133"/>
                  <a:pt x="2125" y="104"/>
                  <a:pt x="2055" y="102"/>
                </a:cubicBezTo>
                <a:cubicBezTo>
                  <a:pt x="1982" y="105"/>
                  <a:pt x="1943" y="136"/>
                  <a:pt x="1937" y="194"/>
                </a:cubicBezTo>
                <a:cubicBezTo>
                  <a:pt x="1934" y="249"/>
                  <a:pt x="1976" y="281"/>
                  <a:pt x="2062" y="292"/>
                </a:cubicBezTo>
                <a:cubicBezTo>
                  <a:pt x="2118" y="302"/>
                  <a:pt x="2146" y="322"/>
                  <a:pt x="2144" y="352"/>
                </a:cubicBezTo>
                <a:cubicBezTo>
                  <a:pt x="2143" y="387"/>
                  <a:pt x="2115" y="406"/>
                  <a:pt x="2062" y="407"/>
                </a:cubicBezTo>
                <a:cubicBezTo>
                  <a:pt x="2013" y="409"/>
                  <a:pt x="1982" y="384"/>
                  <a:pt x="1970" y="334"/>
                </a:cubicBezTo>
                <a:lnTo>
                  <a:pt x="1924" y="347"/>
                </a:lnTo>
                <a:cubicBezTo>
                  <a:pt x="1941" y="413"/>
                  <a:pt x="1988" y="445"/>
                  <a:pt x="2062" y="443"/>
                </a:cubicBezTo>
                <a:cubicBezTo>
                  <a:pt x="2148" y="442"/>
                  <a:pt x="2192" y="410"/>
                  <a:pt x="2193" y="350"/>
                </a:cubicBezTo>
                <a:cubicBezTo>
                  <a:pt x="2195" y="298"/>
                  <a:pt x="2155" y="265"/>
                  <a:pt x="2075" y="252"/>
                </a:cubicBezTo>
                <a:cubicBezTo>
                  <a:pt x="2014" y="241"/>
                  <a:pt x="1985" y="222"/>
                  <a:pt x="1986" y="194"/>
                </a:cubicBezTo>
                <a:cubicBezTo>
                  <a:pt x="1990" y="162"/>
                  <a:pt x="2014" y="146"/>
                  <a:pt x="2057" y="145"/>
                </a:cubicBezTo>
                <a:cubicBezTo>
                  <a:pt x="2097" y="145"/>
                  <a:pt x="2122" y="164"/>
                  <a:pt x="2131" y="203"/>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2" name="文本框 1"/>
          <p:cNvSpPr txBox="1"/>
          <p:nvPr/>
        </p:nvSpPr>
        <p:spPr>
          <a:xfrm>
            <a:off x="521335" y="1124585"/>
            <a:ext cx="1515745" cy="368300"/>
          </a:xfrm>
          <a:prstGeom prst="rect">
            <a:avLst/>
          </a:prstGeom>
          <a:noFill/>
        </p:spPr>
        <p:txBody>
          <a:bodyPr wrap="square" rtlCol="0">
            <a:spAutoFit/>
          </a:bodyPr>
          <a:p>
            <a:r>
              <a:rPr lang="zh-CN" altLang="en-US">
                <a:latin typeface="黑体" panose="02010609060101010101" charset="-122"/>
                <a:ea typeface="黑体" panose="02010609060101010101" charset="-122"/>
                <a:cs typeface="Times New Roman" panose="02020603050405020304" pitchFamily="18" charset="0"/>
              </a:rPr>
              <a:t>本章概要</a:t>
            </a:r>
            <a:endParaRPr lang="zh-CN" altLang="en-US">
              <a:latin typeface="黑体" panose="02010609060101010101" charset="-122"/>
              <a:ea typeface="黑体" panose="02010609060101010101" charset="-122"/>
              <a:cs typeface="Times New Roman" panose="02020603050405020304" pitchFamily="18" charset="0"/>
            </a:endParaRPr>
          </a:p>
        </p:txBody>
      </p:sp>
      <p:pic>
        <p:nvPicPr>
          <p:cNvPr id="4" name="图片 3"/>
          <p:cNvPicPr>
            <a:picLocks noChangeAspect="1"/>
          </p:cNvPicPr>
          <p:nvPr/>
        </p:nvPicPr>
        <p:blipFill>
          <a:blip r:embed="rId1"/>
          <a:stretch>
            <a:fillRect/>
          </a:stretch>
        </p:blipFill>
        <p:spPr>
          <a:xfrm>
            <a:off x="1403985" y="1557020"/>
            <a:ext cx="7287260" cy="507682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Text Box 2"/>
          <p:cNvSpPr txBox="1">
            <a:spLocks noChangeArrowheads="1"/>
          </p:cNvSpPr>
          <p:nvPr/>
        </p:nvSpPr>
        <p:spPr bwMode="auto">
          <a:xfrm>
            <a:off x="417328" y="1811461"/>
            <a:ext cx="2320925" cy="460375"/>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2400" b="1" dirty="0">
                <a:solidFill>
                  <a:srgbClr val="FF0000"/>
                </a:solidFill>
                <a:latin typeface="华文中宋" panose="02010600040101010101" pitchFamily="2" charset="-122"/>
                <a:ea typeface="华文中宋" panose="02010600040101010101" pitchFamily="2" charset="-122"/>
                <a:cs typeface="Times New Roman" panose="02020603050405020304" pitchFamily="18" charset="0"/>
              </a:rPr>
              <a:t>成绩正太分布图</a:t>
            </a:r>
            <a:endParaRPr kumimoji="1" lang="zh-CN" altLang="en-US" sz="2400" b="1" dirty="0">
              <a:solidFill>
                <a:srgbClr val="FF0000"/>
              </a:solidFill>
              <a:latin typeface="华文中宋" panose="02010600040101010101" pitchFamily="2" charset="-122"/>
              <a:ea typeface="华文中宋" panose="02010600040101010101" pitchFamily="2" charset="-122"/>
              <a:cs typeface="Times New Roman" panose="02020603050405020304" pitchFamily="18" charset="0"/>
            </a:endParaRPr>
          </a:p>
        </p:txBody>
      </p:sp>
      <p:pic>
        <p:nvPicPr>
          <p:cNvPr id="6" name="图片 5"/>
          <p:cNvPicPr>
            <a:picLocks noChangeAspect="1"/>
          </p:cNvPicPr>
          <p:nvPr/>
        </p:nvPicPr>
        <p:blipFill>
          <a:blip r:embed="rId1"/>
          <a:stretch>
            <a:fillRect/>
          </a:stretch>
        </p:blipFill>
        <p:spPr>
          <a:xfrm>
            <a:off x="323850" y="2204720"/>
            <a:ext cx="3714750" cy="2466975"/>
          </a:xfrm>
          <a:prstGeom prst="rect">
            <a:avLst/>
          </a:prstGeom>
        </p:spPr>
      </p:pic>
      <p:grpSp>
        <p:nvGrpSpPr>
          <p:cNvPr id="2" name="组合 1"/>
          <p:cNvGrpSpPr/>
          <p:nvPr/>
        </p:nvGrpSpPr>
        <p:grpSpPr>
          <a:xfrm>
            <a:off x="4860290" y="1713230"/>
            <a:ext cx="3114040" cy="3594735"/>
            <a:chOff x="8221" y="2853"/>
            <a:chExt cx="4904" cy="5661"/>
          </a:xfrm>
        </p:grpSpPr>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21" y="2853"/>
              <a:ext cx="4905" cy="5310"/>
            </a:xfrm>
            <a:prstGeom prst="rect">
              <a:avLst/>
            </a:prstGeom>
          </p:spPr>
        </p:pic>
        <p:sp>
          <p:nvSpPr>
            <p:cNvPr id="5" name="文本框 4"/>
            <p:cNvSpPr txBox="1"/>
            <p:nvPr/>
          </p:nvSpPr>
          <p:spPr>
            <a:xfrm>
              <a:off x="8334" y="4720"/>
              <a:ext cx="1063" cy="507"/>
            </a:xfrm>
            <a:prstGeom prst="rect">
              <a:avLst/>
            </a:prstGeom>
            <a:noFill/>
          </p:spPr>
          <p:txBody>
            <a:bodyPr wrap="square" rtlCol="0">
              <a:spAutoFit/>
            </a:bodyPr>
            <a:p>
              <a:r>
                <a:rPr lang="en-US" altLang="zh-CN" sz="1500">
                  <a:solidFill>
                    <a:srgbClr val="FF0000"/>
                  </a:solidFill>
                  <a:latin typeface="Times New Roman" panose="02020603050405020304" pitchFamily="18" charset="0"/>
                  <a:cs typeface="Times New Roman" panose="02020603050405020304" pitchFamily="18" charset="0"/>
                </a:rPr>
                <a:t>5%</a:t>
              </a:r>
              <a:endParaRPr lang="en-US" altLang="zh-CN" sz="1500">
                <a:solidFill>
                  <a:srgbClr val="FF0000"/>
                </a:solidFill>
                <a:latin typeface="Times New Roman" panose="02020603050405020304" pitchFamily="18" charset="0"/>
                <a:cs typeface="Times New Roman" panose="02020603050405020304" pitchFamily="18" charset="0"/>
              </a:endParaRPr>
            </a:p>
          </p:txBody>
        </p:sp>
        <p:sp>
          <p:nvSpPr>
            <p:cNvPr id="9" name="文本框 8"/>
            <p:cNvSpPr txBox="1"/>
            <p:nvPr/>
          </p:nvSpPr>
          <p:spPr>
            <a:xfrm>
              <a:off x="11963" y="8008"/>
              <a:ext cx="1063" cy="507"/>
            </a:xfrm>
            <a:prstGeom prst="rect">
              <a:avLst/>
            </a:prstGeom>
            <a:noFill/>
          </p:spPr>
          <p:txBody>
            <a:bodyPr wrap="square" rtlCol="0">
              <a:spAutoFit/>
            </a:bodyPr>
            <a:p>
              <a:r>
                <a:rPr lang="en-US" altLang="zh-CN" sz="1500">
                  <a:solidFill>
                    <a:srgbClr val="FF0000"/>
                  </a:solidFill>
                  <a:latin typeface="Times New Roman" panose="02020603050405020304" pitchFamily="18" charset="0"/>
                  <a:cs typeface="Times New Roman" panose="02020603050405020304" pitchFamily="18" charset="0"/>
                </a:rPr>
                <a:t>10%</a:t>
              </a:r>
              <a:endParaRPr lang="en-US" altLang="zh-CN" sz="1500">
                <a:solidFill>
                  <a:srgbClr val="FF0000"/>
                </a:solidFill>
                <a:latin typeface="Times New Roman" panose="02020603050405020304" pitchFamily="18" charset="0"/>
                <a:cs typeface="Times New Roman" panose="02020603050405020304" pitchFamily="18" charset="0"/>
              </a:endParaRPr>
            </a:p>
          </p:txBody>
        </p:sp>
        <p:sp>
          <p:nvSpPr>
            <p:cNvPr id="10" name="文本框 9"/>
            <p:cNvSpPr txBox="1"/>
            <p:nvPr/>
          </p:nvSpPr>
          <p:spPr>
            <a:xfrm>
              <a:off x="10602" y="8008"/>
              <a:ext cx="1063" cy="507"/>
            </a:xfrm>
            <a:prstGeom prst="rect">
              <a:avLst/>
            </a:prstGeom>
            <a:noFill/>
          </p:spPr>
          <p:txBody>
            <a:bodyPr wrap="square" rtlCol="0">
              <a:spAutoFit/>
            </a:bodyPr>
            <a:p>
              <a:r>
                <a:rPr lang="en-US" altLang="zh-CN" sz="1500">
                  <a:solidFill>
                    <a:srgbClr val="FF0000"/>
                  </a:solidFill>
                  <a:latin typeface="Times New Roman" panose="02020603050405020304" pitchFamily="18" charset="0"/>
                  <a:cs typeface="Times New Roman" panose="02020603050405020304" pitchFamily="18" charset="0"/>
                </a:rPr>
                <a:t>30%</a:t>
              </a:r>
              <a:endParaRPr lang="en-US" altLang="zh-CN" sz="1500">
                <a:solidFill>
                  <a:srgbClr val="FF0000"/>
                </a:solidFill>
                <a:latin typeface="Times New Roman" panose="02020603050405020304" pitchFamily="18" charset="0"/>
                <a:cs typeface="Times New Roman" panose="02020603050405020304" pitchFamily="18" charset="0"/>
              </a:endParaRPr>
            </a:p>
          </p:txBody>
        </p:sp>
        <p:sp>
          <p:nvSpPr>
            <p:cNvPr id="11" name="文本框 10"/>
            <p:cNvSpPr txBox="1"/>
            <p:nvPr/>
          </p:nvSpPr>
          <p:spPr>
            <a:xfrm>
              <a:off x="9695" y="6761"/>
              <a:ext cx="1063" cy="507"/>
            </a:xfrm>
            <a:prstGeom prst="rect">
              <a:avLst/>
            </a:prstGeom>
            <a:noFill/>
          </p:spPr>
          <p:txBody>
            <a:bodyPr wrap="square" rtlCol="0">
              <a:spAutoFit/>
            </a:bodyPr>
            <a:p>
              <a:r>
                <a:rPr lang="en-US" altLang="zh-CN" sz="1500">
                  <a:solidFill>
                    <a:srgbClr val="FF0000"/>
                  </a:solidFill>
                  <a:latin typeface="Times New Roman" panose="02020603050405020304" pitchFamily="18" charset="0"/>
                  <a:cs typeface="Times New Roman" panose="02020603050405020304" pitchFamily="18" charset="0"/>
                </a:rPr>
                <a:t>40%</a:t>
              </a:r>
              <a:endParaRPr lang="en-US" altLang="zh-CN" sz="1500">
                <a:solidFill>
                  <a:srgbClr val="FF0000"/>
                </a:solidFill>
                <a:latin typeface="Times New Roman" panose="02020603050405020304" pitchFamily="18" charset="0"/>
                <a:cs typeface="Times New Roman" panose="02020603050405020304" pitchFamily="18" charset="0"/>
              </a:endParaRPr>
            </a:p>
          </p:txBody>
        </p:sp>
        <p:sp>
          <p:nvSpPr>
            <p:cNvPr id="12" name="文本框 11"/>
            <p:cNvSpPr txBox="1"/>
            <p:nvPr/>
          </p:nvSpPr>
          <p:spPr>
            <a:xfrm>
              <a:off x="8788" y="5967"/>
              <a:ext cx="1063" cy="507"/>
            </a:xfrm>
            <a:prstGeom prst="rect">
              <a:avLst/>
            </a:prstGeom>
            <a:noFill/>
          </p:spPr>
          <p:txBody>
            <a:bodyPr wrap="square" rtlCol="0">
              <a:spAutoFit/>
            </a:bodyPr>
            <a:p>
              <a:r>
                <a:rPr lang="en-US" altLang="zh-CN" sz="1500">
                  <a:solidFill>
                    <a:srgbClr val="FF0000"/>
                  </a:solidFill>
                  <a:latin typeface="Times New Roman" panose="02020603050405020304" pitchFamily="18" charset="0"/>
                  <a:cs typeface="Times New Roman" panose="02020603050405020304" pitchFamily="18" charset="0"/>
                </a:rPr>
                <a:t>15%</a:t>
              </a:r>
              <a:endParaRPr lang="en-US" altLang="zh-CN" sz="1500">
                <a:solidFill>
                  <a:srgbClr val="FF0000"/>
                </a:solidFill>
                <a:latin typeface="Times New Roman" panose="02020603050405020304" pitchFamily="18" charset="0"/>
                <a:cs typeface="Times New Roman" panose="02020603050405020304" pitchFamily="18" charset="0"/>
              </a:endParaRPr>
            </a:p>
          </p:txBody>
        </p:sp>
      </p:grpSp>
      <p:sp>
        <p:nvSpPr>
          <p:cNvPr id="13" name="Text Box 2"/>
          <p:cNvSpPr txBox="1">
            <a:spLocks noChangeArrowheads="1"/>
          </p:cNvSpPr>
          <p:nvPr/>
        </p:nvSpPr>
        <p:spPr bwMode="auto">
          <a:xfrm>
            <a:off x="468128" y="5229031"/>
            <a:ext cx="3393440" cy="460375"/>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pPr>
              <a:spcBef>
                <a:spcPct val="50000"/>
              </a:spcBef>
            </a:pPr>
            <a:r>
              <a:rPr kumimoji="1" lang="zh-CN" altLang="en-US" sz="2400" b="1" dirty="0">
                <a:solidFill>
                  <a:srgbClr val="FF0000"/>
                </a:solidFill>
                <a:latin typeface="宋体" panose="02010600030101010101" pitchFamily="2" charset="-122"/>
                <a:cs typeface="宋体" panose="02010600030101010101" pitchFamily="2" charset="-122"/>
              </a:rPr>
              <a:t>假设学生总共有</a:t>
            </a:r>
            <a:r>
              <a:rPr kumimoji="1" lang="en-US" altLang="zh-CN" sz="2400" b="1" dirty="0">
                <a:solidFill>
                  <a:srgbClr val="FF0000"/>
                </a:solidFill>
                <a:uFillTx/>
                <a:latin typeface="Times New Roman" panose="02020603050405020304" pitchFamily="18" charset="0"/>
                <a:cs typeface="宋体" panose="02010600030101010101" pitchFamily="2" charset="-122"/>
              </a:rPr>
              <a:t>10000</a:t>
            </a:r>
            <a:r>
              <a:rPr kumimoji="1" lang="zh-CN" altLang="en-US" sz="2400" b="1" dirty="0">
                <a:solidFill>
                  <a:srgbClr val="FF0000"/>
                </a:solidFill>
                <a:latin typeface="宋体" panose="02010600030101010101" pitchFamily="2" charset="-122"/>
                <a:cs typeface="宋体" panose="02010600030101010101" pitchFamily="2" charset="-122"/>
              </a:rPr>
              <a:t>个</a:t>
            </a:r>
            <a:endParaRPr kumimoji="1" lang="zh-CN" altLang="en-US" sz="2400" b="1" dirty="0">
              <a:solidFill>
                <a:srgbClr val="FF0000"/>
              </a:solidFill>
              <a:latin typeface="宋体" panose="02010600030101010101" pitchFamily="2" charset="-122"/>
              <a:cs typeface="宋体" panose="02010600030101010101" pitchFamily="2" charset="-122"/>
            </a:endParaRPr>
          </a:p>
        </p:txBody>
      </p:sp>
      <p:sp>
        <p:nvSpPr>
          <p:cNvPr id="14" name="Text Box 2"/>
          <p:cNvSpPr txBox="1">
            <a:spLocks noChangeArrowheads="1"/>
          </p:cNvSpPr>
          <p:nvPr/>
        </p:nvSpPr>
        <p:spPr bwMode="auto">
          <a:xfrm>
            <a:off x="996448" y="5877366"/>
            <a:ext cx="7244715" cy="36830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pPr algn="l">
              <a:spcBef>
                <a:spcPct val="50000"/>
              </a:spcBef>
            </a:pPr>
            <a:r>
              <a:rPr kumimoji="1" lang="zh-CN" altLang="en-US" sz="1800" b="1" dirty="0">
                <a:solidFill>
                  <a:srgbClr val="FF0000"/>
                </a:solidFill>
                <a:uFillTx/>
                <a:latin typeface="Times New Roman" panose="02020603050405020304" pitchFamily="18" charset="0"/>
                <a:cs typeface="Times New Roman" panose="02020603050405020304" pitchFamily="18" charset="0"/>
              </a:rPr>
              <a:t>比较次数：</a:t>
            </a:r>
            <a:r>
              <a:rPr kumimoji="1" lang="en-US" altLang="zh-CN" sz="1800" b="1" dirty="0">
                <a:solidFill>
                  <a:srgbClr val="FF0000"/>
                </a:solidFill>
                <a:uFillTx/>
                <a:latin typeface="Times New Roman" panose="02020603050405020304" pitchFamily="18" charset="0"/>
                <a:cs typeface="Times New Roman" panose="02020603050405020304" pitchFamily="18" charset="0"/>
              </a:rPr>
              <a:t>10000*</a:t>
            </a:r>
            <a:r>
              <a:rPr kumimoji="1" lang="zh-CN" altLang="en-US" sz="1800" b="1" dirty="0">
                <a:solidFill>
                  <a:srgbClr val="FF0000"/>
                </a:solidFill>
                <a:uFillTx/>
                <a:latin typeface="Times New Roman" panose="02020603050405020304" pitchFamily="18" charset="0"/>
                <a:cs typeface="Times New Roman" panose="02020603050405020304" pitchFamily="18" charset="0"/>
              </a:rPr>
              <a:t>（</a:t>
            </a:r>
            <a:r>
              <a:rPr kumimoji="1" lang="en-US" altLang="zh-CN" sz="1800" b="1" dirty="0">
                <a:solidFill>
                  <a:srgbClr val="FF0000"/>
                </a:solidFill>
                <a:uFillTx/>
                <a:latin typeface="Times New Roman" panose="02020603050405020304" pitchFamily="18" charset="0"/>
                <a:cs typeface="Times New Roman" panose="02020603050405020304" pitchFamily="18" charset="0"/>
              </a:rPr>
              <a:t>1*5%+</a:t>
            </a:r>
            <a:r>
              <a:rPr kumimoji="1" lang="en-US" altLang="zh-CN" sz="1800" b="1" dirty="0">
                <a:solidFill>
                  <a:srgbClr val="FF0000"/>
                </a:solidFill>
                <a:uFillTx/>
                <a:latin typeface="Times New Roman" panose="02020603050405020304" pitchFamily="18" charset="0"/>
                <a:cs typeface="Times New Roman" panose="02020603050405020304" pitchFamily="18" charset="0"/>
                <a:sym typeface="+mn-ea"/>
              </a:rPr>
              <a:t>2*15%+</a:t>
            </a:r>
            <a:r>
              <a:rPr kumimoji="1" lang="en-US" altLang="zh-CN" sz="1800" b="1" dirty="0">
                <a:solidFill>
                  <a:srgbClr val="FF0000"/>
                </a:solidFill>
                <a:uFillTx/>
                <a:latin typeface="Times New Roman" panose="02020603050405020304" pitchFamily="18" charset="0"/>
                <a:cs typeface="Times New Roman" panose="02020603050405020304" pitchFamily="18" charset="0"/>
              </a:rPr>
              <a:t>3*40%+</a:t>
            </a:r>
            <a:r>
              <a:rPr kumimoji="1" lang="en-US" altLang="zh-CN" sz="1800" b="1" dirty="0">
                <a:solidFill>
                  <a:srgbClr val="FF0000"/>
                </a:solidFill>
                <a:uFillTx/>
                <a:latin typeface="Times New Roman" panose="02020603050405020304" pitchFamily="18" charset="0"/>
                <a:cs typeface="Times New Roman" panose="02020603050405020304" pitchFamily="18" charset="0"/>
                <a:sym typeface="+mn-ea"/>
              </a:rPr>
              <a:t>4*30%+4*10%</a:t>
            </a:r>
            <a:r>
              <a:rPr kumimoji="1" lang="zh-CN" altLang="en-US" sz="1800" b="1" dirty="0">
                <a:solidFill>
                  <a:srgbClr val="FF0000"/>
                </a:solidFill>
                <a:uFillTx/>
                <a:latin typeface="Times New Roman" panose="02020603050405020304" pitchFamily="18" charset="0"/>
                <a:cs typeface="Times New Roman" panose="02020603050405020304" pitchFamily="18" charset="0"/>
              </a:rPr>
              <a:t>）</a:t>
            </a:r>
            <a:r>
              <a:rPr kumimoji="1" lang="en-US" altLang="zh-CN" sz="1800" b="1" dirty="0">
                <a:solidFill>
                  <a:srgbClr val="FF0000"/>
                </a:solidFill>
                <a:uFillTx/>
                <a:latin typeface="Times New Roman" panose="02020603050405020304" pitchFamily="18" charset="0"/>
                <a:cs typeface="Times New Roman" panose="02020603050405020304" pitchFamily="18" charset="0"/>
              </a:rPr>
              <a:t>=31500</a:t>
            </a:r>
            <a:r>
              <a:rPr kumimoji="1" lang="zh-CN" altLang="en-US" sz="1800" b="1" dirty="0">
                <a:solidFill>
                  <a:srgbClr val="FF0000"/>
                </a:solidFill>
                <a:uFillTx/>
                <a:latin typeface="Times New Roman" panose="02020603050405020304" pitchFamily="18" charset="0"/>
                <a:cs typeface="Times New Roman" panose="02020603050405020304" pitchFamily="18" charset="0"/>
              </a:rPr>
              <a:t>次</a:t>
            </a:r>
            <a:endParaRPr kumimoji="1" lang="zh-CN" altLang="en-US" sz="1800" b="1" dirty="0">
              <a:solidFill>
                <a:srgbClr val="FF0000"/>
              </a:solidFill>
              <a:uFillTx/>
              <a:latin typeface="Times New Roman" panose="02020603050405020304" pitchFamily="18" charset="0"/>
              <a:cs typeface="Times New Roman" panose="02020603050405020304" pitchFamily="18" charset="0"/>
            </a:endParaRPr>
          </a:p>
        </p:txBody>
      </p:sp>
      <p:sp>
        <p:nvSpPr>
          <p:cNvPr id="4" name="矩形 3"/>
          <p:cNvSpPr/>
          <p:nvPr/>
        </p:nvSpPr>
        <p:spPr>
          <a:xfrm>
            <a:off x="468159" y="1052736"/>
            <a:ext cx="310515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cs typeface="Times New Roman" panose="02020603050405020304" pitchFamily="18" charset="0"/>
              </a:rPr>
              <a:t>4.2.1 </a:t>
            </a:r>
            <a:r>
              <a:rPr lang="en-US" altLang="zh-CN" sz="28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sym typeface="+mn-ea"/>
              </a:rPr>
              <a:t>(1)</a:t>
            </a:r>
            <a:r>
              <a:rPr lang="zh-CN" altLang="en-US" sz="2800" b="1" dirty="0">
                <a:solidFill>
                  <a:srgbClr val="0000FF"/>
                </a:solidFill>
                <a:latin typeface="楷体" panose="02010609060101010101" pitchFamily="49" charset="-122"/>
                <a:ea typeface="楷体" panose="02010609060101010101" pitchFamily="49" charset="-122"/>
                <a:cs typeface="Times New Roman" panose="02020603050405020304" pitchFamily="18" charset="0"/>
              </a:rPr>
              <a:t>哈夫曼树</a:t>
            </a:r>
            <a:endParaRPr lang="zh-CN" altLang="en-US" sz="2800" b="1" dirty="0">
              <a:solidFill>
                <a:srgbClr val="0000FF"/>
              </a:solidFill>
              <a:latin typeface="楷体" panose="02010609060101010101" pitchFamily="49" charset="-122"/>
              <a:ea typeface="楷体" panose="02010609060101010101" pitchFamily="49"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 name="Text Box 2"/>
          <p:cNvSpPr txBox="1">
            <a:spLocks noChangeArrowheads="1"/>
          </p:cNvSpPr>
          <p:nvPr/>
        </p:nvSpPr>
        <p:spPr bwMode="auto">
          <a:xfrm>
            <a:off x="417328" y="1811461"/>
            <a:ext cx="2320925" cy="460375"/>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2400" b="1" dirty="0">
                <a:solidFill>
                  <a:srgbClr val="FF0000"/>
                </a:solidFill>
                <a:latin typeface="华文中宋" panose="02010600040101010101" pitchFamily="2" charset="-122"/>
                <a:ea typeface="华文中宋" panose="02010600040101010101" pitchFamily="2" charset="-122"/>
                <a:cs typeface="Times New Roman" panose="02020603050405020304" pitchFamily="18" charset="0"/>
              </a:rPr>
              <a:t>成绩正太分布图</a:t>
            </a:r>
            <a:endParaRPr kumimoji="1" lang="zh-CN" altLang="en-US" sz="2400" b="1" dirty="0">
              <a:solidFill>
                <a:srgbClr val="FF0000"/>
              </a:solidFill>
              <a:latin typeface="华文中宋" panose="02010600040101010101" pitchFamily="2" charset="-122"/>
              <a:ea typeface="华文中宋" panose="02010600040101010101" pitchFamily="2" charset="-122"/>
              <a:cs typeface="Times New Roman" panose="02020603050405020304" pitchFamily="18" charset="0"/>
            </a:endParaRPr>
          </a:p>
        </p:txBody>
      </p:sp>
      <p:pic>
        <p:nvPicPr>
          <p:cNvPr id="4" name="图片 3"/>
          <p:cNvPicPr>
            <a:picLocks noChangeAspect="1"/>
          </p:cNvPicPr>
          <p:nvPr/>
        </p:nvPicPr>
        <p:blipFill>
          <a:blip r:embed="rId1"/>
          <a:stretch>
            <a:fillRect/>
          </a:stretch>
        </p:blipFill>
        <p:spPr>
          <a:xfrm>
            <a:off x="4500245" y="1858010"/>
            <a:ext cx="3886200" cy="2867025"/>
          </a:xfrm>
          <a:prstGeom prst="rect">
            <a:avLst/>
          </a:prstGeom>
        </p:spPr>
      </p:pic>
      <p:sp>
        <p:nvSpPr>
          <p:cNvPr id="5" name="文本框 4"/>
          <p:cNvSpPr txBox="1"/>
          <p:nvPr/>
        </p:nvSpPr>
        <p:spPr>
          <a:xfrm>
            <a:off x="4572000" y="4450080"/>
            <a:ext cx="675005" cy="321945"/>
          </a:xfrm>
          <a:prstGeom prst="rect">
            <a:avLst/>
          </a:prstGeom>
          <a:noFill/>
        </p:spPr>
        <p:txBody>
          <a:bodyPr wrap="square" rtlCol="0">
            <a:spAutoFit/>
          </a:bodyPr>
          <a:p>
            <a:r>
              <a:rPr lang="en-US" altLang="zh-CN" sz="1500">
                <a:solidFill>
                  <a:srgbClr val="FF0000"/>
                </a:solidFill>
                <a:latin typeface="Times New Roman" panose="02020603050405020304" pitchFamily="18" charset="0"/>
                <a:cs typeface="Times New Roman" panose="02020603050405020304" pitchFamily="18" charset="0"/>
              </a:rPr>
              <a:t>5%</a:t>
            </a:r>
            <a:endParaRPr lang="en-US" altLang="zh-CN" sz="1500">
              <a:solidFill>
                <a:srgbClr val="FF0000"/>
              </a:solidFill>
              <a:latin typeface="Times New Roman" panose="02020603050405020304" pitchFamily="18" charset="0"/>
              <a:cs typeface="Times New Roman" panose="02020603050405020304" pitchFamily="18" charset="0"/>
            </a:endParaRPr>
          </a:p>
        </p:txBody>
      </p:sp>
      <p:pic>
        <p:nvPicPr>
          <p:cNvPr id="6" name="图片 5"/>
          <p:cNvPicPr>
            <a:picLocks noChangeAspect="1"/>
          </p:cNvPicPr>
          <p:nvPr/>
        </p:nvPicPr>
        <p:blipFill>
          <a:blip r:embed="rId2"/>
          <a:stretch>
            <a:fillRect/>
          </a:stretch>
        </p:blipFill>
        <p:spPr>
          <a:xfrm>
            <a:off x="323850" y="2204720"/>
            <a:ext cx="3714750" cy="2466975"/>
          </a:xfrm>
          <a:prstGeom prst="rect">
            <a:avLst/>
          </a:prstGeom>
        </p:spPr>
      </p:pic>
      <p:sp>
        <p:nvSpPr>
          <p:cNvPr id="9" name="文本框 8"/>
          <p:cNvSpPr txBox="1"/>
          <p:nvPr/>
        </p:nvSpPr>
        <p:spPr>
          <a:xfrm>
            <a:off x="7380605" y="3696335"/>
            <a:ext cx="675005" cy="321945"/>
          </a:xfrm>
          <a:prstGeom prst="rect">
            <a:avLst/>
          </a:prstGeom>
          <a:noFill/>
        </p:spPr>
        <p:txBody>
          <a:bodyPr wrap="square" rtlCol="0">
            <a:spAutoFit/>
          </a:bodyPr>
          <a:p>
            <a:r>
              <a:rPr lang="en-US" altLang="zh-CN" sz="1500">
                <a:solidFill>
                  <a:srgbClr val="FF0000"/>
                </a:solidFill>
                <a:latin typeface="Times New Roman" panose="02020603050405020304" pitchFamily="18" charset="0"/>
                <a:cs typeface="Times New Roman" panose="02020603050405020304" pitchFamily="18" charset="0"/>
              </a:rPr>
              <a:t>10%</a:t>
            </a:r>
            <a:endParaRPr lang="en-US" altLang="zh-CN" sz="1500">
              <a:solidFill>
                <a:srgbClr val="FF0000"/>
              </a:solidFill>
              <a:latin typeface="Times New Roman" panose="02020603050405020304" pitchFamily="18" charset="0"/>
              <a:cs typeface="Times New Roman" panose="02020603050405020304" pitchFamily="18" charset="0"/>
            </a:endParaRPr>
          </a:p>
        </p:txBody>
      </p:sp>
      <p:sp>
        <p:nvSpPr>
          <p:cNvPr id="10" name="文本框 9"/>
          <p:cNvSpPr txBox="1"/>
          <p:nvPr/>
        </p:nvSpPr>
        <p:spPr>
          <a:xfrm>
            <a:off x="6660515" y="3729990"/>
            <a:ext cx="675005" cy="321945"/>
          </a:xfrm>
          <a:prstGeom prst="rect">
            <a:avLst/>
          </a:prstGeom>
          <a:noFill/>
        </p:spPr>
        <p:txBody>
          <a:bodyPr wrap="square" rtlCol="0">
            <a:spAutoFit/>
          </a:bodyPr>
          <a:p>
            <a:r>
              <a:rPr lang="en-US" altLang="zh-CN" sz="1500">
                <a:solidFill>
                  <a:srgbClr val="FF0000"/>
                </a:solidFill>
                <a:latin typeface="Times New Roman" panose="02020603050405020304" pitchFamily="18" charset="0"/>
                <a:cs typeface="Times New Roman" panose="02020603050405020304" pitchFamily="18" charset="0"/>
              </a:rPr>
              <a:t>30%</a:t>
            </a:r>
            <a:endParaRPr lang="en-US" altLang="zh-CN" sz="1500">
              <a:solidFill>
                <a:srgbClr val="FF0000"/>
              </a:solidFill>
              <a:latin typeface="Times New Roman" panose="02020603050405020304" pitchFamily="18" charset="0"/>
              <a:cs typeface="Times New Roman" panose="02020603050405020304" pitchFamily="18" charset="0"/>
            </a:endParaRPr>
          </a:p>
        </p:txBody>
      </p:sp>
      <p:sp>
        <p:nvSpPr>
          <p:cNvPr id="11" name="文本框 10"/>
          <p:cNvSpPr txBox="1"/>
          <p:nvPr/>
        </p:nvSpPr>
        <p:spPr>
          <a:xfrm>
            <a:off x="6087110" y="3945890"/>
            <a:ext cx="675005" cy="321945"/>
          </a:xfrm>
          <a:prstGeom prst="rect">
            <a:avLst/>
          </a:prstGeom>
          <a:noFill/>
        </p:spPr>
        <p:txBody>
          <a:bodyPr wrap="square" rtlCol="0">
            <a:spAutoFit/>
          </a:bodyPr>
          <a:p>
            <a:r>
              <a:rPr lang="en-US" altLang="zh-CN" sz="1500">
                <a:solidFill>
                  <a:srgbClr val="FF0000"/>
                </a:solidFill>
                <a:latin typeface="Times New Roman" panose="02020603050405020304" pitchFamily="18" charset="0"/>
                <a:cs typeface="Times New Roman" panose="02020603050405020304" pitchFamily="18" charset="0"/>
              </a:rPr>
              <a:t>40%</a:t>
            </a:r>
            <a:endParaRPr lang="en-US" altLang="zh-CN" sz="1500">
              <a:solidFill>
                <a:srgbClr val="FF0000"/>
              </a:solidFill>
              <a:latin typeface="Times New Roman" panose="02020603050405020304" pitchFamily="18" charset="0"/>
              <a:cs typeface="Times New Roman" panose="02020603050405020304" pitchFamily="18" charset="0"/>
            </a:endParaRPr>
          </a:p>
        </p:txBody>
      </p:sp>
      <p:sp>
        <p:nvSpPr>
          <p:cNvPr id="12" name="文本框 11"/>
          <p:cNvSpPr txBox="1"/>
          <p:nvPr/>
        </p:nvSpPr>
        <p:spPr>
          <a:xfrm>
            <a:off x="5484495" y="4450080"/>
            <a:ext cx="675005" cy="321945"/>
          </a:xfrm>
          <a:prstGeom prst="rect">
            <a:avLst/>
          </a:prstGeom>
          <a:noFill/>
        </p:spPr>
        <p:txBody>
          <a:bodyPr wrap="square" rtlCol="0">
            <a:spAutoFit/>
          </a:bodyPr>
          <a:p>
            <a:r>
              <a:rPr lang="en-US" altLang="zh-CN" sz="1500">
                <a:solidFill>
                  <a:srgbClr val="FF0000"/>
                </a:solidFill>
                <a:latin typeface="Times New Roman" panose="02020603050405020304" pitchFamily="18" charset="0"/>
                <a:cs typeface="Times New Roman" panose="02020603050405020304" pitchFamily="18" charset="0"/>
              </a:rPr>
              <a:t>15%</a:t>
            </a:r>
            <a:endParaRPr lang="en-US" altLang="zh-CN" sz="1500">
              <a:solidFill>
                <a:srgbClr val="FF0000"/>
              </a:solidFill>
              <a:latin typeface="Times New Roman" panose="02020603050405020304" pitchFamily="18" charset="0"/>
              <a:cs typeface="Times New Roman" panose="02020603050405020304" pitchFamily="18" charset="0"/>
            </a:endParaRPr>
          </a:p>
        </p:txBody>
      </p:sp>
      <p:sp>
        <p:nvSpPr>
          <p:cNvPr id="13" name="Text Box 2"/>
          <p:cNvSpPr txBox="1">
            <a:spLocks noChangeArrowheads="1"/>
          </p:cNvSpPr>
          <p:nvPr/>
        </p:nvSpPr>
        <p:spPr bwMode="auto">
          <a:xfrm>
            <a:off x="468128" y="5229031"/>
            <a:ext cx="3393440" cy="460375"/>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pPr>
              <a:spcBef>
                <a:spcPct val="50000"/>
              </a:spcBef>
            </a:pPr>
            <a:r>
              <a:rPr kumimoji="1" lang="zh-CN" altLang="en-US" sz="2400" b="1" dirty="0">
                <a:solidFill>
                  <a:srgbClr val="FF0000"/>
                </a:solidFill>
                <a:latin typeface="宋体" panose="02010600030101010101" pitchFamily="2" charset="-122"/>
                <a:cs typeface="宋体" panose="02010600030101010101" pitchFamily="2" charset="-122"/>
              </a:rPr>
              <a:t>假设学生总共有</a:t>
            </a:r>
            <a:r>
              <a:rPr kumimoji="1" lang="en-US" altLang="zh-CN" sz="2400" b="1" dirty="0">
                <a:solidFill>
                  <a:srgbClr val="FF0000"/>
                </a:solidFill>
                <a:uFillTx/>
                <a:latin typeface="Times New Roman" panose="02020603050405020304" pitchFamily="18" charset="0"/>
                <a:cs typeface="宋体" panose="02010600030101010101" pitchFamily="2" charset="-122"/>
              </a:rPr>
              <a:t>10000</a:t>
            </a:r>
            <a:r>
              <a:rPr kumimoji="1" lang="zh-CN" altLang="en-US" sz="2400" b="1" dirty="0">
                <a:solidFill>
                  <a:srgbClr val="FF0000"/>
                </a:solidFill>
                <a:latin typeface="宋体" panose="02010600030101010101" pitchFamily="2" charset="-122"/>
                <a:cs typeface="宋体" panose="02010600030101010101" pitchFamily="2" charset="-122"/>
              </a:rPr>
              <a:t>个</a:t>
            </a:r>
            <a:endParaRPr kumimoji="1" lang="zh-CN" altLang="en-US" sz="2400" b="1" dirty="0">
              <a:solidFill>
                <a:srgbClr val="FF0000"/>
              </a:solidFill>
              <a:latin typeface="宋体" panose="02010600030101010101" pitchFamily="2" charset="-122"/>
              <a:cs typeface="宋体" panose="02010600030101010101" pitchFamily="2" charset="-122"/>
            </a:endParaRPr>
          </a:p>
        </p:txBody>
      </p:sp>
      <p:sp>
        <p:nvSpPr>
          <p:cNvPr id="14" name="Text Box 2"/>
          <p:cNvSpPr txBox="1">
            <a:spLocks noChangeArrowheads="1"/>
          </p:cNvSpPr>
          <p:nvPr/>
        </p:nvSpPr>
        <p:spPr bwMode="auto">
          <a:xfrm>
            <a:off x="996448" y="5877366"/>
            <a:ext cx="4911090" cy="36830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pPr algn="l">
              <a:spcBef>
                <a:spcPct val="50000"/>
              </a:spcBef>
            </a:pPr>
            <a:r>
              <a:rPr kumimoji="1" lang="zh-CN" altLang="en-US" sz="1800" b="1" dirty="0">
                <a:solidFill>
                  <a:srgbClr val="FF0000"/>
                </a:solidFill>
                <a:uFillTx/>
                <a:latin typeface="Times New Roman" panose="02020603050405020304" pitchFamily="18" charset="0"/>
                <a:cs typeface="Times New Roman" panose="02020603050405020304" pitchFamily="18" charset="0"/>
              </a:rPr>
              <a:t>比较次数：</a:t>
            </a:r>
            <a:r>
              <a:rPr kumimoji="1" lang="en-US" altLang="zh-CN" sz="1800" b="1" dirty="0">
                <a:solidFill>
                  <a:srgbClr val="FF0000"/>
                </a:solidFill>
                <a:uFillTx/>
                <a:latin typeface="Times New Roman" panose="02020603050405020304" pitchFamily="18" charset="0"/>
                <a:cs typeface="Times New Roman" panose="02020603050405020304" pitchFamily="18" charset="0"/>
              </a:rPr>
              <a:t>10000*</a:t>
            </a:r>
            <a:r>
              <a:rPr kumimoji="1" lang="zh-CN" altLang="en-US" sz="1800" b="1" dirty="0">
                <a:solidFill>
                  <a:srgbClr val="FF0000"/>
                </a:solidFill>
                <a:uFillTx/>
                <a:latin typeface="Times New Roman" panose="02020603050405020304" pitchFamily="18" charset="0"/>
                <a:cs typeface="Times New Roman" panose="02020603050405020304" pitchFamily="18" charset="0"/>
              </a:rPr>
              <a:t>（</a:t>
            </a:r>
            <a:r>
              <a:rPr kumimoji="1" lang="en-US" altLang="zh-CN" sz="1800" b="1" dirty="0">
                <a:solidFill>
                  <a:srgbClr val="FF0000"/>
                </a:solidFill>
                <a:uFillTx/>
                <a:latin typeface="Times New Roman" panose="02020603050405020304" pitchFamily="18" charset="0"/>
                <a:cs typeface="Times New Roman" panose="02020603050405020304" pitchFamily="18" charset="0"/>
                <a:sym typeface="+mn-ea"/>
              </a:rPr>
              <a:t>2*80%+3*20%</a:t>
            </a:r>
            <a:r>
              <a:rPr kumimoji="1" lang="zh-CN" altLang="en-US" sz="1800" b="1" dirty="0">
                <a:solidFill>
                  <a:srgbClr val="FF0000"/>
                </a:solidFill>
                <a:uFillTx/>
                <a:latin typeface="Times New Roman" panose="02020603050405020304" pitchFamily="18" charset="0"/>
                <a:cs typeface="Times New Roman" panose="02020603050405020304" pitchFamily="18" charset="0"/>
              </a:rPr>
              <a:t>）</a:t>
            </a:r>
            <a:r>
              <a:rPr kumimoji="1" lang="en-US" altLang="zh-CN" sz="1800" b="1" dirty="0">
                <a:solidFill>
                  <a:srgbClr val="FF0000"/>
                </a:solidFill>
                <a:uFillTx/>
                <a:latin typeface="Times New Roman" panose="02020603050405020304" pitchFamily="18" charset="0"/>
                <a:cs typeface="Times New Roman" panose="02020603050405020304" pitchFamily="18" charset="0"/>
              </a:rPr>
              <a:t>=22000</a:t>
            </a:r>
            <a:r>
              <a:rPr kumimoji="1" lang="zh-CN" altLang="en-US" sz="1800" b="1" dirty="0">
                <a:solidFill>
                  <a:srgbClr val="FF0000"/>
                </a:solidFill>
                <a:uFillTx/>
                <a:latin typeface="Times New Roman" panose="02020603050405020304" pitchFamily="18" charset="0"/>
                <a:cs typeface="Times New Roman" panose="02020603050405020304" pitchFamily="18" charset="0"/>
              </a:rPr>
              <a:t>次</a:t>
            </a:r>
            <a:endParaRPr kumimoji="1" lang="zh-CN" altLang="en-US" sz="1800" b="1" dirty="0">
              <a:solidFill>
                <a:srgbClr val="FF0000"/>
              </a:solidFill>
              <a:uFillTx/>
              <a:latin typeface="Times New Roman" panose="02020603050405020304" pitchFamily="18" charset="0"/>
              <a:cs typeface="Times New Roman" panose="02020603050405020304" pitchFamily="18" charset="0"/>
            </a:endParaRPr>
          </a:p>
        </p:txBody>
      </p:sp>
      <p:sp>
        <p:nvSpPr>
          <p:cNvPr id="2" name="矩形 1"/>
          <p:cNvSpPr/>
          <p:nvPr/>
        </p:nvSpPr>
        <p:spPr>
          <a:xfrm>
            <a:off x="388784" y="980981"/>
            <a:ext cx="310515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cs typeface="Times New Roman" panose="02020603050405020304" pitchFamily="18" charset="0"/>
              </a:rPr>
              <a:t>4.2.1 </a:t>
            </a:r>
            <a:r>
              <a:rPr lang="en-US" altLang="zh-CN" sz="28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sym typeface="+mn-ea"/>
              </a:rPr>
              <a:t>(1)</a:t>
            </a:r>
            <a:r>
              <a:rPr lang="zh-CN" altLang="en-US" sz="2800" b="1" dirty="0">
                <a:solidFill>
                  <a:srgbClr val="0000FF"/>
                </a:solidFill>
                <a:latin typeface="楷体" panose="02010609060101010101" pitchFamily="49" charset="-122"/>
                <a:ea typeface="楷体" panose="02010609060101010101" pitchFamily="49" charset="-122"/>
                <a:cs typeface="Times New Roman" panose="02020603050405020304" pitchFamily="18" charset="0"/>
                <a:sym typeface="+mn-ea"/>
              </a:rPr>
              <a:t>哈夫曼树</a:t>
            </a:r>
            <a:endParaRPr lang="zh-CN" altLang="en-US" sz="2800" b="1" dirty="0">
              <a:solidFill>
                <a:srgbClr val="0000FF"/>
              </a:solidFill>
              <a:latin typeface="楷体" panose="02010609060101010101" pitchFamily="49" charset="-122"/>
              <a:ea typeface="楷体" panose="02010609060101010101" pitchFamily="49"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859" name="Text Box 3"/>
          <p:cNvSpPr txBox="1">
            <a:spLocks noChangeArrowheads="1"/>
          </p:cNvSpPr>
          <p:nvPr/>
        </p:nvSpPr>
        <p:spPr bwMode="auto">
          <a:xfrm>
            <a:off x="395536" y="1605425"/>
            <a:ext cx="8812213" cy="858838"/>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2400" b="1" dirty="0">
                <a:solidFill>
                  <a:srgbClr val="0000FF"/>
                </a:solidFill>
                <a:latin typeface="华文中宋" panose="02010600040101010101" pitchFamily="2" charset="-122"/>
                <a:ea typeface="华文中宋" panose="02010600040101010101" pitchFamily="2" charset="-122"/>
                <a:cs typeface="Times New Roman" panose="02020603050405020304" pitchFamily="18" charset="0"/>
              </a:rPr>
              <a:t>路径：</a:t>
            </a:r>
            <a:r>
              <a:rPr kumimoji="1" lang="zh-CN" altLang="en-US" sz="2400" b="1" dirty="0">
                <a:latin typeface="华文中宋" panose="02010600040101010101" pitchFamily="2" charset="-122"/>
                <a:ea typeface="华文中宋" panose="02010600040101010101" pitchFamily="2" charset="-122"/>
                <a:cs typeface="Times New Roman" panose="02020603050405020304" pitchFamily="18" charset="0"/>
              </a:rPr>
              <a:t>从树中一个结点到另一个结点之间的分支构成这两个结点 </a:t>
            </a:r>
            <a:endParaRPr kumimoji="1" lang="zh-CN" altLang="en-US" sz="2400" b="1" dirty="0">
              <a:latin typeface="华文中宋" panose="02010600040101010101" pitchFamily="2" charset="-122"/>
              <a:ea typeface="华文中宋" panose="02010600040101010101" pitchFamily="2" charset="-122"/>
              <a:cs typeface="Times New Roman" panose="02020603050405020304" pitchFamily="18" charset="0"/>
            </a:endParaRPr>
          </a:p>
          <a:p>
            <a:pPr>
              <a:lnSpc>
                <a:spcPct val="60000"/>
              </a:lnSpc>
              <a:spcBef>
                <a:spcPct val="50000"/>
              </a:spcBef>
            </a:pPr>
            <a:r>
              <a:rPr kumimoji="1" lang="zh-CN" altLang="en-US" sz="2400" b="1" dirty="0">
                <a:latin typeface="华文中宋" panose="02010600040101010101" pitchFamily="2" charset="-122"/>
                <a:ea typeface="华文中宋" panose="02010600040101010101" pitchFamily="2" charset="-122"/>
                <a:cs typeface="Times New Roman" panose="02020603050405020304" pitchFamily="18" charset="0"/>
              </a:rPr>
              <a:t>         间的路径。 </a:t>
            </a:r>
            <a:endParaRPr kumimoji="1" lang="zh-CN" altLang="en-US" sz="2400" b="1" dirty="0">
              <a:latin typeface="华文中宋" panose="02010600040101010101" pitchFamily="2" charset="-122"/>
              <a:ea typeface="华文中宋" panose="02010600040101010101" pitchFamily="2" charset="-122"/>
              <a:cs typeface="Times New Roman" panose="02020603050405020304" pitchFamily="18" charset="0"/>
            </a:endParaRPr>
          </a:p>
        </p:txBody>
      </p:sp>
      <p:sp>
        <p:nvSpPr>
          <p:cNvPr id="505860" name="Text Box 4"/>
          <p:cNvSpPr txBox="1">
            <a:spLocks noChangeArrowheads="1"/>
          </p:cNvSpPr>
          <p:nvPr/>
        </p:nvSpPr>
        <p:spPr bwMode="auto">
          <a:xfrm>
            <a:off x="292349" y="2352135"/>
            <a:ext cx="6351588" cy="45720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2400" b="1">
                <a:solidFill>
                  <a:srgbClr val="0000FF"/>
                </a:solidFill>
                <a:latin typeface="Times New Roman" panose="02020603050405020304" pitchFamily="18" charset="0"/>
                <a:ea typeface="华文中宋" panose="02010600040101010101" pitchFamily="2" charset="-122"/>
                <a:cs typeface="Times New Roman" panose="02020603050405020304" pitchFamily="18" charset="0"/>
              </a:rPr>
              <a:t>结点的路径长度：</a:t>
            </a:r>
            <a:r>
              <a:rPr kumimoji="1" lang="zh-CN" altLang="en-US" sz="2400" b="1">
                <a:latin typeface="Times New Roman" panose="02020603050405020304" pitchFamily="18" charset="0"/>
                <a:ea typeface="华文中宋" panose="02010600040101010101" pitchFamily="2" charset="-122"/>
                <a:cs typeface="Times New Roman" panose="02020603050405020304" pitchFamily="18" charset="0"/>
              </a:rPr>
              <a:t>两结点间路径上的分支数。 </a:t>
            </a:r>
            <a:endParaRPr kumimoji="1" lang="zh-CN" altLang="en-US" sz="2400" b="1">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505861" name="Text Box 5"/>
          <p:cNvSpPr txBox="1">
            <a:spLocks noChangeArrowheads="1"/>
          </p:cNvSpPr>
          <p:nvPr/>
        </p:nvSpPr>
        <p:spPr bwMode="auto">
          <a:xfrm>
            <a:off x="292349" y="5095335"/>
            <a:ext cx="8958263" cy="45720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2400" b="1" dirty="0">
                <a:solidFill>
                  <a:srgbClr val="0000FF"/>
                </a:solidFill>
                <a:latin typeface="Times New Roman" panose="02020603050405020304" pitchFamily="18" charset="0"/>
                <a:ea typeface="华文中宋" panose="02010600040101010101" pitchFamily="2" charset="-122"/>
                <a:cs typeface="Times New Roman" panose="02020603050405020304" pitchFamily="18" charset="0"/>
              </a:rPr>
              <a:t>树的路径长度：</a:t>
            </a:r>
            <a:r>
              <a:rPr kumimoji="1" lang="zh-CN" altLang="en-US" sz="2400" b="1" dirty="0">
                <a:latin typeface="Times New Roman" panose="02020603050405020304" pitchFamily="18" charset="0"/>
                <a:ea typeface="华文中宋" panose="02010600040101010101" pitchFamily="2" charset="-122"/>
                <a:cs typeface="Times New Roman" panose="02020603050405020304" pitchFamily="18" charset="0"/>
              </a:rPr>
              <a:t>从树根到每一个结点的路径长度之和。记作：</a:t>
            </a:r>
            <a:r>
              <a:rPr kumimoji="1" lang="en-US" altLang="zh-CN" sz="2400" b="1" dirty="0">
                <a:latin typeface="Times New Roman" panose="02020603050405020304" pitchFamily="18" charset="0"/>
                <a:ea typeface="华文中宋" panose="02010600040101010101" pitchFamily="2" charset="-122"/>
                <a:cs typeface="Times New Roman" panose="02020603050405020304" pitchFamily="18" charset="0"/>
              </a:rPr>
              <a:t>TL  </a:t>
            </a:r>
            <a:endParaRPr kumimoji="1" lang="en-US" altLang="zh-CN" sz="2400" b="1" dirty="0">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505862" name="Text Box 6"/>
          <p:cNvSpPr txBox="1">
            <a:spLocks noChangeArrowheads="1"/>
          </p:cNvSpPr>
          <p:nvPr/>
        </p:nvSpPr>
        <p:spPr bwMode="auto">
          <a:xfrm>
            <a:off x="5516812" y="3014123"/>
            <a:ext cx="3690937" cy="1808162"/>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80000"/>
              </a:lnSpc>
              <a:spcBef>
                <a:spcPct val="50000"/>
              </a:spcBef>
            </a:pPr>
            <a:r>
              <a:rPr kumimoji="1" lang="zh-CN" altLang="en-US" sz="2400" b="1" dirty="0">
                <a:latin typeface="Times New Roman" panose="02020603050405020304" pitchFamily="18" charset="0"/>
                <a:ea typeface="华文中宋" panose="02010600040101010101" pitchFamily="2" charset="-122"/>
                <a:cs typeface="Times New Roman" panose="02020603050405020304" pitchFamily="18" charset="0"/>
              </a:rPr>
              <a:t>从根 </a:t>
            </a:r>
            <a:r>
              <a:rPr kumimoji="1" lang="en-US" altLang="zh-CN" sz="2400" b="1" dirty="0">
                <a:latin typeface="Times New Roman" panose="02020603050405020304" pitchFamily="18" charset="0"/>
                <a:ea typeface="华文中宋" panose="02010600040101010101" pitchFamily="2" charset="-122"/>
                <a:cs typeface="Times New Roman" panose="02020603050405020304" pitchFamily="18" charset="0"/>
              </a:rPr>
              <a:t>A </a:t>
            </a:r>
            <a:r>
              <a:rPr kumimoji="1" lang="zh-CN" altLang="en-US" sz="2400" b="1" dirty="0">
                <a:latin typeface="Times New Roman" panose="02020603050405020304" pitchFamily="18" charset="0"/>
                <a:ea typeface="华文中宋" panose="02010600040101010101" pitchFamily="2" charset="-122"/>
                <a:cs typeface="Times New Roman" panose="02020603050405020304" pitchFamily="18" charset="0"/>
              </a:rPr>
              <a:t>到 </a:t>
            </a:r>
            <a:r>
              <a:rPr kumimoji="1" lang="en-US" altLang="zh-CN" sz="2400" b="1" dirty="0">
                <a:latin typeface="Times New Roman" panose="02020603050405020304" pitchFamily="18" charset="0"/>
                <a:ea typeface="华文中宋" panose="02010600040101010101" pitchFamily="2" charset="-122"/>
                <a:cs typeface="Times New Roman" panose="02020603050405020304" pitchFamily="18" charset="0"/>
              </a:rPr>
              <a:t>B</a:t>
            </a:r>
            <a:r>
              <a:rPr kumimoji="1" lang="zh-CN" altLang="en-US" sz="2400" b="1" dirty="0">
                <a:latin typeface="Times New Roman" panose="02020603050405020304" pitchFamily="18" charset="0"/>
                <a:ea typeface="华文中宋" panose="02010600040101010101" pitchFamily="2" charset="-122"/>
                <a:cs typeface="Times New Roman" panose="02020603050405020304" pitchFamily="18" charset="0"/>
              </a:rPr>
              <a:t>，</a:t>
            </a:r>
            <a:r>
              <a:rPr kumimoji="1" lang="en-US" altLang="zh-CN" sz="2400" b="1" dirty="0">
                <a:latin typeface="Times New Roman" panose="02020603050405020304" pitchFamily="18" charset="0"/>
                <a:ea typeface="华文中宋" panose="02010600040101010101" pitchFamily="2" charset="-122"/>
                <a:cs typeface="Times New Roman" panose="02020603050405020304" pitchFamily="18" charset="0"/>
              </a:rPr>
              <a:t>C</a:t>
            </a:r>
            <a:r>
              <a:rPr kumimoji="1" lang="zh-CN" altLang="en-US" sz="2400" b="1" dirty="0">
                <a:latin typeface="Times New Roman" panose="02020603050405020304" pitchFamily="18" charset="0"/>
                <a:ea typeface="华文中宋" panose="02010600040101010101" pitchFamily="2" charset="-122"/>
                <a:cs typeface="Times New Roman" panose="02020603050405020304" pitchFamily="18" charset="0"/>
              </a:rPr>
              <a:t>，</a:t>
            </a:r>
            <a:r>
              <a:rPr kumimoji="1" lang="en-US" altLang="zh-CN" sz="2400" b="1" dirty="0">
                <a:latin typeface="Times New Roman" panose="02020603050405020304" pitchFamily="18" charset="0"/>
                <a:ea typeface="华文中宋" panose="02010600040101010101" pitchFamily="2" charset="-122"/>
                <a:cs typeface="Times New Roman" panose="02020603050405020304" pitchFamily="18" charset="0"/>
              </a:rPr>
              <a:t>D</a:t>
            </a:r>
            <a:r>
              <a:rPr kumimoji="1" lang="zh-CN" altLang="en-US" sz="2400" b="1" dirty="0">
                <a:latin typeface="Times New Roman" panose="02020603050405020304" pitchFamily="18" charset="0"/>
                <a:ea typeface="华文中宋" panose="02010600040101010101" pitchFamily="2" charset="-122"/>
                <a:cs typeface="Times New Roman" panose="02020603050405020304" pitchFamily="18" charset="0"/>
              </a:rPr>
              <a:t>，</a:t>
            </a:r>
            <a:r>
              <a:rPr kumimoji="1" lang="en-US" altLang="zh-CN" sz="2400" b="1" dirty="0">
                <a:latin typeface="Times New Roman" panose="02020603050405020304" pitchFamily="18" charset="0"/>
                <a:ea typeface="华文中宋" panose="02010600040101010101" pitchFamily="2" charset="-122"/>
                <a:cs typeface="Times New Roman" panose="02020603050405020304" pitchFamily="18" charset="0"/>
              </a:rPr>
              <a:t>E</a:t>
            </a:r>
            <a:r>
              <a:rPr kumimoji="1" lang="zh-CN" altLang="en-US" sz="2400" b="1" dirty="0">
                <a:latin typeface="Times New Roman" panose="02020603050405020304" pitchFamily="18" charset="0"/>
                <a:ea typeface="华文中宋" panose="02010600040101010101" pitchFamily="2" charset="-122"/>
                <a:cs typeface="Times New Roman" panose="02020603050405020304" pitchFamily="18" charset="0"/>
              </a:rPr>
              <a:t>， </a:t>
            </a:r>
            <a:endParaRPr kumimoji="1" lang="zh-CN" altLang="en-US" sz="2400" b="1" dirty="0">
              <a:latin typeface="Times New Roman" panose="02020603050405020304" pitchFamily="18" charset="0"/>
              <a:ea typeface="华文中宋" panose="02010600040101010101" pitchFamily="2" charset="-122"/>
              <a:cs typeface="Times New Roman" panose="02020603050405020304" pitchFamily="18" charset="0"/>
            </a:endParaRPr>
          </a:p>
          <a:p>
            <a:pPr>
              <a:lnSpc>
                <a:spcPct val="80000"/>
              </a:lnSpc>
              <a:spcBef>
                <a:spcPct val="50000"/>
              </a:spcBef>
            </a:pPr>
            <a:r>
              <a:rPr kumimoji="1" lang="en-US" altLang="zh-CN" sz="2400" b="1" dirty="0">
                <a:latin typeface="Times New Roman" panose="02020603050405020304" pitchFamily="18" charset="0"/>
                <a:ea typeface="华文中宋" panose="02010600040101010101" pitchFamily="2" charset="-122"/>
                <a:cs typeface="Times New Roman" panose="02020603050405020304" pitchFamily="18" charset="0"/>
              </a:rPr>
              <a:t>F</a:t>
            </a:r>
            <a:r>
              <a:rPr kumimoji="1" lang="zh-CN" altLang="en-US" sz="2400" b="1" dirty="0">
                <a:latin typeface="Times New Roman" panose="02020603050405020304" pitchFamily="18" charset="0"/>
                <a:ea typeface="华文中宋" panose="02010600040101010101" pitchFamily="2" charset="-122"/>
                <a:cs typeface="Times New Roman" panose="02020603050405020304" pitchFamily="18" charset="0"/>
              </a:rPr>
              <a:t>，</a:t>
            </a:r>
            <a:r>
              <a:rPr kumimoji="1" lang="en-US" altLang="zh-CN" sz="2400" b="1" dirty="0">
                <a:latin typeface="Times New Roman" panose="02020603050405020304" pitchFamily="18" charset="0"/>
                <a:ea typeface="华文中宋" panose="02010600040101010101" pitchFamily="2" charset="-122"/>
                <a:cs typeface="Times New Roman" panose="02020603050405020304" pitchFamily="18" charset="0"/>
              </a:rPr>
              <a:t>G</a:t>
            </a:r>
            <a:r>
              <a:rPr kumimoji="1" lang="zh-CN" altLang="en-US" sz="2400" b="1" dirty="0">
                <a:latin typeface="Times New Roman" panose="02020603050405020304" pitchFamily="18" charset="0"/>
                <a:ea typeface="华文中宋" panose="02010600040101010101" pitchFamily="2" charset="-122"/>
                <a:cs typeface="Times New Roman" panose="02020603050405020304" pitchFamily="18" charset="0"/>
              </a:rPr>
              <a:t>，</a:t>
            </a:r>
            <a:r>
              <a:rPr kumimoji="1" lang="en-US" altLang="zh-CN" sz="2400" b="1" dirty="0">
                <a:latin typeface="Times New Roman" panose="02020603050405020304" pitchFamily="18" charset="0"/>
                <a:ea typeface="华文中宋" panose="02010600040101010101" pitchFamily="2" charset="-122"/>
                <a:cs typeface="Times New Roman" panose="02020603050405020304" pitchFamily="18" charset="0"/>
              </a:rPr>
              <a:t>H</a:t>
            </a:r>
            <a:r>
              <a:rPr kumimoji="1" lang="zh-CN" altLang="en-US" sz="2400" b="1" dirty="0">
                <a:latin typeface="Times New Roman" panose="02020603050405020304" pitchFamily="18" charset="0"/>
                <a:ea typeface="华文中宋" panose="02010600040101010101" pitchFamily="2" charset="-122"/>
                <a:cs typeface="Times New Roman" panose="02020603050405020304" pitchFamily="18" charset="0"/>
              </a:rPr>
              <a:t>，</a:t>
            </a:r>
            <a:r>
              <a:rPr kumimoji="1" lang="en-US" altLang="zh-CN" sz="2400" b="1" dirty="0">
                <a:latin typeface="Times New Roman" panose="02020603050405020304" pitchFamily="18" charset="0"/>
                <a:ea typeface="华文中宋" panose="02010600040101010101" pitchFamily="2" charset="-122"/>
                <a:cs typeface="Times New Roman" panose="02020603050405020304" pitchFamily="18" charset="0"/>
              </a:rPr>
              <a:t>I </a:t>
            </a:r>
            <a:r>
              <a:rPr kumimoji="1" lang="zh-CN" altLang="en-US" sz="2400" b="1" dirty="0">
                <a:latin typeface="Times New Roman" panose="02020603050405020304" pitchFamily="18" charset="0"/>
                <a:ea typeface="华文中宋" panose="02010600040101010101" pitchFamily="2" charset="-122"/>
                <a:cs typeface="Times New Roman" panose="02020603050405020304" pitchFamily="18" charset="0"/>
              </a:rPr>
              <a:t>的路径长度 </a:t>
            </a:r>
            <a:endParaRPr kumimoji="1" lang="zh-CN" altLang="en-US" sz="2400" b="1" dirty="0">
              <a:latin typeface="Times New Roman" panose="02020603050405020304" pitchFamily="18" charset="0"/>
              <a:ea typeface="华文中宋" panose="02010600040101010101" pitchFamily="2" charset="-122"/>
              <a:cs typeface="Times New Roman" panose="02020603050405020304" pitchFamily="18" charset="0"/>
            </a:endParaRPr>
          </a:p>
          <a:p>
            <a:pPr>
              <a:lnSpc>
                <a:spcPct val="80000"/>
              </a:lnSpc>
              <a:spcBef>
                <a:spcPct val="50000"/>
              </a:spcBef>
            </a:pPr>
            <a:r>
              <a:rPr kumimoji="1" lang="zh-CN" altLang="en-US" sz="2400" b="1" dirty="0">
                <a:latin typeface="Times New Roman" panose="02020603050405020304" pitchFamily="18" charset="0"/>
                <a:ea typeface="华文中宋" panose="02010600040101010101" pitchFamily="2" charset="-122"/>
                <a:cs typeface="Times New Roman" panose="02020603050405020304" pitchFamily="18" charset="0"/>
              </a:rPr>
              <a:t>分别为 </a:t>
            </a:r>
            <a:r>
              <a:rPr kumimoji="1" lang="en-US" altLang="zh-CN" sz="2400" b="1" dirty="0">
                <a:latin typeface="Times New Roman" panose="02020603050405020304" pitchFamily="18" charset="0"/>
                <a:ea typeface="华文中宋" panose="02010600040101010101" pitchFamily="2" charset="-122"/>
                <a:cs typeface="Times New Roman" panose="02020603050405020304" pitchFamily="18" charset="0"/>
              </a:rPr>
              <a:t>1</a:t>
            </a:r>
            <a:r>
              <a:rPr kumimoji="1" lang="zh-CN" altLang="en-US" sz="2400" b="1" dirty="0">
                <a:latin typeface="Times New Roman" panose="02020603050405020304" pitchFamily="18" charset="0"/>
                <a:ea typeface="华文中宋" panose="02010600040101010101" pitchFamily="2" charset="-122"/>
                <a:cs typeface="Times New Roman" panose="02020603050405020304" pitchFamily="18" charset="0"/>
              </a:rPr>
              <a:t>，</a:t>
            </a:r>
            <a:r>
              <a:rPr kumimoji="1" lang="en-US" altLang="zh-CN" sz="2400" b="1" dirty="0">
                <a:latin typeface="Times New Roman" panose="02020603050405020304" pitchFamily="18" charset="0"/>
                <a:ea typeface="华文中宋" panose="02010600040101010101" pitchFamily="2" charset="-122"/>
                <a:cs typeface="Times New Roman" panose="02020603050405020304" pitchFamily="18" charset="0"/>
              </a:rPr>
              <a:t>1</a:t>
            </a:r>
            <a:r>
              <a:rPr kumimoji="1" lang="zh-CN" altLang="en-US" sz="2400" b="1" dirty="0">
                <a:latin typeface="Times New Roman" panose="02020603050405020304" pitchFamily="18" charset="0"/>
                <a:ea typeface="华文中宋" panose="02010600040101010101" pitchFamily="2" charset="-122"/>
                <a:cs typeface="Times New Roman" panose="02020603050405020304" pitchFamily="18" charset="0"/>
              </a:rPr>
              <a:t>，</a:t>
            </a:r>
            <a:r>
              <a:rPr kumimoji="1" lang="en-US" altLang="zh-CN" sz="2400" b="1" dirty="0">
                <a:latin typeface="Times New Roman" panose="02020603050405020304" pitchFamily="18" charset="0"/>
                <a:ea typeface="华文中宋" panose="02010600040101010101" pitchFamily="2" charset="-122"/>
                <a:cs typeface="Times New Roman" panose="02020603050405020304" pitchFamily="18" charset="0"/>
              </a:rPr>
              <a:t>2</a:t>
            </a:r>
            <a:r>
              <a:rPr kumimoji="1" lang="zh-CN" altLang="en-US" sz="2400" b="1" dirty="0">
                <a:latin typeface="Times New Roman" panose="02020603050405020304" pitchFamily="18" charset="0"/>
                <a:ea typeface="华文中宋" panose="02010600040101010101" pitchFamily="2" charset="-122"/>
                <a:cs typeface="Times New Roman" panose="02020603050405020304" pitchFamily="18" charset="0"/>
              </a:rPr>
              <a:t>，</a:t>
            </a:r>
            <a:r>
              <a:rPr kumimoji="1" lang="en-US" altLang="zh-CN" sz="2400" b="1" dirty="0">
                <a:latin typeface="Times New Roman" panose="02020603050405020304" pitchFamily="18" charset="0"/>
                <a:ea typeface="华文中宋" panose="02010600040101010101" pitchFamily="2" charset="-122"/>
                <a:cs typeface="Times New Roman" panose="02020603050405020304" pitchFamily="18" charset="0"/>
              </a:rPr>
              <a:t>2</a:t>
            </a:r>
            <a:r>
              <a:rPr kumimoji="1" lang="zh-CN" altLang="en-US" sz="2400" b="1" dirty="0">
                <a:latin typeface="Times New Roman" panose="02020603050405020304" pitchFamily="18" charset="0"/>
                <a:ea typeface="华文中宋" panose="02010600040101010101" pitchFamily="2" charset="-122"/>
                <a:cs typeface="Times New Roman" panose="02020603050405020304" pitchFamily="18" charset="0"/>
              </a:rPr>
              <a:t>，</a:t>
            </a:r>
            <a:r>
              <a:rPr kumimoji="1" lang="en-US" altLang="zh-CN" sz="2400" b="1" dirty="0">
                <a:latin typeface="Times New Roman" panose="02020603050405020304" pitchFamily="18" charset="0"/>
                <a:ea typeface="华文中宋" panose="02010600040101010101" pitchFamily="2" charset="-122"/>
                <a:cs typeface="Times New Roman" panose="02020603050405020304" pitchFamily="18" charset="0"/>
              </a:rPr>
              <a:t>3</a:t>
            </a:r>
            <a:r>
              <a:rPr kumimoji="1" lang="zh-CN" altLang="en-US" sz="2400" b="1" dirty="0">
                <a:latin typeface="Times New Roman" panose="02020603050405020304" pitchFamily="18" charset="0"/>
                <a:ea typeface="华文中宋" panose="02010600040101010101" pitchFamily="2" charset="-122"/>
                <a:cs typeface="Times New Roman" panose="02020603050405020304" pitchFamily="18" charset="0"/>
              </a:rPr>
              <a:t>， </a:t>
            </a:r>
            <a:endParaRPr kumimoji="1" lang="zh-CN" altLang="en-US" sz="2400" b="1" dirty="0">
              <a:latin typeface="Times New Roman" panose="02020603050405020304" pitchFamily="18" charset="0"/>
              <a:ea typeface="华文中宋" panose="02010600040101010101" pitchFamily="2" charset="-122"/>
              <a:cs typeface="Times New Roman" panose="02020603050405020304" pitchFamily="18" charset="0"/>
            </a:endParaRPr>
          </a:p>
          <a:p>
            <a:pPr>
              <a:lnSpc>
                <a:spcPct val="80000"/>
              </a:lnSpc>
              <a:spcBef>
                <a:spcPct val="50000"/>
              </a:spcBef>
            </a:pPr>
            <a:r>
              <a:rPr kumimoji="1" lang="en-US" altLang="zh-CN" sz="2400" b="1" dirty="0">
                <a:latin typeface="Times New Roman" panose="02020603050405020304" pitchFamily="18" charset="0"/>
                <a:ea typeface="华文中宋" panose="02010600040101010101" pitchFamily="2" charset="-122"/>
                <a:cs typeface="Times New Roman" panose="02020603050405020304" pitchFamily="18" charset="0"/>
              </a:rPr>
              <a:t>3</a:t>
            </a:r>
            <a:r>
              <a:rPr kumimoji="1" lang="zh-CN" altLang="en-US" sz="2400" b="1" dirty="0">
                <a:latin typeface="Times New Roman" panose="02020603050405020304" pitchFamily="18" charset="0"/>
                <a:ea typeface="华文中宋" panose="02010600040101010101" pitchFamily="2" charset="-122"/>
                <a:cs typeface="Times New Roman" panose="02020603050405020304" pitchFamily="18" charset="0"/>
              </a:rPr>
              <a:t>，</a:t>
            </a:r>
            <a:r>
              <a:rPr kumimoji="1" lang="en-US" altLang="zh-CN" sz="2400" b="1" dirty="0">
                <a:latin typeface="Times New Roman" panose="02020603050405020304" pitchFamily="18" charset="0"/>
                <a:ea typeface="华文中宋" panose="02010600040101010101" pitchFamily="2" charset="-122"/>
                <a:cs typeface="Times New Roman" panose="02020603050405020304" pitchFamily="18" charset="0"/>
              </a:rPr>
              <a:t>4</a:t>
            </a:r>
            <a:r>
              <a:rPr kumimoji="1" lang="zh-CN" altLang="en-US" sz="2400" b="1" dirty="0">
                <a:latin typeface="Times New Roman" panose="02020603050405020304" pitchFamily="18" charset="0"/>
                <a:ea typeface="华文中宋" panose="02010600040101010101" pitchFamily="2" charset="-122"/>
                <a:cs typeface="Times New Roman" panose="02020603050405020304" pitchFamily="18" charset="0"/>
              </a:rPr>
              <a:t>，</a:t>
            </a:r>
            <a:r>
              <a:rPr kumimoji="1" lang="en-US" altLang="zh-CN" sz="2400" b="1" dirty="0">
                <a:latin typeface="Times New Roman" panose="02020603050405020304" pitchFamily="18" charset="0"/>
                <a:ea typeface="华文中宋" panose="02010600040101010101" pitchFamily="2" charset="-122"/>
                <a:cs typeface="Times New Roman" panose="02020603050405020304" pitchFamily="18" charset="0"/>
              </a:rPr>
              <a:t>4</a:t>
            </a:r>
            <a:r>
              <a:rPr kumimoji="1" lang="zh-CN" altLang="en-US" sz="2400" b="1" dirty="0">
                <a:latin typeface="Times New Roman" panose="02020603050405020304" pitchFamily="18" charset="0"/>
                <a:ea typeface="华文中宋" panose="02010600040101010101" pitchFamily="2" charset="-122"/>
                <a:cs typeface="Times New Roman" panose="02020603050405020304" pitchFamily="18" charset="0"/>
              </a:rPr>
              <a:t>。 </a:t>
            </a:r>
            <a:endParaRPr kumimoji="1" lang="zh-CN" altLang="en-US" sz="2400" b="1" dirty="0">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505863" name="Text Box 7"/>
          <p:cNvSpPr txBox="1">
            <a:spLocks noChangeArrowheads="1"/>
          </p:cNvSpPr>
          <p:nvPr/>
        </p:nvSpPr>
        <p:spPr bwMode="auto">
          <a:xfrm>
            <a:off x="292349" y="5552535"/>
            <a:ext cx="6254750" cy="89535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10000"/>
              </a:lnSpc>
              <a:spcBef>
                <a:spcPct val="50000"/>
              </a:spcBef>
            </a:pPr>
            <a:r>
              <a:rPr kumimoji="1" lang="en-US" altLang="zh-CN" sz="2400" b="1" dirty="0">
                <a:latin typeface="Times New Roman" panose="02020603050405020304" pitchFamily="18" charset="0"/>
                <a:cs typeface="Times New Roman" panose="02020603050405020304" pitchFamily="18" charset="0"/>
              </a:rPr>
              <a:t>TL</a:t>
            </a:r>
            <a:r>
              <a:rPr kumimoji="1" lang="zh-CN" altLang="en-US" sz="2400" b="1" dirty="0">
                <a:latin typeface="Times New Roman" panose="02020603050405020304" pitchFamily="18" charset="0"/>
                <a:cs typeface="Times New Roman" panose="02020603050405020304" pitchFamily="18" charset="0"/>
              </a:rPr>
              <a:t>（</a:t>
            </a:r>
            <a:r>
              <a:rPr kumimoji="1" lang="en-US" altLang="zh-CN" sz="2400" b="1" i="1" dirty="0">
                <a:latin typeface="Times New Roman" panose="02020603050405020304" pitchFamily="18" charset="0"/>
                <a:cs typeface="Times New Roman" panose="02020603050405020304" pitchFamily="18" charset="0"/>
              </a:rPr>
              <a:t>a</a:t>
            </a:r>
            <a:r>
              <a:rPr kumimoji="1" lang="zh-CN" altLang="en-US" sz="2400" b="1" dirty="0">
                <a:latin typeface="Times New Roman" panose="02020603050405020304" pitchFamily="18" charset="0"/>
                <a:cs typeface="Times New Roman" panose="02020603050405020304" pitchFamily="18" charset="0"/>
              </a:rPr>
              <a:t>）＝</a:t>
            </a:r>
            <a:r>
              <a:rPr kumimoji="1" lang="en-US" altLang="zh-CN" sz="2400" b="1" dirty="0">
                <a:latin typeface="Times New Roman" panose="02020603050405020304" pitchFamily="18" charset="0"/>
                <a:cs typeface="Times New Roman" panose="02020603050405020304" pitchFamily="18" charset="0"/>
              </a:rPr>
              <a:t>0</a:t>
            </a:r>
            <a:r>
              <a:rPr kumimoji="1" lang="zh-CN" altLang="en-US" sz="2400" b="1" dirty="0">
                <a:latin typeface="Times New Roman" panose="02020603050405020304" pitchFamily="18" charset="0"/>
                <a:cs typeface="Times New Roman" panose="02020603050405020304" pitchFamily="18" charset="0"/>
              </a:rPr>
              <a:t>＋</a:t>
            </a:r>
            <a:r>
              <a:rPr kumimoji="1" lang="en-US" altLang="zh-CN" sz="2400" b="1" dirty="0">
                <a:latin typeface="Times New Roman" panose="02020603050405020304" pitchFamily="18" charset="0"/>
                <a:cs typeface="Times New Roman" panose="02020603050405020304" pitchFamily="18" charset="0"/>
              </a:rPr>
              <a:t>1</a:t>
            </a:r>
            <a:r>
              <a:rPr kumimoji="1" lang="zh-CN" altLang="en-US" sz="2400" b="1" dirty="0">
                <a:latin typeface="Times New Roman" panose="02020603050405020304" pitchFamily="18" charset="0"/>
                <a:cs typeface="Times New Roman" panose="02020603050405020304" pitchFamily="18" charset="0"/>
              </a:rPr>
              <a:t>＋</a:t>
            </a:r>
            <a:r>
              <a:rPr kumimoji="1" lang="en-US" altLang="zh-CN" sz="2400" b="1" dirty="0">
                <a:latin typeface="Times New Roman" panose="02020603050405020304" pitchFamily="18" charset="0"/>
                <a:cs typeface="Times New Roman" panose="02020603050405020304" pitchFamily="18" charset="0"/>
              </a:rPr>
              <a:t>1</a:t>
            </a:r>
            <a:r>
              <a:rPr kumimoji="1" lang="zh-CN" altLang="en-US" sz="2400" b="1" dirty="0">
                <a:latin typeface="Times New Roman" panose="02020603050405020304" pitchFamily="18" charset="0"/>
                <a:cs typeface="Times New Roman" panose="02020603050405020304" pitchFamily="18" charset="0"/>
              </a:rPr>
              <a:t>＋</a:t>
            </a:r>
            <a:r>
              <a:rPr kumimoji="1" lang="en-US" altLang="zh-CN" sz="2400" b="1" dirty="0">
                <a:latin typeface="Times New Roman" panose="02020603050405020304" pitchFamily="18" charset="0"/>
                <a:cs typeface="Times New Roman" panose="02020603050405020304" pitchFamily="18" charset="0"/>
              </a:rPr>
              <a:t>2</a:t>
            </a:r>
            <a:r>
              <a:rPr kumimoji="1" lang="zh-CN" altLang="en-US" sz="2400" b="1" dirty="0">
                <a:latin typeface="Times New Roman" panose="02020603050405020304" pitchFamily="18" charset="0"/>
                <a:cs typeface="Times New Roman" panose="02020603050405020304" pitchFamily="18" charset="0"/>
              </a:rPr>
              <a:t>＋</a:t>
            </a:r>
            <a:r>
              <a:rPr kumimoji="1" lang="en-US" altLang="zh-CN" sz="2400" b="1" dirty="0">
                <a:latin typeface="Times New Roman" panose="02020603050405020304" pitchFamily="18" charset="0"/>
                <a:cs typeface="Times New Roman" panose="02020603050405020304" pitchFamily="18" charset="0"/>
              </a:rPr>
              <a:t>2</a:t>
            </a:r>
            <a:r>
              <a:rPr kumimoji="1" lang="zh-CN" altLang="en-US" sz="2400" b="1" dirty="0">
                <a:latin typeface="Times New Roman" panose="02020603050405020304" pitchFamily="18" charset="0"/>
                <a:cs typeface="Times New Roman" panose="02020603050405020304" pitchFamily="18" charset="0"/>
              </a:rPr>
              <a:t>＋</a:t>
            </a:r>
            <a:r>
              <a:rPr kumimoji="1" lang="en-US" altLang="zh-CN" sz="2400" b="1" dirty="0">
                <a:latin typeface="Times New Roman" panose="02020603050405020304" pitchFamily="18" charset="0"/>
                <a:cs typeface="Times New Roman" panose="02020603050405020304" pitchFamily="18" charset="0"/>
              </a:rPr>
              <a:t>3</a:t>
            </a:r>
            <a:r>
              <a:rPr kumimoji="1" lang="zh-CN" altLang="en-US" sz="2400" b="1" dirty="0">
                <a:latin typeface="Times New Roman" panose="02020603050405020304" pitchFamily="18" charset="0"/>
                <a:cs typeface="Times New Roman" panose="02020603050405020304" pitchFamily="18" charset="0"/>
              </a:rPr>
              <a:t>＋</a:t>
            </a:r>
            <a:r>
              <a:rPr kumimoji="1" lang="en-US" altLang="zh-CN" sz="2400" b="1" dirty="0">
                <a:latin typeface="Times New Roman" panose="02020603050405020304" pitchFamily="18" charset="0"/>
                <a:cs typeface="Times New Roman" panose="02020603050405020304" pitchFamily="18" charset="0"/>
              </a:rPr>
              <a:t>3</a:t>
            </a:r>
            <a:r>
              <a:rPr kumimoji="1" lang="zh-CN" altLang="en-US" sz="2400" b="1" dirty="0">
                <a:latin typeface="Times New Roman" panose="02020603050405020304" pitchFamily="18" charset="0"/>
                <a:cs typeface="Times New Roman" panose="02020603050405020304" pitchFamily="18" charset="0"/>
              </a:rPr>
              <a:t>＋</a:t>
            </a:r>
            <a:r>
              <a:rPr kumimoji="1" lang="en-US" altLang="zh-CN" sz="2400" b="1" dirty="0">
                <a:latin typeface="Times New Roman" panose="02020603050405020304" pitchFamily="18" charset="0"/>
                <a:cs typeface="Times New Roman" panose="02020603050405020304" pitchFamily="18" charset="0"/>
              </a:rPr>
              <a:t>4</a:t>
            </a:r>
            <a:r>
              <a:rPr kumimoji="1" lang="zh-CN" altLang="en-US" sz="2400" b="1" dirty="0">
                <a:latin typeface="Times New Roman" panose="02020603050405020304" pitchFamily="18" charset="0"/>
                <a:cs typeface="Times New Roman" panose="02020603050405020304" pitchFamily="18" charset="0"/>
              </a:rPr>
              <a:t>＋</a:t>
            </a:r>
            <a:r>
              <a:rPr kumimoji="1" lang="en-US" altLang="zh-CN" sz="2400" b="1" dirty="0">
                <a:latin typeface="Times New Roman" panose="02020603050405020304" pitchFamily="18" charset="0"/>
                <a:cs typeface="Times New Roman" panose="02020603050405020304" pitchFamily="18" charset="0"/>
              </a:rPr>
              <a:t>4</a:t>
            </a:r>
            <a:r>
              <a:rPr kumimoji="1" lang="zh-CN" altLang="en-US" sz="2400" b="1" dirty="0">
                <a:latin typeface="Times New Roman" panose="02020603050405020304" pitchFamily="18" charset="0"/>
                <a:cs typeface="Times New Roman" panose="02020603050405020304" pitchFamily="18" charset="0"/>
              </a:rPr>
              <a:t>＝</a:t>
            </a:r>
            <a:r>
              <a:rPr kumimoji="1" lang="en-US" altLang="zh-CN" sz="2400" b="1" dirty="0">
                <a:latin typeface="Times New Roman" panose="02020603050405020304" pitchFamily="18" charset="0"/>
                <a:cs typeface="Times New Roman" panose="02020603050405020304" pitchFamily="18" charset="0"/>
              </a:rPr>
              <a:t>20 </a:t>
            </a:r>
            <a:br>
              <a:rPr kumimoji="1" lang="en-US" altLang="zh-CN" sz="2400" b="1" dirty="0">
                <a:latin typeface="Times New Roman" panose="02020603050405020304" pitchFamily="18" charset="0"/>
                <a:cs typeface="Times New Roman" panose="02020603050405020304" pitchFamily="18" charset="0"/>
              </a:rPr>
            </a:br>
            <a:r>
              <a:rPr kumimoji="1" lang="en-US" altLang="zh-CN" sz="2400" b="1" dirty="0">
                <a:latin typeface="Times New Roman" panose="02020603050405020304" pitchFamily="18" charset="0"/>
                <a:cs typeface="Times New Roman" panose="02020603050405020304" pitchFamily="18" charset="0"/>
              </a:rPr>
              <a:t>TL</a:t>
            </a:r>
            <a:r>
              <a:rPr kumimoji="1" lang="zh-CN" altLang="en-US" sz="2400" b="1" dirty="0">
                <a:latin typeface="Times New Roman" panose="02020603050405020304" pitchFamily="18" charset="0"/>
                <a:cs typeface="Times New Roman" panose="02020603050405020304" pitchFamily="18" charset="0"/>
              </a:rPr>
              <a:t>（</a:t>
            </a:r>
            <a:r>
              <a:rPr kumimoji="1" lang="en-US" altLang="zh-CN" sz="2400" b="1" i="1" dirty="0">
                <a:latin typeface="Times New Roman" panose="02020603050405020304" pitchFamily="18" charset="0"/>
                <a:cs typeface="Times New Roman" panose="02020603050405020304" pitchFamily="18" charset="0"/>
              </a:rPr>
              <a:t>b</a:t>
            </a:r>
            <a:r>
              <a:rPr kumimoji="1" lang="zh-CN" altLang="en-US" sz="2400" b="1" dirty="0">
                <a:latin typeface="Times New Roman" panose="02020603050405020304" pitchFamily="18" charset="0"/>
                <a:cs typeface="Times New Roman" panose="02020603050405020304" pitchFamily="18" charset="0"/>
              </a:rPr>
              <a:t>）＝</a:t>
            </a:r>
            <a:r>
              <a:rPr kumimoji="1" lang="en-US" altLang="zh-CN" sz="2400" b="1" dirty="0">
                <a:latin typeface="Times New Roman" panose="02020603050405020304" pitchFamily="18" charset="0"/>
                <a:cs typeface="Times New Roman" panose="02020603050405020304" pitchFamily="18" charset="0"/>
              </a:rPr>
              <a:t>0</a:t>
            </a:r>
            <a:r>
              <a:rPr kumimoji="1" lang="zh-CN" altLang="en-US" sz="2400" b="1" dirty="0">
                <a:latin typeface="Times New Roman" panose="02020603050405020304" pitchFamily="18" charset="0"/>
                <a:cs typeface="Times New Roman" panose="02020603050405020304" pitchFamily="18" charset="0"/>
              </a:rPr>
              <a:t>＋</a:t>
            </a:r>
            <a:r>
              <a:rPr kumimoji="1" lang="en-US" altLang="zh-CN" sz="2400" b="1" dirty="0">
                <a:latin typeface="Times New Roman" panose="02020603050405020304" pitchFamily="18" charset="0"/>
                <a:cs typeface="Times New Roman" panose="02020603050405020304" pitchFamily="18" charset="0"/>
              </a:rPr>
              <a:t>1</a:t>
            </a:r>
            <a:r>
              <a:rPr kumimoji="1" lang="zh-CN" altLang="en-US" sz="2400" b="1" dirty="0">
                <a:latin typeface="Times New Roman" panose="02020603050405020304" pitchFamily="18" charset="0"/>
                <a:cs typeface="Times New Roman" panose="02020603050405020304" pitchFamily="18" charset="0"/>
              </a:rPr>
              <a:t>＋</a:t>
            </a:r>
            <a:r>
              <a:rPr kumimoji="1" lang="en-US" altLang="zh-CN" sz="2400" b="1" dirty="0">
                <a:latin typeface="Times New Roman" panose="02020603050405020304" pitchFamily="18" charset="0"/>
                <a:cs typeface="Times New Roman" panose="02020603050405020304" pitchFamily="18" charset="0"/>
              </a:rPr>
              <a:t>1</a:t>
            </a:r>
            <a:r>
              <a:rPr kumimoji="1" lang="zh-CN" altLang="en-US" sz="2400" b="1" dirty="0">
                <a:latin typeface="Times New Roman" panose="02020603050405020304" pitchFamily="18" charset="0"/>
                <a:cs typeface="Times New Roman" panose="02020603050405020304" pitchFamily="18" charset="0"/>
              </a:rPr>
              <a:t>＋</a:t>
            </a:r>
            <a:r>
              <a:rPr kumimoji="1" lang="en-US" altLang="zh-CN" sz="2400" b="1" dirty="0">
                <a:latin typeface="Times New Roman" panose="02020603050405020304" pitchFamily="18" charset="0"/>
                <a:cs typeface="Times New Roman" panose="02020603050405020304" pitchFamily="18" charset="0"/>
              </a:rPr>
              <a:t>2</a:t>
            </a:r>
            <a:r>
              <a:rPr kumimoji="1" lang="zh-CN" altLang="en-US" sz="2400" b="1" dirty="0">
                <a:latin typeface="Times New Roman" panose="02020603050405020304" pitchFamily="18" charset="0"/>
                <a:cs typeface="Times New Roman" panose="02020603050405020304" pitchFamily="18" charset="0"/>
              </a:rPr>
              <a:t>＋</a:t>
            </a:r>
            <a:r>
              <a:rPr kumimoji="1" lang="en-US" altLang="zh-CN" sz="2400" b="1" dirty="0">
                <a:latin typeface="Times New Roman" panose="02020603050405020304" pitchFamily="18" charset="0"/>
                <a:cs typeface="Times New Roman" panose="02020603050405020304" pitchFamily="18" charset="0"/>
              </a:rPr>
              <a:t>2</a:t>
            </a:r>
            <a:r>
              <a:rPr kumimoji="1" lang="zh-CN" altLang="en-US" sz="2400" b="1" dirty="0">
                <a:latin typeface="Times New Roman" panose="02020603050405020304" pitchFamily="18" charset="0"/>
                <a:cs typeface="Times New Roman" panose="02020603050405020304" pitchFamily="18" charset="0"/>
              </a:rPr>
              <a:t>＋</a:t>
            </a:r>
            <a:r>
              <a:rPr kumimoji="1" lang="en-US" altLang="zh-CN" sz="2400" b="1" dirty="0">
                <a:latin typeface="Times New Roman" panose="02020603050405020304" pitchFamily="18" charset="0"/>
                <a:cs typeface="Times New Roman" panose="02020603050405020304" pitchFamily="18" charset="0"/>
              </a:rPr>
              <a:t>2</a:t>
            </a:r>
            <a:r>
              <a:rPr kumimoji="1" lang="zh-CN" altLang="en-US" sz="2400" b="1" dirty="0">
                <a:latin typeface="Times New Roman" panose="02020603050405020304" pitchFamily="18" charset="0"/>
                <a:cs typeface="Times New Roman" panose="02020603050405020304" pitchFamily="18" charset="0"/>
              </a:rPr>
              <a:t>＋</a:t>
            </a:r>
            <a:r>
              <a:rPr kumimoji="1" lang="en-US" altLang="zh-CN" sz="2400" b="1" dirty="0">
                <a:latin typeface="Times New Roman" panose="02020603050405020304" pitchFamily="18" charset="0"/>
                <a:cs typeface="Times New Roman" panose="02020603050405020304" pitchFamily="18" charset="0"/>
              </a:rPr>
              <a:t>2</a:t>
            </a:r>
            <a:r>
              <a:rPr kumimoji="1" lang="zh-CN" altLang="en-US" sz="2400" b="1" dirty="0">
                <a:latin typeface="Times New Roman" panose="02020603050405020304" pitchFamily="18" charset="0"/>
                <a:cs typeface="Times New Roman" panose="02020603050405020304" pitchFamily="18" charset="0"/>
              </a:rPr>
              <a:t>＋</a:t>
            </a:r>
            <a:r>
              <a:rPr kumimoji="1" lang="en-US" altLang="zh-CN" sz="2400" b="1" dirty="0">
                <a:latin typeface="Times New Roman" panose="02020603050405020304" pitchFamily="18" charset="0"/>
                <a:cs typeface="Times New Roman" panose="02020603050405020304" pitchFamily="18" charset="0"/>
              </a:rPr>
              <a:t>3</a:t>
            </a:r>
            <a:r>
              <a:rPr kumimoji="1" lang="zh-CN" altLang="en-US" sz="2400" b="1" dirty="0">
                <a:latin typeface="Times New Roman" panose="02020603050405020304" pitchFamily="18" charset="0"/>
                <a:cs typeface="Times New Roman" panose="02020603050405020304" pitchFamily="18" charset="0"/>
              </a:rPr>
              <a:t>＋</a:t>
            </a:r>
            <a:r>
              <a:rPr kumimoji="1" lang="en-US" altLang="zh-CN" sz="2400" b="1" dirty="0">
                <a:latin typeface="Times New Roman" panose="02020603050405020304" pitchFamily="18" charset="0"/>
                <a:cs typeface="Times New Roman" panose="02020603050405020304" pitchFamily="18" charset="0"/>
              </a:rPr>
              <a:t>3</a:t>
            </a:r>
            <a:r>
              <a:rPr kumimoji="1" lang="zh-CN" altLang="en-US" sz="2400" b="1" dirty="0">
                <a:latin typeface="Times New Roman" panose="02020603050405020304" pitchFamily="18" charset="0"/>
                <a:cs typeface="Times New Roman" panose="02020603050405020304" pitchFamily="18" charset="0"/>
              </a:rPr>
              <a:t>＝</a:t>
            </a:r>
            <a:r>
              <a:rPr kumimoji="1" lang="en-US" altLang="zh-CN" sz="2400" b="1" dirty="0">
                <a:latin typeface="Times New Roman" panose="02020603050405020304" pitchFamily="18" charset="0"/>
                <a:cs typeface="Times New Roman" panose="02020603050405020304" pitchFamily="18" charset="0"/>
              </a:rPr>
              <a:t>16  </a:t>
            </a:r>
            <a:endParaRPr kumimoji="1" lang="en-US" altLang="zh-CN" sz="2400" b="1" dirty="0">
              <a:latin typeface="Times New Roman" panose="02020603050405020304" pitchFamily="18" charset="0"/>
              <a:cs typeface="Times New Roman" panose="02020603050405020304" pitchFamily="18" charset="0"/>
            </a:endParaRPr>
          </a:p>
        </p:txBody>
      </p:sp>
      <p:grpSp>
        <p:nvGrpSpPr>
          <p:cNvPr id="505865" name="Group 9"/>
          <p:cNvGrpSpPr/>
          <p:nvPr/>
        </p:nvGrpSpPr>
        <p:grpSpPr bwMode="auto">
          <a:xfrm>
            <a:off x="560637" y="2826798"/>
            <a:ext cx="4803775" cy="2209800"/>
            <a:chOff x="217" y="1383"/>
            <a:chExt cx="3026" cy="1392"/>
          </a:xfrm>
        </p:grpSpPr>
        <p:sp>
          <p:nvSpPr>
            <p:cNvPr id="505866" name="Oval 10"/>
            <p:cNvSpPr>
              <a:spLocks noChangeArrowheads="1"/>
            </p:cNvSpPr>
            <p:nvPr/>
          </p:nvSpPr>
          <p:spPr bwMode="auto">
            <a:xfrm>
              <a:off x="433" y="1434"/>
              <a:ext cx="239" cy="221"/>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2540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endParaRPr kumimoji="1" lang="zh-CN" altLang="zh-CN" sz="1200" b="1">
                <a:latin typeface="Times New Roman" panose="02020603050405020304" pitchFamily="18" charset="0"/>
                <a:cs typeface="Times New Roman" panose="02020603050405020304" pitchFamily="18" charset="0"/>
              </a:endParaRPr>
            </a:p>
          </p:txBody>
        </p:sp>
        <p:sp>
          <p:nvSpPr>
            <p:cNvPr id="505867" name="Oval 11"/>
            <p:cNvSpPr>
              <a:spLocks noChangeArrowheads="1"/>
            </p:cNvSpPr>
            <p:nvPr/>
          </p:nvSpPr>
          <p:spPr bwMode="auto">
            <a:xfrm>
              <a:off x="645" y="1712"/>
              <a:ext cx="239" cy="221"/>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2540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endParaRPr kumimoji="1" lang="zh-CN" altLang="zh-CN" sz="1200" b="1">
                <a:latin typeface="Times New Roman" panose="02020603050405020304" pitchFamily="18" charset="0"/>
                <a:cs typeface="Times New Roman" panose="02020603050405020304" pitchFamily="18" charset="0"/>
              </a:endParaRPr>
            </a:p>
          </p:txBody>
        </p:sp>
        <p:sp>
          <p:nvSpPr>
            <p:cNvPr id="505868" name="Oval 12"/>
            <p:cNvSpPr>
              <a:spLocks noChangeArrowheads="1"/>
            </p:cNvSpPr>
            <p:nvPr/>
          </p:nvSpPr>
          <p:spPr bwMode="auto">
            <a:xfrm>
              <a:off x="838" y="1979"/>
              <a:ext cx="239" cy="221"/>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2540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endParaRPr kumimoji="1" lang="zh-CN" altLang="zh-CN" sz="1200" b="1">
                <a:latin typeface="Times New Roman" panose="02020603050405020304" pitchFamily="18" charset="0"/>
                <a:cs typeface="Times New Roman" panose="02020603050405020304" pitchFamily="18" charset="0"/>
              </a:endParaRPr>
            </a:p>
          </p:txBody>
        </p:sp>
        <p:sp>
          <p:nvSpPr>
            <p:cNvPr id="505869" name="Oval 13"/>
            <p:cNvSpPr>
              <a:spLocks noChangeArrowheads="1"/>
            </p:cNvSpPr>
            <p:nvPr/>
          </p:nvSpPr>
          <p:spPr bwMode="auto">
            <a:xfrm>
              <a:off x="1023" y="2251"/>
              <a:ext cx="239" cy="221"/>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2540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endParaRPr kumimoji="1" lang="zh-CN" altLang="zh-CN" sz="1200" b="1">
                <a:latin typeface="Times New Roman" panose="02020603050405020304" pitchFamily="18" charset="0"/>
                <a:cs typeface="Times New Roman" panose="02020603050405020304" pitchFamily="18" charset="0"/>
              </a:endParaRPr>
            </a:p>
          </p:txBody>
        </p:sp>
        <p:sp>
          <p:nvSpPr>
            <p:cNvPr id="505870" name="Oval 14"/>
            <p:cNvSpPr>
              <a:spLocks noChangeArrowheads="1"/>
            </p:cNvSpPr>
            <p:nvPr/>
          </p:nvSpPr>
          <p:spPr bwMode="auto">
            <a:xfrm>
              <a:off x="1201" y="2523"/>
              <a:ext cx="239" cy="221"/>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2540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endParaRPr kumimoji="1" lang="zh-CN" altLang="zh-CN" sz="1200" b="1">
                <a:latin typeface="Times New Roman" panose="02020603050405020304" pitchFamily="18" charset="0"/>
                <a:cs typeface="Times New Roman" panose="02020603050405020304" pitchFamily="18" charset="0"/>
              </a:endParaRPr>
            </a:p>
          </p:txBody>
        </p:sp>
        <p:sp>
          <p:nvSpPr>
            <p:cNvPr id="505871" name="Oval 15"/>
            <p:cNvSpPr>
              <a:spLocks noChangeArrowheads="1"/>
            </p:cNvSpPr>
            <p:nvPr/>
          </p:nvSpPr>
          <p:spPr bwMode="auto">
            <a:xfrm>
              <a:off x="217" y="1706"/>
              <a:ext cx="239" cy="221"/>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2540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endParaRPr kumimoji="1" lang="zh-CN" altLang="zh-CN" sz="1200" b="1">
                <a:latin typeface="Times New Roman" panose="02020603050405020304" pitchFamily="18" charset="0"/>
                <a:cs typeface="Times New Roman" panose="02020603050405020304" pitchFamily="18" charset="0"/>
              </a:endParaRPr>
            </a:p>
          </p:txBody>
        </p:sp>
        <p:sp>
          <p:nvSpPr>
            <p:cNvPr id="505872" name="Oval 16"/>
            <p:cNvSpPr>
              <a:spLocks noChangeArrowheads="1"/>
            </p:cNvSpPr>
            <p:nvPr/>
          </p:nvSpPr>
          <p:spPr bwMode="auto">
            <a:xfrm>
              <a:off x="433" y="1984"/>
              <a:ext cx="239" cy="221"/>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2540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endParaRPr kumimoji="1" lang="zh-CN" altLang="zh-CN" sz="1200" b="1">
                <a:latin typeface="Times New Roman" panose="02020603050405020304" pitchFamily="18" charset="0"/>
                <a:cs typeface="Times New Roman" panose="02020603050405020304" pitchFamily="18" charset="0"/>
              </a:endParaRPr>
            </a:p>
          </p:txBody>
        </p:sp>
        <p:sp>
          <p:nvSpPr>
            <p:cNvPr id="505873" name="Oval 17"/>
            <p:cNvSpPr>
              <a:spLocks noChangeArrowheads="1"/>
            </p:cNvSpPr>
            <p:nvPr/>
          </p:nvSpPr>
          <p:spPr bwMode="auto">
            <a:xfrm>
              <a:off x="657" y="2257"/>
              <a:ext cx="239" cy="221"/>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2540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endParaRPr kumimoji="1" lang="zh-CN" altLang="zh-CN" sz="1200" b="1">
                <a:latin typeface="Times New Roman" panose="02020603050405020304" pitchFamily="18" charset="0"/>
                <a:cs typeface="Times New Roman" panose="02020603050405020304" pitchFamily="18" charset="0"/>
              </a:endParaRPr>
            </a:p>
          </p:txBody>
        </p:sp>
        <p:sp>
          <p:nvSpPr>
            <p:cNvPr id="505874" name="Oval 18"/>
            <p:cNvSpPr>
              <a:spLocks noChangeArrowheads="1"/>
            </p:cNvSpPr>
            <p:nvPr/>
          </p:nvSpPr>
          <p:spPr bwMode="auto">
            <a:xfrm>
              <a:off x="850" y="2529"/>
              <a:ext cx="239" cy="221"/>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2540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endParaRPr kumimoji="1" lang="zh-CN" altLang="zh-CN" sz="1200" b="1">
                <a:latin typeface="Times New Roman" panose="02020603050405020304" pitchFamily="18" charset="0"/>
                <a:cs typeface="Times New Roman" panose="02020603050405020304" pitchFamily="18" charset="0"/>
              </a:endParaRPr>
            </a:p>
          </p:txBody>
        </p:sp>
        <p:sp>
          <p:nvSpPr>
            <p:cNvPr id="505875" name="Text Box 19"/>
            <p:cNvSpPr txBox="1">
              <a:spLocks noChangeArrowheads="1"/>
            </p:cNvSpPr>
            <p:nvPr/>
          </p:nvSpPr>
          <p:spPr bwMode="auto">
            <a:xfrm>
              <a:off x="431" y="1411"/>
              <a:ext cx="232" cy="25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000" b="1" dirty="0">
                  <a:latin typeface="Times New Roman" panose="02020603050405020304" pitchFamily="18" charset="0"/>
                  <a:cs typeface="Times New Roman" panose="02020603050405020304" pitchFamily="18" charset="0"/>
                </a:rPr>
                <a:t>A</a:t>
              </a:r>
              <a:endParaRPr kumimoji="1" lang="en-US" altLang="zh-CN" sz="2000" b="1" dirty="0">
                <a:latin typeface="Times New Roman" panose="02020603050405020304" pitchFamily="18" charset="0"/>
                <a:cs typeface="Times New Roman" panose="02020603050405020304" pitchFamily="18" charset="0"/>
              </a:endParaRPr>
            </a:p>
          </p:txBody>
        </p:sp>
        <p:sp>
          <p:nvSpPr>
            <p:cNvPr id="505876" name="Text Box 20"/>
            <p:cNvSpPr txBox="1">
              <a:spLocks noChangeArrowheads="1"/>
            </p:cNvSpPr>
            <p:nvPr/>
          </p:nvSpPr>
          <p:spPr bwMode="auto">
            <a:xfrm>
              <a:off x="249" y="1696"/>
              <a:ext cx="223" cy="25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000" b="1">
                  <a:latin typeface="Times New Roman" panose="02020603050405020304" pitchFamily="18" charset="0"/>
                  <a:cs typeface="Times New Roman" panose="02020603050405020304" pitchFamily="18" charset="0"/>
                </a:rPr>
                <a:t>B</a:t>
              </a:r>
              <a:endParaRPr kumimoji="1" lang="en-US" altLang="zh-CN" sz="2000" b="1">
                <a:latin typeface="Times New Roman" panose="02020603050405020304" pitchFamily="18" charset="0"/>
                <a:cs typeface="Times New Roman" panose="02020603050405020304" pitchFamily="18" charset="0"/>
              </a:endParaRPr>
            </a:p>
          </p:txBody>
        </p:sp>
        <p:sp>
          <p:nvSpPr>
            <p:cNvPr id="505877" name="Text Box 21"/>
            <p:cNvSpPr txBox="1">
              <a:spLocks noChangeArrowheads="1"/>
            </p:cNvSpPr>
            <p:nvPr/>
          </p:nvSpPr>
          <p:spPr bwMode="auto">
            <a:xfrm>
              <a:off x="648" y="1702"/>
              <a:ext cx="232" cy="25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000" b="1">
                  <a:latin typeface="Times New Roman" panose="02020603050405020304" pitchFamily="18" charset="0"/>
                  <a:cs typeface="Times New Roman" panose="02020603050405020304" pitchFamily="18" charset="0"/>
                </a:rPr>
                <a:t>C</a:t>
              </a:r>
              <a:endParaRPr kumimoji="1" lang="en-US" altLang="zh-CN" sz="2000" b="1">
                <a:latin typeface="Times New Roman" panose="02020603050405020304" pitchFamily="18" charset="0"/>
                <a:cs typeface="Times New Roman" panose="02020603050405020304" pitchFamily="18" charset="0"/>
              </a:endParaRPr>
            </a:p>
          </p:txBody>
        </p:sp>
        <p:sp>
          <p:nvSpPr>
            <p:cNvPr id="505878" name="Text Box 22"/>
            <p:cNvSpPr txBox="1">
              <a:spLocks noChangeArrowheads="1"/>
            </p:cNvSpPr>
            <p:nvPr/>
          </p:nvSpPr>
          <p:spPr bwMode="auto">
            <a:xfrm>
              <a:off x="456" y="1984"/>
              <a:ext cx="232" cy="25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000" b="1">
                  <a:latin typeface="Times New Roman" panose="02020603050405020304" pitchFamily="18" charset="0"/>
                  <a:cs typeface="Times New Roman" panose="02020603050405020304" pitchFamily="18" charset="0"/>
                </a:rPr>
                <a:t>D</a:t>
              </a:r>
              <a:endParaRPr kumimoji="1" lang="en-US" altLang="zh-CN" sz="2000" b="1">
                <a:latin typeface="Times New Roman" panose="02020603050405020304" pitchFamily="18" charset="0"/>
                <a:cs typeface="Times New Roman" panose="02020603050405020304" pitchFamily="18" charset="0"/>
              </a:endParaRPr>
            </a:p>
          </p:txBody>
        </p:sp>
        <p:sp>
          <p:nvSpPr>
            <p:cNvPr id="505879" name="Text Box 23"/>
            <p:cNvSpPr txBox="1">
              <a:spLocks noChangeArrowheads="1"/>
            </p:cNvSpPr>
            <p:nvPr/>
          </p:nvSpPr>
          <p:spPr bwMode="auto">
            <a:xfrm>
              <a:off x="843" y="1979"/>
              <a:ext cx="223" cy="25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000" b="1">
                  <a:latin typeface="Times New Roman" panose="02020603050405020304" pitchFamily="18" charset="0"/>
                  <a:cs typeface="Times New Roman" panose="02020603050405020304" pitchFamily="18" charset="0"/>
                </a:rPr>
                <a:t>E</a:t>
              </a:r>
              <a:endParaRPr kumimoji="1" lang="en-US" altLang="zh-CN" sz="2000" b="1">
                <a:latin typeface="Times New Roman" panose="02020603050405020304" pitchFamily="18" charset="0"/>
                <a:cs typeface="Times New Roman" panose="02020603050405020304" pitchFamily="18" charset="0"/>
              </a:endParaRPr>
            </a:p>
          </p:txBody>
        </p:sp>
        <p:sp>
          <p:nvSpPr>
            <p:cNvPr id="505880" name="Text Box 24"/>
            <p:cNvSpPr txBox="1">
              <a:spLocks noChangeArrowheads="1"/>
            </p:cNvSpPr>
            <p:nvPr/>
          </p:nvSpPr>
          <p:spPr bwMode="auto">
            <a:xfrm>
              <a:off x="682" y="2251"/>
              <a:ext cx="214" cy="25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000" b="1">
                  <a:latin typeface="Times New Roman" panose="02020603050405020304" pitchFamily="18" charset="0"/>
                  <a:cs typeface="Times New Roman" panose="02020603050405020304" pitchFamily="18" charset="0"/>
                </a:rPr>
                <a:t>F</a:t>
              </a:r>
              <a:endParaRPr kumimoji="1" lang="en-US" altLang="zh-CN" sz="2000" b="1">
                <a:latin typeface="Times New Roman" panose="02020603050405020304" pitchFamily="18" charset="0"/>
                <a:cs typeface="Times New Roman" panose="02020603050405020304" pitchFamily="18" charset="0"/>
              </a:endParaRPr>
            </a:p>
          </p:txBody>
        </p:sp>
        <p:sp>
          <p:nvSpPr>
            <p:cNvPr id="505881" name="Text Box 25"/>
            <p:cNvSpPr txBox="1">
              <a:spLocks noChangeArrowheads="1"/>
            </p:cNvSpPr>
            <p:nvPr/>
          </p:nvSpPr>
          <p:spPr bwMode="auto">
            <a:xfrm>
              <a:off x="1028" y="2236"/>
              <a:ext cx="240" cy="25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000" b="1">
                  <a:latin typeface="Times New Roman" panose="02020603050405020304" pitchFamily="18" charset="0"/>
                  <a:cs typeface="Times New Roman" panose="02020603050405020304" pitchFamily="18" charset="0"/>
                </a:rPr>
                <a:t>G</a:t>
              </a:r>
              <a:endParaRPr kumimoji="1" lang="en-US" altLang="zh-CN" sz="2000" b="1">
                <a:latin typeface="Times New Roman" panose="02020603050405020304" pitchFamily="18" charset="0"/>
                <a:cs typeface="Times New Roman" panose="02020603050405020304" pitchFamily="18" charset="0"/>
              </a:endParaRPr>
            </a:p>
          </p:txBody>
        </p:sp>
        <p:sp>
          <p:nvSpPr>
            <p:cNvPr id="505882" name="Text Box 26"/>
            <p:cNvSpPr txBox="1">
              <a:spLocks noChangeArrowheads="1"/>
            </p:cNvSpPr>
            <p:nvPr/>
          </p:nvSpPr>
          <p:spPr bwMode="auto">
            <a:xfrm>
              <a:off x="839" y="2514"/>
              <a:ext cx="240" cy="25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000" b="1">
                  <a:latin typeface="Times New Roman" panose="02020603050405020304" pitchFamily="18" charset="0"/>
                  <a:cs typeface="Times New Roman" panose="02020603050405020304" pitchFamily="18" charset="0"/>
                </a:rPr>
                <a:t>H</a:t>
              </a:r>
              <a:endParaRPr kumimoji="1" lang="en-US" altLang="zh-CN" sz="2000" b="1">
                <a:latin typeface="Times New Roman" panose="02020603050405020304" pitchFamily="18" charset="0"/>
                <a:cs typeface="Times New Roman" panose="02020603050405020304" pitchFamily="18" charset="0"/>
              </a:endParaRPr>
            </a:p>
          </p:txBody>
        </p:sp>
        <p:sp>
          <p:nvSpPr>
            <p:cNvPr id="505883" name="Text Box 27"/>
            <p:cNvSpPr txBox="1">
              <a:spLocks noChangeArrowheads="1"/>
            </p:cNvSpPr>
            <p:nvPr/>
          </p:nvSpPr>
          <p:spPr bwMode="auto">
            <a:xfrm>
              <a:off x="1223" y="2514"/>
              <a:ext cx="178" cy="25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000" b="1" dirty="0">
                  <a:latin typeface="Times New Roman" panose="02020603050405020304" pitchFamily="18" charset="0"/>
                  <a:cs typeface="Times New Roman" panose="02020603050405020304" pitchFamily="18" charset="0"/>
                </a:rPr>
                <a:t>I</a:t>
              </a:r>
              <a:endParaRPr kumimoji="1" lang="en-US" altLang="zh-CN" sz="2000" b="1" dirty="0">
                <a:latin typeface="Times New Roman" panose="02020603050405020304" pitchFamily="18" charset="0"/>
                <a:cs typeface="Times New Roman" panose="02020603050405020304" pitchFamily="18" charset="0"/>
              </a:endParaRPr>
            </a:p>
          </p:txBody>
        </p:sp>
        <p:sp>
          <p:nvSpPr>
            <p:cNvPr id="505884" name="Oval 28"/>
            <p:cNvSpPr>
              <a:spLocks noChangeArrowheads="1"/>
            </p:cNvSpPr>
            <p:nvPr/>
          </p:nvSpPr>
          <p:spPr bwMode="auto">
            <a:xfrm>
              <a:off x="2353" y="1389"/>
              <a:ext cx="239" cy="221"/>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2540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endParaRPr kumimoji="1" lang="zh-CN" altLang="zh-CN" sz="1200" b="1">
                <a:latin typeface="Times New Roman" panose="02020603050405020304" pitchFamily="18" charset="0"/>
                <a:cs typeface="Times New Roman" panose="02020603050405020304" pitchFamily="18" charset="0"/>
              </a:endParaRPr>
            </a:p>
          </p:txBody>
        </p:sp>
        <p:sp>
          <p:nvSpPr>
            <p:cNvPr id="505885" name="Oval 29"/>
            <p:cNvSpPr>
              <a:spLocks noChangeArrowheads="1"/>
            </p:cNvSpPr>
            <p:nvPr/>
          </p:nvSpPr>
          <p:spPr bwMode="auto">
            <a:xfrm>
              <a:off x="2785" y="1842"/>
              <a:ext cx="239" cy="221"/>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2540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endParaRPr kumimoji="1" lang="zh-CN" altLang="zh-CN" sz="1200" b="1">
                <a:latin typeface="Times New Roman" panose="02020603050405020304" pitchFamily="18" charset="0"/>
                <a:cs typeface="Times New Roman" panose="02020603050405020304" pitchFamily="18" charset="0"/>
              </a:endParaRPr>
            </a:p>
          </p:txBody>
        </p:sp>
        <p:sp>
          <p:nvSpPr>
            <p:cNvPr id="505886" name="Oval 30"/>
            <p:cNvSpPr>
              <a:spLocks noChangeArrowheads="1"/>
            </p:cNvSpPr>
            <p:nvPr/>
          </p:nvSpPr>
          <p:spPr bwMode="auto">
            <a:xfrm>
              <a:off x="2097" y="2166"/>
              <a:ext cx="239" cy="221"/>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2540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endParaRPr kumimoji="1" lang="zh-CN" altLang="zh-CN" sz="1200" b="1">
                <a:latin typeface="Times New Roman" panose="02020603050405020304" pitchFamily="18" charset="0"/>
                <a:cs typeface="Times New Roman" panose="02020603050405020304" pitchFamily="18" charset="0"/>
              </a:endParaRPr>
            </a:p>
          </p:txBody>
        </p:sp>
        <p:sp>
          <p:nvSpPr>
            <p:cNvPr id="505887" name="Oval 31"/>
            <p:cNvSpPr>
              <a:spLocks noChangeArrowheads="1"/>
            </p:cNvSpPr>
            <p:nvPr/>
          </p:nvSpPr>
          <p:spPr bwMode="auto">
            <a:xfrm>
              <a:off x="3004" y="2166"/>
              <a:ext cx="239" cy="221"/>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2540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endParaRPr kumimoji="1" lang="zh-CN" altLang="zh-CN" sz="1200" b="1">
                <a:latin typeface="Times New Roman" panose="02020603050405020304" pitchFamily="18" charset="0"/>
                <a:cs typeface="Times New Roman" panose="02020603050405020304" pitchFamily="18" charset="0"/>
              </a:endParaRPr>
            </a:p>
          </p:txBody>
        </p:sp>
        <p:sp>
          <p:nvSpPr>
            <p:cNvPr id="505888" name="Oval 32"/>
            <p:cNvSpPr>
              <a:spLocks noChangeArrowheads="1"/>
            </p:cNvSpPr>
            <p:nvPr/>
          </p:nvSpPr>
          <p:spPr bwMode="auto">
            <a:xfrm>
              <a:off x="1882" y="2483"/>
              <a:ext cx="239" cy="221"/>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2540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endParaRPr kumimoji="1" lang="zh-CN" altLang="zh-CN" sz="1200" b="1">
                <a:latin typeface="Times New Roman" panose="02020603050405020304" pitchFamily="18" charset="0"/>
                <a:cs typeface="Times New Roman" panose="02020603050405020304" pitchFamily="18" charset="0"/>
              </a:endParaRPr>
            </a:p>
          </p:txBody>
        </p:sp>
        <p:sp>
          <p:nvSpPr>
            <p:cNvPr id="505889" name="Oval 33"/>
            <p:cNvSpPr>
              <a:spLocks noChangeArrowheads="1"/>
            </p:cNvSpPr>
            <p:nvPr/>
          </p:nvSpPr>
          <p:spPr bwMode="auto">
            <a:xfrm>
              <a:off x="1898" y="1842"/>
              <a:ext cx="239" cy="221"/>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2540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endParaRPr kumimoji="1" lang="zh-CN" altLang="zh-CN" sz="1200" b="1">
                <a:latin typeface="Times New Roman" panose="02020603050405020304" pitchFamily="18" charset="0"/>
                <a:cs typeface="Times New Roman" panose="02020603050405020304" pitchFamily="18" charset="0"/>
              </a:endParaRPr>
            </a:p>
          </p:txBody>
        </p:sp>
        <p:sp>
          <p:nvSpPr>
            <p:cNvPr id="505890" name="Oval 34"/>
            <p:cNvSpPr>
              <a:spLocks noChangeArrowheads="1"/>
            </p:cNvSpPr>
            <p:nvPr/>
          </p:nvSpPr>
          <p:spPr bwMode="auto">
            <a:xfrm>
              <a:off x="1729" y="2164"/>
              <a:ext cx="239" cy="221"/>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2540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endParaRPr kumimoji="1" lang="zh-CN" altLang="zh-CN" sz="1200" b="1">
                <a:latin typeface="Times New Roman" panose="02020603050405020304" pitchFamily="18" charset="0"/>
                <a:cs typeface="Times New Roman" panose="02020603050405020304" pitchFamily="18" charset="0"/>
              </a:endParaRPr>
            </a:p>
          </p:txBody>
        </p:sp>
        <p:sp>
          <p:nvSpPr>
            <p:cNvPr id="505891" name="Oval 35"/>
            <p:cNvSpPr>
              <a:spLocks noChangeArrowheads="1"/>
            </p:cNvSpPr>
            <p:nvPr/>
          </p:nvSpPr>
          <p:spPr bwMode="auto">
            <a:xfrm>
              <a:off x="2592" y="2166"/>
              <a:ext cx="239" cy="221"/>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2540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endParaRPr kumimoji="1" lang="zh-CN" altLang="zh-CN" sz="1200" b="1">
                <a:latin typeface="Times New Roman" panose="02020603050405020304" pitchFamily="18" charset="0"/>
                <a:cs typeface="Times New Roman" panose="02020603050405020304" pitchFamily="18" charset="0"/>
              </a:endParaRPr>
            </a:p>
          </p:txBody>
        </p:sp>
        <p:sp>
          <p:nvSpPr>
            <p:cNvPr id="505892" name="Oval 36"/>
            <p:cNvSpPr>
              <a:spLocks noChangeArrowheads="1"/>
            </p:cNvSpPr>
            <p:nvPr/>
          </p:nvSpPr>
          <p:spPr bwMode="auto">
            <a:xfrm>
              <a:off x="1584" y="2483"/>
              <a:ext cx="239" cy="221"/>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2540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endParaRPr kumimoji="1" lang="zh-CN" altLang="zh-CN" sz="1200" b="1">
                <a:latin typeface="Times New Roman" panose="02020603050405020304" pitchFamily="18" charset="0"/>
                <a:cs typeface="Times New Roman" panose="02020603050405020304" pitchFamily="18" charset="0"/>
              </a:endParaRPr>
            </a:p>
          </p:txBody>
        </p:sp>
        <p:sp>
          <p:nvSpPr>
            <p:cNvPr id="505893" name="Text Box 37"/>
            <p:cNvSpPr txBox="1">
              <a:spLocks noChangeArrowheads="1"/>
            </p:cNvSpPr>
            <p:nvPr/>
          </p:nvSpPr>
          <p:spPr bwMode="auto">
            <a:xfrm>
              <a:off x="2378" y="1383"/>
              <a:ext cx="232" cy="25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000" b="1">
                  <a:latin typeface="Times New Roman" panose="02020603050405020304" pitchFamily="18" charset="0"/>
                  <a:cs typeface="Times New Roman" panose="02020603050405020304" pitchFamily="18" charset="0"/>
                </a:rPr>
                <a:t>A</a:t>
              </a:r>
              <a:endParaRPr kumimoji="1" lang="en-US" altLang="zh-CN" sz="2000" b="1">
                <a:latin typeface="Times New Roman" panose="02020603050405020304" pitchFamily="18" charset="0"/>
                <a:cs typeface="Times New Roman" panose="02020603050405020304" pitchFamily="18" charset="0"/>
              </a:endParaRPr>
            </a:p>
          </p:txBody>
        </p:sp>
        <p:sp>
          <p:nvSpPr>
            <p:cNvPr id="505894" name="Text Box 38"/>
            <p:cNvSpPr txBox="1">
              <a:spLocks noChangeArrowheads="1"/>
            </p:cNvSpPr>
            <p:nvPr/>
          </p:nvSpPr>
          <p:spPr bwMode="auto">
            <a:xfrm>
              <a:off x="1932" y="1826"/>
              <a:ext cx="223" cy="25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000" b="1">
                  <a:latin typeface="Times New Roman" panose="02020603050405020304" pitchFamily="18" charset="0"/>
                  <a:cs typeface="Times New Roman" panose="02020603050405020304" pitchFamily="18" charset="0"/>
                </a:rPr>
                <a:t>B</a:t>
              </a:r>
              <a:endParaRPr kumimoji="1" lang="en-US" altLang="zh-CN" sz="2000" b="1">
                <a:latin typeface="Times New Roman" panose="02020603050405020304" pitchFamily="18" charset="0"/>
                <a:cs typeface="Times New Roman" panose="02020603050405020304" pitchFamily="18" charset="0"/>
              </a:endParaRPr>
            </a:p>
          </p:txBody>
        </p:sp>
        <p:sp>
          <p:nvSpPr>
            <p:cNvPr id="505895" name="Text Box 39"/>
            <p:cNvSpPr txBox="1">
              <a:spLocks noChangeArrowheads="1"/>
            </p:cNvSpPr>
            <p:nvPr/>
          </p:nvSpPr>
          <p:spPr bwMode="auto">
            <a:xfrm>
              <a:off x="2806" y="1826"/>
              <a:ext cx="232" cy="25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000" b="1">
                  <a:latin typeface="Times New Roman" panose="02020603050405020304" pitchFamily="18" charset="0"/>
                  <a:cs typeface="Times New Roman" panose="02020603050405020304" pitchFamily="18" charset="0"/>
                </a:rPr>
                <a:t>C</a:t>
              </a:r>
              <a:endParaRPr kumimoji="1" lang="en-US" altLang="zh-CN" sz="2000" b="1">
                <a:latin typeface="Times New Roman" panose="02020603050405020304" pitchFamily="18" charset="0"/>
                <a:cs typeface="Times New Roman" panose="02020603050405020304" pitchFamily="18" charset="0"/>
              </a:endParaRPr>
            </a:p>
          </p:txBody>
        </p:sp>
        <p:sp>
          <p:nvSpPr>
            <p:cNvPr id="505896" name="Text Box 40"/>
            <p:cNvSpPr txBox="1">
              <a:spLocks noChangeArrowheads="1"/>
            </p:cNvSpPr>
            <p:nvPr/>
          </p:nvSpPr>
          <p:spPr bwMode="auto">
            <a:xfrm>
              <a:off x="1754" y="2166"/>
              <a:ext cx="232" cy="25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000" b="1">
                  <a:latin typeface="Times New Roman" panose="02020603050405020304" pitchFamily="18" charset="0"/>
                  <a:cs typeface="Times New Roman" panose="02020603050405020304" pitchFamily="18" charset="0"/>
                </a:rPr>
                <a:t>D</a:t>
              </a:r>
              <a:endParaRPr kumimoji="1" lang="en-US" altLang="zh-CN" sz="2000" b="1">
                <a:latin typeface="Times New Roman" panose="02020603050405020304" pitchFamily="18" charset="0"/>
                <a:cs typeface="Times New Roman" panose="02020603050405020304" pitchFamily="18" charset="0"/>
              </a:endParaRPr>
            </a:p>
          </p:txBody>
        </p:sp>
        <p:sp>
          <p:nvSpPr>
            <p:cNvPr id="505897" name="Text Box 41"/>
            <p:cNvSpPr txBox="1">
              <a:spLocks noChangeArrowheads="1"/>
            </p:cNvSpPr>
            <p:nvPr/>
          </p:nvSpPr>
          <p:spPr bwMode="auto">
            <a:xfrm>
              <a:off x="2109" y="2166"/>
              <a:ext cx="223" cy="25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000" b="1">
                  <a:latin typeface="Times New Roman" panose="02020603050405020304" pitchFamily="18" charset="0"/>
                  <a:cs typeface="Times New Roman" panose="02020603050405020304" pitchFamily="18" charset="0"/>
                </a:rPr>
                <a:t>E</a:t>
              </a:r>
              <a:endParaRPr kumimoji="1" lang="en-US" altLang="zh-CN" sz="2000" b="1">
                <a:latin typeface="Times New Roman" panose="02020603050405020304" pitchFamily="18" charset="0"/>
                <a:cs typeface="Times New Roman" panose="02020603050405020304" pitchFamily="18" charset="0"/>
              </a:endParaRPr>
            </a:p>
          </p:txBody>
        </p:sp>
        <p:sp>
          <p:nvSpPr>
            <p:cNvPr id="505898" name="Text Box 42"/>
            <p:cNvSpPr txBox="1">
              <a:spLocks noChangeArrowheads="1"/>
            </p:cNvSpPr>
            <p:nvPr/>
          </p:nvSpPr>
          <p:spPr bwMode="auto">
            <a:xfrm>
              <a:off x="2618" y="2166"/>
              <a:ext cx="214" cy="25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000" b="1">
                  <a:latin typeface="Times New Roman" panose="02020603050405020304" pitchFamily="18" charset="0"/>
                  <a:cs typeface="Times New Roman" panose="02020603050405020304" pitchFamily="18" charset="0"/>
                </a:rPr>
                <a:t>F</a:t>
              </a:r>
              <a:endParaRPr kumimoji="1" lang="en-US" altLang="zh-CN" sz="2000" b="1">
                <a:latin typeface="Times New Roman" panose="02020603050405020304" pitchFamily="18" charset="0"/>
                <a:cs typeface="Times New Roman" panose="02020603050405020304" pitchFamily="18" charset="0"/>
              </a:endParaRPr>
            </a:p>
          </p:txBody>
        </p:sp>
        <p:sp>
          <p:nvSpPr>
            <p:cNvPr id="505899" name="Text Box 43"/>
            <p:cNvSpPr txBox="1">
              <a:spLocks noChangeArrowheads="1"/>
            </p:cNvSpPr>
            <p:nvPr/>
          </p:nvSpPr>
          <p:spPr bwMode="auto">
            <a:xfrm>
              <a:off x="3001" y="2160"/>
              <a:ext cx="240" cy="25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000" b="1">
                  <a:latin typeface="Times New Roman" panose="02020603050405020304" pitchFamily="18" charset="0"/>
                  <a:cs typeface="Times New Roman" panose="02020603050405020304" pitchFamily="18" charset="0"/>
                </a:rPr>
                <a:t>G</a:t>
              </a:r>
              <a:endParaRPr kumimoji="1" lang="en-US" altLang="zh-CN" sz="2000" b="1">
                <a:latin typeface="Times New Roman" panose="02020603050405020304" pitchFamily="18" charset="0"/>
                <a:cs typeface="Times New Roman" panose="02020603050405020304" pitchFamily="18" charset="0"/>
              </a:endParaRPr>
            </a:p>
          </p:txBody>
        </p:sp>
        <p:sp>
          <p:nvSpPr>
            <p:cNvPr id="505900" name="Text Box 44"/>
            <p:cNvSpPr txBox="1">
              <a:spLocks noChangeArrowheads="1"/>
            </p:cNvSpPr>
            <p:nvPr/>
          </p:nvSpPr>
          <p:spPr bwMode="auto">
            <a:xfrm>
              <a:off x="1597" y="2478"/>
              <a:ext cx="240" cy="25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000" b="1">
                  <a:latin typeface="Times New Roman" panose="02020603050405020304" pitchFamily="18" charset="0"/>
                  <a:cs typeface="Times New Roman" panose="02020603050405020304" pitchFamily="18" charset="0"/>
                </a:rPr>
                <a:t>H</a:t>
              </a:r>
              <a:endParaRPr kumimoji="1" lang="en-US" altLang="zh-CN" sz="2000" b="1">
                <a:latin typeface="Times New Roman" panose="02020603050405020304" pitchFamily="18" charset="0"/>
                <a:cs typeface="Times New Roman" panose="02020603050405020304" pitchFamily="18" charset="0"/>
              </a:endParaRPr>
            </a:p>
          </p:txBody>
        </p:sp>
        <p:sp>
          <p:nvSpPr>
            <p:cNvPr id="505901" name="Text Box 45"/>
            <p:cNvSpPr txBox="1">
              <a:spLocks noChangeArrowheads="1"/>
            </p:cNvSpPr>
            <p:nvPr/>
          </p:nvSpPr>
          <p:spPr bwMode="auto">
            <a:xfrm>
              <a:off x="1927" y="2478"/>
              <a:ext cx="178" cy="25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000" b="1" dirty="0">
                  <a:latin typeface="Times New Roman" panose="02020603050405020304" pitchFamily="18" charset="0"/>
                  <a:cs typeface="Times New Roman" panose="02020603050405020304" pitchFamily="18" charset="0"/>
                </a:rPr>
                <a:t>I</a:t>
              </a:r>
              <a:endParaRPr kumimoji="1" lang="en-US" altLang="zh-CN" sz="2000" b="1" dirty="0">
                <a:latin typeface="Times New Roman" panose="02020603050405020304" pitchFamily="18" charset="0"/>
                <a:cs typeface="Times New Roman" panose="02020603050405020304" pitchFamily="18" charset="0"/>
              </a:endParaRPr>
            </a:p>
          </p:txBody>
        </p:sp>
        <p:sp>
          <p:nvSpPr>
            <p:cNvPr id="505902" name="Text Box 46"/>
            <p:cNvSpPr txBox="1">
              <a:spLocks noChangeArrowheads="1"/>
            </p:cNvSpPr>
            <p:nvPr/>
          </p:nvSpPr>
          <p:spPr bwMode="auto">
            <a:xfrm>
              <a:off x="278" y="2487"/>
              <a:ext cx="388" cy="288"/>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400" b="1">
                  <a:latin typeface="Times New Roman" panose="02020603050405020304" pitchFamily="18" charset="0"/>
                  <a:cs typeface="Times New Roman" panose="02020603050405020304" pitchFamily="18" charset="0"/>
                </a:rPr>
                <a:t>(</a:t>
              </a:r>
              <a:r>
                <a:rPr kumimoji="1" lang="en-US" altLang="zh-CN" sz="2400" b="1" i="1">
                  <a:latin typeface="Times New Roman" panose="02020603050405020304" pitchFamily="18" charset="0"/>
                  <a:cs typeface="Times New Roman" panose="02020603050405020304" pitchFamily="18" charset="0"/>
                </a:rPr>
                <a:t>a</a:t>
              </a:r>
              <a:r>
                <a:rPr kumimoji="1" lang="en-US" altLang="zh-CN" sz="2400" b="1">
                  <a:latin typeface="Times New Roman" panose="02020603050405020304" pitchFamily="18" charset="0"/>
                  <a:cs typeface="Times New Roman" panose="02020603050405020304" pitchFamily="18" charset="0"/>
                </a:rPr>
                <a:t>) </a:t>
              </a:r>
              <a:endParaRPr kumimoji="1" lang="en-US" altLang="zh-CN" sz="2400" b="1">
                <a:latin typeface="Times New Roman" panose="02020603050405020304" pitchFamily="18" charset="0"/>
                <a:cs typeface="Times New Roman" panose="02020603050405020304" pitchFamily="18" charset="0"/>
              </a:endParaRPr>
            </a:p>
          </p:txBody>
        </p:sp>
        <p:sp>
          <p:nvSpPr>
            <p:cNvPr id="505903" name="Text Box 47"/>
            <p:cNvSpPr txBox="1">
              <a:spLocks noChangeArrowheads="1"/>
            </p:cNvSpPr>
            <p:nvPr/>
          </p:nvSpPr>
          <p:spPr bwMode="auto">
            <a:xfrm>
              <a:off x="2300" y="2487"/>
              <a:ext cx="388" cy="288"/>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400" b="1">
                  <a:latin typeface="Times New Roman" panose="02020603050405020304" pitchFamily="18" charset="0"/>
                  <a:cs typeface="Times New Roman" panose="02020603050405020304" pitchFamily="18" charset="0"/>
                </a:rPr>
                <a:t>(</a:t>
              </a:r>
              <a:r>
                <a:rPr kumimoji="1" lang="en-US" altLang="zh-CN" sz="2400" b="1" i="1">
                  <a:latin typeface="Times New Roman" panose="02020603050405020304" pitchFamily="18" charset="0"/>
                  <a:cs typeface="Times New Roman" panose="02020603050405020304" pitchFamily="18" charset="0"/>
                </a:rPr>
                <a:t>b</a:t>
              </a:r>
              <a:r>
                <a:rPr kumimoji="1" lang="en-US" altLang="zh-CN" sz="2400" b="1">
                  <a:latin typeface="Times New Roman" panose="02020603050405020304" pitchFamily="18" charset="0"/>
                  <a:cs typeface="Times New Roman" panose="02020603050405020304" pitchFamily="18" charset="0"/>
                </a:rPr>
                <a:t>) </a:t>
              </a:r>
              <a:endParaRPr kumimoji="1" lang="en-US" altLang="zh-CN" sz="2400" b="1">
                <a:latin typeface="Times New Roman" panose="02020603050405020304" pitchFamily="18" charset="0"/>
                <a:cs typeface="Times New Roman" panose="02020603050405020304" pitchFamily="18" charset="0"/>
              </a:endParaRPr>
            </a:p>
          </p:txBody>
        </p:sp>
        <p:cxnSp>
          <p:nvCxnSpPr>
            <p:cNvPr id="505904" name="AutoShape 48"/>
            <p:cNvCxnSpPr>
              <a:cxnSpLocks noChangeShapeType="1"/>
              <a:stCxn id="505866" idx="3"/>
              <a:endCxn id="505871" idx="0"/>
            </p:cNvCxnSpPr>
            <p:nvPr/>
          </p:nvCxnSpPr>
          <p:spPr bwMode="auto">
            <a:xfrm flipH="1">
              <a:off x="337" y="1623"/>
              <a:ext cx="131" cy="83"/>
            </a:xfrm>
            <a:prstGeom prst="straightConnector1">
              <a:avLst/>
            </a:prstGeom>
            <a:noFill/>
            <a:ln w="952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5905" name="AutoShape 49"/>
            <p:cNvCxnSpPr>
              <a:cxnSpLocks noChangeShapeType="1"/>
              <a:stCxn id="505866" idx="5"/>
              <a:endCxn id="505867" idx="0"/>
            </p:cNvCxnSpPr>
            <p:nvPr/>
          </p:nvCxnSpPr>
          <p:spPr bwMode="auto">
            <a:xfrm>
              <a:off x="637" y="1623"/>
              <a:ext cx="128" cy="89"/>
            </a:xfrm>
            <a:prstGeom prst="straightConnector1">
              <a:avLst/>
            </a:prstGeom>
            <a:noFill/>
            <a:ln w="952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5906" name="AutoShape 50"/>
            <p:cNvCxnSpPr>
              <a:cxnSpLocks noChangeShapeType="1"/>
              <a:stCxn id="505867" idx="5"/>
              <a:endCxn id="505868" idx="0"/>
            </p:cNvCxnSpPr>
            <p:nvPr/>
          </p:nvCxnSpPr>
          <p:spPr bwMode="auto">
            <a:xfrm>
              <a:off x="849" y="1901"/>
              <a:ext cx="109" cy="78"/>
            </a:xfrm>
            <a:prstGeom prst="straightConnector1">
              <a:avLst/>
            </a:prstGeom>
            <a:noFill/>
            <a:ln w="952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5907" name="AutoShape 51"/>
            <p:cNvCxnSpPr>
              <a:cxnSpLocks noChangeShapeType="1"/>
              <a:stCxn id="505868" idx="5"/>
              <a:endCxn id="505869" idx="0"/>
            </p:cNvCxnSpPr>
            <p:nvPr/>
          </p:nvCxnSpPr>
          <p:spPr bwMode="auto">
            <a:xfrm>
              <a:off x="1042" y="2168"/>
              <a:ext cx="101" cy="83"/>
            </a:xfrm>
            <a:prstGeom prst="straightConnector1">
              <a:avLst/>
            </a:prstGeom>
            <a:noFill/>
            <a:ln w="952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5908" name="AutoShape 52"/>
            <p:cNvCxnSpPr>
              <a:cxnSpLocks noChangeShapeType="1"/>
              <a:stCxn id="505869" idx="5"/>
              <a:endCxn id="505870" idx="0"/>
            </p:cNvCxnSpPr>
            <p:nvPr/>
          </p:nvCxnSpPr>
          <p:spPr bwMode="auto">
            <a:xfrm>
              <a:off x="1227" y="2440"/>
              <a:ext cx="94" cy="83"/>
            </a:xfrm>
            <a:prstGeom prst="straightConnector1">
              <a:avLst/>
            </a:prstGeom>
            <a:noFill/>
            <a:ln w="952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5909" name="AutoShape 53"/>
            <p:cNvCxnSpPr>
              <a:cxnSpLocks noChangeShapeType="1"/>
              <a:stCxn id="505867" idx="3"/>
              <a:endCxn id="505872" idx="0"/>
            </p:cNvCxnSpPr>
            <p:nvPr/>
          </p:nvCxnSpPr>
          <p:spPr bwMode="auto">
            <a:xfrm flipH="1">
              <a:off x="553" y="1901"/>
              <a:ext cx="127" cy="83"/>
            </a:xfrm>
            <a:prstGeom prst="straightConnector1">
              <a:avLst/>
            </a:prstGeom>
            <a:noFill/>
            <a:ln w="952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5910" name="AutoShape 54"/>
            <p:cNvCxnSpPr>
              <a:cxnSpLocks noChangeShapeType="1"/>
              <a:stCxn id="505868" idx="3"/>
              <a:endCxn id="505873" idx="0"/>
            </p:cNvCxnSpPr>
            <p:nvPr/>
          </p:nvCxnSpPr>
          <p:spPr bwMode="auto">
            <a:xfrm flipH="1">
              <a:off x="777" y="2168"/>
              <a:ext cx="96" cy="89"/>
            </a:xfrm>
            <a:prstGeom prst="straightConnector1">
              <a:avLst/>
            </a:prstGeom>
            <a:noFill/>
            <a:ln w="952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5911" name="AutoShape 55"/>
            <p:cNvCxnSpPr>
              <a:cxnSpLocks noChangeShapeType="1"/>
              <a:stCxn id="505869" idx="3"/>
              <a:endCxn id="505874" idx="0"/>
            </p:cNvCxnSpPr>
            <p:nvPr/>
          </p:nvCxnSpPr>
          <p:spPr bwMode="auto">
            <a:xfrm flipH="1">
              <a:off x="970" y="2440"/>
              <a:ext cx="88" cy="89"/>
            </a:xfrm>
            <a:prstGeom prst="straightConnector1">
              <a:avLst/>
            </a:prstGeom>
            <a:noFill/>
            <a:ln w="952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5912" name="AutoShape 56"/>
            <p:cNvCxnSpPr>
              <a:cxnSpLocks noChangeShapeType="1"/>
              <a:stCxn id="505884" idx="3"/>
              <a:endCxn id="505889" idx="0"/>
            </p:cNvCxnSpPr>
            <p:nvPr/>
          </p:nvCxnSpPr>
          <p:spPr bwMode="auto">
            <a:xfrm flipH="1">
              <a:off x="2018" y="1578"/>
              <a:ext cx="370" cy="264"/>
            </a:xfrm>
            <a:prstGeom prst="straightConnector1">
              <a:avLst/>
            </a:prstGeom>
            <a:noFill/>
            <a:ln w="952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5913" name="AutoShape 57"/>
            <p:cNvCxnSpPr>
              <a:cxnSpLocks noChangeShapeType="1"/>
              <a:stCxn id="505885" idx="0"/>
              <a:endCxn id="505884" idx="5"/>
            </p:cNvCxnSpPr>
            <p:nvPr/>
          </p:nvCxnSpPr>
          <p:spPr bwMode="auto">
            <a:xfrm flipH="1" flipV="1">
              <a:off x="2557" y="1578"/>
              <a:ext cx="348" cy="264"/>
            </a:xfrm>
            <a:prstGeom prst="straightConnector1">
              <a:avLst/>
            </a:prstGeom>
            <a:noFill/>
            <a:ln w="952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5914" name="AutoShape 58"/>
            <p:cNvCxnSpPr>
              <a:cxnSpLocks noChangeShapeType="1"/>
              <a:stCxn id="505887" idx="0"/>
              <a:endCxn id="505885" idx="5"/>
            </p:cNvCxnSpPr>
            <p:nvPr/>
          </p:nvCxnSpPr>
          <p:spPr bwMode="auto">
            <a:xfrm flipH="1" flipV="1">
              <a:off x="2989" y="2031"/>
              <a:ext cx="135" cy="135"/>
            </a:xfrm>
            <a:prstGeom prst="straightConnector1">
              <a:avLst/>
            </a:prstGeom>
            <a:noFill/>
            <a:ln w="952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5915" name="AutoShape 59"/>
            <p:cNvCxnSpPr>
              <a:cxnSpLocks noChangeShapeType="1"/>
              <a:stCxn id="505891" idx="0"/>
              <a:endCxn id="505885" idx="3"/>
            </p:cNvCxnSpPr>
            <p:nvPr/>
          </p:nvCxnSpPr>
          <p:spPr bwMode="auto">
            <a:xfrm flipV="1">
              <a:off x="2712" y="2031"/>
              <a:ext cx="108" cy="135"/>
            </a:xfrm>
            <a:prstGeom prst="straightConnector1">
              <a:avLst/>
            </a:prstGeom>
            <a:noFill/>
            <a:ln w="952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5916" name="AutoShape 60"/>
            <p:cNvCxnSpPr>
              <a:cxnSpLocks noChangeShapeType="1"/>
              <a:stCxn id="505890" idx="0"/>
              <a:endCxn id="505889" idx="3"/>
            </p:cNvCxnSpPr>
            <p:nvPr/>
          </p:nvCxnSpPr>
          <p:spPr bwMode="auto">
            <a:xfrm flipV="1">
              <a:off x="1849" y="2031"/>
              <a:ext cx="84" cy="133"/>
            </a:xfrm>
            <a:prstGeom prst="straightConnector1">
              <a:avLst/>
            </a:prstGeom>
            <a:noFill/>
            <a:ln w="952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5917" name="AutoShape 61"/>
            <p:cNvCxnSpPr>
              <a:cxnSpLocks noChangeShapeType="1"/>
              <a:stCxn id="505886" idx="0"/>
              <a:endCxn id="505889" idx="5"/>
            </p:cNvCxnSpPr>
            <p:nvPr/>
          </p:nvCxnSpPr>
          <p:spPr bwMode="auto">
            <a:xfrm flipH="1" flipV="1">
              <a:off x="2102" y="2031"/>
              <a:ext cx="115" cy="135"/>
            </a:xfrm>
            <a:prstGeom prst="straightConnector1">
              <a:avLst/>
            </a:prstGeom>
            <a:noFill/>
            <a:ln w="952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5918" name="AutoShape 62"/>
            <p:cNvCxnSpPr>
              <a:cxnSpLocks noChangeShapeType="1"/>
              <a:stCxn id="505892" idx="0"/>
              <a:endCxn id="505890" idx="3"/>
            </p:cNvCxnSpPr>
            <p:nvPr/>
          </p:nvCxnSpPr>
          <p:spPr bwMode="auto">
            <a:xfrm flipV="1">
              <a:off x="1704" y="2353"/>
              <a:ext cx="60" cy="130"/>
            </a:xfrm>
            <a:prstGeom prst="straightConnector1">
              <a:avLst/>
            </a:prstGeom>
            <a:noFill/>
            <a:ln w="952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5919" name="AutoShape 63"/>
            <p:cNvCxnSpPr>
              <a:cxnSpLocks noChangeShapeType="1"/>
              <a:stCxn id="505888" idx="0"/>
              <a:endCxn id="505890" idx="5"/>
            </p:cNvCxnSpPr>
            <p:nvPr/>
          </p:nvCxnSpPr>
          <p:spPr bwMode="auto">
            <a:xfrm flipH="1" flipV="1">
              <a:off x="1933" y="2353"/>
              <a:ext cx="69" cy="130"/>
            </a:xfrm>
            <a:prstGeom prst="straightConnector1">
              <a:avLst/>
            </a:prstGeom>
            <a:noFill/>
            <a:ln w="952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5" name="矩形 4"/>
          <p:cNvSpPr/>
          <p:nvPr/>
        </p:nvSpPr>
        <p:spPr>
          <a:xfrm>
            <a:off x="342429" y="908591"/>
            <a:ext cx="310515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cs typeface="Times New Roman" panose="02020603050405020304" pitchFamily="18" charset="0"/>
              </a:rPr>
              <a:t>4.2.1 </a:t>
            </a:r>
            <a:r>
              <a:rPr lang="en-US" altLang="zh-CN" sz="28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sym typeface="+mn-ea"/>
              </a:rPr>
              <a:t>(1)</a:t>
            </a:r>
            <a:r>
              <a:rPr lang="zh-CN" altLang="en-US" sz="2800" b="1" dirty="0">
                <a:solidFill>
                  <a:srgbClr val="0000FF"/>
                </a:solidFill>
                <a:latin typeface="楷体" panose="02010609060101010101" pitchFamily="49" charset="-122"/>
                <a:ea typeface="楷体" panose="02010609060101010101" pitchFamily="49" charset="-122"/>
                <a:cs typeface="Times New Roman" panose="02020603050405020304" pitchFamily="18" charset="0"/>
                <a:sym typeface="+mn-ea"/>
              </a:rPr>
              <a:t>哈夫曼树</a:t>
            </a:r>
            <a:endParaRPr lang="zh-CN" altLang="en-US" sz="2800" b="1" dirty="0">
              <a:solidFill>
                <a:srgbClr val="0000FF"/>
              </a:solidFill>
              <a:latin typeface="楷体" panose="02010609060101010101" pitchFamily="49" charset="-122"/>
              <a:ea typeface="楷体" panose="02010609060101010101" pitchFamily="49"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882" name="AutoShape 2"/>
          <p:cNvSpPr>
            <a:spLocks noChangeArrowheads="1"/>
          </p:cNvSpPr>
          <p:nvPr/>
        </p:nvSpPr>
        <p:spPr bwMode="auto">
          <a:xfrm>
            <a:off x="5476875" y="4617692"/>
            <a:ext cx="304800" cy="457200"/>
          </a:xfrm>
          <a:prstGeom prst="roundRect">
            <a:avLst>
              <a:gd name="adj" fmla="val 16667"/>
            </a:avLst>
          </a:prstGeom>
          <a:solidFill>
            <a:srgbClr val="FF66FF"/>
          </a:solidFill>
          <a:ln>
            <a:noFill/>
          </a:ln>
          <a:effectLst/>
          <a:extLst>
            <a:ext uri="{91240B29-F687-4F45-9708-019B960494DF}">
              <a14:hiddenLine xmlns:a14="http://schemas.microsoft.com/office/drawing/2010/main" w="2540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latin typeface="Times New Roman" panose="02020603050405020304" pitchFamily="18" charset="0"/>
              <a:cs typeface="Times New Roman" panose="02020603050405020304" pitchFamily="18" charset="0"/>
            </a:endParaRPr>
          </a:p>
        </p:txBody>
      </p:sp>
      <p:sp>
        <p:nvSpPr>
          <p:cNvPr id="506883" name="AutoShape 3"/>
          <p:cNvSpPr>
            <a:spLocks noChangeArrowheads="1"/>
          </p:cNvSpPr>
          <p:nvPr/>
        </p:nvSpPr>
        <p:spPr bwMode="auto">
          <a:xfrm>
            <a:off x="5095875" y="4617692"/>
            <a:ext cx="381000" cy="457200"/>
          </a:xfrm>
          <a:prstGeom prst="roundRect">
            <a:avLst>
              <a:gd name="adj" fmla="val 16667"/>
            </a:avLst>
          </a:prstGeom>
          <a:solidFill>
            <a:srgbClr val="FFFF00"/>
          </a:solidFill>
          <a:ln>
            <a:noFill/>
          </a:ln>
          <a:effectLst/>
          <a:extLst>
            <a:ext uri="{91240B29-F687-4F45-9708-019B960494DF}">
              <a14:hiddenLine xmlns:a14="http://schemas.microsoft.com/office/drawing/2010/main" w="2540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latin typeface="Times New Roman" panose="02020603050405020304" pitchFamily="18" charset="0"/>
              <a:cs typeface="Times New Roman" panose="02020603050405020304" pitchFamily="18" charset="0"/>
            </a:endParaRPr>
          </a:p>
        </p:txBody>
      </p:sp>
      <p:sp>
        <p:nvSpPr>
          <p:cNvPr id="506884" name="Text Box 4"/>
          <p:cNvSpPr txBox="1">
            <a:spLocks noChangeArrowheads="1"/>
          </p:cNvSpPr>
          <p:nvPr/>
        </p:nvSpPr>
        <p:spPr bwMode="auto">
          <a:xfrm>
            <a:off x="423025" y="1133041"/>
            <a:ext cx="8147050" cy="89535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spcBef>
                <a:spcPct val="50000"/>
              </a:spcBef>
            </a:pPr>
            <a:r>
              <a:rPr kumimoji="1" lang="zh-CN" altLang="en-US" sz="2400" b="1">
                <a:solidFill>
                  <a:srgbClr val="0000FF"/>
                </a:solidFill>
                <a:latin typeface="华文中宋" panose="02010600040101010101" pitchFamily="2" charset="-122"/>
                <a:ea typeface="华文中宋" panose="02010600040101010101" pitchFamily="2" charset="-122"/>
                <a:cs typeface="Times New Roman" panose="02020603050405020304" pitchFamily="18" charset="0"/>
              </a:rPr>
              <a:t>权：</a:t>
            </a:r>
            <a:r>
              <a:rPr kumimoji="1" lang="zh-CN" altLang="en-US" sz="2400" b="1">
                <a:latin typeface="Times New Roman" panose="02020603050405020304" pitchFamily="18" charset="0"/>
                <a:ea typeface="华文中宋" panose="02010600040101010101" pitchFamily="2" charset="-122"/>
                <a:cs typeface="Times New Roman" panose="02020603050405020304" pitchFamily="18" charset="0"/>
              </a:rPr>
              <a:t>将树中结点赋给一个有着某种含义的数值，则这个数值 称为该结点的权。</a:t>
            </a:r>
            <a:r>
              <a:rPr kumimoji="1" lang="zh-CN" altLang="en-US" sz="2400" b="1">
                <a:solidFill>
                  <a:srgbClr val="0000FF"/>
                </a:solidFill>
                <a:latin typeface="华文中宋" panose="02010600040101010101" pitchFamily="2" charset="-122"/>
                <a:ea typeface="华文中宋" panose="02010600040101010101" pitchFamily="2" charset="-122"/>
                <a:cs typeface="Times New Roman" panose="02020603050405020304" pitchFamily="18" charset="0"/>
              </a:rPr>
              <a:t> </a:t>
            </a:r>
            <a:endParaRPr kumimoji="1" lang="zh-CN" altLang="en-US" sz="2400" b="1">
              <a:solidFill>
                <a:srgbClr val="0000FF"/>
              </a:solidFill>
              <a:latin typeface="华文中宋" panose="02010600040101010101" pitchFamily="2" charset="-122"/>
              <a:ea typeface="华文中宋" panose="02010600040101010101" pitchFamily="2" charset="-122"/>
              <a:cs typeface="Times New Roman" panose="02020603050405020304" pitchFamily="18" charset="0"/>
            </a:endParaRPr>
          </a:p>
        </p:txBody>
      </p:sp>
      <p:sp>
        <p:nvSpPr>
          <p:cNvPr id="506885" name="Text Box 5"/>
          <p:cNvSpPr txBox="1">
            <a:spLocks noChangeArrowheads="1"/>
          </p:cNvSpPr>
          <p:nvPr/>
        </p:nvSpPr>
        <p:spPr bwMode="auto">
          <a:xfrm>
            <a:off x="395536" y="2173610"/>
            <a:ext cx="8240713" cy="89535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spcBef>
                <a:spcPct val="50000"/>
              </a:spcBef>
            </a:pPr>
            <a:r>
              <a:rPr kumimoji="1" lang="zh-CN" altLang="en-US" sz="2400" b="1" dirty="0">
                <a:solidFill>
                  <a:srgbClr val="0000FF"/>
                </a:solidFill>
                <a:latin typeface="Times New Roman" panose="02020603050405020304" pitchFamily="18" charset="0"/>
                <a:ea typeface="华文中宋" panose="02010600040101010101" pitchFamily="2" charset="-122"/>
                <a:cs typeface="Times New Roman" panose="02020603050405020304" pitchFamily="18" charset="0"/>
              </a:rPr>
              <a:t>结点的带权路径长度：</a:t>
            </a:r>
            <a:r>
              <a:rPr kumimoji="1" lang="zh-CN" altLang="en-US" sz="2400" b="1" dirty="0">
                <a:latin typeface="Times New Roman" panose="02020603050405020304" pitchFamily="18" charset="0"/>
                <a:ea typeface="华文中宋" panose="02010600040101010101" pitchFamily="2" charset="-122"/>
                <a:cs typeface="Times New Roman" panose="02020603050405020304" pitchFamily="18" charset="0"/>
              </a:rPr>
              <a:t>从根结点到该结点之间的路径长度与该结点的权的乘积。</a:t>
            </a:r>
            <a:endParaRPr kumimoji="1" lang="zh-CN" altLang="en-US" sz="2400" b="1" dirty="0">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506886" name="Text Box 6"/>
          <p:cNvSpPr txBox="1">
            <a:spLocks noChangeArrowheads="1"/>
          </p:cNvSpPr>
          <p:nvPr/>
        </p:nvSpPr>
        <p:spPr bwMode="auto">
          <a:xfrm>
            <a:off x="368764" y="3214687"/>
            <a:ext cx="8489950" cy="1077913"/>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10000"/>
              </a:lnSpc>
              <a:spcBef>
                <a:spcPct val="50000"/>
              </a:spcBef>
            </a:pPr>
            <a:r>
              <a:rPr kumimoji="1" lang="zh-CN" altLang="en-US" sz="2400" b="1" dirty="0">
                <a:solidFill>
                  <a:srgbClr val="0000FF"/>
                </a:solidFill>
                <a:latin typeface="Times New Roman" panose="02020603050405020304" pitchFamily="18" charset="0"/>
                <a:ea typeface="华文中宋" panose="02010600040101010101" pitchFamily="2" charset="-122"/>
                <a:cs typeface="Times New Roman" panose="02020603050405020304" pitchFamily="18" charset="0"/>
              </a:rPr>
              <a:t>树的带权路径长度：</a:t>
            </a:r>
            <a:r>
              <a:rPr kumimoji="1" lang="zh-CN" altLang="en-US" sz="2400" b="1" dirty="0">
                <a:latin typeface="Times New Roman" panose="02020603050405020304" pitchFamily="18" charset="0"/>
                <a:ea typeface="华文中宋" panose="02010600040101010101" pitchFamily="2" charset="-122"/>
                <a:cs typeface="Times New Roman" panose="02020603050405020304" pitchFamily="18" charset="0"/>
              </a:rPr>
              <a:t>树中所有叶子结点的带权路径长度之和。 </a:t>
            </a:r>
            <a:endParaRPr kumimoji="1" lang="zh-CN" altLang="en-US" sz="2400" b="1" dirty="0">
              <a:latin typeface="Times New Roman" panose="02020603050405020304" pitchFamily="18" charset="0"/>
              <a:ea typeface="华文中宋" panose="02010600040101010101" pitchFamily="2" charset="-122"/>
              <a:cs typeface="Times New Roman" panose="02020603050405020304" pitchFamily="18" charset="0"/>
            </a:endParaRPr>
          </a:p>
          <a:p>
            <a:pPr>
              <a:lnSpc>
                <a:spcPct val="110000"/>
              </a:lnSpc>
              <a:spcBef>
                <a:spcPct val="50000"/>
              </a:spcBef>
            </a:pPr>
            <a:r>
              <a:rPr kumimoji="1" lang="zh-CN" altLang="en-US" sz="2400" b="1" dirty="0">
                <a:latin typeface="Times New Roman" panose="02020603050405020304" pitchFamily="18" charset="0"/>
                <a:ea typeface="华文中宋" panose="02010600040101010101" pitchFamily="2" charset="-122"/>
                <a:cs typeface="Times New Roman" panose="02020603050405020304" pitchFamily="18" charset="0"/>
              </a:rPr>
              <a:t>                       记作：  </a:t>
            </a:r>
            <a:endParaRPr kumimoji="1" lang="zh-CN" altLang="en-US" sz="2400" b="1" dirty="0">
              <a:latin typeface="Times New Roman" panose="02020603050405020304" pitchFamily="18" charset="0"/>
              <a:ea typeface="华文中宋" panose="02010600040101010101" pitchFamily="2" charset="-122"/>
              <a:cs typeface="Times New Roman" panose="02020603050405020304" pitchFamily="18" charset="0"/>
            </a:endParaRPr>
          </a:p>
        </p:txBody>
      </p:sp>
      <p:pic>
        <p:nvPicPr>
          <p:cNvPr id="506887" name="Picture 7"/>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286125" y="4312892"/>
            <a:ext cx="2571750" cy="1077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06888" name="Line 8"/>
          <p:cNvSpPr>
            <a:spLocks noChangeShapeType="1"/>
          </p:cNvSpPr>
          <p:nvPr/>
        </p:nvSpPr>
        <p:spPr bwMode="auto">
          <a:xfrm flipH="1">
            <a:off x="4791075" y="5074892"/>
            <a:ext cx="457200" cy="533400"/>
          </a:xfrm>
          <a:prstGeom prst="line">
            <a:avLst/>
          </a:prstGeom>
          <a:noFill/>
          <a:ln w="25400" cap="sq">
            <a:solidFill>
              <a:srgbClr val="FF33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latin typeface="Times New Roman" panose="02020603050405020304" pitchFamily="18" charset="0"/>
              <a:cs typeface="Times New Roman" panose="02020603050405020304" pitchFamily="18" charset="0"/>
            </a:endParaRPr>
          </a:p>
        </p:txBody>
      </p:sp>
      <p:sp>
        <p:nvSpPr>
          <p:cNvPr id="506889" name="Text Box 9"/>
          <p:cNvSpPr txBox="1">
            <a:spLocks noChangeArrowheads="1"/>
          </p:cNvSpPr>
          <p:nvPr/>
        </p:nvSpPr>
        <p:spPr bwMode="auto">
          <a:xfrm>
            <a:off x="4089400" y="5532092"/>
            <a:ext cx="892175" cy="45720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2400" b="1">
                <a:latin typeface="华文中宋" panose="02010600040101010101" pitchFamily="2" charset="-122"/>
                <a:ea typeface="华文中宋" panose="02010600040101010101" pitchFamily="2" charset="-122"/>
                <a:cs typeface="Times New Roman" panose="02020603050405020304" pitchFamily="18" charset="0"/>
              </a:rPr>
              <a:t>权值 </a:t>
            </a:r>
            <a:endParaRPr kumimoji="1" lang="zh-CN" altLang="en-US" sz="2400" b="1">
              <a:latin typeface="华文中宋" panose="02010600040101010101" pitchFamily="2" charset="-122"/>
              <a:ea typeface="华文中宋" panose="02010600040101010101" pitchFamily="2" charset="-122"/>
              <a:cs typeface="Times New Roman" panose="02020603050405020304" pitchFamily="18" charset="0"/>
            </a:endParaRPr>
          </a:p>
        </p:txBody>
      </p:sp>
      <p:sp>
        <p:nvSpPr>
          <p:cNvPr id="506890" name="Line 10"/>
          <p:cNvSpPr>
            <a:spLocks noChangeShapeType="1"/>
          </p:cNvSpPr>
          <p:nvPr/>
        </p:nvSpPr>
        <p:spPr bwMode="auto">
          <a:xfrm>
            <a:off x="5629275" y="5074892"/>
            <a:ext cx="152400" cy="533400"/>
          </a:xfrm>
          <a:prstGeom prst="line">
            <a:avLst/>
          </a:prstGeom>
          <a:noFill/>
          <a:ln w="25400" cap="sq">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latin typeface="Times New Roman" panose="02020603050405020304" pitchFamily="18" charset="0"/>
              <a:cs typeface="Times New Roman" panose="02020603050405020304" pitchFamily="18" charset="0"/>
            </a:endParaRPr>
          </a:p>
        </p:txBody>
      </p:sp>
      <p:sp>
        <p:nvSpPr>
          <p:cNvPr id="506891" name="Text Box 11"/>
          <p:cNvSpPr txBox="1">
            <a:spLocks noChangeArrowheads="1"/>
          </p:cNvSpPr>
          <p:nvPr/>
        </p:nvSpPr>
        <p:spPr bwMode="auto">
          <a:xfrm>
            <a:off x="5308600" y="5532092"/>
            <a:ext cx="3003550" cy="45720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2400" b="1">
                <a:latin typeface="Times New Roman" panose="02020603050405020304" pitchFamily="18" charset="0"/>
                <a:ea typeface="华文中宋" panose="02010600040101010101" pitchFamily="2" charset="-122"/>
                <a:cs typeface="Times New Roman" panose="02020603050405020304" pitchFamily="18" charset="0"/>
              </a:rPr>
              <a:t>结点到根的路径长度 </a:t>
            </a:r>
            <a:endParaRPr kumimoji="1" lang="zh-CN" altLang="en-US" sz="2400" b="1">
              <a:latin typeface="Times New Roman" panose="02020603050405020304" pitchFamily="18" charset="0"/>
              <a:ea typeface="华文中宋" panose="02010600040101010101" pitchFamily="2"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906" name="Text Box 2"/>
          <p:cNvSpPr txBox="1">
            <a:spLocks noChangeArrowheads="1"/>
          </p:cNvSpPr>
          <p:nvPr/>
        </p:nvSpPr>
        <p:spPr bwMode="auto">
          <a:xfrm>
            <a:off x="-13294" y="758280"/>
            <a:ext cx="8566150" cy="8106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pPr>
            <a:r>
              <a:rPr kumimoji="1" lang="zh-CN" altLang="en-US" sz="2200" b="1" dirty="0">
                <a:latin typeface="Times New Roman" panose="02020603050405020304" pitchFamily="18" charset="0"/>
                <a:ea typeface="楷体_GB2312" panose="02010609030101010101" pitchFamily="49" charset="-122"/>
                <a:cs typeface="Times New Roman" panose="02020603050405020304" pitchFamily="18" charset="0"/>
              </a:rPr>
              <a:t>例：有</a:t>
            </a:r>
            <a:r>
              <a:rPr kumimoji="1" lang="en-US" altLang="zh-CN" sz="2200" b="1" dirty="0">
                <a:latin typeface="Times New Roman" panose="02020603050405020304" pitchFamily="18" charset="0"/>
                <a:ea typeface="楷体_GB2312" panose="02010609030101010101" pitchFamily="49" charset="-122"/>
                <a:cs typeface="Times New Roman" panose="02020603050405020304" pitchFamily="18" charset="0"/>
              </a:rPr>
              <a:t>4 </a:t>
            </a:r>
            <a:r>
              <a:rPr kumimoji="1" lang="zh-CN" altLang="en-US" sz="2200" b="1" dirty="0">
                <a:latin typeface="Times New Roman" panose="02020603050405020304" pitchFamily="18" charset="0"/>
                <a:ea typeface="楷体_GB2312" panose="02010609030101010101" pitchFamily="49" charset="-122"/>
                <a:cs typeface="Times New Roman" panose="02020603050405020304" pitchFamily="18" charset="0"/>
              </a:rPr>
              <a:t>个结点 </a:t>
            </a:r>
            <a:r>
              <a:rPr kumimoji="1" lang="en-US" altLang="zh-CN" sz="2200" b="1" i="1" dirty="0">
                <a:latin typeface="Times New Roman" panose="02020603050405020304" pitchFamily="18" charset="0"/>
                <a:ea typeface="楷体_GB2312" panose="02010609030101010101" pitchFamily="49" charset="-122"/>
                <a:cs typeface="Times New Roman" panose="02020603050405020304" pitchFamily="18" charset="0"/>
              </a:rPr>
              <a:t>a</a:t>
            </a:r>
            <a:r>
              <a:rPr kumimoji="1" lang="en-US" altLang="zh-CN" sz="2200" b="1" dirty="0">
                <a:latin typeface="Times New Roman" panose="02020603050405020304" pitchFamily="18" charset="0"/>
                <a:ea typeface="楷体_GB2312" panose="02010609030101010101" pitchFamily="49" charset="-122"/>
                <a:cs typeface="Times New Roman" panose="02020603050405020304" pitchFamily="18" charset="0"/>
              </a:rPr>
              <a:t>, </a:t>
            </a:r>
            <a:r>
              <a:rPr kumimoji="1" lang="en-US" altLang="zh-CN" sz="2200" b="1" i="1" dirty="0">
                <a:latin typeface="Times New Roman" panose="02020603050405020304" pitchFamily="18" charset="0"/>
                <a:ea typeface="楷体_GB2312" panose="02010609030101010101" pitchFamily="49" charset="-122"/>
                <a:cs typeface="Times New Roman" panose="02020603050405020304" pitchFamily="18" charset="0"/>
              </a:rPr>
              <a:t>b</a:t>
            </a:r>
            <a:r>
              <a:rPr kumimoji="1" lang="en-US" altLang="zh-CN" sz="2200" b="1" dirty="0">
                <a:latin typeface="Times New Roman" panose="02020603050405020304" pitchFamily="18" charset="0"/>
                <a:ea typeface="楷体_GB2312" panose="02010609030101010101" pitchFamily="49" charset="-122"/>
                <a:cs typeface="Times New Roman" panose="02020603050405020304" pitchFamily="18" charset="0"/>
              </a:rPr>
              <a:t>, </a:t>
            </a:r>
            <a:r>
              <a:rPr kumimoji="1" lang="en-US" altLang="zh-CN" sz="2200" b="1" i="1" dirty="0">
                <a:latin typeface="Times New Roman" panose="02020603050405020304" pitchFamily="18" charset="0"/>
                <a:ea typeface="楷体_GB2312" panose="02010609030101010101" pitchFamily="49" charset="-122"/>
                <a:cs typeface="Times New Roman" panose="02020603050405020304" pitchFamily="18" charset="0"/>
              </a:rPr>
              <a:t>c</a:t>
            </a:r>
            <a:r>
              <a:rPr kumimoji="1" lang="en-US" altLang="zh-CN" sz="2200" b="1" dirty="0">
                <a:latin typeface="Times New Roman" panose="02020603050405020304" pitchFamily="18" charset="0"/>
                <a:ea typeface="楷体_GB2312" panose="02010609030101010101" pitchFamily="49" charset="-122"/>
                <a:cs typeface="Times New Roman" panose="02020603050405020304" pitchFamily="18" charset="0"/>
              </a:rPr>
              <a:t>, </a:t>
            </a:r>
            <a:r>
              <a:rPr kumimoji="1" lang="en-US" altLang="zh-CN" sz="2200" b="1" i="1" dirty="0">
                <a:latin typeface="Times New Roman" panose="02020603050405020304" pitchFamily="18" charset="0"/>
                <a:ea typeface="楷体_GB2312" panose="02010609030101010101" pitchFamily="49" charset="-122"/>
                <a:cs typeface="Times New Roman" panose="02020603050405020304" pitchFamily="18" charset="0"/>
              </a:rPr>
              <a:t>d</a:t>
            </a:r>
            <a:r>
              <a:rPr kumimoji="1" lang="zh-CN" altLang="en-US" sz="2200" b="1" dirty="0">
                <a:latin typeface="Times New Roman" panose="02020603050405020304" pitchFamily="18" charset="0"/>
                <a:ea typeface="楷体_GB2312" panose="02010609030101010101" pitchFamily="49" charset="-122"/>
                <a:cs typeface="Times New Roman" panose="02020603050405020304" pitchFamily="18" charset="0"/>
              </a:rPr>
              <a:t>，权值分别为 </a:t>
            </a:r>
            <a:r>
              <a:rPr kumimoji="1" lang="en-US" altLang="zh-CN" sz="2200" b="1" dirty="0">
                <a:latin typeface="Times New Roman" panose="02020603050405020304" pitchFamily="18" charset="0"/>
                <a:ea typeface="楷体_GB2312" panose="02010609030101010101" pitchFamily="49" charset="-122"/>
                <a:cs typeface="Times New Roman" panose="02020603050405020304" pitchFamily="18" charset="0"/>
              </a:rPr>
              <a:t>7, 5, 2, 4</a:t>
            </a:r>
            <a:r>
              <a:rPr kumimoji="1" lang="zh-CN" altLang="en-US" sz="2200" b="1" dirty="0">
                <a:latin typeface="Times New Roman" panose="02020603050405020304" pitchFamily="18" charset="0"/>
                <a:ea typeface="楷体_GB2312" panose="02010609030101010101" pitchFamily="49" charset="-122"/>
                <a:cs typeface="Times New Roman" panose="02020603050405020304" pitchFamily="18" charset="0"/>
              </a:rPr>
              <a:t>，试构造以此 </a:t>
            </a:r>
            <a:r>
              <a:rPr kumimoji="1" lang="en-US" altLang="zh-CN" sz="2200" b="1" dirty="0">
                <a:latin typeface="Times New Roman" panose="02020603050405020304" pitchFamily="18" charset="0"/>
                <a:ea typeface="楷体_GB2312" panose="02010609030101010101" pitchFamily="49" charset="-122"/>
                <a:cs typeface="Times New Roman" panose="02020603050405020304" pitchFamily="18" charset="0"/>
              </a:rPr>
              <a:t>4 </a:t>
            </a:r>
            <a:r>
              <a:rPr kumimoji="1" lang="zh-CN" altLang="en-US" sz="2200" b="1" dirty="0">
                <a:latin typeface="Times New Roman" panose="02020603050405020304" pitchFamily="18" charset="0"/>
                <a:ea typeface="楷体_GB2312" panose="02010609030101010101" pitchFamily="49" charset="-122"/>
                <a:cs typeface="Times New Roman" panose="02020603050405020304" pitchFamily="18" charset="0"/>
              </a:rPr>
              <a:t>个结点为叶子结点的二叉树。 </a:t>
            </a:r>
            <a:endParaRPr kumimoji="1" lang="zh-CN" altLang="en-US" sz="2200" b="1" dirty="0">
              <a:latin typeface="Times New Roman" panose="02020603050405020304" pitchFamily="18" charset="0"/>
              <a:ea typeface="楷体_GB2312" panose="02010609030101010101" pitchFamily="49" charset="-122"/>
              <a:cs typeface="Times New Roman" panose="02020603050405020304" pitchFamily="18" charset="0"/>
            </a:endParaRPr>
          </a:p>
        </p:txBody>
      </p:sp>
      <p:grpSp>
        <p:nvGrpSpPr>
          <p:cNvPr id="507907" name="Group 3"/>
          <p:cNvGrpSpPr/>
          <p:nvPr/>
        </p:nvGrpSpPr>
        <p:grpSpPr bwMode="auto">
          <a:xfrm>
            <a:off x="605831" y="1556792"/>
            <a:ext cx="3608388" cy="1530350"/>
            <a:chOff x="428" y="804"/>
            <a:chExt cx="2273" cy="964"/>
          </a:xfrm>
        </p:grpSpPr>
        <p:sp>
          <p:nvSpPr>
            <p:cNvPr id="507908" name="Oval 4"/>
            <p:cNvSpPr>
              <a:spLocks noChangeArrowheads="1"/>
            </p:cNvSpPr>
            <p:nvPr/>
          </p:nvSpPr>
          <p:spPr bwMode="auto">
            <a:xfrm>
              <a:off x="1428" y="804"/>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chemeClr val="accent2"/>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507909" name="Oval 5"/>
            <p:cNvSpPr>
              <a:spLocks noChangeArrowheads="1"/>
            </p:cNvSpPr>
            <p:nvPr/>
          </p:nvSpPr>
          <p:spPr bwMode="auto">
            <a:xfrm>
              <a:off x="948" y="1104"/>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chemeClr val="accent2"/>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507910" name="Oval 6"/>
            <p:cNvSpPr>
              <a:spLocks noChangeArrowheads="1"/>
            </p:cNvSpPr>
            <p:nvPr/>
          </p:nvSpPr>
          <p:spPr bwMode="auto">
            <a:xfrm>
              <a:off x="644" y="1492"/>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chemeClr val="accent2"/>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400" b="1" i="1">
                  <a:latin typeface="Times New Roman" panose="02020603050405020304" pitchFamily="18" charset="0"/>
                  <a:cs typeface="Times New Roman" panose="02020603050405020304" pitchFamily="18" charset="0"/>
                </a:rPr>
                <a:t>a</a:t>
              </a:r>
              <a:endParaRPr kumimoji="1" lang="en-US" altLang="zh-CN" sz="2400" b="1" i="1">
                <a:latin typeface="Times New Roman" panose="02020603050405020304" pitchFamily="18" charset="0"/>
                <a:cs typeface="Times New Roman" panose="02020603050405020304" pitchFamily="18" charset="0"/>
              </a:endParaRPr>
            </a:p>
          </p:txBody>
        </p:sp>
        <p:sp>
          <p:nvSpPr>
            <p:cNvPr id="507911" name="Oval 7"/>
            <p:cNvSpPr>
              <a:spLocks noChangeArrowheads="1"/>
            </p:cNvSpPr>
            <p:nvPr/>
          </p:nvSpPr>
          <p:spPr bwMode="auto">
            <a:xfrm>
              <a:off x="1236" y="1492"/>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chemeClr val="accent2"/>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400" b="1" i="1">
                  <a:latin typeface="Times New Roman" panose="02020603050405020304" pitchFamily="18" charset="0"/>
                  <a:cs typeface="Times New Roman" panose="02020603050405020304" pitchFamily="18" charset="0"/>
                </a:rPr>
                <a:t>b</a:t>
              </a:r>
              <a:endParaRPr kumimoji="1" lang="en-US" altLang="zh-CN" sz="2400" b="1" i="1">
                <a:latin typeface="Times New Roman" panose="02020603050405020304" pitchFamily="18" charset="0"/>
                <a:cs typeface="Times New Roman" panose="02020603050405020304" pitchFamily="18" charset="0"/>
              </a:endParaRPr>
            </a:p>
          </p:txBody>
        </p:sp>
        <p:sp>
          <p:nvSpPr>
            <p:cNvPr id="507912" name="Oval 8"/>
            <p:cNvSpPr>
              <a:spLocks noChangeArrowheads="1"/>
            </p:cNvSpPr>
            <p:nvPr/>
          </p:nvSpPr>
          <p:spPr bwMode="auto">
            <a:xfrm>
              <a:off x="1908" y="1104"/>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chemeClr val="accent2"/>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507913" name="Oval 9"/>
            <p:cNvSpPr>
              <a:spLocks noChangeArrowheads="1"/>
            </p:cNvSpPr>
            <p:nvPr/>
          </p:nvSpPr>
          <p:spPr bwMode="auto">
            <a:xfrm>
              <a:off x="1572" y="1492"/>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chemeClr val="accent2"/>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400" b="1" i="1">
                  <a:latin typeface="Times New Roman" panose="02020603050405020304" pitchFamily="18" charset="0"/>
                  <a:cs typeface="Times New Roman" panose="02020603050405020304" pitchFamily="18" charset="0"/>
                </a:rPr>
                <a:t>c</a:t>
              </a:r>
              <a:endParaRPr kumimoji="1" lang="en-US" altLang="zh-CN" sz="2400" b="1" i="1">
                <a:latin typeface="Times New Roman" panose="02020603050405020304" pitchFamily="18" charset="0"/>
                <a:cs typeface="Times New Roman" panose="02020603050405020304" pitchFamily="18" charset="0"/>
              </a:endParaRPr>
            </a:p>
          </p:txBody>
        </p:sp>
        <p:sp>
          <p:nvSpPr>
            <p:cNvPr id="507914" name="Oval 10"/>
            <p:cNvSpPr>
              <a:spLocks noChangeArrowheads="1"/>
            </p:cNvSpPr>
            <p:nvPr/>
          </p:nvSpPr>
          <p:spPr bwMode="auto">
            <a:xfrm>
              <a:off x="2245" y="1492"/>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chemeClr val="accent2"/>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400" b="1" i="1">
                  <a:latin typeface="Times New Roman" panose="02020603050405020304" pitchFamily="18" charset="0"/>
                  <a:cs typeface="Times New Roman" panose="02020603050405020304" pitchFamily="18" charset="0"/>
                </a:rPr>
                <a:t>d</a:t>
              </a:r>
              <a:endParaRPr kumimoji="1" lang="en-US" altLang="zh-CN" sz="2400" b="1" i="1">
                <a:latin typeface="Times New Roman" panose="02020603050405020304" pitchFamily="18" charset="0"/>
                <a:cs typeface="Times New Roman" panose="02020603050405020304" pitchFamily="18" charset="0"/>
              </a:endParaRPr>
            </a:p>
          </p:txBody>
        </p:sp>
        <p:cxnSp>
          <p:nvCxnSpPr>
            <p:cNvPr id="507915" name="AutoShape 11"/>
            <p:cNvCxnSpPr>
              <a:cxnSpLocks noChangeShapeType="1"/>
              <a:stCxn id="507908" idx="3"/>
              <a:endCxn id="507909" idx="0"/>
            </p:cNvCxnSpPr>
            <p:nvPr/>
          </p:nvCxnSpPr>
          <p:spPr bwMode="auto">
            <a:xfrm flipH="1">
              <a:off x="1068" y="1009"/>
              <a:ext cx="395" cy="95"/>
            </a:xfrm>
            <a:prstGeom prst="straightConnector1">
              <a:avLst/>
            </a:prstGeom>
            <a:no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7916" name="AutoShape 12"/>
            <p:cNvCxnSpPr>
              <a:cxnSpLocks noChangeShapeType="1"/>
              <a:stCxn id="507909" idx="3"/>
              <a:endCxn id="507910" idx="0"/>
            </p:cNvCxnSpPr>
            <p:nvPr/>
          </p:nvCxnSpPr>
          <p:spPr bwMode="auto">
            <a:xfrm flipH="1">
              <a:off x="764" y="1309"/>
              <a:ext cx="219" cy="183"/>
            </a:xfrm>
            <a:prstGeom prst="straightConnector1">
              <a:avLst/>
            </a:prstGeom>
            <a:no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7917" name="AutoShape 13"/>
            <p:cNvCxnSpPr>
              <a:cxnSpLocks noChangeShapeType="1"/>
              <a:stCxn id="507909" idx="5"/>
              <a:endCxn id="507911" idx="0"/>
            </p:cNvCxnSpPr>
            <p:nvPr/>
          </p:nvCxnSpPr>
          <p:spPr bwMode="auto">
            <a:xfrm>
              <a:off x="1153" y="1309"/>
              <a:ext cx="203" cy="183"/>
            </a:xfrm>
            <a:prstGeom prst="straightConnector1">
              <a:avLst/>
            </a:prstGeom>
            <a:no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7918" name="AutoShape 14"/>
            <p:cNvCxnSpPr>
              <a:cxnSpLocks noChangeShapeType="1"/>
              <a:stCxn id="507908" idx="5"/>
              <a:endCxn id="507912" idx="0"/>
            </p:cNvCxnSpPr>
            <p:nvPr/>
          </p:nvCxnSpPr>
          <p:spPr bwMode="auto">
            <a:xfrm>
              <a:off x="1633" y="1009"/>
              <a:ext cx="395" cy="95"/>
            </a:xfrm>
            <a:prstGeom prst="straightConnector1">
              <a:avLst/>
            </a:prstGeom>
            <a:no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7919" name="AutoShape 15"/>
            <p:cNvCxnSpPr>
              <a:cxnSpLocks noChangeShapeType="1"/>
              <a:stCxn id="507912" idx="3"/>
              <a:endCxn id="507913" idx="0"/>
            </p:cNvCxnSpPr>
            <p:nvPr/>
          </p:nvCxnSpPr>
          <p:spPr bwMode="auto">
            <a:xfrm flipH="1">
              <a:off x="1692" y="1309"/>
              <a:ext cx="251" cy="183"/>
            </a:xfrm>
            <a:prstGeom prst="straightConnector1">
              <a:avLst/>
            </a:prstGeom>
            <a:no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7920" name="AutoShape 16"/>
            <p:cNvCxnSpPr>
              <a:cxnSpLocks noChangeShapeType="1"/>
              <a:stCxn id="507912" idx="5"/>
              <a:endCxn id="507914" idx="0"/>
            </p:cNvCxnSpPr>
            <p:nvPr/>
          </p:nvCxnSpPr>
          <p:spPr bwMode="auto">
            <a:xfrm>
              <a:off x="2113" y="1309"/>
              <a:ext cx="252" cy="183"/>
            </a:xfrm>
            <a:prstGeom prst="straightConnector1">
              <a:avLst/>
            </a:prstGeom>
            <a:no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07921" name="Text Box 17"/>
            <p:cNvSpPr txBox="1">
              <a:spLocks noChangeArrowheads="1"/>
            </p:cNvSpPr>
            <p:nvPr/>
          </p:nvSpPr>
          <p:spPr bwMode="auto">
            <a:xfrm>
              <a:off x="428" y="1480"/>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en-US" altLang="zh-CN" sz="2400" b="1">
                  <a:solidFill>
                    <a:srgbClr val="0000FF"/>
                  </a:solidFill>
                  <a:latin typeface="Times New Roman" panose="02020603050405020304" pitchFamily="18" charset="0"/>
                  <a:cs typeface="Times New Roman" panose="02020603050405020304" pitchFamily="18" charset="0"/>
                </a:rPr>
                <a:t>7</a:t>
              </a:r>
              <a:endParaRPr kumimoji="1" lang="en-US" altLang="zh-CN" sz="2400" b="1">
                <a:solidFill>
                  <a:srgbClr val="0000FF"/>
                </a:solidFill>
                <a:latin typeface="Times New Roman" panose="02020603050405020304" pitchFamily="18" charset="0"/>
                <a:cs typeface="Times New Roman" panose="02020603050405020304" pitchFamily="18" charset="0"/>
              </a:endParaRPr>
            </a:p>
          </p:txBody>
        </p:sp>
        <p:sp>
          <p:nvSpPr>
            <p:cNvPr id="507922" name="Text Box 18"/>
            <p:cNvSpPr txBox="1">
              <a:spLocks noChangeArrowheads="1"/>
            </p:cNvSpPr>
            <p:nvPr/>
          </p:nvSpPr>
          <p:spPr bwMode="auto">
            <a:xfrm>
              <a:off x="1020" y="1480"/>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en-US" altLang="zh-CN" sz="2400" b="1">
                  <a:solidFill>
                    <a:srgbClr val="0000FF"/>
                  </a:solidFill>
                  <a:latin typeface="Times New Roman" panose="02020603050405020304" pitchFamily="18" charset="0"/>
                  <a:cs typeface="Times New Roman" panose="02020603050405020304" pitchFamily="18" charset="0"/>
                </a:rPr>
                <a:t>5</a:t>
              </a:r>
              <a:endParaRPr kumimoji="1" lang="en-US" altLang="zh-CN" sz="2400" b="1">
                <a:solidFill>
                  <a:srgbClr val="0000FF"/>
                </a:solidFill>
                <a:latin typeface="Times New Roman" panose="02020603050405020304" pitchFamily="18" charset="0"/>
                <a:cs typeface="Times New Roman" panose="02020603050405020304" pitchFamily="18" charset="0"/>
              </a:endParaRPr>
            </a:p>
          </p:txBody>
        </p:sp>
        <p:sp>
          <p:nvSpPr>
            <p:cNvPr id="507923" name="Text Box 19"/>
            <p:cNvSpPr txBox="1">
              <a:spLocks noChangeArrowheads="1"/>
            </p:cNvSpPr>
            <p:nvPr/>
          </p:nvSpPr>
          <p:spPr bwMode="auto">
            <a:xfrm>
              <a:off x="1788" y="1480"/>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en-US" altLang="zh-CN" sz="2400" b="1">
                  <a:solidFill>
                    <a:srgbClr val="0000FF"/>
                  </a:solidFill>
                  <a:latin typeface="Times New Roman" panose="02020603050405020304" pitchFamily="18" charset="0"/>
                  <a:cs typeface="Times New Roman" panose="02020603050405020304" pitchFamily="18" charset="0"/>
                </a:rPr>
                <a:t>2</a:t>
              </a:r>
              <a:endParaRPr kumimoji="1" lang="en-US" altLang="zh-CN" sz="2400" b="1">
                <a:solidFill>
                  <a:srgbClr val="0000FF"/>
                </a:solidFill>
                <a:latin typeface="Times New Roman" panose="02020603050405020304" pitchFamily="18" charset="0"/>
                <a:cs typeface="Times New Roman" panose="02020603050405020304" pitchFamily="18" charset="0"/>
              </a:endParaRPr>
            </a:p>
          </p:txBody>
        </p:sp>
        <p:sp>
          <p:nvSpPr>
            <p:cNvPr id="507924" name="Text Box 20"/>
            <p:cNvSpPr txBox="1">
              <a:spLocks noChangeArrowheads="1"/>
            </p:cNvSpPr>
            <p:nvPr/>
          </p:nvSpPr>
          <p:spPr bwMode="auto">
            <a:xfrm>
              <a:off x="2461" y="1480"/>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en-US" altLang="zh-CN" sz="2400" b="1">
                  <a:solidFill>
                    <a:srgbClr val="0000FF"/>
                  </a:solidFill>
                  <a:latin typeface="Times New Roman" panose="02020603050405020304" pitchFamily="18" charset="0"/>
                  <a:cs typeface="Times New Roman" panose="02020603050405020304" pitchFamily="18" charset="0"/>
                </a:rPr>
                <a:t>4</a:t>
              </a:r>
              <a:endParaRPr kumimoji="1" lang="en-US" altLang="zh-CN" sz="2400" b="1">
                <a:solidFill>
                  <a:srgbClr val="0000FF"/>
                </a:solidFill>
                <a:latin typeface="Times New Roman" panose="02020603050405020304" pitchFamily="18" charset="0"/>
                <a:cs typeface="Times New Roman" panose="02020603050405020304" pitchFamily="18" charset="0"/>
              </a:endParaRPr>
            </a:p>
          </p:txBody>
        </p:sp>
      </p:grpSp>
      <p:sp>
        <p:nvSpPr>
          <p:cNvPr id="507925" name="Text Box 21"/>
          <p:cNvSpPr txBox="1">
            <a:spLocks noChangeArrowheads="1"/>
          </p:cNvSpPr>
          <p:nvPr/>
        </p:nvSpPr>
        <p:spPr bwMode="auto">
          <a:xfrm>
            <a:off x="383581" y="3023642"/>
            <a:ext cx="42862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en-US" altLang="zh-CN" sz="2400" b="1">
                <a:latin typeface="Times New Roman" panose="02020603050405020304" pitchFamily="18" charset="0"/>
                <a:cs typeface="Times New Roman" panose="02020603050405020304" pitchFamily="18" charset="0"/>
              </a:rPr>
              <a:t>WPL=</a:t>
            </a:r>
            <a:r>
              <a:rPr kumimoji="1" lang="en-US" altLang="zh-CN" sz="2400" b="1">
                <a:solidFill>
                  <a:srgbClr val="0000FF"/>
                </a:solidFill>
                <a:latin typeface="Times New Roman" panose="02020603050405020304" pitchFamily="18" charset="0"/>
                <a:cs typeface="Times New Roman" panose="02020603050405020304" pitchFamily="18" charset="0"/>
              </a:rPr>
              <a:t>7</a:t>
            </a:r>
            <a:r>
              <a:rPr kumimoji="1" lang="en-US" altLang="zh-CN" sz="2400" b="1">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sz="2400" b="1">
                <a:latin typeface="Times New Roman" panose="02020603050405020304" pitchFamily="18" charset="0"/>
                <a:cs typeface="Times New Roman" panose="02020603050405020304" pitchFamily="18" charset="0"/>
              </a:rPr>
              <a:t>2+</a:t>
            </a:r>
            <a:r>
              <a:rPr kumimoji="1" lang="en-US" altLang="zh-CN" sz="2400" b="1">
                <a:solidFill>
                  <a:srgbClr val="0000FF"/>
                </a:solidFill>
                <a:latin typeface="Times New Roman" panose="02020603050405020304" pitchFamily="18" charset="0"/>
                <a:cs typeface="Times New Roman" panose="02020603050405020304" pitchFamily="18" charset="0"/>
              </a:rPr>
              <a:t>5</a:t>
            </a:r>
            <a:r>
              <a:rPr kumimoji="1" lang="en-US" altLang="zh-CN" sz="2400" b="1">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sz="2400" b="1">
                <a:latin typeface="Times New Roman" panose="02020603050405020304" pitchFamily="18" charset="0"/>
                <a:cs typeface="Times New Roman" panose="02020603050405020304" pitchFamily="18" charset="0"/>
              </a:rPr>
              <a:t>2+</a:t>
            </a:r>
            <a:r>
              <a:rPr kumimoji="1" lang="en-US" altLang="zh-CN" sz="2400" b="1">
                <a:solidFill>
                  <a:srgbClr val="0000FF"/>
                </a:solidFill>
                <a:latin typeface="Times New Roman" panose="02020603050405020304" pitchFamily="18" charset="0"/>
                <a:cs typeface="Times New Roman" panose="02020603050405020304" pitchFamily="18" charset="0"/>
              </a:rPr>
              <a:t>2</a:t>
            </a:r>
            <a:r>
              <a:rPr kumimoji="1" lang="en-US" altLang="zh-CN" sz="2400" b="1">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sz="2400" b="1">
                <a:latin typeface="Times New Roman" panose="02020603050405020304" pitchFamily="18" charset="0"/>
                <a:cs typeface="Times New Roman" panose="02020603050405020304" pitchFamily="18" charset="0"/>
              </a:rPr>
              <a:t>2+</a:t>
            </a:r>
            <a:r>
              <a:rPr kumimoji="1" lang="en-US" altLang="zh-CN" sz="2400" b="1">
                <a:solidFill>
                  <a:srgbClr val="0000FF"/>
                </a:solidFill>
                <a:latin typeface="Times New Roman" panose="02020603050405020304" pitchFamily="18" charset="0"/>
                <a:cs typeface="Times New Roman" panose="02020603050405020304" pitchFamily="18" charset="0"/>
              </a:rPr>
              <a:t>4</a:t>
            </a:r>
            <a:r>
              <a:rPr kumimoji="1" lang="en-US" altLang="zh-CN" sz="2400" b="1">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sz="2400" b="1">
                <a:latin typeface="Times New Roman" panose="02020603050405020304" pitchFamily="18" charset="0"/>
                <a:cs typeface="Times New Roman" panose="02020603050405020304" pitchFamily="18" charset="0"/>
              </a:rPr>
              <a:t>2= </a:t>
            </a:r>
            <a:r>
              <a:rPr kumimoji="1" lang="en-US" altLang="zh-CN" sz="2400" b="1">
                <a:solidFill>
                  <a:srgbClr val="0000FF"/>
                </a:solidFill>
                <a:latin typeface="Times New Roman" panose="02020603050405020304" pitchFamily="18" charset="0"/>
                <a:cs typeface="Times New Roman" panose="02020603050405020304" pitchFamily="18" charset="0"/>
              </a:rPr>
              <a:t>36</a:t>
            </a:r>
            <a:endParaRPr kumimoji="1" lang="en-US" altLang="zh-CN" sz="2400" b="1">
              <a:solidFill>
                <a:srgbClr val="0000FF"/>
              </a:solidFill>
              <a:latin typeface="Times New Roman" panose="02020603050405020304" pitchFamily="18" charset="0"/>
              <a:cs typeface="Times New Roman" panose="02020603050405020304" pitchFamily="18" charset="0"/>
            </a:endParaRPr>
          </a:p>
        </p:txBody>
      </p:sp>
      <p:grpSp>
        <p:nvGrpSpPr>
          <p:cNvPr id="507926" name="Group 22"/>
          <p:cNvGrpSpPr/>
          <p:nvPr/>
        </p:nvGrpSpPr>
        <p:grpSpPr bwMode="auto">
          <a:xfrm>
            <a:off x="4707931" y="3633242"/>
            <a:ext cx="3724275" cy="1905000"/>
            <a:chOff x="3012" y="2112"/>
            <a:chExt cx="2346" cy="1200"/>
          </a:xfrm>
        </p:grpSpPr>
        <p:sp>
          <p:nvSpPr>
            <p:cNvPr id="507927" name="Oval 23"/>
            <p:cNvSpPr>
              <a:spLocks noChangeArrowheads="1"/>
            </p:cNvSpPr>
            <p:nvPr/>
          </p:nvSpPr>
          <p:spPr bwMode="auto">
            <a:xfrm>
              <a:off x="3732" y="2112"/>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rgbClr val="FF33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507928" name="Oval 24"/>
            <p:cNvSpPr>
              <a:spLocks noChangeArrowheads="1"/>
            </p:cNvSpPr>
            <p:nvPr/>
          </p:nvSpPr>
          <p:spPr bwMode="auto">
            <a:xfrm>
              <a:off x="3252" y="2400"/>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rgbClr val="FF33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400" b="1" i="1">
                  <a:latin typeface="Times New Roman" panose="02020603050405020304" pitchFamily="18" charset="0"/>
                  <a:cs typeface="Times New Roman" panose="02020603050405020304" pitchFamily="18" charset="0"/>
                </a:rPr>
                <a:t>a</a:t>
              </a:r>
              <a:endParaRPr kumimoji="1" lang="en-US" altLang="zh-CN" sz="2400" b="1" i="1">
                <a:latin typeface="Times New Roman" panose="02020603050405020304" pitchFamily="18" charset="0"/>
                <a:cs typeface="Times New Roman" panose="02020603050405020304" pitchFamily="18" charset="0"/>
              </a:endParaRPr>
            </a:p>
          </p:txBody>
        </p:sp>
        <p:sp>
          <p:nvSpPr>
            <p:cNvPr id="507929" name="Oval 25"/>
            <p:cNvSpPr>
              <a:spLocks noChangeArrowheads="1"/>
            </p:cNvSpPr>
            <p:nvPr/>
          </p:nvSpPr>
          <p:spPr bwMode="auto">
            <a:xfrm>
              <a:off x="4212" y="2400"/>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rgbClr val="FF33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507930" name="Oval 26"/>
            <p:cNvSpPr>
              <a:spLocks noChangeArrowheads="1"/>
            </p:cNvSpPr>
            <p:nvPr/>
          </p:nvSpPr>
          <p:spPr bwMode="auto">
            <a:xfrm>
              <a:off x="3876" y="2688"/>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rgbClr val="FF33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400" b="1" i="1">
                  <a:latin typeface="Times New Roman" panose="02020603050405020304" pitchFamily="18" charset="0"/>
                  <a:cs typeface="Times New Roman" panose="02020603050405020304" pitchFamily="18" charset="0"/>
                </a:rPr>
                <a:t>b</a:t>
              </a:r>
              <a:endParaRPr kumimoji="1" lang="en-US" altLang="zh-CN" sz="2400" b="1" i="1">
                <a:latin typeface="Times New Roman" panose="02020603050405020304" pitchFamily="18" charset="0"/>
                <a:cs typeface="Times New Roman" panose="02020603050405020304" pitchFamily="18" charset="0"/>
              </a:endParaRPr>
            </a:p>
          </p:txBody>
        </p:sp>
        <p:sp>
          <p:nvSpPr>
            <p:cNvPr id="507931" name="Oval 27"/>
            <p:cNvSpPr>
              <a:spLocks noChangeArrowheads="1"/>
            </p:cNvSpPr>
            <p:nvPr/>
          </p:nvSpPr>
          <p:spPr bwMode="auto">
            <a:xfrm>
              <a:off x="4578" y="2688"/>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rgbClr val="FF33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kumimoji="1" lang="zh-CN" altLang="zh-CN" sz="2400" b="1">
                <a:latin typeface="Times New Roman" panose="02020603050405020304" pitchFamily="18" charset="0"/>
                <a:cs typeface="Times New Roman" panose="02020603050405020304" pitchFamily="18" charset="0"/>
              </a:endParaRPr>
            </a:p>
          </p:txBody>
        </p:sp>
        <p:cxnSp>
          <p:nvCxnSpPr>
            <p:cNvPr id="507932" name="AutoShape 28"/>
            <p:cNvCxnSpPr>
              <a:cxnSpLocks noChangeShapeType="1"/>
              <a:stCxn id="507927" idx="3"/>
              <a:endCxn id="507928" idx="0"/>
            </p:cNvCxnSpPr>
            <p:nvPr/>
          </p:nvCxnSpPr>
          <p:spPr bwMode="auto">
            <a:xfrm flipH="1">
              <a:off x="3372" y="2317"/>
              <a:ext cx="395" cy="83"/>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7933" name="AutoShape 29"/>
            <p:cNvCxnSpPr>
              <a:cxnSpLocks noChangeShapeType="1"/>
              <a:stCxn id="507927" idx="5"/>
              <a:endCxn id="507929" idx="0"/>
            </p:cNvCxnSpPr>
            <p:nvPr/>
          </p:nvCxnSpPr>
          <p:spPr bwMode="auto">
            <a:xfrm>
              <a:off x="3937" y="2317"/>
              <a:ext cx="395" cy="83"/>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7934" name="AutoShape 30"/>
            <p:cNvCxnSpPr>
              <a:cxnSpLocks noChangeShapeType="1"/>
              <a:stCxn id="507929" idx="3"/>
              <a:endCxn id="507930" idx="0"/>
            </p:cNvCxnSpPr>
            <p:nvPr/>
          </p:nvCxnSpPr>
          <p:spPr bwMode="auto">
            <a:xfrm flipH="1">
              <a:off x="3996" y="2605"/>
              <a:ext cx="251" cy="83"/>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7935" name="AutoShape 31"/>
            <p:cNvCxnSpPr>
              <a:cxnSpLocks noChangeShapeType="1"/>
              <a:stCxn id="507929" idx="5"/>
              <a:endCxn id="507931" idx="0"/>
            </p:cNvCxnSpPr>
            <p:nvPr/>
          </p:nvCxnSpPr>
          <p:spPr bwMode="auto">
            <a:xfrm>
              <a:off x="4417" y="2605"/>
              <a:ext cx="281" cy="83"/>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07936" name="Oval 32"/>
            <p:cNvSpPr>
              <a:spLocks noChangeArrowheads="1"/>
            </p:cNvSpPr>
            <p:nvPr/>
          </p:nvSpPr>
          <p:spPr bwMode="auto">
            <a:xfrm>
              <a:off x="4242" y="3024"/>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rgbClr val="FF33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400" b="1" i="1">
                  <a:latin typeface="Times New Roman" panose="02020603050405020304" pitchFamily="18" charset="0"/>
                  <a:cs typeface="Times New Roman" panose="02020603050405020304" pitchFamily="18" charset="0"/>
                </a:rPr>
                <a:t>c</a:t>
              </a:r>
              <a:endParaRPr kumimoji="1" lang="en-US" altLang="zh-CN" sz="2400" b="1" i="1">
                <a:latin typeface="Times New Roman" panose="02020603050405020304" pitchFamily="18" charset="0"/>
                <a:cs typeface="Times New Roman" panose="02020603050405020304" pitchFamily="18" charset="0"/>
              </a:endParaRPr>
            </a:p>
          </p:txBody>
        </p:sp>
        <p:cxnSp>
          <p:nvCxnSpPr>
            <p:cNvPr id="507937" name="AutoShape 33"/>
            <p:cNvCxnSpPr>
              <a:cxnSpLocks noChangeShapeType="1"/>
              <a:stCxn id="507931" idx="3"/>
              <a:endCxn id="507936" idx="0"/>
            </p:cNvCxnSpPr>
            <p:nvPr/>
          </p:nvCxnSpPr>
          <p:spPr bwMode="auto">
            <a:xfrm flipH="1">
              <a:off x="4362" y="2893"/>
              <a:ext cx="251" cy="131"/>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07938" name="Oval 34"/>
            <p:cNvSpPr>
              <a:spLocks noChangeArrowheads="1"/>
            </p:cNvSpPr>
            <p:nvPr/>
          </p:nvSpPr>
          <p:spPr bwMode="auto">
            <a:xfrm>
              <a:off x="4914" y="3024"/>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rgbClr val="FF33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400" b="1" i="1">
                  <a:latin typeface="Times New Roman" panose="02020603050405020304" pitchFamily="18" charset="0"/>
                  <a:cs typeface="Times New Roman" panose="02020603050405020304" pitchFamily="18" charset="0"/>
                </a:rPr>
                <a:t>d</a:t>
              </a:r>
              <a:endParaRPr kumimoji="1" lang="en-US" altLang="zh-CN" sz="2400" b="1" i="1">
                <a:latin typeface="Times New Roman" panose="02020603050405020304" pitchFamily="18" charset="0"/>
                <a:cs typeface="Times New Roman" panose="02020603050405020304" pitchFamily="18" charset="0"/>
              </a:endParaRPr>
            </a:p>
          </p:txBody>
        </p:sp>
        <p:cxnSp>
          <p:nvCxnSpPr>
            <p:cNvPr id="507939" name="AutoShape 35"/>
            <p:cNvCxnSpPr>
              <a:cxnSpLocks noChangeShapeType="1"/>
              <a:stCxn id="507931" idx="5"/>
              <a:endCxn id="507938" idx="0"/>
            </p:cNvCxnSpPr>
            <p:nvPr/>
          </p:nvCxnSpPr>
          <p:spPr bwMode="auto">
            <a:xfrm>
              <a:off x="4783" y="2893"/>
              <a:ext cx="251" cy="131"/>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07940" name="Text Box 36"/>
            <p:cNvSpPr txBox="1">
              <a:spLocks noChangeArrowheads="1"/>
            </p:cNvSpPr>
            <p:nvPr/>
          </p:nvSpPr>
          <p:spPr bwMode="auto">
            <a:xfrm>
              <a:off x="3012" y="2352"/>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en-US" altLang="zh-CN" sz="2400" b="1">
                  <a:solidFill>
                    <a:srgbClr val="0000FF"/>
                  </a:solidFill>
                  <a:latin typeface="Times New Roman" panose="02020603050405020304" pitchFamily="18" charset="0"/>
                  <a:cs typeface="Times New Roman" panose="02020603050405020304" pitchFamily="18" charset="0"/>
                </a:rPr>
                <a:t>7</a:t>
              </a:r>
              <a:endParaRPr kumimoji="1" lang="en-US" altLang="zh-CN" sz="2400" b="1">
                <a:solidFill>
                  <a:srgbClr val="0000FF"/>
                </a:solidFill>
                <a:latin typeface="Times New Roman" panose="02020603050405020304" pitchFamily="18" charset="0"/>
                <a:cs typeface="Times New Roman" panose="02020603050405020304" pitchFamily="18" charset="0"/>
              </a:endParaRPr>
            </a:p>
          </p:txBody>
        </p:sp>
        <p:sp>
          <p:nvSpPr>
            <p:cNvPr id="507941" name="Text Box 37"/>
            <p:cNvSpPr txBox="1">
              <a:spLocks noChangeArrowheads="1"/>
            </p:cNvSpPr>
            <p:nvPr/>
          </p:nvSpPr>
          <p:spPr bwMode="auto">
            <a:xfrm>
              <a:off x="3648" y="2688"/>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en-US" altLang="zh-CN" sz="2400" b="1">
                  <a:solidFill>
                    <a:srgbClr val="0000FF"/>
                  </a:solidFill>
                  <a:latin typeface="Times New Roman" panose="02020603050405020304" pitchFamily="18" charset="0"/>
                  <a:cs typeface="Times New Roman" panose="02020603050405020304" pitchFamily="18" charset="0"/>
                </a:rPr>
                <a:t>5</a:t>
              </a:r>
              <a:endParaRPr kumimoji="1" lang="en-US" altLang="zh-CN" sz="2400" b="1">
                <a:solidFill>
                  <a:srgbClr val="0000FF"/>
                </a:solidFill>
                <a:latin typeface="Times New Roman" panose="02020603050405020304" pitchFamily="18" charset="0"/>
                <a:cs typeface="Times New Roman" panose="02020603050405020304" pitchFamily="18" charset="0"/>
              </a:endParaRPr>
            </a:p>
          </p:txBody>
        </p:sp>
        <p:sp>
          <p:nvSpPr>
            <p:cNvPr id="507942" name="Text Box 38"/>
            <p:cNvSpPr txBox="1">
              <a:spLocks noChangeArrowheads="1"/>
            </p:cNvSpPr>
            <p:nvPr/>
          </p:nvSpPr>
          <p:spPr bwMode="auto">
            <a:xfrm>
              <a:off x="4014" y="3024"/>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en-US" altLang="zh-CN" sz="2400" b="1">
                  <a:solidFill>
                    <a:srgbClr val="0000FF"/>
                  </a:solidFill>
                  <a:latin typeface="Times New Roman" panose="02020603050405020304" pitchFamily="18" charset="0"/>
                  <a:cs typeface="Times New Roman" panose="02020603050405020304" pitchFamily="18" charset="0"/>
                </a:rPr>
                <a:t>2</a:t>
              </a:r>
              <a:endParaRPr kumimoji="1" lang="en-US" altLang="zh-CN" sz="2400" b="1">
                <a:solidFill>
                  <a:srgbClr val="0000FF"/>
                </a:solidFill>
                <a:latin typeface="Times New Roman" panose="02020603050405020304" pitchFamily="18" charset="0"/>
                <a:cs typeface="Times New Roman" panose="02020603050405020304" pitchFamily="18" charset="0"/>
              </a:endParaRPr>
            </a:p>
          </p:txBody>
        </p:sp>
        <p:sp>
          <p:nvSpPr>
            <p:cNvPr id="507943" name="Text Box 39"/>
            <p:cNvSpPr txBox="1">
              <a:spLocks noChangeArrowheads="1"/>
            </p:cNvSpPr>
            <p:nvPr/>
          </p:nvSpPr>
          <p:spPr bwMode="auto">
            <a:xfrm>
              <a:off x="5118" y="3024"/>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en-US" altLang="zh-CN" sz="2400" b="1">
                  <a:solidFill>
                    <a:srgbClr val="0000FF"/>
                  </a:solidFill>
                  <a:latin typeface="Times New Roman" panose="02020603050405020304" pitchFamily="18" charset="0"/>
                  <a:cs typeface="Times New Roman" panose="02020603050405020304" pitchFamily="18" charset="0"/>
                </a:rPr>
                <a:t>4</a:t>
              </a:r>
              <a:endParaRPr kumimoji="1" lang="en-US" altLang="zh-CN" sz="2400" b="1">
                <a:solidFill>
                  <a:srgbClr val="0000FF"/>
                </a:solidFill>
                <a:latin typeface="Times New Roman" panose="02020603050405020304" pitchFamily="18" charset="0"/>
                <a:cs typeface="Times New Roman" panose="02020603050405020304" pitchFamily="18" charset="0"/>
              </a:endParaRPr>
            </a:p>
          </p:txBody>
        </p:sp>
      </p:grpSp>
      <p:sp>
        <p:nvSpPr>
          <p:cNvPr id="507944" name="Text Box 40"/>
          <p:cNvSpPr txBox="1">
            <a:spLocks noChangeArrowheads="1"/>
          </p:cNvSpPr>
          <p:nvPr/>
        </p:nvSpPr>
        <p:spPr bwMode="auto">
          <a:xfrm>
            <a:off x="4803180" y="5538242"/>
            <a:ext cx="4449339"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spcBef>
                <a:spcPct val="50000"/>
              </a:spcBef>
            </a:pPr>
            <a:r>
              <a:rPr kumimoji="1" lang="en-US" altLang="zh-CN" sz="2400" b="1" dirty="0">
                <a:latin typeface="Times New Roman" panose="02020603050405020304" pitchFamily="18" charset="0"/>
                <a:cs typeface="Times New Roman" panose="02020603050405020304" pitchFamily="18" charset="0"/>
              </a:rPr>
              <a:t>WPL=</a:t>
            </a:r>
            <a:r>
              <a:rPr kumimoji="1" lang="en-US" altLang="zh-CN" sz="2400" b="1" dirty="0">
                <a:solidFill>
                  <a:srgbClr val="0000FF"/>
                </a:solidFill>
                <a:latin typeface="Times New Roman" panose="02020603050405020304" pitchFamily="18" charset="0"/>
                <a:cs typeface="Times New Roman" panose="02020603050405020304" pitchFamily="18" charset="0"/>
              </a:rPr>
              <a:t>7</a:t>
            </a:r>
            <a:r>
              <a:rPr kumimoji="1" lang="en-US" altLang="zh-CN" sz="2400" b="1" dirty="0">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sz="2400" b="1" dirty="0">
                <a:latin typeface="Times New Roman" panose="02020603050405020304" pitchFamily="18" charset="0"/>
                <a:cs typeface="Times New Roman" panose="02020603050405020304" pitchFamily="18" charset="0"/>
              </a:rPr>
              <a:t>1+</a:t>
            </a:r>
            <a:r>
              <a:rPr kumimoji="1" lang="en-US" altLang="zh-CN" sz="2400" b="1" dirty="0">
                <a:solidFill>
                  <a:srgbClr val="0000FF"/>
                </a:solidFill>
                <a:latin typeface="Times New Roman" panose="02020603050405020304" pitchFamily="18" charset="0"/>
                <a:cs typeface="Times New Roman" panose="02020603050405020304" pitchFamily="18" charset="0"/>
              </a:rPr>
              <a:t>5</a:t>
            </a:r>
            <a:r>
              <a:rPr kumimoji="1" lang="en-US" altLang="zh-CN" sz="2400" b="1" dirty="0">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sz="2400" b="1" dirty="0">
                <a:latin typeface="Times New Roman" panose="02020603050405020304" pitchFamily="18" charset="0"/>
                <a:cs typeface="Times New Roman" panose="02020603050405020304" pitchFamily="18" charset="0"/>
              </a:rPr>
              <a:t>2+</a:t>
            </a:r>
            <a:r>
              <a:rPr kumimoji="1" lang="en-US" altLang="zh-CN" sz="2400" b="1" dirty="0">
                <a:solidFill>
                  <a:srgbClr val="0000FF"/>
                </a:solidFill>
                <a:latin typeface="Times New Roman" panose="02020603050405020304" pitchFamily="18" charset="0"/>
                <a:cs typeface="Times New Roman" panose="02020603050405020304" pitchFamily="18" charset="0"/>
              </a:rPr>
              <a:t>2</a:t>
            </a:r>
            <a:r>
              <a:rPr kumimoji="1" lang="en-US" altLang="zh-CN" sz="2400" b="1" dirty="0">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sz="2400" b="1" dirty="0">
                <a:latin typeface="Times New Roman" panose="02020603050405020304" pitchFamily="18" charset="0"/>
                <a:cs typeface="Times New Roman" panose="02020603050405020304" pitchFamily="18" charset="0"/>
              </a:rPr>
              <a:t>3+</a:t>
            </a:r>
            <a:r>
              <a:rPr kumimoji="1" lang="en-US" altLang="zh-CN" sz="2400" b="1" dirty="0">
                <a:solidFill>
                  <a:srgbClr val="0000FF"/>
                </a:solidFill>
                <a:latin typeface="Times New Roman" panose="02020603050405020304" pitchFamily="18" charset="0"/>
                <a:cs typeface="Times New Roman" panose="02020603050405020304" pitchFamily="18" charset="0"/>
              </a:rPr>
              <a:t>4</a:t>
            </a:r>
            <a:r>
              <a:rPr kumimoji="1" lang="en-US" altLang="zh-CN" sz="2400" b="1" dirty="0">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sz="2400" b="1" dirty="0">
                <a:latin typeface="Times New Roman" panose="02020603050405020304" pitchFamily="18" charset="0"/>
                <a:cs typeface="Times New Roman" panose="02020603050405020304" pitchFamily="18" charset="0"/>
              </a:rPr>
              <a:t>3= </a:t>
            </a:r>
            <a:r>
              <a:rPr kumimoji="1" lang="en-US" altLang="zh-CN" sz="2400" b="1" dirty="0">
                <a:solidFill>
                  <a:srgbClr val="0000FF"/>
                </a:solidFill>
                <a:latin typeface="Times New Roman" panose="02020603050405020304" pitchFamily="18" charset="0"/>
                <a:cs typeface="Times New Roman" panose="02020603050405020304" pitchFamily="18" charset="0"/>
              </a:rPr>
              <a:t>35</a:t>
            </a:r>
            <a:r>
              <a:rPr kumimoji="1" lang="en-US" altLang="zh-CN" sz="2400" b="1" dirty="0">
                <a:latin typeface="Times New Roman" panose="02020603050405020304" pitchFamily="18" charset="0"/>
                <a:cs typeface="Times New Roman" panose="02020603050405020304" pitchFamily="18" charset="0"/>
              </a:rPr>
              <a:t>  </a:t>
            </a:r>
            <a:endParaRPr kumimoji="1" lang="en-US" altLang="zh-CN" sz="2400" b="1" dirty="0">
              <a:latin typeface="Times New Roman" panose="02020603050405020304" pitchFamily="18" charset="0"/>
              <a:cs typeface="Times New Roman" panose="02020603050405020304" pitchFamily="18" charset="0"/>
            </a:endParaRPr>
          </a:p>
        </p:txBody>
      </p:sp>
      <p:grpSp>
        <p:nvGrpSpPr>
          <p:cNvPr id="507945" name="Group 41"/>
          <p:cNvGrpSpPr/>
          <p:nvPr/>
        </p:nvGrpSpPr>
        <p:grpSpPr bwMode="auto">
          <a:xfrm>
            <a:off x="466131" y="3633242"/>
            <a:ext cx="3295650" cy="1905000"/>
            <a:chOff x="340" y="2112"/>
            <a:chExt cx="2076" cy="1200"/>
          </a:xfrm>
        </p:grpSpPr>
        <p:sp>
          <p:nvSpPr>
            <p:cNvPr id="507946" name="Text Box 42"/>
            <p:cNvSpPr txBox="1">
              <a:spLocks noChangeArrowheads="1"/>
            </p:cNvSpPr>
            <p:nvPr/>
          </p:nvSpPr>
          <p:spPr bwMode="auto">
            <a:xfrm>
              <a:off x="2176" y="2688"/>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en-US" altLang="zh-CN" sz="2400" b="1">
                  <a:solidFill>
                    <a:srgbClr val="0000FF"/>
                  </a:solidFill>
                  <a:latin typeface="Times New Roman" panose="02020603050405020304" pitchFamily="18" charset="0"/>
                  <a:cs typeface="Times New Roman" panose="02020603050405020304" pitchFamily="18" charset="0"/>
                </a:rPr>
                <a:t>5</a:t>
              </a:r>
              <a:endParaRPr kumimoji="1" lang="en-US" altLang="zh-CN" sz="2400" b="1">
                <a:solidFill>
                  <a:srgbClr val="0000FF"/>
                </a:solidFill>
                <a:latin typeface="Times New Roman" panose="02020603050405020304" pitchFamily="18" charset="0"/>
                <a:cs typeface="Times New Roman" panose="02020603050405020304" pitchFamily="18" charset="0"/>
              </a:endParaRPr>
            </a:p>
          </p:txBody>
        </p:sp>
        <p:sp>
          <p:nvSpPr>
            <p:cNvPr id="507947" name="Oval 43"/>
            <p:cNvSpPr>
              <a:spLocks noChangeArrowheads="1"/>
            </p:cNvSpPr>
            <p:nvPr/>
          </p:nvSpPr>
          <p:spPr bwMode="auto">
            <a:xfrm>
              <a:off x="1060" y="2112"/>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rgbClr val="FF33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507948" name="Oval 44"/>
            <p:cNvSpPr>
              <a:spLocks noChangeArrowheads="1"/>
            </p:cNvSpPr>
            <p:nvPr/>
          </p:nvSpPr>
          <p:spPr bwMode="auto">
            <a:xfrm>
              <a:off x="580" y="2400"/>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rgbClr val="FF33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400" b="1" i="1">
                  <a:latin typeface="Times New Roman" panose="02020603050405020304" pitchFamily="18" charset="0"/>
                  <a:cs typeface="Times New Roman" panose="02020603050405020304" pitchFamily="18" charset="0"/>
                </a:rPr>
                <a:t>a</a:t>
              </a:r>
              <a:endParaRPr kumimoji="1" lang="en-US" altLang="zh-CN" sz="2400" b="1" i="1">
                <a:latin typeface="Times New Roman" panose="02020603050405020304" pitchFamily="18" charset="0"/>
                <a:cs typeface="Times New Roman" panose="02020603050405020304" pitchFamily="18" charset="0"/>
              </a:endParaRPr>
            </a:p>
          </p:txBody>
        </p:sp>
        <p:sp>
          <p:nvSpPr>
            <p:cNvPr id="507949" name="Oval 45"/>
            <p:cNvSpPr>
              <a:spLocks noChangeArrowheads="1"/>
            </p:cNvSpPr>
            <p:nvPr/>
          </p:nvSpPr>
          <p:spPr bwMode="auto">
            <a:xfrm>
              <a:off x="1519" y="2400"/>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rgbClr val="FF33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507950" name="Oval 46"/>
            <p:cNvSpPr>
              <a:spLocks noChangeArrowheads="1"/>
            </p:cNvSpPr>
            <p:nvPr/>
          </p:nvSpPr>
          <p:spPr bwMode="auto">
            <a:xfrm>
              <a:off x="1936" y="2688"/>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rgbClr val="FF33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400" b="1" i="1">
                  <a:latin typeface="Times New Roman" panose="02020603050405020304" pitchFamily="18" charset="0"/>
                  <a:cs typeface="Times New Roman" panose="02020603050405020304" pitchFamily="18" charset="0"/>
                </a:rPr>
                <a:t>b</a:t>
              </a:r>
              <a:endParaRPr kumimoji="1" lang="en-US" altLang="zh-CN" sz="2400" b="1" i="1">
                <a:latin typeface="Times New Roman" panose="02020603050405020304" pitchFamily="18" charset="0"/>
                <a:cs typeface="Times New Roman" panose="02020603050405020304" pitchFamily="18" charset="0"/>
              </a:endParaRPr>
            </a:p>
          </p:txBody>
        </p:sp>
        <p:sp>
          <p:nvSpPr>
            <p:cNvPr id="507951" name="Oval 47"/>
            <p:cNvSpPr>
              <a:spLocks noChangeArrowheads="1"/>
            </p:cNvSpPr>
            <p:nvPr/>
          </p:nvSpPr>
          <p:spPr bwMode="auto">
            <a:xfrm>
              <a:off x="1072" y="2688"/>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rgbClr val="FF33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kumimoji="1" lang="zh-CN" altLang="zh-CN" sz="2400" b="1">
                <a:latin typeface="Times New Roman" panose="02020603050405020304" pitchFamily="18" charset="0"/>
                <a:cs typeface="Times New Roman" panose="02020603050405020304" pitchFamily="18" charset="0"/>
              </a:endParaRPr>
            </a:p>
          </p:txBody>
        </p:sp>
        <p:cxnSp>
          <p:nvCxnSpPr>
            <p:cNvPr id="507952" name="AutoShape 48"/>
            <p:cNvCxnSpPr>
              <a:cxnSpLocks noChangeShapeType="1"/>
              <a:stCxn id="507947" idx="3"/>
              <a:endCxn id="507948" idx="0"/>
            </p:cNvCxnSpPr>
            <p:nvPr/>
          </p:nvCxnSpPr>
          <p:spPr bwMode="auto">
            <a:xfrm flipH="1">
              <a:off x="700" y="2317"/>
              <a:ext cx="395" cy="83"/>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7953" name="AutoShape 49"/>
            <p:cNvCxnSpPr>
              <a:cxnSpLocks noChangeShapeType="1"/>
              <a:stCxn id="507947" idx="5"/>
              <a:endCxn id="507949" idx="0"/>
            </p:cNvCxnSpPr>
            <p:nvPr/>
          </p:nvCxnSpPr>
          <p:spPr bwMode="auto">
            <a:xfrm>
              <a:off x="1265" y="2317"/>
              <a:ext cx="374" cy="83"/>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7954" name="AutoShape 50"/>
            <p:cNvCxnSpPr>
              <a:cxnSpLocks noChangeShapeType="1"/>
              <a:stCxn id="507949" idx="5"/>
              <a:endCxn id="507950" idx="0"/>
            </p:cNvCxnSpPr>
            <p:nvPr/>
          </p:nvCxnSpPr>
          <p:spPr bwMode="auto">
            <a:xfrm>
              <a:off x="1724" y="2605"/>
              <a:ext cx="332" cy="83"/>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7955" name="AutoShape 51"/>
            <p:cNvCxnSpPr>
              <a:cxnSpLocks noChangeShapeType="1"/>
              <a:stCxn id="507949" idx="3"/>
              <a:endCxn id="507951" idx="0"/>
            </p:cNvCxnSpPr>
            <p:nvPr/>
          </p:nvCxnSpPr>
          <p:spPr bwMode="auto">
            <a:xfrm flipH="1">
              <a:off x="1192" y="2605"/>
              <a:ext cx="362" cy="83"/>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07956" name="Oval 52"/>
            <p:cNvSpPr>
              <a:spLocks noChangeArrowheads="1"/>
            </p:cNvSpPr>
            <p:nvPr/>
          </p:nvSpPr>
          <p:spPr bwMode="auto">
            <a:xfrm>
              <a:off x="736" y="3024"/>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rgbClr val="FF33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400" b="1" i="1">
                  <a:latin typeface="Times New Roman" panose="02020603050405020304" pitchFamily="18" charset="0"/>
                  <a:cs typeface="Times New Roman" panose="02020603050405020304" pitchFamily="18" charset="0"/>
                </a:rPr>
                <a:t>c</a:t>
              </a:r>
              <a:endParaRPr kumimoji="1" lang="en-US" altLang="zh-CN" sz="2400" b="1" i="1">
                <a:latin typeface="Times New Roman" panose="02020603050405020304" pitchFamily="18" charset="0"/>
                <a:cs typeface="Times New Roman" panose="02020603050405020304" pitchFamily="18" charset="0"/>
              </a:endParaRPr>
            </a:p>
          </p:txBody>
        </p:sp>
        <p:cxnSp>
          <p:nvCxnSpPr>
            <p:cNvPr id="507957" name="AutoShape 53"/>
            <p:cNvCxnSpPr>
              <a:cxnSpLocks noChangeShapeType="1"/>
              <a:stCxn id="507951" idx="3"/>
              <a:endCxn id="507956" idx="0"/>
            </p:cNvCxnSpPr>
            <p:nvPr/>
          </p:nvCxnSpPr>
          <p:spPr bwMode="auto">
            <a:xfrm flipH="1">
              <a:off x="856" y="2893"/>
              <a:ext cx="251" cy="131"/>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07958" name="Oval 54"/>
            <p:cNvSpPr>
              <a:spLocks noChangeArrowheads="1"/>
            </p:cNvSpPr>
            <p:nvPr/>
          </p:nvSpPr>
          <p:spPr bwMode="auto">
            <a:xfrm>
              <a:off x="1408" y="3024"/>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rgbClr val="FF33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400" b="1" i="1">
                  <a:latin typeface="Times New Roman" panose="02020603050405020304" pitchFamily="18" charset="0"/>
                  <a:cs typeface="Times New Roman" panose="02020603050405020304" pitchFamily="18" charset="0"/>
                </a:rPr>
                <a:t>d</a:t>
              </a:r>
              <a:endParaRPr kumimoji="1" lang="en-US" altLang="zh-CN" sz="2400" b="1" i="1">
                <a:latin typeface="Times New Roman" panose="02020603050405020304" pitchFamily="18" charset="0"/>
                <a:cs typeface="Times New Roman" panose="02020603050405020304" pitchFamily="18" charset="0"/>
              </a:endParaRPr>
            </a:p>
          </p:txBody>
        </p:sp>
        <p:cxnSp>
          <p:nvCxnSpPr>
            <p:cNvPr id="507959" name="AutoShape 55"/>
            <p:cNvCxnSpPr>
              <a:cxnSpLocks noChangeShapeType="1"/>
              <a:stCxn id="507951" idx="5"/>
              <a:endCxn id="507958" idx="0"/>
            </p:cNvCxnSpPr>
            <p:nvPr/>
          </p:nvCxnSpPr>
          <p:spPr bwMode="auto">
            <a:xfrm>
              <a:off x="1277" y="2893"/>
              <a:ext cx="251" cy="131"/>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07960" name="Text Box 56"/>
            <p:cNvSpPr txBox="1">
              <a:spLocks noChangeArrowheads="1"/>
            </p:cNvSpPr>
            <p:nvPr/>
          </p:nvSpPr>
          <p:spPr bwMode="auto">
            <a:xfrm>
              <a:off x="340" y="2352"/>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en-US" altLang="zh-CN" sz="2400" b="1">
                  <a:solidFill>
                    <a:srgbClr val="0000FF"/>
                  </a:solidFill>
                  <a:latin typeface="Times New Roman" panose="02020603050405020304" pitchFamily="18" charset="0"/>
                  <a:cs typeface="Times New Roman" panose="02020603050405020304" pitchFamily="18" charset="0"/>
                </a:rPr>
                <a:t>7</a:t>
              </a:r>
              <a:endParaRPr kumimoji="1" lang="en-US" altLang="zh-CN" sz="2400" b="1">
                <a:solidFill>
                  <a:srgbClr val="0000FF"/>
                </a:solidFill>
                <a:latin typeface="Times New Roman" panose="02020603050405020304" pitchFamily="18" charset="0"/>
                <a:cs typeface="Times New Roman" panose="02020603050405020304" pitchFamily="18" charset="0"/>
              </a:endParaRPr>
            </a:p>
          </p:txBody>
        </p:sp>
        <p:sp>
          <p:nvSpPr>
            <p:cNvPr id="507961" name="Text Box 57"/>
            <p:cNvSpPr txBox="1">
              <a:spLocks noChangeArrowheads="1"/>
            </p:cNvSpPr>
            <p:nvPr/>
          </p:nvSpPr>
          <p:spPr bwMode="auto">
            <a:xfrm>
              <a:off x="544" y="3024"/>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en-US" altLang="zh-CN" sz="2400" b="1">
                  <a:solidFill>
                    <a:srgbClr val="0000FF"/>
                  </a:solidFill>
                  <a:latin typeface="Times New Roman" panose="02020603050405020304" pitchFamily="18" charset="0"/>
                  <a:cs typeface="Times New Roman" panose="02020603050405020304" pitchFamily="18" charset="0"/>
                </a:rPr>
                <a:t>2</a:t>
              </a:r>
              <a:endParaRPr kumimoji="1" lang="en-US" altLang="zh-CN" sz="2400" b="1">
                <a:solidFill>
                  <a:srgbClr val="0000FF"/>
                </a:solidFill>
                <a:latin typeface="Times New Roman" panose="02020603050405020304" pitchFamily="18" charset="0"/>
                <a:cs typeface="Times New Roman" panose="02020603050405020304" pitchFamily="18" charset="0"/>
              </a:endParaRPr>
            </a:p>
          </p:txBody>
        </p:sp>
        <p:sp>
          <p:nvSpPr>
            <p:cNvPr id="507962" name="Text Box 58"/>
            <p:cNvSpPr txBox="1">
              <a:spLocks noChangeArrowheads="1"/>
            </p:cNvSpPr>
            <p:nvPr/>
          </p:nvSpPr>
          <p:spPr bwMode="auto">
            <a:xfrm>
              <a:off x="1600" y="3024"/>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en-US" altLang="zh-CN" sz="2400" b="1">
                  <a:solidFill>
                    <a:srgbClr val="0000FF"/>
                  </a:solidFill>
                  <a:latin typeface="Times New Roman" panose="02020603050405020304" pitchFamily="18" charset="0"/>
                  <a:cs typeface="Times New Roman" panose="02020603050405020304" pitchFamily="18" charset="0"/>
                </a:rPr>
                <a:t>4</a:t>
              </a:r>
              <a:endParaRPr kumimoji="1" lang="en-US" altLang="zh-CN" sz="2400" b="1">
                <a:solidFill>
                  <a:srgbClr val="0000FF"/>
                </a:solidFill>
                <a:latin typeface="Times New Roman" panose="02020603050405020304" pitchFamily="18" charset="0"/>
                <a:cs typeface="Times New Roman" panose="02020603050405020304" pitchFamily="18" charset="0"/>
              </a:endParaRPr>
            </a:p>
          </p:txBody>
        </p:sp>
      </p:grpSp>
      <p:sp>
        <p:nvSpPr>
          <p:cNvPr id="507963" name="Text Box 59"/>
          <p:cNvSpPr txBox="1">
            <a:spLocks noChangeArrowheads="1"/>
          </p:cNvSpPr>
          <p:nvPr/>
        </p:nvSpPr>
        <p:spPr bwMode="auto">
          <a:xfrm>
            <a:off x="535980" y="5538242"/>
            <a:ext cx="43910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spcBef>
                <a:spcPct val="50000"/>
              </a:spcBef>
            </a:pPr>
            <a:r>
              <a:rPr kumimoji="1" lang="en-US" altLang="zh-CN" sz="2400" b="1" dirty="0">
                <a:latin typeface="Times New Roman" panose="02020603050405020304" pitchFamily="18" charset="0"/>
                <a:cs typeface="Times New Roman" panose="02020603050405020304" pitchFamily="18" charset="0"/>
              </a:rPr>
              <a:t>WPL=</a:t>
            </a:r>
            <a:r>
              <a:rPr kumimoji="1" lang="en-US" altLang="zh-CN" sz="2400" b="1" dirty="0">
                <a:solidFill>
                  <a:srgbClr val="0000FF"/>
                </a:solidFill>
                <a:latin typeface="Times New Roman" panose="02020603050405020304" pitchFamily="18" charset="0"/>
                <a:cs typeface="Times New Roman" panose="02020603050405020304" pitchFamily="18" charset="0"/>
              </a:rPr>
              <a:t>7</a:t>
            </a:r>
            <a:r>
              <a:rPr kumimoji="1" lang="en-US" altLang="zh-CN" sz="2400" b="1" dirty="0">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sz="2400" b="1" dirty="0">
                <a:latin typeface="Times New Roman" panose="02020603050405020304" pitchFamily="18" charset="0"/>
                <a:cs typeface="Times New Roman" panose="02020603050405020304" pitchFamily="18" charset="0"/>
              </a:rPr>
              <a:t>1+</a:t>
            </a:r>
            <a:r>
              <a:rPr kumimoji="1" lang="en-US" altLang="zh-CN" sz="2400" b="1" dirty="0">
                <a:solidFill>
                  <a:srgbClr val="0000FF"/>
                </a:solidFill>
                <a:latin typeface="Times New Roman" panose="02020603050405020304" pitchFamily="18" charset="0"/>
                <a:cs typeface="Times New Roman" panose="02020603050405020304" pitchFamily="18" charset="0"/>
              </a:rPr>
              <a:t>5</a:t>
            </a:r>
            <a:r>
              <a:rPr kumimoji="1" lang="en-US" altLang="zh-CN" sz="2400" b="1" dirty="0">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sz="2400" b="1" dirty="0">
                <a:latin typeface="Times New Roman" panose="02020603050405020304" pitchFamily="18" charset="0"/>
                <a:cs typeface="Times New Roman" panose="02020603050405020304" pitchFamily="18" charset="0"/>
              </a:rPr>
              <a:t>2+</a:t>
            </a:r>
            <a:r>
              <a:rPr kumimoji="1" lang="en-US" altLang="zh-CN" sz="2400" b="1" dirty="0">
                <a:solidFill>
                  <a:srgbClr val="0000FF"/>
                </a:solidFill>
                <a:latin typeface="Times New Roman" panose="02020603050405020304" pitchFamily="18" charset="0"/>
                <a:cs typeface="Times New Roman" panose="02020603050405020304" pitchFamily="18" charset="0"/>
              </a:rPr>
              <a:t>2</a:t>
            </a:r>
            <a:r>
              <a:rPr kumimoji="1" lang="en-US" altLang="zh-CN" sz="2400" b="1" dirty="0">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sz="2400" b="1" dirty="0">
                <a:latin typeface="Times New Roman" panose="02020603050405020304" pitchFamily="18" charset="0"/>
                <a:cs typeface="Times New Roman" panose="02020603050405020304" pitchFamily="18" charset="0"/>
              </a:rPr>
              <a:t>3+</a:t>
            </a:r>
            <a:r>
              <a:rPr kumimoji="1" lang="en-US" altLang="zh-CN" sz="2400" b="1" dirty="0">
                <a:solidFill>
                  <a:srgbClr val="0000FF"/>
                </a:solidFill>
                <a:latin typeface="Times New Roman" panose="02020603050405020304" pitchFamily="18" charset="0"/>
                <a:cs typeface="Times New Roman" panose="02020603050405020304" pitchFamily="18" charset="0"/>
              </a:rPr>
              <a:t>4</a:t>
            </a:r>
            <a:r>
              <a:rPr kumimoji="1" lang="en-US" altLang="zh-CN" sz="2400" b="1" dirty="0">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sz="2400" b="1" dirty="0">
                <a:latin typeface="Times New Roman" panose="02020603050405020304" pitchFamily="18" charset="0"/>
                <a:cs typeface="Times New Roman" panose="02020603050405020304" pitchFamily="18" charset="0"/>
              </a:rPr>
              <a:t>3= </a:t>
            </a:r>
            <a:r>
              <a:rPr kumimoji="1" lang="en-US" altLang="zh-CN" sz="2400" b="1" dirty="0">
                <a:solidFill>
                  <a:srgbClr val="0000FF"/>
                </a:solidFill>
                <a:latin typeface="Times New Roman" panose="02020603050405020304" pitchFamily="18" charset="0"/>
                <a:cs typeface="Times New Roman" panose="02020603050405020304" pitchFamily="18" charset="0"/>
              </a:rPr>
              <a:t>35</a:t>
            </a:r>
            <a:r>
              <a:rPr kumimoji="1" lang="en-US" altLang="zh-CN" sz="2400" b="1" dirty="0">
                <a:latin typeface="Times New Roman" panose="02020603050405020304" pitchFamily="18" charset="0"/>
                <a:cs typeface="Times New Roman" panose="02020603050405020304" pitchFamily="18" charset="0"/>
              </a:rPr>
              <a:t>  </a:t>
            </a:r>
            <a:endParaRPr kumimoji="1" lang="en-US" altLang="zh-CN" sz="2400" b="1" dirty="0">
              <a:latin typeface="Times New Roman" panose="02020603050405020304" pitchFamily="18" charset="0"/>
              <a:cs typeface="Times New Roman" panose="02020603050405020304" pitchFamily="18" charset="0"/>
            </a:endParaRPr>
          </a:p>
        </p:txBody>
      </p:sp>
      <p:grpSp>
        <p:nvGrpSpPr>
          <p:cNvPr id="507964" name="Group 60"/>
          <p:cNvGrpSpPr/>
          <p:nvPr/>
        </p:nvGrpSpPr>
        <p:grpSpPr bwMode="auto">
          <a:xfrm>
            <a:off x="5012731" y="1188492"/>
            <a:ext cx="3219450" cy="1835150"/>
            <a:chOff x="3204" y="572"/>
            <a:chExt cx="2028" cy="1156"/>
          </a:xfrm>
        </p:grpSpPr>
        <p:sp>
          <p:nvSpPr>
            <p:cNvPr id="507965" name="Oval 61"/>
            <p:cNvSpPr>
              <a:spLocks noChangeArrowheads="1"/>
            </p:cNvSpPr>
            <p:nvPr/>
          </p:nvSpPr>
          <p:spPr bwMode="auto">
            <a:xfrm>
              <a:off x="4308" y="572"/>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chemeClr val="accent2"/>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507966" name="Oval 62"/>
            <p:cNvSpPr>
              <a:spLocks noChangeArrowheads="1"/>
            </p:cNvSpPr>
            <p:nvPr/>
          </p:nvSpPr>
          <p:spPr bwMode="auto">
            <a:xfrm>
              <a:off x="3828" y="864"/>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chemeClr val="accent2"/>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cs typeface="Times New Roman" panose="02020603050405020304" pitchFamily="18" charset="0"/>
              </a:endParaRPr>
            </a:p>
          </p:txBody>
        </p:sp>
        <p:sp>
          <p:nvSpPr>
            <p:cNvPr id="507967" name="Oval 63"/>
            <p:cNvSpPr>
              <a:spLocks noChangeArrowheads="1"/>
            </p:cNvSpPr>
            <p:nvPr/>
          </p:nvSpPr>
          <p:spPr bwMode="auto">
            <a:xfrm>
              <a:off x="3444" y="1194"/>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chemeClr val="accent2"/>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400" b="1" i="1">
                  <a:latin typeface="Times New Roman" panose="02020603050405020304" pitchFamily="18" charset="0"/>
                  <a:cs typeface="Times New Roman" panose="02020603050405020304" pitchFamily="18" charset="0"/>
                </a:rPr>
                <a:t>d</a:t>
              </a:r>
              <a:endParaRPr kumimoji="1" lang="en-US" altLang="zh-CN" sz="2400" b="1" i="1">
                <a:latin typeface="Times New Roman" panose="02020603050405020304" pitchFamily="18" charset="0"/>
                <a:cs typeface="Times New Roman" panose="02020603050405020304" pitchFamily="18" charset="0"/>
              </a:endParaRPr>
            </a:p>
          </p:txBody>
        </p:sp>
        <p:sp>
          <p:nvSpPr>
            <p:cNvPr id="507968" name="Oval 64"/>
            <p:cNvSpPr>
              <a:spLocks noChangeArrowheads="1"/>
            </p:cNvSpPr>
            <p:nvPr/>
          </p:nvSpPr>
          <p:spPr bwMode="auto">
            <a:xfrm>
              <a:off x="4233" y="1187"/>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chemeClr val="accent2"/>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kumimoji="1" lang="zh-CN" altLang="zh-CN" sz="2400" b="1">
                <a:latin typeface="Times New Roman" panose="02020603050405020304" pitchFamily="18" charset="0"/>
                <a:cs typeface="Times New Roman" panose="02020603050405020304" pitchFamily="18" charset="0"/>
              </a:endParaRPr>
            </a:p>
          </p:txBody>
        </p:sp>
        <p:sp>
          <p:nvSpPr>
            <p:cNvPr id="507969" name="Oval 65"/>
            <p:cNvSpPr>
              <a:spLocks noChangeArrowheads="1"/>
            </p:cNvSpPr>
            <p:nvPr/>
          </p:nvSpPr>
          <p:spPr bwMode="auto">
            <a:xfrm>
              <a:off x="4788" y="864"/>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chemeClr val="accent2"/>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400" b="1" i="1">
                  <a:latin typeface="Times New Roman" panose="02020603050405020304" pitchFamily="18" charset="0"/>
                  <a:cs typeface="Times New Roman" panose="02020603050405020304" pitchFamily="18" charset="0"/>
                </a:rPr>
                <a:t>c</a:t>
              </a:r>
              <a:endParaRPr kumimoji="1" lang="en-US" altLang="zh-CN" sz="2400" b="1" i="1">
                <a:latin typeface="Times New Roman" panose="02020603050405020304" pitchFamily="18" charset="0"/>
                <a:cs typeface="Times New Roman" panose="02020603050405020304" pitchFamily="18" charset="0"/>
              </a:endParaRPr>
            </a:p>
          </p:txBody>
        </p:sp>
        <p:cxnSp>
          <p:nvCxnSpPr>
            <p:cNvPr id="507970" name="AutoShape 66"/>
            <p:cNvCxnSpPr>
              <a:cxnSpLocks noChangeShapeType="1"/>
              <a:stCxn id="507965" idx="3"/>
              <a:endCxn id="507966" idx="0"/>
            </p:cNvCxnSpPr>
            <p:nvPr/>
          </p:nvCxnSpPr>
          <p:spPr bwMode="auto">
            <a:xfrm flipH="1">
              <a:off x="3948" y="777"/>
              <a:ext cx="395" cy="87"/>
            </a:xfrm>
            <a:prstGeom prst="straightConnector1">
              <a:avLst/>
            </a:prstGeom>
            <a:no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7971" name="AutoShape 67"/>
            <p:cNvCxnSpPr>
              <a:cxnSpLocks noChangeShapeType="1"/>
              <a:stCxn id="507966" idx="3"/>
              <a:endCxn id="507967" idx="0"/>
            </p:cNvCxnSpPr>
            <p:nvPr/>
          </p:nvCxnSpPr>
          <p:spPr bwMode="auto">
            <a:xfrm flipH="1">
              <a:off x="3564" y="1069"/>
              <a:ext cx="299" cy="125"/>
            </a:xfrm>
            <a:prstGeom prst="straightConnector1">
              <a:avLst/>
            </a:prstGeom>
            <a:no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7972" name="AutoShape 68"/>
            <p:cNvCxnSpPr>
              <a:cxnSpLocks noChangeShapeType="1"/>
              <a:stCxn id="507966" idx="5"/>
              <a:endCxn id="507968" idx="0"/>
            </p:cNvCxnSpPr>
            <p:nvPr/>
          </p:nvCxnSpPr>
          <p:spPr bwMode="auto">
            <a:xfrm>
              <a:off x="4033" y="1069"/>
              <a:ext cx="320" cy="118"/>
            </a:xfrm>
            <a:prstGeom prst="straightConnector1">
              <a:avLst/>
            </a:prstGeom>
            <a:no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7973" name="AutoShape 69"/>
            <p:cNvCxnSpPr>
              <a:cxnSpLocks noChangeShapeType="1"/>
              <a:stCxn id="507965" idx="5"/>
              <a:endCxn id="507969" idx="0"/>
            </p:cNvCxnSpPr>
            <p:nvPr/>
          </p:nvCxnSpPr>
          <p:spPr bwMode="auto">
            <a:xfrm>
              <a:off x="4513" y="777"/>
              <a:ext cx="395" cy="87"/>
            </a:xfrm>
            <a:prstGeom prst="straightConnector1">
              <a:avLst/>
            </a:prstGeom>
            <a:no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07974" name="Oval 70"/>
            <p:cNvSpPr>
              <a:spLocks noChangeArrowheads="1"/>
            </p:cNvSpPr>
            <p:nvPr/>
          </p:nvSpPr>
          <p:spPr bwMode="auto">
            <a:xfrm>
              <a:off x="3888" y="1475"/>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chemeClr val="accent2"/>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400" b="1" i="1">
                  <a:latin typeface="Times New Roman" panose="02020603050405020304" pitchFamily="18" charset="0"/>
                  <a:cs typeface="Times New Roman" panose="02020603050405020304" pitchFamily="18" charset="0"/>
                </a:rPr>
                <a:t>a</a:t>
              </a:r>
              <a:endParaRPr kumimoji="1" lang="en-US" altLang="zh-CN" sz="2400" b="1" i="1">
                <a:latin typeface="Times New Roman" panose="02020603050405020304" pitchFamily="18" charset="0"/>
                <a:cs typeface="Times New Roman" panose="02020603050405020304" pitchFamily="18" charset="0"/>
              </a:endParaRPr>
            </a:p>
          </p:txBody>
        </p:sp>
        <p:cxnSp>
          <p:nvCxnSpPr>
            <p:cNvPr id="507975" name="AutoShape 71"/>
            <p:cNvCxnSpPr>
              <a:cxnSpLocks noChangeShapeType="1"/>
              <a:stCxn id="507968" idx="3"/>
              <a:endCxn id="507974" idx="0"/>
            </p:cNvCxnSpPr>
            <p:nvPr/>
          </p:nvCxnSpPr>
          <p:spPr bwMode="auto">
            <a:xfrm flipH="1">
              <a:off x="4008" y="1392"/>
              <a:ext cx="260" cy="83"/>
            </a:xfrm>
            <a:prstGeom prst="straightConnector1">
              <a:avLst/>
            </a:prstGeom>
            <a:no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07976" name="Oval 72"/>
            <p:cNvSpPr>
              <a:spLocks noChangeArrowheads="1"/>
            </p:cNvSpPr>
            <p:nvPr/>
          </p:nvSpPr>
          <p:spPr bwMode="auto">
            <a:xfrm>
              <a:off x="4564" y="1469"/>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chemeClr val="accent2"/>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400" b="1" i="1">
                  <a:latin typeface="Times New Roman" panose="02020603050405020304" pitchFamily="18" charset="0"/>
                  <a:cs typeface="Times New Roman" panose="02020603050405020304" pitchFamily="18" charset="0"/>
                </a:rPr>
                <a:t>b</a:t>
              </a:r>
              <a:endParaRPr kumimoji="1" lang="en-US" altLang="zh-CN" sz="2400" b="1" i="1">
                <a:latin typeface="Times New Roman" panose="02020603050405020304" pitchFamily="18" charset="0"/>
                <a:cs typeface="Times New Roman" panose="02020603050405020304" pitchFamily="18" charset="0"/>
              </a:endParaRPr>
            </a:p>
          </p:txBody>
        </p:sp>
        <p:cxnSp>
          <p:nvCxnSpPr>
            <p:cNvPr id="507977" name="AutoShape 73"/>
            <p:cNvCxnSpPr>
              <a:cxnSpLocks noChangeShapeType="1"/>
              <a:stCxn id="507968" idx="5"/>
              <a:endCxn id="507976" idx="0"/>
            </p:cNvCxnSpPr>
            <p:nvPr/>
          </p:nvCxnSpPr>
          <p:spPr bwMode="auto">
            <a:xfrm>
              <a:off x="4438" y="1392"/>
              <a:ext cx="246" cy="77"/>
            </a:xfrm>
            <a:prstGeom prst="straightConnector1">
              <a:avLst/>
            </a:prstGeom>
            <a:no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07978" name="Text Box 74"/>
            <p:cNvSpPr txBox="1">
              <a:spLocks noChangeArrowheads="1"/>
            </p:cNvSpPr>
            <p:nvPr/>
          </p:nvSpPr>
          <p:spPr bwMode="auto">
            <a:xfrm>
              <a:off x="4992" y="816"/>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en-US" altLang="zh-CN" sz="2400" b="1">
                  <a:solidFill>
                    <a:srgbClr val="0000FF"/>
                  </a:solidFill>
                  <a:latin typeface="Times New Roman" panose="02020603050405020304" pitchFamily="18" charset="0"/>
                  <a:cs typeface="Times New Roman" panose="02020603050405020304" pitchFamily="18" charset="0"/>
                </a:rPr>
                <a:t>2</a:t>
              </a:r>
              <a:endParaRPr kumimoji="1" lang="en-US" altLang="zh-CN" sz="2400" b="1">
                <a:solidFill>
                  <a:srgbClr val="0000FF"/>
                </a:solidFill>
                <a:latin typeface="Times New Roman" panose="02020603050405020304" pitchFamily="18" charset="0"/>
                <a:cs typeface="Times New Roman" panose="02020603050405020304" pitchFamily="18" charset="0"/>
              </a:endParaRPr>
            </a:p>
          </p:txBody>
        </p:sp>
        <p:sp>
          <p:nvSpPr>
            <p:cNvPr id="507979" name="Text Box 75"/>
            <p:cNvSpPr txBox="1">
              <a:spLocks noChangeArrowheads="1"/>
            </p:cNvSpPr>
            <p:nvPr/>
          </p:nvSpPr>
          <p:spPr bwMode="auto">
            <a:xfrm>
              <a:off x="3204" y="1146"/>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en-US" altLang="zh-CN" sz="2400" b="1">
                  <a:solidFill>
                    <a:srgbClr val="0000FF"/>
                  </a:solidFill>
                  <a:latin typeface="Times New Roman" panose="02020603050405020304" pitchFamily="18" charset="0"/>
                  <a:cs typeface="Times New Roman" panose="02020603050405020304" pitchFamily="18" charset="0"/>
                </a:rPr>
                <a:t>4</a:t>
              </a:r>
              <a:endParaRPr kumimoji="1" lang="en-US" altLang="zh-CN" sz="2400" b="1">
                <a:solidFill>
                  <a:srgbClr val="0000FF"/>
                </a:solidFill>
                <a:latin typeface="Times New Roman" panose="02020603050405020304" pitchFamily="18" charset="0"/>
                <a:cs typeface="Times New Roman" panose="02020603050405020304" pitchFamily="18" charset="0"/>
              </a:endParaRPr>
            </a:p>
          </p:txBody>
        </p:sp>
        <p:sp>
          <p:nvSpPr>
            <p:cNvPr id="507980" name="Text Box 76"/>
            <p:cNvSpPr txBox="1">
              <a:spLocks noChangeArrowheads="1"/>
            </p:cNvSpPr>
            <p:nvPr/>
          </p:nvSpPr>
          <p:spPr bwMode="auto">
            <a:xfrm>
              <a:off x="3696" y="1440"/>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en-US" altLang="zh-CN" sz="2400" b="1">
                  <a:solidFill>
                    <a:srgbClr val="0000FF"/>
                  </a:solidFill>
                  <a:latin typeface="Times New Roman" panose="02020603050405020304" pitchFamily="18" charset="0"/>
                  <a:cs typeface="Times New Roman" panose="02020603050405020304" pitchFamily="18" charset="0"/>
                </a:rPr>
                <a:t>7</a:t>
              </a:r>
              <a:endParaRPr kumimoji="1" lang="en-US" altLang="zh-CN" sz="2400" b="1">
                <a:solidFill>
                  <a:srgbClr val="0000FF"/>
                </a:solidFill>
                <a:latin typeface="Times New Roman" panose="02020603050405020304" pitchFamily="18" charset="0"/>
                <a:cs typeface="Times New Roman" panose="02020603050405020304" pitchFamily="18" charset="0"/>
              </a:endParaRPr>
            </a:p>
          </p:txBody>
        </p:sp>
        <p:sp>
          <p:nvSpPr>
            <p:cNvPr id="507981" name="Text Box 77"/>
            <p:cNvSpPr txBox="1">
              <a:spLocks noChangeArrowheads="1"/>
            </p:cNvSpPr>
            <p:nvPr/>
          </p:nvSpPr>
          <p:spPr bwMode="auto">
            <a:xfrm>
              <a:off x="4768" y="1434"/>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en-US" altLang="zh-CN" sz="2400" b="1">
                  <a:solidFill>
                    <a:srgbClr val="0000FF"/>
                  </a:solidFill>
                  <a:latin typeface="Times New Roman" panose="02020603050405020304" pitchFamily="18" charset="0"/>
                  <a:cs typeface="Times New Roman" panose="02020603050405020304" pitchFamily="18" charset="0"/>
                </a:rPr>
                <a:t>5</a:t>
              </a:r>
              <a:endParaRPr kumimoji="1" lang="en-US" altLang="zh-CN" sz="2400" b="1">
                <a:solidFill>
                  <a:srgbClr val="0000FF"/>
                </a:solidFill>
                <a:latin typeface="Times New Roman" panose="02020603050405020304" pitchFamily="18" charset="0"/>
                <a:cs typeface="Times New Roman" panose="02020603050405020304" pitchFamily="18" charset="0"/>
              </a:endParaRPr>
            </a:p>
          </p:txBody>
        </p:sp>
      </p:grpSp>
      <p:sp>
        <p:nvSpPr>
          <p:cNvPr id="507982" name="Text Box 78"/>
          <p:cNvSpPr txBox="1">
            <a:spLocks noChangeArrowheads="1"/>
          </p:cNvSpPr>
          <p:nvPr/>
        </p:nvSpPr>
        <p:spPr bwMode="auto">
          <a:xfrm>
            <a:off x="4726981" y="3023642"/>
            <a:ext cx="426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kumimoji="1" lang="en-US" altLang="zh-CN" sz="2400" b="1">
                <a:latin typeface="Times New Roman" panose="02020603050405020304" pitchFamily="18" charset="0"/>
                <a:cs typeface="Times New Roman" panose="02020603050405020304" pitchFamily="18" charset="0"/>
              </a:rPr>
              <a:t>WPL=</a:t>
            </a:r>
            <a:r>
              <a:rPr kumimoji="1" lang="en-US" altLang="zh-CN" sz="2400" b="1">
                <a:solidFill>
                  <a:srgbClr val="0000FF"/>
                </a:solidFill>
                <a:latin typeface="Times New Roman" panose="02020603050405020304" pitchFamily="18" charset="0"/>
                <a:cs typeface="Times New Roman" panose="02020603050405020304" pitchFamily="18" charset="0"/>
              </a:rPr>
              <a:t>7</a:t>
            </a:r>
            <a:r>
              <a:rPr kumimoji="1" lang="en-US" altLang="zh-CN" sz="2400" b="1">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sz="2400" b="1">
                <a:latin typeface="Times New Roman" panose="02020603050405020304" pitchFamily="18" charset="0"/>
                <a:cs typeface="Times New Roman" panose="02020603050405020304" pitchFamily="18" charset="0"/>
              </a:rPr>
              <a:t>3+</a:t>
            </a:r>
            <a:r>
              <a:rPr kumimoji="1" lang="en-US" altLang="zh-CN" sz="2400" b="1">
                <a:solidFill>
                  <a:srgbClr val="0000FF"/>
                </a:solidFill>
                <a:latin typeface="Times New Roman" panose="02020603050405020304" pitchFamily="18" charset="0"/>
                <a:cs typeface="Times New Roman" panose="02020603050405020304" pitchFamily="18" charset="0"/>
              </a:rPr>
              <a:t>5</a:t>
            </a:r>
            <a:r>
              <a:rPr kumimoji="1" lang="en-US" altLang="zh-CN" sz="2400" b="1">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sz="2400" b="1">
                <a:latin typeface="Times New Roman" panose="02020603050405020304" pitchFamily="18" charset="0"/>
                <a:cs typeface="Times New Roman" panose="02020603050405020304" pitchFamily="18" charset="0"/>
              </a:rPr>
              <a:t>3+</a:t>
            </a:r>
            <a:r>
              <a:rPr kumimoji="1" lang="en-US" altLang="zh-CN" sz="2400" b="1">
                <a:solidFill>
                  <a:srgbClr val="0000FF"/>
                </a:solidFill>
                <a:latin typeface="Times New Roman" panose="02020603050405020304" pitchFamily="18" charset="0"/>
                <a:cs typeface="Times New Roman" panose="02020603050405020304" pitchFamily="18" charset="0"/>
              </a:rPr>
              <a:t>2</a:t>
            </a:r>
            <a:r>
              <a:rPr kumimoji="1" lang="en-US" altLang="zh-CN" sz="2400" b="1">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sz="2400" b="1">
                <a:latin typeface="Times New Roman" panose="02020603050405020304" pitchFamily="18" charset="0"/>
                <a:cs typeface="Times New Roman" panose="02020603050405020304" pitchFamily="18" charset="0"/>
              </a:rPr>
              <a:t>1+</a:t>
            </a:r>
            <a:r>
              <a:rPr kumimoji="1" lang="en-US" altLang="zh-CN" sz="2400" b="1">
                <a:solidFill>
                  <a:srgbClr val="0000FF"/>
                </a:solidFill>
                <a:latin typeface="Times New Roman" panose="02020603050405020304" pitchFamily="18" charset="0"/>
                <a:cs typeface="Times New Roman" panose="02020603050405020304" pitchFamily="18" charset="0"/>
              </a:rPr>
              <a:t>4</a:t>
            </a:r>
            <a:r>
              <a:rPr kumimoji="1" lang="en-US" altLang="zh-CN" sz="2400" b="1">
                <a:latin typeface="Times New Roman" panose="02020603050405020304" pitchFamily="18" charset="0"/>
                <a:cs typeface="Times New Roman" panose="02020603050405020304" pitchFamily="18" charset="0"/>
                <a:sym typeface="Symbol" panose="05050102010706020507" pitchFamily="18" charset="2"/>
              </a:rPr>
              <a:t></a:t>
            </a:r>
            <a:r>
              <a:rPr kumimoji="1" lang="en-US" altLang="zh-CN" sz="2400" b="1">
                <a:latin typeface="Times New Roman" panose="02020603050405020304" pitchFamily="18" charset="0"/>
                <a:cs typeface="Times New Roman" panose="02020603050405020304" pitchFamily="18" charset="0"/>
              </a:rPr>
              <a:t>2= </a:t>
            </a:r>
            <a:r>
              <a:rPr kumimoji="1" lang="en-US" altLang="zh-CN" sz="2400" b="1">
                <a:solidFill>
                  <a:srgbClr val="0000FF"/>
                </a:solidFill>
                <a:latin typeface="Times New Roman" panose="02020603050405020304" pitchFamily="18" charset="0"/>
                <a:cs typeface="Times New Roman" panose="02020603050405020304" pitchFamily="18" charset="0"/>
              </a:rPr>
              <a:t>46</a:t>
            </a:r>
            <a:r>
              <a:rPr kumimoji="1" lang="en-US" altLang="zh-CN" sz="2400" b="1">
                <a:latin typeface="Times New Roman" panose="02020603050405020304" pitchFamily="18" charset="0"/>
                <a:cs typeface="Times New Roman" panose="02020603050405020304" pitchFamily="18" charset="0"/>
              </a:rPr>
              <a:t> </a:t>
            </a:r>
            <a:endParaRPr kumimoji="1" lang="en-US" altLang="zh-CN" sz="2400" b="1">
              <a:latin typeface="Times New Roman" panose="02020603050405020304" pitchFamily="18" charset="0"/>
              <a:cs typeface="Times New Roman" panose="02020603050405020304" pitchFamily="18" charset="0"/>
            </a:endParaRPr>
          </a:p>
        </p:txBody>
      </p:sp>
      <p:sp>
        <p:nvSpPr>
          <p:cNvPr id="507983" name="Text Box 79"/>
          <p:cNvSpPr txBox="1">
            <a:spLocks noChangeArrowheads="1"/>
          </p:cNvSpPr>
          <p:nvPr/>
        </p:nvSpPr>
        <p:spPr bwMode="auto">
          <a:xfrm>
            <a:off x="3231556" y="3564980"/>
            <a:ext cx="1563688" cy="45720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2400" b="1">
                <a:solidFill>
                  <a:srgbClr val="0000FF"/>
                </a:solidFill>
                <a:latin typeface="隶书" panose="02010509060101010101" pitchFamily="49" charset="-122"/>
                <a:ea typeface="隶书" panose="02010509060101010101" pitchFamily="49" charset="-122"/>
                <a:cs typeface="Times New Roman" panose="02020603050405020304" pitchFamily="18" charset="0"/>
              </a:rPr>
              <a:t>哈夫曼树 </a:t>
            </a:r>
            <a:endParaRPr kumimoji="1" lang="zh-CN" altLang="en-US" sz="2400" b="1">
              <a:solidFill>
                <a:srgbClr val="0000FF"/>
              </a:solidFill>
              <a:latin typeface="隶书" panose="02010509060101010101" pitchFamily="49" charset="-122"/>
              <a:ea typeface="隶书" panose="02010509060101010101" pitchFamily="49" charset="-122"/>
              <a:cs typeface="Times New Roman" panose="02020603050405020304" pitchFamily="18" charset="0"/>
            </a:endParaRPr>
          </a:p>
        </p:txBody>
      </p:sp>
      <p:grpSp>
        <p:nvGrpSpPr>
          <p:cNvPr id="507984" name="Group 80"/>
          <p:cNvGrpSpPr/>
          <p:nvPr/>
        </p:nvGrpSpPr>
        <p:grpSpPr bwMode="auto">
          <a:xfrm>
            <a:off x="2288581" y="3709442"/>
            <a:ext cx="3338513" cy="228600"/>
            <a:chOff x="1488" y="2160"/>
            <a:chExt cx="2103" cy="144"/>
          </a:xfrm>
        </p:grpSpPr>
        <p:sp>
          <p:nvSpPr>
            <p:cNvPr id="507985" name="AutoShape 81"/>
            <p:cNvSpPr>
              <a:spLocks noChangeArrowheads="1"/>
            </p:cNvSpPr>
            <p:nvPr/>
          </p:nvSpPr>
          <p:spPr bwMode="auto">
            <a:xfrm>
              <a:off x="2976" y="2160"/>
              <a:ext cx="615" cy="144"/>
            </a:xfrm>
            <a:prstGeom prst="notchedRightArrow">
              <a:avLst>
                <a:gd name="adj1" fmla="val 50000"/>
                <a:gd name="adj2" fmla="val 106771"/>
              </a:avLst>
            </a:prstGeom>
            <a:solidFill>
              <a:srgbClr val="FFFF00"/>
            </a:solidFill>
            <a:ln w="9525" cap="sq">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latin typeface="Times New Roman" panose="02020603050405020304" pitchFamily="18" charset="0"/>
                <a:cs typeface="Times New Roman" panose="02020603050405020304" pitchFamily="18" charset="0"/>
              </a:endParaRPr>
            </a:p>
          </p:txBody>
        </p:sp>
        <p:sp>
          <p:nvSpPr>
            <p:cNvPr id="507986" name="AutoShape 82"/>
            <p:cNvSpPr>
              <a:spLocks noChangeArrowheads="1"/>
            </p:cNvSpPr>
            <p:nvPr/>
          </p:nvSpPr>
          <p:spPr bwMode="auto">
            <a:xfrm flipH="1">
              <a:off x="1488" y="2160"/>
              <a:ext cx="615" cy="144"/>
            </a:xfrm>
            <a:prstGeom prst="notchedRightArrow">
              <a:avLst>
                <a:gd name="adj1" fmla="val 50000"/>
                <a:gd name="adj2" fmla="val 106771"/>
              </a:avLst>
            </a:prstGeom>
            <a:solidFill>
              <a:srgbClr val="FFFF00"/>
            </a:solidFill>
            <a:ln w="9525" cap="sq">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latin typeface="Times New Roman" panose="02020603050405020304" pitchFamily="18" charset="0"/>
                <a:cs typeface="Times New Roman" panose="02020603050405020304" pitchFamily="18" charset="0"/>
              </a:endParaRPr>
            </a:p>
          </p:txBody>
        </p:sp>
      </p:grpSp>
      <p:sp>
        <p:nvSpPr>
          <p:cNvPr id="507987" name="Text Box 83"/>
          <p:cNvSpPr txBox="1">
            <a:spLocks noChangeArrowheads="1"/>
          </p:cNvSpPr>
          <p:nvPr/>
        </p:nvSpPr>
        <p:spPr bwMode="auto">
          <a:xfrm>
            <a:off x="-13294" y="6216104"/>
            <a:ext cx="6508750" cy="45720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400" b="1" dirty="0">
                <a:latin typeface="Times New Roman" panose="02020603050405020304" pitchFamily="18" charset="0"/>
                <a:ea typeface="华文新魏" panose="02010800040101010101" pitchFamily="2" charset="-122"/>
                <a:cs typeface="Times New Roman" panose="02020603050405020304" pitchFamily="18" charset="0"/>
              </a:rPr>
              <a:t>      </a:t>
            </a:r>
            <a:r>
              <a:rPr kumimoji="1" lang="zh-CN" altLang="en-US" sz="2400" b="1" dirty="0">
                <a:latin typeface="Times New Roman" panose="02020603050405020304" pitchFamily="18" charset="0"/>
                <a:ea typeface="华文新魏" panose="02010800040101010101" pitchFamily="2" charset="-122"/>
                <a:cs typeface="Times New Roman" panose="02020603050405020304" pitchFamily="18" charset="0"/>
              </a:rPr>
              <a:t>具有相同带权结点构成的哈夫曼树不惟一。 </a:t>
            </a:r>
            <a:endParaRPr kumimoji="1" lang="zh-CN" altLang="en-US" sz="2400" b="1" dirty="0">
              <a:latin typeface="Times New Roman" panose="02020603050405020304" pitchFamily="18" charset="0"/>
              <a:ea typeface="华文新魏" panose="02010800040101010101" pitchFamily="2"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930" name="Text Box 2"/>
          <p:cNvSpPr txBox="1">
            <a:spLocks noChangeArrowheads="1"/>
          </p:cNvSpPr>
          <p:nvPr/>
        </p:nvSpPr>
        <p:spPr bwMode="auto">
          <a:xfrm>
            <a:off x="482600" y="1310878"/>
            <a:ext cx="1785938" cy="530225"/>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pPr>
            <a:r>
              <a:rPr kumimoji="1" lang="zh-CN" altLang="en-US" sz="2400" b="1" dirty="0">
                <a:solidFill>
                  <a:srgbClr val="0000FF"/>
                </a:solidFill>
                <a:latin typeface="Times New Roman" panose="02020603050405020304" pitchFamily="18" charset="0"/>
                <a:cs typeface="Times New Roman" panose="02020603050405020304" pitchFamily="18" charset="0"/>
              </a:rPr>
              <a:t>哈</a:t>
            </a:r>
            <a:r>
              <a:rPr kumimoji="1" lang="zh-CN" altLang="en-US" sz="2400" b="1" dirty="0">
                <a:solidFill>
                  <a:srgbClr val="0000FF"/>
                </a:solidFill>
                <a:latin typeface="Times New Roman" panose="02020603050405020304" pitchFamily="18" charset="0"/>
                <a:ea typeface="华文中宋" panose="02010600040101010101" pitchFamily="2" charset="-122"/>
                <a:cs typeface="Times New Roman" panose="02020603050405020304" pitchFamily="18" charset="0"/>
              </a:rPr>
              <a:t>夫曼树： </a:t>
            </a:r>
            <a:endParaRPr kumimoji="1" lang="zh-CN" altLang="en-US" sz="2400" b="1" dirty="0">
              <a:solidFill>
                <a:srgbClr val="0000FF"/>
              </a:solidFill>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508932" name="AutoShape 4"/>
          <p:cNvSpPr>
            <a:spLocks noChangeArrowheads="1"/>
          </p:cNvSpPr>
          <p:nvPr/>
        </p:nvSpPr>
        <p:spPr bwMode="auto">
          <a:xfrm>
            <a:off x="1147763" y="1841103"/>
            <a:ext cx="6975475" cy="2740025"/>
          </a:xfrm>
          <a:prstGeom prst="horizontalScroll">
            <a:avLst>
              <a:gd name="adj" fmla="val 12500"/>
            </a:avLst>
          </a:prstGeom>
          <a:solidFill>
            <a:srgbClr val="FFFFCC"/>
          </a:solidFill>
          <a:ln w="25400" cap="sq">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210000"/>
              </a:lnSpc>
              <a:spcBef>
                <a:spcPct val="50000"/>
              </a:spcBef>
            </a:pPr>
            <a:r>
              <a:rPr kumimoji="1" lang="en-US" altLang="zh-CN" sz="2800" b="1" dirty="0">
                <a:latin typeface="Times New Roman" panose="02020603050405020304" pitchFamily="18" charset="0"/>
                <a:ea typeface="隶书" panose="02010509060101010101" pitchFamily="49" charset="-122"/>
                <a:cs typeface="Times New Roman" panose="02020603050405020304" pitchFamily="18" charset="0"/>
              </a:rPr>
              <a:t>    </a:t>
            </a:r>
            <a:r>
              <a:rPr kumimoji="1" lang="zh-CN" altLang="en-US" sz="2800" b="1" dirty="0">
                <a:latin typeface="Times New Roman" panose="02020603050405020304" pitchFamily="18" charset="0"/>
                <a:ea typeface="隶书" panose="02010509060101010101" pitchFamily="49" charset="-122"/>
                <a:cs typeface="Times New Roman" panose="02020603050405020304" pitchFamily="18" charset="0"/>
              </a:rPr>
              <a:t>带权路径长度 </a:t>
            </a:r>
            <a:r>
              <a:rPr kumimoji="1" lang="en-US" altLang="zh-CN" sz="2800" b="1" dirty="0">
                <a:latin typeface="Times New Roman" panose="02020603050405020304" pitchFamily="18" charset="0"/>
                <a:ea typeface="隶书" panose="02010509060101010101" pitchFamily="49" charset="-122"/>
                <a:cs typeface="Times New Roman" panose="02020603050405020304" pitchFamily="18" charset="0"/>
              </a:rPr>
              <a:t>(WPL) </a:t>
            </a:r>
            <a:r>
              <a:rPr kumimoji="1" lang="zh-CN" altLang="en-US" sz="2800" b="1" dirty="0">
                <a:latin typeface="Times New Roman" panose="02020603050405020304" pitchFamily="18" charset="0"/>
                <a:ea typeface="隶书" panose="02010509060101010101" pitchFamily="49" charset="-122"/>
                <a:cs typeface="Times New Roman" panose="02020603050405020304" pitchFamily="18" charset="0"/>
              </a:rPr>
              <a:t>最短的二叉树     </a:t>
            </a:r>
            <a:endParaRPr kumimoji="1" lang="zh-CN" altLang="en-US" sz="2800" b="1" dirty="0">
              <a:latin typeface="Times New Roman" panose="02020603050405020304" pitchFamily="18" charset="0"/>
              <a:ea typeface="隶书" panose="02010509060101010101" pitchFamily="49" charset="-122"/>
              <a:cs typeface="Times New Roman" panose="02020603050405020304" pitchFamily="18" charset="0"/>
            </a:endParaRPr>
          </a:p>
          <a:p>
            <a:pPr algn="ctr">
              <a:lnSpc>
                <a:spcPct val="110000"/>
              </a:lnSpc>
              <a:spcBef>
                <a:spcPct val="50000"/>
              </a:spcBef>
            </a:pPr>
            <a:r>
              <a:rPr kumimoji="1" lang="zh-CN" altLang="en-US" sz="2800" b="1" dirty="0">
                <a:latin typeface="Times New Roman" panose="02020603050405020304" pitchFamily="18" charset="0"/>
                <a:ea typeface="隶书" panose="02010509060101010101" pitchFamily="49" charset="-122"/>
                <a:cs typeface="Times New Roman" panose="02020603050405020304" pitchFamily="18" charset="0"/>
              </a:rPr>
              <a:t>（权值大的结点离根最近）</a:t>
            </a:r>
            <a:endParaRPr kumimoji="1" lang="zh-CN" altLang="en-US" sz="2800" b="1" dirty="0">
              <a:latin typeface="Times New Roman" panose="02020603050405020304" pitchFamily="18" charset="0"/>
              <a:ea typeface="隶书" panose="02010509060101010101" pitchFamily="49" charset="-122"/>
              <a:cs typeface="Times New Roman" panose="02020603050405020304" pitchFamily="18" charset="0"/>
            </a:endParaRPr>
          </a:p>
          <a:p>
            <a:pPr algn="ctr">
              <a:lnSpc>
                <a:spcPct val="40000"/>
              </a:lnSpc>
              <a:spcBef>
                <a:spcPct val="50000"/>
              </a:spcBef>
            </a:pPr>
            <a:endParaRPr kumimoji="1" lang="en-US" altLang="zh-CN" sz="2800" b="1" dirty="0">
              <a:latin typeface="Times New Roman" panose="02020603050405020304" pitchFamily="18" charset="0"/>
              <a:ea typeface="隶书" panose="02010509060101010101" pitchFamily="49" charset="-122"/>
              <a:cs typeface="Times New Roman" panose="02020603050405020304" pitchFamily="18" charset="0"/>
            </a:endParaRPr>
          </a:p>
        </p:txBody>
      </p:sp>
      <p:sp>
        <p:nvSpPr>
          <p:cNvPr id="508933" name="AutoShape 5"/>
          <p:cNvSpPr>
            <a:spLocks noChangeArrowheads="1"/>
          </p:cNvSpPr>
          <p:nvPr/>
        </p:nvSpPr>
        <p:spPr bwMode="auto">
          <a:xfrm>
            <a:off x="4572000" y="1101328"/>
            <a:ext cx="2667000" cy="609600"/>
          </a:xfrm>
          <a:prstGeom prst="wedgeRoundRectCallout">
            <a:avLst>
              <a:gd name="adj1" fmla="val -81250"/>
              <a:gd name="adj2" fmla="val 145051"/>
              <a:gd name="adj3" fmla="val 16667"/>
            </a:avLst>
          </a:prstGeom>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5"/>
          </a:lnRef>
          <a:fillRef idx="1">
            <a:schemeClr val="lt1"/>
          </a:fillRef>
          <a:effectRef idx="0">
            <a:schemeClr val="accent5"/>
          </a:effectRef>
          <a:fontRef idx="minor">
            <a:schemeClr val="dk1"/>
          </a:fontRef>
        </p:style>
        <p:txBody>
          <a:bodyPr anchor="ctr"/>
          <a:lstStyle/>
          <a:p>
            <a:pPr algn="ctr"/>
            <a:r>
              <a:rPr lang="zh-CN" altLang="en-US" sz="2400" b="1">
                <a:solidFill>
                  <a:srgbClr val="000000"/>
                </a:solidFill>
                <a:cs typeface="Times New Roman" panose="02020603050405020304" pitchFamily="18" charset="0"/>
              </a:rPr>
              <a:t>目标</a:t>
            </a:r>
            <a:endParaRPr lang="zh-CN" altLang="en-US" sz="2400" b="1">
              <a:solidFill>
                <a:srgbClr val="000000"/>
              </a:solidFill>
              <a:cs typeface="Times New Roman" panose="02020603050405020304" pitchFamily="18" charset="0"/>
            </a:endParaRPr>
          </a:p>
        </p:txBody>
      </p:sp>
      <p:sp>
        <p:nvSpPr>
          <p:cNvPr id="5" name="矩形 4"/>
          <p:cNvSpPr/>
          <p:nvPr/>
        </p:nvSpPr>
        <p:spPr>
          <a:xfrm>
            <a:off x="576110" y="836836"/>
            <a:ext cx="286131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4.2.1</a:t>
            </a:r>
            <a:r>
              <a:rPr lang="en-US" altLang="zh-CN" sz="2800" b="1" dirty="0" smtClean="0">
                <a:solidFill>
                  <a:srgbClr val="0000FF"/>
                </a:solidFill>
                <a:latin typeface="楷体" panose="02010609060101010101" pitchFamily="49" charset="-122"/>
                <a:ea typeface="楷体" panose="02010609060101010101" pitchFamily="49" charset="-122"/>
                <a:cs typeface="Times New Roman" panose="02020603050405020304" pitchFamily="18" charset="0"/>
              </a:rPr>
              <a:t> </a:t>
            </a:r>
            <a:r>
              <a:rPr lang="zh-CN" altLang="en-US" sz="2800" b="1" dirty="0">
                <a:solidFill>
                  <a:srgbClr val="0000FF"/>
                </a:solidFill>
                <a:latin typeface="楷体" panose="02010609060101010101" pitchFamily="49" charset="-122"/>
                <a:ea typeface="楷体" panose="02010609060101010101" pitchFamily="49" charset="-122"/>
                <a:cs typeface="Times New Roman" panose="02020603050405020304" pitchFamily="18" charset="0"/>
              </a:rPr>
              <a:t>哈夫曼编码</a:t>
            </a:r>
            <a:endParaRPr lang="zh-CN" altLang="en-US" sz="2800" b="1" dirty="0">
              <a:solidFill>
                <a:srgbClr val="0000FF"/>
              </a:solidFill>
              <a:latin typeface="楷体" panose="02010609060101010101" pitchFamily="49" charset="-122"/>
              <a:ea typeface="楷体" panose="02010609060101010101" pitchFamily="49"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930" name="Text Box 2"/>
          <p:cNvSpPr txBox="1">
            <a:spLocks noChangeArrowheads="1"/>
          </p:cNvSpPr>
          <p:nvPr/>
        </p:nvSpPr>
        <p:spPr bwMode="auto">
          <a:xfrm>
            <a:off x="482600" y="1310878"/>
            <a:ext cx="1785938" cy="530225"/>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pPr>
            <a:r>
              <a:rPr kumimoji="1" lang="zh-CN" altLang="en-US" sz="2400" b="1" dirty="0">
                <a:solidFill>
                  <a:srgbClr val="0000FF"/>
                </a:solidFill>
                <a:latin typeface="Times New Roman" panose="02020603050405020304" pitchFamily="18" charset="0"/>
                <a:cs typeface="Times New Roman" panose="02020603050405020304" pitchFamily="18" charset="0"/>
              </a:rPr>
              <a:t>哈</a:t>
            </a:r>
            <a:r>
              <a:rPr kumimoji="1" lang="zh-CN" altLang="en-US" sz="2400" b="1" dirty="0">
                <a:solidFill>
                  <a:srgbClr val="0000FF"/>
                </a:solidFill>
                <a:latin typeface="Times New Roman" panose="02020603050405020304" pitchFamily="18" charset="0"/>
                <a:ea typeface="华文中宋" panose="02010600040101010101" pitchFamily="2" charset="-122"/>
                <a:cs typeface="Times New Roman" panose="02020603050405020304" pitchFamily="18" charset="0"/>
              </a:rPr>
              <a:t>夫曼树： </a:t>
            </a:r>
            <a:endParaRPr kumimoji="1" lang="zh-CN" altLang="en-US" sz="2400" b="1" dirty="0">
              <a:solidFill>
                <a:srgbClr val="0000FF"/>
              </a:solidFill>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508933" name="AutoShape 5"/>
          <p:cNvSpPr>
            <a:spLocks noChangeArrowheads="1"/>
          </p:cNvSpPr>
          <p:nvPr/>
        </p:nvSpPr>
        <p:spPr bwMode="auto">
          <a:xfrm>
            <a:off x="5220335" y="981313"/>
            <a:ext cx="2667000" cy="609600"/>
          </a:xfrm>
          <a:prstGeom prst="wedgeRoundRectCallout">
            <a:avLst>
              <a:gd name="adj1" fmla="val -81250"/>
              <a:gd name="adj2" fmla="val 145051"/>
              <a:gd name="adj3" fmla="val 16667"/>
            </a:avLst>
          </a:prstGeom>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5"/>
          </a:lnRef>
          <a:fillRef idx="1">
            <a:schemeClr val="lt1"/>
          </a:fillRef>
          <a:effectRef idx="0">
            <a:schemeClr val="accent5"/>
          </a:effectRef>
          <a:fontRef idx="minor">
            <a:schemeClr val="dk1"/>
          </a:fontRef>
        </p:style>
        <p:txBody>
          <a:bodyPr anchor="ctr"/>
          <a:lstStyle/>
          <a:p>
            <a:pPr algn="ctr"/>
            <a:r>
              <a:rPr lang="zh-CN" altLang="en-US" sz="2000" b="1">
                <a:solidFill>
                  <a:srgbClr val="000000"/>
                </a:solidFill>
                <a:latin typeface="宋体" panose="02010600030101010101" pitchFamily="2" charset="-122"/>
                <a:ea typeface="宋体" panose="02010600030101010101" pitchFamily="2" charset="-122"/>
                <a:cs typeface="Times New Roman" panose="02020603050405020304" pitchFamily="18" charset="0"/>
              </a:rPr>
              <a:t>哈夫曼树的构造过程</a:t>
            </a:r>
            <a:endParaRPr lang="zh-CN" altLang="en-US" sz="2000" b="1">
              <a:solidFill>
                <a:srgbClr val="000000"/>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5" name="矩形 4"/>
          <p:cNvSpPr/>
          <p:nvPr/>
        </p:nvSpPr>
        <p:spPr>
          <a:xfrm>
            <a:off x="576110" y="836836"/>
            <a:ext cx="286131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4.2.1</a:t>
            </a:r>
            <a:r>
              <a:rPr lang="en-US" altLang="zh-CN" sz="2800" b="1" dirty="0" smtClean="0">
                <a:solidFill>
                  <a:srgbClr val="0000FF"/>
                </a:solidFill>
                <a:latin typeface="楷体" panose="02010609060101010101" pitchFamily="49" charset="-122"/>
                <a:ea typeface="楷体" panose="02010609060101010101" pitchFamily="49" charset="-122"/>
                <a:cs typeface="Times New Roman" panose="02020603050405020304" pitchFamily="18" charset="0"/>
              </a:rPr>
              <a:t> </a:t>
            </a:r>
            <a:r>
              <a:rPr lang="zh-CN" altLang="en-US" sz="2800" b="1" dirty="0">
                <a:solidFill>
                  <a:srgbClr val="0000FF"/>
                </a:solidFill>
                <a:latin typeface="楷体" panose="02010609060101010101" pitchFamily="49" charset="-122"/>
                <a:ea typeface="楷体" panose="02010609060101010101" pitchFamily="49" charset="-122"/>
                <a:cs typeface="Times New Roman" panose="02020603050405020304" pitchFamily="18" charset="0"/>
              </a:rPr>
              <a:t>哈夫曼编码</a:t>
            </a:r>
            <a:endParaRPr lang="zh-CN" altLang="en-US" sz="2800" b="1" dirty="0">
              <a:solidFill>
                <a:srgbClr val="0000FF"/>
              </a:solidFill>
              <a:latin typeface="楷体" panose="02010609060101010101" pitchFamily="49" charset="-122"/>
              <a:ea typeface="楷体" panose="02010609060101010101" pitchFamily="49" charset="-122"/>
              <a:cs typeface="Times New Roman" panose="02020603050405020304" pitchFamily="18" charset="0"/>
            </a:endParaRPr>
          </a:p>
        </p:txBody>
      </p:sp>
      <p:grpSp>
        <p:nvGrpSpPr>
          <p:cNvPr id="8199" name="组合 21"/>
          <p:cNvGrpSpPr/>
          <p:nvPr/>
        </p:nvGrpSpPr>
        <p:grpSpPr>
          <a:xfrm>
            <a:off x="861060" y="2039938"/>
            <a:ext cx="504825" cy="503237"/>
            <a:chOff x="1006488" y="2036167"/>
            <a:chExt cx="504800" cy="504056"/>
          </a:xfrm>
        </p:grpSpPr>
        <p:sp>
          <p:nvSpPr>
            <p:cNvPr id="8223" name="椭圆 22"/>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24" name="文本框 23"/>
            <p:cNvSpPr txBox="1"/>
            <p:nvPr/>
          </p:nvSpPr>
          <p:spPr>
            <a:xfrm>
              <a:off x="1104908" y="2102951"/>
              <a:ext cx="298435" cy="368899"/>
            </a:xfrm>
            <a:prstGeom prst="rect">
              <a:avLst/>
            </a:prstGeom>
            <a:noFill/>
          </p:spPr>
          <p:txBody>
            <a:bodyPr>
              <a:spAutoFit/>
            </a:bodyPr>
            <a:lstStyle/>
            <a:p>
              <a:pPr marR="0" defTabSz="914400">
                <a:buClrTx/>
                <a:buSzTx/>
                <a:buFontTx/>
                <a:buNone/>
                <a:defRPr/>
              </a:pPr>
              <a:r>
                <a:rPr kumimoji="0" lang="en-US" altLang="zh-CN" kern="1200" cap="none" spc="0" normalizeH="0" baseline="0" noProof="0">
                  <a:solidFill>
                    <a:schemeClr val="tx2"/>
                  </a:solidFill>
                  <a:latin typeface="Times New Roman" panose="02020603050405020304" pitchFamily="18" charset="0"/>
                  <a:ea typeface="+mj-ea"/>
                  <a:cs typeface="Times New Roman" panose="02020603050405020304" pitchFamily="18" charset="0"/>
                </a:rPr>
                <a:t>2</a:t>
              </a:r>
              <a:endParaRPr kumimoji="0" lang="en-US" altLang="zh-CN" kern="1200" cap="none" spc="0" normalizeH="0" baseline="0" noProof="0">
                <a:solidFill>
                  <a:schemeClr val="tx2"/>
                </a:solidFill>
                <a:latin typeface="Times New Roman" panose="02020603050405020304" pitchFamily="18" charset="0"/>
                <a:ea typeface="+mj-ea"/>
                <a:cs typeface="Times New Roman" panose="02020603050405020304" pitchFamily="18" charset="0"/>
              </a:endParaRPr>
            </a:p>
          </p:txBody>
        </p:sp>
      </p:grpSp>
      <p:grpSp>
        <p:nvGrpSpPr>
          <p:cNvPr id="8200" name="组合 24"/>
          <p:cNvGrpSpPr/>
          <p:nvPr/>
        </p:nvGrpSpPr>
        <p:grpSpPr>
          <a:xfrm>
            <a:off x="1672273" y="2032000"/>
            <a:ext cx="504825" cy="504825"/>
            <a:chOff x="1006488" y="2036167"/>
            <a:chExt cx="504800" cy="504056"/>
          </a:xfrm>
        </p:grpSpPr>
        <p:sp>
          <p:nvSpPr>
            <p:cNvPr id="8221" name="椭圆 26"/>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28" name="文本框 27"/>
            <p:cNvSpPr txBox="1"/>
            <p:nvPr/>
          </p:nvSpPr>
          <p:spPr>
            <a:xfrm>
              <a:off x="1104908" y="2102740"/>
              <a:ext cx="298435" cy="367739"/>
            </a:xfrm>
            <a:prstGeom prst="rect">
              <a:avLst/>
            </a:prstGeom>
            <a:noFill/>
          </p:spPr>
          <p:txBody>
            <a:bodyPr>
              <a:spAutoFit/>
            </a:bodyPr>
            <a:lstStyle/>
            <a:p>
              <a:pPr marR="0" defTabSz="914400">
                <a:buClrTx/>
                <a:buSzTx/>
                <a:buFontTx/>
                <a:buNone/>
                <a:defRPr/>
              </a:pPr>
              <a:r>
                <a:rPr kumimoji="0" lang="en-US" altLang="zh-CN" kern="1200" cap="none" spc="0" normalizeH="0" baseline="0" noProof="0">
                  <a:solidFill>
                    <a:schemeClr val="tx2"/>
                  </a:solidFill>
                  <a:latin typeface="Times New Roman" panose="02020603050405020304" pitchFamily="18" charset="0"/>
                  <a:ea typeface="+mj-ea"/>
                  <a:cs typeface="Times New Roman" panose="02020603050405020304" pitchFamily="18" charset="0"/>
                </a:rPr>
                <a:t>4</a:t>
              </a:r>
              <a:endParaRPr kumimoji="0" lang="en-US" altLang="zh-CN" kern="1200" cap="none" spc="0" normalizeH="0" baseline="0" noProof="0">
                <a:solidFill>
                  <a:schemeClr val="tx2"/>
                </a:solidFill>
                <a:latin typeface="Times New Roman" panose="02020603050405020304" pitchFamily="18" charset="0"/>
                <a:ea typeface="+mj-ea"/>
                <a:cs typeface="Times New Roman" panose="02020603050405020304" pitchFamily="18" charset="0"/>
              </a:endParaRPr>
            </a:p>
          </p:txBody>
        </p:sp>
      </p:grpSp>
      <p:grpSp>
        <p:nvGrpSpPr>
          <p:cNvPr id="8201" name="组合 28"/>
          <p:cNvGrpSpPr/>
          <p:nvPr/>
        </p:nvGrpSpPr>
        <p:grpSpPr>
          <a:xfrm>
            <a:off x="2451735" y="2039938"/>
            <a:ext cx="504825" cy="503237"/>
            <a:chOff x="1006488" y="2036167"/>
            <a:chExt cx="504800" cy="504056"/>
          </a:xfrm>
        </p:grpSpPr>
        <p:sp>
          <p:nvSpPr>
            <p:cNvPr id="8219" name="椭圆 29"/>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31" name="文本框 30"/>
            <p:cNvSpPr txBox="1"/>
            <p:nvPr/>
          </p:nvSpPr>
          <p:spPr>
            <a:xfrm>
              <a:off x="1104908" y="2102951"/>
              <a:ext cx="298435" cy="368899"/>
            </a:xfrm>
            <a:prstGeom prst="rect">
              <a:avLst/>
            </a:prstGeom>
            <a:noFill/>
          </p:spPr>
          <p:txBody>
            <a:bodyPr>
              <a:spAutoFit/>
            </a:bodyPr>
            <a:lstStyle/>
            <a:p>
              <a:pPr marR="0" defTabSz="914400">
                <a:buClrTx/>
                <a:buSzTx/>
                <a:buFontTx/>
                <a:buNone/>
                <a:defRPr/>
              </a:pPr>
              <a:r>
                <a:rPr kumimoji="0" lang="en-US" altLang="zh-CN" kern="1200" cap="none" spc="0" normalizeH="0" baseline="0" noProof="0">
                  <a:solidFill>
                    <a:schemeClr val="tx2"/>
                  </a:solidFill>
                  <a:latin typeface="Times New Roman" panose="02020603050405020304" pitchFamily="18" charset="0"/>
                  <a:ea typeface="+mj-ea"/>
                  <a:cs typeface="Times New Roman" panose="02020603050405020304" pitchFamily="18" charset="0"/>
                </a:rPr>
                <a:t>5</a:t>
              </a:r>
              <a:endParaRPr kumimoji="0" lang="en-US" altLang="zh-CN" kern="1200" cap="none" spc="0" normalizeH="0" baseline="0" noProof="0">
                <a:solidFill>
                  <a:schemeClr val="tx2"/>
                </a:solidFill>
                <a:latin typeface="Times New Roman" panose="02020603050405020304" pitchFamily="18" charset="0"/>
                <a:ea typeface="+mj-ea"/>
                <a:cs typeface="Times New Roman" panose="02020603050405020304" pitchFamily="18" charset="0"/>
              </a:endParaRPr>
            </a:p>
          </p:txBody>
        </p:sp>
      </p:grpSp>
      <p:grpSp>
        <p:nvGrpSpPr>
          <p:cNvPr id="8203" name="组合 34"/>
          <p:cNvGrpSpPr/>
          <p:nvPr/>
        </p:nvGrpSpPr>
        <p:grpSpPr>
          <a:xfrm>
            <a:off x="3269933" y="2032000"/>
            <a:ext cx="504825" cy="504825"/>
            <a:chOff x="1006488" y="2036167"/>
            <a:chExt cx="504800" cy="504056"/>
          </a:xfrm>
        </p:grpSpPr>
        <p:sp>
          <p:nvSpPr>
            <p:cNvPr id="8215" name="椭圆 35"/>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37" name="文本框 36"/>
            <p:cNvSpPr txBox="1"/>
            <p:nvPr/>
          </p:nvSpPr>
          <p:spPr>
            <a:xfrm>
              <a:off x="1104908" y="2102740"/>
              <a:ext cx="298435" cy="367739"/>
            </a:xfrm>
            <a:prstGeom prst="rect">
              <a:avLst/>
            </a:prstGeom>
            <a:noFill/>
          </p:spPr>
          <p:txBody>
            <a:bodyPr>
              <a:spAutoFit/>
            </a:bodyPr>
            <a:lstStyle/>
            <a:p>
              <a:pPr marR="0" defTabSz="914400">
                <a:buClrTx/>
                <a:buSzTx/>
                <a:buFontTx/>
                <a:buNone/>
                <a:defRPr/>
              </a:pPr>
              <a:r>
                <a:rPr kumimoji="0" lang="en-US" altLang="zh-CN" kern="1200" cap="none" spc="0" normalizeH="0" baseline="0" noProof="0">
                  <a:solidFill>
                    <a:schemeClr val="tx2"/>
                  </a:solidFill>
                  <a:latin typeface="Times New Roman" panose="02020603050405020304" pitchFamily="18" charset="0"/>
                  <a:ea typeface="+mj-ea"/>
                  <a:cs typeface="Times New Roman" panose="02020603050405020304" pitchFamily="18" charset="0"/>
                </a:rPr>
                <a:t>7</a:t>
              </a:r>
              <a:endParaRPr kumimoji="0" lang="zh-CN" altLang="en-US" kern="1200" cap="none" spc="0" normalizeH="0" baseline="0" noProof="0">
                <a:solidFill>
                  <a:srgbClr val="FF0000"/>
                </a:solidFill>
                <a:latin typeface="Times New Roman" panose="02020603050405020304" pitchFamily="18" charset="0"/>
                <a:ea typeface="+mj-ea"/>
                <a:cs typeface="Times New Roman" panose="02020603050405020304" pitchFamily="18" charset="0"/>
              </a:endParaRPr>
            </a:p>
          </p:txBody>
        </p:sp>
      </p:grpSp>
      <p:sp>
        <p:nvSpPr>
          <p:cNvPr id="2" name="左大括号 1"/>
          <p:cNvSpPr/>
          <p:nvPr/>
        </p:nvSpPr>
        <p:spPr>
          <a:xfrm>
            <a:off x="467995" y="1845310"/>
            <a:ext cx="287655" cy="791845"/>
          </a:xfrm>
          <a:prstGeom prst="leftBrace">
            <a:avLst/>
          </a:prstGeom>
          <a:noFill/>
          <a:ln w="952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 name="左大括号 2"/>
          <p:cNvSpPr/>
          <p:nvPr/>
        </p:nvSpPr>
        <p:spPr>
          <a:xfrm flipH="1">
            <a:off x="3924300" y="1840865"/>
            <a:ext cx="278130" cy="791845"/>
          </a:xfrm>
          <a:prstGeom prst="leftBrace">
            <a:avLst/>
          </a:prstGeom>
          <a:noFill/>
          <a:ln w="952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grpSp>
        <p:nvGrpSpPr>
          <p:cNvPr id="11" name="组合 28"/>
          <p:cNvGrpSpPr/>
          <p:nvPr/>
        </p:nvGrpSpPr>
        <p:grpSpPr>
          <a:xfrm>
            <a:off x="2772410" y="4077018"/>
            <a:ext cx="504825" cy="503237"/>
            <a:chOff x="1006488" y="2036167"/>
            <a:chExt cx="504800" cy="504056"/>
          </a:xfrm>
        </p:grpSpPr>
        <p:sp>
          <p:nvSpPr>
            <p:cNvPr id="12" name="椭圆 29"/>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13" name="文本框 12"/>
            <p:cNvSpPr txBox="1"/>
            <p:nvPr/>
          </p:nvSpPr>
          <p:spPr>
            <a:xfrm>
              <a:off x="1104908" y="2102951"/>
              <a:ext cx="298435" cy="368899"/>
            </a:xfrm>
            <a:prstGeom prst="rect">
              <a:avLst/>
            </a:prstGeom>
            <a:noFill/>
          </p:spPr>
          <p:txBody>
            <a:bodyPr>
              <a:spAutoFit/>
            </a:bodyPr>
            <a:lstStyle/>
            <a:p>
              <a:pPr marR="0" defTabSz="914400">
                <a:buClrTx/>
                <a:buSzTx/>
                <a:buFontTx/>
                <a:buNone/>
                <a:defRPr/>
              </a:pPr>
              <a:r>
                <a:rPr kumimoji="0" lang="en-US" altLang="zh-CN" kern="1200" cap="none" spc="0" normalizeH="0" baseline="0" noProof="0">
                  <a:solidFill>
                    <a:schemeClr val="tx2"/>
                  </a:solidFill>
                  <a:latin typeface="Times New Roman" panose="02020603050405020304" pitchFamily="18" charset="0"/>
                  <a:ea typeface="+mj-ea"/>
                  <a:cs typeface="Times New Roman" panose="02020603050405020304" pitchFamily="18" charset="0"/>
                </a:rPr>
                <a:t>6</a:t>
              </a:r>
              <a:endParaRPr kumimoji="0" lang="en-US" altLang="zh-CN" kern="1200" cap="none" spc="0" normalizeH="0" baseline="0" noProof="0">
                <a:solidFill>
                  <a:schemeClr val="tx2"/>
                </a:solidFill>
                <a:latin typeface="Times New Roman" panose="02020603050405020304" pitchFamily="18" charset="0"/>
                <a:ea typeface="+mj-ea"/>
                <a:cs typeface="Times New Roman" panose="02020603050405020304" pitchFamily="18" charset="0"/>
              </a:endParaRPr>
            </a:p>
          </p:txBody>
        </p:sp>
      </p:grpSp>
      <p:cxnSp>
        <p:nvCxnSpPr>
          <p:cNvPr id="17" name="直接连接符 16"/>
          <p:cNvCxnSpPr>
            <a:stCxn id="12" idx="4"/>
          </p:cNvCxnSpPr>
          <p:nvPr/>
        </p:nvCxnSpPr>
        <p:spPr>
          <a:xfrm flipH="1">
            <a:off x="2628265" y="4580255"/>
            <a:ext cx="396875" cy="50546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18" name="直接连接符 17"/>
          <p:cNvCxnSpPr>
            <a:stCxn id="12" idx="4"/>
          </p:cNvCxnSpPr>
          <p:nvPr/>
        </p:nvCxnSpPr>
        <p:spPr>
          <a:xfrm>
            <a:off x="3025140" y="4580255"/>
            <a:ext cx="467360" cy="577215"/>
          </a:xfrm>
          <a:prstGeom prst="line">
            <a:avLst/>
          </a:prstGeom>
          <a:solidFill>
            <a:schemeClr val="accent1"/>
          </a:solidFill>
          <a:ln w="9525" cap="flat" cmpd="sng" algn="ctr">
            <a:solidFill>
              <a:schemeClr val="tx1"/>
            </a:solidFill>
            <a:prstDash val="solid"/>
            <a:round/>
            <a:headEnd type="none" w="med" len="med"/>
            <a:tailEnd type="none" w="med" len="med"/>
          </a:ln>
        </p:spPr>
      </p:cxnSp>
      <p:grpSp>
        <p:nvGrpSpPr>
          <p:cNvPr id="19" name="组合 28"/>
          <p:cNvGrpSpPr/>
          <p:nvPr/>
        </p:nvGrpSpPr>
        <p:grpSpPr>
          <a:xfrm>
            <a:off x="1656715" y="2031683"/>
            <a:ext cx="504825" cy="503237"/>
            <a:chOff x="1006488" y="2036167"/>
            <a:chExt cx="504800" cy="504056"/>
          </a:xfrm>
        </p:grpSpPr>
        <p:sp>
          <p:nvSpPr>
            <p:cNvPr id="21" name="椭圆 29"/>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22" name="文本框 21"/>
            <p:cNvSpPr txBox="1"/>
            <p:nvPr/>
          </p:nvSpPr>
          <p:spPr>
            <a:xfrm>
              <a:off x="1104908" y="2102951"/>
              <a:ext cx="298435" cy="368899"/>
            </a:xfrm>
            <a:prstGeom prst="rect">
              <a:avLst/>
            </a:prstGeom>
            <a:noFill/>
          </p:spPr>
          <p:txBody>
            <a:bodyPr>
              <a:spAutoFit/>
            </a:bodyPr>
            <a:lstStyle/>
            <a:p>
              <a:pPr marR="0" defTabSz="914400">
                <a:buClrTx/>
                <a:buSzTx/>
                <a:buFontTx/>
                <a:buNone/>
                <a:defRPr/>
              </a:pPr>
              <a:r>
                <a:rPr kumimoji="0" lang="en-US" altLang="zh-CN" kern="1200" cap="none" spc="0" normalizeH="0" baseline="0" noProof="0">
                  <a:solidFill>
                    <a:schemeClr val="tx2"/>
                  </a:solidFill>
                  <a:latin typeface="Times New Roman" panose="02020603050405020304" pitchFamily="18" charset="0"/>
                  <a:ea typeface="+mj-ea"/>
                  <a:cs typeface="Times New Roman" panose="02020603050405020304" pitchFamily="18" charset="0"/>
                </a:rPr>
                <a:t>6</a:t>
              </a:r>
              <a:endParaRPr kumimoji="0" lang="en-US" altLang="zh-CN" kern="1200" cap="none" spc="0" normalizeH="0" baseline="0" noProof="0">
                <a:solidFill>
                  <a:schemeClr val="tx2"/>
                </a:solidFill>
                <a:latin typeface="Times New Roman" panose="02020603050405020304" pitchFamily="18" charset="0"/>
                <a:ea typeface="+mj-ea"/>
                <a:cs typeface="Times New Roman" panose="02020603050405020304" pitchFamily="18" charset="0"/>
              </a:endParaRPr>
            </a:p>
          </p:txBody>
        </p:sp>
      </p:grpSp>
      <p:sp>
        <p:nvSpPr>
          <p:cNvPr id="23" name="左大括号 22"/>
          <p:cNvSpPr/>
          <p:nvPr/>
        </p:nvSpPr>
        <p:spPr>
          <a:xfrm>
            <a:off x="1186815" y="1845310"/>
            <a:ext cx="287655" cy="791845"/>
          </a:xfrm>
          <a:prstGeom prst="leftBrace">
            <a:avLst/>
          </a:prstGeom>
          <a:noFill/>
          <a:ln w="952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cxnSp>
        <p:nvCxnSpPr>
          <p:cNvPr id="29" name="直接连接符 28"/>
          <p:cNvCxnSpPr/>
          <p:nvPr/>
        </p:nvCxnSpPr>
        <p:spPr>
          <a:xfrm flipH="1">
            <a:off x="3862070" y="4554855"/>
            <a:ext cx="349885" cy="443865"/>
          </a:xfrm>
          <a:prstGeom prst="line">
            <a:avLst/>
          </a:prstGeom>
          <a:solidFill>
            <a:schemeClr val="accent1"/>
          </a:solidFill>
          <a:ln w="9525" cap="flat" cmpd="sng" algn="ctr">
            <a:solidFill>
              <a:schemeClr val="tx1"/>
            </a:solidFill>
            <a:prstDash val="solid"/>
            <a:round/>
            <a:headEnd type="none" w="med" len="med"/>
            <a:tailEnd type="none" w="med" len="med"/>
          </a:ln>
        </p:spPr>
      </p:cxnSp>
      <p:grpSp>
        <p:nvGrpSpPr>
          <p:cNvPr id="32" name="组合 28"/>
          <p:cNvGrpSpPr/>
          <p:nvPr/>
        </p:nvGrpSpPr>
        <p:grpSpPr>
          <a:xfrm>
            <a:off x="3609340" y="4998403"/>
            <a:ext cx="504825" cy="503237"/>
            <a:chOff x="1006488" y="2036167"/>
            <a:chExt cx="504800" cy="504056"/>
          </a:xfrm>
        </p:grpSpPr>
        <p:sp>
          <p:nvSpPr>
            <p:cNvPr id="33" name="椭圆 29"/>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35" name="文本框 34"/>
            <p:cNvSpPr txBox="1"/>
            <p:nvPr/>
          </p:nvSpPr>
          <p:spPr>
            <a:xfrm>
              <a:off x="1104908" y="2102951"/>
              <a:ext cx="298435" cy="368899"/>
            </a:xfrm>
            <a:prstGeom prst="rect">
              <a:avLst/>
            </a:prstGeom>
            <a:noFill/>
          </p:spPr>
          <p:txBody>
            <a:bodyPr>
              <a:spAutoFit/>
            </a:bodyPr>
            <a:lstStyle/>
            <a:p>
              <a:pPr marR="0" defTabSz="914400">
                <a:buClrTx/>
                <a:buSzTx/>
                <a:buFontTx/>
                <a:buNone/>
                <a:defRPr/>
              </a:pPr>
              <a:r>
                <a:rPr kumimoji="0" lang="en-US" altLang="zh-CN" kern="1200" cap="none" spc="0" normalizeH="0" baseline="0" noProof="0">
                  <a:solidFill>
                    <a:schemeClr val="tx2"/>
                  </a:solidFill>
                  <a:latin typeface="Times New Roman" panose="02020603050405020304" pitchFamily="18" charset="0"/>
                  <a:ea typeface="+mj-ea"/>
                  <a:cs typeface="Times New Roman" panose="02020603050405020304" pitchFamily="18" charset="0"/>
                </a:rPr>
                <a:t>2</a:t>
              </a:r>
              <a:endParaRPr kumimoji="0" lang="en-US" altLang="zh-CN" kern="1200" cap="none" spc="0" normalizeH="0" baseline="0" noProof="0">
                <a:solidFill>
                  <a:schemeClr val="tx2"/>
                </a:solidFill>
                <a:latin typeface="Times New Roman" panose="02020603050405020304" pitchFamily="18" charset="0"/>
                <a:ea typeface="+mj-ea"/>
                <a:cs typeface="Times New Roman" panose="02020603050405020304" pitchFamily="18" charset="0"/>
              </a:endParaRPr>
            </a:p>
          </p:txBody>
        </p:sp>
      </p:grpSp>
      <p:grpSp>
        <p:nvGrpSpPr>
          <p:cNvPr id="36" name="组合 34"/>
          <p:cNvGrpSpPr/>
          <p:nvPr/>
        </p:nvGrpSpPr>
        <p:grpSpPr>
          <a:xfrm>
            <a:off x="4427538" y="4990465"/>
            <a:ext cx="504825" cy="504825"/>
            <a:chOff x="1006488" y="2036167"/>
            <a:chExt cx="504800" cy="504056"/>
          </a:xfrm>
        </p:grpSpPr>
        <p:sp>
          <p:nvSpPr>
            <p:cNvPr id="38" name="椭圆 35"/>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39" name="文本框 38"/>
            <p:cNvSpPr txBox="1"/>
            <p:nvPr/>
          </p:nvSpPr>
          <p:spPr>
            <a:xfrm>
              <a:off x="1104908" y="2102740"/>
              <a:ext cx="298435" cy="367739"/>
            </a:xfrm>
            <a:prstGeom prst="rect">
              <a:avLst/>
            </a:prstGeom>
            <a:noFill/>
          </p:spPr>
          <p:txBody>
            <a:bodyPr>
              <a:spAutoFit/>
            </a:bodyPr>
            <a:lstStyle/>
            <a:p>
              <a:pPr marR="0" defTabSz="914400">
                <a:buClrTx/>
                <a:buSzTx/>
                <a:buFontTx/>
                <a:buNone/>
                <a:defRPr/>
              </a:pPr>
              <a:r>
                <a:rPr kumimoji="0" lang="en-US" altLang="zh-CN" kern="1200" cap="none" spc="0" normalizeH="0" baseline="0" noProof="0">
                  <a:solidFill>
                    <a:schemeClr val="tx2"/>
                  </a:solidFill>
                  <a:latin typeface="Times New Roman" panose="02020603050405020304" pitchFamily="18" charset="0"/>
                  <a:ea typeface="+mj-ea"/>
                  <a:cs typeface="Times New Roman" panose="02020603050405020304" pitchFamily="18" charset="0"/>
                </a:rPr>
                <a:t>4</a:t>
              </a:r>
              <a:endParaRPr kumimoji="0" lang="zh-CN" altLang="en-US" kern="1200" cap="none" spc="0" normalizeH="0" baseline="0" noProof="0">
                <a:solidFill>
                  <a:srgbClr val="FF0000"/>
                </a:solidFill>
                <a:latin typeface="Times New Roman" panose="02020603050405020304" pitchFamily="18" charset="0"/>
                <a:ea typeface="+mj-ea"/>
                <a:cs typeface="Times New Roman" panose="02020603050405020304" pitchFamily="18" charset="0"/>
              </a:endParaRPr>
            </a:p>
          </p:txBody>
        </p:sp>
      </p:grpSp>
      <p:cxnSp>
        <p:nvCxnSpPr>
          <p:cNvPr id="41" name="直接连接符 40"/>
          <p:cNvCxnSpPr/>
          <p:nvPr/>
        </p:nvCxnSpPr>
        <p:spPr>
          <a:xfrm>
            <a:off x="4211955" y="4559300"/>
            <a:ext cx="467995" cy="43116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42" name="直接连接符 41"/>
          <p:cNvCxnSpPr>
            <a:stCxn id="47" idx="2"/>
          </p:cNvCxnSpPr>
          <p:nvPr/>
        </p:nvCxnSpPr>
        <p:spPr>
          <a:xfrm flipH="1">
            <a:off x="4243705" y="3576320"/>
            <a:ext cx="598805" cy="46672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43" name="直接连接符 42"/>
          <p:cNvCxnSpPr>
            <a:stCxn id="47" idx="2"/>
          </p:cNvCxnSpPr>
          <p:nvPr/>
        </p:nvCxnSpPr>
        <p:spPr>
          <a:xfrm>
            <a:off x="4842510" y="3576320"/>
            <a:ext cx="521335" cy="393700"/>
          </a:xfrm>
          <a:prstGeom prst="line">
            <a:avLst/>
          </a:prstGeom>
          <a:solidFill>
            <a:schemeClr val="accent1"/>
          </a:solidFill>
          <a:ln w="9525" cap="flat" cmpd="sng" algn="ctr">
            <a:solidFill>
              <a:schemeClr val="tx1"/>
            </a:solidFill>
            <a:prstDash val="solid"/>
            <a:round/>
            <a:headEnd type="none" w="med" len="med"/>
            <a:tailEnd type="none" w="med" len="med"/>
          </a:ln>
        </p:spPr>
      </p:cxnSp>
      <p:grpSp>
        <p:nvGrpSpPr>
          <p:cNvPr id="44" name="组合 34"/>
          <p:cNvGrpSpPr/>
          <p:nvPr/>
        </p:nvGrpSpPr>
        <p:grpSpPr>
          <a:xfrm>
            <a:off x="4596448" y="3075940"/>
            <a:ext cx="504825" cy="504825"/>
            <a:chOff x="1006488" y="2036167"/>
            <a:chExt cx="504800" cy="504056"/>
          </a:xfrm>
        </p:grpSpPr>
        <p:sp>
          <p:nvSpPr>
            <p:cNvPr id="45" name="椭圆 35"/>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47" name="文本框 46"/>
            <p:cNvSpPr txBox="1"/>
            <p:nvPr/>
          </p:nvSpPr>
          <p:spPr>
            <a:xfrm>
              <a:off x="1007123" y="2077379"/>
              <a:ext cx="490831" cy="458406"/>
            </a:xfrm>
            <a:prstGeom prst="rect">
              <a:avLst/>
            </a:prstGeom>
            <a:noFill/>
          </p:spPr>
          <p:txBody>
            <a:bodyPr>
              <a:noAutofit/>
            </a:bodyPr>
            <a:lstStyle/>
            <a:p>
              <a:pPr marR="0" defTabSz="914400">
                <a:buClrTx/>
                <a:buSzTx/>
                <a:buFontTx/>
                <a:buNone/>
                <a:defRPr/>
              </a:pPr>
              <a:r>
                <a:rPr kumimoji="0" lang="en-US" altLang="zh-CN" kern="1200" cap="none" spc="0" normalizeH="0" baseline="0" noProof="0">
                  <a:solidFill>
                    <a:schemeClr val="tx2"/>
                  </a:solidFill>
                  <a:latin typeface="Times New Roman" panose="02020603050405020304" pitchFamily="18" charset="0"/>
                  <a:ea typeface="+mj-ea"/>
                  <a:cs typeface="Times New Roman" panose="02020603050405020304" pitchFamily="18" charset="0"/>
                </a:rPr>
                <a:t>11</a:t>
              </a:r>
              <a:endParaRPr kumimoji="0" lang="zh-CN" altLang="en-US" kern="1200" cap="none" spc="0" normalizeH="0" baseline="0" noProof="0">
                <a:solidFill>
                  <a:srgbClr val="FF0000"/>
                </a:solidFill>
                <a:latin typeface="Times New Roman" panose="02020603050405020304" pitchFamily="18" charset="0"/>
                <a:ea typeface="+mj-ea"/>
                <a:cs typeface="Times New Roman" panose="02020603050405020304" pitchFamily="18" charset="0"/>
              </a:endParaRPr>
            </a:p>
          </p:txBody>
        </p:sp>
      </p:grpSp>
      <p:grpSp>
        <p:nvGrpSpPr>
          <p:cNvPr id="48" name="组合 34"/>
          <p:cNvGrpSpPr/>
          <p:nvPr/>
        </p:nvGrpSpPr>
        <p:grpSpPr>
          <a:xfrm>
            <a:off x="2452053" y="2030095"/>
            <a:ext cx="504825" cy="504825"/>
            <a:chOff x="1006488" y="2036167"/>
            <a:chExt cx="504800" cy="504056"/>
          </a:xfrm>
        </p:grpSpPr>
        <p:sp>
          <p:nvSpPr>
            <p:cNvPr id="50" name="椭圆 35"/>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51" name="文本框 50"/>
            <p:cNvSpPr txBox="1"/>
            <p:nvPr/>
          </p:nvSpPr>
          <p:spPr>
            <a:xfrm>
              <a:off x="1007123" y="2077379"/>
              <a:ext cx="490831" cy="458406"/>
            </a:xfrm>
            <a:prstGeom prst="rect">
              <a:avLst/>
            </a:prstGeom>
            <a:noFill/>
          </p:spPr>
          <p:txBody>
            <a:bodyPr>
              <a:noAutofit/>
            </a:bodyPr>
            <a:lstStyle/>
            <a:p>
              <a:pPr marR="0" defTabSz="914400">
                <a:buClrTx/>
                <a:buSzTx/>
                <a:buFontTx/>
                <a:buNone/>
                <a:defRPr/>
              </a:pPr>
              <a:r>
                <a:rPr kumimoji="0" lang="en-US" altLang="zh-CN" kern="1200" cap="none" spc="0" normalizeH="0" baseline="0" noProof="0">
                  <a:solidFill>
                    <a:schemeClr val="tx2"/>
                  </a:solidFill>
                  <a:latin typeface="Times New Roman" panose="02020603050405020304" pitchFamily="18" charset="0"/>
                  <a:ea typeface="+mj-ea"/>
                  <a:cs typeface="Times New Roman" panose="02020603050405020304" pitchFamily="18" charset="0"/>
                </a:rPr>
                <a:t>11</a:t>
              </a:r>
              <a:endParaRPr kumimoji="0" lang="zh-CN" altLang="en-US" kern="1200" cap="none" spc="0" normalizeH="0" baseline="0" noProof="0">
                <a:solidFill>
                  <a:srgbClr val="FF0000"/>
                </a:solidFill>
                <a:latin typeface="Times New Roman" panose="02020603050405020304" pitchFamily="18" charset="0"/>
                <a:ea typeface="+mj-ea"/>
                <a:cs typeface="Times New Roman" panose="02020603050405020304" pitchFamily="18" charset="0"/>
              </a:endParaRPr>
            </a:p>
          </p:txBody>
        </p:sp>
      </p:grpSp>
      <p:sp>
        <p:nvSpPr>
          <p:cNvPr id="52" name="左大括号 51"/>
          <p:cNvSpPr/>
          <p:nvPr/>
        </p:nvSpPr>
        <p:spPr>
          <a:xfrm>
            <a:off x="2185670" y="1845310"/>
            <a:ext cx="287655" cy="791845"/>
          </a:xfrm>
          <a:prstGeom prst="leftBrace">
            <a:avLst/>
          </a:prstGeom>
          <a:noFill/>
          <a:ln w="952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0 0 L 0.1575 0.441019 " pathEditMode="relative" ptsTypes="">
                                      <p:cBhvr>
                                        <p:cTn id="6" dur="2000" fill="hold"/>
                                        <p:tgtEl>
                                          <p:spTgt spid="8199"/>
                                        </p:tgtEl>
                                        <p:attrNameLst>
                                          <p:attrName>ppt_x</p:attrName>
                                          <p:attrName>ppt_y</p:attrName>
                                        </p:attrNameLst>
                                      </p:cBhvr>
                                    </p:animMotion>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nodeType="clickEffect">
                                  <p:stCondLst>
                                    <p:cond delay="0"/>
                                  </p:stCondLst>
                                  <p:childTnLst>
                                    <p:animMotion origin="layout" path="M 0 0 L 0.195069 0.44 " pathEditMode="relative" rAng="0" ptsTypes="">
                                      <p:cBhvr>
                                        <p:cTn id="10" dur="2000" fill="hold"/>
                                        <p:tgtEl>
                                          <p:spTgt spid="8200"/>
                                        </p:tgtEl>
                                        <p:attrNameLst>
                                          <p:attrName>ppt_x</p:attrName>
                                          <p:attrName>ppt_y</p:attrName>
                                        </p:attrNameLst>
                                      </p:cBhvr>
                                      <p:rCtr x="94" y="215"/>
                                    </p:animMotion>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ppt_x"/>
                                          </p:val>
                                        </p:tav>
                                        <p:tav tm="100000">
                                          <p:val>
                                            <p:strVal val="#ppt_x"/>
                                          </p:val>
                                        </p:tav>
                                      </p:tavLst>
                                    </p:anim>
                                    <p:anim calcmode="lin" valueType="num">
                                      <p:cBhvr additive="base">
                                        <p:cTn id="16" dur="500" fill="hold"/>
                                        <p:tgtEl>
                                          <p:spTgt spid="11"/>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500" fill="hold"/>
                                        <p:tgtEl>
                                          <p:spTgt spid="17"/>
                                        </p:tgtEl>
                                        <p:attrNameLst>
                                          <p:attrName>ppt_x</p:attrName>
                                        </p:attrNameLst>
                                      </p:cBhvr>
                                      <p:tavLst>
                                        <p:tav tm="0">
                                          <p:val>
                                            <p:strVal val="#ppt_x"/>
                                          </p:val>
                                        </p:tav>
                                        <p:tav tm="100000">
                                          <p:val>
                                            <p:strVal val="#ppt_x"/>
                                          </p:val>
                                        </p:tav>
                                      </p:tavLst>
                                    </p:anim>
                                    <p:anim calcmode="lin" valueType="num">
                                      <p:cBhvr additive="base">
                                        <p:cTn id="20" dur="500" fill="hold"/>
                                        <p:tgtEl>
                                          <p:spTgt spid="17"/>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8"/>
                                        </p:tgtEl>
                                        <p:attrNameLst>
                                          <p:attrName>style.visibility</p:attrName>
                                        </p:attrNameLst>
                                      </p:cBhvr>
                                      <p:to>
                                        <p:strVal val="visible"/>
                                      </p:to>
                                    </p:set>
                                    <p:anim calcmode="lin" valueType="num">
                                      <p:cBhvr additive="base">
                                        <p:cTn id="23" dur="500" fill="hold"/>
                                        <p:tgtEl>
                                          <p:spTgt spid="18"/>
                                        </p:tgtEl>
                                        <p:attrNameLst>
                                          <p:attrName>ppt_x</p:attrName>
                                        </p:attrNameLst>
                                      </p:cBhvr>
                                      <p:tavLst>
                                        <p:tav tm="0">
                                          <p:val>
                                            <p:strVal val="#ppt_x"/>
                                          </p:val>
                                        </p:tav>
                                        <p:tav tm="100000">
                                          <p:val>
                                            <p:strVal val="#ppt_x"/>
                                          </p:val>
                                        </p:tav>
                                      </p:tavLst>
                                    </p:anim>
                                    <p:anim calcmode="lin" valueType="num">
                                      <p:cBhvr additive="base">
                                        <p:cTn id="24"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xit" presetSubtype="4" fill="hold" grpId="0" nodeType="clickEffect">
                                  <p:stCondLst>
                                    <p:cond delay="0"/>
                                  </p:stCondLst>
                                  <p:childTnLst>
                                    <p:anim calcmode="lin" valueType="num">
                                      <p:cBhvr additive="base">
                                        <p:cTn id="28" dur="500"/>
                                        <p:tgtEl>
                                          <p:spTgt spid="2"/>
                                        </p:tgtEl>
                                        <p:attrNameLst>
                                          <p:attrName>ppt_x</p:attrName>
                                        </p:attrNameLst>
                                      </p:cBhvr>
                                      <p:tavLst>
                                        <p:tav tm="0">
                                          <p:val>
                                            <p:strVal val="ppt_x"/>
                                          </p:val>
                                        </p:tav>
                                        <p:tav tm="100000">
                                          <p:val>
                                            <p:strVal val="ppt_x"/>
                                          </p:val>
                                        </p:tav>
                                      </p:tavLst>
                                    </p:anim>
                                    <p:anim calcmode="lin" valueType="num">
                                      <p:cBhvr additive="base">
                                        <p:cTn id="29" dur="500"/>
                                        <p:tgtEl>
                                          <p:spTgt spid="2"/>
                                        </p:tgtEl>
                                        <p:attrNameLst>
                                          <p:attrName>ppt_y</p:attrName>
                                        </p:attrNameLst>
                                      </p:cBhvr>
                                      <p:tavLst>
                                        <p:tav tm="0">
                                          <p:val>
                                            <p:strVal val="ppt_y"/>
                                          </p:val>
                                        </p:tav>
                                        <p:tav tm="100000">
                                          <p:val>
                                            <p:strVal val="1+ppt_h/2"/>
                                          </p:val>
                                        </p:tav>
                                      </p:tavLst>
                                    </p:anim>
                                    <p:set>
                                      <p:cBhvr>
                                        <p:cTn id="30" dur="1" fill="hold">
                                          <p:stCondLst>
                                            <p:cond delay="499"/>
                                          </p:stCondLst>
                                        </p:cTn>
                                        <p:tgtEl>
                                          <p:spTgt spid="2"/>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23"/>
                                        </p:tgtEl>
                                        <p:attrNameLst>
                                          <p:attrName>style.visibility</p:attrName>
                                        </p:attrNameLst>
                                      </p:cBhvr>
                                      <p:to>
                                        <p:strVal val="visible"/>
                                      </p:to>
                                    </p:set>
                                    <p:anim calcmode="lin" valueType="num">
                                      <p:cBhvr additive="base">
                                        <p:cTn id="35" dur="500" fill="hold"/>
                                        <p:tgtEl>
                                          <p:spTgt spid="23"/>
                                        </p:tgtEl>
                                        <p:attrNameLst>
                                          <p:attrName>ppt_x</p:attrName>
                                        </p:attrNameLst>
                                      </p:cBhvr>
                                      <p:tavLst>
                                        <p:tav tm="0">
                                          <p:val>
                                            <p:strVal val="#ppt_x"/>
                                          </p:val>
                                        </p:tav>
                                        <p:tav tm="100000">
                                          <p:val>
                                            <p:strVal val="#ppt_x"/>
                                          </p:val>
                                        </p:tav>
                                      </p:tavLst>
                                    </p:anim>
                                    <p:anim calcmode="lin" valueType="num">
                                      <p:cBhvr additive="base">
                                        <p:cTn id="36"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19"/>
                                        </p:tgtEl>
                                        <p:attrNameLst>
                                          <p:attrName>style.visibility</p:attrName>
                                        </p:attrNameLst>
                                      </p:cBhvr>
                                      <p:to>
                                        <p:strVal val="visible"/>
                                      </p:to>
                                    </p:set>
                                    <p:anim calcmode="lin" valueType="num">
                                      <p:cBhvr additive="base">
                                        <p:cTn id="41" dur="500" fill="hold"/>
                                        <p:tgtEl>
                                          <p:spTgt spid="19"/>
                                        </p:tgtEl>
                                        <p:attrNameLst>
                                          <p:attrName>ppt_x</p:attrName>
                                        </p:attrNameLst>
                                      </p:cBhvr>
                                      <p:tavLst>
                                        <p:tav tm="0">
                                          <p:val>
                                            <p:strVal val="#ppt_x"/>
                                          </p:val>
                                        </p:tav>
                                        <p:tav tm="100000">
                                          <p:val>
                                            <p:strVal val="#ppt_x"/>
                                          </p:val>
                                        </p:tav>
                                      </p:tavLst>
                                    </p:anim>
                                    <p:anim calcmode="lin" valueType="num">
                                      <p:cBhvr additive="base">
                                        <p:cTn id="4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xit" presetSubtype="4" fill="hold" nodeType="clickEffect">
                                  <p:stCondLst>
                                    <p:cond delay="0"/>
                                  </p:stCondLst>
                                  <p:childTnLst>
                                    <p:anim calcmode="lin" valueType="num">
                                      <p:cBhvr additive="base">
                                        <p:cTn id="46" dur="500"/>
                                        <p:tgtEl>
                                          <p:spTgt spid="8199"/>
                                        </p:tgtEl>
                                        <p:attrNameLst>
                                          <p:attrName>ppt_x</p:attrName>
                                        </p:attrNameLst>
                                      </p:cBhvr>
                                      <p:tavLst>
                                        <p:tav tm="0">
                                          <p:val>
                                            <p:strVal val="ppt_x"/>
                                          </p:val>
                                        </p:tav>
                                        <p:tav tm="100000">
                                          <p:val>
                                            <p:strVal val="ppt_x"/>
                                          </p:val>
                                        </p:tav>
                                      </p:tavLst>
                                    </p:anim>
                                    <p:anim calcmode="lin" valueType="num">
                                      <p:cBhvr additive="base">
                                        <p:cTn id="47" dur="500"/>
                                        <p:tgtEl>
                                          <p:spTgt spid="8199"/>
                                        </p:tgtEl>
                                        <p:attrNameLst>
                                          <p:attrName>ppt_y</p:attrName>
                                        </p:attrNameLst>
                                      </p:cBhvr>
                                      <p:tavLst>
                                        <p:tav tm="0">
                                          <p:val>
                                            <p:strVal val="ppt_y"/>
                                          </p:val>
                                        </p:tav>
                                        <p:tav tm="100000">
                                          <p:val>
                                            <p:strVal val="1+ppt_h/2"/>
                                          </p:val>
                                        </p:tav>
                                      </p:tavLst>
                                    </p:anim>
                                    <p:set>
                                      <p:cBhvr>
                                        <p:cTn id="48" dur="1" fill="hold">
                                          <p:stCondLst>
                                            <p:cond delay="499"/>
                                          </p:stCondLst>
                                        </p:cTn>
                                        <p:tgtEl>
                                          <p:spTgt spid="8199"/>
                                        </p:tgtEl>
                                        <p:attrNameLst>
                                          <p:attrName>style.visibility</p:attrName>
                                        </p:attrNameLst>
                                      </p:cBhvr>
                                      <p:to>
                                        <p:strVal val="hidden"/>
                                      </p:to>
                                    </p:set>
                                  </p:childTnLst>
                                </p:cTn>
                              </p:par>
                              <p:par>
                                <p:cTn id="49" presetID="2" presetClass="exit" presetSubtype="4" fill="hold" nodeType="withEffect">
                                  <p:stCondLst>
                                    <p:cond delay="0"/>
                                  </p:stCondLst>
                                  <p:childTnLst>
                                    <p:anim calcmode="lin" valueType="num">
                                      <p:cBhvr additive="base">
                                        <p:cTn id="50" dur="500"/>
                                        <p:tgtEl>
                                          <p:spTgt spid="8200"/>
                                        </p:tgtEl>
                                        <p:attrNameLst>
                                          <p:attrName>ppt_x</p:attrName>
                                        </p:attrNameLst>
                                      </p:cBhvr>
                                      <p:tavLst>
                                        <p:tav tm="0">
                                          <p:val>
                                            <p:strVal val="ppt_x"/>
                                          </p:val>
                                        </p:tav>
                                        <p:tav tm="100000">
                                          <p:val>
                                            <p:strVal val="ppt_x"/>
                                          </p:val>
                                        </p:tav>
                                      </p:tavLst>
                                    </p:anim>
                                    <p:anim calcmode="lin" valueType="num">
                                      <p:cBhvr additive="base">
                                        <p:cTn id="51" dur="500"/>
                                        <p:tgtEl>
                                          <p:spTgt spid="8200"/>
                                        </p:tgtEl>
                                        <p:attrNameLst>
                                          <p:attrName>ppt_y</p:attrName>
                                        </p:attrNameLst>
                                      </p:cBhvr>
                                      <p:tavLst>
                                        <p:tav tm="0">
                                          <p:val>
                                            <p:strVal val="ppt_y"/>
                                          </p:val>
                                        </p:tav>
                                        <p:tav tm="100000">
                                          <p:val>
                                            <p:strVal val="1+ppt_h/2"/>
                                          </p:val>
                                        </p:tav>
                                      </p:tavLst>
                                    </p:anim>
                                    <p:set>
                                      <p:cBhvr>
                                        <p:cTn id="52" dur="1" fill="hold">
                                          <p:stCondLst>
                                            <p:cond delay="499"/>
                                          </p:stCondLst>
                                        </p:cTn>
                                        <p:tgtEl>
                                          <p:spTgt spid="8200"/>
                                        </p:tgtEl>
                                        <p:attrNameLst>
                                          <p:attrName>style.visibility</p:attrName>
                                        </p:attrNameLst>
                                      </p:cBhvr>
                                      <p:to>
                                        <p:strVal val="hidden"/>
                                      </p:to>
                                    </p:set>
                                  </p:childTnLst>
                                </p:cTn>
                              </p:par>
                              <p:par>
                                <p:cTn id="53" presetID="2" presetClass="exit" presetSubtype="4" fill="hold" nodeType="withEffect">
                                  <p:stCondLst>
                                    <p:cond delay="0"/>
                                  </p:stCondLst>
                                  <p:childTnLst>
                                    <p:anim calcmode="lin" valueType="num">
                                      <p:cBhvr additive="base">
                                        <p:cTn id="54" dur="500"/>
                                        <p:tgtEl>
                                          <p:spTgt spid="17"/>
                                        </p:tgtEl>
                                        <p:attrNameLst>
                                          <p:attrName>ppt_x</p:attrName>
                                        </p:attrNameLst>
                                      </p:cBhvr>
                                      <p:tavLst>
                                        <p:tav tm="0">
                                          <p:val>
                                            <p:strVal val="ppt_x"/>
                                          </p:val>
                                        </p:tav>
                                        <p:tav tm="100000">
                                          <p:val>
                                            <p:strVal val="ppt_x"/>
                                          </p:val>
                                        </p:tav>
                                      </p:tavLst>
                                    </p:anim>
                                    <p:anim calcmode="lin" valueType="num">
                                      <p:cBhvr additive="base">
                                        <p:cTn id="55" dur="500"/>
                                        <p:tgtEl>
                                          <p:spTgt spid="17"/>
                                        </p:tgtEl>
                                        <p:attrNameLst>
                                          <p:attrName>ppt_y</p:attrName>
                                        </p:attrNameLst>
                                      </p:cBhvr>
                                      <p:tavLst>
                                        <p:tav tm="0">
                                          <p:val>
                                            <p:strVal val="ppt_y"/>
                                          </p:val>
                                        </p:tav>
                                        <p:tav tm="100000">
                                          <p:val>
                                            <p:strVal val="1+ppt_h/2"/>
                                          </p:val>
                                        </p:tav>
                                      </p:tavLst>
                                    </p:anim>
                                    <p:set>
                                      <p:cBhvr>
                                        <p:cTn id="56" dur="1" fill="hold">
                                          <p:stCondLst>
                                            <p:cond delay="499"/>
                                          </p:stCondLst>
                                        </p:cTn>
                                        <p:tgtEl>
                                          <p:spTgt spid="17"/>
                                        </p:tgtEl>
                                        <p:attrNameLst>
                                          <p:attrName>style.visibility</p:attrName>
                                        </p:attrNameLst>
                                      </p:cBhvr>
                                      <p:to>
                                        <p:strVal val="hidden"/>
                                      </p:to>
                                    </p:set>
                                  </p:childTnLst>
                                </p:cTn>
                              </p:par>
                              <p:par>
                                <p:cTn id="57" presetID="2" presetClass="exit" presetSubtype="4" fill="hold" nodeType="withEffect">
                                  <p:stCondLst>
                                    <p:cond delay="0"/>
                                  </p:stCondLst>
                                  <p:childTnLst>
                                    <p:anim calcmode="lin" valueType="num">
                                      <p:cBhvr additive="base">
                                        <p:cTn id="58" dur="500"/>
                                        <p:tgtEl>
                                          <p:spTgt spid="18"/>
                                        </p:tgtEl>
                                        <p:attrNameLst>
                                          <p:attrName>ppt_x</p:attrName>
                                        </p:attrNameLst>
                                      </p:cBhvr>
                                      <p:tavLst>
                                        <p:tav tm="0">
                                          <p:val>
                                            <p:strVal val="ppt_x"/>
                                          </p:val>
                                        </p:tav>
                                        <p:tav tm="100000">
                                          <p:val>
                                            <p:strVal val="ppt_x"/>
                                          </p:val>
                                        </p:tav>
                                      </p:tavLst>
                                    </p:anim>
                                    <p:anim calcmode="lin" valueType="num">
                                      <p:cBhvr additive="base">
                                        <p:cTn id="59" dur="500"/>
                                        <p:tgtEl>
                                          <p:spTgt spid="18"/>
                                        </p:tgtEl>
                                        <p:attrNameLst>
                                          <p:attrName>ppt_y</p:attrName>
                                        </p:attrNameLst>
                                      </p:cBhvr>
                                      <p:tavLst>
                                        <p:tav tm="0">
                                          <p:val>
                                            <p:strVal val="ppt_y"/>
                                          </p:val>
                                        </p:tav>
                                        <p:tav tm="100000">
                                          <p:val>
                                            <p:strVal val="1+ppt_h/2"/>
                                          </p:val>
                                        </p:tav>
                                      </p:tavLst>
                                    </p:anim>
                                    <p:set>
                                      <p:cBhvr>
                                        <p:cTn id="60" dur="1" fill="hold">
                                          <p:stCondLst>
                                            <p:cond delay="499"/>
                                          </p:stCondLst>
                                        </p:cTn>
                                        <p:tgtEl>
                                          <p:spTgt spid="18"/>
                                        </p:tgtEl>
                                        <p:attrNameLst>
                                          <p:attrName>style.visibility</p:attrName>
                                        </p:attrNameLst>
                                      </p:cBhvr>
                                      <p:to>
                                        <p:strVal val="hidden"/>
                                      </p:to>
                                    </p:set>
                                  </p:childTnLst>
                                </p:cTn>
                              </p:par>
                              <p:par>
                                <p:cTn id="61" presetID="2" presetClass="exit" presetSubtype="4" fill="hold" nodeType="withEffect">
                                  <p:stCondLst>
                                    <p:cond delay="0"/>
                                  </p:stCondLst>
                                  <p:childTnLst>
                                    <p:anim calcmode="lin" valueType="num">
                                      <p:cBhvr additive="base">
                                        <p:cTn id="62" dur="500"/>
                                        <p:tgtEl>
                                          <p:spTgt spid="11"/>
                                        </p:tgtEl>
                                        <p:attrNameLst>
                                          <p:attrName>ppt_x</p:attrName>
                                        </p:attrNameLst>
                                      </p:cBhvr>
                                      <p:tavLst>
                                        <p:tav tm="0">
                                          <p:val>
                                            <p:strVal val="ppt_x"/>
                                          </p:val>
                                        </p:tav>
                                        <p:tav tm="100000">
                                          <p:val>
                                            <p:strVal val="ppt_x"/>
                                          </p:val>
                                        </p:tav>
                                      </p:tavLst>
                                    </p:anim>
                                    <p:anim calcmode="lin" valueType="num">
                                      <p:cBhvr additive="base">
                                        <p:cTn id="63" dur="500"/>
                                        <p:tgtEl>
                                          <p:spTgt spid="11"/>
                                        </p:tgtEl>
                                        <p:attrNameLst>
                                          <p:attrName>ppt_y</p:attrName>
                                        </p:attrNameLst>
                                      </p:cBhvr>
                                      <p:tavLst>
                                        <p:tav tm="0">
                                          <p:val>
                                            <p:strVal val="ppt_y"/>
                                          </p:val>
                                        </p:tav>
                                        <p:tav tm="100000">
                                          <p:val>
                                            <p:strVal val="1+ppt_h/2"/>
                                          </p:val>
                                        </p:tav>
                                      </p:tavLst>
                                    </p:anim>
                                    <p:set>
                                      <p:cBhvr>
                                        <p:cTn id="64" dur="1" fill="hold">
                                          <p:stCondLst>
                                            <p:cond delay="499"/>
                                          </p:stCondLst>
                                        </p:cTn>
                                        <p:tgtEl>
                                          <p:spTgt spid="11"/>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0" presetClass="path" presetSubtype="0" accel="50000" decel="50000" fill="hold" nodeType="clickEffect">
                                  <p:stCondLst>
                                    <p:cond delay="0"/>
                                  </p:stCondLst>
                                  <p:childTnLst>
                                    <p:animMotion origin="layout" path="M 0.00138889 0.00564815 L 0.249514 0.293056 " pathEditMode="relative" rAng="0" ptsTypes="">
                                      <p:cBhvr>
                                        <p:cTn id="68" dur="2000" fill="hold"/>
                                        <p:tgtEl>
                                          <p:spTgt spid="19"/>
                                        </p:tgtEl>
                                        <p:attrNameLst>
                                          <p:attrName>ppt_x</p:attrName>
                                          <p:attrName>ppt_y</p:attrName>
                                        </p:attrNameLst>
                                      </p:cBhvr>
                                      <p:rCtr x="125" y="145"/>
                                    </p:animMotion>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29"/>
                                        </p:tgtEl>
                                        <p:attrNameLst>
                                          <p:attrName>style.visibility</p:attrName>
                                        </p:attrNameLst>
                                      </p:cBhvr>
                                      <p:to>
                                        <p:strVal val="visible"/>
                                      </p:to>
                                    </p:set>
                                    <p:anim calcmode="lin" valueType="num">
                                      <p:cBhvr additive="base">
                                        <p:cTn id="73" dur="500" fill="hold"/>
                                        <p:tgtEl>
                                          <p:spTgt spid="29"/>
                                        </p:tgtEl>
                                        <p:attrNameLst>
                                          <p:attrName>ppt_x</p:attrName>
                                        </p:attrNameLst>
                                      </p:cBhvr>
                                      <p:tavLst>
                                        <p:tav tm="0">
                                          <p:val>
                                            <p:strVal val="#ppt_x"/>
                                          </p:val>
                                        </p:tav>
                                        <p:tav tm="100000">
                                          <p:val>
                                            <p:strVal val="#ppt_x"/>
                                          </p:val>
                                        </p:tav>
                                      </p:tavLst>
                                    </p:anim>
                                    <p:anim calcmode="lin" valueType="num">
                                      <p:cBhvr additive="base">
                                        <p:cTn id="74" dur="500" fill="hold"/>
                                        <p:tgtEl>
                                          <p:spTgt spid="29"/>
                                        </p:tgtEl>
                                        <p:attrNameLst>
                                          <p:attrName>ppt_y</p:attrName>
                                        </p:attrNameLst>
                                      </p:cBhvr>
                                      <p:tavLst>
                                        <p:tav tm="0">
                                          <p:val>
                                            <p:strVal val="1+#ppt_h/2"/>
                                          </p:val>
                                        </p:tav>
                                        <p:tav tm="100000">
                                          <p:val>
                                            <p:strVal val="#ppt_y"/>
                                          </p:val>
                                        </p:tav>
                                      </p:tavLst>
                                    </p:anim>
                                  </p:childTnLst>
                                </p:cTn>
                              </p:par>
                              <p:par>
                                <p:cTn id="75" presetID="2" presetClass="entr" presetSubtype="4" fill="hold" nodeType="withEffect">
                                  <p:stCondLst>
                                    <p:cond delay="0"/>
                                  </p:stCondLst>
                                  <p:childTnLst>
                                    <p:set>
                                      <p:cBhvr>
                                        <p:cTn id="76" dur="1" fill="hold">
                                          <p:stCondLst>
                                            <p:cond delay="0"/>
                                          </p:stCondLst>
                                        </p:cTn>
                                        <p:tgtEl>
                                          <p:spTgt spid="32"/>
                                        </p:tgtEl>
                                        <p:attrNameLst>
                                          <p:attrName>style.visibility</p:attrName>
                                        </p:attrNameLst>
                                      </p:cBhvr>
                                      <p:to>
                                        <p:strVal val="visible"/>
                                      </p:to>
                                    </p:set>
                                    <p:anim calcmode="lin" valueType="num">
                                      <p:cBhvr additive="base">
                                        <p:cTn id="77" dur="500" fill="hold"/>
                                        <p:tgtEl>
                                          <p:spTgt spid="32"/>
                                        </p:tgtEl>
                                        <p:attrNameLst>
                                          <p:attrName>ppt_x</p:attrName>
                                        </p:attrNameLst>
                                      </p:cBhvr>
                                      <p:tavLst>
                                        <p:tav tm="0">
                                          <p:val>
                                            <p:strVal val="#ppt_x"/>
                                          </p:val>
                                        </p:tav>
                                        <p:tav tm="100000">
                                          <p:val>
                                            <p:strVal val="#ppt_x"/>
                                          </p:val>
                                        </p:tav>
                                      </p:tavLst>
                                    </p:anim>
                                    <p:anim calcmode="lin" valueType="num">
                                      <p:cBhvr additive="base">
                                        <p:cTn id="78" dur="500" fill="hold"/>
                                        <p:tgtEl>
                                          <p:spTgt spid="32"/>
                                        </p:tgtEl>
                                        <p:attrNameLst>
                                          <p:attrName>ppt_y</p:attrName>
                                        </p:attrNameLst>
                                      </p:cBhvr>
                                      <p:tavLst>
                                        <p:tav tm="0">
                                          <p:val>
                                            <p:strVal val="1+#ppt_h/2"/>
                                          </p:val>
                                        </p:tav>
                                        <p:tav tm="100000">
                                          <p:val>
                                            <p:strVal val="#ppt_y"/>
                                          </p:val>
                                        </p:tav>
                                      </p:tavLst>
                                    </p:anim>
                                  </p:childTnLst>
                                </p:cTn>
                              </p:par>
                              <p:par>
                                <p:cTn id="79" presetID="2" presetClass="entr" presetSubtype="4" fill="hold" nodeType="withEffect">
                                  <p:stCondLst>
                                    <p:cond delay="0"/>
                                  </p:stCondLst>
                                  <p:childTnLst>
                                    <p:set>
                                      <p:cBhvr>
                                        <p:cTn id="80" dur="1" fill="hold">
                                          <p:stCondLst>
                                            <p:cond delay="0"/>
                                          </p:stCondLst>
                                        </p:cTn>
                                        <p:tgtEl>
                                          <p:spTgt spid="36"/>
                                        </p:tgtEl>
                                        <p:attrNameLst>
                                          <p:attrName>style.visibility</p:attrName>
                                        </p:attrNameLst>
                                      </p:cBhvr>
                                      <p:to>
                                        <p:strVal val="visible"/>
                                      </p:to>
                                    </p:set>
                                    <p:anim calcmode="lin" valueType="num">
                                      <p:cBhvr additive="base">
                                        <p:cTn id="81" dur="500" fill="hold"/>
                                        <p:tgtEl>
                                          <p:spTgt spid="36"/>
                                        </p:tgtEl>
                                        <p:attrNameLst>
                                          <p:attrName>ppt_x</p:attrName>
                                        </p:attrNameLst>
                                      </p:cBhvr>
                                      <p:tavLst>
                                        <p:tav tm="0">
                                          <p:val>
                                            <p:strVal val="#ppt_x"/>
                                          </p:val>
                                        </p:tav>
                                        <p:tav tm="100000">
                                          <p:val>
                                            <p:strVal val="#ppt_x"/>
                                          </p:val>
                                        </p:tav>
                                      </p:tavLst>
                                    </p:anim>
                                    <p:anim calcmode="lin" valueType="num">
                                      <p:cBhvr additive="base">
                                        <p:cTn id="82" dur="500" fill="hold"/>
                                        <p:tgtEl>
                                          <p:spTgt spid="36"/>
                                        </p:tgtEl>
                                        <p:attrNameLst>
                                          <p:attrName>ppt_y</p:attrName>
                                        </p:attrNameLst>
                                      </p:cBhvr>
                                      <p:tavLst>
                                        <p:tav tm="0">
                                          <p:val>
                                            <p:strVal val="1+#ppt_h/2"/>
                                          </p:val>
                                        </p:tav>
                                        <p:tav tm="100000">
                                          <p:val>
                                            <p:strVal val="#ppt_y"/>
                                          </p:val>
                                        </p:tav>
                                      </p:tavLst>
                                    </p:anim>
                                  </p:childTnLst>
                                </p:cTn>
                              </p:par>
                              <p:par>
                                <p:cTn id="83" presetID="2" presetClass="entr" presetSubtype="4" fill="hold" nodeType="withEffect">
                                  <p:stCondLst>
                                    <p:cond delay="0"/>
                                  </p:stCondLst>
                                  <p:childTnLst>
                                    <p:set>
                                      <p:cBhvr>
                                        <p:cTn id="84" dur="1" fill="hold">
                                          <p:stCondLst>
                                            <p:cond delay="0"/>
                                          </p:stCondLst>
                                        </p:cTn>
                                        <p:tgtEl>
                                          <p:spTgt spid="41"/>
                                        </p:tgtEl>
                                        <p:attrNameLst>
                                          <p:attrName>style.visibility</p:attrName>
                                        </p:attrNameLst>
                                      </p:cBhvr>
                                      <p:to>
                                        <p:strVal val="visible"/>
                                      </p:to>
                                    </p:set>
                                    <p:anim calcmode="lin" valueType="num">
                                      <p:cBhvr additive="base">
                                        <p:cTn id="85" dur="500" fill="hold"/>
                                        <p:tgtEl>
                                          <p:spTgt spid="41"/>
                                        </p:tgtEl>
                                        <p:attrNameLst>
                                          <p:attrName>ppt_x</p:attrName>
                                        </p:attrNameLst>
                                      </p:cBhvr>
                                      <p:tavLst>
                                        <p:tav tm="0">
                                          <p:val>
                                            <p:strVal val="#ppt_x"/>
                                          </p:val>
                                        </p:tav>
                                        <p:tav tm="100000">
                                          <p:val>
                                            <p:strVal val="#ppt_x"/>
                                          </p:val>
                                        </p:tav>
                                      </p:tavLst>
                                    </p:anim>
                                    <p:anim calcmode="lin" valueType="num">
                                      <p:cBhvr additive="base">
                                        <p:cTn id="86"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0" presetClass="path" presetSubtype="0" accel="50000" decel="50000" fill="hold" nodeType="clickEffect">
                                  <p:stCondLst>
                                    <p:cond delay="0"/>
                                  </p:stCondLst>
                                  <p:childTnLst>
                                    <p:animMotion origin="layout" path="M 0 0 L 0.298889 0.281389 " pathEditMode="relative" rAng="0" ptsTypes="">
                                      <p:cBhvr>
                                        <p:cTn id="90" dur="2000" fill="hold"/>
                                        <p:tgtEl>
                                          <p:spTgt spid="8201"/>
                                        </p:tgtEl>
                                        <p:attrNameLst>
                                          <p:attrName>ppt_x</p:attrName>
                                          <p:attrName>ppt_y</p:attrName>
                                        </p:attrNameLst>
                                      </p:cBhvr>
                                      <p:rCtr x="150" y="136"/>
                                    </p:animMotion>
                                  </p:childTnLst>
                                </p:cTn>
                              </p:par>
                            </p:childTnLst>
                          </p:cTn>
                        </p:par>
                      </p:childTnLst>
                    </p:cTn>
                  </p:par>
                  <p:par>
                    <p:cTn id="91" fill="hold">
                      <p:stCondLst>
                        <p:cond delay="indefinite"/>
                      </p:stCondLst>
                      <p:childTnLst>
                        <p:par>
                          <p:cTn id="92" fill="hold">
                            <p:stCondLst>
                              <p:cond delay="0"/>
                            </p:stCondLst>
                            <p:childTnLst>
                              <p:par>
                                <p:cTn id="93" presetID="2" presetClass="entr" presetSubtype="4" fill="hold" nodeType="clickEffect">
                                  <p:stCondLst>
                                    <p:cond delay="0"/>
                                  </p:stCondLst>
                                  <p:childTnLst>
                                    <p:set>
                                      <p:cBhvr>
                                        <p:cTn id="94" dur="1" fill="hold">
                                          <p:stCondLst>
                                            <p:cond delay="0"/>
                                          </p:stCondLst>
                                        </p:cTn>
                                        <p:tgtEl>
                                          <p:spTgt spid="42"/>
                                        </p:tgtEl>
                                        <p:attrNameLst>
                                          <p:attrName>style.visibility</p:attrName>
                                        </p:attrNameLst>
                                      </p:cBhvr>
                                      <p:to>
                                        <p:strVal val="visible"/>
                                      </p:to>
                                    </p:set>
                                    <p:anim calcmode="lin" valueType="num">
                                      <p:cBhvr additive="base">
                                        <p:cTn id="95" dur="500" fill="hold"/>
                                        <p:tgtEl>
                                          <p:spTgt spid="42"/>
                                        </p:tgtEl>
                                        <p:attrNameLst>
                                          <p:attrName>ppt_x</p:attrName>
                                        </p:attrNameLst>
                                      </p:cBhvr>
                                      <p:tavLst>
                                        <p:tav tm="0">
                                          <p:val>
                                            <p:strVal val="#ppt_x"/>
                                          </p:val>
                                        </p:tav>
                                        <p:tav tm="100000">
                                          <p:val>
                                            <p:strVal val="#ppt_x"/>
                                          </p:val>
                                        </p:tav>
                                      </p:tavLst>
                                    </p:anim>
                                    <p:anim calcmode="lin" valueType="num">
                                      <p:cBhvr additive="base">
                                        <p:cTn id="96" dur="500" fill="hold"/>
                                        <p:tgtEl>
                                          <p:spTgt spid="42"/>
                                        </p:tgtEl>
                                        <p:attrNameLst>
                                          <p:attrName>ppt_y</p:attrName>
                                        </p:attrNameLst>
                                      </p:cBhvr>
                                      <p:tavLst>
                                        <p:tav tm="0">
                                          <p:val>
                                            <p:strVal val="1+#ppt_h/2"/>
                                          </p:val>
                                        </p:tav>
                                        <p:tav tm="100000">
                                          <p:val>
                                            <p:strVal val="#ppt_y"/>
                                          </p:val>
                                        </p:tav>
                                      </p:tavLst>
                                    </p:anim>
                                  </p:childTnLst>
                                </p:cTn>
                              </p:par>
                              <p:par>
                                <p:cTn id="97" presetID="2" presetClass="entr" presetSubtype="4" fill="hold" nodeType="withEffect">
                                  <p:stCondLst>
                                    <p:cond delay="0"/>
                                  </p:stCondLst>
                                  <p:childTnLst>
                                    <p:set>
                                      <p:cBhvr>
                                        <p:cTn id="98" dur="1" fill="hold">
                                          <p:stCondLst>
                                            <p:cond delay="0"/>
                                          </p:stCondLst>
                                        </p:cTn>
                                        <p:tgtEl>
                                          <p:spTgt spid="43"/>
                                        </p:tgtEl>
                                        <p:attrNameLst>
                                          <p:attrName>style.visibility</p:attrName>
                                        </p:attrNameLst>
                                      </p:cBhvr>
                                      <p:to>
                                        <p:strVal val="visible"/>
                                      </p:to>
                                    </p:set>
                                    <p:anim calcmode="lin" valueType="num">
                                      <p:cBhvr additive="base">
                                        <p:cTn id="99" dur="500" fill="hold"/>
                                        <p:tgtEl>
                                          <p:spTgt spid="43"/>
                                        </p:tgtEl>
                                        <p:attrNameLst>
                                          <p:attrName>ppt_x</p:attrName>
                                        </p:attrNameLst>
                                      </p:cBhvr>
                                      <p:tavLst>
                                        <p:tav tm="0">
                                          <p:val>
                                            <p:strVal val="#ppt_x"/>
                                          </p:val>
                                        </p:tav>
                                        <p:tav tm="100000">
                                          <p:val>
                                            <p:strVal val="#ppt_x"/>
                                          </p:val>
                                        </p:tav>
                                      </p:tavLst>
                                    </p:anim>
                                    <p:anim calcmode="lin" valueType="num">
                                      <p:cBhvr additive="base">
                                        <p:cTn id="100" dur="500" fill="hold"/>
                                        <p:tgtEl>
                                          <p:spTgt spid="43"/>
                                        </p:tgtEl>
                                        <p:attrNameLst>
                                          <p:attrName>ppt_y</p:attrName>
                                        </p:attrNameLst>
                                      </p:cBhvr>
                                      <p:tavLst>
                                        <p:tav tm="0">
                                          <p:val>
                                            <p:strVal val="1+#ppt_h/2"/>
                                          </p:val>
                                        </p:tav>
                                        <p:tav tm="100000">
                                          <p:val>
                                            <p:strVal val="#ppt_y"/>
                                          </p:val>
                                        </p:tav>
                                      </p:tavLst>
                                    </p:anim>
                                  </p:childTnLst>
                                </p:cTn>
                              </p:par>
                              <p:par>
                                <p:cTn id="101" presetID="2" presetClass="entr" presetSubtype="4" fill="hold" nodeType="withEffect">
                                  <p:stCondLst>
                                    <p:cond delay="0"/>
                                  </p:stCondLst>
                                  <p:childTnLst>
                                    <p:set>
                                      <p:cBhvr>
                                        <p:cTn id="102" dur="1" fill="hold">
                                          <p:stCondLst>
                                            <p:cond delay="0"/>
                                          </p:stCondLst>
                                        </p:cTn>
                                        <p:tgtEl>
                                          <p:spTgt spid="44"/>
                                        </p:tgtEl>
                                        <p:attrNameLst>
                                          <p:attrName>style.visibility</p:attrName>
                                        </p:attrNameLst>
                                      </p:cBhvr>
                                      <p:to>
                                        <p:strVal val="visible"/>
                                      </p:to>
                                    </p:set>
                                    <p:anim calcmode="lin" valueType="num">
                                      <p:cBhvr additive="base">
                                        <p:cTn id="103" dur="500" fill="hold"/>
                                        <p:tgtEl>
                                          <p:spTgt spid="44"/>
                                        </p:tgtEl>
                                        <p:attrNameLst>
                                          <p:attrName>ppt_x</p:attrName>
                                        </p:attrNameLst>
                                      </p:cBhvr>
                                      <p:tavLst>
                                        <p:tav tm="0">
                                          <p:val>
                                            <p:strVal val="#ppt_x"/>
                                          </p:val>
                                        </p:tav>
                                        <p:tav tm="100000">
                                          <p:val>
                                            <p:strVal val="#ppt_x"/>
                                          </p:val>
                                        </p:tav>
                                      </p:tavLst>
                                    </p:anim>
                                    <p:anim calcmode="lin" valueType="num">
                                      <p:cBhvr additive="base">
                                        <p:cTn id="104"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xit" presetSubtype="4" fill="hold" grpId="2" nodeType="clickEffect">
                                  <p:stCondLst>
                                    <p:cond delay="0"/>
                                  </p:stCondLst>
                                  <p:childTnLst>
                                    <p:anim calcmode="lin" valueType="num">
                                      <p:cBhvr additive="base">
                                        <p:cTn id="108" dur="500"/>
                                        <p:tgtEl>
                                          <p:spTgt spid="23"/>
                                        </p:tgtEl>
                                        <p:attrNameLst>
                                          <p:attrName>ppt_x</p:attrName>
                                        </p:attrNameLst>
                                      </p:cBhvr>
                                      <p:tavLst>
                                        <p:tav tm="0">
                                          <p:val>
                                            <p:strVal val="ppt_x"/>
                                          </p:val>
                                        </p:tav>
                                        <p:tav tm="100000">
                                          <p:val>
                                            <p:strVal val="ppt_x"/>
                                          </p:val>
                                        </p:tav>
                                      </p:tavLst>
                                    </p:anim>
                                    <p:anim calcmode="lin" valueType="num">
                                      <p:cBhvr additive="base">
                                        <p:cTn id="109" dur="500"/>
                                        <p:tgtEl>
                                          <p:spTgt spid="23"/>
                                        </p:tgtEl>
                                        <p:attrNameLst>
                                          <p:attrName>ppt_y</p:attrName>
                                        </p:attrNameLst>
                                      </p:cBhvr>
                                      <p:tavLst>
                                        <p:tav tm="0">
                                          <p:val>
                                            <p:strVal val="ppt_y"/>
                                          </p:val>
                                        </p:tav>
                                        <p:tav tm="100000">
                                          <p:val>
                                            <p:strVal val="1+ppt_h/2"/>
                                          </p:val>
                                        </p:tav>
                                      </p:tavLst>
                                    </p:anim>
                                    <p:set>
                                      <p:cBhvr>
                                        <p:cTn id="110" dur="1" fill="hold">
                                          <p:stCondLst>
                                            <p:cond delay="499"/>
                                          </p:stCondLst>
                                        </p:cTn>
                                        <p:tgtEl>
                                          <p:spTgt spid="23"/>
                                        </p:tgtEl>
                                        <p:attrNameLst>
                                          <p:attrName>style.visibility</p:attrName>
                                        </p:attrNameLst>
                                      </p:cBhvr>
                                      <p:to>
                                        <p:strVal val="hidden"/>
                                      </p:to>
                                    </p:set>
                                  </p:childTnLst>
                                </p:cTn>
                              </p:par>
                            </p:childTnLst>
                          </p:cTn>
                        </p:par>
                      </p:childTnLst>
                    </p:cTn>
                  </p:par>
                  <p:par>
                    <p:cTn id="111" fill="hold">
                      <p:stCondLst>
                        <p:cond delay="indefinite"/>
                      </p:stCondLst>
                      <p:childTnLst>
                        <p:par>
                          <p:cTn id="112" fill="hold">
                            <p:stCondLst>
                              <p:cond delay="0"/>
                            </p:stCondLst>
                            <p:childTnLst>
                              <p:par>
                                <p:cTn id="113" presetID="2" presetClass="entr" presetSubtype="4" fill="hold" grpId="0" nodeType="clickEffect">
                                  <p:stCondLst>
                                    <p:cond delay="0"/>
                                  </p:stCondLst>
                                  <p:childTnLst>
                                    <p:set>
                                      <p:cBhvr>
                                        <p:cTn id="114" dur="1" fill="hold">
                                          <p:stCondLst>
                                            <p:cond delay="0"/>
                                          </p:stCondLst>
                                        </p:cTn>
                                        <p:tgtEl>
                                          <p:spTgt spid="52"/>
                                        </p:tgtEl>
                                        <p:attrNameLst>
                                          <p:attrName>style.visibility</p:attrName>
                                        </p:attrNameLst>
                                      </p:cBhvr>
                                      <p:to>
                                        <p:strVal val="visible"/>
                                      </p:to>
                                    </p:set>
                                    <p:anim calcmode="lin" valueType="num">
                                      <p:cBhvr additive="base">
                                        <p:cTn id="115" dur="500" fill="hold"/>
                                        <p:tgtEl>
                                          <p:spTgt spid="52"/>
                                        </p:tgtEl>
                                        <p:attrNameLst>
                                          <p:attrName>ppt_x</p:attrName>
                                        </p:attrNameLst>
                                      </p:cBhvr>
                                      <p:tavLst>
                                        <p:tav tm="0">
                                          <p:val>
                                            <p:strVal val="#ppt_x"/>
                                          </p:val>
                                        </p:tav>
                                        <p:tav tm="100000">
                                          <p:val>
                                            <p:strVal val="#ppt_x"/>
                                          </p:val>
                                        </p:tav>
                                      </p:tavLst>
                                    </p:anim>
                                    <p:anim calcmode="lin" valueType="num">
                                      <p:cBhvr additive="base">
                                        <p:cTn id="116"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4" fill="hold" nodeType="clickEffect">
                                  <p:stCondLst>
                                    <p:cond delay="0"/>
                                  </p:stCondLst>
                                  <p:childTnLst>
                                    <p:set>
                                      <p:cBhvr>
                                        <p:cTn id="120" dur="1" fill="hold">
                                          <p:stCondLst>
                                            <p:cond delay="0"/>
                                          </p:stCondLst>
                                        </p:cTn>
                                        <p:tgtEl>
                                          <p:spTgt spid="48"/>
                                        </p:tgtEl>
                                        <p:attrNameLst>
                                          <p:attrName>style.visibility</p:attrName>
                                        </p:attrNameLst>
                                      </p:cBhvr>
                                      <p:to>
                                        <p:strVal val="visible"/>
                                      </p:to>
                                    </p:set>
                                    <p:anim calcmode="lin" valueType="num">
                                      <p:cBhvr additive="base">
                                        <p:cTn id="121" dur="500" fill="hold"/>
                                        <p:tgtEl>
                                          <p:spTgt spid="48"/>
                                        </p:tgtEl>
                                        <p:attrNameLst>
                                          <p:attrName>ppt_x</p:attrName>
                                        </p:attrNameLst>
                                      </p:cBhvr>
                                      <p:tavLst>
                                        <p:tav tm="0">
                                          <p:val>
                                            <p:strVal val="#ppt_x"/>
                                          </p:val>
                                        </p:tav>
                                        <p:tav tm="100000">
                                          <p:val>
                                            <p:strVal val="#ppt_x"/>
                                          </p:val>
                                        </p:tav>
                                      </p:tavLst>
                                    </p:anim>
                                    <p:anim calcmode="lin" valueType="num">
                                      <p:cBhvr additive="base">
                                        <p:cTn id="122"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2" presetClass="exit" presetSubtype="4" fill="hold" nodeType="clickEffect">
                                  <p:stCondLst>
                                    <p:cond delay="0"/>
                                  </p:stCondLst>
                                  <p:childTnLst>
                                    <p:anim calcmode="lin" valueType="num">
                                      <p:cBhvr additive="base">
                                        <p:cTn id="126" dur="500"/>
                                        <p:tgtEl>
                                          <p:spTgt spid="8201"/>
                                        </p:tgtEl>
                                        <p:attrNameLst>
                                          <p:attrName>ppt_x</p:attrName>
                                        </p:attrNameLst>
                                      </p:cBhvr>
                                      <p:tavLst>
                                        <p:tav tm="0">
                                          <p:val>
                                            <p:strVal val="ppt_x"/>
                                          </p:val>
                                        </p:tav>
                                        <p:tav tm="100000">
                                          <p:val>
                                            <p:strVal val="ppt_x"/>
                                          </p:val>
                                        </p:tav>
                                      </p:tavLst>
                                    </p:anim>
                                    <p:anim calcmode="lin" valueType="num">
                                      <p:cBhvr additive="base">
                                        <p:cTn id="127" dur="500"/>
                                        <p:tgtEl>
                                          <p:spTgt spid="8201"/>
                                        </p:tgtEl>
                                        <p:attrNameLst>
                                          <p:attrName>ppt_y</p:attrName>
                                        </p:attrNameLst>
                                      </p:cBhvr>
                                      <p:tavLst>
                                        <p:tav tm="0">
                                          <p:val>
                                            <p:strVal val="ppt_y"/>
                                          </p:val>
                                        </p:tav>
                                        <p:tav tm="100000">
                                          <p:val>
                                            <p:strVal val="1+ppt_h/2"/>
                                          </p:val>
                                        </p:tav>
                                      </p:tavLst>
                                    </p:anim>
                                    <p:set>
                                      <p:cBhvr>
                                        <p:cTn id="128" dur="1" fill="hold">
                                          <p:stCondLst>
                                            <p:cond delay="499"/>
                                          </p:stCondLst>
                                        </p:cTn>
                                        <p:tgtEl>
                                          <p:spTgt spid="8201"/>
                                        </p:tgtEl>
                                        <p:attrNameLst>
                                          <p:attrName>style.visibility</p:attrName>
                                        </p:attrNameLst>
                                      </p:cBhvr>
                                      <p:to>
                                        <p:strVal val="hidden"/>
                                      </p:to>
                                    </p:set>
                                  </p:childTnLst>
                                </p:cTn>
                              </p:par>
                              <p:par>
                                <p:cTn id="129" presetID="2" presetClass="exit" presetSubtype="4" fill="hold" nodeType="withEffect">
                                  <p:stCondLst>
                                    <p:cond delay="0"/>
                                  </p:stCondLst>
                                  <p:childTnLst>
                                    <p:anim calcmode="lin" valueType="num">
                                      <p:cBhvr additive="base">
                                        <p:cTn id="130" dur="500"/>
                                        <p:tgtEl>
                                          <p:spTgt spid="19"/>
                                        </p:tgtEl>
                                        <p:attrNameLst>
                                          <p:attrName>ppt_x</p:attrName>
                                        </p:attrNameLst>
                                      </p:cBhvr>
                                      <p:tavLst>
                                        <p:tav tm="0">
                                          <p:val>
                                            <p:strVal val="ppt_x"/>
                                          </p:val>
                                        </p:tav>
                                        <p:tav tm="100000">
                                          <p:val>
                                            <p:strVal val="ppt_x"/>
                                          </p:val>
                                        </p:tav>
                                      </p:tavLst>
                                    </p:anim>
                                    <p:anim calcmode="lin" valueType="num">
                                      <p:cBhvr additive="base">
                                        <p:cTn id="131" dur="500"/>
                                        <p:tgtEl>
                                          <p:spTgt spid="19"/>
                                        </p:tgtEl>
                                        <p:attrNameLst>
                                          <p:attrName>ppt_y</p:attrName>
                                        </p:attrNameLst>
                                      </p:cBhvr>
                                      <p:tavLst>
                                        <p:tav tm="0">
                                          <p:val>
                                            <p:strVal val="ppt_y"/>
                                          </p:val>
                                        </p:tav>
                                        <p:tav tm="100000">
                                          <p:val>
                                            <p:strVal val="1+ppt_h/2"/>
                                          </p:val>
                                        </p:tav>
                                      </p:tavLst>
                                    </p:anim>
                                    <p:set>
                                      <p:cBhvr>
                                        <p:cTn id="132" dur="1" fill="hold">
                                          <p:stCondLst>
                                            <p:cond delay="499"/>
                                          </p:stCondLst>
                                        </p:cTn>
                                        <p:tgtEl>
                                          <p:spTgt spid="19"/>
                                        </p:tgtEl>
                                        <p:attrNameLst>
                                          <p:attrName>style.visibility</p:attrName>
                                        </p:attrNameLst>
                                      </p:cBhvr>
                                      <p:to>
                                        <p:strVal val="hidden"/>
                                      </p:to>
                                    </p:set>
                                  </p:childTnLst>
                                </p:cTn>
                              </p:par>
                              <p:par>
                                <p:cTn id="133" presetID="2" presetClass="exit" presetSubtype="4" fill="hold" nodeType="withEffect">
                                  <p:stCondLst>
                                    <p:cond delay="0"/>
                                  </p:stCondLst>
                                  <p:childTnLst>
                                    <p:anim calcmode="lin" valueType="num">
                                      <p:cBhvr additive="base">
                                        <p:cTn id="134" dur="500"/>
                                        <p:tgtEl>
                                          <p:spTgt spid="29"/>
                                        </p:tgtEl>
                                        <p:attrNameLst>
                                          <p:attrName>ppt_x</p:attrName>
                                        </p:attrNameLst>
                                      </p:cBhvr>
                                      <p:tavLst>
                                        <p:tav tm="0">
                                          <p:val>
                                            <p:strVal val="ppt_x"/>
                                          </p:val>
                                        </p:tav>
                                        <p:tav tm="100000">
                                          <p:val>
                                            <p:strVal val="ppt_x"/>
                                          </p:val>
                                        </p:tav>
                                      </p:tavLst>
                                    </p:anim>
                                    <p:anim calcmode="lin" valueType="num">
                                      <p:cBhvr additive="base">
                                        <p:cTn id="135" dur="500"/>
                                        <p:tgtEl>
                                          <p:spTgt spid="29"/>
                                        </p:tgtEl>
                                        <p:attrNameLst>
                                          <p:attrName>ppt_y</p:attrName>
                                        </p:attrNameLst>
                                      </p:cBhvr>
                                      <p:tavLst>
                                        <p:tav tm="0">
                                          <p:val>
                                            <p:strVal val="ppt_y"/>
                                          </p:val>
                                        </p:tav>
                                        <p:tav tm="100000">
                                          <p:val>
                                            <p:strVal val="1+ppt_h/2"/>
                                          </p:val>
                                        </p:tav>
                                      </p:tavLst>
                                    </p:anim>
                                    <p:set>
                                      <p:cBhvr>
                                        <p:cTn id="136" dur="1" fill="hold">
                                          <p:stCondLst>
                                            <p:cond delay="499"/>
                                          </p:stCondLst>
                                        </p:cTn>
                                        <p:tgtEl>
                                          <p:spTgt spid="29"/>
                                        </p:tgtEl>
                                        <p:attrNameLst>
                                          <p:attrName>style.visibility</p:attrName>
                                        </p:attrNameLst>
                                      </p:cBhvr>
                                      <p:to>
                                        <p:strVal val="hidden"/>
                                      </p:to>
                                    </p:set>
                                  </p:childTnLst>
                                </p:cTn>
                              </p:par>
                              <p:par>
                                <p:cTn id="137" presetID="2" presetClass="exit" presetSubtype="4" fill="hold" nodeType="withEffect">
                                  <p:stCondLst>
                                    <p:cond delay="0"/>
                                  </p:stCondLst>
                                  <p:childTnLst>
                                    <p:anim calcmode="lin" valueType="num">
                                      <p:cBhvr additive="base">
                                        <p:cTn id="138" dur="500"/>
                                        <p:tgtEl>
                                          <p:spTgt spid="32"/>
                                        </p:tgtEl>
                                        <p:attrNameLst>
                                          <p:attrName>ppt_x</p:attrName>
                                        </p:attrNameLst>
                                      </p:cBhvr>
                                      <p:tavLst>
                                        <p:tav tm="0">
                                          <p:val>
                                            <p:strVal val="ppt_x"/>
                                          </p:val>
                                        </p:tav>
                                        <p:tav tm="100000">
                                          <p:val>
                                            <p:strVal val="ppt_x"/>
                                          </p:val>
                                        </p:tav>
                                      </p:tavLst>
                                    </p:anim>
                                    <p:anim calcmode="lin" valueType="num">
                                      <p:cBhvr additive="base">
                                        <p:cTn id="139" dur="500"/>
                                        <p:tgtEl>
                                          <p:spTgt spid="32"/>
                                        </p:tgtEl>
                                        <p:attrNameLst>
                                          <p:attrName>ppt_y</p:attrName>
                                        </p:attrNameLst>
                                      </p:cBhvr>
                                      <p:tavLst>
                                        <p:tav tm="0">
                                          <p:val>
                                            <p:strVal val="ppt_y"/>
                                          </p:val>
                                        </p:tav>
                                        <p:tav tm="100000">
                                          <p:val>
                                            <p:strVal val="1+ppt_h/2"/>
                                          </p:val>
                                        </p:tav>
                                      </p:tavLst>
                                    </p:anim>
                                    <p:set>
                                      <p:cBhvr>
                                        <p:cTn id="140" dur="1" fill="hold">
                                          <p:stCondLst>
                                            <p:cond delay="499"/>
                                          </p:stCondLst>
                                        </p:cTn>
                                        <p:tgtEl>
                                          <p:spTgt spid="32"/>
                                        </p:tgtEl>
                                        <p:attrNameLst>
                                          <p:attrName>style.visibility</p:attrName>
                                        </p:attrNameLst>
                                      </p:cBhvr>
                                      <p:to>
                                        <p:strVal val="hidden"/>
                                      </p:to>
                                    </p:set>
                                  </p:childTnLst>
                                </p:cTn>
                              </p:par>
                              <p:par>
                                <p:cTn id="141" presetID="2" presetClass="exit" presetSubtype="4" fill="hold" nodeType="withEffect">
                                  <p:stCondLst>
                                    <p:cond delay="0"/>
                                  </p:stCondLst>
                                  <p:childTnLst>
                                    <p:anim calcmode="lin" valueType="num">
                                      <p:cBhvr additive="base">
                                        <p:cTn id="142" dur="500"/>
                                        <p:tgtEl>
                                          <p:spTgt spid="36"/>
                                        </p:tgtEl>
                                        <p:attrNameLst>
                                          <p:attrName>ppt_x</p:attrName>
                                        </p:attrNameLst>
                                      </p:cBhvr>
                                      <p:tavLst>
                                        <p:tav tm="0">
                                          <p:val>
                                            <p:strVal val="ppt_x"/>
                                          </p:val>
                                        </p:tav>
                                        <p:tav tm="100000">
                                          <p:val>
                                            <p:strVal val="ppt_x"/>
                                          </p:val>
                                        </p:tav>
                                      </p:tavLst>
                                    </p:anim>
                                    <p:anim calcmode="lin" valueType="num">
                                      <p:cBhvr additive="base">
                                        <p:cTn id="143" dur="500"/>
                                        <p:tgtEl>
                                          <p:spTgt spid="36"/>
                                        </p:tgtEl>
                                        <p:attrNameLst>
                                          <p:attrName>ppt_y</p:attrName>
                                        </p:attrNameLst>
                                      </p:cBhvr>
                                      <p:tavLst>
                                        <p:tav tm="0">
                                          <p:val>
                                            <p:strVal val="ppt_y"/>
                                          </p:val>
                                        </p:tav>
                                        <p:tav tm="100000">
                                          <p:val>
                                            <p:strVal val="1+ppt_h/2"/>
                                          </p:val>
                                        </p:tav>
                                      </p:tavLst>
                                    </p:anim>
                                    <p:set>
                                      <p:cBhvr>
                                        <p:cTn id="144" dur="1" fill="hold">
                                          <p:stCondLst>
                                            <p:cond delay="499"/>
                                          </p:stCondLst>
                                        </p:cTn>
                                        <p:tgtEl>
                                          <p:spTgt spid="36"/>
                                        </p:tgtEl>
                                        <p:attrNameLst>
                                          <p:attrName>style.visibility</p:attrName>
                                        </p:attrNameLst>
                                      </p:cBhvr>
                                      <p:to>
                                        <p:strVal val="hidden"/>
                                      </p:to>
                                    </p:set>
                                  </p:childTnLst>
                                </p:cTn>
                              </p:par>
                              <p:par>
                                <p:cTn id="145" presetID="2" presetClass="exit" presetSubtype="4" fill="hold" nodeType="withEffect">
                                  <p:stCondLst>
                                    <p:cond delay="0"/>
                                  </p:stCondLst>
                                  <p:childTnLst>
                                    <p:anim calcmode="lin" valueType="num">
                                      <p:cBhvr additive="base">
                                        <p:cTn id="146" dur="500"/>
                                        <p:tgtEl>
                                          <p:spTgt spid="41"/>
                                        </p:tgtEl>
                                        <p:attrNameLst>
                                          <p:attrName>ppt_x</p:attrName>
                                        </p:attrNameLst>
                                      </p:cBhvr>
                                      <p:tavLst>
                                        <p:tav tm="0">
                                          <p:val>
                                            <p:strVal val="ppt_x"/>
                                          </p:val>
                                        </p:tav>
                                        <p:tav tm="100000">
                                          <p:val>
                                            <p:strVal val="ppt_x"/>
                                          </p:val>
                                        </p:tav>
                                      </p:tavLst>
                                    </p:anim>
                                    <p:anim calcmode="lin" valueType="num">
                                      <p:cBhvr additive="base">
                                        <p:cTn id="147" dur="500"/>
                                        <p:tgtEl>
                                          <p:spTgt spid="41"/>
                                        </p:tgtEl>
                                        <p:attrNameLst>
                                          <p:attrName>ppt_y</p:attrName>
                                        </p:attrNameLst>
                                      </p:cBhvr>
                                      <p:tavLst>
                                        <p:tav tm="0">
                                          <p:val>
                                            <p:strVal val="ppt_y"/>
                                          </p:val>
                                        </p:tav>
                                        <p:tav tm="100000">
                                          <p:val>
                                            <p:strVal val="1+ppt_h/2"/>
                                          </p:val>
                                        </p:tav>
                                      </p:tavLst>
                                    </p:anim>
                                    <p:set>
                                      <p:cBhvr>
                                        <p:cTn id="148" dur="1" fill="hold">
                                          <p:stCondLst>
                                            <p:cond delay="499"/>
                                          </p:stCondLst>
                                        </p:cTn>
                                        <p:tgtEl>
                                          <p:spTgt spid="41"/>
                                        </p:tgtEl>
                                        <p:attrNameLst>
                                          <p:attrName>style.visibility</p:attrName>
                                        </p:attrNameLst>
                                      </p:cBhvr>
                                      <p:to>
                                        <p:strVal val="hidden"/>
                                      </p:to>
                                    </p:set>
                                  </p:childTnLst>
                                </p:cTn>
                              </p:par>
                              <p:par>
                                <p:cTn id="149" presetID="2" presetClass="exit" presetSubtype="4" fill="hold" nodeType="withEffect">
                                  <p:stCondLst>
                                    <p:cond delay="0"/>
                                  </p:stCondLst>
                                  <p:childTnLst>
                                    <p:anim calcmode="lin" valueType="num">
                                      <p:cBhvr additive="base">
                                        <p:cTn id="150" dur="500"/>
                                        <p:tgtEl>
                                          <p:spTgt spid="42"/>
                                        </p:tgtEl>
                                        <p:attrNameLst>
                                          <p:attrName>ppt_x</p:attrName>
                                        </p:attrNameLst>
                                      </p:cBhvr>
                                      <p:tavLst>
                                        <p:tav tm="0">
                                          <p:val>
                                            <p:strVal val="ppt_x"/>
                                          </p:val>
                                        </p:tav>
                                        <p:tav tm="100000">
                                          <p:val>
                                            <p:strVal val="ppt_x"/>
                                          </p:val>
                                        </p:tav>
                                      </p:tavLst>
                                    </p:anim>
                                    <p:anim calcmode="lin" valueType="num">
                                      <p:cBhvr additive="base">
                                        <p:cTn id="151" dur="500"/>
                                        <p:tgtEl>
                                          <p:spTgt spid="42"/>
                                        </p:tgtEl>
                                        <p:attrNameLst>
                                          <p:attrName>ppt_y</p:attrName>
                                        </p:attrNameLst>
                                      </p:cBhvr>
                                      <p:tavLst>
                                        <p:tav tm="0">
                                          <p:val>
                                            <p:strVal val="ppt_y"/>
                                          </p:val>
                                        </p:tav>
                                        <p:tav tm="100000">
                                          <p:val>
                                            <p:strVal val="1+ppt_h/2"/>
                                          </p:val>
                                        </p:tav>
                                      </p:tavLst>
                                    </p:anim>
                                    <p:set>
                                      <p:cBhvr>
                                        <p:cTn id="152" dur="1" fill="hold">
                                          <p:stCondLst>
                                            <p:cond delay="499"/>
                                          </p:stCondLst>
                                        </p:cTn>
                                        <p:tgtEl>
                                          <p:spTgt spid="42"/>
                                        </p:tgtEl>
                                        <p:attrNameLst>
                                          <p:attrName>style.visibility</p:attrName>
                                        </p:attrNameLst>
                                      </p:cBhvr>
                                      <p:to>
                                        <p:strVal val="hidden"/>
                                      </p:to>
                                    </p:set>
                                  </p:childTnLst>
                                </p:cTn>
                              </p:par>
                              <p:par>
                                <p:cTn id="153" presetID="2" presetClass="exit" presetSubtype="4" fill="hold" nodeType="withEffect">
                                  <p:stCondLst>
                                    <p:cond delay="0"/>
                                  </p:stCondLst>
                                  <p:childTnLst>
                                    <p:anim calcmode="lin" valueType="num">
                                      <p:cBhvr additive="base">
                                        <p:cTn id="154" dur="500"/>
                                        <p:tgtEl>
                                          <p:spTgt spid="43"/>
                                        </p:tgtEl>
                                        <p:attrNameLst>
                                          <p:attrName>ppt_x</p:attrName>
                                        </p:attrNameLst>
                                      </p:cBhvr>
                                      <p:tavLst>
                                        <p:tav tm="0">
                                          <p:val>
                                            <p:strVal val="ppt_x"/>
                                          </p:val>
                                        </p:tav>
                                        <p:tav tm="100000">
                                          <p:val>
                                            <p:strVal val="ppt_x"/>
                                          </p:val>
                                        </p:tav>
                                      </p:tavLst>
                                    </p:anim>
                                    <p:anim calcmode="lin" valueType="num">
                                      <p:cBhvr additive="base">
                                        <p:cTn id="155" dur="500"/>
                                        <p:tgtEl>
                                          <p:spTgt spid="43"/>
                                        </p:tgtEl>
                                        <p:attrNameLst>
                                          <p:attrName>ppt_y</p:attrName>
                                        </p:attrNameLst>
                                      </p:cBhvr>
                                      <p:tavLst>
                                        <p:tav tm="0">
                                          <p:val>
                                            <p:strVal val="ppt_y"/>
                                          </p:val>
                                        </p:tav>
                                        <p:tav tm="100000">
                                          <p:val>
                                            <p:strVal val="1+ppt_h/2"/>
                                          </p:val>
                                        </p:tav>
                                      </p:tavLst>
                                    </p:anim>
                                    <p:set>
                                      <p:cBhvr>
                                        <p:cTn id="156" dur="1" fill="hold">
                                          <p:stCondLst>
                                            <p:cond delay="499"/>
                                          </p:stCondLst>
                                        </p:cTn>
                                        <p:tgtEl>
                                          <p:spTgt spid="43"/>
                                        </p:tgtEl>
                                        <p:attrNameLst>
                                          <p:attrName>style.visibility</p:attrName>
                                        </p:attrNameLst>
                                      </p:cBhvr>
                                      <p:to>
                                        <p:strVal val="hidden"/>
                                      </p:to>
                                    </p:set>
                                  </p:childTnLst>
                                </p:cTn>
                              </p:par>
                              <p:par>
                                <p:cTn id="157" presetID="2" presetClass="exit" presetSubtype="4" fill="hold" nodeType="withEffect">
                                  <p:stCondLst>
                                    <p:cond delay="0"/>
                                  </p:stCondLst>
                                  <p:childTnLst>
                                    <p:anim calcmode="lin" valueType="num">
                                      <p:cBhvr additive="base">
                                        <p:cTn id="158" dur="500"/>
                                        <p:tgtEl>
                                          <p:spTgt spid="44"/>
                                        </p:tgtEl>
                                        <p:attrNameLst>
                                          <p:attrName>ppt_x</p:attrName>
                                        </p:attrNameLst>
                                      </p:cBhvr>
                                      <p:tavLst>
                                        <p:tav tm="0">
                                          <p:val>
                                            <p:strVal val="ppt_x"/>
                                          </p:val>
                                        </p:tav>
                                        <p:tav tm="100000">
                                          <p:val>
                                            <p:strVal val="ppt_x"/>
                                          </p:val>
                                        </p:tav>
                                      </p:tavLst>
                                    </p:anim>
                                    <p:anim calcmode="lin" valueType="num">
                                      <p:cBhvr additive="base">
                                        <p:cTn id="159" dur="500"/>
                                        <p:tgtEl>
                                          <p:spTgt spid="44"/>
                                        </p:tgtEl>
                                        <p:attrNameLst>
                                          <p:attrName>ppt_y</p:attrName>
                                        </p:attrNameLst>
                                      </p:cBhvr>
                                      <p:tavLst>
                                        <p:tav tm="0">
                                          <p:val>
                                            <p:strVal val="ppt_y"/>
                                          </p:val>
                                        </p:tav>
                                        <p:tav tm="100000">
                                          <p:val>
                                            <p:strVal val="1+ppt_h/2"/>
                                          </p:val>
                                        </p:tav>
                                      </p:tavLst>
                                    </p:anim>
                                    <p:set>
                                      <p:cBhvr>
                                        <p:cTn id="160" dur="1" fill="hold">
                                          <p:stCondLst>
                                            <p:cond delay="499"/>
                                          </p:stCondLst>
                                        </p:cTn>
                                        <p:tgtEl>
                                          <p:spTgt spid="4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23" grpId="0" bldLvl="0" animBg="1"/>
      <p:bldP spid="23" grpId="1" animBg="1"/>
      <p:bldP spid="52" grpId="0" bldLvl="0" animBg="1"/>
      <p:bldP spid="52" grpId="1" animBg="1"/>
      <p:bldP spid="23" grpId="2"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930" name="Text Box 2"/>
          <p:cNvSpPr txBox="1">
            <a:spLocks noChangeArrowheads="1"/>
          </p:cNvSpPr>
          <p:nvPr/>
        </p:nvSpPr>
        <p:spPr bwMode="auto">
          <a:xfrm>
            <a:off x="482600" y="1310878"/>
            <a:ext cx="1785938" cy="530225"/>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pPr>
            <a:r>
              <a:rPr kumimoji="1" lang="zh-CN" altLang="en-US" sz="2400" b="1" dirty="0">
                <a:solidFill>
                  <a:srgbClr val="0000FF"/>
                </a:solidFill>
                <a:latin typeface="Times New Roman" panose="02020603050405020304" pitchFamily="18" charset="0"/>
                <a:cs typeface="Times New Roman" panose="02020603050405020304" pitchFamily="18" charset="0"/>
              </a:rPr>
              <a:t>哈</a:t>
            </a:r>
            <a:r>
              <a:rPr kumimoji="1" lang="zh-CN" altLang="en-US" sz="2400" b="1" dirty="0">
                <a:solidFill>
                  <a:srgbClr val="0000FF"/>
                </a:solidFill>
                <a:latin typeface="Times New Roman" panose="02020603050405020304" pitchFamily="18" charset="0"/>
                <a:ea typeface="华文中宋" panose="02010600040101010101" pitchFamily="2" charset="-122"/>
                <a:cs typeface="Times New Roman" panose="02020603050405020304" pitchFamily="18" charset="0"/>
              </a:rPr>
              <a:t>夫曼树： </a:t>
            </a:r>
            <a:endParaRPr kumimoji="1" lang="zh-CN" altLang="en-US" sz="2400" b="1" dirty="0">
              <a:solidFill>
                <a:srgbClr val="0000FF"/>
              </a:solidFill>
              <a:latin typeface="Times New Roman" panose="02020603050405020304" pitchFamily="18" charset="0"/>
              <a:ea typeface="华文中宋" panose="02010600040101010101" pitchFamily="2" charset="-122"/>
              <a:cs typeface="Times New Roman" panose="02020603050405020304" pitchFamily="18" charset="0"/>
            </a:endParaRPr>
          </a:p>
        </p:txBody>
      </p:sp>
      <p:sp>
        <p:nvSpPr>
          <p:cNvPr id="508933" name="AutoShape 5"/>
          <p:cNvSpPr>
            <a:spLocks noChangeArrowheads="1"/>
          </p:cNvSpPr>
          <p:nvPr/>
        </p:nvSpPr>
        <p:spPr bwMode="auto">
          <a:xfrm>
            <a:off x="5220335" y="981313"/>
            <a:ext cx="2667000" cy="609600"/>
          </a:xfrm>
          <a:prstGeom prst="wedgeRoundRectCallout">
            <a:avLst>
              <a:gd name="adj1" fmla="val -81250"/>
              <a:gd name="adj2" fmla="val 145051"/>
              <a:gd name="adj3" fmla="val 16667"/>
            </a:avLst>
          </a:prstGeom>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5"/>
          </a:lnRef>
          <a:fillRef idx="1">
            <a:schemeClr val="lt1"/>
          </a:fillRef>
          <a:effectRef idx="0">
            <a:schemeClr val="accent5"/>
          </a:effectRef>
          <a:fontRef idx="minor">
            <a:schemeClr val="dk1"/>
          </a:fontRef>
        </p:style>
        <p:txBody>
          <a:bodyPr anchor="ctr"/>
          <a:lstStyle/>
          <a:p>
            <a:pPr algn="ctr"/>
            <a:r>
              <a:rPr lang="zh-CN" altLang="en-US" sz="2000" b="1">
                <a:solidFill>
                  <a:srgbClr val="000000"/>
                </a:solidFill>
                <a:latin typeface="宋体" panose="02010600030101010101" pitchFamily="2" charset="-122"/>
                <a:ea typeface="宋体" panose="02010600030101010101" pitchFamily="2" charset="-122"/>
                <a:cs typeface="Times New Roman" panose="02020603050405020304" pitchFamily="18" charset="0"/>
              </a:rPr>
              <a:t>哈夫曼树的构造过程</a:t>
            </a:r>
            <a:endParaRPr lang="zh-CN" altLang="en-US" sz="2000" b="1">
              <a:solidFill>
                <a:srgbClr val="000000"/>
              </a:solidFill>
              <a:latin typeface="宋体" panose="02010600030101010101" pitchFamily="2" charset="-122"/>
              <a:ea typeface="宋体" panose="02010600030101010101" pitchFamily="2" charset="-122"/>
              <a:cs typeface="Times New Roman" panose="02020603050405020304" pitchFamily="18" charset="0"/>
            </a:endParaRPr>
          </a:p>
        </p:txBody>
      </p:sp>
      <p:sp>
        <p:nvSpPr>
          <p:cNvPr id="5" name="矩形 4"/>
          <p:cNvSpPr/>
          <p:nvPr/>
        </p:nvSpPr>
        <p:spPr>
          <a:xfrm>
            <a:off x="576110" y="836836"/>
            <a:ext cx="286131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4.2.1</a:t>
            </a:r>
            <a:r>
              <a:rPr lang="en-US" altLang="zh-CN" sz="2800" b="1" dirty="0" smtClean="0">
                <a:solidFill>
                  <a:srgbClr val="0000FF"/>
                </a:solidFill>
                <a:latin typeface="楷体" panose="02010609060101010101" pitchFamily="49" charset="-122"/>
                <a:ea typeface="楷体" panose="02010609060101010101" pitchFamily="49" charset="-122"/>
                <a:cs typeface="Times New Roman" panose="02020603050405020304" pitchFamily="18" charset="0"/>
              </a:rPr>
              <a:t> </a:t>
            </a:r>
            <a:r>
              <a:rPr lang="zh-CN" altLang="en-US" sz="2800" b="1" dirty="0">
                <a:solidFill>
                  <a:srgbClr val="0000FF"/>
                </a:solidFill>
                <a:latin typeface="楷体" panose="02010609060101010101" pitchFamily="49" charset="-122"/>
                <a:ea typeface="楷体" panose="02010609060101010101" pitchFamily="49" charset="-122"/>
                <a:cs typeface="Times New Roman" panose="02020603050405020304" pitchFamily="18" charset="0"/>
              </a:rPr>
              <a:t>哈夫曼编码</a:t>
            </a:r>
            <a:endParaRPr lang="zh-CN" altLang="en-US" sz="2800" b="1" dirty="0">
              <a:solidFill>
                <a:srgbClr val="0000FF"/>
              </a:solidFill>
              <a:latin typeface="楷体" panose="02010609060101010101" pitchFamily="49" charset="-122"/>
              <a:ea typeface="楷体" panose="02010609060101010101" pitchFamily="49" charset="-122"/>
              <a:cs typeface="Times New Roman" panose="02020603050405020304" pitchFamily="18" charset="0"/>
            </a:endParaRPr>
          </a:p>
        </p:txBody>
      </p:sp>
      <p:grpSp>
        <p:nvGrpSpPr>
          <p:cNvPr id="8203" name="组合 34"/>
          <p:cNvGrpSpPr/>
          <p:nvPr/>
        </p:nvGrpSpPr>
        <p:grpSpPr>
          <a:xfrm>
            <a:off x="3269933" y="2032000"/>
            <a:ext cx="504825" cy="504825"/>
            <a:chOff x="1006488" y="2036167"/>
            <a:chExt cx="504800" cy="504056"/>
          </a:xfrm>
        </p:grpSpPr>
        <p:sp>
          <p:nvSpPr>
            <p:cNvPr id="8215" name="椭圆 35"/>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37" name="文本框 36"/>
            <p:cNvSpPr txBox="1"/>
            <p:nvPr/>
          </p:nvSpPr>
          <p:spPr>
            <a:xfrm>
              <a:off x="1104908" y="2102740"/>
              <a:ext cx="298435" cy="367739"/>
            </a:xfrm>
            <a:prstGeom prst="rect">
              <a:avLst/>
            </a:prstGeom>
            <a:noFill/>
          </p:spPr>
          <p:txBody>
            <a:bodyPr>
              <a:spAutoFit/>
            </a:bodyPr>
            <a:lstStyle/>
            <a:p>
              <a:pPr marR="0" defTabSz="914400">
                <a:buClrTx/>
                <a:buSzTx/>
                <a:buFontTx/>
                <a:buNone/>
                <a:defRPr/>
              </a:pPr>
              <a:r>
                <a:rPr kumimoji="0" lang="en-US" altLang="zh-CN" kern="1200" cap="none" spc="0" normalizeH="0" baseline="0" noProof="0">
                  <a:solidFill>
                    <a:schemeClr val="tx2"/>
                  </a:solidFill>
                  <a:latin typeface="Times New Roman" panose="02020603050405020304" pitchFamily="18" charset="0"/>
                  <a:ea typeface="+mj-ea"/>
                  <a:cs typeface="Times New Roman" panose="02020603050405020304" pitchFamily="18" charset="0"/>
                </a:rPr>
                <a:t>7</a:t>
              </a:r>
              <a:endParaRPr kumimoji="0" lang="zh-CN" altLang="en-US" kern="1200" cap="none" spc="0" normalizeH="0" baseline="0" noProof="0">
                <a:solidFill>
                  <a:srgbClr val="FF0000"/>
                </a:solidFill>
                <a:latin typeface="Times New Roman" panose="02020603050405020304" pitchFamily="18" charset="0"/>
                <a:ea typeface="+mj-ea"/>
                <a:cs typeface="Times New Roman" panose="02020603050405020304" pitchFamily="18" charset="0"/>
              </a:endParaRPr>
            </a:p>
          </p:txBody>
        </p:sp>
      </p:grpSp>
      <p:sp>
        <p:nvSpPr>
          <p:cNvPr id="3" name="左大括号 2"/>
          <p:cNvSpPr/>
          <p:nvPr/>
        </p:nvSpPr>
        <p:spPr>
          <a:xfrm flipH="1">
            <a:off x="3924300" y="1840865"/>
            <a:ext cx="278130" cy="791845"/>
          </a:xfrm>
          <a:prstGeom prst="leftBrace">
            <a:avLst/>
          </a:prstGeom>
          <a:noFill/>
          <a:ln w="952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grpSp>
        <p:nvGrpSpPr>
          <p:cNvPr id="11" name="组合 28"/>
          <p:cNvGrpSpPr/>
          <p:nvPr/>
        </p:nvGrpSpPr>
        <p:grpSpPr>
          <a:xfrm>
            <a:off x="4006215" y="4058603"/>
            <a:ext cx="504825" cy="503237"/>
            <a:chOff x="1006488" y="2036167"/>
            <a:chExt cx="504800" cy="504056"/>
          </a:xfrm>
        </p:grpSpPr>
        <p:sp>
          <p:nvSpPr>
            <p:cNvPr id="12" name="椭圆 29"/>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13" name="文本框 12"/>
            <p:cNvSpPr txBox="1"/>
            <p:nvPr/>
          </p:nvSpPr>
          <p:spPr>
            <a:xfrm>
              <a:off x="1104908" y="2102951"/>
              <a:ext cx="298435" cy="368899"/>
            </a:xfrm>
            <a:prstGeom prst="rect">
              <a:avLst/>
            </a:prstGeom>
            <a:noFill/>
          </p:spPr>
          <p:txBody>
            <a:bodyPr>
              <a:spAutoFit/>
            </a:bodyPr>
            <a:lstStyle/>
            <a:p>
              <a:pPr marR="0" defTabSz="914400">
                <a:buClrTx/>
                <a:buSzTx/>
                <a:buFontTx/>
                <a:buNone/>
                <a:defRPr/>
              </a:pPr>
              <a:r>
                <a:rPr kumimoji="0" lang="en-US" altLang="zh-CN" kern="1200" cap="none" spc="0" normalizeH="0" baseline="0" noProof="0">
                  <a:solidFill>
                    <a:schemeClr val="tx2"/>
                  </a:solidFill>
                  <a:latin typeface="Times New Roman" panose="02020603050405020304" pitchFamily="18" charset="0"/>
                  <a:ea typeface="+mj-ea"/>
                  <a:cs typeface="Times New Roman" panose="02020603050405020304" pitchFamily="18" charset="0"/>
                </a:rPr>
                <a:t>6</a:t>
              </a:r>
              <a:endParaRPr kumimoji="0" lang="en-US" altLang="zh-CN" kern="1200" cap="none" spc="0" normalizeH="0" baseline="0" noProof="0">
                <a:solidFill>
                  <a:schemeClr val="tx2"/>
                </a:solidFill>
                <a:latin typeface="Times New Roman" panose="02020603050405020304" pitchFamily="18" charset="0"/>
                <a:ea typeface="+mj-ea"/>
                <a:cs typeface="Times New Roman" panose="02020603050405020304" pitchFamily="18" charset="0"/>
              </a:endParaRPr>
            </a:p>
          </p:txBody>
        </p:sp>
      </p:grpSp>
      <p:cxnSp>
        <p:nvCxnSpPr>
          <p:cNvPr id="29" name="直接连接符 28"/>
          <p:cNvCxnSpPr/>
          <p:nvPr/>
        </p:nvCxnSpPr>
        <p:spPr>
          <a:xfrm flipH="1">
            <a:off x="3862070" y="4554855"/>
            <a:ext cx="349885" cy="443865"/>
          </a:xfrm>
          <a:prstGeom prst="line">
            <a:avLst/>
          </a:prstGeom>
          <a:solidFill>
            <a:schemeClr val="accent1"/>
          </a:solidFill>
          <a:ln w="9525" cap="flat" cmpd="sng" algn="ctr">
            <a:solidFill>
              <a:schemeClr val="tx1"/>
            </a:solidFill>
            <a:prstDash val="solid"/>
            <a:round/>
            <a:headEnd type="none" w="med" len="med"/>
            <a:tailEnd type="none" w="med" len="med"/>
          </a:ln>
        </p:spPr>
      </p:cxnSp>
      <p:grpSp>
        <p:nvGrpSpPr>
          <p:cNvPr id="32" name="组合 28"/>
          <p:cNvGrpSpPr/>
          <p:nvPr/>
        </p:nvGrpSpPr>
        <p:grpSpPr>
          <a:xfrm>
            <a:off x="3609340" y="4998403"/>
            <a:ext cx="504825" cy="503237"/>
            <a:chOff x="1006488" y="2036167"/>
            <a:chExt cx="504800" cy="504056"/>
          </a:xfrm>
        </p:grpSpPr>
        <p:sp>
          <p:nvSpPr>
            <p:cNvPr id="33" name="椭圆 29"/>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35" name="文本框 34"/>
            <p:cNvSpPr txBox="1"/>
            <p:nvPr/>
          </p:nvSpPr>
          <p:spPr>
            <a:xfrm>
              <a:off x="1104908" y="2102951"/>
              <a:ext cx="298435" cy="368899"/>
            </a:xfrm>
            <a:prstGeom prst="rect">
              <a:avLst/>
            </a:prstGeom>
            <a:noFill/>
          </p:spPr>
          <p:txBody>
            <a:bodyPr>
              <a:spAutoFit/>
            </a:bodyPr>
            <a:lstStyle/>
            <a:p>
              <a:pPr marR="0" defTabSz="914400">
                <a:buClrTx/>
                <a:buSzTx/>
                <a:buFontTx/>
                <a:buNone/>
                <a:defRPr/>
              </a:pPr>
              <a:r>
                <a:rPr kumimoji="0" lang="en-US" altLang="zh-CN" kern="1200" cap="none" spc="0" normalizeH="0" baseline="0" noProof="0">
                  <a:solidFill>
                    <a:schemeClr val="tx2"/>
                  </a:solidFill>
                  <a:latin typeface="Times New Roman" panose="02020603050405020304" pitchFamily="18" charset="0"/>
                  <a:ea typeface="+mj-ea"/>
                  <a:cs typeface="Times New Roman" panose="02020603050405020304" pitchFamily="18" charset="0"/>
                </a:rPr>
                <a:t>2</a:t>
              </a:r>
              <a:endParaRPr kumimoji="0" lang="en-US" altLang="zh-CN" kern="1200" cap="none" spc="0" normalizeH="0" baseline="0" noProof="0">
                <a:solidFill>
                  <a:schemeClr val="tx2"/>
                </a:solidFill>
                <a:latin typeface="Times New Roman" panose="02020603050405020304" pitchFamily="18" charset="0"/>
                <a:ea typeface="+mj-ea"/>
                <a:cs typeface="Times New Roman" panose="02020603050405020304" pitchFamily="18" charset="0"/>
              </a:endParaRPr>
            </a:p>
          </p:txBody>
        </p:sp>
      </p:grpSp>
      <p:grpSp>
        <p:nvGrpSpPr>
          <p:cNvPr id="36" name="组合 34"/>
          <p:cNvGrpSpPr/>
          <p:nvPr/>
        </p:nvGrpSpPr>
        <p:grpSpPr>
          <a:xfrm>
            <a:off x="4427538" y="4990465"/>
            <a:ext cx="504825" cy="504825"/>
            <a:chOff x="1006488" y="2036167"/>
            <a:chExt cx="504800" cy="504056"/>
          </a:xfrm>
        </p:grpSpPr>
        <p:sp>
          <p:nvSpPr>
            <p:cNvPr id="38" name="椭圆 35"/>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39" name="文本框 38"/>
            <p:cNvSpPr txBox="1"/>
            <p:nvPr/>
          </p:nvSpPr>
          <p:spPr>
            <a:xfrm>
              <a:off x="1104908" y="2102740"/>
              <a:ext cx="298435" cy="367739"/>
            </a:xfrm>
            <a:prstGeom prst="rect">
              <a:avLst/>
            </a:prstGeom>
            <a:noFill/>
          </p:spPr>
          <p:txBody>
            <a:bodyPr>
              <a:spAutoFit/>
            </a:bodyPr>
            <a:lstStyle/>
            <a:p>
              <a:pPr marR="0" defTabSz="914400">
                <a:buClrTx/>
                <a:buSzTx/>
                <a:buFontTx/>
                <a:buNone/>
                <a:defRPr/>
              </a:pPr>
              <a:r>
                <a:rPr kumimoji="0" lang="en-US" altLang="zh-CN" kern="1200" cap="none" spc="0" normalizeH="0" baseline="0" noProof="0">
                  <a:solidFill>
                    <a:schemeClr val="tx2"/>
                  </a:solidFill>
                  <a:latin typeface="Times New Roman" panose="02020603050405020304" pitchFamily="18" charset="0"/>
                  <a:ea typeface="+mj-ea"/>
                  <a:cs typeface="Times New Roman" panose="02020603050405020304" pitchFamily="18" charset="0"/>
                </a:rPr>
                <a:t>4</a:t>
              </a:r>
              <a:endParaRPr kumimoji="0" lang="zh-CN" altLang="en-US" kern="1200" cap="none" spc="0" normalizeH="0" baseline="0" noProof="0">
                <a:solidFill>
                  <a:srgbClr val="FF0000"/>
                </a:solidFill>
                <a:latin typeface="Times New Roman" panose="02020603050405020304" pitchFamily="18" charset="0"/>
                <a:ea typeface="+mj-ea"/>
                <a:cs typeface="Times New Roman" panose="02020603050405020304" pitchFamily="18" charset="0"/>
              </a:endParaRPr>
            </a:p>
          </p:txBody>
        </p:sp>
      </p:grpSp>
      <p:cxnSp>
        <p:nvCxnSpPr>
          <p:cNvPr id="41" name="直接连接符 40"/>
          <p:cNvCxnSpPr/>
          <p:nvPr/>
        </p:nvCxnSpPr>
        <p:spPr>
          <a:xfrm>
            <a:off x="4211955" y="4559300"/>
            <a:ext cx="467995" cy="43116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42" name="直接连接符 41"/>
          <p:cNvCxnSpPr>
            <a:stCxn id="47" idx="2"/>
            <a:endCxn id="12" idx="0"/>
          </p:cNvCxnSpPr>
          <p:nvPr/>
        </p:nvCxnSpPr>
        <p:spPr>
          <a:xfrm flipH="1">
            <a:off x="4258945" y="3576320"/>
            <a:ext cx="583565" cy="48260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43" name="直接连接符 42"/>
          <p:cNvCxnSpPr>
            <a:stCxn id="47" idx="2"/>
            <a:endCxn id="6" idx="0"/>
          </p:cNvCxnSpPr>
          <p:nvPr/>
        </p:nvCxnSpPr>
        <p:spPr>
          <a:xfrm>
            <a:off x="4842510" y="3576320"/>
            <a:ext cx="558165" cy="438150"/>
          </a:xfrm>
          <a:prstGeom prst="line">
            <a:avLst/>
          </a:prstGeom>
          <a:solidFill>
            <a:schemeClr val="accent1"/>
          </a:solidFill>
          <a:ln w="9525" cap="flat" cmpd="sng" algn="ctr">
            <a:solidFill>
              <a:schemeClr val="tx1"/>
            </a:solidFill>
            <a:prstDash val="solid"/>
            <a:round/>
            <a:headEnd type="none" w="med" len="med"/>
            <a:tailEnd type="none" w="med" len="med"/>
          </a:ln>
        </p:spPr>
      </p:cxnSp>
      <p:grpSp>
        <p:nvGrpSpPr>
          <p:cNvPr id="48" name="组合 34"/>
          <p:cNvGrpSpPr/>
          <p:nvPr/>
        </p:nvGrpSpPr>
        <p:grpSpPr>
          <a:xfrm>
            <a:off x="2519998" y="2032000"/>
            <a:ext cx="504825" cy="504825"/>
            <a:chOff x="1006488" y="2036167"/>
            <a:chExt cx="504800" cy="504056"/>
          </a:xfrm>
        </p:grpSpPr>
        <p:sp>
          <p:nvSpPr>
            <p:cNvPr id="50" name="椭圆 35"/>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51" name="文本框 50"/>
            <p:cNvSpPr txBox="1"/>
            <p:nvPr/>
          </p:nvSpPr>
          <p:spPr>
            <a:xfrm>
              <a:off x="1007123" y="2077379"/>
              <a:ext cx="490831" cy="458406"/>
            </a:xfrm>
            <a:prstGeom prst="rect">
              <a:avLst/>
            </a:prstGeom>
            <a:noFill/>
          </p:spPr>
          <p:txBody>
            <a:bodyPr>
              <a:noAutofit/>
            </a:bodyPr>
            <a:lstStyle/>
            <a:p>
              <a:pPr marR="0" defTabSz="914400">
                <a:buClrTx/>
                <a:buSzTx/>
                <a:buFontTx/>
                <a:buNone/>
                <a:defRPr/>
              </a:pPr>
              <a:r>
                <a:rPr kumimoji="0" lang="en-US" altLang="zh-CN" kern="1200" cap="none" spc="0" normalizeH="0" baseline="0" noProof="0">
                  <a:solidFill>
                    <a:schemeClr val="tx2"/>
                  </a:solidFill>
                  <a:latin typeface="Times New Roman" panose="02020603050405020304" pitchFamily="18" charset="0"/>
                  <a:ea typeface="+mj-ea"/>
                  <a:cs typeface="Times New Roman" panose="02020603050405020304" pitchFamily="18" charset="0"/>
                </a:rPr>
                <a:t>11</a:t>
              </a:r>
              <a:endParaRPr kumimoji="0" lang="zh-CN" altLang="en-US" kern="1200" cap="none" spc="0" normalizeH="0" baseline="0" noProof="0">
                <a:solidFill>
                  <a:srgbClr val="FF0000"/>
                </a:solidFill>
                <a:latin typeface="Times New Roman" panose="02020603050405020304" pitchFamily="18" charset="0"/>
                <a:ea typeface="+mj-ea"/>
                <a:cs typeface="Times New Roman" panose="02020603050405020304" pitchFamily="18" charset="0"/>
              </a:endParaRPr>
            </a:p>
          </p:txBody>
        </p:sp>
      </p:grpSp>
      <p:sp>
        <p:nvSpPr>
          <p:cNvPr id="52" name="左大括号 51"/>
          <p:cNvSpPr/>
          <p:nvPr/>
        </p:nvSpPr>
        <p:spPr>
          <a:xfrm>
            <a:off x="2185670" y="1845310"/>
            <a:ext cx="287655" cy="791845"/>
          </a:xfrm>
          <a:prstGeom prst="leftBrace">
            <a:avLst/>
          </a:prstGeom>
          <a:noFill/>
          <a:ln w="952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grpSp>
        <p:nvGrpSpPr>
          <p:cNvPr id="4" name="组合 28"/>
          <p:cNvGrpSpPr/>
          <p:nvPr/>
        </p:nvGrpSpPr>
        <p:grpSpPr>
          <a:xfrm>
            <a:off x="5147945" y="4014153"/>
            <a:ext cx="504825" cy="503237"/>
            <a:chOff x="1006488" y="2036167"/>
            <a:chExt cx="504800" cy="504056"/>
          </a:xfrm>
        </p:grpSpPr>
        <p:sp>
          <p:nvSpPr>
            <p:cNvPr id="6" name="椭圆 29"/>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7" name="文本框 6"/>
            <p:cNvSpPr txBox="1"/>
            <p:nvPr/>
          </p:nvSpPr>
          <p:spPr>
            <a:xfrm>
              <a:off x="1104908" y="2102951"/>
              <a:ext cx="298435" cy="368899"/>
            </a:xfrm>
            <a:prstGeom prst="rect">
              <a:avLst/>
            </a:prstGeom>
            <a:noFill/>
          </p:spPr>
          <p:txBody>
            <a:bodyPr>
              <a:spAutoFit/>
            </a:bodyPr>
            <a:lstStyle/>
            <a:p>
              <a:pPr marR="0" defTabSz="914400">
                <a:buClrTx/>
                <a:buSzTx/>
                <a:buFontTx/>
                <a:buNone/>
                <a:defRPr/>
              </a:pPr>
              <a:r>
                <a:rPr kumimoji="0" lang="en-US" altLang="zh-CN" kern="1200" cap="none" spc="0" normalizeH="0" baseline="0" noProof="0">
                  <a:solidFill>
                    <a:schemeClr val="tx2"/>
                  </a:solidFill>
                  <a:latin typeface="Times New Roman" panose="02020603050405020304" pitchFamily="18" charset="0"/>
                  <a:ea typeface="+mj-ea"/>
                  <a:cs typeface="Times New Roman" panose="02020603050405020304" pitchFamily="18" charset="0"/>
                </a:rPr>
                <a:t>5</a:t>
              </a:r>
              <a:endParaRPr kumimoji="0" lang="en-US" altLang="zh-CN" kern="1200" cap="none" spc="0" normalizeH="0" baseline="0" noProof="0">
                <a:solidFill>
                  <a:schemeClr val="tx2"/>
                </a:solidFill>
                <a:latin typeface="Times New Roman" panose="02020603050405020304" pitchFamily="18" charset="0"/>
                <a:ea typeface="+mj-ea"/>
                <a:cs typeface="Times New Roman" panose="02020603050405020304" pitchFamily="18" charset="0"/>
              </a:endParaRPr>
            </a:p>
          </p:txBody>
        </p:sp>
      </p:grpSp>
      <p:grpSp>
        <p:nvGrpSpPr>
          <p:cNvPr id="14" name="组合 28"/>
          <p:cNvGrpSpPr/>
          <p:nvPr/>
        </p:nvGrpSpPr>
        <p:grpSpPr>
          <a:xfrm>
            <a:off x="5149850" y="2276793"/>
            <a:ext cx="504825" cy="503237"/>
            <a:chOff x="1006488" y="2036167"/>
            <a:chExt cx="504800" cy="504056"/>
          </a:xfrm>
        </p:grpSpPr>
        <p:sp>
          <p:nvSpPr>
            <p:cNvPr id="15" name="椭圆 29"/>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16" name="文本框 15"/>
            <p:cNvSpPr txBox="1"/>
            <p:nvPr/>
          </p:nvSpPr>
          <p:spPr>
            <a:xfrm>
              <a:off x="1007123" y="2085778"/>
              <a:ext cx="487021" cy="431231"/>
            </a:xfrm>
            <a:prstGeom prst="rect">
              <a:avLst/>
            </a:prstGeom>
            <a:noFill/>
          </p:spPr>
          <p:txBody>
            <a:bodyPr>
              <a:noAutofit/>
            </a:bodyPr>
            <a:lstStyle/>
            <a:p>
              <a:pPr marR="0" defTabSz="914400">
                <a:buClrTx/>
                <a:buSzTx/>
                <a:buFontTx/>
                <a:buNone/>
                <a:defRPr/>
              </a:pPr>
              <a:r>
                <a:rPr kumimoji="0" lang="en-US" altLang="zh-CN" kern="1200" cap="none" spc="0" normalizeH="0" baseline="0" noProof="0">
                  <a:solidFill>
                    <a:schemeClr val="tx2"/>
                  </a:solidFill>
                  <a:latin typeface="Times New Roman" panose="02020603050405020304" pitchFamily="18" charset="0"/>
                  <a:ea typeface="+mj-ea"/>
                  <a:cs typeface="Times New Roman" panose="02020603050405020304" pitchFamily="18" charset="0"/>
                </a:rPr>
                <a:t>18</a:t>
              </a:r>
              <a:endParaRPr kumimoji="0" lang="en-US" altLang="zh-CN" kern="1200" cap="none" spc="0" normalizeH="0" baseline="0" noProof="0">
                <a:solidFill>
                  <a:schemeClr val="tx2"/>
                </a:solidFill>
                <a:latin typeface="Times New Roman" panose="02020603050405020304" pitchFamily="18" charset="0"/>
                <a:ea typeface="+mj-ea"/>
                <a:cs typeface="Times New Roman" panose="02020603050405020304" pitchFamily="18" charset="0"/>
              </a:endParaRPr>
            </a:p>
          </p:txBody>
        </p:sp>
      </p:grpSp>
      <p:cxnSp>
        <p:nvCxnSpPr>
          <p:cNvPr id="20" name="直接连接符 19"/>
          <p:cNvCxnSpPr/>
          <p:nvPr/>
        </p:nvCxnSpPr>
        <p:spPr>
          <a:xfrm flipH="1">
            <a:off x="4917440" y="2780030"/>
            <a:ext cx="483235" cy="29464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5" name="直接连接符 24"/>
          <p:cNvCxnSpPr>
            <a:stCxn id="15" idx="4"/>
          </p:cNvCxnSpPr>
          <p:nvPr/>
        </p:nvCxnSpPr>
        <p:spPr>
          <a:xfrm>
            <a:off x="5402580" y="2780030"/>
            <a:ext cx="581660" cy="325120"/>
          </a:xfrm>
          <a:prstGeom prst="line">
            <a:avLst/>
          </a:prstGeom>
          <a:solidFill>
            <a:schemeClr val="accent1"/>
          </a:solidFill>
          <a:ln w="9525" cap="flat" cmpd="sng" algn="ctr">
            <a:solidFill>
              <a:schemeClr val="tx1"/>
            </a:solidFill>
            <a:prstDash val="solid"/>
            <a:round/>
            <a:headEnd type="none" w="med" len="med"/>
            <a:tailEnd type="none" w="med" len="med"/>
          </a:ln>
        </p:spPr>
      </p:cxnSp>
      <p:grpSp>
        <p:nvGrpSpPr>
          <p:cNvPr id="26" name="组合 28"/>
          <p:cNvGrpSpPr/>
          <p:nvPr/>
        </p:nvGrpSpPr>
        <p:grpSpPr>
          <a:xfrm>
            <a:off x="3270250" y="2033588"/>
            <a:ext cx="504825" cy="503237"/>
            <a:chOff x="1006488" y="2036167"/>
            <a:chExt cx="504800" cy="504056"/>
          </a:xfrm>
        </p:grpSpPr>
        <p:sp>
          <p:nvSpPr>
            <p:cNvPr id="27" name="椭圆 29"/>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30" name="文本框 29"/>
            <p:cNvSpPr txBox="1"/>
            <p:nvPr/>
          </p:nvSpPr>
          <p:spPr>
            <a:xfrm>
              <a:off x="1007123" y="2085778"/>
              <a:ext cx="487021" cy="431231"/>
            </a:xfrm>
            <a:prstGeom prst="rect">
              <a:avLst/>
            </a:prstGeom>
            <a:noFill/>
          </p:spPr>
          <p:txBody>
            <a:bodyPr>
              <a:noAutofit/>
            </a:bodyPr>
            <a:lstStyle/>
            <a:p>
              <a:pPr marR="0" defTabSz="914400">
                <a:buClrTx/>
                <a:buSzTx/>
                <a:buFontTx/>
                <a:buNone/>
                <a:defRPr/>
              </a:pPr>
              <a:r>
                <a:rPr kumimoji="0" lang="en-US" altLang="zh-CN" kern="1200" cap="none" spc="0" normalizeH="0" baseline="0" noProof="0">
                  <a:solidFill>
                    <a:schemeClr val="tx2"/>
                  </a:solidFill>
                  <a:latin typeface="Times New Roman" panose="02020603050405020304" pitchFamily="18" charset="0"/>
                  <a:ea typeface="+mj-ea"/>
                  <a:cs typeface="Times New Roman" panose="02020603050405020304" pitchFamily="18" charset="0"/>
                </a:rPr>
                <a:t>18</a:t>
              </a:r>
              <a:endParaRPr kumimoji="0" lang="en-US" altLang="zh-CN" kern="1200" cap="none" spc="0" normalizeH="0" baseline="0" noProof="0">
                <a:solidFill>
                  <a:schemeClr val="tx2"/>
                </a:solidFill>
                <a:latin typeface="Times New Roman" panose="02020603050405020304" pitchFamily="18" charset="0"/>
                <a:ea typeface="+mj-ea"/>
                <a:cs typeface="Times New Roman" panose="02020603050405020304" pitchFamily="18" charset="0"/>
              </a:endParaRPr>
            </a:p>
          </p:txBody>
        </p:sp>
      </p:grpSp>
      <p:sp>
        <p:nvSpPr>
          <p:cNvPr id="34" name="左大括号 33"/>
          <p:cNvSpPr/>
          <p:nvPr/>
        </p:nvSpPr>
        <p:spPr>
          <a:xfrm>
            <a:off x="2844165" y="1840865"/>
            <a:ext cx="287655" cy="791845"/>
          </a:xfrm>
          <a:prstGeom prst="leftBrace">
            <a:avLst/>
          </a:prstGeom>
          <a:noFill/>
          <a:ln w="952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0" name="文本框 39"/>
          <p:cNvSpPr txBox="1"/>
          <p:nvPr/>
        </p:nvSpPr>
        <p:spPr>
          <a:xfrm>
            <a:off x="409575" y="5773420"/>
            <a:ext cx="8325485" cy="662940"/>
          </a:xfrm>
          <a:prstGeom prst="rect">
            <a:avLst/>
          </a:prstGeom>
          <a:noFill/>
        </p:spPr>
        <p:txBody>
          <a:bodyPr wrap="square" rtlCol="0" anchor="t">
            <a:noAutofit/>
          </a:bodyPr>
          <a:p>
            <a:pPr marL="0" indent="0">
              <a:buFontTx/>
              <a:buNone/>
            </a:pPr>
            <a:r>
              <a:rPr lang="zh-CN" altLang="en-US" sz="1800" b="1" dirty="0">
                <a:solidFill>
                  <a:srgbClr val="FF0000"/>
                </a:solidFill>
                <a:latin typeface="宋体" panose="02010600030101010101" pitchFamily="2" charset="-122"/>
                <a:cs typeface="Times New Roman" panose="02020603050405020304" pitchFamily="18" charset="0"/>
                <a:sym typeface="+mn-ea"/>
              </a:rPr>
              <a:t>当集合中只剩下一个节点算法结束，最后一个节点也就是哈夫曼树的根节点。</a:t>
            </a:r>
            <a:endParaRPr lang="zh-CN" altLang="en-US" sz="1800" b="1" dirty="0">
              <a:solidFill>
                <a:srgbClr val="FF0000"/>
              </a:solidFill>
              <a:latin typeface="宋体" panose="02010600030101010101" pitchFamily="2" charset="-122"/>
              <a:cs typeface="Times New Roman" panose="02020603050405020304" pitchFamily="18" charset="0"/>
              <a:sym typeface="+mn-ea"/>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0 0.010463 L 0.225694 0.150278 " pathEditMode="relative" rAng="0" ptsTypes="">
                                      <p:cBhvr>
                                        <p:cTn id="6" dur="2000" fill="hold"/>
                                        <p:tgtEl>
                                          <p:spTgt spid="48"/>
                                        </p:tgtEl>
                                        <p:attrNameLst>
                                          <p:attrName>ppt_x</p:attrName>
                                          <p:attrName>ppt_y</p:attrName>
                                        </p:attrNameLst>
                                      </p:cBhvr>
                                      <p:rCtr x="114" y="73"/>
                                    </p:animMotion>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9"/>
                                        </p:tgtEl>
                                        <p:attrNameLst>
                                          <p:attrName>style.visibility</p:attrName>
                                        </p:attrNameLst>
                                      </p:cBhvr>
                                      <p:to>
                                        <p:strVal val="visible"/>
                                      </p:to>
                                    </p:set>
                                    <p:anim calcmode="lin" valueType="num">
                                      <p:cBhvr additive="base">
                                        <p:cTn id="15" dur="500" fill="hold"/>
                                        <p:tgtEl>
                                          <p:spTgt spid="29"/>
                                        </p:tgtEl>
                                        <p:attrNameLst>
                                          <p:attrName>ppt_x</p:attrName>
                                        </p:attrNameLst>
                                      </p:cBhvr>
                                      <p:tavLst>
                                        <p:tav tm="0">
                                          <p:val>
                                            <p:strVal val="#ppt_x"/>
                                          </p:val>
                                        </p:tav>
                                        <p:tav tm="100000">
                                          <p:val>
                                            <p:strVal val="#ppt_x"/>
                                          </p:val>
                                        </p:tav>
                                      </p:tavLst>
                                    </p:anim>
                                    <p:anim calcmode="lin" valueType="num">
                                      <p:cBhvr additive="base">
                                        <p:cTn id="16" dur="500" fill="hold"/>
                                        <p:tgtEl>
                                          <p:spTgt spid="29"/>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2"/>
                                        </p:tgtEl>
                                        <p:attrNameLst>
                                          <p:attrName>style.visibility</p:attrName>
                                        </p:attrNameLst>
                                      </p:cBhvr>
                                      <p:to>
                                        <p:strVal val="visible"/>
                                      </p:to>
                                    </p:set>
                                    <p:anim calcmode="lin" valueType="num">
                                      <p:cBhvr additive="base">
                                        <p:cTn id="19" dur="500" fill="hold"/>
                                        <p:tgtEl>
                                          <p:spTgt spid="32"/>
                                        </p:tgtEl>
                                        <p:attrNameLst>
                                          <p:attrName>ppt_x</p:attrName>
                                        </p:attrNameLst>
                                      </p:cBhvr>
                                      <p:tavLst>
                                        <p:tav tm="0">
                                          <p:val>
                                            <p:strVal val="#ppt_x"/>
                                          </p:val>
                                        </p:tav>
                                        <p:tav tm="100000">
                                          <p:val>
                                            <p:strVal val="#ppt_x"/>
                                          </p:val>
                                        </p:tav>
                                      </p:tavLst>
                                    </p:anim>
                                    <p:anim calcmode="lin" valueType="num">
                                      <p:cBhvr additive="base">
                                        <p:cTn id="20" dur="500" fill="hold"/>
                                        <p:tgtEl>
                                          <p:spTgt spid="32"/>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6"/>
                                        </p:tgtEl>
                                        <p:attrNameLst>
                                          <p:attrName>style.visibility</p:attrName>
                                        </p:attrNameLst>
                                      </p:cBhvr>
                                      <p:to>
                                        <p:strVal val="visible"/>
                                      </p:to>
                                    </p:set>
                                    <p:anim calcmode="lin" valueType="num">
                                      <p:cBhvr additive="base">
                                        <p:cTn id="23" dur="500" fill="hold"/>
                                        <p:tgtEl>
                                          <p:spTgt spid="36"/>
                                        </p:tgtEl>
                                        <p:attrNameLst>
                                          <p:attrName>ppt_x</p:attrName>
                                        </p:attrNameLst>
                                      </p:cBhvr>
                                      <p:tavLst>
                                        <p:tav tm="0">
                                          <p:val>
                                            <p:strVal val="#ppt_x"/>
                                          </p:val>
                                        </p:tav>
                                        <p:tav tm="100000">
                                          <p:val>
                                            <p:strVal val="#ppt_x"/>
                                          </p:val>
                                        </p:tav>
                                      </p:tavLst>
                                    </p:anim>
                                    <p:anim calcmode="lin" valueType="num">
                                      <p:cBhvr additive="base">
                                        <p:cTn id="24" dur="500" fill="hold"/>
                                        <p:tgtEl>
                                          <p:spTgt spid="36"/>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41"/>
                                        </p:tgtEl>
                                        <p:attrNameLst>
                                          <p:attrName>style.visibility</p:attrName>
                                        </p:attrNameLst>
                                      </p:cBhvr>
                                      <p:to>
                                        <p:strVal val="visible"/>
                                      </p:to>
                                    </p:set>
                                    <p:anim calcmode="lin" valueType="num">
                                      <p:cBhvr additive="base">
                                        <p:cTn id="27" dur="500" fill="hold"/>
                                        <p:tgtEl>
                                          <p:spTgt spid="41"/>
                                        </p:tgtEl>
                                        <p:attrNameLst>
                                          <p:attrName>ppt_x</p:attrName>
                                        </p:attrNameLst>
                                      </p:cBhvr>
                                      <p:tavLst>
                                        <p:tav tm="0">
                                          <p:val>
                                            <p:strVal val="#ppt_x"/>
                                          </p:val>
                                        </p:tav>
                                        <p:tav tm="100000">
                                          <p:val>
                                            <p:strVal val="#ppt_x"/>
                                          </p:val>
                                        </p:tav>
                                      </p:tavLst>
                                    </p:anim>
                                    <p:anim calcmode="lin" valueType="num">
                                      <p:cBhvr additive="base">
                                        <p:cTn id="28" dur="500" fill="hold"/>
                                        <p:tgtEl>
                                          <p:spTgt spid="41"/>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42"/>
                                        </p:tgtEl>
                                        <p:attrNameLst>
                                          <p:attrName>style.visibility</p:attrName>
                                        </p:attrNameLst>
                                      </p:cBhvr>
                                      <p:to>
                                        <p:strVal val="visible"/>
                                      </p:to>
                                    </p:set>
                                    <p:anim calcmode="lin" valueType="num">
                                      <p:cBhvr additive="base">
                                        <p:cTn id="31" dur="500" fill="hold"/>
                                        <p:tgtEl>
                                          <p:spTgt spid="42"/>
                                        </p:tgtEl>
                                        <p:attrNameLst>
                                          <p:attrName>ppt_x</p:attrName>
                                        </p:attrNameLst>
                                      </p:cBhvr>
                                      <p:tavLst>
                                        <p:tav tm="0">
                                          <p:val>
                                            <p:strVal val="#ppt_x"/>
                                          </p:val>
                                        </p:tav>
                                        <p:tav tm="100000">
                                          <p:val>
                                            <p:strVal val="#ppt_x"/>
                                          </p:val>
                                        </p:tav>
                                      </p:tavLst>
                                    </p:anim>
                                    <p:anim calcmode="lin" valueType="num">
                                      <p:cBhvr additive="base">
                                        <p:cTn id="32" dur="500" fill="hold"/>
                                        <p:tgtEl>
                                          <p:spTgt spid="42"/>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43"/>
                                        </p:tgtEl>
                                        <p:attrNameLst>
                                          <p:attrName>style.visibility</p:attrName>
                                        </p:attrNameLst>
                                      </p:cBhvr>
                                      <p:to>
                                        <p:strVal val="visible"/>
                                      </p:to>
                                    </p:set>
                                    <p:anim calcmode="lin" valueType="num">
                                      <p:cBhvr additive="base">
                                        <p:cTn id="35" dur="500" fill="hold"/>
                                        <p:tgtEl>
                                          <p:spTgt spid="43"/>
                                        </p:tgtEl>
                                        <p:attrNameLst>
                                          <p:attrName>ppt_x</p:attrName>
                                        </p:attrNameLst>
                                      </p:cBhvr>
                                      <p:tavLst>
                                        <p:tav tm="0">
                                          <p:val>
                                            <p:strVal val="#ppt_x"/>
                                          </p:val>
                                        </p:tav>
                                        <p:tav tm="100000">
                                          <p:val>
                                            <p:strVal val="#ppt_x"/>
                                          </p:val>
                                        </p:tav>
                                      </p:tavLst>
                                    </p:anim>
                                    <p:anim calcmode="lin" valueType="num">
                                      <p:cBhvr additive="base">
                                        <p:cTn id="36" dur="500" fill="hold"/>
                                        <p:tgtEl>
                                          <p:spTgt spid="43"/>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fill="hold"/>
                                        <p:tgtEl>
                                          <p:spTgt spid="4"/>
                                        </p:tgtEl>
                                        <p:attrNameLst>
                                          <p:attrName>ppt_x</p:attrName>
                                        </p:attrNameLst>
                                      </p:cBhvr>
                                      <p:tavLst>
                                        <p:tav tm="0">
                                          <p:val>
                                            <p:strVal val="#ppt_x"/>
                                          </p:val>
                                        </p:tav>
                                        <p:tav tm="100000">
                                          <p:val>
                                            <p:strVal val="#ppt_x"/>
                                          </p:val>
                                        </p:tav>
                                      </p:tavLst>
                                    </p:anim>
                                    <p:anim calcmode="lin" valueType="num">
                                      <p:cBhvr additive="base">
                                        <p:cTn id="4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0" presetClass="path" presetSubtype="0" accel="50000" decel="50000" fill="hold" nodeType="clickEffect">
                                  <p:stCondLst>
                                    <p:cond delay="0"/>
                                  </p:stCondLst>
                                  <p:childTnLst>
                                    <p:animMotion origin="layout" path="M 0 0 L 0.288125 0.145926 " pathEditMode="relative" rAng="0" ptsTypes="">
                                      <p:cBhvr>
                                        <p:cTn id="44" dur="2000" fill="hold"/>
                                        <p:tgtEl>
                                          <p:spTgt spid="8203"/>
                                        </p:tgtEl>
                                        <p:attrNameLst>
                                          <p:attrName>ppt_x</p:attrName>
                                          <p:attrName>ppt_y</p:attrName>
                                        </p:attrNameLst>
                                      </p:cBhvr>
                                      <p:rCtr x="130" y="68"/>
                                    </p:animMotion>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14"/>
                                        </p:tgtEl>
                                        <p:attrNameLst>
                                          <p:attrName>style.visibility</p:attrName>
                                        </p:attrNameLst>
                                      </p:cBhvr>
                                      <p:to>
                                        <p:strVal val="visible"/>
                                      </p:to>
                                    </p:set>
                                    <p:anim calcmode="lin" valueType="num">
                                      <p:cBhvr additive="base">
                                        <p:cTn id="49" dur="500" fill="hold"/>
                                        <p:tgtEl>
                                          <p:spTgt spid="14"/>
                                        </p:tgtEl>
                                        <p:attrNameLst>
                                          <p:attrName>ppt_x</p:attrName>
                                        </p:attrNameLst>
                                      </p:cBhvr>
                                      <p:tavLst>
                                        <p:tav tm="0">
                                          <p:val>
                                            <p:strVal val="#ppt_x"/>
                                          </p:val>
                                        </p:tav>
                                        <p:tav tm="100000">
                                          <p:val>
                                            <p:strVal val="#ppt_x"/>
                                          </p:val>
                                        </p:tav>
                                      </p:tavLst>
                                    </p:anim>
                                    <p:anim calcmode="lin" valueType="num">
                                      <p:cBhvr additive="base">
                                        <p:cTn id="50" dur="500" fill="hold"/>
                                        <p:tgtEl>
                                          <p:spTgt spid="14"/>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20"/>
                                        </p:tgtEl>
                                        <p:attrNameLst>
                                          <p:attrName>style.visibility</p:attrName>
                                        </p:attrNameLst>
                                      </p:cBhvr>
                                      <p:to>
                                        <p:strVal val="visible"/>
                                      </p:to>
                                    </p:set>
                                    <p:anim calcmode="lin" valueType="num">
                                      <p:cBhvr additive="base">
                                        <p:cTn id="53" dur="500" fill="hold"/>
                                        <p:tgtEl>
                                          <p:spTgt spid="20"/>
                                        </p:tgtEl>
                                        <p:attrNameLst>
                                          <p:attrName>ppt_x</p:attrName>
                                        </p:attrNameLst>
                                      </p:cBhvr>
                                      <p:tavLst>
                                        <p:tav tm="0">
                                          <p:val>
                                            <p:strVal val="#ppt_x"/>
                                          </p:val>
                                        </p:tav>
                                        <p:tav tm="100000">
                                          <p:val>
                                            <p:strVal val="#ppt_x"/>
                                          </p:val>
                                        </p:tav>
                                      </p:tavLst>
                                    </p:anim>
                                    <p:anim calcmode="lin" valueType="num">
                                      <p:cBhvr additive="base">
                                        <p:cTn id="54" dur="500" fill="hold"/>
                                        <p:tgtEl>
                                          <p:spTgt spid="20"/>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25"/>
                                        </p:tgtEl>
                                        <p:attrNameLst>
                                          <p:attrName>style.visibility</p:attrName>
                                        </p:attrNameLst>
                                      </p:cBhvr>
                                      <p:to>
                                        <p:strVal val="visible"/>
                                      </p:to>
                                    </p:set>
                                    <p:anim calcmode="lin" valueType="num">
                                      <p:cBhvr additive="base">
                                        <p:cTn id="57" dur="500" fill="hold"/>
                                        <p:tgtEl>
                                          <p:spTgt spid="25"/>
                                        </p:tgtEl>
                                        <p:attrNameLst>
                                          <p:attrName>ppt_x</p:attrName>
                                        </p:attrNameLst>
                                      </p:cBhvr>
                                      <p:tavLst>
                                        <p:tav tm="0">
                                          <p:val>
                                            <p:strVal val="#ppt_x"/>
                                          </p:val>
                                        </p:tav>
                                        <p:tav tm="100000">
                                          <p:val>
                                            <p:strVal val="#ppt_x"/>
                                          </p:val>
                                        </p:tav>
                                      </p:tavLst>
                                    </p:anim>
                                    <p:anim calcmode="lin" valueType="num">
                                      <p:cBhvr additive="base">
                                        <p:cTn id="58"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xit" presetSubtype="4" fill="hold" grpId="0" nodeType="clickEffect">
                                  <p:stCondLst>
                                    <p:cond delay="0"/>
                                  </p:stCondLst>
                                  <p:childTnLst>
                                    <p:anim calcmode="lin" valueType="num">
                                      <p:cBhvr additive="base">
                                        <p:cTn id="62" dur="500"/>
                                        <p:tgtEl>
                                          <p:spTgt spid="52"/>
                                        </p:tgtEl>
                                        <p:attrNameLst>
                                          <p:attrName>ppt_x</p:attrName>
                                        </p:attrNameLst>
                                      </p:cBhvr>
                                      <p:tavLst>
                                        <p:tav tm="0">
                                          <p:val>
                                            <p:strVal val="ppt_x"/>
                                          </p:val>
                                        </p:tav>
                                        <p:tav tm="100000">
                                          <p:val>
                                            <p:strVal val="ppt_x"/>
                                          </p:val>
                                        </p:tav>
                                      </p:tavLst>
                                    </p:anim>
                                    <p:anim calcmode="lin" valueType="num">
                                      <p:cBhvr additive="base">
                                        <p:cTn id="63" dur="500"/>
                                        <p:tgtEl>
                                          <p:spTgt spid="52"/>
                                        </p:tgtEl>
                                        <p:attrNameLst>
                                          <p:attrName>ppt_y</p:attrName>
                                        </p:attrNameLst>
                                      </p:cBhvr>
                                      <p:tavLst>
                                        <p:tav tm="0">
                                          <p:val>
                                            <p:strVal val="ppt_y"/>
                                          </p:val>
                                        </p:tav>
                                        <p:tav tm="100000">
                                          <p:val>
                                            <p:strVal val="1+ppt_h/2"/>
                                          </p:val>
                                        </p:tav>
                                      </p:tavLst>
                                    </p:anim>
                                    <p:set>
                                      <p:cBhvr>
                                        <p:cTn id="64" dur="1" fill="hold">
                                          <p:stCondLst>
                                            <p:cond delay="499"/>
                                          </p:stCondLst>
                                        </p:cTn>
                                        <p:tgtEl>
                                          <p:spTgt spid="52"/>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grpId="0" nodeType="clickEffect">
                                  <p:stCondLst>
                                    <p:cond delay="0"/>
                                  </p:stCondLst>
                                  <p:childTnLst>
                                    <p:set>
                                      <p:cBhvr>
                                        <p:cTn id="68" dur="1" fill="hold">
                                          <p:stCondLst>
                                            <p:cond delay="0"/>
                                          </p:stCondLst>
                                        </p:cTn>
                                        <p:tgtEl>
                                          <p:spTgt spid="34"/>
                                        </p:tgtEl>
                                        <p:attrNameLst>
                                          <p:attrName>style.visibility</p:attrName>
                                        </p:attrNameLst>
                                      </p:cBhvr>
                                      <p:to>
                                        <p:strVal val="visible"/>
                                      </p:to>
                                    </p:set>
                                    <p:anim calcmode="lin" valueType="num">
                                      <p:cBhvr additive="base">
                                        <p:cTn id="69" dur="500" fill="hold"/>
                                        <p:tgtEl>
                                          <p:spTgt spid="34"/>
                                        </p:tgtEl>
                                        <p:attrNameLst>
                                          <p:attrName>ppt_x</p:attrName>
                                        </p:attrNameLst>
                                      </p:cBhvr>
                                      <p:tavLst>
                                        <p:tav tm="0">
                                          <p:val>
                                            <p:strVal val="#ppt_x"/>
                                          </p:val>
                                        </p:tav>
                                        <p:tav tm="100000">
                                          <p:val>
                                            <p:strVal val="#ppt_x"/>
                                          </p:val>
                                        </p:tav>
                                      </p:tavLst>
                                    </p:anim>
                                    <p:anim calcmode="lin" valueType="num">
                                      <p:cBhvr additive="base">
                                        <p:cTn id="70"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4" fill="hold" nodeType="clickEffect">
                                  <p:stCondLst>
                                    <p:cond delay="0"/>
                                  </p:stCondLst>
                                  <p:childTnLst>
                                    <p:set>
                                      <p:cBhvr>
                                        <p:cTn id="74" dur="1" fill="hold">
                                          <p:stCondLst>
                                            <p:cond delay="0"/>
                                          </p:stCondLst>
                                        </p:cTn>
                                        <p:tgtEl>
                                          <p:spTgt spid="26"/>
                                        </p:tgtEl>
                                        <p:attrNameLst>
                                          <p:attrName>style.visibility</p:attrName>
                                        </p:attrNameLst>
                                      </p:cBhvr>
                                      <p:to>
                                        <p:strVal val="visible"/>
                                      </p:to>
                                    </p:set>
                                    <p:anim calcmode="lin" valueType="num">
                                      <p:cBhvr additive="base">
                                        <p:cTn id="75" dur="500" fill="hold"/>
                                        <p:tgtEl>
                                          <p:spTgt spid="26"/>
                                        </p:tgtEl>
                                        <p:attrNameLst>
                                          <p:attrName>ppt_x</p:attrName>
                                        </p:attrNameLst>
                                      </p:cBhvr>
                                      <p:tavLst>
                                        <p:tav tm="0">
                                          <p:val>
                                            <p:strVal val="#ppt_x"/>
                                          </p:val>
                                        </p:tav>
                                        <p:tav tm="100000">
                                          <p:val>
                                            <p:strVal val="#ppt_x"/>
                                          </p:val>
                                        </p:tav>
                                      </p:tavLst>
                                    </p:anim>
                                    <p:anim calcmode="lin" valueType="num">
                                      <p:cBhvr additive="base">
                                        <p:cTn id="76"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grpId="0" nodeType="clickEffect">
                                  <p:stCondLst>
                                    <p:cond delay="0"/>
                                  </p:stCondLst>
                                  <p:childTnLst>
                                    <p:set>
                                      <p:cBhvr>
                                        <p:cTn id="80" dur="1" fill="hold">
                                          <p:stCondLst>
                                            <p:cond delay="0"/>
                                          </p:stCondLst>
                                        </p:cTn>
                                        <p:tgtEl>
                                          <p:spTgt spid="40"/>
                                        </p:tgtEl>
                                        <p:attrNameLst>
                                          <p:attrName>style.visibility</p:attrName>
                                        </p:attrNameLst>
                                      </p:cBhvr>
                                      <p:to>
                                        <p:strVal val="visible"/>
                                      </p:to>
                                    </p:set>
                                    <p:anim calcmode="lin" valueType="num">
                                      <p:cBhvr additive="base">
                                        <p:cTn id="81" dur="500" fill="hold"/>
                                        <p:tgtEl>
                                          <p:spTgt spid="40"/>
                                        </p:tgtEl>
                                        <p:attrNameLst>
                                          <p:attrName>ppt_x</p:attrName>
                                        </p:attrNameLst>
                                      </p:cBhvr>
                                      <p:tavLst>
                                        <p:tav tm="0">
                                          <p:val>
                                            <p:strVal val="#ppt_x"/>
                                          </p:val>
                                        </p:tav>
                                        <p:tav tm="100000">
                                          <p:val>
                                            <p:strVal val="#ppt_x"/>
                                          </p:val>
                                        </p:tav>
                                      </p:tavLst>
                                    </p:anim>
                                    <p:anim calcmode="lin" valueType="num">
                                      <p:cBhvr additive="base">
                                        <p:cTn id="82" dur="500" fill="hold"/>
                                        <p:tgtEl>
                                          <p:spTgt spid="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bldLvl="0" animBg="1"/>
      <p:bldP spid="34" grpId="1" animBg="1"/>
      <p:bldP spid="52" grpId="0" animBg="1"/>
      <p:bldP spid="52" grpId="1" animBg="1"/>
      <p:bldP spid="40" grpId="0"/>
      <p:bldP spid="40" grpId="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Text Box 2"/>
          <p:cNvSpPr txBox="1">
            <a:spLocks noChangeArrowheads="1"/>
          </p:cNvSpPr>
          <p:nvPr/>
        </p:nvSpPr>
        <p:spPr bwMode="auto">
          <a:xfrm>
            <a:off x="431800" y="1196752"/>
            <a:ext cx="8280400" cy="430887"/>
          </a:xfrm>
          <a:prstGeom prst="rect">
            <a:avLst/>
          </a:prstGeom>
          <a:noFill/>
          <a:ln w="9525">
            <a:noFill/>
            <a:miter lim="800000"/>
          </a:ln>
          <a:effectLst/>
        </p:spPr>
        <p:txBody>
          <a:bodyPr>
            <a:spAutoFit/>
          </a:bodyPr>
          <a:lstStyle/>
          <a:p>
            <a:pPr>
              <a:spcBef>
                <a:spcPct val="50000"/>
              </a:spcBef>
            </a:pPr>
            <a:r>
              <a:rPr lang="zh-CN" altLang="en-US" sz="2200" b="1" dirty="0">
                <a:latin typeface="宋体" panose="02010600030101010101" pitchFamily="2" charset="-122"/>
                <a:ea typeface="宋体" panose="02010600030101010101" pitchFamily="2" charset="-122"/>
                <a:cs typeface="Times New Roman" panose="02020603050405020304" pitchFamily="18" charset="0"/>
              </a:rPr>
              <a:t>构造一棵哈夫曼树的方法如下：</a:t>
            </a:r>
            <a:endParaRPr lang="zh-CN" altLang="en-US" sz="2200" b="1" dirty="0">
              <a:latin typeface="宋体" panose="02010600030101010101" pitchFamily="2" charset="-122"/>
              <a:ea typeface="宋体" panose="02010600030101010101" pitchFamily="2" charset="-122"/>
              <a:cs typeface="Times New Roman" panose="02020603050405020304" pitchFamily="18" charset="0"/>
            </a:endParaRPr>
          </a:p>
        </p:txBody>
      </p:sp>
      <p:sp>
        <p:nvSpPr>
          <p:cNvPr id="163843" name="Text Box 3"/>
          <p:cNvSpPr txBox="1">
            <a:spLocks noChangeArrowheads="1"/>
          </p:cNvSpPr>
          <p:nvPr/>
        </p:nvSpPr>
        <p:spPr bwMode="auto">
          <a:xfrm>
            <a:off x="683568" y="1997839"/>
            <a:ext cx="8135937" cy="3139321"/>
          </a:xfrm>
          <a:prstGeom prst="rect">
            <a:avLst/>
          </a:prstGeom>
          <a:noFill/>
          <a:ln w="9525">
            <a:noFill/>
            <a:miter lim="800000"/>
          </a:ln>
          <a:effectLst/>
        </p:spPr>
        <p:txBody>
          <a:bodyPr>
            <a:spAutoFit/>
          </a:bodyPr>
          <a:lstStyle/>
          <a:p>
            <a:pPr marL="342900" indent="-342900">
              <a:buFontTx/>
              <a:buAutoNum type="circleNumDbPlain"/>
            </a:pPr>
            <a:r>
              <a:rPr lang="en-US" altLang="zh-CN" sz="2200" b="1" dirty="0" smtClean="0">
                <a:latin typeface="宋体" panose="02010600030101010101" pitchFamily="2" charset="-122"/>
                <a:cs typeface="Times New Roman" panose="02020603050405020304" pitchFamily="18" charset="0"/>
              </a:rPr>
              <a:t>Setp1</a:t>
            </a:r>
            <a:r>
              <a:rPr lang="zh-CN" altLang="en-US" sz="2200" b="1" dirty="0">
                <a:latin typeface="宋体" panose="02010600030101010101" pitchFamily="2" charset="-122"/>
                <a:cs typeface="Times New Roman" panose="02020603050405020304" pitchFamily="18" charset="0"/>
              </a:rPr>
              <a:t>：用给定的</a:t>
            </a:r>
            <a:r>
              <a:rPr lang="en-US" altLang="zh-CN" sz="2200" b="1" dirty="0">
                <a:latin typeface="宋体" panose="02010600030101010101" pitchFamily="2" charset="-122"/>
                <a:cs typeface="Times New Roman" panose="02020603050405020304" pitchFamily="18" charset="0"/>
              </a:rPr>
              <a:t>n</a:t>
            </a:r>
            <a:r>
              <a:rPr lang="zh-CN" altLang="en-US" sz="2200" b="1" dirty="0">
                <a:latin typeface="宋体" panose="02010600030101010101" pitchFamily="2" charset="-122"/>
                <a:cs typeface="Times New Roman" panose="02020603050405020304" pitchFamily="18" charset="0"/>
              </a:rPr>
              <a:t>个权值</a:t>
            </a:r>
            <a:r>
              <a:rPr lang="en-US" altLang="zh-CN" sz="2200" b="1" dirty="0">
                <a:latin typeface="宋体" panose="02010600030101010101" pitchFamily="2" charset="-122"/>
                <a:cs typeface="Times New Roman" panose="02020603050405020304" pitchFamily="18" charset="0"/>
              </a:rPr>
              <a:t>{w1,w2,…,</a:t>
            </a:r>
            <a:r>
              <a:rPr lang="en-US" altLang="zh-CN" sz="2200" b="1" dirty="0" err="1">
                <a:latin typeface="宋体" panose="02010600030101010101" pitchFamily="2" charset="-122"/>
                <a:cs typeface="Times New Roman" panose="02020603050405020304" pitchFamily="18" charset="0"/>
              </a:rPr>
              <a:t>wn</a:t>
            </a:r>
            <a:r>
              <a:rPr lang="en-US" altLang="zh-CN" sz="2200" b="1" dirty="0">
                <a:latin typeface="宋体" panose="02010600030101010101" pitchFamily="2" charset="-122"/>
                <a:cs typeface="Times New Roman" panose="02020603050405020304" pitchFamily="18" charset="0"/>
              </a:rPr>
              <a:t>}</a:t>
            </a:r>
            <a:r>
              <a:rPr lang="zh-CN" altLang="en-US" sz="2200" b="1" dirty="0">
                <a:latin typeface="宋体" panose="02010600030101010101" pitchFamily="2" charset="-122"/>
                <a:cs typeface="Times New Roman" panose="02020603050405020304" pitchFamily="18" charset="0"/>
              </a:rPr>
              <a:t>构造</a:t>
            </a:r>
            <a:r>
              <a:rPr lang="en-US" altLang="zh-CN" sz="2200" b="1" dirty="0">
                <a:latin typeface="宋体" panose="02010600030101010101" pitchFamily="2" charset="-122"/>
                <a:cs typeface="Times New Roman" panose="02020603050405020304" pitchFamily="18" charset="0"/>
              </a:rPr>
              <a:t>n</a:t>
            </a:r>
            <a:r>
              <a:rPr lang="zh-CN" altLang="en-US" sz="2200" b="1" dirty="0">
                <a:latin typeface="宋体" panose="02010600030101010101" pitchFamily="2" charset="-122"/>
                <a:cs typeface="Times New Roman" panose="02020603050405020304" pitchFamily="18" charset="0"/>
              </a:rPr>
              <a:t>棵只有根结点的二叉树，得到一个由</a:t>
            </a:r>
            <a:r>
              <a:rPr lang="en-US" altLang="zh-CN" sz="2200" b="1" dirty="0">
                <a:latin typeface="宋体" panose="02010600030101010101" pitchFamily="2" charset="-122"/>
                <a:cs typeface="Times New Roman" panose="02020603050405020304" pitchFamily="18" charset="0"/>
              </a:rPr>
              <a:t>n</a:t>
            </a:r>
            <a:r>
              <a:rPr lang="zh-CN" altLang="en-US" sz="2200" b="1" dirty="0">
                <a:latin typeface="宋体" panose="02010600030101010101" pitchFamily="2" charset="-122"/>
                <a:cs typeface="Times New Roman" panose="02020603050405020304" pitchFamily="18" charset="0"/>
              </a:rPr>
              <a:t>个元素构成的二叉树集合； </a:t>
            </a:r>
            <a:endParaRPr lang="zh-CN" altLang="en-US" sz="2200" b="1" dirty="0">
              <a:latin typeface="宋体" panose="02010600030101010101" pitchFamily="2" charset="-122"/>
              <a:cs typeface="Times New Roman" panose="02020603050405020304" pitchFamily="18" charset="0"/>
            </a:endParaRPr>
          </a:p>
          <a:p>
            <a:pPr marL="342900" indent="-342900">
              <a:buFontTx/>
              <a:buAutoNum type="circleNumDbPlain"/>
            </a:pPr>
            <a:r>
              <a:rPr lang="en-US" altLang="zh-CN" sz="2200" b="1" dirty="0">
                <a:latin typeface="宋体" panose="02010600030101010101" pitchFamily="2" charset="-122"/>
                <a:cs typeface="Times New Roman" panose="02020603050405020304" pitchFamily="18" charset="0"/>
              </a:rPr>
              <a:t>Setp2</a:t>
            </a:r>
            <a:r>
              <a:rPr lang="zh-CN" altLang="en-US" sz="2200" b="1" dirty="0">
                <a:latin typeface="宋体" panose="02010600030101010101" pitchFamily="2" charset="-122"/>
                <a:cs typeface="Times New Roman" panose="02020603050405020304" pitchFamily="18" charset="0"/>
              </a:rPr>
              <a:t>：从二叉树集合中选取根结点的权值最小的和次小的两棵二叉树，当做新的二叉树的左右子树去构造新的二叉树，它的根结点权值是左右两个子树的根结点权值之和。</a:t>
            </a:r>
            <a:endParaRPr lang="zh-CN" altLang="en-US" sz="2200" b="1" dirty="0">
              <a:latin typeface="宋体" panose="02010600030101010101" pitchFamily="2" charset="-122"/>
              <a:cs typeface="Times New Roman" panose="02020603050405020304" pitchFamily="18" charset="0"/>
            </a:endParaRPr>
          </a:p>
          <a:p>
            <a:pPr marL="342900" indent="-342900">
              <a:buFontTx/>
              <a:buAutoNum type="circleNumDbPlain"/>
            </a:pPr>
            <a:r>
              <a:rPr lang="en-US" altLang="zh-CN" sz="2200" b="1" dirty="0">
                <a:latin typeface="宋体" panose="02010600030101010101" pitchFamily="2" charset="-122"/>
                <a:cs typeface="Times New Roman" panose="02020603050405020304" pitchFamily="18" charset="0"/>
              </a:rPr>
              <a:t>Setp3</a:t>
            </a:r>
            <a:r>
              <a:rPr lang="zh-CN" altLang="en-US" sz="2200" b="1" dirty="0">
                <a:latin typeface="宋体" panose="02010600030101010101" pitchFamily="2" charset="-122"/>
                <a:cs typeface="Times New Roman" panose="02020603050405020304" pitchFamily="18" charset="0"/>
              </a:rPr>
              <a:t>：在二叉树集合中删除刚才选出的那两棵二叉树，将新构造的二叉树加入到二叉树集合中。</a:t>
            </a:r>
            <a:endParaRPr lang="zh-CN" altLang="en-US" sz="2200" b="1" dirty="0">
              <a:latin typeface="宋体" panose="02010600030101010101" pitchFamily="2" charset="-122"/>
              <a:cs typeface="Times New Roman" panose="02020603050405020304" pitchFamily="18" charset="0"/>
            </a:endParaRPr>
          </a:p>
          <a:p>
            <a:pPr marL="342900" indent="-342900">
              <a:buFontTx/>
              <a:buAutoNum type="circleNumDbPlain"/>
            </a:pPr>
            <a:r>
              <a:rPr lang="en-US" altLang="zh-CN" sz="2200" b="1" dirty="0">
                <a:latin typeface="宋体" panose="02010600030101010101" pitchFamily="2" charset="-122"/>
                <a:cs typeface="Times New Roman" panose="02020603050405020304" pitchFamily="18" charset="0"/>
              </a:rPr>
              <a:t>Setp4</a:t>
            </a:r>
            <a:r>
              <a:rPr lang="zh-CN" altLang="en-US" sz="2200" b="1" dirty="0">
                <a:latin typeface="宋体" panose="02010600030101010101" pitchFamily="2" charset="-122"/>
                <a:cs typeface="Times New Roman" panose="02020603050405020304" pitchFamily="18" charset="0"/>
              </a:rPr>
              <a:t>：重复步骤</a:t>
            </a:r>
            <a:r>
              <a:rPr lang="en-US" altLang="zh-CN" sz="2200" b="1" dirty="0">
                <a:latin typeface="宋体" panose="02010600030101010101" pitchFamily="2" charset="-122"/>
                <a:cs typeface="Times New Roman" panose="02020603050405020304" pitchFamily="18" charset="0"/>
              </a:rPr>
              <a:t>Setp2</a:t>
            </a:r>
            <a:r>
              <a:rPr lang="zh-CN" altLang="en-US" sz="2200" b="1" dirty="0">
                <a:latin typeface="宋体" panose="02010600030101010101" pitchFamily="2" charset="-122"/>
                <a:cs typeface="Times New Roman" panose="02020603050405020304" pitchFamily="18" charset="0"/>
              </a:rPr>
              <a:t>和</a:t>
            </a:r>
            <a:r>
              <a:rPr lang="en-US" altLang="zh-CN" sz="2200" b="1" dirty="0">
                <a:latin typeface="宋体" panose="02010600030101010101" pitchFamily="2" charset="-122"/>
                <a:cs typeface="Times New Roman" panose="02020603050405020304" pitchFamily="18" charset="0"/>
              </a:rPr>
              <a:t>Setp3</a:t>
            </a:r>
            <a:r>
              <a:rPr lang="zh-CN" altLang="en-US" sz="2200" b="1" dirty="0">
                <a:latin typeface="宋体" panose="02010600030101010101" pitchFamily="2" charset="-122"/>
                <a:cs typeface="Times New Roman" panose="02020603050405020304" pitchFamily="18" charset="0"/>
              </a:rPr>
              <a:t>，当二叉树集合中只剩下一棵二叉树时，这棵二叉树就是哈夫曼树。</a:t>
            </a:r>
            <a:endParaRPr lang="zh-CN" altLang="en-US" sz="2200" b="1" dirty="0">
              <a:latin typeface="宋体" panose="02010600030101010101" pitchFamily="2" charset="-122"/>
              <a:cs typeface="Times New Roman" panose="02020603050405020304" pitchFamily="18" charset="0"/>
            </a:endParaRPr>
          </a:p>
        </p:txBody>
      </p:sp>
      <p:sp>
        <p:nvSpPr>
          <p:cNvPr id="2" name="文本框 1"/>
          <p:cNvSpPr txBox="1"/>
          <p:nvPr/>
        </p:nvSpPr>
        <p:spPr>
          <a:xfrm>
            <a:off x="683260" y="5229225"/>
            <a:ext cx="7503160" cy="730885"/>
          </a:xfrm>
          <a:prstGeom prst="rect">
            <a:avLst/>
          </a:prstGeom>
          <a:noFill/>
        </p:spPr>
        <p:txBody>
          <a:bodyPr wrap="square" rtlCol="0" anchor="t">
            <a:noAutofit/>
          </a:bodyPr>
          <a:p>
            <a:pPr marL="0" indent="0">
              <a:buFontTx/>
              <a:buNone/>
            </a:pPr>
            <a:r>
              <a:rPr lang="zh-CN" altLang="en-US" sz="2200" b="1" dirty="0">
                <a:solidFill>
                  <a:srgbClr val="FF0000"/>
                </a:solidFill>
                <a:latin typeface="宋体" panose="02010600030101010101" pitchFamily="2" charset="-122"/>
                <a:cs typeface="Times New Roman" panose="02020603050405020304" pitchFamily="18" charset="0"/>
                <a:sym typeface="+mn-ea"/>
              </a:rPr>
              <a:t>思考：根据理论，如何具体实现各个步骤，实现构建哈夫曼树的算法？</a:t>
            </a:r>
            <a:endParaRPr lang="zh-CN" altLang="en-US" sz="2200" b="1" dirty="0">
              <a:solidFill>
                <a:srgbClr val="FF0000"/>
              </a:solidFill>
              <a:latin typeface="宋体" panose="02010600030101010101" pitchFamily="2" charset="-122"/>
              <a:cs typeface="Times New Roman" panose="02020603050405020304" pitchFamily="18" charset="0"/>
              <a:sym typeface="+mn-ea"/>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884" name="Text Box 4"/>
          <p:cNvSpPr txBox="1">
            <a:spLocks noChangeArrowheads="1"/>
          </p:cNvSpPr>
          <p:nvPr/>
        </p:nvSpPr>
        <p:spPr bwMode="auto">
          <a:xfrm>
            <a:off x="323965" y="1628976"/>
            <a:ext cx="8147050" cy="1308735"/>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p>
            <a:pPr>
              <a:lnSpc>
                <a:spcPct val="110000"/>
              </a:lnSpc>
              <a:spcBef>
                <a:spcPct val="50000"/>
              </a:spcBef>
            </a:pPr>
            <a:r>
              <a:rPr kumimoji="1" lang="zh-CN" altLang="en-US" sz="2400" b="1">
                <a:solidFill>
                  <a:schemeClr val="tx2"/>
                </a:solidFill>
                <a:latin typeface="华文中宋" panose="02010600040101010101" pitchFamily="2" charset="-122"/>
                <a:ea typeface="华文中宋" panose="02010600040101010101" pitchFamily="2" charset="-122"/>
                <a:cs typeface="Times New Roman" panose="02020603050405020304" pitchFamily="18" charset="0"/>
              </a:rPr>
              <a:t>注意到哈夫曼树在实现过程中，需要频繁的找到最小值，然后取出，然后再插入集合，再完成筛选最小值。什么数据结构能满足上述要求？</a:t>
            </a:r>
            <a:endParaRPr kumimoji="1" lang="zh-CN" altLang="en-US" sz="2400" b="1">
              <a:solidFill>
                <a:schemeClr val="tx2"/>
              </a:solidFill>
              <a:latin typeface="华文中宋" panose="02010600040101010101" pitchFamily="2" charset="-122"/>
              <a:ea typeface="华文中宋" panose="02010600040101010101" pitchFamily="2" charset="-122"/>
              <a:cs typeface="Times New Roman" panose="02020603050405020304" pitchFamily="18" charset="0"/>
            </a:endParaRPr>
          </a:p>
        </p:txBody>
      </p:sp>
      <p:sp>
        <p:nvSpPr>
          <p:cNvPr id="3" name="文本框 2"/>
          <p:cNvSpPr txBox="1"/>
          <p:nvPr/>
        </p:nvSpPr>
        <p:spPr>
          <a:xfrm>
            <a:off x="827723" y="3428683"/>
            <a:ext cx="8010525" cy="646113"/>
          </a:xfrm>
          <a:prstGeom prst="rect">
            <a:avLst/>
          </a:prstGeom>
          <a:noFill/>
        </p:spPr>
        <p:txBody>
          <a:bodyPr>
            <a:spAutoFit/>
          </a:bodyPr>
          <a:lstStyle/>
          <a:p>
            <a:pPr marR="0" defTabSz="914400">
              <a:buClrTx/>
              <a:buSzTx/>
              <a:buFontTx/>
              <a:buNone/>
              <a:defRPr/>
            </a:pPr>
            <a:r>
              <a:rPr kumimoji="0" lang="zh-CN" altLang="en-US" kern="1200" cap="none" spc="0" normalizeH="0" baseline="0" noProof="0">
                <a:solidFill>
                  <a:schemeClr val="tx2"/>
                </a:solidFill>
                <a:latin typeface="+mj-ea"/>
                <a:ea typeface="+mj-ea"/>
                <a:cs typeface="Times New Roman" panose="02020603050405020304" pitchFamily="18" charset="0"/>
              </a:rPr>
              <a:t>堆：是一直非线性的数据结构，其结构与完全二叉树类似，但堆有显著</a:t>
            </a:r>
            <a:endParaRPr kumimoji="0" lang="en-US" altLang="zh-CN" kern="1200" cap="none" spc="0" normalizeH="0" baseline="0" noProof="0">
              <a:solidFill>
                <a:schemeClr val="tx2"/>
              </a:solidFill>
              <a:latin typeface="+mj-ea"/>
              <a:ea typeface="+mj-ea"/>
              <a:cs typeface="Times New Roman" panose="02020603050405020304" pitchFamily="18" charset="0"/>
            </a:endParaRPr>
          </a:p>
          <a:p>
            <a:pPr marR="0" defTabSz="914400">
              <a:buClrTx/>
              <a:buSzTx/>
              <a:buFontTx/>
              <a:buNone/>
              <a:defRPr/>
            </a:pPr>
            <a:r>
              <a:rPr kumimoji="0" lang="en-US" altLang="zh-CN" kern="1200" cap="none" spc="0" normalizeH="0" baseline="0" noProof="0">
                <a:solidFill>
                  <a:schemeClr val="tx2"/>
                </a:solidFill>
                <a:latin typeface="+mj-ea"/>
                <a:ea typeface="+mj-ea"/>
                <a:cs typeface="Times New Roman" panose="02020603050405020304" pitchFamily="18" charset="0"/>
              </a:rPr>
              <a:t>    </a:t>
            </a:r>
            <a:r>
              <a:rPr kumimoji="0" lang="zh-CN" altLang="en-US" kern="1200" cap="none" spc="0" normalizeH="0" baseline="0" noProof="0">
                <a:solidFill>
                  <a:schemeClr val="tx2"/>
                </a:solidFill>
                <a:latin typeface="+mj-ea"/>
                <a:ea typeface="+mj-ea"/>
                <a:cs typeface="Times New Roman" panose="02020603050405020304" pitchFamily="18" charset="0"/>
              </a:rPr>
              <a:t>的特点</a:t>
            </a:r>
            <a:endParaRPr kumimoji="0" lang="zh-CN" altLang="en-US" kern="1200" cap="none" spc="0" normalizeH="0" baseline="0" noProof="0">
              <a:solidFill>
                <a:srgbClr val="FF0000"/>
              </a:solidFill>
              <a:latin typeface="+mj-ea"/>
              <a:ea typeface="+mj-ea"/>
              <a:cs typeface="Times New Roman" panose="02020603050405020304" pitchFamily="18" charset="0"/>
            </a:endParaRPr>
          </a:p>
        </p:txBody>
      </p:sp>
      <p:sp>
        <p:nvSpPr>
          <p:cNvPr id="22" name="文本框 21"/>
          <p:cNvSpPr txBox="1"/>
          <p:nvPr/>
        </p:nvSpPr>
        <p:spPr>
          <a:xfrm>
            <a:off x="251143" y="5445760"/>
            <a:ext cx="8010525" cy="646113"/>
          </a:xfrm>
          <a:prstGeom prst="rect">
            <a:avLst/>
          </a:prstGeom>
          <a:noFill/>
        </p:spPr>
        <p:txBody>
          <a:bodyPr>
            <a:spAutoFit/>
          </a:bodyPr>
          <a:lstStyle/>
          <a:p>
            <a:pPr marR="0" defTabSz="914400">
              <a:buClrTx/>
              <a:buSzTx/>
              <a:buFontTx/>
              <a:buNone/>
              <a:defRPr/>
            </a:pPr>
            <a:r>
              <a:rPr kumimoji="0" lang="zh-CN" altLang="en-US" kern="1200" cap="none" spc="0" normalizeH="0" baseline="0" noProof="0">
                <a:solidFill>
                  <a:schemeClr val="tx2"/>
                </a:solidFill>
                <a:latin typeface="+mj-ea"/>
                <a:ea typeface="+mj-ea"/>
                <a:cs typeface="Times New Roman" panose="02020603050405020304" pitchFamily="18" charset="0"/>
              </a:rPr>
              <a:t>     对于二叉堆，又可以根据其节点的值比父节点大或比父节点值小来分成大顶堆和小顶堆。</a:t>
            </a:r>
            <a:endParaRPr kumimoji="0" lang="zh-CN" altLang="en-US" kern="1200" cap="none" spc="0" normalizeH="0" baseline="0" noProof="0">
              <a:solidFill>
                <a:srgbClr val="FF0000"/>
              </a:solidFill>
              <a:latin typeface="+mj-ea"/>
              <a:ea typeface="+mj-ea"/>
              <a:cs typeface="Times New Roman" panose="02020603050405020304" pitchFamily="18" charset="0"/>
            </a:endParaRPr>
          </a:p>
        </p:txBody>
      </p:sp>
      <p:pic>
        <p:nvPicPr>
          <p:cNvPr id="6153" name="图片 14"/>
          <p:cNvPicPr>
            <a:picLocks noChangeAspect="1"/>
          </p:cNvPicPr>
          <p:nvPr/>
        </p:nvPicPr>
        <p:blipFill>
          <a:blip r:embed="rId1"/>
          <a:stretch>
            <a:fillRect/>
          </a:stretch>
        </p:blipFill>
        <p:spPr>
          <a:xfrm>
            <a:off x="6306185" y="4825683"/>
            <a:ext cx="723900" cy="657225"/>
          </a:xfrm>
          <a:prstGeom prst="rect">
            <a:avLst/>
          </a:prstGeom>
          <a:noFill/>
          <a:ln w="9525">
            <a:noFill/>
          </a:ln>
        </p:spPr>
      </p:pic>
      <p:sp>
        <p:nvSpPr>
          <p:cNvPr id="6154" name="云形标注 17"/>
          <p:cNvSpPr/>
          <p:nvPr/>
        </p:nvSpPr>
        <p:spPr>
          <a:xfrm>
            <a:off x="6798310" y="4028758"/>
            <a:ext cx="1296988" cy="854075"/>
          </a:xfrm>
          <a:prstGeom prst="cloudCallout">
            <a:avLst>
              <a:gd name="adj1" fmla="val -20833"/>
              <a:gd name="adj2" fmla="val 62500"/>
            </a:avLst>
          </a:prstGeom>
          <a:solidFill>
            <a:schemeClr val="accent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6155" name="文本框 20"/>
          <p:cNvSpPr txBox="1"/>
          <p:nvPr/>
        </p:nvSpPr>
        <p:spPr>
          <a:xfrm>
            <a:off x="6901498" y="4203383"/>
            <a:ext cx="1193800" cy="5238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algn="ctr">
              <a:spcBef>
                <a:spcPct val="0"/>
              </a:spcBef>
              <a:buClrTx/>
              <a:buSzTx/>
              <a:buFontTx/>
              <a:buNone/>
            </a:pPr>
            <a:r>
              <a:rPr lang="zh-CN" altLang="en-US" sz="1400" b="1" dirty="0">
                <a:solidFill>
                  <a:schemeClr val="tx1"/>
                </a:solidFill>
                <a:ea typeface="宋体" panose="02010600030101010101" pitchFamily="2" charset="-122"/>
                <a:cs typeface="Times New Roman" panose="02020603050405020304" pitchFamily="18" charset="0"/>
              </a:rPr>
              <a:t>堆和二叉树有点雷同！</a:t>
            </a:r>
            <a:endParaRPr lang="zh-CN" altLang="en-US" sz="1400" b="1" dirty="0">
              <a:solidFill>
                <a:schemeClr val="tx1"/>
              </a:solidFill>
              <a:ea typeface="宋体" panose="02010600030101010101" pitchFamily="2" charset="-122"/>
              <a:cs typeface="Times New Roman" panose="02020603050405020304" pitchFamily="18" charset="0"/>
            </a:endParaRPr>
          </a:p>
        </p:txBody>
      </p:sp>
      <p:sp>
        <p:nvSpPr>
          <p:cNvPr id="19" name="文本框 18"/>
          <p:cNvSpPr txBox="1"/>
          <p:nvPr/>
        </p:nvSpPr>
        <p:spPr>
          <a:xfrm>
            <a:off x="827723" y="4055745"/>
            <a:ext cx="5478463" cy="923925"/>
          </a:xfrm>
          <a:prstGeom prst="rect">
            <a:avLst/>
          </a:prstGeom>
          <a:noFill/>
        </p:spPr>
        <p:txBody>
          <a:bodyPr>
            <a:spAutoFit/>
          </a:bodyPr>
          <a:lstStyle/>
          <a:p>
            <a:pPr marR="0" defTabSz="914400">
              <a:buClrTx/>
              <a:buSzTx/>
              <a:buFontTx/>
              <a:buNone/>
              <a:defRPr/>
            </a:pPr>
            <a:r>
              <a:rPr kumimoji="0" lang="zh-CN" altLang="en-US" kern="1200" cap="none" spc="0" normalizeH="0" baseline="0" noProof="0">
                <a:solidFill>
                  <a:srgbClr val="FF0000"/>
                </a:solidFill>
                <a:latin typeface="+mj-ea"/>
                <a:ea typeface="+mj-ea"/>
                <a:cs typeface="Times New Roman" panose="02020603050405020304" pitchFamily="18" charset="0"/>
              </a:rPr>
              <a:t>①其子节点值大于或小于其父节点的值（根节点最大</a:t>
            </a:r>
            <a:r>
              <a:rPr kumimoji="0" lang="en-US" altLang="zh-CN" kern="1200" cap="none" spc="0" normalizeH="0" baseline="0" noProof="0">
                <a:solidFill>
                  <a:srgbClr val="FF0000"/>
                </a:solidFill>
                <a:latin typeface="+mj-ea"/>
                <a:ea typeface="+mj-ea"/>
                <a:cs typeface="Times New Roman" panose="02020603050405020304" pitchFamily="18" charset="0"/>
              </a:rPr>
              <a:t>           </a:t>
            </a:r>
            <a:r>
              <a:rPr kumimoji="0" lang="zh-CN" altLang="en-US" kern="1200" cap="none" spc="0" normalizeH="0" baseline="0" noProof="0">
                <a:solidFill>
                  <a:srgbClr val="FF0000"/>
                </a:solidFill>
                <a:latin typeface="+mj-ea"/>
                <a:ea typeface="+mj-ea"/>
                <a:cs typeface="Times New Roman" panose="02020603050405020304" pitchFamily="18" charset="0"/>
              </a:rPr>
              <a:t>或最小）</a:t>
            </a:r>
            <a:endParaRPr kumimoji="0" lang="en-US" altLang="zh-CN" kern="1200" cap="none" spc="0" normalizeH="0" baseline="0" noProof="0">
              <a:solidFill>
                <a:srgbClr val="FF0000"/>
              </a:solidFill>
              <a:latin typeface="+mj-ea"/>
              <a:ea typeface="+mj-ea"/>
              <a:cs typeface="Times New Roman" panose="02020603050405020304" pitchFamily="18" charset="0"/>
            </a:endParaRPr>
          </a:p>
          <a:p>
            <a:pPr marR="0" defTabSz="914400">
              <a:buClrTx/>
              <a:buSzTx/>
              <a:buFontTx/>
              <a:buNone/>
              <a:defRPr/>
            </a:pPr>
            <a:r>
              <a:rPr kumimoji="0" lang="zh-CN" altLang="en-US" kern="1200" cap="none" spc="0" normalizeH="0" baseline="0" noProof="0">
                <a:solidFill>
                  <a:srgbClr val="FF0000"/>
                </a:solidFill>
                <a:latin typeface="+mj-ea"/>
                <a:ea typeface="+mj-ea"/>
                <a:cs typeface="Times New Roman" panose="02020603050405020304" pitchFamily="18" charset="0"/>
              </a:rPr>
              <a:t>②堆总是一颗完全二叉树</a:t>
            </a:r>
            <a:endParaRPr kumimoji="0" lang="zh-CN" altLang="en-US" kern="1200" cap="none" spc="0" normalizeH="0" baseline="0" noProof="0">
              <a:solidFill>
                <a:srgbClr val="FF0000"/>
              </a:solidFill>
              <a:latin typeface="+mj-ea"/>
              <a:ea typeface="+mj-ea"/>
              <a:cs typeface="Times New Roman" panose="02020603050405020304" pitchFamily="18" charset="0"/>
            </a:endParaRPr>
          </a:p>
        </p:txBody>
      </p:sp>
      <p:sp>
        <p:nvSpPr>
          <p:cNvPr id="5" name="矩形 4"/>
          <p:cNvSpPr/>
          <p:nvPr/>
        </p:nvSpPr>
        <p:spPr>
          <a:xfrm>
            <a:off x="371957" y="776511"/>
            <a:ext cx="2917825"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4.2.1</a:t>
            </a:r>
            <a:r>
              <a:rPr lang="en-US" altLang="zh-CN" sz="2800" b="1" dirty="0" smtClean="0">
                <a:solidFill>
                  <a:srgbClr val="0000FF"/>
                </a:solidFill>
                <a:latin typeface="楷体" panose="02010609060101010101" pitchFamily="49" charset="-122"/>
                <a:ea typeface="楷体" panose="02010609060101010101" pitchFamily="49" charset="-122"/>
                <a:cs typeface="Times New Roman" panose="02020603050405020304" pitchFamily="18" charset="0"/>
              </a:rPr>
              <a:t> </a:t>
            </a:r>
            <a:r>
              <a:rPr lang="en-US" altLang="zh-CN" sz="28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(2)</a:t>
            </a:r>
            <a:r>
              <a:rPr lang="zh-CN" altLang="en-US" sz="2800" b="1" dirty="0">
                <a:solidFill>
                  <a:srgbClr val="0000FF"/>
                </a:solidFill>
                <a:latin typeface="楷体" panose="02010609060101010101" pitchFamily="49" charset="-122"/>
                <a:ea typeface="楷体" panose="02010609060101010101" pitchFamily="49" charset="-122"/>
                <a:cs typeface="Times New Roman" panose="02020603050405020304" pitchFamily="18" charset="0"/>
              </a:rPr>
              <a:t>堆的原理</a:t>
            </a:r>
            <a:endParaRPr lang="zh-CN" altLang="en-US" sz="2800" b="1" dirty="0">
              <a:solidFill>
                <a:srgbClr val="0000FF"/>
              </a:solidFill>
              <a:latin typeface="楷体" panose="02010609060101010101" pitchFamily="49" charset="-122"/>
              <a:ea typeface="楷体" panose="02010609060101010101" pitchFamily="49"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fill="hold"/>
                                        <p:tgtEl>
                                          <p:spTgt spid="19"/>
                                        </p:tgtEl>
                                        <p:attrNameLst>
                                          <p:attrName>ppt_x</p:attrName>
                                        </p:attrNameLst>
                                      </p:cBhvr>
                                      <p:tavLst>
                                        <p:tav tm="0">
                                          <p:val>
                                            <p:strVal val="#ppt_x"/>
                                          </p:val>
                                        </p:tav>
                                        <p:tav tm="100000">
                                          <p:val>
                                            <p:strVal val="#ppt_x"/>
                                          </p:val>
                                        </p:tav>
                                      </p:tavLst>
                                    </p:anim>
                                    <p:anim calcmode="lin" valueType="num">
                                      <p:cBhvr additive="base">
                                        <p:cTn id="12" dur="500" fill="hold"/>
                                        <p:tgtEl>
                                          <p:spTgt spid="19"/>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155"/>
                                        </p:tgtEl>
                                        <p:attrNameLst>
                                          <p:attrName>style.visibility</p:attrName>
                                        </p:attrNameLst>
                                      </p:cBhvr>
                                      <p:to>
                                        <p:strVal val="visible"/>
                                      </p:to>
                                    </p:set>
                                    <p:anim calcmode="lin" valueType="num">
                                      <p:cBhvr additive="base">
                                        <p:cTn id="15" dur="500" fill="hold"/>
                                        <p:tgtEl>
                                          <p:spTgt spid="6155"/>
                                        </p:tgtEl>
                                        <p:attrNameLst>
                                          <p:attrName>ppt_x</p:attrName>
                                        </p:attrNameLst>
                                      </p:cBhvr>
                                      <p:tavLst>
                                        <p:tav tm="0">
                                          <p:val>
                                            <p:strVal val="#ppt_x"/>
                                          </p:val>
                                        </p:tav>
                                        <p:tav tm="100000">
                                          <p:val>
                                            <p:strVal val="#ppt_x"/>
                                          </p:val>
                                        </p:tav>
                                      </p:tavLst>
                                    </p:anim>
                                    <p:anim calcmode="lin" valueType="num">
                                      <p:cBhvr additive="base">
                                        <p:cTn id="16" dur="500" fill="hold"/>
                                        <p:tgtEl>
                                          <p:spTgt spid="6155"/>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6154"/>
                                        </p:tgtEl>
                                        <p:attrNameLst>
                                          <p:attrName>style.visibility</p:attrName>
                                        </p:attrNameLst>
                                      </p:cBhvr>
                                      <p:to>
                                        <p:strVal val="visible"/>
                                      </p:to>
                                    </p:set>
                                    <p:anim calcmode="lin" valueType="num">
                                      <p:cBhvr additive="base">
                                        <p:cTn id="19" dur="500" fill="hold"/>
                                        <p:tgtEl>
                                          <p:spTgt spid="6154"/>
                                        </p:tgtEl>
                                        <p:attrNameLst>
                                          <p:attrName>ppt_x</p:attrName>
                                        </p:attrNameLst>
                                      </p:cBhvr>
                                      <p:tavLst>
                                        <p:tav tm="0">
                                          <p:val>
                                            <p:strVal val="#ppt_x"/>
                                          </p:val>
                                        </p:tav>
                                        <p:tav tm="100000">
                                          <p:val>
                                            <p:strVal val="#ppt_x"/>
                                          </p:val>
                                        </p:tav>
                                      </p:tavLst>
                                    </p:anim>
                                    <p:anim calcmode="lin" valueType="num">
                                      <p:cBhvr additive="base">
                                        <p:cTn id="20" dur="500" fill="hold"/>
                                        <p:tgtEl>
                                          <p:spTgt spid="6154"/>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6153"/>
                                        </p:tgtEl>
                                        <p:attrNameLst>
                                          <p:attrName>style.visibility</p:attrName>
                                        </p:attrNameLst>
                                      </p:cBhvr>
                                      <p:to>
                                        <p:strVal val="visible"/>
                                      </p:to>
                                    </p:set>
                                    <p:anim calcmode="lin" valueType="num">
                                      <p:cBhvr additive="base">
                                        <p:cTn id="23" dur="500" fill="hold"/>
                                        <p:tgtEl>
                                          <p:spTgt spid="6153"/>
                                        </p:tgtEl>
                                        <p:attrNameLst>
                                          <p:attrName>ppt_x</p:attrName>
                                        </p:attrNameLst>
                                      </p:cBhvr>
                                      <p:tavLst>
                                        <p:tav tm="0">
                                          <p:val>
                                            <p:strVal val="#ppt_x"/>
                                          </p:val>
                                        </p:tav>
                                        <p:tav tm="100000">
                                          <p:val>
                                            <p:strVal val="#ppt_x"/>
                                          </p:val>
                                        </p:tav>
                                      </p:tavLst>
                                    </p:anim>
                                    <p:anim calcmode="lin" valueType="num">
                                      <p:cBhvr additive="base">
                                        <p:cTn id="24" dur="500" fill="hold"/>
                                        <p:tgtEl>
                                          <p:spTgt spid="6153"/>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anim calcmode="lin" valueType="num">
                                      <p:cBhvr additive="base">
                                        <p:cTn id="27" dur="500" fill="hold"/>
                                        <p:tgtEl>
                                          <p:spTgt spid="22"/>
                                        </p:tgtEl>
                                        <p:attrNameLst>
                                          <p:attrName>ppt_x</p:attrName>
                                        </p:attrNameLst>
                                      </p:cBhvr>
                                      <p:tavLst>
                                        <p:tav tm="0">
                                          <p:val>
                                            <p:strVal val="#ppt_x"/>
                                          </p:val>
                                        </p:tav>
                                        <p:tav tm="100000">
                                          <p:val>
                                            <p:strVal val="#ppt_x"/>
                                          </p:val>
                                        </p:tav>
                                      </p:tavLst>
                                    </p:anim>
                                    <p:anim calcmode="lin" valueType="num">
                                      <p:cBhvr additive="base">
                                        <p:cTn id="28"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9" grpId="0"/>
      <p:bldP spid="6155" grpId="0"/>
      <p:bldP spid="6154" grpId="0" animBg="1"/>
      <p:bldP spid="22" grpId="0"/>
      <p:bldP spid="3" grpId="1"/>
      <p:bldP spid="19" grpId="1"/>
      <p:bldP spid="6155" grpId="1"/>
      <p:bldP spid="6154" grpId="1" animBg="1"/>
      <p:bldP spid="22"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5"/>
          <p:cNvSpPr>
            <a:spLocks noChangeArrowheads="1"/>
          </p:cNvSpPr>
          <p:nvPr/>
        </p:nvSpPr>
        <p:spPr bwMode="auto">
          <a:xfrm>
            <a:off x="0" y="1340768"/>
            <a:ext cx="521290" cy="62483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buFont typeface="Times New Roman" panose="02020603050405020304" pitchFamily="18" charset="0"/>
              <a:buNone/>
            </a:pPr>
            <a:endParaRPr lang="zh-CN" altLang="en-US">
              <a:latin typeface="Times New Roman" panose="02020603050405020304" pitchFamily="18" charset="0"/>
              <a:cs typeface="Times New Roman" panose="02020603050405020304" pitchFamily="18" charset="0"/>
            </a:endParaRPr>
          </a:p>
        </p:txBody>
      </p:sp>
      <p:sp>
        <p:nvSpPr>
          <p:cNvPr id="11" name="Freeform 6"/>
          <p:cNvSpPr/>
          <p:nvPr/>
        </p:nvSpPr>
        <p:spPr bwMode="auto">
          <a:xfrm>
            <a:off x="105924" y="1430029"/>
            <a:ext cx="397513" cy="501058"/>
          </a:xfrm>
          <a:custGeom>
            <a:avLst/>
            <a:gdLst>
              <a:gd name="T0" fmla="*/ 510720 w 1173"/>
              <a:gd name="T1" fmla="*/ 242556 h 1472"/>
              <a:gd name="T2" fmla="*/ 494464 w 1173"/>
              <a:gd name="T3" fmla="*/ 21309 h 1472"/>
              <a:gd name="T4" fmla="*/ 481820 w 1173"/>
              <a:gd name="T5" fmla="*/ 24482 h 1472"/>
              <a:gd name="T6" fmla="*/ 452920 w 1173"/>
              <a:gd name="T7" fmla="*/ 30830 h 1472"/>
              <a:gd name="T8" fmla="*/ 414988 w 1173"/>
              <a:gd name="T9" fmla="*/ 24482 h 1472"/>
              <a:gd name="T10" fmla="*/ 284035 w 1173"/>
              <a:gd name="T11" fmla="*/ 2267 h 1472"/>
              <a:gd name="T12" fmla="*/ 0 w 1173"/>
              <a:gd name="T13" fmla="*/ 348193 h 1472"/>
              <a:gd name="T14" fmla="*/ 290356 w 1173"/>
              <a:gd name="T15" fmla="*/ 665102 h 1472"/>
              <a:gd name="T16" fmla="*/ 529686 w 1173"/>
              <a:gd name="T17" fmla="*/ 492366 h 1472"/>
              <a:gd name="T18" fmla="*/ 491303 w 1173"/>
              <a:gd name="T19" fmla="*/ 469697 h 1472"/>
              <a:gd name="T20" fmla="*/ 312483 w 1173"/>
              <a:gd name="T21" fmla="*/ 620671 h 1472"/>
              <a:gd name="T22" fmla="*/ 130954 w 1173"/>
              <a:gd name="T23" fmla="*/ 328697 h 1472"/>
              <a:gd name="T24" fmla="*/ 290356 w 1173"/>
              <a:gd name="T25" fmla="*/ 47151 h 1472"/>
              <a:gd name="T26" fmla="*/ 472337 w 1173"/>
              <a:gd name="T27" fmla="*/ 258424 h 1472"/>
              <a:gd name="T28" fmla="*/ 510720 w 1173"/>
              <a:gd name="T29" fmla="*/ 242556 h 147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173" h="1472">
                <a:moveTo>
                  <a:pt x="1131" y="535"/>
                </a:moveTo>
                <a:lnTo>
                  <a:pt x="1095" y="47"/>
                </a:lnTo>
                <a:cubicBezTo>
                  <a:pt x="1090" y="47"/>
                  <a:pt x="1081" y="49"/>
                  <a:pt x="1067" y="54"/>
                </a:cubicBezTo>
                <a:cubicBezTo>
                  <a:pt x="1043" y="64"/>
                  <a:pt x="1022" y="68"/>
                  <a:pt x="1003" y="68"/>
                </a:cubicBezTo>
                <a:cubicBezTo>
                  <a:pt x="975" y="68"/>
                  <a:pt x="947" y="64"/>
                  <a:pt x="919" y="54"/>
                </a:cubicBezTo>
                <a:cubicBezTo>
                  <a:pt x="810" y="17"/>
                  <a:pt x="714" y="0"/>
                  <a:pt x="629" y="5"/>
                </a:cubicBezTo>
                <a:cubicBezTo>
                  <a:pt x="214" y="24"/>
                  <a:pt x="5" y="278"/>
                  <a:pt x="0" y="768"/>
                </a:cubicBezTo>
                <a:cubicBezTo>
                  <a:pt x="5" y="1225"/>
                  <a:pt x="219" y="1458"/>
                  <a:pt x="643" y="1467"/>
                </a:cubicBezTo>
                <a:cubicBezTo>
                  <a:pt x="912" y="1472"/>
                  <a:pt x="1088" y="1345"/>
                  <a:pt x="1173" y="1086"/>
                </a:cubicBezTo>
                <a:lnTo>
                  <a:pt x="1088" y="1036"/>
                </a:lnTo>
                <a:cubicBezTo>
                  <a:pt x="999" y="1258"/>
                  <a:pt x="867" y="1369"/>
                  <a:pt x="692" y="1369"/>
                </a:cubicBezTo>
                <a:cubicBezTo>
                  <a:pt x="424" y="1359"/>
                  <a:pt x="290" y="1145"/>
                  <a:pt x="290" y="725"/>
                </a:cubicBezTo>
                <a:cubicBezTo>
                  <a:pt x="290" y="316"/>
                  <a:pt x="408" y="108"/>
                  <a:pt x="643" y="104"/>
                </a:cubicBezTo>
                <a:cubicBezTo>
                  <a:pt x="827" y="94"/>
                  <a:pt x="961" y="250"/>
                  <a:pt x="1046" y="570"/>
                </a:cubicBezTo>
                <a:lnTo>
                  <a:pt x="1131" y="53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2" name="Freeform 7"/>
          <p:cNvSpPr>
            <a:spLocks noEditPoints="1"/>
          </p:cNvSpPr>
          <p:nvPr/>
        </p:nvSpPr>
        <p:spPr bwMode="auto">
          <a:xfrm>
            <a:off x="566515" y="1787077"/>
            <a:ext cx="742660" cy="151151"/>
          </a:xfrm>
          <a:custGeom>
            <a:avLst/>
            <a:gdLst>
              <a:gd name="T0" fmla="*/ 22141 w 2195"/>
              <a:gd name="T1" fmla="*/ 126007 h 445"/>
              <a:gd name="T2" fmla="*/ 113870 w 2195"/>
              <a:gd name="T3" fmla="*/ 125101 h 445"/>
              <a:gd name="T4" fmla="*/ 68684 w 2195"/>
              <a:gd name="T5" fmla="*/ 200795 h 445"/>
              <a:gd name="T6" fmla="*/ 70491 w 2195"/>
              <a:gd name="T7" fmla="*/ 47593 h 445"/>
              <a:gd name="T8" fmla="*/ 68684 w 2195"/>
              <a:gd name="T9" fmla="*/ 200795 h 445"/>
              <a:gd name="T10" fmla="*/ 300490 w 2195"/>
              <a:gd name="T11" fmla="*/ 196716 h 445"/>
              <a:gd name="T12" fmla="*/ 279253 w 2195"/>
              <a:gd name="T13" fmla="*/ 106064 h 445"/>
              <a:gd name="T14" fmla="*/ 201532 w 2195"/>
              <a:gd name="T15" fmla="*/ 106970 h 445"/>
              <a:gd name="T16" fmla="*/ 180746 w 2195"/>
              <a:gd name="T17" fmla="*/ 197623 h 445"/>
              <a:gd name="T18" fmla="*/ 201532 w 2195"/>
              <a:gd name="T19" fmla="*/ 50312 h 445"/>
              <a:gd name="T20" fmla="*/ 249881 w 2195"/>
              <a:gd name="T21" fmla="*/ 46233 h 445"/>
              <a:gd name="T22" fmla="*/ 405323 w 2195"/>
              <a:gd name="T23" fmla="*/ 184478 h 445"/>
              <a:gd name="T24" fmla="*/ 387248 w 2195"/>
              <a:gd name="T25" fmla="*/ 199889 h 445"/>
              <a:gd name="T26" fmla="*/ 356973 w 2195"/>
              <a:gd name="T27" fmla="*/ 68443 h 445"/>
              <a:gd name="T28" fmla="*/ 336640 w 2195"/>
              <a:gd name="T29" fmla="*/ 50312 h 445"/>
              <a:gd name="T30" fmla="*/ 356973 w 2195"/>
              <a:gd name="T31" fmla="*/ 10878 h 445"/>
              <a:gd name="T32" fmla="*/ 378211 w 2195"/>
              <a:gd name="T33" fmla="*/ 50312 h 445"/>
              <a:gd name="T34" fmla="*/ 405323 w 2195"/>
              <a:gd name="T35" fmla="*/ 68443 h 445"/>
              <a:gd name="T36" fmla="*/ 378211 w 2195"/>
              <a:gd name="T37" fmla="*/ 167707 h 445"/>
              <a:gd name="T38" fmla="*/ 405323 w 2195"/>
              <a:gd name="T39" fmla="*/ 184478 h 445"/>
              <a:gd name="T40" fmla="*/ 548564 w 2195"/>
              <a:gd name="T41" fmla="*/ 112862 h 445"/>
              <a:gd name="T42" fmla="*/ 460902 w 2195"/>
              <a:gd name="T43" fmla="*/ 112862 h 445"/>
              <a:gd name="T44" fmla="*/ 570706 w 2195"/>
              <a:gd name="T45" fmla="*/ 157282 h 445"/>
              <a:gd name="T46" fmla="*/ 436502 w 2195"/>
              <a:gd name="T47" fmla="*/ 126007 h 445"/>
              <a:gd name="T48" fmla="*/ 571609 w 2195"/>
              <a:gd name="T49" fmla="*/ 126007 h 445"/>
              <a:gd name="T50" fmla="*/ 459999 w 2195"/>
              <a:gd name="T51" fmla="*/ 130993 h 445"/>
              <a:gd name="T52" fmla="*/ 548564 w 2195"/>
              <a:gd name="T53" fmla="*/ 151390 h 445"/>
              <a:gd name="T54" fmla="*/ 734733 w 2195"/>
              <a:gd name="T55" fmla="*/ 196716 h 445"/>
              <a:gd name="T56" fmla="*/ 713947 w 2195"/>
              <a:gd name="T57" fmla="*/ 106064 h 445"/>
              <a:gd name="T58" fmla="*/ 636226 w 2195"/>
              <a:gd name="T59" fmla="*/ 106970 h 445"/>
              <a:gd name="T60" fmla="*/ 614988 w 2195"/>
              <a:gd name="T61" fmla="*/ 197623 h 445"/>
              <a:gd name="T62" fmla="*/ 636226 w 2195"/>
              <a:gd name="T63" fmla="*/ 50312 h 445"/>
              <a:gd name="T64" fmla="*/ 684576 w 2195"/>
              <a:gd name="T65" fmla="*/ 46233 h 445"/>
              <a:gd name="T66" fmla="*/ 840017 w 2195"/>
              <a:gd name="T67" fmla="*/ 184478 h 445"/>
              <a:gd name="T68" fmla="*/ 821491 w 2195"/>
              <a:gd name="T69" fmla="*/ 199889 h 445"/>
              <a:gd name="T70" fmla="*/ 791668 w 2195"/>
              <a:gd name="T71" fmla="*/ 68443 h 445"/>
              <a:gd name="T72" fmla="*/ 771334 w 2195"/>
              <a:gd name="T73" fmla="*/ 50312 h 445"/>
              <a:gd name="T74" fmla="*/ 791668 w 2195"/>
              <a:gd name="T75" fmla="*/ 10878 h 445"/>
              <a:gd name="T76" fmla="*/ 812454 w 2195"/>
              <a:gd name="T77" fmla="*/ 50312 h 445"/>
              <a:gd name="T78" fmla="*/ 840017 w 2195"/>
              <a:gd name="T79" fmla="*/ 68443 h 445"/>
              <a:gd name="T80" fmla="*/ 812454 w 2195"/>
              <a:gd name="T81" fmla="*/ 167707 h 445"/>
              <a:gd name="T82" fmla="*/ 840017 w 2195"/>
              <a:gd name="T83" fmla="*/ 184478 h 445"/>
              <a:gd name="T84" fmla="*/ 985066 w 2195"/>
              <a:gd name="T85" fmla="*/ 85667 h 445"/>
              <a:gd name="T86" fmla="*/ 875263 w 2195"/>
              <a:gd name="T87" fmla="*/ 87933 h 445"/>
              <a:gd name="T88" fmla="*/ 968799 w 2195"/>
              <a:gd name="T89" fmla="*/ 159549 h 445"/>
              <a:gd name="T90" fmla="*/ 890174 w 2195"/>
              <a:gd name="T91" fmla="*/ 151390 h 445"/>
              <a:gd name="T92" fmla="*/ 931746 w 2195"/>
              <a:gd name="T93" fmla="*/ 200795 h 445"/>
              <a:gd name="T94" fmla="*/ 937620 w 2195"/>
              <a:gd name="T95" fmla="*/ 114222 h 445"/>
              <a:gd name="T96" fmla="*/ 929487 w 2195"/>
              <a:gd name="T97" fmla="*/ 65723 h 44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2195" h="445">
                <a:moveTo>
                  <a:pt x="154" y="142"/>
                </a:moveTo>
                <a:cubicBezTo>
                  <a:pt x="86" y="144"/>
                  <a:pt x="51" y="189"/>
                  <a:pt x="49" y="278"/>
                </a:cubicBezTo>
                <a:cubicBezTo>
                  <a:pt x="51" y="361"/>
                  <a:pt x="86" y="405"/>
                  <a:pt x="154" y="407"/>
                </a:cubicBezTo>
                <a:cubicBezTo>
                  <a:pt x="218" y="405"/>
                  <a:pt x="251" y="361"/>
                  <a:pt x="252" y="276"/>
                </a:cubicBezTo>
                <a:cubicBezTo>
                  <a:pt x="248" y="193"/>
                  <a:pt x="215" y="148"/>
                  <a:pt x="154" y="142"/>
                </a:cubicBezTo>
                <a:close/>
                <a:moveTo>
                  <a:pt x="152" y="443"/>
                </a:moveTo>
                <a:cubicBezTo>
                  <a:pt x="55" y="437"/>
                  <a:pt x="5" y="383"/>
                  <a:pt x="0" y="280"/>
                </a:cubicBezTo>
                <a:cubicBezTo>
                  <a:pt x="3" y="166"/>
                  <a:pt x="55" y="107"/>
                  <a:pt x="156" y="105"/>
                </a:cubicBezTo>
                <a:cubicBezTo>
                  <a:pt x="250" y="109"/>
                  <a:pt x="299" y="165"/>
                  <a:pt x="303" y="274"/>
                </a:cubicBezTo>
                <a:cubicBezTo>
                  <a:pt x="302" y="385"/>
                  <a:pt x="251" y="442"/>
                  <a:pt x="152" y="443"/>
                </a:cubicBezTo>
                <a:close/>
                <a:moveTo>
                  <a:pt x="665" y="227"/>
                </a:moveTo>
                <a:lnTo>
                  <a:pt x="665" y="434"/>
                </a:lnTo>
                <a:lnTo>
                  <a:pt x="618" y="434"/>
                </a:lnTo>
                <a:lnTo>
                  <a:pt x="618" y="234"/>
                </a:lnTo>
                <a:cubicBezTo>
                  <a:pt x="616" y="174"/>
                  <a:pt x="591" y="144"/>
                  <a:pt x="542" y="142"/>
                </a:cubicBezTo>
                <a:cubicBezTo>
                  <a:pt x="484" y="150"/>
                  <a:pt x="452" y="181"/>
                  <a:pt x="446" y="236"/>
                </a:cubicBezTo>
                <a:lnTo>
                  <a:pt x="446" y="434"/>
                </a:lnTo>
                <a:lnTo>
                  <a:pt x="400" y="436"/>
                </a:lnTo>
                <a:lnTo>
                  <a:pt x="400" y="111"/>
                </a:lnTo>
                <a:lnTo>
                  <a:pt x="446" y="111"/>
                </a:lnTo>
                <a:lnTo>
                  <a:pt x="446" y="160"/>
                </a:lnTo>
                <a:cubicBezTo>
                  <a:pt x="472" y="123"/>
                  <a:pt x="507" y="104"/>
                  <a:pt x="553" y="102"/>
                </a:cubicBezTo>
                <a:cubicBezTo>
                  <a:pt x="628" y="102"/>
                  <a:pt x="665" y="144"/>
                  <a:pt x="665" y="227"/>
                </a:cubicBezTo>
                <a:close/>
                <a:moveTo>
                  <a:pt x="897" y="407"/>
                </a:moveTo>
                <a:lnTo>
                  <a:pt x="906" y="432"/>
                </a:lnTo>
                <a:cubicBezTo>
                  <a:pt x="891" y="438"/>
                  <a:pt x="875" y="441"/>
                  <a:pt x="857" y="441"/>
                </a:cubicBezTo>
                <a:cubicBezTo>
                  <a:pt x="811" y="442"/>
                  <a:pt x="788" y="419"/>
                  <a:pt x="790" y="370"/>
                </a:cubicBezTo>
                <a:lnTo>
                  <a:pt x="790" y="151"/>
                </a:lnTo>
                <a:lnTo>
                  <a:pt x="745" y="151"/>
                </a:lnTo>
                <a:lnTo>
                  <a:pt x="745" y="111"/>
                </a:lnTo>
                <a:lnTo>
                  <a:pt x="790" y="111"/>
                </a:lnTo>
                <a:lnTo>
                  <a:pt x="790" y="24"/>
                </a:lnTo>
                <a:lnTo>
                  <a:pt x="837" y="0"/>
                </a:lnTo>
                <a:lnTo>
                  <a:pt x="837" y="111"/>
                </a:lnTo>
                <a:lnTo>
                  <a:pt x="897" y="111"/>
                </a:lnTo>
                <a:lnTo>
                  <a:pt x="897" y="151"/>
                </a:lnTo>
                <a:lnTo>
                  <a:pt x="837" y="151"/>
                </a:lnTo>
                <a:lnTo>
                  <a:pt x="837" y="370"/>
                </a:lnTo>
                <a:cubicBezTo>
                  <a:pt x="835" y="398"/>
                  <a:pt x="847" y="411"/>
                  <a:pt x="872" y="410"/>
                </a:cubicBezTo>
                <a:cubicBezTo>
                  <a:pt x="881" y="410"/>
                  <a:pt x="890" y="409"/>
                  <a:pt x="897" y="407"/>
                </a:cubicBezTo>
                <a:close/>
                <a:moveTo>
                  <a:pt x="1020" y="249"/>
                </a:moveTo>
                <a:lnTo>
                  <a:pt x="1214" y="249"/>
                </a:lnTo>
                <a:cubicBezTo>
                  <a:pt x="1211" y="184"/>
                  <a:pt x="1179" y="150"/>
                  <a:pt x="1118" y="147"/>
                </a:cubicBezTo>
                <a:cubicBezTo>
                  <a:pt x="1057" y="153"/>
                  <a:pt x="1024" y="187"/>
                  <a:pt x="1020" y="249"/>
                </a:cubicBezTo>
                <a:close/>
                <a:moveTo>
                  <a:pt x="1214" y="334"/>
                </a:moveTo>
                <a:lnTo>
                  <a:pt x="1263" y="347"/>
                </a:lnTo>
                <a:cubicBezTo>
                  <a:pt x="1245" y="413"/>
                  <a:pt x="1198" y="445"/>
                  <a:pt x="1120" y="443"/>
                </a:cubicBezTo>
                <a:cubicBezTo>
                  <a:pt x="1021" y="439"/>
                  <a:pt x="969" y="384"/>
                  <a:pt x="966" y="278"/>
                </a:cubicBezTo>
                <a:cubicBezTo>
                  <a:pt x="971" y="167"/>
                  <a:pt x="1021" y="109"/>
                  <a:pt x="1118" y="105"/>
                </a:cubicBezTo>
                <a:cubicBezTo>
                  <a:pt x="1213" y="107"/>
                  <a:pt x="1262" y="165"/>
                  <a:pt x="1265" y="278"/>
                </a:cubicBezTo>
                <a:cubicBezTo>
                  <a:pt x="1265" y="284"/>
                  <a:pt x="1265" y="288"/>
                  <a:pt x="1265" y="289"/>
                </a:cubicBezTo>
                <a:lnTo>
                  <a:pt x="1018" y="289"/>
                </a:lnTo>
                <a:cubicBezTo>
                  <a:pt x="1021" y="362"/>
                  <a:pt x="1054" y="401"/>
                  <a:pt x="1118" y="405"/>
                </a:cubicBezTo>
                <a:cubicBezTo>
                  <a:pt x="1169" y="405"/>
                  <a:pt x="1200" y="382"/>
                  <a:pt x="1214" y="334"/>
                </a:cubicBezTo>
                <a:close/>
                <a:moveTo>
                  <a:pt x="1626" y="227"/>
                </a:moveTo>
                <a:lnTo>
                  <a:pt x="1626" y="434"/>
                </a:lnTo>
                <a:lnTo>
                  <a:pt x="1580" y="434"/>
                </a:lnTo>
                <a:lnTo>
                  <a:pt x="1580" y="234"/>
                </a:lnTo>
                <a:cubicBezTo>
                  <a:pt x="1578" y="174"/>
                  <a:pt x="1553" y="144"/>
                  <a:pt x="1504" y="142"/>
                </a:cubicBezTo>
                <a:cubicBezTo>
                  <a:pt x="1446" y="150"/>
                  <a:pt x="1414" y="181"/>
                  <a:pt x="1408" y="236"/>
                </a:cubicBezTo>
                <a:lnTo>
                  <a:pt x="1408" y="434"/>
                </a:lnTo>
                <a:lnTo>
                  <a:pt x="1361" y="436"/>
                </a:lnTo>
                <a:lnTo>
                  <a:pt x="1361" y="111"/>
                </a:lnTo>
                <a:lnTo>
                  <a:pt x="1408" y="111"/>
                </a:lnTo>
                <a:lnTo>
                  <a:pt x="1408" y="160"/>
                </a:lnTo>
                <a:cubicBezTo>
                  <a:pt x="1433" y="123"/>
                  <a:pt x="1469" y="104"/>
                  <a:pt x="1515" y="102"/>
                </a:cubicBezTo>
                <a:cubicBezTo>
                  <a:pt x="1589" y="102"/>
                  <a:pt x="1626" y="144"/>
                  <a:pt x="1626" y="227"/>
                </a:cubicBezTo>
                <a:close/>
                <a:moveTo>
                  <a:pt x="1859" y="407"/>
                </a:moveTo>
                <a:lnTo>
                  <a:pt x="1868" y="432"/>
                </a:lnTo>
                <a:cubicBezTo>
                  <a:pt x="1853" y="438"/>
                  <a:pt x="1836" y="441"/>
                  <a:pt x="1818" y="441"/>
                </a:cubicBezTo>
                <a:cubicBezTo>
                  <a:pt x="1772" y="442"/>
                  <a:pt x="1750" y="419"/>
                  <a:pt x="1752" y="370"/>
                </a:cubicBezTo>
                <a:lnTo>
                  <a:pt x="1752" y="151"/>
                </a:lnTo>
                <a:lnTo>
                  <a:pt x="1707" y="151"/>
                </a:lnTo>
                <a:lnTo>
                  <a:pt x="1707" y="111"/>
                </a:lnTo>
                <a:lnTo>
                  <a:pt x="1752" y="111"/>
                </a:lnTo>
                <a:lnTo>
                  <a:pt x="1752" y="24"/>
                </a:lnTo>
                <a:lnTo>
                  <a:pt x="1798" y="0"/>
                </a:lnTo>
                <a:lnTo>
                  <a:pt x="1798" y="111"/>
                </a:lnTo>
                <a:lnTo>
                  <a:pt x="1859" y="111"/>
                </a:lnTo>
                <a:lnTo>
                  <a:pt x="1859" y="151"/>
                </a:lnTo>
                <a:lnTo>
                  <a:pt x="1798" y="151"/>
                </a:lnTo>
                <a:lnTo>
                  <a:pt x="1798" y="370"/>
                </a:lnTo>
                <a:cubicBezTo>
                  <a:pt x="1797" y="398"/>
                  <a:pt x="1809" y="411"/>
                  <a:pt x="1834" y="410"/>
                </a:cubicBezTo>
                <a:cubicBezTo>
                  <a:pt x="1843" y="410"/>
                  <a:pt x="1851" y="409"/>
                  <a:pt x="1859" y="407"/>
                </a:cubicBezTo>
                <a:close/>
                <a:moveTo>
                  <a:pt x="2131" y="203"/>
                </a:moveTo>
                <a:lnTo>
                  <a:pt x="2180" y="189"/>
                </a:lnTo>
                <a:cubicBezTo>
                  <a:pt x="2167" y="133"/>
                  <a:pt x="2125" y="104"/>
                  <a:pt x="2055" y="102"/>
                </a:cubicBezTo>
                <a:cubicBezTo>
                  <a:pt x="1982" y="105"/>
                  <a:pt x="1943" y="136"/>
                  <a:pt x="1937" y="194"/>
                </a:cubicBezTo>
                <a:cubicBezTo>
                  <a:pt x="1934" y="249"/>
                  <a:pt x="1976" y="281"/>
                  <a:pt x="2062" y="292"/>
                </a:cubicBezTo>
                <a:cubicBezTo>
                  <a:pt x="2118" y="302"/>
                  <a:pt x="2146" y="322"/>
                  <a:pt x="2144" y="352"/>
                </a:cubicBezTo>
                <a:cubicBezTo>
                  <a:pt x="2143" y="387"/>
                  <a:pt x="2115" y="406"/>
                  <a:pt x="2062" y="407"/>
                </a:cubicBezTo>
                <a:cubicBezTo>
                  <a:pt x="2013" y="409"/>
                  <a:pt x="1982" y="384"/>
                  <a:pt x="1970" y="334"/>
                </a:cubicBezTo>
                <a:lnTo>
                  <a:pt x="1924" y="347"/>
                </a:lnTo>
                <a:cubicBezTo>
                  <a:pt x="1941" y="413"/>
                  <a:pt x="1988" y="445"/>
                  <a:pt x="2062" y="443"/>
                </a:cubicBezTo>
                <a:cubicBezTo>
                  <a:pt x="2148" y="442"/>
                  <a:pt x="2192" y="410"/>
                  <a:pt x="2193" y="350"/>
                </a:cubicBezTo>
                <a:cubicBezTo>
                  <a:pt x="2195" y="298"/>
                  <a:pt x="2155" y="265"/>
                  <a:pt x="2075" y="252"/>
                </a:cubicBezTo>
                <a:cubicBezTo>
                  <a:pt x="2014" y="241"/>
                  <a:pt x="1985" y="222"/>
                  <a:pt x="1986" y="194"/>
                </a:cubicBezTo>
                <a:cubicBezTo>
                  <a:pt x="1990" y="162"/>
                  <a:pt x="2014" y="146"/>
                  <a:pt x="2057" y="145"/>
                </a:cubicBezTo>
                <a:cubicBezTo>
                  <a:pt x="2097" y="145"/>
                  <a:pt x="2122" y="164"/>
                  <a:pt x="2131" y="203"/>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3" name="Freeform 8"/>
          <p:cNvSpPr>
            <a:spLocks noEditPoints="1"/>
          </p:cNvSpPr>
          <p:nvPr/>
        </p:nvSpPr>
        <p:spPr bwMode="auto">
          <a:xfrm>
            <a:off x="595079" y="1351479"/>
            <a:ext cx="714096" cy="335625"/>
          </a:xfrm>
          <a:custGeom>
            <a:avLst/>
            <a:gdLst>
              <a:gd name="T0" fmla="*/ 345008 w 2109"/>
              <a:gd name="T1" fmla="*/ 0 h 986"/>
              <a:gd name="T2" fmla="*/ 305269 w 2109"/>
              <a:gd name="T3" fmla="*/ 447253 h 986"/>
              <a:gd name="T4" fmla="*/ 37933 w 2109"/>
              <a:gd name="T5" fmla="*/ 409150 h 986"/>
              <a:gd name="T6" fmla="*/ 0 w 2109"/>
              <a:gd name="T7" fmla="*/ 447253 h 986"/>
              <a:gd name="T8" fmla="*/ 37933 w 2109"/>
              <a:gd name="T9" fmla="*/ 36288 h 986"/>
              <a:gd name="T10" fmla="*/ 305269 w 2109"/>
              <a:gd name="T11" fmla="*/ 126555 h 986"/>
              <a:gd name="T12" fmla="*/ 37933 w 2109"/>
              <a:gd name="T13" fmla="*/ 36288 h 986"/>
              <a:gd name="T14" fmla="*/ 37933 w 2109"/>
              <a:gd name="T15" fmla="*/ 376944 h 986"/>
              <a:gd name="T16" fmla="*/ 305269 w 2109"/>
              <a:gd name="T17" fmla="*/ 284863 h 986"/>
              <a:gd name="T18" fmla="*/ 37933 w 2109"/>
              <a:gd name="T19" fmla="*/ 160576 h 986"/>
              <a:gd name="T20" fmla="*/ 305269 w 2109"/>
              <a:gd name="T21" fmla="*/ 252657 h 986"/>
              <a:gd name="T22" fmla="*/ 37933 w 2109"/>
              <a:gd name="T23" fmla="*/ 160576 h 986"/>
              <a:gd name="T24" fmla="*/ 912645 w 2109"/>
              <a:gd name="T25" fmla="*/ 250843 h 986"/>
              <a:gd name="T26" fmla="*/ 808781 w 2109"/>
              <a:gd name="T27" fmla="*/ 314801 h 986"/>
              <a:gd name="T28" fmla="*/ 926644 w 2109"/>
              <a:gd name="T29" fmla="*/ 415047 h 986"/>
              <a:gd name="T30" fmla="*/ 731109 w 2109"/>
              <a:gd name="T31" fmla="*/ 371048 h 986"/>
              <a:gd name="T32" fmla="*/ 605118 w 2109"/>
              <a:gd name="T33" fmla="*/ 441356 h 986"/>
              <a:gd name="T34" fmla="*/ 658856 w 2109"/>
              <a:gd name="T35" fmla="*/ 403253 h 986"/>
              <a:gd name="T36" fmla="*/ 694983 w 2109"/>
              <a:gd name="T37" fmla="*/ 202761 h 986"/>
              <a:gd name="T38" fmla="*/ 477321 w 2109"/>
              <a:gd name="T39" fmla="*/ 170555 h 986"/>
              <a:gd name="T40" fmla="*/ 834973 w 2109"/>
              <a:gd name="T41" fmla="*/ 118391 h 986"/>
              <a:gd name="T42" fmla="*/ 537381 w 2109"/>
              <a:gd name="T43" fmla="*/ 86185 h 986"/>
              <a:gd name="T44" fmla="*/ 834973 w 2109"/>
              <a:gd name="T45" fmla="*/ 34020 h 986"/>
              <a:gd name="T46" fmla="*/ 529253 w 2109"/>
              <a:gd name="T47" fmla="*/ 2268 h 986"/>
              <a:gd name="T48" fmla="*/ 872454 w 2109"/>
              <a:gd name="T49" fmla="*/ 170555 h 986"/>
              <a:gd name="T50" fmla="*/ 948771 w 2109"/>
              <a:gd name="T51" fmla="*/ 202761 h 986"/>
              <a:gd name="T52" fmla="*/ 731109 w 2109"/>
              <a:gd name="T53" fmla="*/ 218637 h 986"/>
              <a:gd name="T54" fmla="*/ 886453 w 2109"/>
              <a:gd name="T55" fmla="*/ 218637 h 986"/>
              <a:gd name="T56" fmla="*/ 675113 w 2109"/>
              <a:gd name="T57" fmla="*/ 293028 h 986"/>
              <a:gd name="T58" fmla="*/ 485449 w 2109"/>
              <a:gd name="T59" fmla="*/ 403253 h 986"/>
              <a:gd name="T60" fmla="*/ 537381 w 2109"/>
              <a:gd name="T61" fmla="*/ 214554 h 986"/>
              <a:gd name="T62" fmla="*/ 631310 w 2109"/>
              <a:gd name="T63" fmla="*/ 276698 h 986"/>
              <a:gd name="T64" fmla="*/ 549122 w 2109"/>
              <a:gd name="T65" fmla="*/ 266719 h 986"/>
              <a:gd name="T66" fmla="*/ 537381 w 2109"/>
              <a:gd name="T67" fmla="*/ 214554 h 98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109" h="986">
                <a:moveTo>
                  <a:pt x="0" y="0"/>
                </a:moveTo>
                <a:lnTo>
                  <a:pt x="764" y="0"/>
                </a:lnTo>
                <a:lnTo>
                  <a:pt x="764" y="986"/>
                </a:lnTo>
                <a:lnTo>
                  <a:pt x="676" y="986"/>
                </a:lnTo>
                <a:lnTo>
                  <a:pt x="676" y="902"/>
                </a:lnTo>
                <a:lnTo>
                  <a:pt x="84" y="902"/>
                </a:lnTo>
                <a:lnTo>
                  <a:pt x="84" y="986"/>
                </a:lnTo>
                <a:lnTo>
                  <a:pt x="0" y="986"/>
                </a:lnTo>
                <a:lnTo>
                  <a:pt x="0" y="0"/>
                </a:lnTo>
                <a:close/>
                <a:moveTo>
                  <a:pt x="84" y="80"/>
                </a:moveTo>
                <a:lnTo>
                  <a:pt x="84" y="279"/>
                </a:lnTo>
                <a:lnTo>
                  <a:pt x="676" y="279"/>
                </a:lnTo>
                <a:lnTo>
                  <a:pt x="676" y="80"/>
                </a:lnTo>
                <a:lnTo>
                  <a:pt x="84" y="80"/>
                </a:lnTo>
                <a:close/>
                <a:moveTo>
                  <a:pt x="84" y="628"/>
                </a:moveTo>
                <a:lnTo>
                  <a:pt x="84" y="831"/>
                </a:lnTo>
                <a:lnTo>
                  <a:pt x="676" y="831"/>
                </a:lnTo>
                <a:lnTo>
                  <a:pt x="676" y="628"/>
                </a:lnTo>
                <a:lnTo>
                  <a:pt x="84" y="628"/>
                </a:lnTo>
                <a:close/>
                <a:moveTo>
                  <a:pt x="84" y="354"/>
                </a:moveTo>
                <a:lnTo>
                  <a:pt x="84" y="557"/>
                </a:lnTo>
                <a:lnTo>
                  <a:pt x="676" y="557"/>
                </a:lnTo>
                <a:lnTo>
                  <a:pt x="676" y="354"/>
                </a:lnTo>
                <a:lnTo>
                  <a:pt x="84" y="354"/>
                </a:lnTo>
                <a:close/>
                <a:moveTo>
                  <a:pt x="1963" y="482"/>
                </a:moveTo>
                <a:lnTo>
                  <a:pt x="2021" y="553"/>
                </a:lnTo>
                <a:cubicBezTo>
                  <a:pt x="2000" y="568"/>
                  <a:pt x="1958" y="594"/>
                  <a:pt x="1893" y="632"/>
                </a:cubicBezTo>
                <a:cubicBezTo>
                  <a:pt x="1849" y="659"/>
                  <a:pt x="1815" y="679"/>
                  <a:pt x="1791" y="694"/>
                </a:cubicBezTo>
                <a:cubicBezTo>
                  <a:pt x="1859" y="753"/>
                  <a:pt x="1965" y="800"/>
                  <a:pt x="2109" y="836"/>
                </a:cubicBezTo>
                <a:cubicBezTo>
                  <a:pt x="2089" y="856"/>
                  <a:pt x="2070" y="883"/>
                  <a:pt x="2052" y="915"/>
                </a:cubicBezTo>
                <a:cubicBezTo>
                  <a:pt x="1849" y="856"/>
                  <a:pt x="1704" y="756"/>
                  <a:pt x="1619" y="615"/>
                </a:cubicBezTo>
                <a:lnTo>
                  <a:pt x="1619" y="818"/>
                </a:lnTo>
                <a:cubicBezTo>
                  <a:pt x="1624" y="924"/>
                  <a:pt x="1573" y="976"/>
                  <a:pt x="1464" y="973"/>
                </a:cubicBezTo>
                <a:cubicBezTo>
                  <a:pt x="1423" y="973"/>
                  <a:pt x="1381" y="973"/>
                  <a:pt x="1340" y="973"/>
                </a:cubicBezTo>
                <a:cubicBezTo>
                  <a:pt x="1337" y="937"/>
                  <a:pt x="1331" y="908"/>
                  <a:pt x="1322" y="884"/>
                </a:cubicBezTo>
                <a:cubicBezTo>
                  <a:pt x="1358" y="887"/>
                  <a:pt x="1403" y="889"/>
                  <a:pt x="1459" y="889"/>
                </a:cubicBezTo>
                <a:cubicBezTo>
                  <a:pt x="1515" y="892"/>
                  <a:pt x="1542" y="867"/>
                  <a:pt x="1539" y="814"/>
                </a:cubicBezTo>
                <a:lnTo>
                  <a:pt x="1539" y="447"/>
                </a:lnTo>
                <a:lnTo>
                  <a:pt x="1057" y="447"/>
                </a:lnTo>
                <a:lnTo>
                  <a:pt x="1057" y="376"/>
                </a:lnTo>
                <a:lnTo>
                  <a:pt x="1849" y="376"/>
                </a:lnTo>
                <a:lnTo>
                  <a:pt x="1849" y="261"/>
                </a:lnTo>
                <a:lnTo>
                  <a:pt x="1190" y="261"/>
                </a:lnTo>
                <a:lnTo>
                  <a:pt x="1190" y="190"/>
                </a:lnTo>
                <a:lnTo>
                  <a:pt x="1849" y="190"/>
                </a:lnTo>
                <a:lnTo>
                  <a:pt x="1849" y="75"/>
                </a:lnTo>
                <a:lnTo>
                  <a:pt x="1172" y="75"/>
                </a:lnTo>
                <a:lnTo>
                  <a:pt x="1172" y="5"/>
                </a:lnTo>
                <a:lnTo>
                  <a:pt x="1932" y="5"/>
                </a:lnTo>
                <a:lnTo>
                  <a:pt x="1932" y="376"/>
                </a:lnTo>
                <a:lnTo>
                  <a:pt x="2101" y="376"/>
                </a:lnTo>
                <a:lnTo>
                  <a:pt x="2101" y="447"/>
                </a:lnTo>
                <a:lnTo>
                  <a:pt x="1619" y="447"/>
                </a:lnTo>
                <a:lnTo>
                  <a:pt x="1619" y="482"/>
                </a:lnTo>
                <a:cubicBezTo>
                  <a:pt x="1654" y="544"/>
                  <a:pt x="1692" y="597"/>
                  <a:pt x="1733" y="641"/>
                </a:cubicBezTo>
                <a:cubicBezTo>
                  <a:pt x="1822" y="582"/>
                  <a:pt x="1899" y="529"/>
                  <a:pt x="1963" y="482"/>
                </a:cubicBezTo>
                <a:close/>
                <a:moveTo>
                  <a:pt x="1044" y="814"/>
                </a:moveTo>
                <a:cubicBezTo>
                  <a:pt x="1168" y="772"/>
                  <a:pt x="1318" y="716"/>
                  <a:pt x="1495" y="646"/>
                </a:cubicBezTo>
                <a:cubicBezTo>
                  <a:pt x="1501" y="672"/>
                  <a:pt x="1507" y="699"/>
                  <a:pt x="1513" y="725"/>
                </a:cubicBezTo>
                <a:cubicBezTo>
                  <a:pt x="1351" y="784"/>
                  <a:pt x="1205" y="839"/>
                  <a:pt x="1075" y="889"/>
                </a:cubicBezTo>
                <a:lnTo>
                  <a:pt x="1044" y="814"/>
                </a:lnTo>
                <a:close/>
                <a:moveTo>
                  <a:pt x="1190" y="473"/>
                </a:moveTo>
                <a:cubicBezTo>
                  <a:pt x="1202" y="482"/>
                  <a:pt x="1218" y="492"/>
                  <a:pt x="1238" y="504"/>
                </a:cubicBezTo>
                <a:cubicBezTo>
                  <a:pt x="1303" y="545"/>
                  <a:pt x="1356" y="581"/>
                  <a:pt x="1398" y="610"/>
                </a:cubicBezTo>
                <a:lnTo>
                  <a:pt x="1349" y="681"/>
                </a:lnTo>
                <a:cubicBezTo>
                  <a:pt x="1317" y="658"/>
                  <a:pt x="1272" y="627"/>
                  <a:pt x="1216" y="588"/>
                </a:cubicBezTo>
                <a:cubicBezTo>
                  <a:pt x="1184" y="565"/>
                  <a:pt x="1159" y="547"/>
                  <a:pt x="1141" y="535"/>
                </a:cubicBezTo>
                <a:lnTo>
                  <a:pt x="1190" y="473"/>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latin typeface="Times New Roman" panose="02020603050405020304" pitchFamily="18" charset="0"/>
              <a:cs typeface="Times New Roman" panose="02020603050405020304" pitchFamily="18" charset="0"/>
            </a:endParaRPr>
          </a:p>
        </p:txBody>
      </p:sp>
      <p:sp>
        <p:nvSpPr>
          <p:cNvPr id="14" name="Freeform 24"/>
          <p:cNvSpPr/>
          <p:nvPr>
            <p:custDataLst>
              <p:tags r:id="rId1"/>
            </p:custDataLst>
          </p:nvPr>
        </p:nvSpPr>
        <p:spPr bwMode="auto">
          <a:xfrm>
            <a:off x="4660081" y="3053068"/>
            <a:ext cx="3361660" cy="535572"/>
          </a:xfrm>
          <a:custGeom>
            <a:avLst/>
            <a:gdLst>
              <a:gd name="T0" fmla="*/ 91 w 8683"/>
              <a:gd name="T1" fmla="*/ 0 h 865"/>
              <a:gd name="T2" fmla="*/ 8591 w 8683"/>
              <a:gd name="T3" fmla="*/ 0 h 865"/>
              <a:gd name="T4" fmla="*/ 8683 w 8683"/>
              <a:gd name="T5" fmla="*/ 91 h 865"/>
              <a:gd name="T6" fmla="*/ 8683 w 8683"/>
              <a:gd name="T7" fmla="*/ 774 h 865"/>
              <a:gd name="T8" fmla="*/ 8591 w 8683"/>
              <a:gd name="T9" fmla="*/ 865 h 865"/>
              <a:gd name="T10" fmla="*/ 91 w 8683"/>
              <a:gd name="T11" fmla="*/ 865 h 865"/>
              <a:gd name="T12" fmla="*/ 0 w 8683"/>
              <a:gd name="T13" fmla="*/ 774 h 865"/>
              <a:gd name="T14" fmla="*/ 0 w 8683"/>
              <a:gd name="T15" fmla="*/ 91 h 865"/>
              <a:gd name="T16" fmla="*/ 91 w 8683"/>
              <a:gd name="T17" fmla="*/ 0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3" h="865">
                <a:moveTo>
                  <a:pt x="91" y="0"/>
                </a:moveTo>
                <a:lnTo>
                  <a:pt x="8591" y="0"/>
                </a:lnTo>
                <a:cubicBezTo>
                  <a:pt x="8642" y="0"/>
                  <a:pt x="8683" y="41"/>
                  <a:pt x="8683" y="91"/>
                </a:cubicBezTo>
                <a:lnTo>
                  <a:pt x="8683" y="774"/>
                </a:lnTo>
                <a:cubicBezTo>
                  <a:pt x="8683" y="824"/>
                  <a:pt x="8642" y="865"/>
                  <a:pt x="8591" y="865"/>
                </a:cubicBezTo>
                <a:lnTo>
                  <a:pt x="91" y="865"/>
                </a:lnTo>
                <a:cubicBezTo>
                  <a:pt x="41" y="865"/>
                  <a:pt x="0" y="824"/>
                  <a:pt x="0" y="774"/>
                </a:cubicBezTo>
                <a:lnTo>
                  <a:pt x="0" y="91"/>
                </a:lnTo>
                <a:cubicBezTo>
                  <a:pt x="0" y="41"/>
                  <a:pt x="41" y="0"/>
                  <a:pt x="91" y="0"/>
                </a:cubicBezTo>
                <a:close/>
              </a:path>
            </a:pathLst>
          </a:custGeom>
          <a:solidFill>
            <a:srgbClr val="FFFFFF"/>
          </a:solidFill>
          <a:ln w="9525" cap="flat">
            <a:solidFill>
              <a:schemeClr val="tx1">
                <a:lumMod val="50000"/>
                <a:lumOff val="50000"/>
              </a:schemeClr>
            </a:solidFill>
            <a:prstDash val="solid"/>
            <a:miter lim="800000"/>
          </a:ln>
        </p:spPr>
        <p:txBody>
          <a:bodyPr vert="horz" wrap="square" lIns="68553" tIns="34277" rIns="68553" bIns="34277" numCol="1" anchor="t" anchorCtr="0" compatLnSpc="1"/>
          <a:lstStyle/>
          <a:p>
            <a:endParaRPr lang="zh-CN" altLang="en-US">
              <a:latin typeface="Times New Roman" panose="02020603050405020304" pitchFamily="18" charset="0"/>
              <a:cs typeface="Times New Roman" panose="02020603050405020304" pitchFamily="18" charset="0"/>
            </a:endParaRPr>
          </a:p>
        </p:txBody>
      </p:sp>
      <p:sp>
        <p:nvSpPr>
          <p:cNvPr id="15" name="Freeform 26"/>
          <p:cNvSpPr/>
          <p:nvPr>
            <p:custDataLst>
              <p:tags r:id="rId2"/>
            </p:custDataLst>
          </p:nvPr>
        </p:nvSpPr>
        <p:spPr bwMode="auto">
          <a:xfrm>
            <a:off x="4660081" y="3873962"/>
            <a:ext cx="3361660" cy="535572"/>
          </a:xfrm>
          <a:custGeom>
            <a:avLst/>
            <a:gdLst>
              <a:gd name="T0" fmla="*/ 91 w 8683"/>
              <a:gd name="T1" fmla="*/ 0 h 865"/>
              <a:gd name="T2" fmla="*/ 8591 w 8683"/>
              <a:gd name="T3" fmla="*/ 0 h 865"/>
              <a:gd name="T4" fmla="*/ 8683 w 8683"/>
              <a:gd name="T5" fmla="*/ 91 h 865"/>
              <a:gd name="T6" fmla="*/ 8683 w 8683"/>
              <a:gd name="T7" fmla="*/ 774 h 865"/>
              <a:gd name="T8" fmla="*/ 8591 w 8683"/>
              <a:gd name="T9" fmla="*/ 865 h 865"/>
              <a:gd name="T10" fmla="*/ 91 w 8683"/>
              <a:gd name="T11" fmla="*/ 865 h 865"/>
              <a:gd name="T12" fmla="*/ 0 w 8683"/>
              <a:gd name="T13" fmla="*/ 774 h 865"/>
              <a:gd name="T14" fmla="*/ 0 w 8683"/>
              <a:gd name="T15" fmla="*/ 91 h 865"/>
              <a:gd name="T16" fmla="*/ 91 w 8683"/>
              <a:gd name="T17" fmla="*/ 0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3" h="865">
                <a:moveTo>
                  <a:pt x="91" y="0"/>
                </a:moveTo>
                <a:lnTo>
                  <a:pt x="8591" y="0"/>
                </a:lnTo>
                <a:cubicBezTo>
                  <a:pt x="8642" y="0"/>
                  <a:pt x="8683" y="41"/>
                  <a:pt x="8683" y="91"/>
                </a:cubicBezTo>
                <a:lnTo>
                  <a:pt x="8683" y="774"/>
                </a:lnTo>
                <a:cubicBezTo>
                  <a:pt x="8683" y="824"/>
                  <a:pt x="8642" y="865"/>
                  <a:pt x="8591" y="865"/>
                </a:cubicBezTo>
                <a:lnTo>
                  <a:pt x="91" y="865"/>
                </a:lnTo>
                <a:cubicBezTo>
                  <a:pt x="41" y="865"/>
                  <a:pt x="0" y="824"/>
                  <a:pt x="0" y="774"/>
                </a:cubicBezTo>
                <a:lnTo>
                  <a:pt x="0" y="91"/>
                </a:lnTo>
                <a:cubicBezTo>
                  <a:pt x="0" y="41"/>
                  <a:pt x="41" y="0"/>
                  <a:pt x="91" y="0"/>
                </a:cubicBezTo>
                <a:close/>
              </a:path>
            </a:pathLst>
          </a:custGeom>
          <a:solidFill>
            <a:srgbClr val="FFFFFF"/>
          </a:solidFill>
          <a:ln w="9525" cap="flat">
            <a:solidFill>
              <a:schemeClr val="tx1">
                <a:lumMod val="50000"/>
                <a:lumOff val="50000"/>
              </a:schemeClr>
            </a:solidFill>
            <a:prstDash val="solid"/>
            <a:miter lim="800000"/>
          </a:ln>
        </p:spPr>
        <p:txBody>
          <a:bodyPr vert="horz" wrap="square" lIns="68553" tIns="34277" rIns="68553" bIns="34277" numCol="1" anchor="t" anchorCtr="0" compatLnSpc="1"/>
          <a:lstStyle/>
          <a:p>
            <a:endParaRPr lang="zh-CN" altLang="en-US">
              <a:latin typeface="Times New Roman" panose="02020603050405020304" pitchFamily="18" charset="0"/>
              <a:cs typeface="Times New Roman" panose="02020603050405020304" pitchFamily="18" charset="0"/>
            </a:endParaRPr>
          </a:p>
        </p:txBody>
      </p:sp>
      <p:sp>
        <p:nvSpPr>
          <p:cNvPr id="16" name="Freeform 27">
            <a:hlinkClick r:id="rId3" action="ppaction://hlinksldjump"/>
          </p:cNvPr>
          <p:cNvSpPr/>
          <p:nvPr>
            <p:custDataLst>
              <p:tags r:id="rId4"/>
            </p:custDataLst>
          </p:nvPr>
        </p:nvSpPr>
        <p:spPr bwMode="auto">
          <a:xfrm>
            <a:off x="4075713" y="4709119"/>
            <a:ext cx="532002" cy="535572"/>
          </a:xfrm>
          <a:custGeom>
            <a:avLst/>
            <a:gdLst>
              <a:gd name="T0" fmla="*/ 91 w 865"/>
              <a:gd name="T1" fmla="*/ 0 h 866"/>
              <a:gd name="T2" fmla="*/ 774 w 865"/>
              <a:gd name="T3" fmla="*/ 0 h 866"/>
              <a:gd name="T4" fmla="*/ 865 w 865"/>
              <a:gd name="T5" fmla="*/ 91 h 866"/>
              <a:gd name="T6" fmla="*/ 865 w 865"/>
              <a:gd name="T7" fmla="*/ 775 h 866"/>
              <a:gd name="T8" fmla="*/ 774 w 865"/>
              <a:gd name="T9" fmla="*/ 866 h 866"/>
              <a:gd name="T10" fmla="*/ 91 w 865"/>
              <a:gd name="T11" fmla="*/ 866 h 866"/>
              <a:gd name="T12" fmla="*/ 0 w 865"/>
              <a:gd name="T13" fmla="*/ 775 h 866"/>
              <a:gd name="T14" fmla="*/ 0 w 865"/>
              <a:gd name="T15" fmla="*/ 91 h 866"/>
              <a:gd name="T16" fmla="*/ 91 w 865"/>
              <a:gd name="T17" fmla="*/ 0 h 8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5" h="866">
                <a:moveTo>
                  <a:pt x="91" y="0"/>
                </a:moveTo>
                <a:lnTo>
                  <a:pt x="774" y="0"/>
                </a:lnTo>
                <a:cubicBezTo>
                  <a:pt x="824" y="0"/>
                  <a:pt x="865" y="41"/>
                  <a:pt x="865" y="91"/>
                </a:cubicBezTo>
                <a:lnTo>
                  <a:pt x="865" y="775"/>
                </a:lnTo>
                <a:cubicBezTo>
                  <a:pt x="865" y="825"/>
                  <a:pt x="824" y="866"/>
                  <a:pt x="774" y="866"/>
                </a:cubicBezTo>
                <a:lnTo>
                  <a:pt x="91" y="866"/>
                </a:lnTo>
                <a:cubicBezTo>
                  <a:pt x="41" y="866"/>
                  <a:pt x="0" y="825"/>
                  <a:pt x="0" y="775"/>
                </a:cubicBezTo>
                <a:lnTo>
                  <a:pt x="0" y="91"/>
                </a:lnTo>
                <a:cubicBezTo>
                  <a:pt x="0" y="41"/>
                  <a:pt x="41" y="0"/>
                  <a:pt x="91" y="0"/>
                </a:cubicBezTo>
                <a:close/>
              </a:path>
            </a:pathLst>
          </a:custGeom>
          <a:solidFill>
            <a:schemeClr val="bg1"/>
          </a:solidFill>
          <a:ln>
            <a:noFill/>
          </a:ln>
        </p:spPr>
        <p:txBody>
          <a:bodyPr vert="horz" wrap="square" lIns="68553" tIns="34277" rIns="68553" bIns="34277" numCol="1" anchor="t" anchorCtr="0" compatLnSpc="1"/>
          <a:lstStyle/>
          <a:p>
            <a:endParaRPr lang="zh-CN" altLang="en-US">
              <a:latin typeface="Times New Roman" panose="02020603050405020304" pitchFamily="18" charset="0"/>
              <a:cs typeface="Times New Roman" panose="02020603050405020304" pitchFamily="18" charset="0"/>
            </a:endParaRPr>
          </a:p>
        </p:txBody>
      </p:sp>
      <p:sp>
        <p:nvSpPr>
          <p:cNvPr id="17" name="Freeform 28"/>
          <p:cNvSpPr/>
          <p:nvPr>
            <p:custDataLst>
              <p:tags r:id="rId5"/>
            </p:custDataLst>
          </p:nvPr>
        </p:nvSpPr>
        <p:spPr bwMode="auto">
          <a:xfrm>
            <a:off x="4660081" y="4709119"/>
            <a:ext cx="3361660" cy="535572"/>
          </a:xfrm>
          <a:custGeom>
            <a:avLst/>
            <a:gdLst>
              <a:gd name="T0" fmla="*/ 91 w 8683"/>
              <a:gd name="T1" fmla="*/ 0 h 866"/>
              <a:gd name="T2" fmla="*/ 8591 w 8683"/>
              <a:gd name="T3" fmla="*/ 0 h 866"/>
              <a:gd name="T4" fmla="*/ 8683 w 8683"/>
              <a:gd name="T5" fmla="*/ 91 h 866"/>
              <a:gd name="T6" fmla="*/ 8683 w 8683"/>
              <a:gd name="T7" fmla="*/ 775 h 866"/>
              <a:gd name="T8" fmla="*/ 8591 w 8683"/>
              <a:gd name="T9" fmla="*/ 866 h 866"/>
              <a:gd name="T10" fmla="*/ 91 w 8683"/>
              <a:gd name="T11" fmla="*/ 866 h 866"/>
              <a:gd name="T12" fmla="*/ 0 w 8683"/>
              <a:gd name="T13" fmla="*/ 775 h 866"/>
              <a:gd name="T14" fmla="*/ 0 w 8683"/>
              <a:gd name="T15" fmla="*/ 91 h 866"/>
              <a:gd name="T16" fmla="*/ 91 w 8683"/>
              <a:gd name="T17" fmla="*/ 0 h 8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3" h="866">
                <a:moveTo>
                  <a:pt x="91" y="0"/>
                </a:moveTo>
                <a:lnTo>
                  <a:pt x="8591" y="0"/>
                </a:lnTo>
                <a:cubicBezTo>
                  <a:pt x="8642" y="0"/>
                  <a:pt x="8683" y="41"/>
                  <a:pt x="8683" y="91"/>
                </a:cubicBezTo>
                <a:lnTo>
                  <a:pt x="8683" y="775"/>
                </a:lnTo>
                <a:cubicBezTo>
                  <a:pt x="8683" y="825"/>
                  <a:pt x="8642" y="866"/>
                  <a:pt x="8591" y="866"/>
                </a:cubicBezTo>
                <a:lnTo>
                  <a:pt x="91" y="866"/>
                </a:lnTo>
                <a:cubicBezTo>
                  <a:pt x="41" y="866"/>
                  <a:pt x="0" y="825"/>
                  <a:pt x="0" y="775"/>
                </a:cubicBezTo>
                <a:lnTo>
                  <a:pt x="0" y="91"/>
                </a:lnTo>
                <a:cubicBezTo>
                  <a:pt x="0" y="41"/>
                  <a:pt x="41" y="0"/>
                  <a:pt x="91" y="0"/>
                </a:cubicBezTo>
                <a:close/>
              </a:path>
            </a:pathLst>
          </a:custGeom>
          <a:solidFill>
            <a:srgbClr val="FFFFFF"/>
          </a:solidFill>
          <a:ln w="9525" cap="flat">
            <a:solidFill>
              <a:schemeClr val="tx1">
                <a:lumMod val="50000"/>
                <a:lumOff val="50000"/>
              </a:schemeClr>
            </a:solidFill>
            <a:prstDash val="solid"/>
            <a:miter lim="800000"/>
          </a:ln>
        </p:spPr>
        <p:txBody>
          <a:bodyPr vert="horz" wrap="square" lIns="68553" tIns="34277" rIns="68553" bIns="34277" numCol="1" anchor="t" anchorCtr="0" compatLnSpc="1"/>
          <a:lstStyle/>
          <a:p>
            <a:endParaRPr lang="zh-CN" altLang="en-US">
              <a:latin typeface="Times New Roman" panose="02020603050405020304" pitchFamily="18" charset="0"/>
              <a:cs typeface="Times New Roman" panose="02020603050405020304" pitchFamily="18" charset="0"/>
            </a:endParaRPr>
          </a:p>
        </p:txBody>
      </p:sp>
      <p:sp>
        <p:nvSpPr>
          <p:cNvPr id="19" name="TextBox 47"/>
          <p:cNvSpPr txBox="1"/>
          <p:nvPr>
            <p:custDataLst>
              <p:tags r:id="rId6"/>
            </p:custDataLst>
          </p:nvPr>
        </p:nvSpPr>
        <p:spPr>
          <a:xfrm>
            <a:off x="4784388" y="3101648"/>
            <a:ext cx="2955963" cy="430887"/>
          </a:xfrm>
          <a:prstGeom prst="rect">
            <a:avLst/>
          </a:prstGeom>
          <a:noFill/>
        </p:spPr>
        <p:txBody>
          <a:bodyPr wrap="square" rtlCol="0">
            <a:spAutoFit/>
          </a:bodyPr>
          <a:lstStyle/>
          <a:p>
            <a:r>
              <a:rPr lang="en-US" altLang="zh-CN" sz="2200" b="1" dirty="0">
                <a:solidFill>
                  <a:schemeClr val="tx2">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4.1 </a:t>
            </a:r>
            <a:r>
              <a:rPr lang="zh-CN" altLang="en-US" sz="2200" b="1" dirty="0">
                <a:solidFill>
                  <a:schemeClr val="tx2">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贪心法概述</a:t>
            </a:r>
            <a:endParaRPr lang="zh-CN" altLang="en-US" sz="2200" b="1" dirty="0">
              <a:solidFill>
                <a:schemeClr val="tx2">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0" name="TextBox 48"/>
          <p:cNvSpPr txBox="1"/>
          <p:nvPr>
            <p:custDataLst>
              <p:tags r:id="rId7"/>
            </p:custDataLst>
          </p:nvPr>
        </p:nvSpPr>
        <p:spPr>
          <a:xfrm>
            <a:off x="4784388" y="3967185"/>
            <a:ext cx="2955963" cy="430887"/>
          </a:xfrm>
          <a:prstGeom prst="rect">
            <a:avLst/>
          </a:prstGeom>
          <a:noFill/>
        </p:spPr>
        <p:txBody>
          <a:bodyPr wrap="square" rtlCol="0">
            <a:spAutoFit/>
          </a:bodyPr>
          <a:lstStyle>
            <a:defPPr>
              <a:defRPr lang="zh-CN"/>
            </a:defPPr>
            <a:lvl1pPr>
              <a:defRPr sz="3200" b="1">
                <a:solidFill>
                  <a:schemeClr val="accent1"/>
                </a:solidFill>
                <a:latin typeface="微软雅黑" panose="020B0503020204020204" pitchFamily="34" charset="-122"/>
                <a:ea typeface="微软雅黑" panose="020B0503020204020204" pitchFamily="34" charset="-122"/>
              </a:defRPr>
            </a:lvl1pPr>
          </a:lstStyle>
          <a:p>
            <a:r>
              <a:rPr lang="en-US" altLang="zh-CN" sz="2200" dirty="0">
                <a:solidFill>
                  <a:schemeClr val="tx2">
                    <a:lumMod val="75000"/>
                    <a:lumOff val="25000"/>
                  </a:schemeClr>
                </a:solidFill>
                <a:cs typeface="Times New Roman" panose="02020603050405020304" pitchFamily="18" charset="0"/>
              </a:rPr>
              <a:t>4.2 </a:t>
            </a:r>
            <a:r>
              <a:rPr lang="zh-CN" altLang="en-US" sz="2200" dirty="0">
                <a:solidFill>
                  <a:schemeClr val="tx2">
                    <a:lumMod val="75000"/>
                    <a:lumOff val="25000"/>
                  </a:schemeClr>
                </a:solidFill>
                <a:cs typeface="Times New Roman" panose="02020603050405020304" pitchFamily="18" charset="0"/>
              </a:rPr>
              <a:t>贪心法的应用</a:t>
            </a:r>
            <a:endParaRPr lang="zh-CN" altLang="en-US" sz="2200" dirty="0">
              <a:solidFill>
                <a:schemeClr val="tx2">
                  <a:lumMod val="75000"/>
                  <a:lumOff val="25000"/>
                </a:schemeClr>
              </a:solidFill>
              <a:cs typeface="Times New Roman" panose="02020603050405020304" pitchFamily="18" charset="0"/>
            </a:endParaRPr>
          </a:p>
        </p:txBody>
      </p:sp>
      <p:sp>
        <p:nvSpPr>
          <p:cNvPr id="21" name="TextBox 49"/>
          <p:cNvSpPr txBox="1"/>
          <p:nvPr>
            <p:custDataLst>
              <p:tags r:id="rId8"/>
            </p:custDataLst>
          </p:nvPr>
        </p:nvSpPr>
        <p:spPr>
          <a:xfrm>
            <a:off x="4784388" y="4753384"/>
            <a:ext cx="2955963" cy="430887"/>
          </a:xfrm>
          <a:prstGeom prst="rect">
            <a:avLst/>
          </a:prstGeom>
          <a:noFill/>
        </p:spPr>
        <p:txBody>
          <a:bodyPr wrap="square" rtlCol="0">
            <a:spAutoFit/>
          </a:bodyPr>
          <a:lstStyle>
            <a:defPPr>
              <a:defRPr lang="zh-CN"/>
            </a:defPPr>
            <a:lvl1pPr>
              <a:defRPr sz="3200" b="1">
                <a:solidFill>
                  <a:schemeClr val="accent1"/>
                </a:solidFill>
                <a:latin typeface="微软雅黑" panose="020B0503020204020204" pitchFamily="34" charset="-122"/>
                <a:ea typeface="微软雅黑" panose="020B0503020204020204" pitchFamily="34" charset="-122"/>
              </a:defRPr>
            </a:lvl1pPr>
          </a:lstStyle>
          <a:p>
            <a:r>
              <a:rPr lang="en-US" altLang="zh-CN" sz="2200" dirty="0">
                <a:solidFill>
                  <a:schemeClr val="tx2">
                    <a:lumMod val="75000"/>
                    <a:lumOff val="25000"/>
                  </a:schemeClr>
                </a:solidFill>
                <a:cs typeface="Times New Roman" panose="02020603050405020304" pitchFamily="18" charset="0"/>
              </a:rPr>
              <a:t>4.3 </a:t>
            </a:r>
            <a:r>
              <a:rPr lang="zh-CN" altLang="en-US" sz="2200" dirty="0">
                <a:solidFill>
                  <a:schemeClr val="tx2">
                    <a:lumMod val="75000"/>
                    <a:lumOff val="25000"/>
                  </a:schemeClr>
                </a:solidFill>
                <a:cs typeface="Times New Roman" panose="02020603050405020304" pitchFamily="18" charset="0"/>
              </a:rPr>
              <a:t>贪心法分析与设计</a:t>
            </a:r>
            <a:endParaRPr lang="zh-CN" altLang="en-US" sz="2200" dirty="0">
              <a:solidFill>
                <a:schemeClr val="tx2">
                  <a:lumMod val="75000"/>
                  <a:lumOff val="25000"/>
                </a:schemeClr>
              </a:solidFill>
              <a:cs typeface="Times New Roman" panose="02020603050405020304" pitchFamily="18" charset="0"/>
            </a:endParaRPr>
          </a:p>
        </p:txBody>
      </p:sp>
      <p:pic>
        <p:nvPicPr>
          <p:cNvPr id="23" name="Picture 2" descr="E:\我的文档\Nipic_6852949_20110401101000478152.png"/>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a:stretch>
            <a:fillRect/>
          </a:stretch>
        </p:blipFill>
        <p:spPr bwMode="auto">
          <a:xfrm>
            <a:off x="582589" y="2710488"/>
            <a:ext cx="2680498" cy="2947378"/>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24" name="Freeform 41"/>
          <p:cNvSpPr>
            <a:spLocks noEditPoints="1"/>
          </p:cNvSpPr>
          <p:nvPr>
            <p:custDataLst>
              <p:tags r:id="rId10"/>
            </p:custDataLst>
          </p:nvPr>
        </p:nvSpPr>
        <p:spPr bwMode="auto">
          <a:xfrm>
            <a:off x="4161356" y="3158141"/>
            <a:ext cx="360714" cy="356368"/>
          </a:xfrm>
          <a:custGeom>
            <a:avLst/>
            <a:gdLst>
              <a:gd name="T0" fmla="*/ 471 w 549"/>
              <a:gd name="T1" fmla="*/ 540 h 540"/>
              <a:gd name="T2" fmla="*/ 335 w 549"/>
              <a:gd name="T3" fmla="*/ 436 h 540"/>
              <a:gd name="T4" fmla="*/ 0 w 549"/>
              <a:gd name="T5" fmla="*/ 231 h 540"/>
              <a:gd name="T6" fmla="*/ 461 w 549"/>
              <a:gd name="T7" fmla="*/ 231 h 540"/>
              <a:gd name="T8" fmla="*/ 521 w 549"/>
              <a:gd name="T9" fmla="*/ 419 h 540"/>
              <a:gd name="T10" fmla="*/ 297 w 549"/>
              <a:gd name="T11" fmla="*/ 262 h 540"/>
              <a:gd name="T12" fmla="*/ 284 w 549"/>
              <a:gd name="T13" fmla="*/ 259 h 540"/>
              <a:gd name="T14" fmla="*/ 273 w 549"/>
              <a:gd name="T15" fmla="*/ 311 h 540"/>
              <a:gd name="T16" fmla="*/ 297 w 549"/>
              <a:gd name="T17" fmla="*/ 318 h 540"/>
              <a:gd name="T18" fmla="*/ 291 w 549"/>
              <a:gd name="T19" fmla="*/ 336 h 540"/>
              <a:gd name="T20" fmla="*/ 234 w 549"/>
              <a:gd name="T21" fmla="*/ 351 h 540"/>
              <a:gd name="T22" fmla="*/ 230 w 549"/>
              <a:gd name="T23" fmla="*/ 350 h 540"/>
              <a:gd name="T24" fmla="*/ 168 w 549"/>
              <a:gd name="T25" fmla="*/ 327 h 540"/>
              <a:gd name="T26" fmla="*/ 191 w 549"/>
              <a:gd name="T27" fmla="*/ 312 h 540"/>
              <a:gd name="T28" fmla="*/ 208 w 549"/>
              <a:gd name="T29" fmla="*/ 281 h 540"/>
              <a:gd name="T30" fmla="*/ 180 w 549"/>
              <a:gd name="T31" fmla="*/ 260 h 540"/>
              <a:gd name="T32" fmla="*/ 168 w 549"/>
              <a:gd name="T33" fmla="*/ 236 h 540"/>
              <a:gd name="T34" fmla="*/ 178 w 549"/>
              <a:gd name="T35" fmla="*/ 228 h 540"/>
              <a:gd name="T36" fmla="*/ 288 w 549"/>
              <a:gd name="T37" fmla="*/ 229 h 540"/>
              <a:gd name="T38" fmla="*/ 297 w 549"/>
              <a:gd name="T39" fmla="*/ 237 h 540"/>
              <a:gd name="T40" fmla="*/ 386 w 549"/>
              <a:gd name="T41" fmla="*/ 289 h 540"/>
              <a:gd name="T42" fmla="*/ 317 w 549"/>
              <a:gd name="T43" fmla="*/ 215 h 540"/>
              <a:gd name="T44" fmla="*/ 306 w 549"/>
              <a:gd name="T45" fmla="*/ 209 h 540"/>
              <a:gd name="T46" fmla="*/ 164 w 549"/>
              <a:gd name="T47" fmla="*/ 208 h 540"/>
              <a:gd name="T48" fmla="*/ 150 w 549"/>
              <a:gd name="T49" fmla="*/ 214 h 540"/>
              <a:gd name="T50" fmla="*/ 81 w 549"/>
              <a:gd name="T51" fmla="*/ 288 h 540"/>
              <a:gd name="T52" fmla="*/ 78 w 549"/>
              <a:gd name="T53" fmla="*/ 318 h 540"/>
              <a:gd name="T54" fmla="*/ 102 w 549"/>
              <a:gd name="T55" fmla="*/ 333 h 540"/>
              <a:gd name="T56" fmla="*/ 156 w 549"/>
              <a:gd name="T57" fmla="*/ 320 h 540"/>
              <a:gd name="T58" fmla="*/ 164 w 549"/>
              <a:gd name="T59" fmla="*/ 369 h 540"/>
              <a:gd name="T60" fmla="*/ 310 w 549"/>
              <a:gd name="T61" fmla="*/ 361 h 540"/>
              <a:gd name="T62" fmla="*/ 362 w 549"/>
              <a:gd name="T63" fmla="*/ 333 h 540"/>
              <a:gd name="T64" fmla="*/ 366 w 549"/>
              <a:gd name="T65" fmla="*/ 334 h 540"/>
              <a:gd name="T66" fmla="*/ 386 w 549"/>
              <a:gd name="T67" fmla="*/ 289 h 540"/>
              <a:gd name="T68" fmla="*/ 295 w 549"/>
              <a:gd name="T69" fmla="*/ 138 h 540"/>
              <a:gd name="T70" fmla="*/ 171 w 549"/>
              <a:gd name="T71" fmla="*/ 138 h 540"/>
              <a:gd name="T72" fmla="*/ 231 w 549"/>
              <a:gd name="T73" fmla="*/ 432 h 540"/>
              <a:gd name="T74" fmla="*/ 432 w 549"/>
              <a:gd name="T75" fmla="*/ 231 h 540"/>
              <a:gd name="T76" fmla="*/ 29 w 549"/>
              <a:gd name="T77" fmla="*/ 231 h 5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49" h="540">
                <a:moveTo>
                  <a:pt x="521" y="520"/>
                </a:moveTo>
                <a:cubicBezTo>
                  <a:pt x="507" y="534"/>
                  <a:pt x="489" y="540"/>
                  <a:pt x="471" y="540"/>
                </a:cubicBezTo>
                <a:cubicBezTo>
                  <a:pt x="452" y="540"/>
                  <a:pt x="434" y="534"/>
                  <a:pt x="420" y="520"/>
                </a:cubicBezTo>
                <a:lnTo>
                  <a:pt x="335" y="436"/>
                </a:lnTo>
                <a:cubicBezTo>
                  <a:pt x="304" y="452"/>
                  <a:pt x="268" y="462"/>
                  <a:pt x="231" y="462"/>
                </a:cubicBezTo>
                <a:cubicBezTo>
                  <a:pt x="103" y="462"/>
                  <a:pt x="0" y="358"/>
                  <a:pt x="0" y="231"/>
                </a:cubicBezTo>
                <a:cubicBezTo>
                  <a:pt x="0" y="103"/>
                  <a:pt x="103" y="0"/>
                  <a:pt x="231" y="0"/>
                </a:cubicBezTo>
                <a:cubicBezTo>
                  <a:pt x="358" y="0"/>
                  <a:pt x="461" y="103"/>
                  <a:pt x="461" y="231"/>
                </a:cubicBezTo>
                <a:cubicBezTo>
                  <a:pt x="461" y="269"/>
                  <a:pt x="452" y="304"/>
                  <a:pt x="436" y="336"/>
                </a:cubicBezTo>
                <a:lnTo>
                  <a:pt x="521" y="419"/>
                </a:lnTo>
                <a:cubicBezTo>
                  <a:pt x="549" y="447"/>
                  <a:pt x="549" y="492"/>
                  <a:pt x="521" y="520"/>
                </a:cubicBezTo>
                <a:close/>
                <a:moveTo>
                  <a:pt x="297" y="262"/>
                </a:moveTo>
                <a:lnTo>
                  <a:pt x="286" y="260"/>
                </a:lnTo>
                <a:cubicBezTo>
                  <a:pt x="285" y="259"/>
                  <a:pt x="285" y="259"/>
                  <a:pt x="284" y="259"/>
                </a:cubicBezTo>
                <a:cubicBezTo>
                  <a:pt x="272" y="258"/>
                  <a:pt x="260" y="267"/>
                  <a:pt x="257" y="281"/>
                </a:cubicBezTo>
                <a:cubicBezTo>
                  <a:pt x="255" y="294"/>
                  <a:pt x="261" y="307"/>
                  <a:pt x="273" y="311"/>
                </a:cubicBezTo>
                <a:cubicBezTo>
                  <a:pt x="273" y="312"/>
                  <a:pt x="274" y="312"/>
                  <a:pt x="274" y="312"/>
                </a:cubicBezTo>
                <a:lnTo>
                  <a:pt x="297" y="318"/>
                </a:lnTo>
                <a:lnTo>
                  <a:pt x="297" y="328"/>
                </a:lnTo>
                <a:cubicBezTo>
                  <a:pt x="297" y="331"/>
                  <a:pt x="295" y="335"/>
                  <a:pt x="291" y="336"/>
                </a:cubicBezTo>
                <a:lnTo>
                  <a:pt x="236" y="351"/>
                </a:lnTo>
                <a:cubicBezTo>
                  <a:pt x="235" y="351"/>
                  <a:pt x="234" y="351"/>
                  <a:pt x="234" y="351"/>
                </a:cubicBezTo>
                <a:cubicBezTo>
                  <a:pt x="233" y="351"/>
                  <a:pt x="232" y="351"/>
                  <a:pt x="231" y="351"/>
                </a:cubicBezTo>
                <a:cubicBezTo>
                  <a:pt x="231" y="351"/>
                  <a:pt x="230" y="351"/>
                  <a:pt x="230" y="350"/>
                </a:cubicBezTo>
                <a:lnTo>
                  <a:pt x="174" y="335"/>
                </a:lnTo>
                <a:cubicBezTo>
                  <a:pt x="171" y="334"/>
                  <a:pt x="168" y="331"/>
                  <a:pt x="168" y="327"/>
                </a:cubicBezTo>
                <a:lnTo>
                  <a:pt x="168" y="318"/>
                </a:lnTo>
                <a:lnTo>
                  <a:pt x="191" y="312"/>
                </a:lnTo>
                <a:cubicBezTo>
                  <a:pt x="192" y="312"/>
                  <a:pt x="192" y="312"/>
                  <a:pt x="193" y="311"/>
                </a:cubicBezTo>
                <a:cubicBezTo>
                  <a:pt x="204" y="307"/>
                  <a:pt x="211" y="294"/>
                  <a:pt x="208" y="281"/>
                </a:cubicBezTo>
                <a:cubicBezTo>
                  <a:pt x="205" y="267"/>
                  <a:pt x="193" y="258"/>
                  <a:pt x="181" y="259"/>
                </a:cubicBezTo>
                <a:cubicBezTo>
                  <a:pt x="181" y="259"/>
                  <a:pt x="180" y="259"/>
                  <a:pt x="180" y="260"/>
                </a:cubicBezTo>
                <a:lnTo>
                  <a:pt x="168" y="262"/>
                </a:lnTo>
                <a:lnTo>
                  <a:pt x="168" y="236"/>
                </a:lnTo>
                <a:cubicBezTo>
                  <a:pt x="168" y="233"/>
                  <a:pt x="169" y="231"/>
                  <a:pt x="171" y="229"/>
                </a:cubicBezTo>
                <a:cubicBezTo>
                  <a:pt x="173" y="228"/>
                  <a:pt x="176" y="227"/>
                  <a:pt x="178" y="228"/>
                </a:cubicBezTo>
                <a:lnTo>
                  <a:pt x="234" y="243"/>
                </a:lnTo>
                <a:lnTo>
                  <a:pt x="288" y="229"/>
                </a:lnTo>
                <a:cubicBezTo>
                  <a:pt x="290" y="228"/>
                  <a:pt x="292" y="228"/>
                  <a:pt x="294" y="230"/>
                </a:cubicBezTo>
                <a:cubicBezTo>
                  <a:pt x="296" y="232"/>
                  <a:pt x="297" y="234"/>
                  <a:pt x="297" y="237"/>
                </a:cubicBezTo>
                <a:lnTo>
                  <a:pt x="297" y="262"/>
                </a:lnTo>
                <a:close/>
                <a:moveTo>
                  <a:pt x="386" y="289"/>
                </a:moveTo>
                <a:cubicBezTo>
                  <a:pt x="385" y="289"/>
                  <a:pt x="385" y="288"/>
                  <a:pt x="385" y="288"/>
                </a:cubicBezTo>
                <a:lnTo>
                  <a:pt x="317" y="215"/>
                </a:lnTo>
                <a:cubicBezTo>
                  <a:pt x="316" y="215"/>
                  <a:pt x="316" y="214"/>
                  <a:pt x="316" y="214"/>
                </a:cubicBezTo>
                <a:cubicBezTo>
                  <a:pt x="313" y="211"/>
                  <a:pt x="309" y="210"/>
                  <a:pt x="306" y="209"/>
                </a:cubicBezTo>
                <a:cubicBezTo>
                  <a:pt x="305" y="208"/>
                  <a:pt x="304" y="208"/>
                  <a:pt x="302" y="208"/>
                </a:cubicBezTo>
                <a:lnTo>
                  <a:pt x="164" y="208"/>
                </a:lnTo>
                <a:cubicBezTo>
                  <a:pt x="163" y="208"/>
                  <a:pt x="163" y="208"/>
                  <a:pt x="163" y="208"/>
                </a:cubicBezTo>
                <a:cubicBezTo>
                  <a:pt x="158" y="209"/>
                  <a:pt x="153" y="211"/>
                  <a:pt x="150" y="214"/>
                </a:cubicBezTo>
                <a:cubicBezTo>
                  <a:pt x="149" y="214"/>
                  <a:pt x="149" y="215"/>
                  <a:pt x="149" y="215"/>
                </a:cubicBezTo>
                <a:lnTo>
                  <a:pt x="81" y="288"/>
                </a:lnTo>
                <a:cubicBezTo>
                  <a:pt x="81" y="288"/>
                  <a:pt x="80" y="289"/>
                  <a:pt x="80" y="289"/>
                </a:cubicBezTo>
                <a:cubicBezTo>
                  <a:pt x="74" y="297"/>
                  <a:pt x="73" y="309"/>
                  <a:pt x="78" y="318"/>
                </a:cubicBezTo>
                <a:cubicBezTo>
                  <a:pt x="82" y="327"/>
                  <a:pt x="90" y="334"/>
                  <a:pt x="99" y="334"/>
                </a:cubicBezTo>
                <a:cubicBezTo>
                  <a:pt x="100" y="334"/>
                  <a:pt x="101" y="334"/>
                  <a:pt x="102" y="333"/>
                </a:cubicBezTo>
                <a:cubicBezTo>
                  <a:pt x="103" y="333"/>
                  <a:pt x="103" y="333"/>
                  <a:pt x="104" y="333"/>
                </a:cubicBezTo>
                <a:lnTo>
                  <a:pt x="156" y="320"/>
                </a:lnTo>
                <a:lnTo>
                  <a:pt x="156" y="361"/>
                </a:lnTo>
                <a:cubicBezTo>
                  <a:pt x="156" y="365"/>
                  <a:pt x="160" y="369"/>
                  <a:pt x="164" y="369"/>
                </a:cubicBezTo>
                <a:lnTo>
                  <a:pt x="302" y="369"/>
                </a:lnTo>
                <a:cubicBezTo>
                  <a:pt x="307" y="369"/>
                  <a:pt x="310" y="365"/>
                  <a:pt x="310" y="361"/>
                </a:cubicBezTo>
                <a:lnTo>
                  <a:pt x="310" y="321"/>
                </a:lnTo>
                <a:lnTo>
                  <a:pt x="362" y="333"/>
                </a:lnTo>
                <a:cubicBezTo>
                  <a:pt x="362" y="333"/>
                  <a:pt x="363" y="333"/>
                  <a:pt x="363" y="333"/>
                </a:cubicBezTo>
                <a:cubicBezTo>
                  <a:pt x="364" y="334"/>
                  <a:pt x="365" y="334"/>
                  <a:pt x="366" y="334"/>
                </a:cubicBezTo>
                <a:cubicBezTo>
                  <a:pt x="374" y="334"/>
                  <a:pt x="381" y="329"/>
                  <a:pt x="386" y="322"/>
                </a:cubicBezTo>
                <a:cubicBezTo>
                  <a:pt x="393" y="312"/>
                  <a:pt x="393" y="299"/>
                  <a:pt x="386" y="289"/>
                </a:cubicBezTo>
                <a:close/>
                <a:moveTo>
                  <a:pt x="233" y="204"/>
                </a:moveTo>
                <a:cubicBezTo>
                  <a:pt x="267" y="204"/>
                  <a:pt x="295" y="174"/>
                  <a:pt x="295" y="138"/>
                </a:cubicBezTo>
                <a:cubicBezTo>
                  <a:pt x="295" y="101"/>
                  <a:pt x="267" y="71"/>
                  <a:pt x="233" y="71"/>
                </a:cubicBezTo>
                <a:cubicBezTo>
                  <a:pt x="198" y="71"/>
                  <a:pt x="171" y="101"/>
                  <a:pt x="171" y="138"/>
                </a:cubicBezTo>
                <a:cubicBezTo>
                  <a:pt x="171" y="174"/>
                  <a:pt x="198" y="204"/>
                  <a:pt x="233" y="204"/>
                </a:cubicBezTo>
                <a:close/>
                <a:moveTo>
                  <a:pt x="231" y="432"/>
                </a:moveTo>
                <a:lnTo>
                  <a:pt x="231" y="432"/>
                </a:lnTo>
                <a:cubicBezTo>
                  <a:pt x="342" y="432"/>
                  <a:pt x="432" y="342"/>
                  <a:pt x="432" y="231"/>
                </a:cubicBezTo>
                <a:cubicBezTo>
                  <a:pt x="432" y="120"/>
                  <a:pt x="342" y="30"/>
                  <a:pt x="231" y="30"/>
                </a:cubicBezTo>
                <a:cubicBezTo>
                  <a:pt x="119" y="30"/>
                  <a:pt x="29" y="120"/>
                  <a:pt x="29" y="231"/>
                </a:cubicBezTo>
                <a:cubicBezTo>
                  <a:pt x="29" y="342"/>
                  <a:pt x="119" y="432"/>
                  <a:pt x="231" y="43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53" tIns="34277" rIns="68553" bIns="34277" numCol="1" anchor="t" anchorCtr="0" compatLnSpc="1"/>
          <a:lstStyle/>
          <a:p>
            <a:endParaRPr lang="zh-CN" altLang="en-US">
              <a:latin typeface="Times New Roman" panose="02020603050405020304" pitchFamily="18" charset="0"/>
              <a:cs typeface="Times New Roman" panose="02020603050405020304" pitchFamily="18" charset="0"/>
            </a:endParaRPr>
          </a:p>
        </p:txBody>
      </p:sp>
      <p:sp>
        <p:nvSpPr>
          <p:cNvPr id="25" name="Freeform 47"/>
          <p:cNvSpPr>
            <a:spLocks noEditPoints="1"/>
          </p:cNvSpPr>
          <p:nvPr>
            <p:custDataLst>
              <p:tags r:id="rId11"/>
            </p:custDataLst>
          </p:nvPr>
        </p:nvSpPr>
        <p:spPr bwMode="auto">
          <a:xfrm>
            <a:off x="4213508" y="3967184"/>
            <a:ext cx="308562" cy="349125"/>
          </a:xfrm>
          <a:custGeom>
            <a:avLst/>
            <a:gdLst>
              <a:gd name="T0" fmla="*/ 298 w 467"/>
              <a:gd name="T1" fmla="*/ 66 h 528"/>
              <a:gd name="T2" fmla="*/ 232 w 467"/>
              <a:gd name="T3" fmla="*/ 132 h 528"/>
              <a:gd name="T4" fmla="*/ 166 w 467"/>
              <a:gd name="T5" fmla="*/ 132 h 528"/>
              <a:gd name="T6" fmla="*/ 100 w 467"/>
              <a:gd name="T7" fmla="*/ 66 h 528"/>
              <a:gd name="T8" fmla="*/ 166 w 467"/>
              <a:gd name="T9" fmla="*/ 0 h 528"/>
              <a:gd name="T10" fmla="*/ 232 w 467"/>
              <a:gd name="T11" fmla="*/ 0 h 528"/>
              <a:gd name="T12" fmla="*/ 298 w 467"/>
              <a:gd name="T13" fmla="*/ 66 h 528"/>
              <a:gd name="T14" fmla="*/ 330 w 467"/>
              <a:gd name="T15" fmla="*/ 66 h 528"/>
              <a:gd name="T16" fmla="*/ 331 w 467"/>
              <a:gd name="T17" fmla="*/ 81 h 528"/>
              <a:gd name="T18" fmla="*/ 248 w 467"/>
              <a:gd name="T19" fmla="*/ 164 h 528"/>
              <a:gd name="T20" fmla="*/ 149 w 467"/>
              <a:gd name="T21" fmla="*/ 164 h 528"/>
              <a:gd name="T22" fmla="*/ 66 w 467"/>
              <a:gd name="T23" fmla="*/ 81 h 528"/>
              <a:gd name="T24" fmla="*/ 68 w 467"/>
              <a:gd name="T25" fmla="*/ 66 h 528"/>
              <a:gd name="T26" fmla="*/ 0 w 467"/>
              <a:gd name="T27" fmla="*/ 147 h 528"/>
              <a:gd name="T28" fmla="*/ 0 w 467"/>
              <a:gd name="T29" fmla="*/ 445 h 528"/>
              <a:gd name="T30" fmla="*/ 83 w 467"/>
              <a:gd name="T31" fmla="*/ 528 h 528"/>
              <a:gd name="T32" fmla="*/ 303 w 467"/>
              <a:gd name="T33" fmla="*/ 528 h 528"/>
              <a:gd name="T34" fmla="*/ 213 w 467"/>
              <a:gd name="T35" fmla="*/ 392 h 528"/>
              <a:gd name="T36" fmla="*/ 361 w 467"/>
              <a:gd name="T37" fmla="*/ 244 h 528"/>
              <a:gd name="T38" fmla="*/ 397 w 467"/>
              <a:gd name="T39" fmla="*/ 248 h 528"/>
              <a:gd name="T40" fmla="*/ 397 w 467"/>
              <a:gd name="T41" fmla="*/ 147 h 528"/>
              <a:gd name="T42" fmla="*/ 330 w 467"/>
              <a:gd name="T43" fmla="*/ 66 h 528"/>
              <a:gd name="T44" fmla="*/ 186 w 467"/>
              <a:gd name="T45" fmla="*/ 331 h 528"/>
              <a:gd name="T46" fmla="*/ 186 w 467"/>
              <a:gd name="T47" fmla="*/ 331 h 528"/>
              <a:gd name="T48" fmla="*/ 83 w 467"/>
              <a:gd name="T49" fmla="*/ 331 h 528"/>
              <a:gd name="T50" fmla="*/ 66 w 467"/>
              <a:gd name="T51" fmla="*/ 314 h 528"/>
              <a:gd name="T52" fmla="*/ 83 w 467"/>
              <a:gd name="T53" fmla="*/ 298 h 528"/>
              <a:gd name="T54" fmla="*/ 186 w 467"/>
              <a:gd name="T55" fmla="*/ 298 h 528"/>
              <a:gd name="T56" fmla="*/ 203 w 467"/>
              <a:gd name="T57" fmla="*/ 314 h 528"/>
              <a:gd name="T58" fmla="*/ 186 w 467"/>
              <a:gd name="T59" fmla="*/ 331 h 528"/>
              <a:gd name="T60" fmla="*/ 219 w 467"/>
              <a:gd name="T61" fmla="*/ 264 h 528"/>
              <a:gd name="T62" fmla="*/ 219 w 467"/>
              <a:gd name="T63" fmla="*/ 264 h 528"/>
              <a:gd name="T64" fmla="*/ 83 w 467"/>
              <a:gd name="T65" fmla="*/ 264 h 528"/>
              <a:gd name="T66" fmla="*/ 66 w 467"/>
              <a:gd name="T67" fmla="*/ 248 h 528"/>
              <a:gd name="T68" fmla="*/ 83 w 467"/>
              <a:gd name="T69" fmla="*/ 231 h 528"/>
              <a:gd name="T70" fmla="*/ 219 w 467"/>
              <a:gd name="T71" fmla="*/ 231 h 528"/>
              <a:gd name="T72" fmla="*/ 236 w 467"/>
              <a:gd name="T73" fmla="*/ 248 h 528"/>
              <a:gd name="T74" fmla="*/ 219 w 467"/>
              <a:gd name="T75" fmla="*/ 264 h 528"/>
              <a:gd name="T76" fmla="*/ 388 w 467"/>
              <a:gd name="T77" fmla="*/ 289 h 528"/>
              <a:gd name="T78" fmla="*/ 362 w 467"/>
              <a:gd name="T79" fmla="*/ 286 h 528"/>
              <a:gd name="T80" fmla="*/ 257 w 467"/>
              <a:gd name="T81" fmla="*/ 391 h 528"/>
              <a:gd name="T82" fmla="*/ 340 w 467"/>
              <a:gd name="T83" fmla="*/ 494 h 528"/>
              <a:gd name="T84" fmla="*/ 362 w 467"/>
              <a:gd name="T85" fmla="*/ 497 h 528"/>
              <a:gd name="T86" fmla="*/ 467 w 467"/>
              <a:gd name="T87" fmla="*/ 391 h 528"/>
              <a:gd name="T88" fmla="*/ 388 w 467"/>
              <a:gd name="T89" fmla="*/ 289 h 528"/>
              <a:gd name="T90" fmla="*/ 422 w 467"/>
              <a:gd name="T91" fmla="*/ 376 h 528"/>
              <a:gd name="T92" fmla="*/ 422 w 467"/>
              <a:gd name="T93" fmla="*/ 376 h 528"/>
              <a:gd name="T94" fmla="*/ 388 w 467"/>
              <a:gd name="T95" fmla="*/ 410 h 528"/>
              <a:gd name="T96" fmla="*/ 362 w 467"/>
              <a:gd name="T97" fmla="*/ 436 h 528"/>
              <a:gd name="T98" fmla="*/ 332 w 467"/>
              <a:gd name="T99" fmla="*/ 436 h 528"/>
              <a:gd name="T100" fmla="*/ 302 w 467"/>
              <a:gd name="T101" fmla="*/ 406 h 528"/>
              <a:gd name="T102" fmla="*/ 302 w 467"/>
              <a:gd name="T103" fmla="*/ 376 h 528"/>
              <a:gd name="T104" fmla="*/ 332 w 467"/>
              <a:gd name="T105" fmla="*/ 376 h 528"/>
              <a:gd name="T106" fmla="*/ 347 w 467"/>
              <a:gd name="T107" fmla="*/ 391 h 528"/>
              <a:gd name="T108" fmla="*/ 388 w 467"/>
              <a:gd name="T109" fmla="*/ 350 h 528"/>
              <a:gd name="T110" fmla="*/ 392 w 467"/>
              <a:gd name="T111" fmla="*/ 346 h 528"/>
              <a:gd name="T112" fmla="*/ 422 w 467"/>
              <a:gd name="T113" fmla="*/ 346 h 528"/>
              <a:gd name="T114" fmla="*/ 422 w 467"/>
              <a:gd name="T115" fmla="*/ 376 h 5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7" h="528">
                <a:moveTo>
                  <a:pt x="298" y="66"/>
                </a:moveTo>
                <a:cubicBezTo>
                  <a:pt x="298" y="103"/>
                  <a:pt x="268" y="132"/>
                  <a:pt x="232" y="132"/>
                </a:cubicBezTo>
                <a:lnTo>
                  <a:pt x="166" y="132"/>
                </a:lnTo>
                <a:cubicBezTo>
                  <a:pt x="129" y="132"/>
                  <a:pt x="100" y="103"/>
                  <a:pt x="100" y="66"/>
                </a:cubicBezTo>
                <a:cubicBezTo>
                  <a:pt x="100" y="29"/>
                  <a:pt x="129" y="0"/>
                  <a:pt x="166" y="0"/>
                </a:cubicBezTo>
                <a:lnTo>
                  <a:pt x="232" y="0"/>
                </a:lnTo>
                <a:cubicBezTo>
                  <a:pt x="268" y="0"/>
                  <a:pt x="298" y="29"/>
                  <a:pt x="298" y="66"/>
                </a:cubicBezTo>
                <a:close/>
                <a:moveTo>
                  <a:pt x="330" y="66"/>
                </a:moveTo>
                <a:cubicBezTo>
                  <a:pt x="331" y="71"/>
                  <a:pt x="331" y="76"/>
                  <a:pt x="331" y="81"/>
                </a:cubicBezTo>
                <a:cubicBezTo>
                  <a:pt x="331" y="127"/>
                  <a:pt x="294" y="164"/>
                  <a:pt x="248" y="164"/>
                </a:cubicBezTo>
                <a:lnTo>
                  <a:pt x="149" y="164"/>
                </a:lnTo>
                <a:cubicBezTo>
                  <a:pt x="103" y="164"/>
                  <a:pt x="66" y="127"/>
                  <a:pt x="66" y="81"/>
                </a:cubicBezTo>
                <a:cubicBezTo>
                  <a:pt x="66" y="76"/>
                  <a:pt x="67" y="71"/>
                  <a:pt x="68" y="66"/>
                </a:cubicBezTo>
                <a:cubicBezTo>
                  <a:pt x="29" y="73"/>
                  <a:pt x="0" y="107"/>
                  <a:pt x="0" y="147"/>
                </a:cubicBezTo>
                <a:lnTo>
                  <a:pt x="0" y="445"/>
                </a:lnTo>
                <a:cubicBezTo>
                  <a:pt x="0" y="491"/>
                  <a:pt x="37" y="528"/>
                  <a:pt x="83" y="528"/>
                </a:cubicBezTo>
                <a:lnTo>
                  <a:pt x="303" y="528"/>
                </a:lnTo>
                <a:cubicBezTo>
                  <a:pt x="250" y="505"/>
                  <a:pt x="213" y="453"/>
                  <a:pt x="213" y="392"/>
                </a:cubicBezTo>
                <a:cubicBezTo>
                  <a:pt x="213" y="310"/>
                  <a:pt x="279" y="244"/>
                  <a:pt x="361" y="244"/>
                </a:cubicBezTo>
                <a:cubicBezTo>
                  <a:pt x="374" y="244"/>
                  <a:pt x="386" y="245"/>
                  <a:pt x="397" y="248"/>
                </a:cubicBezTo>
                <a:lnTo>
                  <a:pt x="397" y="147"/>
                </a:lnTo>
                <a:cubicBezTo>
                  <a:pt x="397" y="107"/>
                  <a:pt x="368" y="73"/>
                  <a:pt x="330" y="66"/>
                </a:cubicBezTo>
                <a:close/>
                <a:moveTo>
                  <a:pt x="186" y="331"/>
                </a:moveTo>
                <a:lnTo>
                  <a:pt x="186" y="331"/>
                </a:lnTo>
                <a:lnTo>
                  <a:pt x="83" y="331"/>
                </a:lnTo>
                <a:cubicBezTo>
                  <a:pt x="74" y="331"/>
                  <a:pt x="66" y="323"/>
                  <a:pt x="66" y="314"/>
                </a:cubicBezTo>
                <a:cubicBezTo>
                  <a:pt x="66" y="305"/>
                  <a:pt x="74" y="298"/>
                  <a:pt x="83" y="298"/>
                </a:cubicBezTo>
                <a:lnTo>
                  <a:pt x="186" y="298"/>
                </a:lnTo>
                <a:cubicBezTo>
                  <a:pt x="195" y="298"/>
                  <a:pt x="203" y="305"/>
                  <a:pt x="203" y="314"/>
                </a:cubicBezTo>
                <a:cubicBezTo>
                  <a:pt x="203" y="323"/>
                  <a:pt x="195" y="331"/>
                  <a:pt x="186" y="331"/>
                </a:cubicBezTo>
                <a:close/>
                <a:moveTo>
                  <a:pt x="219" y="264"/>
                </a:moveTo>
                <a:lnTo>
                  <a:pt x="219" y="264"/>
                </a:lnTo>
                <a:lnTo>
                  <a:pt x="83" y="264"/>
                </a:lnTo>
                <a:cubicBezTo>
                  <a:pt x="74" y="264"/>
                  <a:pt x="66" y="257"/>
                  <a:pt x="66" y="248"/>
                </a:cubicBezTo>
                <a:cubicBezTo>
                  <a:pt x="66" y="239"/>
                  <a:pt x="74" y="231"/>
                  <a:pt x="83" y="231"/>
                </a:cubicBezTo>
                <a:lnTo>
                  <a:pt x="219" y="231"/>
                </a:lnTo>
                <a:cubicBezTo>
                  <a:pt x="229" y="231"/>
                  <a:pt x="236" y="239"/>
                  <a:pt x="236" y="248"/>
                </a:cubicBezTo>
                <a:cubicBezTo>
                  <a:pt x="236" y="257"/>
                  <a:pt x="229" y="264"/>
                  <a:pt x="219" y="264"/>
                </a:cubicBezTo>
                <a:close/>
                <a:moveTo>
                  <a:pt x="388" y="289"/>
                </a:moveTo>
                <a:cubicBezTo>
                  <a:pt x="380" y="287"/>
                  <a:pt x="371" y="286"/>
                  <a:pt x="362" y="286"/>
                </a:cubicBezTo>
                <a:cubicBezTo>
                  <a:pt x="304" y="286"/>
                  <a:pt x="257" y="333"/>
                  <a:pt x="257" y="391"/>
                </a:cubicBezTo>
                <a:cubicBezTo>
                  <a:pt x="257" y="442"/>
                  <a:pt x="292" y="484"/>
                  <a:pt x="340" y="494"/>
                </a:cubicBezTo>
                <a:cubicBezTo>
                  <a:pt x="347" y="496"/>
                  <a:pt x="354" y="497"/>
                  <a:pt x="362" y="497"/>
                </a:cubicBezTo>
                <a:cubicBezTo>
                  <a:pt x="420" y="497"/>
                  <a:pt x="467" y="449"/>
                  <a:pt x="467" y="391"/>
                </a:cubicBezTo>
                <a:cubicBezTo>
                  <a:pt x="467" y="342"/>
                  <a:pt x="434" y="301"/>
                  <a:pt x="388" y="289"/>
                </a:cubicBezTo>
                <a:close/>
                <a:moveTo>
                  <a:pt x="422" y="376"/>
                </a:moveTo>
                <a:lnTo>
                  <a:pt x="422" y="376"/>
                </a:lnTo>
                <a:lnTo>
                  <a:pt x="388" y="410"/>
                </a:lnTo>
                <a:lnTo>
                  <a:pt x="362" y="436"/>
                </a:lnTo>
                <a:cubicBezTo>
                  <a:pt x="354" y="444"/>
                  <a:pt x="340" y="444"/>
                  <a:pt x="332" y="436"/>
                </a:cubicBezTo>
                <a:lnTo>
                  <a:pt x="302" y="406"/>
                </a:lnTo>
                <a:cubicBezTo>
                  <a:pt x="294" y="398"/>
                  <a:pt x="294" y="384"/>
                  <a:pt x="302" y="376"/>
                </a:cubicBezTo>
                <a:cubicBezTo>
                  <a:pt x="311" y="368"/>
                  <a:pt x="324" y="368"/>
                  <a:pt x="332" y="376"/>
                </a:cubicBezTo>
                <a:lnTo>
                  <a:pt x="347" y="391"/>
                </a:lnTo>
                <a:lnTo>
                  <a:pt x="388" y="350"/>
                </a:lnTo>
                <a:lnTo>
                  <a:pt x="392" y="346"/>
                </a:lnTo>
                <a:cubicBezTo>
                  <a:pt x="400" y="338"/>
                  <a:pt x="413" y="338"/>
                  <a:pt x="422" y="346"/>
                </a:cubicBezTo>
                <a:cubicBezTo>
                  <a:pt x="430" y="355"/>
                  <a:pt x="430" y="368"/>
                  <a:pt x="422" y="37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53" tIns="34277" rIns="68553" bIns="34277" numCol="1" anchor="t" anchorCtr="0" compatLnSpc="1"/>
          <a:lstStyle/>
          <a:p>
            <a:endParaRPr lang="zh-CN" altLang="en-US">
              <a:latin typeface="Times New Roman" panose="02020603050405020304" pitchFamily="18" charset="0"/>
              <a:cs typeface="Times New Roman" panose="02020603050405020304" pitchFamily="18" charset="0"/>
            </a:endParaRPr>
          </a:p>
        </p:txBody>
      </p:sp>
      <p:sp>
        <p:nvSpPr>
          <p:cNvPr id="26" name="Freeform 49"/>
          <p:cNvSpPr>
            <a:spLocks noEditPoints="1"/>
          </p:cNvSpPr>
          <p:nvPr>
            <p:custDataLst>
              <p:tags r:id="rId12"/>
            </p:custDataLst>
          </p:nvPr>
        </p:nvSpPr>
        <p:spPr bwMode="auto">
          <a:xfrm>
            <a:off x="4177291" y="4804716"/>
            <a:ext cx="328843" cy="352023"/>
          </a:xfrm>
          <a:custGeom>
            <a:avLst/>
            <a:gdLst>
              <a:gd name="T0" fmla="*/ 150 w 500"/>
              <a:gd name="T1" fmla="*/ 82 h 533"/>
              <a:gd name="T2" fmla="*/ 327 w 500"/>
              <a:gd name="T3" fmla="*/ 59 h 533"/>
              <a:gd name="T4" fmla="*/ 264 w 500"/>
              <a:gd name="T5" fmla="*/ 37 h 533"/>
              <a:gd name="T6" fmla="*/ 191 w 500"/>
              <a:gd name="T7" fmla="*/ 37 h 533"/>
              <a:gd name="T8" fmla="*/ 128 w 500"/>
              <a:gd name="T9" fmla="*/ 59 h 533"/>
              <a:gd name="T10" fmla="*/ 411 w 500"/>
              <a:gd name="T11" fmla="*/ 462 h 533"/>
              <a:gd name="T12" fmla="*/ 418 w 500"/>
              <a:gd name="T13" fmla="*/ 446 h 533"/>
              <a:gd name="T14" fmla="*/ 389 w 500"/>
              <a:gd name="T15" fmla="*/ 346 h 533"/>
              <a:gd name="T16" fmla="*/ 371 w 500"/>
              <a:gd name="T17" fmla="*/ 346 h 533"/>
              <a:gd name="T18" fmla="*/ 371 w 500"/>
              <a:gd name="T19" fmla="*/ 423 h 533"/>
              <a:gd name="T20" fmla="*/ 371 w 500"/>
              <a:gd name="T21" fmla="*/ 425 h 533"/>
              <a:gd name="T22" fmla="*/ 372 w 500"/>
              <a:gd name="T23" fmla="*/ 426 h 533"/>
              <a:gd name="T24" fmla="*/ 373 w 500"/>
              <a:gd name="T25" fmla="*/ 428 h 533"/>
              <a:gd name="T26" fmla="*/ 476 w 500"/>
              <a:gd name="T27" fmla="*/ 352 h 533"/>
              <a:gd name="T28" fmla="*/ 380 w 500"/>
              <a:gd name="T29" fmla="*/ 301 h 533"/>
              <a:gd name="T30" fmla="*/ 358 w 500"/>
              <a:gd name="T31" fmla="*/ 531 h 533"/>
              <a:gd name="T32" fmla="*/ 494 w 500"/>
              <a:gd name="T33" fmla="*/ 439 h 533"/>
              <a:gd name="T34" fmla="*/ 476 w 500"/>
              <a:gd name="T35" fmla="*/ 436 h 533"/>
              <a:gd name="T36" fmla="*/ 380 w 500"/>
              <a:gd name="T37" fmla="*/ 515 h 533"/>
              <a:gd name="T38" fmla="*/ 284 w 500"/>
              <a:gd name="T39" fmla="*/ 399 h 533"/>
              <a:gd name="T40" fmla="*/ 398 w 500"/>
              <a:gd name="T41" fmla="*/ 321 h 533"/>
              <a:gd name="T42" fmla="*/ 476 w 500"/>
              <a:gd name="T43" fmla="*/ 436 h 533"/>
              <a:gd name="T44" fmla="*/ 167 w 500"/>
              <a:gd name="T45" fmla="*/ 435 h 533"/>
              <a:gd name="T46" fmla="*/ 286 w 500"/>
              <a:gd name="T47" fmla="*/ 317 h 533"/>
              <a:gd name="T48" fmla="*/ 310 w 500"/>
              <a:gd name="T49" fmla="*/ 298 h 533"/>
              <a:gd name="T50" fmla="*/ 431 w 500"/>
              <a:gd name="T51" fmla="*/ 181 h 533"/>
              <a:gd name="T52" fmla="*/ 436 w 500"/>
              <a:gd name="T53" fmla="*/ 292 h 533"/>
              <a:gd name="T54" fmla="*/ 455 w 500"/>
              <a:gd name="T55" fmla="*/ 298 h 533"/>
              <a:gd name="T56" fmla="*/ 455 w 500"/>
              <a:gd name="T57" fmla="*/ 123 h 533"/>
              <a:gd name="T58" fmla="*/ 23 w 500"/>
              <a:gd name="T59" fmla="*/ 99 h 533"/>
              <a:gd name="T60" fmla="*/ 0 w 500"/>
              <a:gd name="T61" fmla="*/ 186 h 533"/>
              <a:gd name="T62" fmla="*/ 0 w 500"/>
              <a:gd name="T63" fmla="*/ 317 h 533"/>
              <a:gd name="T64" fmla="*/ 0 w 500"/>
              <a:gd name="T65" fmla="*/ 444 h 533"/>
              <a:gd name="T66" fmla="*/ 252 w 500"/>
              <a:gd name="T67" fmla="*/ 467 h 533"/>
              <a:gd name="T68" fmla="*/ 18 w 500"/>
              <a:gd name="T69" fmla="*/ 186 h 533"/>
              <a:gd name="T70" fmla="*/ 23 w 500"/>
              <a:gd name="T71" fmla="*/ 181 h 533"/>
              <a:gd name="T72" fmla="*/ 149 w 500"/>
              <a:gd name="T73" fmla="*/ 298 h 533"/>
              <a:gd name="T74" fmla="*/ 18 w 500"/>
              <a:gd name="T75" fmla="*/ 186 h 533"/>
              <a:gd name="T76" fmla="*/ 149 w 500"/>
              <a:gd name="T77" fmla="*/ 317 h 533"/>
              <a:gd name="T78" fmla="*/ 23 w 500"/>
              <a:gd name="T79" fmla="*/ 435 h 533"/>
              <a:gd name="T80" fmla="*/ 18 w 500"/>
              <a:gd name="T81" fmla="*/ 317 h 533"/>
              <a:gd name="T82" fmla="*/ 167 w 500"/>
              <a:gd name="T83" fmla="*/ 298 h 533"/>
              <a:gd name="T84" fmla="*/ 167 w 500"/>
              <a:gd name="T85" fmla="*/ 181 h 533"/>
              <a:gd name="T86" fmla="*/ 292 w 500"/>
              <a:gd name="T87" fmla="*/ 298 h 533"/>
              <a:gd name="T88" fmla="*/ 301 w 500"/>
              <a:gd name="T89" fmla="*/ 123 h 533"/>
              <a:gd name="T90" fmla="*/ 317 w 500"/>
              <a:gd name="T91" fmla="*/ 139 h 533"/>
              <a:gd name="T92" fmla="*/ 285 w 500"/>
              <a:gd name="T93" fmla="*/ 139 h 533"/>
              <a:gd name="T94" fmla="*/ 158 w 500"/>
              <a:gd name="T95" fmla="*/ 123 h 533"/>
              <a:gd name="T96" fmla="*/ 174 w 500"/>
              <a:gd name="T97" fmla="*/ 139 h 533"/>
              <a:gd name="T98" fmla="*/ 142 w 500"/>
              <a:gd name="T99" fmla="*/ 139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00" h="533">
                <a:moveTo>
                  <a:pt x="128" y="59"/>
                </a:moveTo>
                <a:cubicBezTo>
                  <a:pt x="128" y="72"/>
                  <a:pt x="138" y="82"/>
                  <a:pt x="150" y="82"/>
                </a:cubicBezTo>
                <a:lnTo>
                  <a:pt x="305" y="82"/>
                </a:lnTo>
                <a:cubicBezTo>
                  <a:pt x="317" y="82"/>
                  <a:pt x="327" y="72"/>
                  <a:pt x="327" y="59"/>
                </a:cubicBezTo>
                <a:cubicBezTo>
                  <a:pt x="327" y="47"/>
                  <a:pt x="317" y="37"/>
                  <a:pt x="305" y="37"/>
                </a:cubicBezTo>
                <a:lnTo>
                  <a:pt x="264" y="37"/>
                </a:lnTo>
                <a:cubicBezTo>
                  <a:pt x="264" y="17"/>
                  <a:pt x="247" y="0"/>
                  <a:pt x="227" y="0"/>
                </a:cubicBezTo>
                <a:cubicBezTo>
                  <a:pt x="207" y="0"/>
                  <a:pt x="191" y="17"/>
                  <a:pt x="191" y="37"/>
                </a:cubicBezTo>
                <a:lnTo>
                  <a:pt x="150" y="37"/>
                </a:lnTo>
                <a:cubicBezTo>
                  <a:pt x="138" y="37"/>
                  <a:pt x="128" y="47"/>
                  <a:pt x="128" y="59"/>
                </a:cubicBezTo>
                <a:close/>
                <a:moveTo>
                  <a:pt x="405" y="459"/>
                </a:moveTo>
                <a:cubicBezTo>
                  <a:pt x="406" y="461"/>
                  <a:pt x="409" y="462"/>
                  <a:pt x="411" y="462"/>
                </a:cubicBezTo>
                <a:cubicBezTo>
                  <a:pt x="414" y="462"/>
                  <a:pt x="416" y="461"/>
                  <a:pt x="418" y="459"/>
                </a:cubicBezTo>
                <a:cubicBezTo>
                  <a:pt x="421" y="456"/>
                  <a:pt x="421" y="450"/>
                  <a:pt x="418" y="446"/>
                </a:cubicBezTo>
                <a:lnTo>
                  <a:pt x="389" y="417"/>
                </a:lnTo>
                <a:lnTo>
                  <a:pt x="389" y="346"/>
                </a:lnTo>
                <a:cubicBezTo>
                  <a:pt x="389" y="341"/>
                  <a:pt x="385" y="337"/>
                  <a:pt x="380" y="337"/>
                </a:cubicBezTo>
                <a:cubicBezTo>
                  <a:pt x="375" y="337"/>
                  <a:pt x="371" y="341"/>
                  <a:pt x="371" y="346"/>
                </a:cubicBezTo>
                <a:lnTo>
                  <a:pt x="371" y="421"/>
                </a:lnTo>
                <a:cubicBezTo>
                  <a:pt x="371" y="422"/>
                  <a:pt x="371" y="423"/>
                  <a:pt x="371" y="423"/>
                </a:cubicBezTo>
                <a:cubicBezTo>
                  <a:pt x="371" y="423"/>
                  <a:pt x="371" y="424"/>
                  <a:pt x="371" y="424"/>
                </a:cubicBezTo>
                <a:cubicBezTo>
                  <a:pt x="371" y="424"/>
                  <a:pt x="371" y="425"/>
                  <a:pt x="371" y="425"/>
                </a:cubicBezTo>
                <a:cubicBezTo>
                  <a:pt x="371" y="425"/>
                  <a:pt x="372" y="425"/>
                  <a:pt x="372" y="426"/>
                </a:cubicBezTo>
                <a:cubicBezTo>
                  <a:pt x="372" y="426"/>
                  <a:pt x="372" y="426"/>
                  <a:pt x="372" y="426"/>
                </a:cubicBezTo>
                <a:cubicBezTo>
                  <a:pt x="372" y="427"/>
                  <a:pt x="373" y="427"/>
                  <a:pt x="373" y="428"/>
                </a:cubicBezTo>
                <a:cubicBezTo>
                  <a:pt x="373" y="428"/>
                  <a:pt x="373" y="428"/>
                  <a:pt x="373" y="428"/>
                </a:cubicBezTo>
                <a:lnTo>
                  <a:pt x="405" y="459"/>
                </a:lnTo>
                <a:close/>
                <a:moveTo>
                  <a:pt x="476" y="352"/>
                </a:moveTo>
                <a:cubicBezTo>
                  <a:pt x="458" y="327"/>
                  <a:pt x="432" y="309"/>
                  <a:pt x="402" y="303"/>
                </a:cubicBezTo>
                <a:cubicBezTo>
                  <a:pt x="394" y="302"/>
                  <a:pt x="387" y="301"/>
                  <a:pt x="380" y="301"/>
                </a:cubicBezTo>
                <a:cubicBezTo>
                  <a:pt x="324" y="301"/>
                  <a:pt x="276" y="341"/>
                  <a:pt x="266" y="396"/>
                </a:cubicBezTo>
                <a:cubicBezTo>
                  <a:pt x="254" y="458"/>
                  <a:pt x="295" y="519"/>
                  <a:pt x="358" y="531"/>
                </a:cubicBezTo>
                <a:cubicBezTo>
                  <a:pt x="365" y="533"/>
                  <a:pt x="373" y="533"/>
                  <a:pt x="380" y="533"/>
                </a:cubicBezTo>
                <a:cubicBezTo>
                  <a:pt x="435" y="533"/>
                  <a:pt x="483" y="494"/>
                  <a:pt x="494" y="439"/>
                </a:cubicBezTo>
                <a:cubicBezTo>
                  <a:pt x="500" y="409"/>
                  <a:pt x="493" y="378"/>
                  <a:pt x="476" y="352"/>
                </a:cubicBezTo>
                <a:close/>
                <a:moveTo>
                  <a:pt x="476" y="436"/>
                </a:moveTo>
                <a:lnTo>
                  <a:pt x="476" y="436"/>
                </a:lnTo>
                <a:cubicBezTo>
                  <a:pt x="467" y="482"/>
                  <a:pt x="427" y="515"/>
                  <a:pt x="380" y="515"/>
                </a:cubicBezTo>
                <a:cubicBezTo>
                  <a:pt x="374" y="515"/>
                  <a:pt x="368" y="515"/>
                  <a:pt x="361" y="514"/>
                </a:cubicBezTo>
                <a:cubicBezTo>
                  <a:pt x="308" y="503"/>
                  <a:pt x="273" y="452"/>
                  <a:pt x="284" y="399"/>
                </a:cubicBezTo>
                <a:cubicBezTo>
                  <a:pt x="292" y="353"/>
                  <a:pt x="333" y="319"/>
                  <a:pt x="380" y="319"/>
                </a:cubicBezTo>
                <a:cubicBezTo>
                  <a:pt x="386" y="319"/>
                  <a:pt x="392" y="320"/>
                  <a:pt x="398" y="321"/>
                </a:cubicBezTo>
                <a:cubicBezTo>
                  <a:pt x="424" y="326"/>
                  <a:pt x="446" y="341"/>
                  <a:pt x="461" y="362"/>
                </a:cubicBezTo>
                <a:cubicBezTo>
                  <a:pt x="476" y="384"/>
                  <a:pt x="481" y="410"/>
                  <a:pt x="476" y="436"/>
                </a:cubicBezTo>
                <a:close/>
                <a:moveTo>
                  <a:pt x="243" y="435"/>
                </a:moveTo>
                <a:lnTo>
                  <a:pt x="167" y="435"/>
                </a:lnTo>
                <a:lnTo>
                  <a:pt x="167" y="317"/>
                </a:lnTo>
                <a:lnTo>
                  <a:pt x="286" y="317"/>
                </a:lnTo>
                <a:cubicBezTo>
                  <a:pt x="293" y="310"/>
                  <a:pt x="302" y="304"/>
                  <a:pt x="311" y="298"/>
                </a:cubicBezTo>
                <a:lnTo>
                  <a:pt x="310" y="298"/>
                </a:lnTo>
                <a:lnTo>
                  <a:pt x="310" y="181"/>
                </a:lnTo>
                <a:lnTo>
                  <a:pt x="431" y="181"/>
                </a:lnTo>
                <a:cubicBezTo>
                  <a:pt x="434" y="181"/>
                  <a:pt x="436" y="183"/>
                  <a:pt x="436" y="186"/>
                </a:cubicBezTo>
                <a:lnTo>
                  <a:pt x="436" y="292"/>
                </a:lnTo>
                <a:cubicBezTo>
                  <a:pt x="443" y="295"/>
                  <a:pt x="449" y="298"/>
                  <a:pt x="455" y="302"/>
                </a:cubicBezTo>
                <a:lnTo>
                  <a:pt x="455" y="298"/>
                </a:lnTo>
                <a:lnTo>
                  <a:pt x="455" y="186"/>
                </a:lnTo>
                <a:lnTo>
                  <a:pt x="455" y="123"/>
                </a:lnTo>
                <a:cubicBezTo>
                  <a:pt x="455" y="110"/>
                  <a:pt x="444" y="99"/>
                  <a:pt x="431" y="99"/>
                </a:cubicBezTo>
                <a:lnTo>
                  <a:pt x="23" y="99"/>
                </a:lnTo>
                <a:cubicBezTo>
                  <a:pt x="10" y="99"/>
                  <a:pt x="0" y="110"/>
                  <a:pt x="0" y="123"/>
                </a:cubicBezTo>
                <a:lnTo>
                  <a:pt x="0" y="186"/>
                </a:lnTo>
                <a:lnTo>
                  <a:pt x="0" y="298"/>
                </a:lnTo>
                <a:lnTo>
                  <a:pt x="0" y="317"/>
                </a:lnTo>
                <a:lnTo>
                  <a:pt x="0" y="430"/>
                </a:lnTo>
                <a:lnTo>
                  <a:pt x="0" y="444"/>
                </a:lnTo>
                <a:cubicBezTo>
                  <a:pt x="0" y="457"/>
                  <a:pt x="10" y="467"/>
                  <a:pt x="23" y="467"/>
                </a:cubicBezTo>
                <a:lnTo>
                  <a:pt x="252" y="467"/>
                </a:lnTo>
                <a:cubicBezTo>
                  <a:pt x="247" y="457"/>
                  <a:pt x="245" y="446"/>
                  <a:pt x="243" y="435"/>
                </a:cubicBezTo>
                <a:close/>
                <a:moveTo>
                  <a:pt x="18" y="186"/>
                </a:moveTo>
                <a:lnTo>
                  <a:pt x="18" y="186"/>
                </a:lnTo>
                <a:cubicBezTo>
                  <a:pt x="18" y="183"/>
                  <a:pt x="21" y="181"/>
                  <a:pt x="23" y="181"/>
                </a:cubicBezTo>
                <a:lnTo>
                  <a:pt x="149" y="181"/>
                </a:lnTo>
                <a:lnTo>
                  <a:pt x="149" y="298"/>
                </a:lnTo>
                <a:lnTo>
                  <a:pt x="18" y="298"/>
                </a:lnTo>
                <a:lnTo>
                  <a:pt x="18" y="186"/>
                </a:lnTo>
                <a:close/>
                <a:moveTo>
                  <a:pt x="149" y="317"/>
                </a:moveTo>
                <a:lnTo>
                  <a:pt x="149" y="317"/>
                </a:lnTo>
                <a:lnTo>
                  <a:pt x="149" y="435"/>
                </a:lnTo>
                <a:lnTo>
                  <a:pt x="23" y="435"/>
                </a:lnTo>
                <a:cubicBezTo>
                  <a:pt x="21" y="435"/>
                  <a:pt x="18" y="432"/>
                  <a:pt x="18" y="430"/>
                </a:cubicBezTo>
                <a:lnTo>
                  <a:pt x="18" y="317"/>
                </a:lnTo>
                <a:lnTo>
                  <a:pt x="149" y="317"/>
                </a:lnTo>
                <a:close/>
                <a:moveTo>
                  <a:pt x="167" y="298"/>
                </a:moveTo>
                <a:lnTo>
                  <a:pt x="167" y="298"/>
                </a:lnTo>
                <a:lnTo>
                  <a:pt x="167" y="181"/>
                </a:lnTo>
                <a:lnTo>
                  <a:pt x="292" y="181"/>
                </a:lnTo>
                <a:lnTo>
                  <a:pt x="292" y="298"/>
                </a:lnTo>
                <a:lnTo>
                  <a:pt x="167" y="298"/>
                </a:lnTo>
                <a:close/>
                <a:moveTo>
                  <a:pt x="301" y="123"/>
                </a:moveTo>
                <a:lnTo>
                  <a:pt x="301" y="123"/>
                </a:lnTo>
                <a:cubicBezTo>
                  <a:pt x="310" y="123"/>
                  <a:pt x="317" y="130"/>
                  <a:pt x="317" y="139"/>
                </a:cubicBezTo>
                <a:cubicBezTo>
                  <a:pt x="317" y="148"/>
                  <a:pt x="310" y="155"/>
                  <a:pt x="301" y="155"/>
                </a:cubicBezTo>
                <a:cubicBezTo>
                  <a:pt x="292" y="155"/>
                  <a:pt x="285" y="148"/>
                  <a:pt x="285" y="139"/>
                </a:cubicBezTo>
                <a:cubicBezTo>
                  <a:pt x="285" y="130"/>
                  <a:pt x="292" y="123"/>
                  <a:pt x="301" y="123"/>
                </a:cubicBezTo>
                <a:close/>
                <a:moveTo>
                  <a:pt x="158" y="123"/>
                </a:moveTo>
                <a:lnTo>
                  <a:pt x="158" y="123"/>
                </a:lnTo>
                <a:cubicBezTo>
                  <a:pt x="167" y="123"/>
                  <a:pt x="174" y="130"/>
                  <a:pt x="174" y="139"/>
                </a:cubicBezTo>
                <a:cubicBezTo>
                  <a:pt x="174" y="148"/>
                  <a:pt x="167" y="155"/>
                  <a:pt x="158" y="155"/>
                </a:cubicBezTo>
                <a:cubicBezTo>
                  <a:pt x="149" y="155"/>
                  <a:pt x="142" y="148"/>
                  <a:pt x="142" y="139"/>
                </a:cubicBezTo>
                <a:cubicBezTo>
                  <a:pt x="142" y="130"/>
                  <a:pt x="149" y="123"/>
                  <a:pt x="158" y="12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53" tIns="34277" rIns="68553" bIns="34277" numCol="1" anchor="t" anchorCtr="0" compatLnSpc="1"/>
          <a:lstStyle/>
          <a:p>
            <a:endParaRPr lang="zh-CN" altLang="en-US">
              <a:latin typeface="Times New Roman" panose="02020603050405020304" pitchFamily="18" charset="0"/>
              <a:cs typeface="Times New Roman" panose="02020603050405020304" pitchFamily="18" charset="0"/>
            </a:endParaRPr>
          </a:p>
        </p:txBody>
      </p:sp>
      <p:pic>
        <p:nvPicPr>
          <p:cNvPr id="27" name="图片 26"/>
          <p:cNvPicPr>
            <a:picLocks noChangeAspect="1"/>
          </p:cNvPicPr>
          <p:nvPr>
            <p:custDataLst>
              <p:tags r:id="rId13"/>
            </p:custDataLst>
          </p:nvPr>
        </p:nvPicPr>
        <p:blipFill>
          <a:blip r:embed="rId14"/>
          <a:stretch>
            <a:fillRect/>
          </a:stretch>
        </p:blipFill>
        <p:spPr>
          <a:xfrm>
            <a:off x="3896498" y="4694702"/>
            <a:ext cx="558000" cy="562768"/>
          </a:xfrm>
          <a:prstGeom prst="rect">
            <a:avLst/>
          </a:prstGeom>
        </p:spPr>
      </p:pic>
      <p:pic>
        <p:nvPicPr>
          <p:cNvPr id="28" name="图片 27"/>
          <p:cNvPicPr>
            <a:picLocks noChangeAspect="1"/>
          </p:cNvPicPr>
          <p:nvPr>
            <p:custDataLst>
              <p:tags r:id="rId15"/>
            </p:custDataLst>
          </p:nvPr>
        </p:nvPicPr>
        <p:blipFill>
          <a:blip r:embed="rId16"/>
          <a:stretch>
            <a:fillRect/>
          </a:stretch>
        </p:blipFill>
        <p:spPr>
          <a:xfrm>
            <a:off x="3872355" y="3862746"/>
            <a:ext cx="558000" cy="558000"/>
          </a:xfrm>
          <a:prstGeom prst="rect">
            <a:avLst/>
          </a:prstGeom>
        </p:spPr>
      </p:pic>
      <p:pic>
        <p:nvPicPr>
          <p:cNvPr id="29" name="图片 28"/>
          <p:cNvPicPr>
            <a:picLocks noChangeAspect="1"/>
          </p:cNvPicPr>
          <p:nvPr>
            <p:custDataLst>
              <p:tags r:id="rId17"/>
            </p:custDataLst>
          </p:nvPr>
        </p:nvPicPr>
        <p:blipFill>
          <a:blip r:embed="rId18"/>
          <a:stretch>
            <a:fillRect/>
          </a:stretch>
        </p:blipFill>
        <p:spPr>
          <a:xfrm>
            <a:off x="3885235" y="3053068"/>
            <a:ext cx="558000" cy="5580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Rectangle 2"/>
          <p:cNvSpPr>
            <a:spLocks noGrp="1"/>
          </p:cNvSpPr>
          <p:nvPr>
            <p:ph type="title"/>
          </p:nvPr>
        </p:nvSpPr>
        <p:spPr>
          <a:xfrm>
            <a:off x="1258888" y="333375"/>
            <a:ext cx="7793037" cy="1462088"/>
          </a:xfrm>
        </p:spPr>
        <p:txBody>
          <a:bodyPr vert="horz" wrap="square" lIns="91440" tIns="45720" rIns="91440" bIns="45720" anchor="b" anchorCtr="0"/>
          <a:p>
            <a:pPr eaLnBrk="1" hangingPunct="1">
              <a:buFont typeface="Wingdings" panose="05000000000000000000" pitchFamily="2" charset="2"/>
              <a:buNone/>
            </a:pPr>
            <a:r>
              <a:rPr lang="zh-CN" altLang="en-US" dirty="0"/>
              <a:t>1.</a:t>
            </a:r>
            <a:r>
              <a:rPr lang="en-US" altLang="zh-CN" dirty="0"/>
              <a:t>2 </a:t>
            </a:r>
            <a:r>
              <a:rPr lang="zh-CN" altLang="en-US" dirty="0"/>
              <a:t>如何实现堆</a:t>
            </a:r>
            <a:endParaRPr lang="en-US" altLang="zh-CN" dirty="0"/>
          </a:p>
        </p:txBody>
      </p:sp>
      <p:sp>
        <p:nvSpPr>
          <p:cNvPr id="12" name="文本框 11"/>
          <p:cNvSpPr txBox="1"/>
          <p:nvPr/>
        </p:nvSpPr>
        <p:spPr>
          <a:xfrm>
            <a:off x="6443663" y="6370638"/>
            <a:ext cx="2444750" cy="368300"/>
          </a:xfrm>
          <a:prstGeom prst="rect">
            <a:avLst/>
          </a:prstGeom>
          <a:noFill/>
        </p:spPr>
        <p:txBody>
          <a:bodyPr>
            <a:spAutoFit/>
          </a:bodyPr>
          <a:lstStyle/>
          <a:p>
            <a:pPr marR="0" algn="r" defTabSz="914400" eaLnBrk="1" hangingPunct="1">
              <a:buClrTx/>
              <a:buSzTx/>
              <a:buFont typeface="Times New Roman" panose="02020603050405020304" pitchFamily="18" charset="0"/>
              <a:buNone/>
              <a:defRPr/>
            </a:pPr>
            <a:r>
              <a:rPr kumimoji="0" lang="en-US" altLang="zh-CN" kern="1200" cap="none" spc="0" normalizeH="0" baseline="0" noProof="0">
                <a:solidFill>
                  <a:schemeClr val="bg2">
                    <a:lumMod val="25000"/>
                    <a:lumOff val="75000"/>
                  </a:schemeClr>
                </a:solidFill>
                <a:latin typeface="Times New Roman" panose="02020603050405020304" pitchFamily="18" charset="0"/>
                <a:ea typeface="宋体" panose="02010600030101010101" pitchFamily="2" charset="-122"/>
                <a:cs typeface="Times New Roman" panose="02020603050405020304" pitchFamily="18" charset="0"/>
              </a:rPr>
              <a:t>3</a:t>
            </a:r>
            <a:endParaRPr kumimoji="0" lang="zh-CN" altLang="en-US" kern="1200" cap="none" spc="0" normalizeH="0" baseline="0" noProof="0">
              <a:solidFill>
                <a:schemeClr val="bg2">
                  <a:lumMod val="25000"/>
                  <a:lumOff val="75000"/>
                </a:schemeClr>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4" name="文本框 13"/>
          <p:cNvSpPr txBox="1"/>
          <p:nvPr/>
        </p:nvSpPr>
        <p:spPr>
          <a:xfrm>
            <a:off x="755650" y="2781300"/>
            <a:ext cx="8010525" cy="368300"/>
          </a:xfrm>
          <a:prstGeom prst="rect">
            <a:avLst/>
          </a:prstGeom>
          <a:noFill/>
        </p:spPr>
        <p:txBody>
          <a:bodyPr>
            <a:spAutoFit/>
          </a:bodyPr>
          <a:lstStyle/>
          <a:p>
            <a:pPr marR="0" defTabSz="914400">
              <a:buClrTx/>
              <a:buSzTx/>
              <a:buFontTx/>
              <a:buNone/>
              <a:defRPr/>
            </a:pPr>
            <a:r>
              <a:rPr kumimoji="0" lang="zh-CN" altLang="en-US" kern="1200" cap="none" spc="0" normalizeH="0" baseline="0" noProof="0">
                <a:solidFill>
                  <a:schemeClr val="tx2"/>
                </a:solidFill>
                <a:latin typeface="+mj-ea"/>
                <a:ea typeface="+mj-ea"/>
                <a:cs typeface="Times New Roman" panose="02020603050405020304" pitchFamily="18" charset="0"/>
              </a:rPr>
              <a:t>假设给定数据元素</a:t>
            </a:r>
            <a:endParaRPr kumimoji="0" lang="zh-CN" altLang="en-US" kern="1200" cap="none" spc="0" normalizeH="0" baseline="0" noProof="0">
              <a:solidFill>
                <a:srgbClr val="FF0000"/>
              </a:solidFill>
              <a:latin typeface="+mj-ea"/>
              <a:ea typeface="+mj-ea"/>
              <a:cs typeface="Times New Roman" panose="02020603050405020304" pitchFamily="18" charset="0"/>
            </a:endParaRPr>
          </a:p>
        </p:txBody>
      </p:sp>
      <p:grpSp>
        <p:nvGrpSpPr>
          <p:cNvPr id="8197" name="组合 2"/>
          <p:cNvGrpSpPr/>
          <p:nvPr/>
        </p:nvGrpSpPr>
        <p:grpSpPr>
          <a:xfrm>
            <a:off x="1006475" y="2036763"/>
            <a:ext cx="504825" cy="503237"/>
            <a:chOff x="1006488" y="2036167"/>
            <a:chExt cx="504800" cy="504056"/>
          </a:xfrm>
        </p:grpSpPr>
        <p:sp>
          <p:nvSpPr>
            <p:cNvPr id="8227" name="椭圆 1"/>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16" name="文本框 15"/>
            <p:cNvSpPr txBox="1"/>
            <p:nvPr/>
          </p:nvSpPr>
          <p:spPr>
            <a:xfrm>
              <a:off x="1104908" y="2102951"/>
              <a:ext cx="298435" cy="370489"/>
            </a:xfrm>
            <a:prstGeom prst="rect">
              <a:avLst/>
            </a:prstGeom>
            <a:noFill/>
          </p:spPr>
          <p:txBody>
            <a:bodyPr>
              <a:spAutoFit/>
            </a:bodyPr>
            <a:lstStyle/>
            <a:p>
              <a:pPr marR="0" defTabSz="914400">
                <a:buClrTx/>
                <a:buSzTx/>
                <a:buFontTx/>
                <a:buNone/>
                <a:defRPr/>
              </a:pPr>
              <a:r>
                <a:rPr kumimoji="0" lang="en-US" altLang="zh-CN" kern="1200" cap="none" spc="0" normalizeH="0" baseline="0" noProof="0">
                  <a:solidFill>
                    <a:schemeClr val="tx2"/>
                  </a:solidFill>
                  <a:latin typeface="+mj-ea"/>
                  <a:ea typeface="+mj-ea"/>
                  <a:cs typeface="Times New Roman" panose="02020603050405020304" pitchFamily="18" charset="0"/>
                </a:rPr>
                <a:t>1</a:t>
              </a:r>
              <a:endParaRPr kumimoji="0" lang="zh-CN" altLang="en-US" kern="1200" cap="none" spc="0" normalizeH="0" baseline="0" noProof="0">
                <a:solidFill>
                  <a:srgbClr val="FF0000"/>
                </a:solidFill>
                <a:latin typeface="+mj-ea"/>
                <a:ea typeface="+mj-ea"/>
                <a:cs typeface="Times New Roman" panose="02020603050405020304" pitchFamily="18" charset="0"/>
              </a:endParaRPr>
            </a:p>
          </p:txBody>
        </p:sp>
      </p:grpSp>
      <p:grpSp>
        <p:nvGrpSpPr>
          <p:cNvPr id="8198" name="组合 17"/>
          <p:cNvGrpSpPr/>
          <p:nvPr/>
        </p:nvGrpSpPr>
        <p:grpSpPr>
          <a:xfrm>
            <a:off x="5808663" y="2032000"/>
            <a:ext cx="504825" cy="504825"/>
            <a:chOff x="1006488" y="2036167"/>
            <a:chExt cx="504800" cy="504056"/>
          </a:xfrm>
        </p:grpSpPr>
        <p:sp>
          <p:nvSpPr>
            <p:cNvPr id="8225" name="椭圆 18"/>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20" name="文本框 19"/>
            <p:cNvSpPr txBox="1"/>
            <p:nvPr/>
          </p:nvSpPr>
          <p:spPr>
            <a:xfrm>
              <a:off x="1104908" y="2102740"/>
              <a:ext cx="298435" cy="370909"/>
            </a:xfrm>
            <a:prstGeom prst="rect">
              <a:avLst/>
            </a:prstGeom>
            <a:noFill/>
          </p:spPr>
          <p:txBody>
            <a:bodyPr>
              <a:spAutoFit/>
            </a:bodyPr>
            <a:lstStyle/>
            <a:p>
              <a:pPr marR="0" defTabSz="914400">
                <a:buClrTx/>
                <a:buSzTx/>
                <a:buFontTx/>
                <a:buNone/>
                <a:defRPr/>
              </a:pPr>
              <a:r>
                <a:rPr kumimoji="0" lang="en-US" altLang="zh-CN" kern="1200" cap="none" spc="0" normalizeH="0" baseline="0" noProof="0">
                  <a:solidFill>
                    <a:schemeClr val="tx2"/>
                  </a:solidFill>
                  <a:latin typeface="+mj-ea"/>
                  <a:ea typeface="+mj-ea"/>
                  <a:cs typeface="Times New Roman" panose="02020603050405020304" pitchFamily="18" charset="0"/>
                </a:rPr>
                <a:t>8</a:t>
              </a:r>
              <a:endParaRPr kumimoji="0" lang="zh-CN" altLang="en-US" kern="1200" cap="none" spc="0" normalizeH="0" baseline="0" noProof="0">
                <a:solidFill>
                  <a:srgbClr val="FF0000"/>
                </a:solidFill>
                <a:latin typeface="+mj-ea"/>
                <a:ea typeface="+mj-ea"/>
                <a:cs typeface="Times New Roman" panose="02020603050405020304" pitchFamily="18" charset="0"/>
              </a:endParaRPr>
            </a:p>
          </p:txBody>
        </p:sp>
      </p:grpSp>
      <p:grpSp>
        <p:nvGrpSpPr>
          <p:cNvPr id="8199" name="组合 21"/>
          <p:cNvGrpSpPr/>
          <p:nvPr/>
        </p:nvGrpSpPr>
        <p:grpSpPr>
          <a:xfrm>
            <a:off x="1787525" y="2039938"/>
            <a:ext cx="504825" cy="503237"/>
            <a:chOff x="1006488" y="2036167"/>
            <a:chExt cx="504800" cy="504056"/>
          </a:xfrm>
        </p:grpSpPr>
        <p:sp>
          <p:nvSpPr>
            <p:cNvPr id="8223" name="椭圆 22"/>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24" name="文本框 23"/>
            <p:cNvSpPr txBox="1"/>
            <p:nvPr/>
          </p:nvSpPr>
          <p:spPr>
            <a:xfrm>
              <a:off x="1104908" y="2102951"/>
              <a:ext cx="298435" cy="370489"/>
            </a:xfrm>
            <a:prstGeom prst="rect">
              <a:avLst/>
            </a:prstGeom>
            <a:noFill/>
          </p:spPr>
          <p:txBody>
            <a:bodyPr>
              <a:spAutoFit/>
            </a:bodyPr>
            <a:lstStyle/>
            <a:p>
              <a:pPr marR="0" defTabSz="914400">
                <a:buClrTx/>
                <a:buSzTx/>
                <a:buFontTx/>
                <a:buNone/>
                <a:defRPr/>
              </a:pPr>
              <a:r>
                <a:rPr kumimoji="0" lang="en-US" altLang="zh-CN" kern="1200" cap="none" spc="0" normalizeH="0" baseline="0" noProof="0">
                  <a:solidFill>
                    <a:schemeClr val="tx2"/>
                  </a:solidFill>
                  <a:latin typeface="+mj-ea"/>
                  <a:ea typeface="+mj-ea"/>
                  <a:cs typeface="Times New Roman" panose="02020603050405020304" pitchFamily="18" charset="0"/>
                </a:rPr>
                <a:t>3</a:t>
              </a:r>
              <a:endParaRPr kumimoji="0" lang="zh-CN" altLang="en-US" kern="1200" cap="none" spc="0" normalizeH="0" baseline="0" noProof="0">
                <a:solidFill>
                  <a:srgbClr val="FF0000"/>
                </a:solidFill>
                <a:latin typeface="+mj-ea"/>
                <a:ea typeface="+mj-ea"/>
                <a:cs typeface="Times New Roman" panose="02020603050405020304" pitchFamily="18" charset="0"/>
              </a:endParaRPr>
            </a:p>
          </p:txBody>
        </p:sp>
      </p:grpSp>
      <p:grpSp>
        <p:nvGrpSpPr>
          <p:cNvPr id="8200" name="组合 24"/>
          <p:cNvGrpSpPr/>
          <p:nvPr/>
        </p:nvGrpSpPr>
        <p:grpSpPr>
          <a:xfrm>
            <a:off x="2598738" y="2032000"/>
            <a:ext cx="504825" cy="504825"/>
            <a:chOff x="1006488" y="2036167"/>
            <a:chExt cx="504800" cy="504056"/>
          </a:xfrm>
        </p:grpSpPr>
        <p:sp>
          <p:nvSpPr>
            <p:cNvPr id="8221" name="椭圆 26"/>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28" name="文本框 27"/>
            <p:cNvSpPr txBox="1"/>
            <p:nvPr/>
          </p:nvSpPr>
          <p:spPr>
            <a:xfrm>
              <a:off x="1104908" y="2102740"/>
              <a:ext cx="298435" cy="370909"/>
            </a:xfrm>
            <a:prstGeom prst="rect">
              <a:avLst/>
            </a:prstGeom>
            <a:noFill/>
          </p:spPr>
          <p:txBody>
            <a:bodyPr>
              <a:spAutoFit/>
            </a:bodyPr>
            <a:lstStyle/>
            <a:p>
              <a:pPr marR="0" defTabSz="914400">
                <a:buClrTx/>
                <a:buSzTx/>
                <a:buFontTx/>
                <a:buNone/>
                <a:defRPr/>
              </a:pPr>
              <a:r>
                <a:rPr kumimoji="0" lang="en-US" altLang="zh-CN" kern="1200" cap="none" spc="0" normalizeH="0" baseline="0" noProof="0">
                  <a:solidFill>
                    <a:schemeClr val="tx2"/>
                  </a:solidFill>
                  <a:latin typeface="+mj-ea"/>
                  <a:ea typeface="+mj-ea"/>
                  <a:cs typeface="Times New Roman" panose="02020603050405020304" pitchFamily="18" charset="0"/>
                </a:rPr>
                <a:t>4</a:t>
              </a:r>
              <a:endParaRPr kumimoji="0" lang="zh-CN" altLang="en-US" kern="1200" cap="none" spc="0" normalizeH="0" baseline="0" noProof="0">
                <a:solidFill>
                  <a:srgbClr val="FF0000"/>
                </a:solidFill>
                <a:latin typeface="+mj-ea"/>
                <a:ea typeface="+mj-ea"/>
                <a:cs typeface="Times New Roman" panose="02020603050405020304" pitchFamily="18" charset="0"/>
              </a:endParaRPr>
            </a:p>
          </p:txBody>
        </p:sp>
      </p:grpSp>
      <p:grpSp>
        <p:nvGrpSpPr>
          <p:cNvPr id="8201" name="组合 28"/>
          <p:cNvGrpSpPr/>
          <p:nvPr/>
        </p:nvGrpSpPr>
        <p:grpSpPr>
          <a:xfrm>
            <a:off x="3378200" y="2039938"/>
            <a:ext cx="504825" cy="503237"/>
            <a:chOff x="1006488" y="2036167"/>
            <a:chExt cx="504800" cy="504056"/>
          </a:xfrm>
        </p:grpSpPr>
        <p:sp>
          <p:nvSpPr>
            <p:cNvPr id="8219" name="椭圆 29"/>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31" name="文本框 30"/>
            <p:cNvSpPr txBox="1"/>
            <p:nvPr/>
          </p:nvSpPr>
          <p:spPr>
            <a:xfrm>
              <a:off x="1104908" y="2102951"/>
              <a:ext cx="298435" cy="370489"/>
            </a:xfrm>
            <a:prstGeom prst="rect">
              <a:avLst/>
            </a:prstGeom>
            <a:noFill/>
          </p:spPr>
          <p:txBody>
            <a:bodyPr>
              <a:spAutoFit/>
            </a:bodyPr>
            <a:lstStyle/>
            <a:p>
              <a:pPr marR="0" defTabSz="914400">
                <a:buClrTx/>
                <a:buSzTx/>
                <a:buFontTx/>
                <a:buNone/>
                <a:defRPr/>
              </a:pPr>
              <a:r>
                <a:rPr kumimoji="0" lang="en-US" altLang="zh-CN" kern="1200" cap="none" spc="0" normalizeH="0" baseline="0" noProof="0">
                  <a:solidFill>
                    <a:schemeClr val="tx2"/>
                  </a:solidFill>
                  <a:latin typeface="+mj-ea"/>
                  <a:ea typeface="+mj-ea"/>
                  <a:cs typeface="Times New Roman" panose="02020603050405020304" pitchFamily="18" charset="0"/>
                </a:rPr>
                <a:t>2</a:t>
              </a:r>
              <a:endParaRPr kumimoji="0" lang="zh-CN" altLang="en-US" kern="1200" cap="none" spc="0" normalizeH="0" baseline="0" noProof="0">
                <a:solidFill>
                  <a:srgbClr val="FF0000"/>
                </a:solidFill>
                <a:latin typeface="+mj-ea"/>
                <a:ea typeface="+mj-ea"/>
                <a:cs typeface="Times New Roman" panose="02020603050405020304" pitchFamily="18" charset="0"/>
              </a:endParaRPr>
            </a:p>
          </p:txBody>
        </p:sp>
      </p:grpSp>
      <p:grpSp>
        <p:nvGrpSpPr>
          <p:cNvPr id="8202" name="组合 31"/>
          <p:cNvGrpSpPr/>
          <p:nvPr/>
        </p:nvGrpSpPr>
        <p:grpSpPr>
          <a:xfrm>
            <a:off x="4252913" y="2032000"/>
            <a:ext cx="504825" cy="504825"/>
            <a:chOff x="1006488" y="2036167"/>
            <a:chExt cx="504800" cy="504056"/>
          </a:xfrm>
        </p:grpSpPr>
        <p:sp>
          <p:nvSpPr>
            <p:cNvPr id="8217" name="椭圆 32"/>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34" name="文本框 33"/>
            <p:cNvSpPr txBox="1"/>
            <p:nvPr/>
          </p:nvSpPr>
          <p:spPr>
            <a:xfrm>
              <a:off x="1104908" y="2102740"/>
              <a:ext cx="298435" cy="370909"/>
            </a:xfrm>
            <a:prstGeom prst="rect">
              <a:avLst/>
            </a:prstGeom>
            <a:noFill/>
          </p:spPr>
          <p:txBody>
            <a:bodyPr>
              <a:spAutoFit/>
            </a:bodyPr>
            <a:lstStyle/>
            <a:p>
              <a:pPr marR="0" defTabSz="914400">
                <a:buClrTx/>
                <a:buSzTx/>
                <a:buFontTx/>
                <a:buNone/>
                <a:defRPr/>
              </a:pPr>
              <a:r>
                <a:rPr kumimoji="0" lang="en-US" altLang="zh-CN" kern="1200" cap="none" spc="0" normalizeH="0" baseline="0" noProof="0">
                  <a:solidFill>
                    <a:schemeClr val="tx2"/>
                  </a:solidFill>
                  <a:latin typeface="+mj-ea"/>
                  <a:ea typeface="+mj-ea"/>
                  <a:cs typeface="Times New Roman" panose="02020603050405020304" pitchFamily="18" charset="0"/>
                </a:rPr>
                <a:t>9</a:t>
              </a:r>
              <a:endParaRPr kumimoji="0" lang="zh-CN" altLang="en-US" kern="1200" cap="none" spc="0" normalizeH="0" baseline="0" noProof="0">
                <a:solidFill>
                  <a:srgbClr val="FF0000"/>
                </a:solidFill>
                <a:latin typeface="+mj-ea"/>
                <a:ea typeface="+mj-ea"/>
                <a:cs typeface="Times New Roman" panose="02020603050405020304" pitchFamily="18" charset="0"/>
              </a:endParaRPr>
            </a:p>
          </p:txBody>
        </p:sp>
      </p:grpSp>
      <p:grpSp>
        <p:nvGrpSpPr>
          <p:cNvPr id="8203" name="组合 34"/>
          <p:cNvGrpSpPr/>
          <p:nvPr/>
        </p:nvGrpSpPr>
        <p:grpSpPr>
          <a:xfrm>
            <a:off x="5014913" y="2032000"/>
            <a:ext cx="504825" cy="504825"/>
            <a:chOff x="1006488" y="2036167"/>
            <a:chExt cx="504800" cy="504056"/>
          </a:xfrm>
        </p:grpSpPr>
        <p:sp>
          <p:nvSpPr>
            <p:cNvPr id="8215" name="椭圆 35"/>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37" name="文本框 36"/>
            <p:cNvSpPr txBox="1"/>
            <p:nvPr/>
          </p:nvSpPr>
          <p:spPr>
            <a:xfrm>
              <a:off x="1104908" y="2102740"/>
              <a:ext cx="298435" cy="370909"/>
            </a:xfrm>
            <a:prstGeom prst="rect">
              <a:avLst/>
            </a:prstGeom>
            <a:noFill/>
          </p:spPr>
          <p:txBody>
            <a:bodyPr>
              <a:spAutoFit/>
            </a:bodyPr>
            <a:lstStyle/>
            <a:p>
              <a:pPr marR="0" defTabSz="914400">
                <a:buClrTx/>
                <a:buSzTx/>
                <a:buFontTx/>
                <a:buNone/>
                <a:defRPr/>
              </a:pPr>
              <a:r>
                <a:rPr kumimoji="0" lang="en-US" altLang="zh-CN" kern="1200" cap="none" spc="0" normalizeH="0" baseline="0" noProof="0">
                  <a:solidFill>
                    <a:schemeClr val="tx2"/>
                  </a:solidFill>
                  <a:latin typeface="+mj-ea"/>
                  <a:ea typeface="+mj-ea"/>
                  <a:cs typeface="Times New Roman" panose="02020603050405020304" pitchFamily="18" charset="0"/>
                </a:rPr>
                <a:t>7</a:t>
              </a:r>
              <a:endParaRPr kumimoji="0" lang="zh-CN" altLang="en-US" kern="1200" cap="none" spc="0" normalizeH="0" baseline="0" noProof="0">
                <a:solidFill>
                  <a:srgbClr val="FF0000"/>
                </a:solidFill>
                <a:latin typeface="+mj-ea"/>
                <a:ea typeface="+mj-ea"/>
                <a:cs typeface="Times New Roman" panose="02020603050405020304" pitchFamily="18" charset="0"/>
              </a:endParaRPr>
            </a:p>
          </p:txBody>
        </p:sp>
      </p:grpSp>
      <p:grpSp>
        <p:nvGrpSpPr>
          <p:cNvPr id="8204" name="组合 37"/>
          <p:cNvGrpSpPr/>
          <p:nvPr/>
        </p:nvGrpSpPr>
        <p:grpSpPr>
          <a:xfrm>
            <a:off x="6589713" y="2030413"/>
            <a:ext cx="523875" cy="504825"/>
            <a:chOff x="1006488" y="2036167"/>
            <a:chExt cx="523836" cy="504056"/>
          </a:xfrm>
        </p:grpSpPr>
        <p:sp>
          <p:nvSpPr>
            <p:cNvPr id="8213" name="椭圆 38"/>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40" name="文本框 39"/>
            <p:cNvSpPr txBox="1"/>
            <p:nvPr/>
          </p:nvSpPr>
          <p:spPr>
            <a:xfrm>
              <a:off x="1055696" y="2094815"/>
              <a:ext cx="474628" cy="369325"/>
            </a:xfrm>
            <a:prstGeom prst="rect">
              <a:avLst/>
            </a:prstGeom>
            <a:noFill/>
          </p:spPr>
          <p:txBody>
            <a:bodyPr>
              <a:spAutoFit/>
            </a:bodyPr>
            <a:lstStyle/>
            <a:p>
              <a:pPr marR="0" defTabSz="914400">
                <a:buClrTx/>
                <a:buSzTx/>
                <a:buFontTx/>
                <a:buNone/>
                <a:defRPr/>
              </a:pPr>
              <a:r>
                <a:rPr kumimoji="0" lang="en-US" altLang="zh-CN" kern="1200" cap="none" spc="0" normalizeH="0" baseline="0" noProof="0">
                  <a:solidFill>
                    <a:schemeClr val="tx2"/>
                  </a:solidFill>
                  <a:latin typeface="+mj-ea"/>
                  <a:ea typeface="+mj-ea"/>
                  <a:cs typeface="Times New Roman" panose="02020603050405020304" pitchFamily="18" charset="0"/>
                </a:rPr>
                <a:t>10</a:t>
              </a:r>
              <a:endParaRPr kumimoji="0" lang="zh-CN" altLang="en-US" kern="1200" cap="none" spc="0" normalizeH="0" baseline="0" noProof="0">
                <a:solidFill>
                  <a:srgbClr val="FF0000"/>
                </a:solidFill>
                <a:latin typeface="+mj-ea"/>
                <a:ea typeface="+mj-ea"/>
                <a:cs typeface="Times New Roman" panose="02020603050405020304" pitchFamily="18" charset="0"/>
              </a:endParaRPr>
            </a:p>
          </p:txBody>
        </p:sp>
      </p:grpSp>
      <p:grpSp>
        <p:nvGrpSpPr>
          <p:cNvPr id="8205" name="组合 43"/>
          <p:cNvGrpSpPr/>
          <p:nvPr/>
        </p:nvGrpSpPr>
        <p:grpSpPr>
          <a:xfrm>
            <a:off x="7943850" y="2030413"/>
            <a:ext cx="654050" cy="504825"/>
            <a:chOff x="1006488" y="2036167"/>
            <a:chExt cx="653605" cy="504056"/>
          </a:xfrm>
        </p:grpSpPr>
        <p:sp>
          <p:nvSpPr>
            <p:cNvPr id="8211" name="椭圆 44"/>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46" name="文本框 45"/>
            <p:cNvSpPr txBox="1"/>
            <p:nvPr/>
          </p:nvSpPr>
          <p:spPr>
            <a:xfrm>
              <a:off x="1104846" y="2102740"/>
              <a:ext cx="555247" cy="370909"/>
            </a:xfrm>
            <a:prstGeom prst="rect">
              <a:avLst/>
            </a:prstGeom>
            <a:noFill/>
          </p:spPr>
          <p:txBody>
            <a:bodyPr>
              <a:spAutoFit/>
            </a:bodyPr>
            <a:lstStyle/>
            <a:p>
              <a:pPr marR="0" defTabSz="914400">
                <a:buClrTx/>
                <a:buSzTx/>
                <a:buFontTx/>
                <a:buNone/>
                <a:defRPr/>
              </a:pPr>
              <a:r>
                <a:rPr kumimoji="0" lang="en-US" altLang="zh-CN" kern="1200" cap="none" spc="0" normalizeH="0" baseline="0" noProof="0">
                  <a:solidFill>
                    <a:schemeClr val="tx2"/>
                  </a:solidFill>
                  <a:latin typeface="+mj-ea"/>
                  <a:ea typeface="+mj-ea"/>
                  <a:cs typeface="Times New Roman" panose="02020603050405020304" pitchFamily="18" charset="0"/>
                </a:rPr>
                <a:t>17</a:t>
              </a:r>
              <a:endParaRPr kumimoji="0" lang="zh-CN" altLang="en-US" kern="1200" cap="none" spc="0" normalizeH="0" baseline="0" noProof="0">
                <a:solidFill>
                  <a:srgbClr val="FF0000"/>
                </a:solidFill>
                <a:latin typeface="+mj-ea"/>
                <a:ea typeface="+mj-ea"/>
                <a:cs typeface="Times New Roman" panose="02020603050405020304" pitchFamily="18" charset="0"/>
              </a:endParaRPr>
            </a:p>
          </p:txBody>
        </p:sp>
      </p:grpSp>
      <p:grpSp>
        <p:nvGrpSpPr>
          <p:cNvPr id="8206" name="组合 46"/>
          <p:cNvGrpSpPr/>
          <p:nvPr/>
        </p:nvGrpSpPr>
        <p:grpSpPr>
          <a:xfrm>
            <a:off x="7243763" y="2035175"/>
            <a:ext cx="523875" cy="503238"/>
            <a:chOff x="987452" y="2036167"/>
            <a:chExt cx="523836" cy="504056"/>
          </a:xfrm>
        </p:grpSpPr>
        <p:sp>
          <p:nvSpPr>
            <p:cNvPr id="8209" name="椭圆 47"/>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49" name="文本框 48"/>
            <p:cNvSpPr txBox="1"/>
            <p:nvPr/>
          </p:nvSpPr>
          <p:spPr>
            <a:xfrm>
              <a:off x="987452" y="2104541"/>
              <a:ext cx="523836" cy="368899"/>
            </a:xfrm>
            <a:prstGeom prst="rect">
              <a:avLst/>
            </a:prstGeom>
            <a:noFill/>
          </p:spPr>
          <p:txBody>
            <a:bodyPr>
              <a:spAutoFit/>
            </a:bodyPr>
            <a:lstStyle/>
            <a:p>
              <a:pPr marR="0" defTabSz="914400">
                <a:buClrTx/>
                <a:buSzTx/>
                <a:buFontTx/>
                <a:buNone/>
                <a:defRPr/>
              </a:pPr>
              <a:r>
                <a:rPr kumimoji="0" lang="en-US" altLang="zh-CN" kern="1200" cap="none" spc="0" normalizeH="0" baseline="0" noProof="0">
                  <a:solidFill>
                    <a:schemeClr val="tx2"/>
                  </a:solidFill>
                  <a:latin typeface="+mj-ea"/>
                  <a:ea typeface="+mj-ea"/>
                  <a:cs typeface="Times New Roman" panose="02020603050405020304" pitchFamily="18" charset="0"/>
                </a:rPr>
                <a:t>15</a:t>
              </a:r>
              <a:endParaRPr kumimoji="0" lang="zh-CN" altLang="en-US" kern="1200" cap="none" spc="0" normalizeH="0" baseline="0" noProof="0">
                <a:solidFill>
                  <a:srgbClr val="FF0000"/>
                </a:solidFill>
                <a:latin typeface="+mj-ea"/>
                <a:ea typeface="+mj-ea"/>
                <a:cs typeface="Times New Roman" panose="02020603050405020304" pitchFamily="18" charset="0"/>
              </a:endParaRPr>
            </a:p>
          </p:txBody>
        </p:sp>
      </p:grpSp>
      <p:pic>
        <p:nvPicPr>
          <p:cNvPr id="8207" name="图片 9"/>
          <p:cNvPicPr>
            <a:picLocks noChangeAspect="1"/>
          </p:cNvPicPr>
          <p:nvPr/>
        </p:nvPicPr>
        <p:blipFill>
          <a:blip r:embed="rId1"/>
          <a:stretch>
            <a:fillRect/>
          </a:stretch>
        </p:blipFill>
        <p:spPr>
          <a:xfrm>
            <a:off x="2174875" y="3127375"/>
            <a:ext cx="4652963" cy="2874963"/>
          </a:xfrm>
          <a:prstGeom prst="rect">
            <a:avLst/>
          </a:prstGeom>
          <a:noFill/>
          <a:ln w="9525">
            <a:noFill/>
          </a:ln>
        </p:spPr>
      </p:pic>
      <p:sp>
        <p:nvSpPr>
          <p:cNvPr id="57" name="文本框 56"/>
          <p:cNvSpPr txBox="1"/>
          <p:nvPr/>
        </p:nvSpPr>
        <p:spPr>
          <a:xfrm>
            <a:off x="2938463" y="6026150"/>
            <a:ext cx="3168650" cy="368300"/>
          </a:xfrm>
          <a:prstGeom prst="rect">
            <a:avLst/>
          </a:prstGeom>
          <a:noFill/>
        </p:spPr>
        <p:txBody>
          <a:bodyPr>
            <a:spAutoFit/>
          </a:bodyPr>
          <a:lstStyle/>
          <a:p>
            <a:pPr marR="0" defTabSz="914400">
              <a:buClrTx/>
              <a:buSzTx/>
              <a:buFontTx/>
              <a:buNone/>
              <a:defRPr/>
            </a:pPr>
            <a:r>
              <a:rPr kumimoji="0" lang="zh-CN" altLang="en-US" kern="1200" cap="none" spc="0" normalizeH="0" baseline="0" noProof="0">
                <a:solidFill>
                  <a:schemeClr val="tx2"/>
                </a:solidFill>
                <a:latin typeface="+mj-ea"/>
                <a:ea typeface="+mj-ea"/>
                <a:cs typeface="Times New Roman" panose="02020603050405020304" pitchFamily="18" charset="0"/>
              </a:rPr>
              <a:t>根据数组元素形成堆的结构</a:t>
            </a:r>
            <a:endParaRPr kumimoji="0" lang="zh-CN" altLang="en-US" kern="1200" cap="none" spc="0" normalizeH="0" baseline="0" noProof="0">
              <a:solidFill>
                <a:srgbClr val="FF0000"/>
              </a:solidFill>
              <a:latin typeface="+mj-ea"/>
              <a:ea typeface="+mj-ea"/>
              <a:cs typeface="Times New Roman" panose="02020603050405020304" pitchFamily="18" charset="0"/>
            </a:endParaRPr>
          </a:p>
        </p:txBody>
      </p:sp>
      <p:sp>
        <p:nvSpPr>
          <p:cNvPr id="5" name="矩形 4"/>
          <p:cNvSpPr/>
          <p:nvPr/>
        </p:nvSpPr>
        <p:spPr>
          <a:xfrm>
            <a:off x="489432" y="776511"/>
            <a:ext cx="2917825"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4.2.1</a:t>
            </a:r>
            <a:r>
              <a:rPr lang="en-US" altLang="zh-CN" sz="2800" b="1" dirty="0" smtClean="0">
                <a:solidFill>
                  <a:srgbClr val="0000FF"/>
                </a:solidFill>
                <a:latin typeface="楷体" panose="02010609060101010101" pitchFamily="49" charset="-122"/>
                <a:ea typeface="楷体" panose="02010609060101010101" pitchFamily="49" charset="-122"/>
                <a:cs typeface="Times New Roman" panose="02020603050405020304" pitchFamily="18" charset="0"/>
              </a:rPr>
              <a:t> </a:t>
            </a:r>
            <a:r>
              <a:rPr lang="en-US" altLang="zh-CN" sz="28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sym typeface="+mn-ea"/>
              </a:rPr>
              <a:t>(2)</a:t>
            </a:r>
            <a:r>
              <a:rPr lang="zh-CN" altLang="en-US" sz="2800" b="1" dirty="0">
                <a:solidFill>
                  <a:srgbClr val="0000FF"/>
                </a:solidFill>
                <a:latin typeface="楷体" panose="02010609060101010101" pitchFamily="49" charset="-122"/>
                <a:ea typeface="楷体" panose="02010609060101010101" pitchFamily="49" charset="-122"/>
                <a:cs typeface="Times New Roman" panose="02020603050405020304" pitchFamily="18" charset="0"/>
                <a:sym typeface="+mn-ea"/>
              </a:rPr>
              <a:t>堆的原理</a:t>
            </a:r>
            <a:endParaRPr lang="zh-CN" altLang="en-US" sz="2800" b="1" dirty="0">
              <a:solidFill>
                <a:srgbClr val="0000FF"/>
              </a:solidFill>
              <a:latin typeface="楷体" panose="02010609060101010101" pitchFamily="49" charset="-122"/>
              <a:ea typeface="楷体" panose="02010609060101010101" pitchFamily="49"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Rectangle 2"/>
          <p:cNvSpPr>
            <a:spLocks noGrp="1"/>
          </p:cNvSpPr>
          <p:nvPr>
            <p:ph type="title"/>
          </p:nvPr>
        </p:nvSpPr>
        <p:spPr>
          <a:xfrm>
            <a:off x="1258888" y="333375"/>
            <a:ext cx="7793037" cy="1462088"/>
          </a:xfrm>
        </p:spPr>
        <p:txBody>
          <a:bodyPr vert="horz" wrap="square" lIns="91440" tIns="45720" rIns="91440" bIns="45720" anchor="b" anchorCtr="0"/>
          <a:p>
            <a:pPr eaLnBrk="1" hangingPunct="1">
              <a:buFont typeface="Wingdings" panose="05000000000000000000" pitchFamily="2" charset="2"/>
              <a:buNone/>
            </a:pPr>
            <a:r>
              <a:rPr lang="zh-CN" altLang="en-US" dirty="0"/>
              <a:t>1.</a:t>
            </a:r>
            <a:r>
              <a:rPr lang="en-US" altLang="zh-CN" dirty="0"/>
              <a:t>2 </a:t>
            </a:r>
            <a:r>
              <a:rPr lang="zh-CN" altLang="en-US" dirty="0"/>
              <a:t>如何实现堆</a:t>
            </a:r>
            <a:endParaRPr lang="en-US" altLang="zh-CN" dirty="0"/>
          </a:p>
        </p:txBody>
      </p:sp>
      <p:sp>
        <p:nvSpPr>
          <p:cNvPr id="12" name="文本框 11"/>
          <p:cNvSpPr txBox="1"/>
          <p:nvPr/>
        </p:nvSpPr>
        <p:spPr>
          <a:xfrm>
            <a:off x="6443663" y="6370638"/>
            <a:ext cx="2444750" cy="368300"/>
          </a:xfrm>
          <a:prstGeom prst="rect">
            <a:avLst/>
          </a:prstGeom>
          <a:noFill/>
        </p:spPr>
        <p:txBody>
          <a:bodyPr>
            <a:spAutoFit/>
          </a:bodyPr>
          <a:lstStyle/>
          <a:p>
            <a:pPr marR="0" algn="r" defTabSz="914400" eaLnBrk="1" hangingPunct="1">
              <a:buClrTx/>
              <a:buSzTx/>
              <a:buFont typeface="Times New Roman" panose="02020603050405020304" pitchFamily="18" charset="0"/>
              <a:buNone/>
              <a:defRPr/>
            </a:pPr>
            <a:r>
              <a:rPr kumimoji="0" lang="en-US" altLang="zh-CN" kern="1200" cap="none" spc="0" normalizeH="0" baseline="0" noProof="0">
                <a:solidFill>
                  <a:schemeClr val="bg2">
                    <a:lumMod val="25000"/>
                    <a:lumOff val="75000"/>
                  </a:schemeClr>
                </a:solidFill>
                <a:latin typeface="Times New Roman" panose="02020603050405020304" pitchFamily="18" charset="0"/>
                <a:ea typeface="宋体" panose="02010600030101010101" pitchFamily="2" charset="-122"/>
                <a:cs typeface="Times New Roman" panose="02020603050405020304" pitchFamily="18" charset="0"/>
              </a:rPr>
              <a:t>4</a:t>
            </a:r>
            <a:endParaRPr kumimoji="0" lang="zh-CN" altLang="en-US" kern="1200" cap="none" spc="0" normalizeH="0" baseline="0" noProof="0">
              <a:solidFill>
                <a:schemeClr val="bg2">
                  <a:lumMod val="25000"/>
                  <a:lumOff val="75000"/>
                </a:schemeClr>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4" name="文本框 13"/>
          <p:cNvSpPr txBox="1"/>
          <p:nvPr/>
        </p:nvSpPr>
        <p:spPr>
          <a:xfrm>
            <a:off x="650875" y="2133600"/>
            <a:ext cx="8010525" cy="368300"/>
          </a:xfrm>
          <a:prstGeom prst="rect">
            <a:avLst/>
          </a:prstGeom>
          <a:noFill/>
        </p:spPr>
        <p:txBody>
          <a:bodyPr>
            <a:spAutoFit/>
          </a:bodyPr>
          <a:lstStyle/>
          <a:p>
            <a:pPr marR="0" defTabSz="914400">
              <a:buClrTx/>
              <a:buSzTx/>
              <a:buFontTx/>
              <a:buNone/>
              <a:defRPr/>
            </a:pPr>
            <a:r>
              <a:rPr kumimoji="0" lang="zh-CN" altLang="en-US" kern="1200" cap="none" spc="0" normalizeH="0" baseline="0" noProof="0">
                <a:solidFill>
                  <a:schemeClr val="tx2"/>
                </a:solidFill>
                <a:latin typeface="宋体" panose="02010600030101010101" pitchFamily="2" charset="-122"/>
                <a:cs typeface="Times New Roman" panose="02020603050405020304" pitchFamily="18" charset="0"/>
              </a:rPr>
              <a:t>按照堆顶到下，从左到右进行排列</a:t>
            </a:r>
            <a:endParaRPr kumimoji="0" lang="zh-CN" altLang="en-US" kern="1200" cap="none" spc="0" normalizeH="0" baseline="0" noProof="0">
              <a:solidFill>
                <a:srgbClr val="FF0000"/>
              </a:solidFill>
              <a:latin typeface="宋体" panose="02010600030101010101" pitchFamily="2" charset="-122"/>
              <a:cs typeface="Times New Roman" panose="02020603050405020304" pitchFamily="18" charset="0"/>
            </a:endParaRPr>
          </a:p>
        </p:txBody>
      </p:sp>
      <p:grpSp>
        <p:nvGrpSpPr>
          <p:cNvPr id="10245" name="组合 2"/>
          <p:cNvGrpSpPr/>
          <p:nvPr/>
        </p:nvGrpSpPr>
        <p:grpSpPr>
          <a:xfrm>
            <a:off x="8350250" y="3014663"/>
            <a:ext cx="504825" cy="504825"/>
            <a:chOff x="1006488" y="2036167"/>
            <a:chExt cx="504800" cy="504056"/>
          </a:xfrm>
        </p:grpSpPr>
        <p:sp>
          <p:nvSpPr>
            <p:cNvPr id="10279" name="椭圆 1"/>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16" name="文本框 15"/>
            <p:cNvSpPr txBox="1"/>
            <p:nvPr/>
          </p:nvSpPr>
          <p:spPr>
            <a:xfrm>
              <a:off x="1104908" y="2102740"/>
              <a:ext cx="298435" cy="367739"/>
            </a:xfrm>
            <a:prstGeom prst="rect">
              <a:avLst/>
            </a:prstGeom>
            <a:noFill/>
          </p:spPr>
          <p:txBody>
            <a:bodyPr>
              <a:spAutoFit/>
            </a:bodyPr>
            <a:lstStyle/>
            <a:p>
              <a:pPr marR="0" defTabSz="914400">
                <a:buClrTx/>
                <a:buSzTx/>
                <a:buFontTx/>
                <a:buNone/>
                <a:defRPr/>
              </a:pPr>
              <a:r>
                <a:rPr kumimoji="0" lang="en-US" altLang="zh-CN" kern="1200" cap="none" spc="0" normalizeH="0" baseline="0" noProof="0">
                  <a:solidFill>
                    <a:schemeClr val="tx2"/>
                  </a:solidFill>
                  <a:latin typeface="Times New Roman" panose="02020603050405020304" pitchFamily="18" charset="0"/>
                  <a:ea typeface="+mj-ea"/>
                  <a:cs typeface="Times New Roman" panose="02020603050405020304" pitchFamily="18" charset="0"/>
                </a:rPr>
                <a:t>1</a:t>
              </a:r>
              <a:endParaRPr kumimoji="0" lang="en-US" altLang="zh-CN" kern="1200" cap="none" spc="0" normalizeH="0" baseline="0" noProof="0">
                <a:solidFill>
                  <a:schemeClr val="tx2"/>
                </a:solidFill>
                <a:latin typeface="Times New Roman" panose="02020603050405020304" pitchFamily="18" charset="0"/>
                <a:ea typeface="+mj-ea"/>
                <a:cs typeface="Times New Roman" panose="02020603050405020304" pitchFamily="18" charset="0"/>
              </a:endParaRPr>
            </a:p>
          </p:txBody>
        </p:sp>
      </p:grpSp>
      <p:grpSp>
        <p:nvGrpSpPr>
          <p:cNvPr id="10246" name="组合 17"/>
          <p:cNvGrpSpPr/>
          <p:nvPr/>
        </p:nvGrpSpPr>
        <p:grpSpPr>
          <a:xfrm>
            <a:off x="3260725" y="3014663"/>
            <a:ext cx="504825" cy="504825"/>
            <a:chOff x="1006488" y="2036167"/>
            <a:chExt cx="504800" cy="504056"/>
          </a:xfrm>
        </p:grpSpPr>
        <p:sp>
          <p:nvSpPr>
            <p:cNvPr id="10277" name="椭圆 18"/>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20" name="文本框 19"/>
            <p:cNvSpPr txBox="1"/>
            <p:nvPr/>
          </p:nvSpPr>
          <p:spPr>
            <a:xfrm>
              <a:off x="1104908" y="2102740"/>
              <a:ext cx="298435" cy="367739"/>
            </a:xfrm>
            <a:prstGeom prst="rect">
              <a:avLst/>
            </a:prstGeom>
            <a:noFill/>
          </p:spPr>
          <p:txBody>
            <a:bodyPr>
              <a:spAutoFit/>
            </a:bodyPr>
            <a:lstStyle/>
            <a:p>
              <a:pPr marR="0" defTabSz="914400">
                <a:buClrTx/>
                <a:buSzTx/>
                <a:buFontTx/>
                <a:buNone/>
                <a:defRPr/>
              </a:pPr>
              <a:r>
                <a:rPr kumimoji="0" lang="en-US" altLang="zh-CN" kern="1200" cap="none" spc="0" normalizeH="0" baseline="0" noProof="0">
                  <a:solidFill>
                    <a:schemeClr val="tx2"/>
                  </a:solidFill>
                  <a:latin typeface="Times New Roman" panose="02020603050405020304" pitchFamily="18" charset="0"/>
                  <a:ea typeface="+mj-ea"/>
                  <a:cs typeface="Times New Roman" panose="02020603050405020304" pitchFamily="18" charset="0"/>
                </a:rPr>
                <a:t>8</a:t>
              </a:r>
              <a:endParaRPr kumimoji="0" lang="en-US" altLang="zh-CN" kern="1200" cap="none" spc="0" normalizeH="0" baseline="0" noProof="0">
                <a:solidFill>
                  <a:schemeClr val="tx2"/>
                </a:solidFill>
                <a:latin typeface="Times New Roman" panose="02020603050405020304" pitchFamily="18" charset="0"/>
                <a:ea typeface="+mj-ea"/>
                <a:cs typeface="Times New Roman" panose="02020603050405020304" pitchFamily="18" charset="0"/>
              </a:endParaRPr>
            </a:p>
          </p:txBody>
        </p:sp>
      </p:grpSp>
      <p:grpSp>
        <p:nvGrpSpPr>
          <p:cNvPr id="10247" name="组合 21"/>
          <p:cNvGrpSpPr/>
          <p:nvPr/>
        </p:nvGrpSpPr>
        <p:grpSpPr>
          <a:xfrm>
            <a:off x="5834063" y="3014663"/>
            <a:ext cx="504825" cy="504825"/>
            <a:chOff x="1006488" y="2036167"/>
            <a:chExt cx="504800" cy="504056"/>
          </a:xfrm>
        </p:grpSpPr>
        <p:sp>
          <p:nvSpPr>
            <p:cNvPr id="10275" name="椭圆 22"/>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24" name="文本框 23"/>
            <p:cNvSpPr txBox="1"/>
            <p:nvPr/>
          </p:nvSpPr>
          <p:spPr>
            <a:xfrm>
              <a:off x="1104908" y="2102740"/>
              <a:ext cx="298435" cy="367739"/>
            </a:xfrm>
            <a:prstGeom prst="rect">
              <a:avLst/>
            </a:prstGeom>
            <a:noFill/>
          </p:spPr>
          <p:txBody>
            <a:bodyPr>
              <a:spAutoFit/>
            </a:bodyPr>
            <a:lstStyle/>
            <a:p>
              <a:pPr marR="0" defTabSz="914400">
                <a:buClrTx/>
                <a:buSzTx/>
                <a:buFontTx/>
                <a:buNone/>
                <a:defRPr/>
              </a:pPr>
              <a:r>
                <a:rPr kumimoji="0" lang="en-US" altLang="zh-CN" kern="1200" cap="none" spc="0" normalizeH="0" baseline="0" noProof="0">
                  <a:solidFill>
                    <a:schemeClr val="tx2"/>
                  </a:solidFill>
                  <a:latin typeface="Times New Roman" panose="02020603050405020304" pitchFamily="18" charset="0"/>
                  <a:ea typeface="+mj-ea"/>
                  <a:cs typeface="Times New Roman" panose="02020603050405020304" pitchFamily="18" charset="0"/>
                </a:rPr>
                <a:t>3</a:t>
              </a:r>
              <a:endParaRPr kumimoji="0" lang="en-US" altLang="zh-CN" kern="1200" cap="none" spc="0" normalizeH="0" baseline="0" noProof="0">
                <a:solidFill>
                  <a:schemeClr val="tx2"/>
                </a:solidFill>
                <a:latin typeface="Times New Roman" panose="02020603050405020304" pitchFamily="18" charset="0"/>
                <a:ea typeface="+mj-ea"/>
                <a:cs typeface="Times New Roman" panose="02020603050405020304" pitchFamily="18" charset="0"/>
              </a:endParaRPr>
            </a:p>
          </p:txBody>
        </p:sp>
      </p:grpSp>
      <p:grpSp>
        <p:nvGrpSpPr>
          <p:cNvPr id="10248" name="组合 24"/>
          <p:cNvGrpSpPr/>
          <p:nvPr/>
        </p:nvGrpSpPr>
        <p:grpSpPr>
          <a:xfrm>
            <a:off x="7545388" y="3006725"/>
            <a:ext cx="504825" cy="503238"/>
            <a:chOff x="1006488" y="2036167"/>
            <a:chExt cx="504800" cy="504056"/>
          </a:xfrm>
        </p:grpSpPr>
        <p:sp>
          <p:nvSpPr>
            <p:cNvPr id="10273" name="椭圆 26"/>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28" name="文本框 27"/>
            <p:cNvSpPr txBox="1"/>
            <p:nvPr/>
          </p:nvSpPr>
          <p:spPr>
            <a:xfrm>
              <a:off x="1104908" y="2102950"/>
              <a:ext cx="298435" cy="368899"/>
            </a:xfrm>
            <a:prstGeom prst="rect">
              <a:avLst/>
            </a:prstGeom>
            <a:noFill/>
          </p:spPr>
          <p:txBody>
            <a:bodyPr>
              <a:spAutoFit/>
            </a:bodyPr>
            <a:lstStyle/>
            <a:p>
              <a:pPr marR="0" defTabSz="914400">
                <a:buClrTx/>
                <a:buSzTx/>
                <a:buFontTx/>
                <a:buNone/>
                <a:defRPr/>
              </a:pPr>
              <a:r>
                <a:rPr kumimoji="0" lang="en-US" altLang="zh-CN" kern="1200" cap="none" spc="0" normalizeH="0" baseline="0" noProof="0">
                  <a:solidFill>
                    <a:schemeClr val="tx2"/>
                  </a:solidFill>
                  <a:latin typeface="Times New Roman" panose="02020603050405020304" pitchFamily="18" charset="0"/>
                  <a:ea typeface="+mj-ea"/>
                  <a:cs typeface="Times New Roman" panose="02020603050405020304" pitchFamily="18" charset="0"/>
                </a:rPr>
                <a:t>4</a:t>
              </a:r>
              <a:endParaRPr kumimoji="0" lang="en-US" altLang="zh-CN" kern="1200" cap="none" spc="0" normalizeH="0" baseline="0" noProof="0">
                <a:solidFill>
                  <a:schemeClr val="tx2"/>
                </a:solidFill>
                <a:latin typeface="Times New Roman" panose="02020603050405020304" pitchFamily="18" charset="0"/>
                <a:ea typeface="+mj-ea"/>
                <a:cs typeface="Times New Roman" panose="02020603050405020304" pitchFamily="18" charset="0"/>
              </a:endParaRPr>
            </a:p>
          </p:txBody>
        </p:sp>
      </p:grpSp>
      <p:grpSp>
        <p:nvGrpSpPr>
          <p:cNvPr id="10249" name="组合 28"/>
          <p:cNvGrpSpPr/>
          <p:nvPr/>
        </p:nvGrpSpPr>
        <p:grpSpPr>
          <a:xfrm>
            <a:off x="6672263" y="3014663"/>
            <a:ext cx="504825" cy="504825"/>
            <a:chOff x="1006488" y="2036167"/>
            <a:chExt cx="504800" cy="504056"/>
          </a:xfrm>
        </p:grpSpPr>
        <p:sp>
          <p:nvSpPr>
            <p:cNvPr id="10271" name="椭圆 29"/>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31" name="文本框 30"/>
            <p:cNvSpPr txBox="1"/>
            <p:nvPr/>
          </p:nvSpPr>
          <p:spPr>
            <a:xfrm>
              <a:off x="1104908" y="2102740"/>
              <a:ext cx="298435" cy="367739"/>
            </a:xfrm>
            <a:prstGeom prst="rect">
              <a:avLst/>
            </a:prstGeom>
            <a:noFill/>
          </p:spPr>
          <p:txBody>
            <a:bodyPr>
              <a:spAutoFit/>
            </a:bodyPr>
            <a:lstStyle/>
            <a:p>
              <a:pPr marR="0" defTabSz="914400">
                <a:buClrTx/>
                <a:buSzTx/>
                <a:buFontTx/>
                <a:buNone/>
                <a:defRPr/>
              </a:pPr>
              <a:r>
                <a:rPr kumimoji="0" lang="en-US" altLang="zh-CN" kern="1200" cap="none" spc="0" normalizeH="0" baseline="0" noProof="0">
                  <a:solidFill>
                    <a:schemeClr val="tx2"/>
                  </a:solidFill>
                  <a:latin typeface="Times New Roman" panose="02020603050405020304" pitchFamily="18" charset="0"/>
                  <a:ea typeface="+mj-ea"/>
                  <a:cs typeface="Times New Roman" panose="02020603050405020304" pitchFamily="18" charset="0"/>
                </a:rPr>
                <a:t>2</a:t>
              </a:r>
              <a:endParaRPr kumimoji="0" lang="en-US" altLang="zh-CN" kern="1200" cap="none" spc="0" normalizeH="0" baseline="0" noProof="0">
                <a:solidFill>
                  <a:schemeClr val="tx2"/>
                </a:solidFill>
                <a:latin typeface="Times New Roman" panose="02020603050405020304" pitchFamily="18" charset="0"/>
                <a:ea typeface="+mj-ea"/>
                <a:cs typeface="Times New Roman" panose="02020603050405020304" pitchFamily="18" charset="0"/>
              </a:endParaRPr>
            </a:p>
          </p:txBody>
        </p:sp>
      </p:grpSp>
      <p:grpSp>
        <p:nvGrpSpPr>
          <p:cNvPr id="10250" name="组合 31"/>
          <p:cNvGrpSpPr/>
          <p:nvPr/>
        </p:nvGrpSpPr>
        <p:grpSpPr>
          <a:xfrm>
            <a:off x="4957763" y="3014663"/>
            <a:ext cx="504825" cy="504825"/>
            <a:chOff x="1006488" y="2036167"/>
            <a:chExt cx="504800" cy="504056"/>
          </a:xfrm>
        </p:grpSpPr>
        <p:sp>
          <p:nvSpPr>
            <p:cNvPr id="10269" name="椭圆 32"/>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34" name="文本框 33"/>
            <p:cNvSpPr txBox="1"/>
            <p:nvPr/>
          </p:nvSpPr>
          <p:spPr>
            <a:xfrm>
              <a:off x="1104908" y="2102740"/>
              <a:ext cx="298435" cy="367739"/>
            </a:xfrm>
            <a:prstGeom prst="rect">
              <a:avLst/>
            </a:prstGeom>
            <a:noFill/>
          </p:spPr>
          <p:txBody>
            <a:bodyPr>
              <a:spAutoFit/>
            </a:bodyPr>
            <a:lstStyle/>
            <a:p>
              <a:pPr marR="0" defTabSz="914400">
                <a:buClrTx/>
                <a:buSzTx/>
                <a:buFontTx/>
                <a:buNone/>
                <a:defRPr/>
              </a:pPr>
              <a:r>
                <a:rPr kumimoji="0" lang="en-US" altLang="zh-CN" kern="1200" cap="none" spc="0" normalizeH="0" baseline="0" noProof="0">
                  <a:solidFill>
                    <a:schemeClr val="tx2"/>
                  </a:solidFill>
                  <a:latin typeface="Times New Roman" panose="02020603050405020304" pitchFamily="18" charset="0"/>
                  <a:ea typeface="+mj-ea"/>
                  <a:cs typeface="Times New Roman" panose="02020603050405020304" pitchFamily="18" charset="0"/>
                </a:rPr>
                <a:t>9</a:t>
              </a:r>
              <a:endParaRPr kumimoji="0" lang="en-US" altLang="zh-CN" kern="1200" cap="none" spc="0" normalizeH="0" baseline="0" noProof="0">
                <a:solidFill>
                  <a:schemeClr val="tx2"/>
                </a:solidFill>
                <a:latin typeface="Times New Roman" panose="02020603050405020304" pitchFamily="18" charset="0"/>
                <a:ea typeface="+mj-ea"/>
                <a:cs typeface="Times New Roman" panose="02020603050405020304" pitchFamily="18" charset="0"/>
              </a:endParaRPr>
            </a:p>
          </p:txBody>
        </p:sp>
      </p:grpSp>
      <p:grpSp>
        <p:nvGrpSpPr>
          <p:cNvPr id="10251" name="组合 34"/>
          <p:cNvGrpSpPr/>
          <p:nvPr/>
        </p:nvGrpSpPr>
        <p:grpSpPr>
          <a:xfrm>
            <a:off x="4083050" y="3014663"/>
            <a:ext cx="504825" cy="504825"/>
            <a:chOff x="1006488" y="2036167"/>
            <a:chExt cx="504800" cy="504056"/>
          </a:xfrm>
        </p:grpSpPr>
        <p:sp>
          <p:nvSpPr>
            <p:cNvPr id="10267" name="椭圆 35"/>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37" name="文本框 36"/>
            <p:cNvSpPr txBox="1"/>
            <p:nvPr/>
          </p:nvSpPr>
          <p:spPr>
            <a:xfrm>
              <a:off x="1104908" y="2102740"/>
              <a:ext cx="298435" cy="367739"/>
            </a:xfrm>
            <a:prstGeom prst="rect">
              <a:avLst/>
            </a:prstGeom>
            <a:noFill/>
          </p:spPr>
          <p:txBody>
            <a:bodyPr>
              <a:spAutoFit/>
            </a:bodyPr>
            <a:lstStyle/>
            <a:p>
              <a:pPr marR="0" defTabSz="914400">
                <a:buClrTx/>
                <a:buSzTx/>
                <a:buFontTx/>
                <a:buNone/>
                <a:defRPr/>
              </a:pPr>
              <a:r>
                <a:rPr kumimoji="0" lang="en-US" altLang="zh-CN" kern="1200" cap="none" spc="0" normalizeH="0" baseline="0" noProof="0">
                  <a:solidFill>
                    <a:schemeClr val="tx2"/>
                  </a:solidFill>
                  <a:latin typeface="Times New Roman" panose="02020603050405020304" pitchFamily="18" charset="0"/>
                  <a:ea typeface="+mj-ea"/>
                  <a:cs typeface="Times New Roman" panose="02020603050405020304" pitchFamily="18" charset="0"/>
                </a:rPr>
                <a:t>7</a:t>
              </a:r>
              <a:endParaRPr kumimoji="0" lang="en-US" altLang="zh-CN" kern="1200" cap="none" spc="0" normalizeH="0" baseline="0" noProof="0">
                <a:solidFill>
                  <a:schemeClr val="tx2"/>
                </a:solidFill>
                <a:latin typeface="Times New Roman" panose="02020603050405020304" pitchFamily="18" charset="0"/>
                <a:ea typeface="+mj-ea"/>
                <a:cs typeface="Times New Roman" panose="02020603050405020304" pitchFamily="18" charset="0"/>
              </a:endParaRPr>
            </a:p>
          </p:txBody>
        </p:sp>
      </p:grpSp>
      <p:grpSp>
        <p:nvGrpSpPr>
          <p:cNvPr id="10252" name="组合 37"/>
          <p:cNvGrpSpPr/>
          <p:nvPr/>
        </p:nvGrpSpPr>
        <p:grpSpPr>
          <a:xfrm>
            <a:off x="2446338" y="3014663"/>
            <a:ext cx="523875" cy="504825"/>
            <a:chOff x="1006488" y="2036167"/>
            <a:chExt cx="523836" cy="504056"/>
          </a:xfrm>
        </p:grpSpPr>
        <p:sp>
          <p:nvSpPr>
            <p:cNvPr id="10265" name="椭圆 38"/>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40" name="文本框 39"/>
            <p:cNvSpPr txBox="1"/>
            <p:nvPr/>
          </p:nvSpPr>
          <p:spPr>
            <a:xfrm>
              <a:off x="1055696" y="2094815"/>
              <a:ext cx="474628" cy="367739"/>
            </a:xfrm>
            <a:prstGeom prst="rect">
              <a:avLst/>
            </a:prstGeom>
            <a:noFill/>
          </p:spPr>
          <p:txBody>
            <a:bodyPr>
              <a:spAutoFit/>
            </a:bodyPr>
            <a:lstStyle/>
            <a:p>
              <a:pPr marR="0" defTabSz="914400">
                <a:buClrTx/>
                <a:buSzTx/>
                <a:buFontTx/>
                <a:buNone/>
                <a:defRPr/>
              </a:pPr>
              <a:r>
                <a:rPr kumimoji="0" lang="en-US" altLang="zh-CN" kern="1200" cap="none" spc="0" normalizeH="0" baseline="0" noProof="0">
                  <a:solidFill>
                    <a:schemeClr val="tx2"/>
                  </a:solidFill>
                  <a:latin typeface="Times New Roman" panose="02020603050405020304" pitchFamily="18" charset="0"/>
                  <a:ea typeface="+mj-ea"/>
                  <a:cs typeface="Times New Roman" panose="02020603050405020304" pitchFamily="18" charset="0"/>
                </a:rPr>
                <a:t>10</a:t>
              </a:r>
              <a:endParaRPr kumimoji="0" lang="en-US" altLang="zh-CN" kern="1200" cap="none" spc="0" normalizeH="0" baseline="0" noProof="0">
                <a:solidFill>
                  <a:schemeClr val="tx2"/>
                </a:solidFill>
                <a:latin typeface="Times New Roman" panose="02020603050405020304" pitchFamily="18" charset="0"/>
                <a:ea typeface="+mj-ea"/>
                <a:cs typeface="Times New Roman" panose="02020603050405020304" pitchFamily="18" charset="0"/>
              </a:endParaRPr>
            </a:p>
          </p:txBody>
        </p:sp>
      </p:grpSp>
      <p:grpSp>
        <p:nvGrpSpPr>
          <p:cNvPr id="10253" name="组合 43"/>
          <p:cNvGrpSpPr/>
          <p:nvPr/>
        </p:nvGrpSpPr>
        <p:grpSpPr>
          <a:xfrm>
            <a:off x="1014413" y="3014663"/>
            <a:ext cx="654050" cy="504825"/>
            <a:chOff x="1006488" y="2036167"/>
            <a:chExt cx="653605" cy="504056"/>
          </a:xfrm>
        </p:grpSpPr>
        <p:sp>
          <p:nvSpPr>
            <p:cNvPr id="10263" name="椭圆 44"/>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46" name="文本框 45"/>
            <p:cNvSpPr txBox="1"/>
            <p:nvPr/>
          </p:nvSpPr>
          <p:spPr>
            <a:xfrm>
              <a:off x="1104846" y="2102740"/>
              <a:ext cx="555247" cy="367739"/>
            </a:xfrm>
            <a:prstGeom prst="rect">
              <a:avLst/>
            </a:prstGeom>
            <a:noFill/>
          </p:spPr>
          <p:txBody>
            <a:bodyPr>
              <a:spAutoFit/>
            </a:bodyPr>
            <a:lstStyle/>
            <a:p>
              <a:pPr marR="0" defTabSz="914400">
                <a:buClrTx/>
                <a:buSzTx/>
                <a:buFontTx/>
                <a:buNone/>
                <a:defRPr/>
              </a:pPr>
              <a:r>
                <a:rPr kumimoji="0" lang="en-US" altLang="zh-CN" kern="1200" cap="none" spc="0" normalizeH="0" baseline="0" noProof="0">
                  <a:solidFill>
                    <a:schemeClr val="tx2"/>
                  </a:solidFill>
                  <a:latin typeface="Times New Roman" panose="02020603050405020304" pitchFamily="18" charset="0"/>
                  <a:ea typeface="+mj-ea"/>
                  <a:cs typeface="Times New Roman" panose="02020603050405020304" pitchFamily="18" charset="0"/>
                </a:rPr>
                <a:t>17</a:t>
              </a:r>
              <a:endParaRPr kumimoji="0" lang="zh-CN" altLang="en-US" kern="1200" cap="none" spc="0" normalizeH="0" baseline="0" noProof="0">
                <a:solidFill>
                  <a:srgbClr val="FF0000"/>
                </a:solidFill>
                <a:latin typeface="Times New Roman" panose="02020603050405020304" pitchFamily="18" charset="0"/>
                <a:ea typeface="+mj-ea"/>
                <a:cs typeface="Times New Roman" panose="02020603050405020304" pitchFamily="18" charset="0"/>
              </a:endParaRPr>
            </a:p>
          </p:txBody>
        </p:sp>
      </p:grpSp>
      <p:grpSp>
        <p:nvGrpSpPr>
          <p:cNvPr id="10254" name="组合 46"/>
          <p:cNvGrpSpPr/>
          <p:nvPr/>
        </p:nvGrpSpPr>
        <p:grpSpPr>
          <a:xfrm>
            <a:off x="1754188" y="3014663"/>
            <a:ext cx="523875" cy="504825"/>
            <a:chOff x="987452" y="2036167"/>
            <a:chExt cx="523836" cy="504056"/>
          </a:xfrm>
        </p:grpSpPr>
        <p:sp>
          <p:nvSpPr>
            <p:cNvPr id="10261" name="椭圆 47"/>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49" name="文本框 48"/>
            <p:cNvSpPr txBox="1"/>
            <p:nvPr/>
          </p:nvSpPr>
          <p:spPr>
            <a:xfrm>
              <a:off x="987452" y="2104325"/>
              <a:ext cx="523836" cy="367739"/>
            </a:xfrm>
            <a:prstGeom prst="rect">
              <a:avLst/>
            </a:prstGeom>
            <a:noFill/>
          </p:spPr>
          <p:txBody>
            <a:bodyPr>
              <a:spAutoFit/>
            </a:bodyPr>
            <a:lstStyle/>
            <a:p>
              <a:pPr marR="0" defTabSz="914400">
                <a:buClrTx/>
                <a:buSzTx/>
                <a:buFontTx/>
                <a:buNone/>
                <a:defRPr/>
              </a:pPr>
              <a:r>
                <a:rPr kumimoji="0" lang="en-US" altLang="zh-CN" kern="1200" cap="none" spc="0" normalizeH="0" baseline="0" noProof="0">
                  <a:solidFill>
                    <a:schemeClr val="tx2"/>
                  </a:solidFill>
                  <a:latin typeface="Times New Roman" panose="02020603050405020304" pitchFamily="18" charset="0"/>
                  <a:ea typeface="+mj-ea"/>
                  <a:cs typeface="Times New Roman" panose="02020603050405020304" pitchFamily="18" charset="0"/>
                </a:rPr>
                <a:t>15</a:t>
              </a:r>
              <a:endParaRPr kumimoji="0" lang="zh-CN" altLang="en-US" kern="1200" cap="none" spc="0" normalizeH="0" baseline="0" noProof="0">
                <a:solidFill>
                  <a:srgbClr val="FF0000"/>
                </a:solidFill>
                <a:latin typeface="Times New Roman" panose="02020603050405020304" pitchFamily="18" charset="0"/>
                <a:ea typeface="+mj-ea"/>
                <a:cs typeface="Times New Roman" panose="02020603050405020304" pitchFamily="18" charset="0"/>
              </a:endParaRPr>
            </a:p>
          </p:txBody>
        </p:sp>
      </p:grpSp>
      <p:sp>
        <p:nvSpPr>
          <p:cNvPr id="42" name="文本框 41"/>
          <p:cNvSpPr txBox="1"/>
          <p:nvPr/>
        </p:nvSpPr>
        <p:spPr>
          <a:xfrm>
            <a:off x="930275" y="3867150"/>
            <a:ext cx="8010525" cy="922020"/>
          </a:xfrm>
          <a:prstGeom prst="rect">
            <a:avLst/>
          </a:prstGeom>
          <a:noFill/>
        </p:spPr>
        <p:txBody>
          <a:bodyPr>
            <a:spAutoFit/>
          </a:bodyPr>
          <a:lstStyle/>
          <a:p>
            <a:pPr marR="0" defTabSz="914400">
              <a:buClrTx/>
              <a:buSzTx/>
              <a:buFontTx/>
              <a:buNone/>
              <a:defRPr/>
            </a:pPr>
            <a:r>
              <a:rPr kumimoji="0" lang="zh-CN" altLang="en-US" baseline="0" noProof="0">
                <a:solidFill>
                  <a:srgbClr val="FF0000"/>
                </a:solidFill>
                <a:uFillTx/>
                <a:latin typeface="Times New Roman" panose="02020603050405020304" pitchFamily="18" charset="0"/>
                <a:cs typeface="Times New Roman" panose="02020603050405020304" pitchFamily="18" charset="0"/>
              </a:rPr>
              <a:t>父节点索引： </a:t>
            </a:r>
            <a:r>
              <a:rPr kumimoji="0" lang="en-US" altLang="zh-CN" baseline="0" noProof="0">
                <a:solidFill>
                  <a:srgbClr val="FF0000"/>
                </a:solidFill>
                <a:uFillTx/>
                <a:latin typeface="Times New Roman" panose="02020603050405020304" pitchFamily="18" charset="0"/>
                <a:cs typeface="Times New Roman" panose="02020603050405020304" pitchFamily="18" charset="0"/>
              </a:rPr>
              <a:t>((index+1)/2) – 1</a:t>
            </a:r>
            <a:endParaRPr kumimoji="0" lang="en-US" altLang="zh-CN" baseline="0" noProof="0">
              <a:solidFill>
                <a:srgbClr val="FF0000"/>
              </a:solidFill>
              <a:uFillTx/>
              <a:latin typeface="Times New Roman" panose="02020603050405020304" pitchFamily="18" charset="0"/>
              <a:cs typeface="Times New Roman" panose="02020603050405020304" pitchFamily="18" charset="0"/>
            </a:endParaRPr>
          </a:p>
          <a:p>
            <a:pPr marR="0" defTabSz="914400">
              <a:buClrTx/>
              <a:buSzTx/>
              <a:buFontTx/>
              <a:buNone/>
              <a:defRPr/>
            </a:pPr>
            <a:r>
              <a:rPr kumimoji="0" lang="zh-CN" altLang="en-US" baseline="0" noProof="0">
                <a:solidFill>
                  <a:srgbClr val="FF0000"/>
                </a:solidFill>
                <a:uFillTx/>
                <a:latin typeface="Times New Roman" panose="02020603050405020304" pitchFamily="18" charset="0"/>
                <a:cs typeface="Times New Roman" panose="02020603050405020304" pitchFamily="18" charset="0"/>
              </a:rPr>
              <a:t>左孩子索引： </a:t>
            </a:r>
            <a:r>
              <a:rPr kumimoji="0" lang="en-US" altLang="zh-CN" baseline="0" noProof="0">
                <a:solidFill>
                  <a:srgbClr val="FF0000"/>
                </a:solidFill>
                <a:uFillTx/>
                <a:latin typeface="Times New Roman" panose="02020603050405020304" pitchFamily="18" charset="0"/>
                <a:cs typeface="Times New Roman" panose="02020603050405020304" pitchFamily="18" charset="0"/>
              </a:rPr>
              <a:t>2*(index+1) – 1</a:t>
            </a:r>
            <a:endParaRPr kumimoji="0" lang="en-US" altLang="zh-CN" baseline="0" noProof="0">
              <a:solidFill>
                <a:srgbClr val="FF0000"/>
              </a:solidFill>
              <a:uFillTx/>
              <a:latin typeface="Times New Roman" panose="02020603050405020304" pitchFamily="18" charset="0"/>
              <a:cs typeface="Times New Roman" panose="02020603050405020304" pitchFamily="18" charset="0"/>
            </a:endParaRPr>
          </a:p>
          <a:p>
            <a:pPr marR="0" defTabSz="914400">
              <a:buClrTx/>
              <a:buSzTx/>
              <a:buFontTx/>
              <a:buNone/>
              <a:defRPr/>
            </a:pPr>
            <a:r>
              <a:rPr kumimoji="0" lang="zh-CN" altLang="en-US" baseline="0" noProof="0">
                <a:solidFill>
                  <a:srgbClr val="FF0000"/>
                </a:solidFill>
                <a:uFillTx/>
                <a:latin typeface="Times New Roman" panose="02020603050405020304" pitchFamily="18" charset="0"/>
                <a:cs typeface="Times New Roman" panose="02020603050405020304" pitchFamily="18" charset="0"/>
              </a:rPr>
              <a:t>右孩子索引： </a:t>
            </a:r>
            <a:r>
              <a:rPr kumimoji="0" lang="en-US" altLang="zh-CN" baseline="0" noProof="0">
                <a:solidFill>
                  <a:srgbClr val="FF0000"/>
                </a:solidFill>
                <a:uFillTx/>
                <a:latin typeface="Times New Roman" panose="02020603050405020304" pitchFamily="18" charset="0"/>
                <a:cs typeface="Times New Roman" panose="02020603050405020304" pitchFamily="18" charset="0"/>
              </a:rPr>
              <a:t>2</a:t>
            </a:r>
            <a:r>
              <a:rPr kumimoji="0" lang="zh-CN" altLang="en-US" baseline="0" noProof="0">
                <a:solidFill>
                  <a:srgbClr val="FF0000"/>
                </a:solidFill>
                <a:uFillTx/>
                <a:latin typeface="Times New Roman" panose="02020603050405020304" pitchFamily="18" charset="0"/>
                <a:cs typeface="Times New Roman" panose="02020603050405020304" pitchFamily="18" charset="0"/>
              </a:rPr>
              <a:t>*</a:t>
            </a:r>
            <a:r>
              <a:rPr kumimoji="0" lang="en-US" altLang="zh-CN" baseline="0" noProof="0">
                <a:solidFill>
                  <a:srgbClr val="FF0000"/>
                </a:solidFill>
                <a:uFillTx/>
                <a:latin typeface="Times New Roman" panose="02020603050405020304" pitchFamily="18" charset="0"/>
                <a:cs typeface="Times New Roman" panose="02020603050405020304" pitchFamily="18" charset="0"/>
              </a:rPr>
              <a:t>(index+1)</a:t>
            </a:r>
            <a:endParaRPr kumimoji="0" lang="en-US" altLang="zh-CN" baseline="0" noProof="0">
              <a:solidFill>
                <a:srgbClr val="FF0000"/>
              </a:solidFill>
              <a:uFillTx/>
              <a:latin typeface="Times New Roman" panose="02020603050405020304" pitchFamily="18" charset="0"/>
              <a:cs typeface="Times New Roman" panose="02020603050405020304" pitchFamily="18" charset="0"/>
            </a:endParaRPr>
          </a:p>
        </p:txBody>
      </p:sp>
      <p:sp>
        <p:nvSpPr>
          <p:cNvPr id="43" name="文本框 42"/>
          <p:cNvSpPr txBox="1"/>
          <p:nvPr/>
        </p:nvSpPr>
        <p:spPr>
          <a:xfrm>
            <a:off x="641350" y="5319713"/>
            <a:ext cx="4006850" cy="922020"/>
          </a:xfrm>
          <a:prstGeom prst="rect">
            <a:avLst/>
          </a:prstGeom>
          <a:noFill/>
        </p:spPr>
        <p:txBody>
          <a:bodyPr>
            <a:spAutoFit/>
          </a:bodyPr>
          <a:lstStyle/>
          <a:p>
            <a:pPr marR="0" defTabSz="914400">
              <a:buClrTx/>
              <a:buSzTx/>
              <a:buFontTx/>
              <a:buNone/>
              <a:defRPr/>
            </a:pPr>
            <a:r>
              <a:rPr kumimoji="0" lang="zh-CN" altLang="en-US" kern="1200" cap="none" spc="0" normalizeH="0" baseline="0" noProof="0">
                <a:solidFill>
                  <a:schemeClr val="tx2"/>
                </a:solidFill>
                <a:latin typeface="宋体" panose="02010600030101010101" pitchFamily="2" charset="-122"/>
                <a:cs typeface="Times New Roman" panose="02020603050405020304" pitchFamily="18" charset="0"/>
              </a:rPr>
              <a:t>既然排列的索引值就可以满足节点的查找，那岂不是用数组就可以实现堆数据结构</a:t>
            </a:r>
            <a:endParaRPr kumimoji="0" lang="zh-CN" altLang="en-US" kern="1200" cap="none" spc="0" normalizeH="0" baseline="0" noProof="0">
              <a:solidFill>
                <a:srgbClr val="FF0000"/>
              </a:solidFill>
              <a:latin typeface="宋体" panose="02010600030101010101" pitchFamily="2" charset="-122"/>
              <a:cs typeface="Times New Roman" panose="02020603050405020304" pitchFamily="18" charset="0"/>
            </a:endParaRPr>
          </a:p>
        </p:txBody>
      </p:sp>
      <p:pic>
        <p:nvPicPr>
          <p:cNvPr id="10258" name="图片 4"/>
          <p:cNvPicPr>
            <a:picLocks noChangeAspect="1"/>
          </p:cNvPicPr>
          <p:nvPr/>
        </p:nvPicPr>
        <p:blipFill>
          <a:blip r:embed="rId1"/>
          <a:stretch>
            <a:fillRect/>
          </a:stretch>
        </p:blipFill>
        <p:spPr>
          <a:xfrm>
            <a:off x="500063" y="3444875"/>
            <a:ext cx="8064500" cy="493713"/>
          </a:xfrm>
          <a:prstGeom prst="rect">
            <a:avLst/>
          </a:prstGeom>
          <a:noFill/>
          <a:ln w="9525">
            <a:noFill/>
          </a:ln>
        </p:spPr>
      </p:pic>
      <p:sp>
        <p:nvSpPr>
          <p:cNvPr id="52" name="文本框 51"/>
          <p:cNvSpPr txBox="1"/>
          <p:nvPr/>
        </p:nvSpPr>
        <p:spPr>
          <a:xfrm>
            <a:off x="5376228" y="4337368"/>
            <a:ext cx="2090738" cy="368300"/>
          </a:xfrm>
          <a:prstGeom prst="rect">
            <a:avLst/>
          </a:prstGeom>
          <a:noFill/>
        </p:spPr>
        <p:txBody>
          <a:bodyPr>
            <a:spAutoFit/>
          </a:bodyPr>
          <a:lstStyle/>
          <a:p>
            <a:pPr marR="0" defTabSz="914400">
              <a:buClrTx/>
              <a:buSzTx/>
              <a:buFontTx/>
              <a:buNone/>
              <a:defRPr/>
            </a:pPr>
            <a:r>
              <a:rPr kumimoji="0" lang="zh-CN" altLang="en-US" kern="1200" cap="none" spc="0" normalizeH="0" baseline="0" noProof="0">
                <a:solidFill>
                  <a:schemeClr val="tx2"/>
                </a:solidFill>
                <a:latin typeface="宋体" panose="02010600030101010101" pitchFamily="2" charset="-122"/>
                <a:cs typeface="Times New Roman" panose="02020603050405020304" pitchFamily="18" charset="0"/>
              </a:rPr>
              <a:t>相应的代码实现</a:t>
            </a:r>
            <a:endParaRPr kumimoji="0" lang="zh-CN" altLang="en-US" kern="1200" cap="none" spc="0" normalizeH="0" baseline="0" noProof="0">
              <a:solidFill>
                <a:schemeClr val="tx2"/>
              </a:solidFill>
              <a:latin typeface="宋体" panose="02010600030101010101" pitchFamily="2" charset="-122"/>
              <a:cs typeface="Times New Roman" panose="02020603050405020304" pitchFamily="18" charset="0"/>
            </a:endParaRPr>
          </a:p>
        </p:txBody>
      </p:sp>
      <p:sp>
        <p:nvSpPr>
          <p:cNvPr id="10260" name="文本框 1"/>
          <p:cNvSpPr txBox="1"/>
          <p:nvPr/>
        </p:nvSpPr>
        <p:spPr>
          <a:xfrm>
            <a:off x="346075" y="2633663"/>
            <a:ext cx="8542338" cy="3683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a:spcBef>
                <a:spcPct val="0"/>
              </a:spcBef>
              <a:buClrTx/>
              <a:buSzTx/>
              <a:buFontTx/>
              <a:buNone/>
            </a:pPr>
            <a:r>
              <a:rPr lang="en-US" altLang="zh-CN" sz="1800" dirty="0">
                <a:solidFill>
                  <a:schemeClr val="tx1"/>
                </a:solidFill>
                <a:ea typeface="宋体" panose="02010600030101010101" pitchFamily="2" charset="-122"/>
                <a:cs typeface="Times New Roman" panose="02020603050405020304" pitchFamily="18" charset="0"/>
              </a:rPr>
              <a:t>index:  0           1         2           3           4           5            6           7           8            9</a:t>
            </a: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5" name="矩形 4"/>
          <p:cNvSpPr/>
          <p:nvPr/>
        </p:nvSpPr>
        <p:spPr>
          <a:xfrm>
            <a:off x="416407" y="776511"/>
            <a:ext cx="2917825"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4.2.1</a:t>
            </a:r>
            <a:r>
              <a:rPr lang="en-US" altLang="zh-CN" sz="2800" b="1" dirty="0" smtClean="0">
                <a:solidFill>
                  <a:srgbClr val="0000FF"/>
                </a:solidFill>
                <a:latin typeface="楷体" panose="02010609060101010101" pitchFamily="49" charset="-122"/>
                <a:ea typeface="楷体" panose="02010609060101010101" pitchFamily="49" charset="-122"/>
                <a:cs typeface="Times New Roman" panose="02020603050405020304" pitchFamily="18" charset="0"/>
              </a:rPr>
              <a:t> </a:t>
            </a:r>
            <a:r>
              <a:rPr lang="en-US" altLang="zh-CN" sz="28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sym typeface="+mn-ea"/>
              </a:rPr>
              <a:t>(2)</a:t>
            </a:r>
            <a:r>
              <a:rPr lang="zh-CN" altLang="en-US" sz="2800" b="1" dirty="0">
                <a:solidFill>
                  <a:srgbClr val="0000FF"/>
                </a:solidFill>
                <a:latin typeface="楷体" panose="02010609060101010101" pitchFamily="49" charset="-122"/>
                <a:ea typeface="楷体" panose="02010609060101010101" pitchFamily="49" charset="-122"/>
                <a:cs typeface="Times New Roman" panose="02020603050405020304" pitchFamily="18" charset="0"/>
                <a:sym typeface="+mn-ea"/>
              </a:rPr>
              <a:t>堆的原理</a:t>
            </a:r>
            <a:endParaRPr lang="zh-CN" altLang="en-US" sz="2800" b="1" dirty="0">
              <a:solidFill>
                <a:srgbClr val="0000FF"/>
              </a:solidFill>
              <a:latin typeface="楷体" panose="02010609060101010101" pitchFamily="49" charset="-122"/>
              <a:ea typeface="楷体" panose="02010609060101010101" pitchFamily="49" charset="-122"/>
              <a:cs typeface="Times New Roman" panose="02020603050405020304" pitchFamily="18" charset="0"/>
            </a:endParaRPr>
          </a:p>
        </p:txBody>
      </p:sp>
      <p:pic>
        <p:nvPicPr>
          <p:cNvPr id="2" name="图片 1"/>
          <p:cNvPicPr>
            <a:picLocks noChangeAspect="1"/>
          </p:cNvPicPr>
          <p:nvPr/>
        </p:nvPicPr>
        <p:blipFill>
          <a:blip r:embed="rId2"/>
          <a:stretch>
            <a:fillRect/>
          </a:stretch>
        </p:blipFill>
        <p:spPr>
          <a:xfrm>
            <a:off x="4851400" y="4679950"/>
            <a:ext cx="3810000" cy="1885950"/>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Rectangle 2"/>
          <p:cNvSpPr>
            <a:spLocks noGrp="1"/>
          </p:cNvSpPr>
          <p:nvPr>
            <p:ph type="title"/>
          </p:nvPr>
        </p:nvSpPr>
        <p:spPr>
          <a:xfrm>
            <a:off x="1258888" y="333375"/>
            <a:ext cx="7793037" cy="1462088"/>
          </a:xfrm>
        </p:spPr>
        <p:txBody>
          <a:bodyPr vert="horz" wrap="square" lIns="91440" tIns="45720" rIns="91440" bIns="45720" anchor="b" anchorCtr="0"/>
          <a:p>
            <a:pPr eaLnBrk="1" hangingPunct="1">
              <a:buFont typeface="Wingdings" panose="05000000000000000000" pitchFamily="2" charset="2"/>
              <a:buNone/>
            </a:pPr>
            <a:r>
              <a:rPr lang="zh-CN" altLang="en-US" dirty="0"/>
              <a:t>1.</a:t>
            </a:r>
            <a:r>
              <a:rPr lang="en-US" altLang="zh-CN" dirty="0"/>
              <a:t>2 </a:t>
            </a:r>
            <a:r>
              <a:rPr lang="zh-CN" altLang="en-US" dirty="0"/>
              <a:t>如何实现堆</a:t>
            </a:r>
            <a:endParaRPr lang="en-US" altLang="zh-CN" dirty="0"/>
          </a:p>
        </p:txBody>
      </p:sp>
      <p:sp>
        <p:nvSpPr>
          <p:cNvPr id="12" name="文本框 11"/>
          <p:cNvSpPr txBox="1"/>
          <p:nvPr/>
        </p:nvSpPr>
        <p:spPr>
          <a:xfrm>
            <a:off x="6443663" y="6370638"/>
            <a:ext cx="2444750" cy="368300"/>
          </a:xfrm>
          <a:prstGeom prst="rect">
            <a:avLst/>
          </a:prstGeom>
          <a:noFill/>
        </p:spPr>
        <p:txBody>
          <a:bodyPr>
            <a:spAutoFit/>
          </a:bodyPr>
          <a:lstStyle/>
          <a:p>
            <a:pPr marR="0" algn="r" defTabSz="914400" eaLnBrk="1" hangingPunct="1">
              <a:buClrTx/>
              <a:buSzTx/>
              <a:buFont typeface="Times New Roman" panose="02020603050405020304" pitchFamily="18" charset="0"/>
              <a:buNone/>
              <a:defRPr/>
            </a:pPr>
            <a:r>
              <a:rPr kumimoji="0" lang="en-US" altLang="zh-CN" kern="1200" cap="none" spc="0" normalizeH="0" baseline="0" noProof="0">
                <a:solidFill>
                  <a:schemeClr val="bg2">
                    <a:lumMod val="25000"/>
                    <a:lumOff val="75000"/>
                  </a:schemeClr>
                </a:solidFill>
                <a:latin typeface="Times New Roman" panose="02020603050405020304" pitchFamily="18" charset="0"/>
                <a:ea typeface="宋体" panose="02010600030101010101" pitchFamily="2" charset="-122"/>
                <a:cs typeface="Times New Roman" panose="02020603050405020304" pitchFamily="18" charset="0"/>
              </a:rPr>
              <a:t>5</a:t>
            </a:r>
            <a:endParaRPr kumimoji="0" lang="zh-CN" altLang="en-US" kern="1200" cap="none" spc="0" normalizeH="0" baseline="0" noProof="0">
              <a:solidFill>
                <a:schemeClr val="bg2">
                  <a:lumMod val="25000"/>
                  <a:lumOff val="75000"/>
                </a:schemeClr>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4" name="文本框 13"/>
          <p:cNvSpPr txBox="1"/>
          <p:nvPr/>
        </p:nvSpPr>
        <p:spPr>
          <a:xfrm>
            <a:off x="755180" y="1600518"/>
            <a:ext cx="5299075" cy="368300"/>
          </a:xfrm>
          <a:prstGeom prst="rect">
            <a:avLst/>
          </a:prstGeom>
          <a:noFill/>
        </p:spPr>
        <p:txBody>
          <a:bodyPr>
            <a:spAutoFit/>
          </a:bodyPr>
          <a:lstStyle/>
          <a:p>
            <a:pPr marR="0" defTabSz="914400">
              <a:buClrTx/>
              <a:buSzTx/>
              <a:buFontTx/>
              <a:buNone/>
              <a:defRPr/>
            </a:pPr>
            <a:r>
              <a:rPr kumimoji="0" lang="zh-CN" altLang="en-US" baseline="0" noProof="0">
                <a:solidFill>
                  <a:schemeClr val="tx2"/>
                </a:solidFill>
                <a:uFillTx/>
                <a:latin typeface="Times New Roman" panose="02020603050405020304" pitchFamily="18" charset="0"/>
                <a:cs typeface="Times New Roman" panose="02020603050405020304" pitchFamily="18" charset="0"/>
              </a:rPr>
              <a:t>①自顶向下的构造方法</a:t>
            </a:r>
            <a:endParaRPr kumimoji="0" lang="zh-CN" altLang="en-US" baseline="0" noProof="0">
              <a:solidFill>
                <a:schemeClr val="tx2"/>
              </a:solidFill>
              <a:uFillTx/>
              <a:latin typeface="Times New Roman" panose="02020603050405020304" pitchFamily="18" charset="0"/>
              <a:cs typeface="Times New Roman" panose="02020603050405020304" pitchFamily="18" charset="0"/>
            </a:endParaRPr>
          </a:p>
        </p:txBody>
      </p:sp>
      <p:sp>
        <p:nvSpPr>
          <p:cNvPr id="5" name="矩形 4"/>
          <p:cNvSpPr/>
          <p:nvPr/>
        </p:nvSpPr>
        <p:spPr>
          <a:xfrm>
            <a:off x="567537" y="776511"/>
            <a:ext cx="2917825"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4.2.1</a:t>
            </a:r>
            <a:r>
              <a:rPr lang="en-US" altLang="zh-CN" sz="2800" b="1" dirty="0" smtClean="0">
                <a:solidFill>
                  <a:srgbClr val="0000FF"/>
                </a:solidFill>
                <a:latin typeface="楷体" panose="02010609060101010101" pitchFamily="49" charset="-122"/>
                <a:ea typeface="楷体" panose="02010609060101010101" pitchFamily="49" charset="-122"/>
                <a:cs typeface="Times New Roman" panose="02020603050405020304" pitchFamily="18" charset="0"/>
              </a:rPr>
              <a:t> </a:t>
            </a:r>
            <a:r>
              <a:rPr lang="en-US" altLang="zh-CN" sz="28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sym typeface="+mn-ea"/>
              </a:rPr>
              <a:t>(2)</a:t>
            </a:r>
            <a:r>
              <a:rPr lang="zh-CN" altLang="en-US" sz="2800" b="1" dirty="0">
                <a:solidFill>
                  <a:srgbClr val="0000FF"/>
                </a:solidFill>
                <a:latin typeface="楷体" panose="02010609060101010101" pitchFamily="49" charset="-122"/>
                <a:ea typeface="楷体" panose="02010609060101010101" pitchFamily="49" charset="-122"/>
                <a:cs typeface="Times New Roman" panose="02020603050405020304" pitchFamily="18" charset="0"/>
                <a:sym typeface="+mn-ea"/>
              </a:rPr>
              <a:t>堆的原理</a:t>
            </a:r>
            <a:endParaRPr lang="zh-CN" altLang="en-US" sz="2800" b="1" dirty="0">
              <a:solidFill>
                <a:srgbClr val="0000FF"/>
              </a:solidFill>
              <a:latin typeface="楷体" panose="02010609060101010101" pitchFamily="49" charset="-122"/>
              <a:ea typeface="楷体" panose="02010609060101010101" pitchFamily="49" charset="-122"/>
              <a:cs typeface="Times New Roman" panose="02020603050405020304" pitchFamily="18" charset="0"/>
            </a:endParaRPr>
          </a:p>
        </p:txBody>
      </p:sp>
      <p:sp>
        <p:nvSpPr>
          <p:cNvPr id="2" name="矩形 1"/>
          <p:cNvSpPr/>
          <p:nvPr/>
        </p:nvSpPr>
        <p:spPr>
          <a:xfrm>
            <a:off x="755180" y="1313086"/>
            <a:ext cx="2941320" cy="368300"/>
          </a:xfrm>
          <a:prstGeom prst="rect">
            <a:avLst/>
          </a:prstGeom>
        </p:spPr>
        <p:txBody>
          <a:bodyPr wrap="none">
            <a:spAutoFit/>
          </a:bodyPr>
          <a:lstStyle/>
          <a:p>
            <a:pPr algn="just">
              <a:spcBef>
                <a:spcPct val="50000"/>
              </a:spcBef>
              <a:defRPr/>
            </a:pPr>
            <a:r>
              <a:rPr lang="zh-CN" altLang="en-US" sz="1800" b="1" dirty="0">
                <a:solidFill>
                  <a:srgbClr val="FF0000"/>
                </a:solidFill>
                <a:uFillTx/>
                <a:latin typeface="Times New Roman" panose="02020603050405020304" pitchFamily="18" charset="0"/>
                <a:cs typeface="Times New Roman" panose="02020603050405020304" pitchFamily="18" charset="0"/>
              </a:rPr>
              <a:t>如何将一个数组构造成堆？</a:t>
            </a:r>
            <a:endParaRPr lang="zh-CN" altLang="en-US" sz="1800" b="1" dirty="0">
              <a:solidFill>
                <a:srgbClr val="FF0000"/>
              </a:solidFill>
              <a:uFillTx/>
              <a:latin typeface="Times New Roman" panose="02020603050405020304" pitchFamily="18" charset="0"/>
              <a:cs typeface="Times New Roman" panose="02020603050405020304" pitchFamily="18" charset="0"/>
            </a:endParaRPr>
          </a:p>
        </p:txBody>
      </p:sp>
      <p:grpSp>
        <p:nvGrpSpPr>
          <p:cNvPr id="10245" name="组合 2"/>
          <p:cNvGrpSpPr/>
          <p:nvPr/>
        </p:nvGrpSpPr>
        <p:grpSpPr>
          <a:xfrm>
            <a:off x="5862320" y="2829560"/>
            <a:ext cx="388620" cy="382270"/>
            <a:chOff x="1006488" y="2036167"/>
            <a:chExt cx="504800" cy="504056"/>
          </a:xfrm>
        </p:grpSpPr>
        <p:sp>
          <p:nvSpPr>
            <p:cNvPr id="10279" name="椭圆 1"/>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16" name="文本框 15"/>
            <p:cNvSpPr txBox="1"/>
            <p:nvPr/>
          </p:nvSpPr>
          <p:spPr>
            <a:xfrm>
              <a:off x="1077683" y="2092692"/>
              <a:ext cx="298435" cy="404417"/>
            </a:xfrm>
            <a:prstGeom prst="rect">
              <a:avLst/>
            </a:prstGeom>
            <a:noFill/>
          </p:spPr>
          <p:txBody>
            <a:bodyPr>
              <a:spAutoFit/>
            </a:bodyPr>
            <a:lstStyle/>
            <a:p>
              <a:pPr marR="0" defTabSz="914400">
                <a:buClrTx/>
                <a:buSzTx/>
                <a:buFontTx/>
                <a:buNone/>
                <a:defRPr/>
              </a:pPr>
              <a:r>
                <a:rPr kumimoji="0" lang="en-US" altLang="zh-CN" sz="1400" kern="1200" cap="none" spc="0" normalizeH="0" baseline="0" noProof="0">
                  <a:solidFill>
                    <a:schemeClr val="tx2"/>
                  </a:solidFill>
                  <a:latin typeface="Times New Roman" panose="02020603050405020304" pitchFamily="18" charset="0"/>
                  <a:ea typeface="+mj-ea"/>
                  <a:cs typeface="Times New Roman" panose="02020603050405020304" pitchFamily="18" charset="0"/>
                </a:rPr>
                <a:t>8</a:t>
              </a:r>
              <a:endParaRPr kumimoji="0" lang="en-US" altLang="zh-CN" sz="1400" kern="1200" cap="none" spc="0" normalizeH="0" baseline="0" noProof="0">
                <a:solidFill>
                  <a:schemeClr val="tx2"/>
                </a:solidFill>
                <a:latin typeface="Times New Roman" panose="02020603050405020304" pitchFamily="18" charset="0"/>
                <a:ea typeface="+mj-ea"/>
                <a:cs typeface="Times New Roman" panose="02020603050405020304" pitchFamily="18" charset="0"/>
              </a:endParaRPr>
            </a:p>
          </p:txBody>
        </p:sp>
      </p:grpSp>
      <p:grpSp>
        <p:nvGrpSpPr>
          <p:cNvPr id="3" name="组合 2"/>
          <p:cNvGrpSpPr/>
          <p:nvPr/>
        </p:nvGrpSpPr>
        <p:grpSpPr>
          <a:xfrm>
            <a:off x="5097780" y="3453765"/>
            <a:ext cx="396240" cy="382270"/>
            <a:chOff x="1006488" y="2036167"/>
            <a:chExt cx="514698" cy="504056"/>
          </a:xfrm>
        </p:grpSpPr>
        <p:sp>
          <p:nvSpPr>
            <p:cNvPr id="4" name="椭圆 1"/>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6" name="文本框 5"/>
            <p:cNvSpPr txBox="1"/>
            <p:nvPr/>
          </p:nvSpPr>
          <p:spPr>
            <a:xfrm>
              <a:off x="1016386" y="2063799"/>
              <a:ext cx="504800" cy="440421"/>
            </a:xfrm>
            <a:prstGeom prst="rect">
              <a:avLst/>
            </a:prstGeom>
            <a:noFill/>
          </p:spPr>
          <p:txBody>
            <a:bodyPr>
              <a:noAutofit/>
            </a:bodyPr>
            <a:lstStyle/>
            <a:p>
              <a:pPr marR="0" defTabSz="914400">
                <a:buClrTx/>
                <a:buSzTx/>
                <a:buFontTx/>
                <a:buNone/>
                <a:defRPr/>
              </a:pPr>
              <a:r>
                <a:rPr kumimoji="0" lang="en-US" altLang="zh-CN" sz="1400" kern="1200" cap="none" spc="0" normalizeH="0" baseline="0" noProof="0">
                  <a:solidFill>
                    <a:schemeClr val="tx2"/>
                  </a:solidFill>
                  <a:latin typeface="Times New Roman" panose="02020603050405020304" pitchFamily="18" charset="0"/>
                  <a:ea typeface="+mj-ea"/>
                  <a:cs typeface="Times New Roman" panose="02020603050405020304" pitchFamily="18" charset="0"/>
                </a:rPr>
                <a:t>10</a:t>
              </a:r>
              <a:endParaRPr kumimoji="0" lang="en-US" altLang="zh-CN" sz="1400" kern="1200" cap="none" spc="0" normalizeH="0" baseline="0" noProof="0">
                <a:solidFill>
                  <a:schemeClr val="tx2"/>
                </a:solidFill>
                <a:latin typeface="Times New Roman" panose="02020603050405020304" pitchFamily="18" charset="0"/>
                <a:ea typeface="+mj-ea"/>
                <a:cs typeface="Times New Roman" panose="02020603050405020304" pitchFamily="18" charset="0"/>
              </a:endParaRPr>
            </a:p>
          </p:txBody>
        </p:sp>
      </p:grpSp>
      <p:grpSp>
        <p:nvGrpSpPr>
          <p:cNvPr id="7" name="组合 6"/>
          <p:cNvGrpSpPr/>
          <p:nvPr/>
        </p:nvGrpSpPr>
        <p:grpSpPr>
          <a:xfrm>
            <a:off x="6578600" y="3453765"/>
            <a:ext cx="396240" cy="382270"/>
            <a:chOff x="1006488" y="2036167"/>
            <a:chExt cx="514698" cy="504056"/>
          </a:xfrm>
        </p:grpSpPr>
        <p:sp>
          <p:nvSpPr>
            <p:cNvPr id="8" name="椭圆 1"/>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9" name="文本框 8"/>
            <p:cNvSpPr txBox="1"/>
            <p:nvPr/>
          </p:nvSpPr>
          <p:spPr>
            <a:xfrm>
              <a:off x="1016386" y="2063799"/>
              <a:ext cx="504800" cy="440421"/>
            </a:xfrm>
            <a:prstGeom prst="rect">
              <a:avLst/>
            </a:prstGeom>
            <a:noFill/>
          </p:spPr>
          <p:txBody>
            <a:bodyPr>
              <a:noAutofit/>
            </a:bodyPr>
            <a:lstStyle/>
            <a:p>
              <a:pPr marR="0" defTabSz="914400">
                <a:buClrTx/>
                <a:buSzTx/>
                <a:buFontTx/>
                <a:buNone/>
                <a:defRPr/>
              </a:pPr>
              <a:r>
                <a:rPr kumimoji="0" lang="en-US" altLang="zh-CN" sz="1400" kern="1200" cap="none" spc="0" normalizeH="0" baseline="0" noProof="0">
                  <a:solidFill>
                    <a:schemeClr val="tx2"/>
                  </a:solidFill>
                  <a:latin typeface="Times New Roman" panose="02020603050405020304" pitchFamily="18" charset="0"/>
                  <a:ea typeface="+mj-ea"/>
                  <a:cs typeface="Times New Roman" panose="02020603050405020304" pitchFamily="18" charset="0"/>
                </a:rPr>
                <a:t>15</a:t>
              </a:r>
              <a:endParaRPr kumimoji="0" lang="en-US" altLang="zh-CN" sz="1400" kern="1200" cap="none" spc="0" normalizeH="0" baseline="0" noProof="0">
                <a:solidFill>
                  <a:schemeClr val="tx2"/>
                </a:solidFill>
                <a:latin typeface="Times New Roman" panose="02020603050405020304" pitchFamily="18" charset="0"/>
                <a:ea typeface="+mj-ea"/>
                <a:cs typeface="Times New Roman" panose="02020603050405020304" pitchFamily="18" charset="0"/>
              </a:endParaRPr>
            </a:p>
          </p:txBody>
        </p:sp>
      </p:grpSp>
      <p:grpSp>
        <p:nvGrpSpPr>
          <p:cNvPr id="10" name="组合 9"/>
          <p:cNvGrpSpPr/>
          <p:nvPr/>
        </p:nvGrpSpPr>
        <p:grpSpPr>
          <a:xfrm>
            <a:off x="4568825" y="4127500"/>
            <a:ext cx="396240" cy="382270"/>
            <a:chOff x="1006488" y="2036167"/>
            <a:chExt cx="514698" cy="504056"/>
          </a:xfrm>
        </p:grpSpPr>
        <p:sp>
          <p:nvSpPr>
            <p:cNvPr id="11" name="椭圆 1"/>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13" name="文本框 12"/>
            <p:cNvSpPr txBox="1"/>
            <p:nvPr/>
          </p:nvSpPr>
          <p:spPr>
            <a:xfrm>
              <a:off x="1016386" y="2063799"/>
              <a:ext cx="504800" cy="440421"/>
            </a:xfrm>
            <a:prstGeom prst="rect">
              <a:avLst/>
            </a:prstGeom>
            <a:noFill/>
          </p:spPr>
          <p:txBody>
            <a:bodyPr>
              <a:noAutofit/>
            </a:bodyPr>
            <a:lstStyle/>
            <a:p>
              <a:pPr marR="0" defTabSz="914400">
                <a:buClrTx/>
                <a:buSzTx/>
                <a:buFontTx/>
                <a:buNone/>
                <a:defRPr/>
              </a:pPr>
              <a:r>
                <a:rPr kumimoji="0" lang="en-US" altLang="zh-CN" sz="1400" kern="1200" cap="none" spc="0" normalizeH="0" baseline="0" noProof="0">
                  <a:solidFill>
                    <a:schemeClr val="tx2"/>
                  </a:solidFill>
                  <a:latin typeface="Times New Roman" panose="02020603050405020304" pitchFamily="18" charset="0"/>
                  <a:ea typeface="+mj-ea"/>
                  <a:cs typeface="Times New Roman" panose="02020603050405020304" pitchFamily="18" charset="0"/>
                </a:rPr>
                <a:t>17</a:t>
              </a:r>
              <a:endParaRPr kumimoji="0" lang="en-US" altLang="zh-CN" sz="1400" kern="1200" cap="none" spc="0" normalizeH="0" baseline="0" noProof="0">
                <a:solidFill>
                  <a:schemeClr val="tx2"/>
                </a:solidFill>
                <a:latin typeface="Times New Roman" panose="02020603050405020304" pitchFamily="18" charset="0"/>
                <a:ea typeface="+mj-ea"/>
                <a:cs typeface="Times New Roman" panose="02020603050405020304" pitchFamily="18" charset="0"/>
              </a:endParaRPr>
            </a:p>
          </p:txBody>
        </p:sp>
      </p:grpSp>
      <p:grpSp>
        <p:nvGrpSpPr>
          <p:cNvPr id="15" name="组合 14"/>
          <p:cNvGrpSpPr/>
          <p:nvPr/>
        </p:nvGrpSpPr>
        <p:grpSpPr>
          <a:xfrm>
            <a:off x="5499100" y="4127500"/>
            <a:ext cx="449580" cy="382270"/>
            <a:chOff x="1006488" y="2036167"/>
            <a:chExt cx="583984" cy="504056"/>
          </a:xfrm>
        </p:grpSpPr>
        <p:sp>
          <p:nvSpPr>
            <p:cNvPr id="17" name="椭圆 1"/>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18" name="文本框 17"/>
            <p:cNvSpPr txBox="1"/>
            <p:nvPr/>
          </p:nvSpPr>
          <p:spPr>
            <a:xfrm>
              <a:off x="1085672" y="2073847"/>
              <a:ext cx="504800" cy="440421"/>
            </a:xfrm>
            <a:prstGeom prst="rect">
              <a:avLst/>
            </a:prstGeom>
            <a:noFill/>
          </p:spPr>
          <p:txBody>
            <a:bodyPr>
              <a:noAutofit/>
            </a:bodyPr>
            <a:lstStyle/>
            <a:p>
              <a:pPr marR="0" defTabSz="914400">
                <a:buClrTx/>
                <a:buSzTx/>
                <a:buFontTx/>
                <a:buNone/>
                <a:defRPr/>
              </a:pPr>
              <a:r>
                <a:rPr kumimoji="0" lang="en-US" altLang="zh-CN" sz="1400" kern="1200" cap="none" spc="0" normalizeH="0" baseline="0" noProof="0">
                  <a:solidFill>
                    <a:schemeClr val="tx2"/>
                  </a:solidFill>
                  <a:latin typeface="Times New Roman" panose="02020603050405020304" pitchFamily="18" charset="0"/>
                  <a:ea typeface="+mj-ea"/>
                  <a:cs typeface="Times New Roman" panose="02020603050405020304" pitchFamily="18" charset="0"/>
                </a:rPr>
                <a:t>7</a:t>
              </a:r>
              <a:endParaRPr kumimoji="0" lang="en-US" altLang="zh-CN" sz="1400" kern="1200" cap="none" spc="0" normalizeH="0" baseline="0" noProof="0">
                <a:solidFill>
                  <a:schemeClr val="tx2"/>
                </a:solidFill>
                <a:latin typeface="Times New Roman" panose="02020603050405020304" pitchFamily="18" charset="0"/>
                <a:ea typeface="+mj-ea"/>
                <a:cs typeface="Times New Roman" panose="02020603050405020304" pitchFamily="18" charset="0"/>
              </a:endParaRPr>
            </a:p>
          </p:txBody>
        </p:sp>
      </p:grpSp>
      <p:grpSp>
        <p:nvGrpSpPr>
          <p:cNvPr id="19" name="组合 18"/>
          <p:cNvGrpSpPr/>
          <p:nvPr/>
        </p:nvGrpSpPr>
        <p:grpSpPr>
          <a:xfrm>
            <a:off x="6116320" y="4119880"/>
            <a:ext cx="441960" cy="382270"/>
            <a:chOff x="1006488" y="2036167"/>
            <a:chExt cx="574086" cy="504056"/>
          </a:xfrm>
        </p:grpSpPr>
        <p:sp>
          <p:nvSpPr>
            <p:cNvPr id="21" name="椭圆 1"/>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22" name="文本框 21"/>
            <p:cNvSpPr txBox="1"/>
            <p:nvPr/>
          </p:nvSpPr>
          <p:spPr>
            <a:xfrm>
              <a:off x="1075774" y="2073847"/>
              <a:ext cx="504800" cy="440421"/>
            </a:xfrm>
            <a:prstGeom prst="rect">
              <a:avLst/>
            </a:prstGeom>
            <a:noFill/>
          </p:spPr>
          <p:txBody>
            <a:bodyPr>
              <a:noAutofit/>
            </a:bodyPr>
            <a:lstStyle/>
            <a:p>
              <a:pPr marR="0" defTabSz="914400">
                <a:buClrTx/>
                <a:buSzTx/>
                <a:buFontTx/>
                <a:buNone/>
                <a:defRPr/>
              </a:pPr>
              <a:r>
                <a:rPr kumimoji="0" lang="en-US" altLang="zh-CN" sz="1400" kern="1200" cap="none" spc="0" normalizeH="0" baseline="0" noProof="0">
                  <a:solidFill>
                    <a:schemeClr val="tx2"/>
                  </a:solidFill>
                  <a:latin typeface="Times New Roman" panose="02020603050405020304" pitchFamily="18" charset="0"/>
                  <a:ea typeface="+mj-ea"/>
                  <a:cs typeface="Times New Roman" panose="02020603050405020304" pitchFamily="18" charset="0"/>
                </a:rPr>
                <a:t>9</a:t>
              </a:r>
              <a:endParaRPr kumimoji="0" lang="en-US" altLang="zh-CN" sz="1400" kern="1200" cap="none" spc="0" normalizeH="0" baseline="0" noProof="0">
                <a:solidFill>
                  <a:schemeClr val="tx2"/>
                </a:solidFill>
                <a:latin typeface="Times New Roman" panose="02020603050405020304" pitchFamily="18" charset="0"/>
                <a:ea typeface="+mj-ea"/>
                <a:cs typeface="Times New Roman" panose="02020603050405020304" pitchFamily="18" charset="0"/>
              </a:endParaRPr>
            </a:p>
          </p:txBody>
        </p:sp>
      </p:grpSp>
      <p:grpSp>
        <p:nvGrpSpPr>
          <p:cNvPr id="23" name="组合 22"/>
          <p:cNvGrpSpPr/>
          <p:nvPr/>
        </p:nvGrpSpPr>
        <p:grpSpPr>
          <a:xfrm>
            <a:off x="7054215" y="4112260"/>
            <a:ext cx="449580" cy="382270"/>
            <a:chOff x="1006488" y="2036167"/>
            <a:chExt cx="583984" cy="504056"/>
          </a:xfrm>
        </p:grpSpPr>
        <p:sp>
          <p:nvSpPr>
            <p:cNvPr id="25" name="椭圆 1"/>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26" name="文本框 25"/>
            <p:cNvSpPr txBox="1"/>
            <p:nvPr/>
          </p:nvSpPr>
          <p:spPr>
            <a:xfrm>
              <a:off x="1085672" y="2073847"/>
              <a:ext cx="504800" cy="440421"/>
            </a:xfrm>
            <a:prstGeom prst="rect">
              <a:avLst/>
            </a:prstGeom>
            <a:noFill/>
          </p:spPr>
          <p:txBody>
            <a:bodyPr>
              <a:noAutofit/>
            </a:bodyPr>
            <a:lstStyle/>
            <a:p>
              <a:pPr marR="0" defTabSz="914400">
                <a:buClrTx/>
                <a:buSzTx/>
                <a:buFontTx/>
                <a:buNone/>
                <a:defRPr/>
              </a:pPr>
              <a:r>
                <a:rPr kumimoji="0" lang="en-US" altLang="zh-CN" sz="1400" kern="1200" cap="none" spc="0" normalizeH="0" baseline="0" noProof="0">
                  <a:solidFill>
                    <a:schemeClr val="tx2"/>
                  </a:solidFill>
                  <a:latin typeface="Times New Roman" panose="02020603050405020304" pitchFamily="18" charset="0"/>
                  <a:ea typeface="+mj-ea"/>
                  <a:cs typeface="Times New Roman" panose="02020603050405020304" pitchFamily="18" charset="0"/>
                </a:rPr>
                <a:t>3</a:t>
              </a:r>
              <a:endParaRPr kumimoji="0" lang="en-US" altLang="zh-CN" sz="1400" kern="1200" cap="none" spc="0" normalizeH="0" baseline="0" noProof="0">
                <a:solidFill>
                  <a:schemeClr val="tx2"/>
                </a:solidFill>
                <a:latin typeface="Times New Roman" panose="02020603050405020304" pitchFamily="18" charset="0"/>
                <a:ea typeface="+mj-ea"/>
                <a:cs typeface="Times New Roman" panose="02020603050405020304" pitchFamily="18" charset="0"/>
              </a:endParaRPr>
            </a:p>
          </p:txBody>
        </p:sp>
      </p:grpSp>
      <p:grpSp>
        <p:nvGrpSpPr>
          <p:cNvPr id="27" name="组合 26"/>
          <p:cNvGrpSpPr/>
          <p:nvPr/>
        </p:nvGrpSpPr>
        <p:grpSpPr>
          <a:xfrm>
            <a:off x="4106545" y="4794250"/>
            <a:ext cx="441960" cy="382270"/>
            <a:chOff x="1006488" y="2036167"/>
            <a:chExt cx="574086" cy="504056"/>
          </a:xfrm>
        </p:grpSpPr>
        <p:sp>
          <p:nvSpPr>
            <p:cNvPr id="29" name="椭圆 1"/>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30" name="文本框 29"/>
            <p:cNvSpPr txBox="1"/>
            <p:nvPr/>
          </p:nvSpPr>
          <p:spPr>
            <a:xfrm>
              <a:off x="1075774" y="2073847"/>
              <a:ext cx="504800" cy="440421"/>
            </a:xfrm>
            <a:prstGeom prst="rect">
              <a:avLst/>
            </a:prstGeom>
            <a:noFill/>
          </p:spPr>
          <p:txBody>
            <a:bodyPr>
              <a:noAutofit/>
            </a:bodyPr>
            <a:lstStyle/>
            <a:p>
              <a:pPr marR="0" defTabSz="914400">
                <a:buClrTx/>
                <a:buSzTx/>
                <a:buFontTx/>
                <a:buNone/>
                <a:defRPr/>
              </a:pPr>
              <a:r>
                <a:rPr kumimoji="0" lang="en-US" altLang="zh-CN" sz="1400" kern="1200" cap="none" spc="0" normalizeH="0" baseline="0" noProof="0">
                  <a:solidFill>
                    <a:schemeClr val="tx2"/>
                  </a:solidFill>
                  <a:latin typeface="Times New Roman" panose="02020603050405020304" pitchFamily="18" charset="0"/>
                  <a:ea typeface="+mj-ea"/>
                  <a:cs typeface="Times New Roman" panose="02020603050405020304" pitchFamily="18" charset="0"/>
                </a:rPr>
                <a:t>2</a:t>
              </a:r>
              <a:endParaRPr kumimoji="0" lang="en-US" altLang="zh-CN" sz="1400" kern="1200" cap="none" spc="0" normalizeH="0" baseline="0" noProof="0">
                <a:solidFill>
                  <a:schemeClr val="tx2"/>
                </a:solidFill>
                <a:latin typeface="Times New Roman" panose="02020603050405020304" pitchFamily="18" charset="0"/>
                <a:ea typeface="+mj-ea"/>
                <a:cs typeface="Times New Roman" panose="02020603050405020304" pitchFamily="18" charset="0"/>
              </a:endParaRPr>
            </a:p>
          </p:txBody>
        </p:sp>
      </p:grpSp>
      <p:grpSp>
        <p:nvGrpSpPr>
          <p:cNvPr id="32" name="组合 31"/>
          <p:cNvGrpSpPr/>
          <p:nvPr/>
        </p:nvGrpSpPr>
        <p:grpSpPr>
          <a:xfrm>
            <a:off x="5036820" y="4786630"/>
            <a:ext cx="449580" cy="382270"/>
            <a:chOff x="1006488" y="2036167"/>
            <a:chExt cx="583984" cy="504056"/>
          </a:xfrm>
        </p:grpSpPr>
        <p:sp>
          <p:nvSpPr>
            <p:cNvPr id="33" name="椭圆 1"/>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35" name="文本框 34"/>
            <p:cNvSpPr txBox="1"/>
            <p:nvPr/>
          </p:nvSpPr>
          <p:spPr>
            <a:xfrm>
              <a:off x="1085672" y="2073847"/>
              <a:ext cx="504800" cy="440421"/>
            </a:xfrm>
            <a:prstGeom prst="rect">
              <a:avLst/>
            </a:prstGeom>
            <a:noFill/>
          </p:spPr>
          <p:txBody>
            <a:bodyPr>
              <a:noAutofit/>
            </a:bodyPr>
            <a:lstStyle/>
            <a:p>
              <a:pPr marR="0" defTabSz="914400">
                <a:buClrTx/>
                <a:buSzTx/>
                <a:buFontTx/>
                <a:buNone/>
                <a:defRPr/>
              </a:pPr>
              <a:r>
                <a:rPr kumimoji="0" lang="en-US" altLang="zh-CN" sz="1400" kern="1200" cap="none" spc="0" normalizeH="0" baseline="0" noProof="0">
                  <a:solidFill>
                    <a:schemeClr val="tx2"/>
                  </a:solidFill>
                  <a:latin typeface="Times New Roman" panose="02020603050405020304" pitchFamily="18" charset="0"/>
                  <a:ea typeface="+mj-ea"/>
                  <a:cs typeface="Times New Roman" panose="02020603050405020304" pitchFamily="18" charset="0"/>
                </a:rPr>
                <a:t>4</a:t>
              </a:r>
              <a:endParaRPr kumimoji="0" lang="en-US" altLang="zh-CN" sz="1400" kern="1200" cap="none" spc="0" normalizeH="0" baseline="0" noProof="0">
                <a:solidFill>
                  <a:schemeClr val="tx2"/>
                </a:solidFill>
                <a:latin typeface="Times New Roman" panose="02020603050405020304" pitchFamily="18" charset="0"/>
                <a:ea typeface="+mj-ea"/>
                <a:cs typeface="Times New Roman" panose="02020603050405020304" pitchFamily="18" charset="0"/>
              </a:endParaRPr>
            </a:p>
          </p:txBody>
        </p:sp>
      </p:grpSp>
      <p:cxnSp>
        <p:nvCxnSpPr>
          <p:cNvPr id="36" name="直接箭头连接符 35"/>
          <p:cNvCxnSpPr/>
          <p:nvPr/>
        </p:nvCxnSpPr>
        <p:spPr>
          <a:xfrm>
            <a:off x="4633595" y="3494405"/>
            <a:ext cx="293370" cy="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38" name="文本框 37"/>
          <p:cNvSpPr txBox="1"/>
          <p:nvPr/>
        </p:nvSpPr>
        <p:spPr>
          <a:xfrm>
            <a:off x="4467860" y="3302635"/>
            <a:ext cx="182880" cy="357505"/>
          </a:xfrm>
          <a:prstGeom prst="rect">
            <a:avLst/>
          </a:prstGeom>
          <a:noFill/>
        </p:spPr>
        <p:txBody>
          <a:bodyPr wrap="square" rtlCol="0">
            <a:noAutofit/>
          </a:bodyPr>
          <a:p>
            <a:r>
              <a:rPr lang="en-US" altLang="zh-CN" sz="1800">
                <a:latin typeface="Times New Roman" panose="02020603050405020304" pitchFamily="18" charset="0"/>
                <a:cs typeface="Times New Roman" panose="02020603050405020304" pitchFamily="18" charset="0"/>
              </a:rPr>
              <a:t>i</a:t>
            </a:r>
            <a:endParaRPr lang="en-US" altLang="zh-CN" sz="1800">
              <a:latin typeface="Times New Roman" panose="02020603050405020304" pitchFamily="18" charset="0"/>
              <a:cs typeface="Times New Roman" panose="02020603050405020304" pitchFamily="18" charset="0"/>
            </a:endParaRPr>
          </a:p>
        </p:txBody>
      </p:sp>
      <p:sp>
        <p:nvSpPr>
          <p:cNvPr id="39" name="文本框 38"/>
          <p:cNvSpPr txBox="1"/>
          <p:nvPr/>
        </p:nvSpPr>
        <p:spPr>
          <a:xfrm>
            <a:off x="972185" y="2097405"/>
            <a:ext cx="7132320" cy="401320"/>
          </a:xfrm>
          <a:prstGeom prst="rect">
            <a:avLst/>
          </a:prstGeom>
          <a:noFill/>
        </p:spPr>
        <p:txBody>
          <a:bodyPr wrap="square" rtlCol="0" anchor="t">
            <a:noAutofit/>
          </a:bodyPr>
          <a:p>
            <a:pPr marR="0" defTabSz="914400">
              <a:buClrTx/>
              <a:buSzTx/>
              <a:buFontTx/>
              <a:buNone/>
              <a:defRPr/>
            </a:pPr>
            <a:r>
              <a:rPr lang="zh-CN" altLang="en-US" noProof="0">
                <a:solidFill>
                  <a:schemeClr val="tx2"/>
                </a:solidFill>
                <a:uFillTx/>
                <a:latin typeface="Times New Roman" panose="02020603050405020304" pitchFamily="18" charset="0"/>
                <a:cs typeface="Times New Roman" panose="02020603050405020304" pitchFamily="18" charset="0"/>
                <a:sym typeface="+mn-ea"/>
              </a:rPr>
              <a:t>待重构的堆：</a:t>
            </a:r>
            <a:r>
              <a:rPr lang="en-US" altLang="zh-CN" noProof="0">
                <a:solidFill>
                  <a:schemeClr val="tx2"/>
                </a:solidFill>
                <a:uFillTx/>
                <a:latin typeface="Times New Roman" panose="02020603050405020304" pitchFamily="18" charset="0"/>
                <a:cs typeface="Times New Roman" panose="02020603050405020304" pitchFamily="18" charset="0"/>
                <a:sym typeface="+mn-ea"/>
              </a:rPr>
              <a:t>[8,10,15,17,7,9,3,2,4]</a:t>
            </a:r>
            <a:r>
              <a:rPr lang="zh-CN" altLang="en-US" noProof="0">
                <a:solidFill>
                  <a:schemeClr val="tx2"/>
                </a:solidFill>
                <a:uFillTx/>
                <a:latin typeface="Times New Roman" panose="02020603050405020304" pitchFamily="18" charset="0"/>
                <a:cs typeface="Times New Roman" panose="02020603050405020304" pitchFamily="18" charset="0"/>
                <a:sym typeface="+mn-ea"/>
              </a:rPr>
              <a:t>，定义</a:t>
            </a:r>
            <a:r>
              <a:rPr lang="en-US" altLang="zh-CN" noProof="0">
                <a:solidFill>
                  <a:schemeClr val="tx2"/>
                </a:solidFill>
                <a:uFillTx/>
                <a:latin typeface="Times New Roman" panose="02020603050405020304" pitchFamily="18" charset="0"/>
                <a:cs typeface="Times New Roman" panose="02020603050405020304" pitchFamily="18" charset="0"/>
                <a:sym typeface="+mn-ea"/>
              </a:rPr>
              <a:t>i</a:t>
            </a:r>
            <a:r>
              <a:rPr lang="zh-CN" altLang="en-US" noProof="0">
                <a:solidFill>
                  <a:schemeClr val="tx2"/>
                </a:solidFill>
                <a:uFillTx/>
                <a:latin typeface="Times New Roman" panose="02020603050405020304" pitchFamily="18" charset="0"/>
                <a:cs typeface="Times New Roman" panose="02020603050405020304" pitchFamily="18" charset="0"/>
                <a:sym typeface="+mn-ea"/>
              </a:rPr>
              <a:t>指针，指向重构节点，定义</a:t>
            </a:r>
            <a:r>
              <a:rPr lang="en-US" altLang="zh-CN" noProof="0">
                <a:solidFill>
                  <a:schemeClr val="tx2"/>
                </a:solidFill>
                <a:uFillTx/>
                <a:latin typeface="Times New Roman" panose="02020603050405020304" pitchFamily="18" charset="0"/>
                <a:cs typeface="Times New Roman" panose="02020603050405020304" pitchFamily="18" charset="0"/>
                <a:sym typeface="+mn-ea"/>
              </a:rPr>
              <a:t>k</a:t>
            </a:r>
            <a:r>
              <a:rPr lang="zh-CN" altLang="en-US" noProof="0">
                <a:solidFill>
                  <a:schemeClr val="tx2"/>
                </a:solidFill>
                <a:uFillTx/>
                <a:latin typeface="Times New Roman" panose="02020603050405020304" pitchFamily="18" charset="0"/>
                <a:cs typeface="Times New Roman" panose="02020603050405020304" pitchFamily="18" charset="0"/>
                <a:sym typeface="+mn-ea"/>
              </a:rPr>
              <a:t>表示待交换</a:t>
            </a:r>
            <a:r>
              <a:rPr lang="zh-CN" altLang="en-US" noProof="0">
                <a:solidFill>
                  <a:schemeClr val="tx2"/>
                </a:solidFill>
                <a:uFillTx/>
                <a:latin typeface="Times New Roman" panose="02020603050405020304" pitchFamily="18" charset="0"/>
                <a:cs typeface="Times New Roman" panose="02020603050405020304" pitchFamily="18" charset="0"/>
                <a:sym typeface="+mn-ea"/>
              </a:rPr>
              <a:t>节点。</a:t>
            </a:r>
            <a:endParaRPr lang="zh-CN" altLang="en-US" noProof="0">
              <a:solidFill>
                <a:schemeClr val="tx2"/>
              </a:solidFill>
              <a:uFillTx/>
              <a:latin typeface="Times New Roman" panose="02020603050405020304" pitchFamily="18" charset="0"/>
              <a:cs typeface="Times New Roman" panose="02020603050405020304" pitchFamily="18" charset="0"/>
              <a:sym typeface="+mn-ea"/>
            </a:endParaRPr>
          </a:p>
        </p:txBody>
      </p:sp>
      <p:sp>
        <p:nvSpPr>
          <p:cNvPr id="41" name="矩形 40"/>
          <p:cNvSpPr/>
          <p:nvPr/>
        </p:nvSpPr>
        <p:spPr>
          <a:xfrm>
            <a:off x="251460" y="3453765"/>
            <a:ext cx="3282950" cy="270510"/>
          </a:xfrm>
          <a:prstGeom prst="rect">
            <a:avLst/>
          </a:prstGeom>
        </p:spPr>
        <p:txBody>
          <a:bodyPr wrap="none">
            <a:noAutofit/>
          </a:bodyPr>
          <a:lstStyle/>
          <a:p>
            <a:pPr algn="just">
              <a:spcBef>
                <a:spcPct val="50000"/>
              </a:spcBef>
              <a:defRPr/>
            </a:pPr>
            <a:r>
              <a:rPr lang="zh-CN" altLang="en-US" sz="1400" b="1" dirty="0">
                <a:solidFill>
                  <a:srgbClr val="FF0000"/>
                </a:solidFill>
                <a:uFillTx/>
                <a:latin typeface="Times New Roman" panose="02020603050405020304" pitchFamily="18" charset="0"/>
                <a:cs typeface="Times New Roman" panose="02020603050405020304" pitchFamily="18" charset="0"/>
              </a:rPr>
              <a:t>①</a:t>
            </a:r>
            <a:r>
              <a:rPr lang="en-US" altLang="zh-CN" sz="1400" b="1" dirty="0">
                <a:solidFill>
                  <a:srgbClr val="FF0000"/>
                </a:solidFill>
                <a:uFillTx/>
                <a:latin typeface="Times New Roman" panose="02020603050405020304" pitchFamily="18" charset="0"/>
                <a:cs typeface="Times New Roman" panose="02020603050405020304" pitchFamily="18" charset="0"/>
              </a:rPr>
              <a:t>i</a:t>
            </a:r>
            <a:r>
              <a:rPr lang="zh-CN" altLang="en-US" sz="1400" b="1" dirty="0">
                <a:solidFill>
                  <a:srgbClr val="FF0000"/>
                </a:solidFill>
                <a:uFillTx/>
                <a:latin typeface="Times New Roman" panose="02020603050405020304" pitchFamily="18" charset="0"/>
                <a:cs typeface="Times New Roman" panose="02020603050405020304" pitchFamily="18" charset="0"/>
              </a:rPr>
              <a:t>指针指向一个待</a:t>
            </a:r>
            <a:r>
              <a:rPr lang="zh-CN" altLang="en-US" sz="1400" b="1" dirty="0">
                <a:solidFill>
                  <a:srgbClr val="FF0000"/>
                </a:solidFill>
                <a:uFillTx/>
                <a:latin typeface="Times New Roman" panose="02020603050405020304" pitchFamily="18" charset="0"/>
                <a:cs typeface="Times New Roman" panose="02020603050405020304" pitchFamily="18" charset="0"/>
              </a:rPr>
              <a:t>重构的节点，同时</a:t>
            </a:r>
            <a:r>
              <a:rPr lang="en-US" altLang="zh-CN" sz="1400" b="1" dirty="0">
                <a:solidFill>
                  <a:srgbClr val="FF0000"/>
                </a:solidFill>
                <a:uFillTx/>
                <a:latin typeface="Times New Roman" panose="02020603050405020304" pitchFamily="18" charset="0"/>
                <a:cs typeface="Times New Roman" panose="02020603050405020304" pitchFamily="18" charset="0"/>
              </a:rPr>
              <a:t>k=i</a:t>
            </a:r>
            <a:r>
              <a:rPr lang="zh-CN" altLang="en-US" sz="1400" b="1" dirty="0">
                <a:solidFill>
                  <a:srgbClr val="FF0000"/>
                </a:solidFill>
                <a:uFillTx/>
                <a:latin typeface="Times New Roman" panose="02020603050405020304" pitchFamily="18" charset="0"/>
                <a:cs typeface="Times New Roman" panose="02020603050405020304" pitchFamily="18" charset="0"/>
              </a:rPr>
              <a:t>。</a:t>
            </a:r>
            <a:endParaRPr lang="zh-CN" altLang="en-US" sz="1400" b="1" dirty="0">
              <a:solidFill>
                <a:srgbClr val="FF0000"/>
              </a:solidFill>
              <a:uFillTx/>
              <a:latin typeface="Times New Roman" panose="02020603050405020304" pitchFamily="18" charset="0"/>
              <a:cs typeface="Times New Roman" panose="02020603050405020304" pitchFamily="18" charset="0"/>
            </a:endParaRPr>
          </a:p>
        </p:txBody>
      </p:sp>
      <p:cxnSp>
        <p:nvCxnSpPr>
          <p:cNvPr id="42" name="直接箭头连接符 41"/>
          <p:cNvCxnSpPr/>
          <p:nvPr/>
        </p:nvCxnSpPr>
        <p:spPr>
          <a:xfrm>
            <a:off x="4631055" y="3773805"/>
            <a:ext cx="293370" cy="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43" name="文本框 42"/>
          <p:cNvSpPr txBox="1"/>
          <p:nvPr/>
        </p:nvSpPr>
        <p:spPr>
          <a:xfrm>
            <a:off x="4465320" y="3582035"/>
            <a:ext cx="182880" cy="357505"/>
          </a:xfrm>
          <a:prstGeom prst="rect">
            <a:avLst/>
          </a:prstGeom>
          <a:noFill/>
        </p:spPr>
        <p:txBody>
          <a:bodyPr wrap="square" rtlCol="0">
            <a:noAutofit/>
          </a:bodyPr>
          <a:p>
            <a:r>
              <a:rPr lang="en-US" altLang="zh-CN" sz="1800">
                <a:latin typeface="Times New Roman" panose="02020603050405020304" pitchFamily="18" charset="0"/>
                <a:cs typeface="Times New Roman" panose="02020603050405020304" pitchFamily="18" charset="0"/>
              </a:rPr>
              <a:t>k</a:t>
            </a:r>
            <a:endParaRPr lang="en-US" altLang="zh-CN" sz="1800">
              <a:latin typeface="Times New Roman" panose="02020603050405020304" pitchFamily="18" charset="0"/>
              <a:cs typeface="Times New Roman" panose="02020603050405020304" pitchFamily="18" charset="0"/>
            </a:endParaRPr>
          </a:p>
        </p:txBody>
      </p:sp>
      <p:sp>
        <p:nvSpPr>
          <p:cNvPr id="44" name="矩形 43"/>
          <p:cNvSpPr/>
          <p:nvPr/>
        </p:nvSpPr>
        <p:spPr>
          <a:xfrm>
            <a:off x="245110" y="3823335"/>
            <a:ext cx="3399790" cy="828040"/>
          </a:xfrm>
          <a:prstGeom prst="rect">
            <a:avLst/>
          </a:prstGeom>
        </p:spPr>
        <p:txBody>
          <a:bodyPr wrap="none">
            <a:noAutofit/>
          </a:bodyPr>
          <a:lstStyle/>
          <a:p>
            <a:pPr marL="0" indent="0" algn="just" latinLnBrk="0">
              <a:spcBef>
                <a:spcPts val="0"/>
              </a:spcBef>
              <a:defRPr/>
            </a:pPr>
            <a:r>
              <a:rPr lang="zh-CN" altLang="en-US" sz="1400" b="1" dirty="0">
                <a:solidFill>
                  <a:srgbClr val="FF0000"/>
                </a:solidFill>
                <a:uFillTx/>
                <a:latin typeface="Times New Roman" panose="02020603050405020304" pitchFamily="18" charset="0"/>
                <a:cs typeface="Times New Roman" panose="02020603050405020304" pitchFamily="18" charset="0"/>
              </a:rPr>
              <a:t>②此时</a:t>
            </a:r>
            <a:r>
              <a:rPr lang="en-US" altLang="zh-CN" sz="1400" b="1" dirty="0">
                <a:solidFill>
                  <a:srgbClr val="FF0000"/>
                </a:solidFill>
                <a:uFillTx/>
                <a:latin typeface="Times New Roman" panose="02020603050405020304" pitchFamily="18" charset="0"/>
                <a:cs typeface="Times New Roman" panose="02020603050405020304" pitchFamily="18" charset="0"/>
              </a:rPr>
              <a:t>k</a:t>
            </a:r>
            <a:r>
              <a:rPr lang="zh-CN" altLang="en-US" sz="1400" b="1" dirty="0">
                <a:solidFill>
                  <a:srgbClr val="FF0000"/>
                </a:solidFill>
                <a:uFillTx/>
                <a:latin typeface="Times New Roman" panose="02020603050405020304" pitchFamily="18" charset="0"/>
                <a:cs typeface="Times New Roman" panose="02020603050405020304" pitchFamily="18" charset="0"/>
              </a:rPr>
              <a:t>指向节点与父节点比较，如果比</a:t>
            </a:r>
            <a:endParaRPr lang="zh-CN" altLang="en-US" sz="1400" b="1" dirty="0">
              <a:solidFill>
                <a:srgbClr val="FF0000"/>
              </a:solidFill>
              <a:uFillTx/>
              <a:latin typeface="Times New Roman" panose="02020603050405020304" pitchFamily="18" charset="0"/>
              <a:cs typeface="Times New Roman" panose="02020603050405020304" pitchFamily="18" charset="0"/>
            </a:endParaRPr>
          </a:p>
          <a:p>
            <a:pPr marL="0" indent="0" algn="just" latinLnBrk="0">
              <a:spcBef>
                <a:spcPts val="0"/>
              </a:spcBef>
              <a:defRPr/>
            </a:pPr>
            <a:r>
              <a:rPr lang="zh-CN" altLang="en-US" sz="1400" b="1" dirty="0">
                <a:solidFill>
                  <a:srgbClr val="FF0000"/>
                </a:solidFill>
                <a:uFillTx/>
                <a:latin typeface="Times New Roman" panose="02020603050405020304" pitchFamily="18" charset="0"/>
                <a:cs typeface="Times New Roman" panose="02020603050405020304" pitchFamily="18" charset="0"/>
              </a:rPr>
              <a:t>父节点大则进行交换，交换完成则</a:t>
            </a:r>
            <a:r>
              <a:rPr lang="en-US" altLang="zh-CN" sz="1400" b="1" dirty="0">
                <a:solidFill>
                  <a:srgbClr val="FF0000"/>
                </a:solidFill>
                <a:uFillTx/>
                <a:latin typeface="Times New Roman" panose="02020603050405020304" pitchFamily="18" charset="0"/>
                <a:cs typeface="Times New Roman" panose="02020603050405020304" pitchFamily="18" charset="0"/>
              </a:rPr>
              <a:t>k</a:t>
            </a:r>
            <a:r>
              <a:rPr lang="zh-CN" altLang="en-US" sz="1400" b="1" dirty="0">
                <a:solidFill>
                  <a:srgbClr val="FF0000"/>
                </a:solidFill>
                <a:uFillTx/>
                <a:latin typeface="Times New Roman" panose="02020603050405020304" pitchFamily="18" charset="0"/>
                <a:cs typeface="Times New Roman" panose="02020603050405020304" pitchFamily="18" charset="0"/>
              </a:rPr>
              <a:t>指</a:t>
            </a:r>
            <a:endParaRPr lang="zh-CN" altLang="en-US" sz="1400" b="1" dirty="0">
              <a:solidFill>
                <a:srgbClr val="FF0000"/>
              </a:solidFill>
              <a:uFillTx/>
              <a:latin typeface="Times New Roman" panose="02020603050405020304" pitchFamily="18" charset="0"/>
              <a:cs typeface="Times New Roman" panose="02020603050405020304" pitchFamily="18" charset="0"/>
            </a:endParaRPr>
          </a:p>
          <a:p>
            <a:pPr marL="0" indent="0" algn="just" latinLnBrk="0">
              <a:spcBef>
                <a:spcPts val="0"/>
              </a:spcBef>
              <a:defRPr/>
            </a:pPr>
            <a:r>
              <a:rPr lang="zh-CN" altLang="en-US" sz="1400" b="1" dirty="0">
                <a:solidFill>
                  <a:srgbClr val="FF0000"/>
                </a:solidFill>
                <a:uFillTx/>
                <a:latin typeface="Times New Roman" panose="02020603050405020304" pitchFamily="18" charset="0"/>
                <a:cs typeface="Times New Roman" panose="02020603050405020304" pitchFamily="18" charset="0"/>
              </a:rPr>
              <a:t>向父节点。若</a:t>
            </a:r>
            <a:r>
              <a:rPr lang="en-US" altLang="zh-CN" sz="1400" b="1" dirty="0">
                <a:solidFill>
                  <a:srgbClr val="FF0000"/>
                </a:solidFill>
                <a:uFillTx/>
                <a:latin typeface="Times New Roman" panose="02020603050405020304" pitchFamily="18" charset="0"/>
                <a:cs typeface="Times New Roman" panose="02020603050405020304" pitchFamily="18" charset="0"/>
              </a:rPr>
              <a:t>k</a:t>
            </a:r>
            <a:r>
              <a:rPr lang="zh-CN" altLang="en-US" sz="1400" b="1" dirty="0">
                <a:solidFill>
                  <a:srgbClr val="FF0000"/>
                </a:solidFill>
                <a:uFillTx/>
                <a:latin typeface="Times New Roman" panose="02020603050405020304" pitchFamily="18" charset="0"/>
                <a:cs typeface="Times New Roman" panose="02020603050405020304" pitchFamily="18" charset="0"/>
              </a:rPr>
              <a:t>节点指向根节点或</a:t>
            </a:r>
            <a:r>
              <a:rPr lang="en-US" altLang="zh-CN" sz="1400" b="1" dirty="0">
                <a:solidFill>
                  <a:srgbClr val="FF0000"/>
                </a:solidFill>
                <a:uFillTx/>
                <a:latin typeface="Times New Roman" panose="02020603050405020304" pitchFamily="18" charset="0"/>
                <a:cs typeface="Times New Roman" panose="02020603050405020304" pitchFamily="18" charset="0"/>
              </a:rPr>
              <a:t>k</a:t>
            </a:r>
            <a:r>
              <a:rPr lang="zh-CN" altLang="en-US" sz="1400" b="1" dirty="0">
                <a:solidFill>
                  <a:srgbClr val="FF0000"/>
                </a:solidFill>
                <a:uFillTx/>
                <a:latin typeface="Times New Roman" panose="02020603050405020304" pitchFamily="18" charset="0"/>
                <a:cs typeface="Times New Roman" panose="02020603050405020304" pitchFamily="18" charset="0"/>
              </a:rPr>
              <a:t>指</a:t>
            </a:r>
            <a:r>
              <a:rPr lang="zh-CN" altLang="en-US" sz="1400" b="1" dirty="0">
                <a:solidFill>
                  <a:srgbClr val="FF0000"/>
                </a:solidFill>
                <a:uFillTx/>
                <a:latin typeface="Times New Roman" panose="02020603050405020304" pitchFamily="18" charset="0"/>
                <a:cs typeface="Times New Roman" panose="02020603050405020304" pitchFamily="18" charset="0"/>
              </a:rPr>
              <a:t>向</a:t>
            </a:r>
            <a:endParaRPr lang="zh-CN" altLang="en-US" sz="1400" b="1" dirty="0">
              <a:solidFill>
                <a:srgbClr val="FF0000"/>
              </a:solidFill>
              <a:uFillTx/>
              <a:latin typeface="Times New Roman" panose="02020603050405020304" pitchFamily="18" charset="0"/>
              <a:cs typeface="Times New Roman" panose="02020603050405020304" pitchFamily="18" charset="0"/>
            </a:endParaRPr>
          </a:p>
          <a:p>
            <a:pPr marL="0" indent="0" algn="just" latinLnBrk="0">
              <a:spcBef>
                <a:spcPts val="0"/>
              </a:spcBef>
              <a:defRPr/>
            </a:pPr>
            <a:r>
              <a:rPr lang="zh-CN" altLang="en-US" sz="1400" b="1" dirty="0">
                <a:solidFill>
                  <a:srgbClr val="FF0000"/>
                </a:solidFill>
                <a:uFillTx/>
                <a:latin typeface="Times New Roman" panose="02020603050405020304" pitchFamily="18" charset="0"/>
                <a:cs typeface="Times New Roman" panose="02020603050405020304" pitchFamily="18" charset="0"/>
              </a:rPr>
              <a:t>节点比父节点小，则循环</a:t>
            </a:r>
            <a:r>
              <a:rPr lang="zh-CN" altLang="en-US" sz="1400" b="1" dirty="0">
                <a:solidFill>
                  <a:srgbClr val="FF0000"/>
                </a:solidFill>
                <a:uFillTx/>
                <a:latin typeface="Times New Roman" panose="02020603050405020304" pitchFamily="18" charset="0"/>
                <a:cs typeface="Times New Roman" panose="02020603050405020304" pitchFamily="18" charset="0"/>
              </a:rPr>
              <a:t>结束。</a:t>
            </a:r>
            <a:endParaRPr lang="zh-CN" altLang="en-US" sz="1400" b="1" dirty="0">
              <a:solidFill>
                <a:srgbClr val="FF0000"/>
              </a:solidFill>
              <a:uFillTx/>
              <a:latin typeface="Times New Roman" panose="02020603050405020304" pitchFamily="18" charset="0"/>
              <a:cs typeface="Times New Roman" panose="02020603050405020304" pitchFamily="18" charset="0"/>
            </a:endParaRPr>
          </a:p>
        </p:txBody>
      </p:sp>
      <p:cxnSp>
        <p:nvCxnSpPr>
          <p:cNvPr id="45" name="直接箭头连接符 44"/>
          <p:cNvCxnSpPr/>
          <p:nvPr/>
        </p:nvCxnSpPr>
        <p:spPr>
          <a:xfrm>
            <a:off x="5499100" y="3140710"/>
            <a:ext cx="293370" cy="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47" name="文本框 46"/>
          <p:cNvSpPr txBox="1"/>
          <p:nvPr/>
        </p:nvSpPr>
        <p:spPr>
          <a:xfrm>
            <a:off x="5333365" y="2948940"/>
            <a:ext cx="182880" cy="357505"/>
          </a:xfrm>
          <a:prstGeom prst="rect">
            <a:avLst/>
          </a:prstGeom>
          <a:noFill/>
        </p:spPr>
        <p:txBody>
          <a:bodyPr wrap="square" rtlCol="0">
            <a:noAutofit/>
          </a:bodyPr>
          <a:p>
            <a:r>
              <a:rPr lang="en-US" altLang="zh-CN" sz="1800">
                <a:latin typeface="Times New Roman" panose="02020603050405020304" pitchFamily="18" charset="0"/>
                <a:cs typeface="Times New Roman" panose="02020603050405020304" pitchFamily="18" charset="0"/>
              </a:rPr>
              <a:t>k</a:t>
            </a:r>
            <a:endParaRPr lang="en-US" altLang="zh-CN" sz="1800">
              <a:latin typeface="Times New Roman" panose="02020603050405020304" pitchFamily="18" charset="0"/>
              <a:cs typeface="Times New Roman" panose="02020603050405020304" pitchFamily="18" charset="0"/>
            </a:endParaRPr>
          </a:p>
        </p:txBody>
      </p:sp>
      <p:sp>
        <p:nvSpPr>
          <p:cNvPr id="48" name="矩形 47"/>
          <p:cNvSpPr/>
          <p:nvPr/>
        </p:nvSpPr>
        <p:spPr>
          <a:xfrm>
            <a:off x="227330" y="4817110"/>
            <a:ext cx="3282950" cy="629285"/>
          </a:xfrm>
          <a:prstGeom prst="rect">
            <a:avLst/>
          </a:prstGeom>
        </p:spPr>
        <p:txBody>
          <a:bodyPr wrap="none">
            <a:noAutofit/>
          </a:bodyPr>
          <a:lstStyle/>
          <a:p>
            <a:pPr marL="0" indent="0" algn="just" latinLnBrk="0">
              <a:spcBef>
                <a:spcPts val="0"/>
              </a:spcBef>
              <a:defRPr/>
            </a:pPr>
            <a:r>
              <a:rPr lang="zh-CN" altLang="en-US" sz="1400" b="1" dirty="0">
                <a:solidFill>
                  <a:srgbClr val="FF0000"/>
                </a:solidFill>
                <a:uFillTx/>
                <a:latin typeface="Times New Roman" panose="02020603050405020304" pitchFamily="18" charset="0"/>
                <a:cs typeface="Times New Roman" panose="02020603050405020304" pitchFamily="18" charset="0"/>
              </a:rPr>
              <a:t>③该节点重构完成，</a:t>
            </a:r>
            <a:r>
              <a:rPr lang="en-US" altLang="zh-CN" sz="1400" b="1" dirty="0">
                <a:solidFill>
                  <a:srgbClr val="FF0000"/>
                </a:solidFill>
                <a:uFillTx/>
                <a:latin typeface="Times New Roman" panose="02020603050405020304" pitchFamily="18" charset="0"/>
                <a:cs typeface="Times New Roman" panose="02020603050405020304" pitchFamily="18" charset="0"/>
              </a:rPr>
              <a:t>i</a:t>
            </a:r>
            <a:r>
              <a:rPr lang="zh-CN" altLang="en-US" sz="1400" b="1" dirty="0">
                <a:solidFill>
                  <a:srgbClr val="FF0000"/>
                </a:solidFill>
                <a:uFillTx/>
                <a:latin typeface="Times New Roman" panose="02020603050405020304" pitchFamily="18" charset="0"/>
                <a:cs typeface="Times New Roman" panose="02020603050405020304" pitchFamily="18" charset="0"/>
              </a:rPr>
              <a:t>指针自增</a:t>
            </a:r>
            <a:r>
              <a:rPr lang="en-US" altLang="zh-CN" sz="1400" b="1" dirty="0">
                <a:solidFill>
                  <a:srgbClr val="FF0000"/>
                </a:solidFill>
                <a:uFillTx/>
                <a:latin typeface="Times New Roman" panose="02020603050405020304" pitchFamily="18" charset="0"/>
                <a:cs typeface="Times New Roman" panose="02020603050405020304" pitchFamily="18" charset="0"/>
              </a:rPr>
              <a:t>1</a:t>
            </a:r>
            <a:r>
              <a:rPr lang="zh-CN" altLang="en-US" sz="1400" b="1" dirty="0">
                <a:solidFill>
                  <a:srgbClr val="FF0000"/>
                </a:solidFill>
                <a:uFillTx/>
                <a:latin typeface="Times New Roman" panose="02020603050405020304" pitchFamily="18" charset="0"/>
                <a:cs typeface="Times New Roman" panose="02020603050405020304" pitchFamily="18" charset="0"/>
              </a:rPr>
              <a:t>。重复</a:t>
            </a:r>
            <a:endParaRPr lang="zh-CN" altLang="en-US" sz="1400" b="1" dirty="0">
              <a:solidFill>
                <a:srgbClr val="FF0000"/>
              </a:solidFill>
              <a:uFillTx/>
              <a:latin typeface="Times New Roman" panose="02020603050405020304" pitchFamily="18" charset="0"/>
              <a:cs typeface="Times New Roman" panose="02020603050405020304" pitchFamily="18" charset="0"/>
            </a:endParaRPr>
          </a:p>
          <a:p>
            <a:pPr marL="0" indent="0" algn="just" latinLnBrk="0">
              <a:spcBef>
                <a:spcPts val="0"/>
              </a:spcBef>
              <a:defRPr/>
            </a:pPr>
            <a:r>
              <a:rPr lang="zh-CN" altLang="en-US" sz="1400" b="1" dirty="0">
                <a:solidFill>
                  <a:srgbClr val="FF0000"/>
                </a:solidFill>
                <a:uFillTx/>
                <a:latin typeface="Times New Roman" panose="02020603050405020304" pitchFamily="18" charset="0"/>
                <a:cs typeface="Times New Roman" panose="02020603050405020304" pitchFamily="18" charset="0"/>
              </a:rPr>
              <a:t>①，</a:t>
            </a:r>
            <a:r>
              <a:rPr lang="zh-CN" altLang="en-US" sz="1400" b="1" dirty="0">
                <a:solidFill>
                  <a:srgbClr val="FF0000"/>
                </a:solidFill>
                <a:uFillTx/>
                <a:latin typeface="Times New Roman" panose="02020603050405020304" pitchFamily="18" charset="0"/>
                <a:cs typeface="Times New Roman" panose="02020603050405020304" pitchFamily="18" charset="0"/>
              </a:rPr>
              <a:t>②步</a:t>
            </a:r>
            <a:r>
              <a:rPr lang="zh-CN" altLang="en-US" sz="1400" b="1" dirty="0">
                <a:solidFill>
                  <a:srgbClr val="FF0000"/>
                </a:solidFill>
                <a:uFillTx/>
                <a:latin typeface="Times New Roman" panose="02020603050405020304" pitchFamily="18" charset="0"/>
                <a:cs typeface="Times New Roman" panose="02020603050405020304" pitchFamily="18" charset="0"/>
              </a:rPr>
              <a:t>操作。</a:t>
            </a:r>
            <a:endParaRPr lang="zh-CN" altLang="en-US" sz="1400" b="1" dirty="0">
              <a:solidFill>
                <a:srgbClr val="FF0000"/>
              </a:solidFill>
              <a:uFillTx/>
              <a:latin typeface="Times New Roman" panose="02020603050405020304" pitchFamily="18" charset="0"/>
              <a:cs typeface="Times New Roman" panose="02020603050405020304" pitchFamily="18" charset="0"/>
            </a:endParaRPr>
          </a:p>
        </p:txBody>
      </p:sp>
      <p:cxnSp>
        <p:nvCxnSpPr>
          <p:cNvPr id="52" name="直接箭头连接符 51"/>
          <p:cNvCxnSpPr/>
          <p:nvPr/>
        </p:nvCxnSpPr>
        <p:spPr>
          <a:xfrm>
            <a:off x="6228080" y="3542665"/>
            <a:ext cx="293370" cy="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53" name="文本框 52"/>
          <p:cNvSpPr txBox="1"/>
          <p:nvPr/>
        </p:nvSpPr>
        <p:spPr>
          <a:xfrm>
            <a:off x="6062345" y="3350895"/>
            <a:ext cx="182880" cy="357505"/>
          </a:xfrm>
          <a:prstGeom prst="rect">
            <a:avLst/>
          </a:prstGeom>
          <a:noFill/>
        </p:spPr>
        <p:txBody>
          <a:bodyPr wrap="square" rtlCol="0">
            <a:noAutofit/>
          </a:bodyPr>
          <a:p>
            <a:r>
              <a:rPr lang="en-US" altLang="zh-CN" sz="1800">
                <a:latin typeface="Times New Roman" panose="02020603050405020304" pitchFamily="18" charset="0"/>
                <a:cs typeface="Times New Roman" panose="02020603050405020304" pitchFamily="18" charset="0"/>
              </a:rPr>
              <a:t>i</a:t>
            </a:r>
            <a:endParaRPr lang="en-US" altLang="zh-CN" sz="1800">
              <a:latin typeface="Times New Roman" panose="02020603050405020304" pitchFamily="18" charset="0"/>
              <a:cs typeface="Times New Roman" panose="02020603050405020304" pitchFamily="18" charset="0"/>
            </a:endParaRPr>
          </a:p>
        </p:txBody>
      </p:sp>
      <p:cxnSp>
        <p:nvCxnSpPr>
          <p:cNvPr id="54" name="直接箭头连接符 53"/>
          <p:cNvCxnSpPr/>
          <p:nvPr/>
        </p:nvCxnSpPr>
        <p:spPr>
          <a:xfrm>
            <a:off x="6228080" y="3724275"/>
            <a:ext cx="293370" cy="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55" name="文本框 54"/>
          <p:cNvSpPr txBox="1"/>
          <p:nvPr/>
        </p:nvSpPr>
        <p:spPr>
          <a:xfrm>
            <a:off x="6062345" y="3532505"/>
            <a:ext cx="182880" cy="357505"/>
          </a:xfrm>
          <a:prstGeom prst="rect">
            <a:avLst/>
          </a:prstGeom>
          <a:noFill/>
        </p:spPr>
        <p:txBody>
          <a:bodyPr wrap="square" rtlCol="0">
            <a:noAutofit/>
          </a:bodyPr>
          <a:p>
            <a:r>
              <a:rPr lang="en-US" altLang="zh-CN" sz="1800">
                <a:latin typeface="Times New Roman" panose="02020603050405020304" pitchFamily="18" charset="0"/>
                <a:cs typeface="Times New Roman" panose="02020603050405020304" pitchFamily="18" charset="0"/>
              </a:rPr>
              <a:t>k</a:t>
            </a:r>
            <a:endParaRPr lang="en-US" altLang="zh-CN" sz="1800">
              <a:latin typeface="Times New Roman" panose="02020603050405020304" pitchFamily="18" charset="0"/>
              <a:cs typeface="Times New Roman" panose="02020603050405020304" pitchFamily="18" charset="0"/>
            </a:endParaRPr>
          </a:p>
        </p:txBody>
      </p:sp>
      <p:cxnSp>
        <p:nvCxnSpPr>
          <p:cNvPr id="56" name="直接连接符 55"/>
          <p:cNvCxnSpPr>
            <a:stCxn id="10279" idx="4"/>
          </p:cNvCxnSpPr>
          <p:nvPr/>
        </p:nvCxnSpPr>
        <p:spPr>
          <a:xfrm flipH="1">
            <a:off x="6042025" y="3211830"/>
            <a:ext cx="0" cy="13271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57" name="直接连接符 56"/>
          <p:cNvCxnSpPr/>
          <p:nvPr/>
        </p:nvCxnSpPr>
        <p:spPr>
          <a:xfrm>
            <a:off x="5295265" y="3348990"/>
            <a:ext cx="1508760" cy="63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58" name="直接箭头连接符 57"/>
          <p:cNvCxnSpPr/>
          <p:nvPr/>
        </p:nvCxnSpPr>
        <p:spPr>
          <a:xfrm flipH="1">
            <a:off x="5295265" y="3341370"/>
            <a:ext cx="0" cy="12954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59" name="直接箭头连接符 58"/>
          <p:cNvCxnSpPr/>
          <p:nvPr/>
        </p:nvCxnSpPr>
        <p:spPr>
          <a:xfrm flipH="1">
            <a:off x="6804025" y="3345180"/>
            <a:ext cx="0" cy="12954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60" name="直接连接符 59"/>
          <p:cNvCxnSpPr/>
          <p:nvPr/>
        </p:nvCxnSpPr>
        <p:spPr>
          <a:xfrm flipH="1">
            <a:off x="5292090" y="3846830"/>
            <a:ext cx="0" cy="13271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61" name="直接连接符 60"/>
          <p:cNvCxnSpPr/>
          <p:nvPr/>
        </p:nvCxnSpPr>
        <p:spPr>
          <a:xfrm flipV="1">
            <a:off x="4784090" y="3981450"/>
            <a:ext cx="930275" cy="63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62" name="直接箭头连接符 61"/>
          <p:cNvCxnSpPr/>
          <p:nvPr/>
        </p:nvCxnSpPr>
        <p:spPr>
          <a:xfrm flipH="1">
            <a:off x="4791710" y="3990340"/>
            <a:ext cx="0" cy="13680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63" name="直接箭头连接符 62"/>
          <p:cNvCxnSpPr/>
          <p:nvPr/>
        </p:nvCxnSpPr>
        <p:spPr>
          <a:xfrm flipH="1">
            <a:off x="5716270" y="3980180"/>
            <a:ext cx="0" cy="13680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64" name="直接连接符 63"/>
          <p:cNvCxnSpPr/>
          <p:nvPr/>
        </p:nvCxnSpPr>
        <p:spPr>
          <a:xfrm flipH="1">
            <a:off x="6790055" y="3837940"/>
            <a:ext cx="0" cy="13271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65" name="直接连接符 64"/>
          <p:cNvCxnSpPr/>
          <p:nvPr/>
        </p:nvCxnSpPr>
        <p:spPr>
          <a:xfrm flipV="1">
            <a:off x="6320155" y="3972560"/>
            <a:ext cx="930275" cy="63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66" name="直接箭头连接符 65"/>
          <p:cNvCxnSpPr/>
          <p:nvPr/>
        </p:nvCxnSpPr>
        <p:spPr>
          <a:xfrm flipH="1">
            <a:off x="6320155" y="3973830"/>
            <a:ext cx="0" cy="13680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67" name="直接箭头连接符 66"/>
          <p:cNvCxnSpPr/>
          <p:nvPr/>
        </p:nvCxnSpPr>
        <p:spPr>
          <a:xfrm flipH="1">
            <a:off x="7252335" y="3971290"/>
            <a:ext cx="0" cy="13680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68" name="直接连接符 67"/>
          <p:cNvCxnSpPr/>
          <p:nvPr/>
        </p:nvCxnSpPr>
        <p:spPr>
          <a:xfrm flipH="1">
            <a:off x="4768215" y="4516120"/>
            <a:ext cx="0" cy="13271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69" name="直接连接符 68"/>
          <p:cNvCxnSpPr/>
          <p:nvPr/>
        </p:nvCxnSpPr>
        <p:spPr>
          <a:xfrm flipV="1">
            <a:off x="4298315" y="4650740"/>
            <a:ext cx="930275" cy="63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70" name="直接箭头连接符 69"/>
          <p:cNvCxnSpPr/>
          <p:nvPr/>
        </p:nvCxnSpPr>
        <p:spPr>
          <a:xfrm flipH="1">
            <a:off x="4298315" y="4652010"/>
            <a:ext cx="0" cy="13680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71" name="直接箭头连接符 70"/>
          <p:cNvCxnSpPr/>
          <p:nvPr/>
        </p:nvCxnSpPr>
        <p:spPr>
          <a:xfrm flipH="1">
            <a:off x="5230495" y="4649470"/>
            <a:ext cx="0" cy="13680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0-#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38"/>
                                        </p:tgtEl>
                                        <p:attrNameLst>
                                          <p:attrName>style.visibility</p:attrName>
                                        </p:attrNameLst>
                                      </p:cBhvr>
                                      <p:to>
                                        <p:strVal val="visible"/>
                                      </p:to>
                                    </p:set>
                                    <p:anim calcmode="lin" valueType="num">
                                      <p:cBhvr additive="base">
                                        <p:cTn id="11" dur="500" fill="hold"/>
                                        <p:tgtEl>
                                          <p:spTgt spid="38"/>
                                        </p:tgtEl>
                                        <p:attrNameLst>
                                          <p:attrName>ppt_x</p:attrName>
                                        </p:attrNameLst>
                                      </p:cBhvr>
                                      <p:tavLst>
                                        <p:tav tm="0">
                                          <p:val>
                                            <p:strVal val="0-#ppt_w/2"/>
                                          </p:val>
                                        </p:tav>
                                        <p:tav tm="100000">
                                          <p:val>
                                            <p:strVal val="#ppt_x"/>
                                          </p:val>
                                        </p:tav>
                                      </p:tavLst>
                                    </p:anim>
                                    <p:anim calcmode="lin" valueType="num">
                                      <p:cBhvr additive="base">
                                        <p:cTn id="12" dur="500" fill="hold"/>
                                        <p:tgtEl>
                                          <p:spTgt spid="38"/>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42"/>
                                        </p:tgtEl>
                                        <p:attrNameLst>
                                          <p:attrName>style.visibility</p:attrName>
                                        </p:attrNameLst>
                                      </p:cBhvr>
                                      <p:to>
                                        <p:strVal val="visible"/>
                                      </p:to>
                                    </p:set>
                                    <p:anim calcmode="lin" valueType="num">
                                      <p:cBhvr additive="base">
                                        <p:cTn id="15" dur="500" fill="hold"/>
                                        <p:tgtEl>
                                          <p:spTgt spid="42"/>
                                        </p:tgtEl>
                                        <p:attrNameLst>
                                          <p:attrName>ppt_x</p:attrName>
                                        </p:attrNameLst>
                                      </p:cBhvr>
                                      <p:tavLst>
                                        <p:tav tm="0">
                                          <p:val>
                                            <p:strVal val="0-#ppt_w/2"/>
                                          </p:val>
                                        </p:tav>
                                        <p:tav tm="100000">
                                          <p:val>
                                            <p:strVal val="#ppt_x"/>
                                          </p:val>
                                        </p:tav>
                                      </p:tavLst>
                                    </p:anim>
                                    <p:anim calcmode="lin" valueType="num">
                                      <p:cBhvr additive="base">
                                        <p:cTn id="16" dur="500" fill="hold"/>
                                        <p:tgtEl>
                                          <p:spTgt spid="42"/>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43"/>
                                        </p:tgtEl>
                                        <p:attrNameLst>
                                          <p:attrName>style.visibility</p:attrName>
                                        </p:attrNameLst>
                                      </p:cBhvr>
                                      <p:to>
                                        <p:strVal val="visible"/>
                                      </p:to>
                                    </p:set>
                                    <p:anim calcmode="lin" valueType="num">
                                      <p:cBhvr additive="base">
                                        <p:cTn id="19" dur="500" fill="hold"/>
                                        <p:tgtEl>
                                          <p:spTgt spid="43"/>
                                        </p:tgtEl>
                                        <p:attrNameLst>
                                          <p:attrName>ppt_x</p:attrName>
                                        </p:attrNameLst>
                                      </p:cBhvr>
                                      <p:tavLst>
                                        <p:tav tm="0">
                                          <p:val>
                                            <p:strVal val="0-#ppt_w/2"/>
                                          </p:val>
                                        </p:tav>
                                        <p:tav tm="100000">
                                          <p:val>
                                            <p:strVal val="#ppt_x"/>
                                          </p:val>
                                        </p:tav>
                                      </p:tavLst>
                                    </p:anim>
                                    <p:anim calcmode="lin" valueType="num">
                                      <p:cBhvr additive="base">
                                        <p:cTn id="20" dur="500" fill="hold"/>
                                        <p:tgtEl>
                                          <p:spTgt spid="43"/>
                                        </p:tgtEl>
                                        <p:attrNameLst>
                                          <p:attrName>ppt_y</p:attrName>
                                        </p:attrNameLst>
                                      </p:cBhvr>
                                      <p:tavLst>
                                        <p:tav tm="0">
                                          <p:val>
                                            <p:strVal val="#ppt_y"/>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41"/>
                                        </p:tgtEl>
                                        <p:attrNameLst>
                                          <p:attrName>style.visibility</p:attrName>
                                        </p:attrNameLst>
                                      </p:cBhvr>
                                      <p:to>
                                        <p:strVal val="visible"/>
                                      </p:to>
                                    </p:set>
                                    <p:anim calcmode="lin" valueType="num">
                                      <p:cBhvr additive="base">
                                        <p:cTn id="23" dur="500" fill="hold"/>
                                        <p:tgtEl>
                                          <p:spTgt spid="41"/>
                                        </p:tgtEl>
                                        <p:attrNameLst>
                                          <p:attrName>ppt_x</p:attrName>
                                        </p:attrNameLst>
                                      </p:cBhvr>
                                      <p:tavLst>
                                        <p:tav tm="0">
                                          <p:val>
                                            <p:strVal val="#ppt_x"/>
                                          </p:val>
                                        </p:tav>
                                        <p:tav tm="100000">
                                          <p:val>
                                            <p:strVal val="#ppt_x"/>
                                          </p:val>
                                        </p:tav>
                                      </p:tavLst>
                                    </p:anim>
                                    <p:anim calcmode="lin" valueType="num">
                                      <p:cBhvr additive="base">
                                        <p:cTn id="24"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44"/>
                                        </p:tgtEl>
                                        <p:attrNameLst>
                                          <p:attrName>style.visibility</p:attrName>
                                        </p:attrNameLst>
                                      </p:cBhvr>
                                      <p:to>
                                        <p:strVal val="visible"/>
                                      </p:to>
                                    </p:set>
                                    <p:anim calcmode="lin" valueType="num">
                                      <p:cBhvr additive="base">
                                        <p:cTn id="29" dur="500" fill="hold"/>
                                        <p:tgtEl>
                                          <p:spTgt spid="44"/>
                                        </p:tgtEl>
                                        <p:attrNameLst>
                                          <p:attrName>ppt_x</p:attrName>
                                        </p:attrNameLst>
                                      </p:cBhvr>
                                      <p:tavLst>
                                        <p:tav tm="0">
                                          <p:val>
                                            <p:strVal val="#ppt_x"/>
                                          </p:val>
                                        </p:tav>
                                        <p:tav tm="100000">
                                          <p:val>
                                            <p:strVal val="#ppt_x"/>
                                          </p:val>
                                        </p:tav>
                                      </p:tavLst>
                                    </p:anim>
                                    <p:anim calcmode="lin" valueType="num">
                                      <p:cBhvr additive="base">
                                        <p:cTn id="30"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0" presetClass="path" presetSubtype="0" accel="50000" decel="50000" fill="hold" nodeType="clickEffect">
                                  <p:stCondLst>
                                    <p:cond delay="0"/>
                                  </p:stCondLst>
                                  <p:childTnLst>
                                    <p:animMotion origin="layout" path="M 0 0 L -0.0838889 0.0917593 " pathEditMode="relative" rAng="0" ptsTypes="">
                                      <p:cBhvr>
                                        <p:cTn id="34" dur="2000" fill="hold"/>
                                        <p:tgtEl>
                                          <p:spTgt spid="10245"/>
                                        </p:tgtEl>
                                        <p:attrNameLst>
                                          <p:attrName>ppt_x</p:attrName>
                                          <p:attrName>ppt_y</p:attrName>
                                        </p:attrNameLst>
                                      </p:cBhvr>
                                      <p:rCtr x="-43" y="47"/>
                                    </p:animMotion>
                                  </p:childTnLst>
                                </p:cTn>
                              </p:par>
                              <p:par>
                                <p:cTn id="35" presetID="0" presetClass="path" presetSubtype="0" accel="50000" decel="50000" fill="hold" nodeType="withEffect">
                                  <p:stCondLst>
                                    <p:cond delay="0"/>
                                  </p:stCondLst>
                                  <p:childTnLst>
                                    <p:animMotion origin="layout" path="M 0 0 L 0.0843056 -0.0903704 " pathEditMode="relative" rAng="0" ptsTypes="">
                                      <p:cBhvr>
                                        <p:cTn id="36" dur="2000" fill="hold"/>
                                        <p:tgtEl>
                                          <p:spTgt spid="3"/>
                                        </p:tgtEl>
                                        <p:attrNameLst>
                                          <p:attrName>ppt_x</p:attrName>
                                          <p:attrName>ppt_y</p:attrName>
                                        </p:attrNameLst>
                                      </p:cBhvr>
                                      <p:rCtr x="41" y="-46"/>
                                    </p:animMotion>
                                  </p:childTnLst>
                                </p:cTn>
                              </p:par>
                            </p:childTnLst>
                          </p:cTn>
                        </p:par>
                      </p:childTnLst>
                    </p:cTn>
                  </p:par>
                  <p:par>
                    <p:cTn id="37" fill="hold">
                      <p:stCondLst>
                        <p:cond delay="indefinite"/>
                      </p:stCondLst>
                      <p:childTnLst>
                        <p:par>
                          <p:cTn id="38" fill="hold">
                            <p:stCondLst>
                              <p:cond delay="0"/>
                            </p:stCondLst>
                            <p:childTnLst>
                              <p:par>
                                <p:cTn id="39" presetID="2" presetClass="exit" presetSubtype="8" fill="hold" nodeType="clickEffect">
                                  <p:stCondLst>
                                    <p:cond delay="0"/>
                                  </p:stCondLst>
                                  <p:childTnLst>
                                    <p:anim calcmode="lin" valueType="num">
                                      <p:cBhvr additive="base">
                                        <p:cTn id="40" dur="500"/>
                                        <p:tgtEl>
                                          <p:spTgt spid="42"/>
                                        </p:tgtEl>
                                        <p:attrNameLst>
                                          <p:attrName>ppt_x</p:attrName>
                                        </p:attrNameLst>
                                      </p:cBhvr>
                                      <p:tavLst>
                                        <p:tav tm="0">
                                          <p:val>
                                            <p:strVal val="ppt_x"/>
                                          </p:val>
                                        </p:tav>
                                        <p:tav tm="100000">
                                          <p:val>
                                            <p:strVal val="0-ppt_w/2"/>
                                          </p:val>
                                        </p:tav>
                                      </p:tavLst>
                                    </p:anim>
                                    <p:anim calcmode="lin" valueType="num">
                                      <p:cBhvr additive="base">
                                        <p:cTn id="41" dur="500"/>
                                        <p:tgtEl>
                                          <p:spTgt spid="42"/>
                                        </p:tgtEl>
                                        <p:attrNameLst>
                                          <p:attrName>ppt_y</p:attrName>
                                        </p:attrNameLst>
                                      </p:cBhvr>
                                      <p:tavLst>
                                        <p:tav tm="0">
                                          <p:val>
                                            <p:strVal val="ppt_y"/>
                                          </p:val>
                                        </p:tav>
                                        <p:tav tm="100000">
                                          <p:val>
                                            <p:strVal val="ppt_y"/>
                                          </p:val>
                                        </p:tav>
                                      </p:tavLst>
                                    </p:anim>
                                    <p:set>
                                      <p:cBhvr>
                                        <p:cTn id="42" dur="1" fill="hold">
                                          <p:stCondLst>
                                            <p:cond delay="499"/>
                                          </p:stCondLst>
                                        </p:cTn>
                                        <p:tgtEl>
                                          <p:spTgt spid="42"/>
                                        </p:tgtEl>
                                        <p:attrNameLst>
                                          <p:attrName>style.visibility</p:attrName>
                                        </p:attrNameLst>
                                      </p:cBhvr>
                                      <p:to>
                                        <p:strVal val="hidden"/>
                                      </p:to>
                                    </p:set>
                                  </p:childTnLst>
                                </p:cTn>
                              </p:par>
                              <p:par>
                                <p:cTn id="43" presetID="2" presetClass="exit" presetSubtype="8" fill="hold" grpId="2" nodeType="withEffect">
                                  <p:stCondLst>
                                    <p:cond delay="0"/>
                                  </p:stCondLst>
                                  <p:childTnLst>
                                    <p:anim calcmode="lin" valueType="num">
                                      <p:cBhvr additive="base">
                                        <p:cTn id="44" dur="500"/>
                                        <p:tgtEl>
                                          <p:spTgt spid="43"/>
                                        </p:tgtEl>
                                        <p:attrNameLst>
                                          <p:attrName>ppt_x</p:attrName>
                                        </p:attrNameLst>
                                      </p:cBhvr>
                                      <p:tavLst>
                                        <p:tav tm="0">
                                          <p:val>
                                            <p:strVal val="ppt_x"/>
                                          </p:val>
                                        </p:tav>
                                        <p:tav tm="100000">
                                          <p:val>
                                            <p:strVal val="0-ppt_w/2"/>
                                          </p:val>
                                        </p:tav>
                                      </p:tavLst>
                                    </p:anim>
                                    <p:anim calcmode="lin" valueType="num">
                                      <p:cBhvr additive="base">
                                        <p:cTn id="45" dur="500"/>
                                        <p:tgtEl>
                                          <p:spTgt spid="43"/>
                                        </p:tgtEl>
                                        <p:attrNameLst>
                                          <p:attrName>ppt_y</p:attrName>
                                        </p:attrNameLst>
                                      </p:cBhvr>
                                      <p:tavLst>
                                        <p:tav tm="0">
                                          <p:val>
                                            <p:strVal val="ppt_y"/>
                                          </p:val>
                                        </p:tav>
                                        <p:tav tm="100000">
                                          <p:val>
                                            <p:strVal val="ppt_y"/>
                                          </p:val>
                                        </p:tav>
                                      </p:tavLst>
                                    </p:anim>
                                    <p:set>
                                      <p:cBhvr>
                                        <p:cTn id="46" dur="1" fill="hold">
                                          <p:stCondLst>
                                            <p:cond delay="499"/>
                                          </p:stCondLst>
                                        </p:cTn>
                                        <p:tgtEl>
                                          <p:spTgt spid="43"/>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2" presetClass="entr" presetSubtype="8" fill="hold" nodeType="clickEffect">
                                  <p:stCondLst>
                                    <p:cond delay="0"/>
                                  </p:stCondLst>
                                  <p:childTnLst>
                                    <p:set>
                                      <p:cBhvr>
                                        <p:cTn id="50" dur="1" fill="hold">
                                          <p:stCondLst>
                                            <p:cond delay="0"/>
                                          </p:stCondLst>
                                        </p:cTn>
                                        <p:tgtEl>
                                          <p:spTgt spid="45"/>
                                        </p:tgtEl>
                                        <p:attrNameLst>
                                          <p:attrName>style.visibility</p:attrName>
                                        </p:attrNameLst>
                                      </p:cBhvr>
                                      <p:to>
                                        <p:strVal val="visible"/>
                                      </p:to>
                                    </p:set>
                                    <p:anim calcmode="lin" valueType="num">
                                      <p:cBhvr additive="base">
                                        <p:cTn id="51" dur="500" fill="hold"/>
                                        <p:tgtEl>
                                          <p:spTgt spid="45"/>
                                        </p:tgtEl>
                                        <p:attrNameLst>
                                          <p:attrName>ppt_x</p:attrName>
                                        </p:attrNameLst>
                                      </p:cBhvr>
                                      <p:tavLst>
                                        <p:tav tm="0">
                                          <p:val>
                                            <p:strVal val="0-#ppt_w/2"/>
                                          </p:val>
                                        </p:tav>
                                        <p:tav tm="100000">
                                          <p:val>
                                            <p:strVal val="#ppt_x"/>
                                          </p:val>
                                        </p:tav>
                                      </p:tavLst>
                                    </p:anim>
                                    <p:anim calcmode="lin" valueType="num">
                                      <p:cBhvr additive="base">
                                        <p:cTn id="52" dur="500" fill="hold"/>
                                        <p:tgtEl>
                                          <p:spTgt spid="45"/>
                                        </p:tgtEl>
                                        <p:attrNameLst>
                                          <p:attrName>ppt_y</p:attrName>
                                        </p:attrNameLst>
                                      </p:cBhvr>
                                      <p:tavLst>
                                        <p:tav tm="0">
                                          <p:val>
                                            <p:strVal val="#ppt_y"/>
                                          </p:val>
                                        </p:tav>
                                        <p:tav tm="100000">
                                          <p:val>
                                            <p:strVal val="#ppt_y"/>
                                          </p:val>
                                        </p:tav>
                                      </p:tavLst>
                                    </p:anim>
                                  </p:childTnLst>
                                </p:cTn>
                              </p:par>
                              <p:par>
                                <p:cTn id="53" presetID="2" presetClass="entr" presetSubtype="8" fill="hold" grpId="0" nodeType="withEffect">
                                  <p:stCondLst>
                                    <p:cond delay="0"/>
                                  </p:stCondLst>
                                  <p:childTnLst>
                                    <p:set>
                                      <p:cBhvr>
                                        <p:cTn id="54" dur="1" fill="hold">
                                          <p:stCondLst>
                                            <p:cond delay="0"/>
                                          </p:stCondLst>
                                        </p:cTn>
                                        <p:tgtEl>
                                          <p:spTgt spid="47"/>
                                        </p:tgtEl>
                                        <p:attrNameLst>
                                          <p:attrName>style.visibility</p:attrName>
                                        </p:attrNameLst>
                                      </p:cBhvr>
                                      <p:to>
                                        <p:strVal val="visible"/>
                                      </p:to>
                                    </p:set>
                                    <p:anim calcmode="lin" valueType="num">
                                      <p:cBhvr additive="base">
                                        <p:cTn id="55" dur="500" fill="hold"/>
                                        <p:tgtEl>
                                          <p:spTgt spid="47"/>
                                        </p:tgtEl>
                                        <p:attrNameLst>
                                          <p:attrName>ppt_x</p:attrName>
                                        </p:attrNameLst>
                                      </p:cBhvr>
                                      <p:tavLst>
                                        <p:tav tm="0">
                                          <p:val>
                                            <p:strVal val="0-#ppt_w/2"/>
                                          </p:val>
                                        </p:tav>
                                        <p:tav tm="100000">
                                          <p:val>
                                            <p:strVal val="#ppt_x"/>
                                          </p:val>
                                        </p:tav>
                                      </p:tavLst>
                                    </p:anim>
                                    <p:anim calcmode="lin" valueType="num">
                                      <p:cBhvr additive="base">
                                        <p:cTn id="56" dur="500" fill="hold"/>
                                        <p:tgtEl>
                                          <p:spTgt spid="47"/>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xit" presetSubtype="8" fill="hold" nodeType="clickEffect">
                                  <p:stCondLst>
                                    <p:cond delay="0"/>
                                  </p:stCondLst>
                                  <p:childTnLst>
                                    <p:anim calcmode="lin" valueType="num">
                                      <p:cBhvr additive="base">
                                        <p:cTn id="60" dur="500"/>
                                        <p:tgtEl>
                                          <p:spTgt spid="45"/>
                                        </p:tgtEl>
                                        <p:attrNameLst>
                                          <p:attrName>ppt_x</p:attrName>
                                        </p:attrNameLst>
                                      </p:cBhvr>
                                      <p:tavLst>
                                        <p:tav tm="0">
                                          <p:val>
                                            <p:strVal val="ppt_x"/>
                                          </p:val>
                                        </p:tav>
                                        <p:tav tm="100000">
                                          <p:val>
                                            <p:strVal val="0-ppt_w/2"/>
                                          </p:val>
                                        </p:tav>
                                      </p:tavLst>
                                    </p:anim>
                                    <p:anim calcmode="lin" valueType="num">
                                      <p:cBhvr additive="base">
                                        <p:cTn id="61" dur="500"/>
                                        <p:tgtEl>
                                          <p:spTgt spid="45"/>
                                        </p:tgtEl>
                                        <p:attrNameLst>
                                          <p:attrName>ppt_y</p:attrName>
                                        </p:attrNameLst>
                                      </p:cBhvr>
                                      <p:tavLst>
                                        <p:tav tm="0">
                                          <p:val>
                                            <p:strVal val="ppt_y"/>
                                          </p:val>
                                        </p:tav>
                                        <p:tav tm="100000">
                                          <p:val>
                                            <p:strVal val="ppt_y"/>
                                          </p:val>
                                        </p:tav>
                                      </p:tavLst>
                                    </p:anim>
                                    <p:set>
                                      <p:cBhvr>
                                        <p:cTn id="62" dur="1" fill="hold">
                                          <p:stCondLst>
                                            <p:cond delay="499"/>
                                          </p:stCondLst>
                                        </p:cTn>
                                        <p:tgtEl>
                                          <p:spTgt spid="45"/>
                                        </p:tgtEl>
                                        <p:attrNameLst>
                                          <p:attrName>style.visibility</p:attrName>
                                        </p:attrNameLst>
                                      </p:cBhvr>
                                      <p:to>
                                        <p:strVal val="hidden"/>
                                      </p:to>
                                    </p:set>
                                  </p:childTnLst>
                                </p:cTn>
                              </p:par>
                              <p:par>
                                <p:cTn id="63" presetID="2" presetClass="exit" presetSubtype="8" fill="hold" grpId="2" nodeType="withEffect">
                                  <p:stCondLst>
                                    <p:cond delay="0"/>
                                  </p:stCondLst>
                                  <p:childTnLst>
                                    <p:anim calcmode="lin" valueType="num">
                                      <p:cBhvr additive="base">
                                        <p:cTn id="64" dur="500"/>
                                        <p:tgtEl>
                                          <p:spTgt spid="47"/>
                                        </p:tgtEl>
                                        <p:attrNameLst>
                                          <p:attrName>ppt_x</p:attrName>
                                        </p:attrNameLst>
                                      </p:cBhvr>
                                      <p:tavLst>
                                        <p:tav tm="0">
                                          <p:val>
                                            <p:strVal val="ppt_x"/>
                                          </p:val>
                                        </p:tav>
                                        <p:tav tm="100000">
                                          <p:val>
                                            <p:strVal val="0-ppt_w/2"/>
                                          </p:val>
                                        </p:tav>
                                      </p:tavLst>
                                    </p:anim>
                                    <p:anim calcmode="lin" valueType="num">
                                      <p:cBhvr additive="base">
                                        <p:cTn id="65" dur="500"/>
                                        <p:tgtEl>
                                          <p:spTgt spid="47"/>
                                        </p:tgtEl>
                                        <p:attrNameLst>
                                          <p:attrName>ppt_y</p:attrName>
                                        </p:attrNameLst>
                                      </p:cBhvr>
                                      <p:tavLst>
                                        <p:tav tm="0">
                                          <p:val>
                                            <p:strVal val="ppt_y"/>
                                          </p:val>
                                        </p:tav>
                                        <p:tav tm="100000">
                                          <p:val>
                                            <p:strVal val="ppt_y"/>
                                          </p:val>
                                        </p:tav>
                                      </p:tavLst>
                                    </p:anim>
                                    <p:set>
                                      <p:cBhvr>
                                        <p:cTn id="66" dur="1" fill="hold">
                                          <p:stCondLst>
                                            <p:cond delay="499"/>
                                          </p:stCondLst>
                                        </p:cTn>
                                        <p:tgtEl>
                                          <p:spTgt spid="47"/>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2" presetClass="exit" presetSubtype="8" fill="hold" nodeType="clickEffect">
                                  <p:stCondLst>
                                    <p:cond delay="0"/>
                                  </p:stCondLst>
                                  <p:childTnLst>
                                    <p:anim calcmode="lin" valueType="num">
                                      <p:cBhvr additive="base">
                                        <p:cTn id="70" dur="500"/>
                                        <p:tgtEl>
                                          <p:spTgt spid="36"/>
                                        </p:tgtEl>
                                        <p:attrNameLst>
                                          <p:attrName>ppt_x</p:attrName>
                                        </p:attrNameLst>
                                      </p:cBhvr>
                                      <p:tavLst>
                                        <p:tav tm="0">
                                          <p:val>
                                            <p:strVal val="ppt_x"/>
                                          </p:val>
                                        </p:tav>
                                        <p:tav tm="100000">
                                          <p:val>
                                            <p:strVal val="0-ppt_w/2"/>
                                          </p:val>
                                        </p:tav>
                                      </p:tavLst>
                                    </p:anim>
                                    <p:anim calcmode="lin" valueType="num">
                                      <p:cBhvr additive="base">
                                        <p:cTn id="71" dur="500"/>
                                        <p:tgtEl>
                                          <p:spTgt spid="36"/>
                                        </p:tgtEl>
                                        <p:attrNameLst>
                                          <p:attrName>ppt_y</p:attrName>
                                        </p:attrNameLst>
                                      </p:cBhvr>
                                      <p:tavLst>
                                        <p:tav tm="0">
                                          <p:val>
                                            <p:strVal val="ppt_y"/>
                                          </p:val>
                                        </p:tav>
                                        <p:tav tm="100000">
                                          <p:val>
                                            <p:strVal val="ppt_y"/>
                                          </p:val>
                                        </p:tav>
                                      </p:tavLst>
                                    </p:anim>
                                    <p:set>
                                      <p:cBhvr>
                                        <p:cTn id="72" dur="1" fill="hold">
                                          <p:stCondLst>
                                            <p:cond delay="499"/>
                                          </p:stCondLst>
                                        </p:cTn>
                                        <p:tgtEl>
                                          <p:spTgt spid="36"/>
                                        </p:tgtEl>
                                        <p:attrNameLst>
                                          <p:attrName>style.visibility</p:attrName>
                                        </p:attrNameLst>
                                      </p:cBhvr>
                                      <p:to>
                                        <p:strVal val="hidden"/>
                                      </p:to>
                                    </p:set>
                                  </p:childTnLst>
                                </p:cTn>
                              </p:par>
                              <p:par>
                                <p:cTn id="73" presetID="2" presetClass="exit" presetSubtype="8" fill="hold" grpId="2" nodeType="withEffect">
                                  <p:stCondLst>
                                    <p:cond delay="0"/>
                                  </p:stCondLst>
                                  <p:childTnLst>
                                    <p:anim calcmode="lin" valueType="num">
                                      <p:cBhvr additive="base">
                                        <p:cTn id="74" dur="500"/>
                                        <p:tgtEl>
                                          <p:spTgt spid="38"/>
                                        </p:tgtEl>
                                        <p:attrNameLst>
                                          <p:attrName>ppt_x</p:attrName>
                                        </p:attrNameLst>
                                      </p:cBhvr>
                                      <p:tavLst>
                                        <p:tav tm="0">
                                          <p:val>
                                            <p:strVal val="ppt_x"/>
                                          </p:val>
                                        </p:tav>
                                        <p:tav tm="100000">
                                          <p:val>
                                            <p:strVal val="0-ppt_w/2"/>
                                          </p:val>
                                        </p:tav>
                                      </p:tavLst>
                                    </p:anim>
                                    <p:anim calcmode="lin" valueType="num">
                                      <p:cBhvr additive="base">
                                        <p:cTn id="75" dur="500"/>
                                        <p:tgtEl>
                                          <p:spTgt spid="38"/>
                                        </p:tgtEl>
                                        <p:attrNameLst>
                                          <p:attrName>ppt_y</p:attrName>
                                        </p:attrNameLst>
                                      </p:cBhvr>
                                      <p:tavLst>
                                        <p:tav tm="0">
                                          <p:val>
                                            <p:strVal val="ppt_y"/>
                                          </p:val>
                                        </p:tav>
                                        <p:tav tm="100000">
                                          <p:val>
                                            <p:strVal val="ppt_y"/>
                                          </p:val>
                                        </p:tav>
                                      </p:tavLst>
                                    </p:anim>
                                    <p:set>
                                      <p:cBhvr>
                                        <p:cTn id="76" dur="1" fill="hold">
                                          <p:stCondLst>
                                            <p:cond delay="499"/>
                                          </p:stCondLst>
                                        </p:cTn>
                                        <p:tgtEl>
                                          <p:spTgt spid="38"/>
                                        </p:tgtEl>
                                        <p:attrNameLst>
                                          <p:attrName>style.visibility</p:attrName>
                                        </p:attrNameLst>
                                      </p:cBhvr>
                                      <p:to>
                                        <p:strVal val="hidden"/>
                                      </p:to>
                                    </p:set>
                                  </p:childTnLst>
                                </p:cTn>
                              </p:par>
                            </p:childTnLst>
                          </p:cTn>
                        </p:par>
                      </p:childTnLst>
                    </p:cTn>
                  </p:par>
                  <p:par>
                    <p:cTn id="77" fill="hold">
                      <p:stCondLst>
                        <p:cond delay="indefinite"/>
                      </p:stCondLst>
                      <p:childTnLst>
                        <p:par>
                          <p:cTn id="78" fill="hold">
                            <p:stCondLst>
                              <p:cond delay="0"/>
                            </p:stCondLst>
                            <p:childTnLst>
                              <p:par>
                                <p:cTn id="79" presetID="2" presetClass="entr" presetSubtype="4" fill="hold" grpId="0" nodeType="clickEffect">
                                  <p:stCondLst>
                                    <p:cond delay="0"/>
                                  </p:stCondLst>
                                  <p:childTnLst>
                                    <p:set>
                                      <p:cBhvr>
                                        <p:cTn id="80" dur="1" fill="hold">
                                          <p:stCondLst>
                                            <p:cond delay="0"/>
                                          </p:stCondLst>
                                        </p:cTn>
                                        <p:tgtEl>
                                          <p:spTgt spid="48"/>
                                        </p:tgtEl>
                                        <p:attrNameLst>
                                          <p:attrName>style.visibility</p:attrName>
                                        </p:attrNameLst>
                                      </p:cBhvr>
                                      <p:to>
                                        <p:strVal val="visible"/>
                                      </p:to>
                                    </p:set>
                                    <p:anim calcmode="lin" valueType="num">
                                      <p:cBhvr additive="base">
                                        <p:cTn id="81" dur="500" fill="hold"/>
                                        <p:tgtEl>
                                          <p:spTgt spid="48"/>
                                        </p:tgtEl>
                                        <p:attrNameLst>
                                          <p:attrName>ppt_x</p:attrName>
                                        </p:attrNameLst>
                                      </p:cBhvr>
                                      <p:tavLst>
                                        <p:tav tm="0">
                                          <p:val>
                                            <p:strVal val="#ppt_x"/>
                                          </p:val>
                                        </p:tav>
                                        <p:tav tm="100000">
                                          <p:val>
                                            <p:strVal val="#ppt_x"/>
                                          </p:val>
                                        </p:tav>
                                      </p:tavLst>
                                    </p:anim>
                                    <p:anim calcmode="lin" valueType="num">
                                      <p:cBhvr additive="base">
                                        <p:cTn id="82"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2" presetClass="entr" presetSubtype="8" fill="hold" nodeType="clickEffect">
                                  <p:stCondLst>
                                    <p:cond delay="0"/>
                                  </p:stCondLst>
                                  <p:childTnLst>
                                    <p:set>
                                      <p:cBhvr>
                                        <p:cTn id="86" dur="1" fill="hold">
                                          <p:stCondLst>
                                            <p:cond delay="0"/>
                                          </p:stCondLst>
                                        </p:cTn>
                                        <p:tgtEl>
                                          <p:spTgt spid="52"/>
                                        </p:tgtEl>
                                        <p:attrNameLst>
                                          <p:attrName>style.visibility</p:attrName>
                                        </p:attrNameLst>
                                      </p:cBhvr>
                                      <p:to>
                                        <p:strVal val="visible"/>
                                      </p:to>
                                    </p:set>
                                    <p:anim calcmode="lin" valueType="num">
                                      <p:cBhvr additive="base">
                                        <p:cTn id="87" dur="500" fill="hold"/>
                                        <p:tgtEl>
                                          <p:spTgt spid="52"/>
                                        </p:tgtEl>
                                        <p:attrNameLst>
                                          <p:attrName>ppt_x</p:attrName>
                                        </p:attrNameLst>
                                      </p:cBhvr>
                                      <p:tavLst>
                                        <p:tav tm="0">
                                          <p:val>
                                            <p:strVal val="0-#ppt_w/2"/>
                                          </p:val>
                                        </p:tav>
                                        <p:tav tm="100000">
                                          <p:val>
                                            <p:strVal val="#ppt_x"/>
                                          </p:val>
                                        </p:tav>
                                      </p:tavLst>
                                    </p:anim>
                                    <p:anim calcmode="lin" valueType="num">
                                      <p:cBhvr additive="base">
                                        <p:cTn id="88" dur="500" fill="hold"/>
                                        <p:tgtEl>
                                          <p:spTgt spid="52"/>
                                        </p:tgtEl>
                                        <p:attrNameLst>
                                          <p:attrName>ppt_y</p:attrName>
                                        </p:attrNameLst>
                                      </p:cBhvr>
                                      <p:tavLst>
                                        <p:tav tm="0">
                                          <p:val>
                                            <p:strVal val="#ppt_y"/>
                                          </p:val>
                                        </p:tav>
                                        <p:tav tm="100000">
                                          <p:val>
                                            <p:strVal val="#ppt_y"/>
                                          </p:val>
                                        </p:tav>
                                      </p:tavLst>
                                    </p:anim>
                                  </p:childTnLst>
                                </p:cTn>
                              </p:par>
                              <p:par>
                                <p:cTn id="89" presetID="2" presetClass="entr" presetSubtype="8" fill="hold" grpId="0" nodeType="withEffect">
                                  <p:stCondLst>
                                    <p:cond delay="0"/>
                                  </p:stCondLst>
                                  <p:childTnLst>
                                    <p:set>
                                      <p:cBhvr>
                                        <p:cTn id="90" dur="1" fill="hold">
                                          <p:stCondLst>
                                            <p:cond delay="0"/>
                                          </p:stCondLst>
                                        </p:cTn>
                                        <p:tgtEl>
                                          <p:spTgt spid="53"/>
                                        </p:tgtEl>
                                        <p:attrNameLst>
                                          <p:attrName>style.visibility</p:attrName>
                                        </p:attrNameLst>
                                      </p:cBhvr>
                                      <p:to>
                                        <p:strVal val="visible"/>
                                      </p:to>
                                    </p:set>
                                    <p:anim calcmode="lin" valueType="num">
                                      <p:cBhvr additive="base">
                                        <p:cTn id="91" dur="500" fill="hold"/>
                                        <p:tgtEl>
                                          <p:spTgt spid="53"/>
                                        </p:tgtEl>
                                        <p:attrNameLst>
                                          <p:attrName>ppt_x</p:attrName>
                                        </p:attrNameLst>
                                      </p:cBhvr>
                                      <p:tavLst>
                                        <p:tav tm="0">
                                          <p:val>
                                            <p:strVal val="0-#ppt_w/2"/>
                                          </p:val>
                                        </p:tav>
                                        <p:tav tm="100000">
                                          <p:val>
                                            <p:strVal val="#ppt_x"/>
                                          </p:val>
                                        </p:tav>
                                      </p:tavLst>
                                    </p:anim>
                                    <p:anim calcmode="lin" valueType="num">
                                      <p:cBhvr additive="base">
                                        <p:cTn id="92" dur="500" fill="hold"/>
                                        <p:tgtEl>
                                          <p:spTgt spid="53"/>
                                        </p:tgtEl>
                                        <p:attrNameLst>
                                          <p:attrName>ppt_y</p:attrName>
                                        </p:attrNameLst>
                                      </p:cBhvr>
                                      <p:tavLst>
                                        <p:tav tm="0">
                                          <p:val>
                                            <p:strVal val="#ppt_y"/>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8" fill="hold" nodeType="clickEffect">
                                  <p:stCondLst>
                                    <p:cond delay="0"/>
                                  </p:stCondLst>
                                  <p:childTnLst>
                                    <p:set>
                                      <p:cBhvr>
                                        <p:cTn id="96" dur="1" fill="hold">
                                          <p:stCondLst>
                                            <p:cond delay="0"/>
                                          </p:stCondLst>
                                        </p:cTn>
                                        <p:tgtEl>
                                          <p:spTgt spid="54"/>
                                        </p:tgtEl>
                                        <p:attrNameLst>
                                          <p:attrName>style.visibility</p:attrName>
                                        </p:attrNameLst>
                                      </p:cBhvr>
                                      <p:to>
                                        <p:strVal val="visible"/>
                                      </p:to>
                                    </p:set>
                                    <p:anim calcmode="lin" valueType="num">
                                      <p:cBhvr additive="base">
                                        <p:cTn id="97" dur="500" fill="hold"/>
                                        <p:tgtEl>
                                          <p:spTgt spid="54"/>
                                        </p:tgtEl>
                                        <p:attrNameLst>
                                          <p:attrName>ppt_x</p:attrName>
                                        </p:attrNameLst>
                                      </p:cBhvr>
                                      <p:tavLst>
                                        <p:tav tm="0">
                                          <p:val>
                                            <p:strVal val="0-#ppt_w/2"/>
                                          </p:val>
                                        </p:tav>
                                        <p:tav tm="100000">
                                          <p:val>
                                            <p:strVal val="#ppt_x"/>
                                          </p:val>
                                        </p:tav>
                                      </p:tavLst>
                                    </p:anim>
                                    <p:anim calcmode="lin" valueType="num">
                                      <p:cBhvr additive="base">
                                        <p:cTn id="98" dur="500" fill="hold"/>
                                        <p:tgtEl>
                                          <p:spTgt spid="54"/>
                                        </p:tgtEl>
                                        <p:attrNameLst>
                                          <p:attrName>ppt_y</p:attrName>
                                        </p:attrNameLst>
                                      </p:cBhvr>
                                      <p:tavLst>
                                        <p:tav tm="0">
                                          <p:val>
                                            <p:strVal val="#ppt_y"/>
                                          </p:val>
                                        </p:tav>
                                        <p:tav tm="100000">
                                          <p:val>
                                            <p:strVal val="#ppt_y"/>
                                          </p:val>
                                        </p:tav>
                                      </p:tavLst>
                                    </p:anim>
                                  </p:childTnLst>
                                </p:cTn>
                              </p:par>
                              <p:par>
                                <p:cTn id="99" presetID="2" presetClass="entr" presetSubtype="8" fill="hold" grpId="0" nodeType="withEffect">
                                  <p:stCondLst>
                                    <p:cond delay="0"/>
                                  </p:stCondLst>
                                  <p:childTnLst>
                                    <p:set>
                                      <p:cBhvr>
                                        <p:cTn id="100" dur="1" fill="hold">
                                          <p:stCondLst>
                                            <p:cond delay="0"/>
                                          </p:stCondLst>
                                        </p:cTn>
                                        <p:tgtEl>
                                          <p:spTgt spid="55"/>
                                        </p:tgtEl>
                                        <p:attrNameLst>
                                          <p:attrName>style.visibility</p:attrName>
                                        </p:attrNameLst>
                                      </p:cBhvr>
                                      <p:to>
                                        <p:strVal val="visible"/>
                                      </p:to>
                                    </p:set>
                                    <p:anim calcmode="lin" valueType="num">
                                      <p:cBhvr additive="base">
                                        <p:cTn id="101" dur="500" fill="hold"/>
                                        <p:tgtEl>
                                          <p:spTgt spid="55"/>
                                        </p:tgtEl>
                                        <p:attrNameLst>
                                          <p:attrName>ppt_x</p:attrName>
                                        </p:attrNameLst>
                                      </p:cBhvr>
                                      <p:tavLst>
                                        <p:tav tm="0">
                                          <p:val>
                                            <p:strVal val="0-#ppt_w/2"/>
                                          </p:val>
                                        </p:tav>
                                        <p:tav tm="100000">
                                          <p:val>
                                            <p:strVal val="#ppt_x"/>
                                          </p:val>
                                        </p:tav>
                                      </p:tavLst>
                                    </p:anim>
                                    <p:anim calcmode="lin" valueType="num">
                                      <p:cBhvr additive="base">
                                        <p:cTn id="102" dur="500" fill="hold"/>
                                        <p:tgtEl>
                                          <p:spTgt spid="55"/>
                                        </p:tgtEl>
                                        <p:attrNameLst>
                                          <p:attrName>ppt_y</p:attrName>
                                        </p:attrNameLst>
                                      </p:cBhvr>
                                      <p:tavLst>
                                        <p:tav tm="0">
                                          <p:val>
                                            <p:strVal val="#ppt_y"/>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0" presetClass="path" presetSubtype="0" accel="50000" decel="50000" fill="hold" nodeType="clickEffect">
                                  <p:stCondLst>
                                    <p:cond delay="0"/>
                                  </p:stCondLst>
                                  <p:childTnLst>
                                    <p:animMotion origin="layout" path="M 0.08625 -0.0944444 L 0.1625 0.000277778 " pathEditMode="relative" rAng="0" ptsTypes="">
                                      <p:cBhvr>
                                        <p:cTn id="106" dur="2000" fill="hold"/>
                                        <p:tgtEl>
                                          <p:spTgt spid="3"/>
                                        </p:tgtEl>
                                        <p:attrNameLst>
                                          <p:attrName>ppt_x</p:attrName>
                                          <p:attrName>ppt_y</p:attrName>
                                        </p:attrNameLst>
                                      </p:cBhvr>
                                      <p:rCtr x="39" y="47"/>
                                    </p:animMotion>
                                  </p:childTnLst>
                                </p:cTn>
                              </p:par>
                              <p:par>
                                <p:cTn id="107" presetID="0" presetClass="path" presetSubtype="0" accel="50000" decel="50000" fill="hold" nodeType="withEffect">
                                  <p:stCondLst>
                                    <p:cond delay="0"/>
                                  </p:stCondLst>
                                  <p:childTnLst>
                                    <p:animMotion origin="layout" path="M 0 0 L -0.0769444 -0.0898148 " pathEditMode="relative" rAng="0" ptsTypes="">
                                      <p:cBhvr>
                                        <p:cTn id="108" dur="2000" fill="hold"/>
                                        <p:tgtEl>
                                          <p:spTgt spid="7"/>
                                        </p:tgtEl>
                                        <p:attrNameLst>
                                          <p:attrName>ppt_x</p:attrName>
                                          <p:attrName>ppt_y</p:attrName>
                                        </p:attrNameLst>
                                      </p:cBhvr>
                                      <p:rCtr x="-39" y="-43"/>
                                    </p:animMotion>
                                  </p:childTnLst>
                                </p:cTn>
                              </p:par>
                            </p:childTnLst>
                          </p:cTn>
                        </p:par>
                      </p:childTnLst>
                    </p:cTn>
                  </p:par>
                  <p:par>
                    <p:cTn id="109" fill="hold">
                      <p:stCondLst>
                        <p:cond delay="indefinite"/>
                      </p:stCondLst>
                      <p:childTnLst>
                        <p:par>
                          <p:cTn id="110" fill="hold">
                            <p:stCondLst>
                              <p:cond delay="0"/>
                            </p:stCondLst>
                            <p:childTnLst>
                              <p:par>
                                <p:cTn id="111" presetID="2" presetClass="exit" presetSubtype="8" fill="hold" nodeType="clickEffect">
                                  <p:stCondLst>
                                    <p:cond delay="0"/>
                                  </p:stCondLst>
                                  <p:childTnLst>
                                    <p:anim calcmode="lin" valueType="num">
                                      <p:cBhvr additive="base">
                                        <p:cTn id="112" dur="500"/>
                                        <p:tgtEl>
                                          <p:spTgt spid="54"/>
                                        </p:tgtEl>
                                        <p:attrNameLst>
                                          <p:attrName>ppt_x</p:attrName>
                                        </p:attrNameLst>
                                      </p:cBhvr>
                                      <p:tavLst>
                                        <p:tav tm="0">
                                          <p:val>
                                            <p:strVal val="ppt_x"/>
                                          </p:val>
                                        </p:tav>
                                        <p:tav tm="100000">
                                          <p:val>
                                            <p:strVal val="0-ppt_w/2"/>
                                          </p:val>
                                        </p:tav>
                                      </p:tavLst>
                                    </p:anim>
                                    <p:anim calcmode="lin" valueType="num">
                                      <p:cBhvr additive="base">
                                        <p:cTn id="113" dur="500"/>
                                        <p:tgtEl>
                                          <p:spTgt spid="54"/>
                                        </p:tgtEl>
                                        <p:attrNameLst>
                                          <p:attrName>ppt_y</p:attrName>
                                        </p:attrNameLst>
                                      </p:cBhvr>
                                      <p:tavLst>
                                        <p:tav tm="0">
                                          <p:val>
                                            <p:strVal val="ppt_y"/>
                                          </p:val>
                                        </p:tav>
                                        <p:tav tm="100000">
                                          <p:val>
                                            <p:strVal val="ppt_y"/>
                                          </p:val>
                                        </p:tav>
                                      </p:tavLst>
                                    </p:anim>
                                    <p:set>
                                      <p:cBhvr>
                                        <p:cTn id="114" dur="1" fill="hold">
                                          <p:stCondLst>
                                            <p:cond delay="499"/>
                                          </p:stCondLst>
                                        </p:cTn>
                                        <p:tgtEl>
                                          <p:spTgt spid="54"/>
                                        </p:tgtEl>
                                        <p:attrNameLst>
                                          <p:attrName>style.visibility</p:attrName>
                                        </p:attrNameLst>
                                      </p:cBhvr>
                                      <p:to>
                                        <p:strVal val="hidden"/>
                                      </p:to>
                                    </p:set>
                                  </p:childTnLst>
                                </p:cTn>
                              </p:par>
                              <p:par>
                                <p:cTn id="115" presetID="2" presetClass="exit" presetSubtype="8" fill="hold" grpId="2" nodeType="withEffect">
                                  <p:stCondLst>
                                    <p:cond delay="0"/>
                                  </p:stCondLst>
                                  <p:childTnLst>
                                    <p:anim calcmode="lin" valueType="num">
                                      <p:cBhvr additive="base">
                                        <p:cTn id="116" dur="500"/>
                                        <p:tgtEl>
                                          <p:spTgt spid="55"/>
                                        </p:tgtEl>
                                        <p:attrNameLst>
                                          <p:attrName>ppt_x</p:attrName>
                                        </p:attrNameLst>
                                      </p:cBhvr>
                                      <p:tavLst>
                                        <p:tav tm="0">
                                          <p:val>
                                            <p:strVal val="ppt_x"/>
                                          </p:val>
                                        </p:tav>
                                        <p:tav tm="100000">
                                          <p:val>
                                            <p:strVal val="0-ppt_w/2"/>
                                          </p:val>
                                        </p:tav>
                                      </p:tavLst>
                                    </p:anim>
                                    <p:anim calcmode="lin" valueType="num">
                                      <p:cBhvr additive="base">
                                        <p:cTn id="117" dur="500"/>
                                        <p:tgtEl>
                                          <p:spTgt spid="55"/>
                                        </p:tgtEl>
                                        <p:attrNameLst>
                                          <p:attrName>ppt_y</p:attrName>
                                        </p:attrNameLst>
                                      </p:cBhvr>
                                      <p:tavLst>
                                        <p:tav tm="0">
                                          <p:val>
                                            <p:strVal val="ppt_y"/>
                                          </p:val>
                                        </p:tav>
                                        <p:tav tm="100000">
                                          <p:val>
                                            <p:strVal val="ppt_y"/>
                                          </p:val>
                                        </p:tav>
                                      </p:tavLst>
                                    </p:anim>
                                    <p:set>
                                      <p:cBhvr>
                                        <p:cTn id="118" dur="1" fill="hold">
                                          <p:stCondLst>
                                            <p:cond delay="499"/>
                                          </p:stCondLst>
                                        </p:cTn>
                                        <p:tgtEl>
                                          <p:spTgt spid="55"/>
                                        </p:tgtEl>
                                        <p:attrNameLst>
                                          <p:attrName>style.visibility</p:attrName>
                                        </p:attrNameLst>
                                      </p:cBhvr>
                                      <p:to>
                                        <p:strVal val="hidden"/>
                                      </p:to>
                                    </p:set>
                                  </p:childTnLst>
                                </p:cTn>
                              </p:par>
                            </p:childTnLst>
                          </p:cTn>
                        </p:par>
                      </p:childTnLst>
                    </p:cTn>
                  </p:par>
                  <p:par>
                    <p:cTn id="119" fill="hold">
                      <p:stCondLst>
                        <p:cond delay="indefinite"/>
                      </p:stCondLst>
                      <p:childTnLst>
                        <p:par>
                          <p:cTn id="120" fill="hold">
                            <p:stCondLst>
                              <p:cond delay="0"/>
                            </p:stCondLst>
                            <p:childTnLst>
                              <p:par>
                                <p:cTn id="121" presetID="2" presetClass="entr" presetSubtype="8" fill="hold" nodeType="clickEffect">
                                  <p:stCondLst>
                                    <p:cond delay="0"/>
                                  </p:stCondLst>
                                  <p:childTnLst>
                                    <p:set>
                                      <p:cBhvr>
                                        <p:cTn id="122" dur="1" fill="hold">
                                          <p:stCondLst>
                                            <p:cond delay="0"/>
                                          </p:stCondLst>
                                        </p:cTn>
                                        <p:tgtEl>
                                          <p:spTgt spid="45"/>
                                        </p:tgtEl>
                                        <p:attrNameLst>
                                          <p:attrName>style.visibility</p:attrName>
                                        </p:attrNameLst>
                                      </p:cBhvr>
                                      <p:to>
                                        <p:strVal val="visible"/>
                                      </p:to>
                                    </p:set>
                                    <p:anim calcmode="lin" valueType="num">
                                      <p:cBhvr additive="base">
                                        <p:cTn id="123" dur="500" fill="hold"/>
                                        <p:tgtEl>
                                          <p:spTgt spid="45"/>
                                        </p:tgtEl>
                                        <p:attrNameLst>
                                          <p:attrName>ppt_x</p:attrName>
                                        </p:attrNameLst>
                                      </p:cBhvr>
                                      <p:tavLst>
                                        <p:tav tm="0">
                                          <p:val>
                                            <p:strVal val="0-#ppt_w/2"/>
                                          </p:val>
                                        </p:tav>
                                        <p:tav tm="100000">
                                          <p:val>
                                            <p:strVal val="#ppt_x"/>
                                          </p:val>
                                        </p:tav>
                                      </p:tavLst>
                                    </p:anim>
                                    <p:anim calcmode="lin" valueType="num">
                                      <p:cBhvr additive="base">
                                        <p:cTn id="124" dur="500" fill="hold"/>
                                        <p:tgtEl>
                                          <p:spTgt spid="45"/>
                                        </p:tgtEl>
                                        <p:attrNameLst>
                                          <p:attrName>ppt_y</p:attrName>
                                        </p:attrNameLst>
                                      </p:cBhvr>
                                      <p:tavLst>
                                        <p:tav tm="0">
                                          <p:val>
                                            <p:strVal val="#ppt_y"/>
                                          </p:val>
                                        </p:tav>
                                        <p:tav tm="100000">
                                          <p:val>
                                            <p:strVal val="#ppt_y"/>
                                          </p:val>
                                        </p:tav>
                                      </p:tavLst>
                                    </p:anim>
                                  </p:childTnLst>
                                </p:cTn>
                              </p:par>
                              <p:par>
                                <p:cTn id="125" presetID="2" presetClass="entr" presetSubtype="8" fill="hold" grpId="3" nodeType="withEffect">
                                  <p:stCondLst>
                                    <p:cond delay="0"/>
                                  </p:stCondLst>
                                  <p:childTnLst>
                                    <p:set>
                                      <p:cBhvr>
                                        <p:cTn id="126" dur="1" fill="hold">
                                          <p:stCondLst>
                                            <p:cond delay="0"/>
                                          </p:stCondLst>
                                        </p:cTn>
                                        <p:tgtEl>
                                          <p:spTgt spid="47"/>
                                        </p:tgtEl>
                                        <p:attrNameLst>
                                          <p:attrName>style.visibility</p:attrName>
                                        </p:attrNameLst>
                                      </p:cBhvr>
                                      <p:to>
                                        <p:strVal val="visible"/>
                                      </p:to>
                                    </p:set>
                                    <p:anim calcmode="lin" valueType="num">
                                      <p:cBhvr additive="base">
                                        <p:cTn id="127" dur="500" fill="hold"/>
                                        <p:tgtEl>
                                          <p:spTgt spid="47"/>
                                        </p:tgtEl>
                                        <p:attrNameLst>
                                          <p:attrName>ppt_x</p:attrName>
                                        </p:attrNameLst>
                                      </p:cBhvr>
                                      <p:tavLst>
                                        <p:tav tm="0">
                                          <p:val>
                                            <p:strVal val="0-#ppt_w/2"/>
                                          </p:val>
                                        </p:tav>
                                        <p:tav tm="100000">
                                          <p:val>
                                            <p:strVal val="#ppt_x"/>
                                          </p:val>
                                        </p:tav>
                                      </p:tavLst>
                                    </p:anim>
                                    <p:anim calcmode="lin" valueType="num">
                                      <p:cBhvr additive="base">
                                        <p:cTn id="128" dur="500" fill="hold"/>
                                        <p:tgtEl>
                                          <p:spTgt spid="4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8" grpId="1"/>
      <p:bldP spid="47" grpId="0"/>
      <p:bldP spid="47" grpId="1"/>
      <p:bldP spid="43" grpId="0"/>
      <p:bldP spid="43" grpId="1"/>
      <p:bldP spid="43" grpId="2"/>
      <p:bldP spid="38" grpId="2"/>
      <p:bldP spid="47" grpId="2"/>
      <p:bldP spid="53" grpId="0"/>
      <p:bldP spid="53" grpId="1"/>
      <p:bldP spid="41" grpId="0"/>
      <p:bldP spid="41" grpId="1"/>
      <p:bldP spid="44" grpId="0"/>
      <p:bldP spid="44" grpId="1"/>
      <p:bldP spid="55" grpId="0"/>
      <p:bldP spid="55" grpId="1"/>
      <p:bldP spid="48" grpId="0"/>
      <p:bldP spid="48" grpId="1"/>
      <p:bldP spid="55" grpId="2"/>
      <p:bldP spid="47" grpId="3"/>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6" name="图片 5"/>
          <p:cNvPicPr>
            <a:picLocks noChangeAspect="1"/>
          </p:cNvPicPr>
          <p:nvPr/>
        </p:nvPicPr>
        <p:blipFill>
          <a:blip r:embed="rId1"/>
          <a:stretch>
            <a:fillRect/>
          </a:stretch>
        </p:blipFill>
        <p:spPr>
          <a:xfrm>
            <a:off x="324485" y="2153920"/>
            <a:ext cx="3541395" cy="3625215"/>
          </a:xfrm>
          <a:prstGeom prst="rect">
            <a:avLst/>
          </a:prstGeom>
        </p:spPr>
      </p:pic>
      <p:sp>
        <p:nvSpPr>
          <p:cNvPr id="16386" name="Rectangle 2"/>
          <p:cNvSpPr>
            <a:spLocks noGrp="1"/>
          </p:cNvSpPr>
          <p:nvPr>
            <p:ph type="title"/>
          </p:nvPr>
        </p:nvSpPr>
        <p:spPr>
          <a:xfrm>
            <a:off x="1258888" y="333375"/>
            <a:ext cx="7793037" cy="1462088"/>
          </a:xfrm>
        </p:spPr>
        <p:txBody>
          <a:bodyPr vert="horz" wrap="square" lIns="91440" tIns="45720" rIns="91440" bIns="45720" anchor="b" anchorCtr="0"/>
          <a:p>
            <a:pPr eaLnBrk="1" hangingPunct="1">
              <a:buFont typeface="Wingdings" panose="05000000000000000000" pitchFamily="2" charset="2"/>
              <a:buNone/>
            </a:pPr>
            <a:r>
              <a:rPr lang="zh-CN" altLang="en-US" dirty="0"/>
              <a:t>1.</a:t>
            </a:r>
            <a:r>
              <a:rPr lang="en-US" altLang="zh-CN" dirty="0"/>
              <a:t>2 </a:t>
            </a:r>
            <a:r>
              <a:rPr lang="zh-CN" altLang="en-US" dirty="0"/>
              <a:t>如何实现堆</a:t>
            </a:r>
            <a:endParaRPr lang="en-US" altLang="zh-CN" dirty="0"/>
          </a:p>
        </p:txBody>
      </p:sp>
      <p:sp>
        <p:nvSpPr>
          <p:cNvPr id="12" name="文本框 11"/>
          <p:cNvSpPr txBox="1"/>
          <p:nvPr/>
        </p:nvSpPr>
        <p:spPr>
          <a:xfrm>
            <a:off x="6443663" y="6370638"/>
            <a:ext cx="2444750" cy="368300"/>
          </a:xfrm>
          <a:prstGeom prst="rect">
            <a:avLst/>
          </a:prstGeom>
          <a:noFill/>
        </p:spPr>
        <p:txBody>
          <a:bodyPr>
            <a:spAutoFit/>
          </a:bodyPr>
          <a:lstStyle/>
          <a:p>
            <a:pPr marR="0" algn="r" defTabSz="914400" eaLnBrk="1" hangingPunct="1">
              <a:buClrTx/>
              <a:buSzTx/>
              <a:buFont typeface="Times New Roman" panose="02020603050405020304" pitchFamily="18" charset="0"/>
              <a:buNone/>
              <a:defRPr/>
            </a:pPr>
            <a:r>
              <a:rPr kumimoji="0" lang="en-US" altLang="zh-CN" kern="1200" cap="none" spc="0" normalizeH="0" baseline="0" noProof="0">
                <a:solidFill>
                  <a:schemeClr val="bg2">
                    <a:lumMod val="25000"/>
                    <a:lumOff val="75000"/>
                  </a:schemeClr>
                </a:solidFill>
                <a:latin typeface="Times New Roman" panose="02020603050405020304" pitchFamily="18" charset="0"/>
                <a:ea typeface="宋体" panose="02010600030101010101" pitchFamily="2" charset="-122"/>
                <a:cs typeface="Times New Roman" panose="02020603050405020304" pitchFamily="18" charset="0"/>
              </a:rPr>
              <a:t>7</a:t>
            </a:r>
            <a:endParaRPr kumimoji="0" lang="zh-CN" altLang="en-US" kern="1200" cap="none" spc="0" normalizeH="0" baseline="0" noProof="0">
              <a:solidFill>
                <a:schemeClr val="bg2">
                  <a:lumMod val="25000"/>
                  <a:lumOff val="75000"/>
                </a:schemeClr>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4" name="文本框 13"/>
          <p:cNvSpPr txBox="1"/>
          <p:nvPr/>
        </p:nvSpPr>
        <p:spPr>
          <a:xfrm>
            <a:off x="641350" y="1569403"/>
            <a:ext cx="5299075" cy="368300"/>
          </a:xfrm>
          <a:prstGeom prst="rect">
            <a:avLst/>
          </a:prstGeom>
          <a:noFill/>
        </p:spPr>
        <p:txBody>
          <a:bodyPr>
            <a:spAutoFit/>
          </a:bodyPr>
          <a:lstStyle/>
          <a:p>
            <a:pPr marR="0" defTabSz="914400">
              <a:buClrTx/>
              <a:buSzTx/>
              <a:buFontTx/>
              <a:buNone/>
              <a:defRPr/>
            </a:pPr>
            <a:r>
              <a:rPr kumimoji="0" lang="zh-CN" altLang="en-US" kern="1200" cap="none" spc="0" normalizeH="0" baseline="0" noProof="0">
                <a:solidFill>
                  <a:schemeClr val="tx2"/>
                </a:solidFill>
                <a:latin typeface="+mj-ea"/>
                <a:ea typeface="+mj-ea"/>
                <a:cs typeface="Times New Roman" panose="02020603050405020304" pitchFamily="18" charset="0"/>
              </a:rPr>
              <a:t>回顾整个逻辑：</a:t>
            </a:r>
            <a:endParaRPr kumimoji="0" lang="zh-CN" altLang="en-US" kern="1200" cap="none" spc="0" normalizeH="0" baseline="0" noProof="0">
              <a:solidFill>
                <a:srgbClr val="FF0000"/>
              </a:solidFill>
              <a:latin typeface="+mj-ea"/>
              <a:ea typeface="+mj-ea"/>
              <a:cs typeface="Times New Roman" panose="02020603050405020304" pitchFamily="18" charset="0"/>
            </a:endParaRPr>
          </a:p>
        </p:txBody>
      </p:sp>
      <p:sp>
        <p:nvSpPr>
          <p:cNvPr id="2" name="矩形 1"/>
          <p:cNvSpPr/>
          <p:nvPr/>
        </p:nvSpPr>
        <p:spPr>
          <a:xfrm>
            <a:off x="256387" y="776511"/>
            <a:ext cx="2917825"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4.2.1</a:t>
            </a:r>
            <a:r>
              <a:rPr lang="en-US" altLang="zh-CN" sz="2800" b="1" dirty="0" smtClean="0">
                <a:solidFill>
                  <a:srgbClr val="0000FF"/>
                </a:solidFill>
                <a:latin typeface="楷体" panose="02010609060101010101" pitchFamily="49" charset="-122"/>
                <a:ea typeface="楷体" panose="02010609060101010101" pitchFamily="49" charset="-122"/>
                <a:cs typeface="Times New Roman" panose="02020603050405020304" pitchFamily="18" charset="0"/>
              </a:rPr>
              <a:t> </a:t>
            </a:r>
            <a:r>
              <a:rPr lang="en-US" altLang="zh-CN" sz="28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sym typeface="+mn-ea"/>
              </a:rPr>
              <a:t>(2)</a:t>
            </a:r>
            <a:r>
              <a:rPr lang="zh-CN" altLang="en-US" sz="2800" b="1" dirty="0">
                <a:solidFill>
                  <a:srgbClr val="0000FF"/>
                </a:solidFill>
                <a:latin typeface="楷体" panose="02010609060101010101" pitchFamily="49" charset="-122"/>
                <a:ea typeface="楷体" panose="02010609060101010101" pitchFamily="49" charset="-122"/>
                <a:cs typeface="Times New Roman" panose="02020603050405020304" pitchFamily="18" charset="0"/>
                <a:sym typeface="+mn-ea"/>
              </a:rPr>
              <a:t>堆的原理</a:t>
            </a:r>
            <a:endParaRPr lang="zh-CN" altLang="en-US" sz="2800" b="1" dirty="0">
              <a:solidFill>
                <a:srgbClr val="0000FF"/>
              </a:solidFill>
              <a:latin typeface="楷体" panose="02010609060101010101" pitchFamily="49" charset="-122"/>
              <a:ea typeface="楷体" panose="02010609060101010101" pitchFamily="49" charset="-122"/>
              <a:cs typeface="Times New Roman" panose="02020603050405020304" pitchFamily="18" charset="0"/>
            </a:endParaRPr>
          </a:p>
        </p:txBody>
      </p:sp>
      <p:sp>
        <p:nvSpPr>
          <p:cNvPr id="5" name="文本框 4"/>
          <p:cNvSpPr txBox="1"/>
          <p:nvPr/>
        </p:nvSpPr>
        <p:spPr>
          <a:xfrm>
            <a:off x="3563620" y="1557020"/>
            <a:ext cx="6231255" cy="3873500"/>
          </a:xfrm>
          <a:prstGeom prst="rect">
            <a:avLst/>
          </a:prstGeom>
          <a:noFill/>
        </p:spPr>
        <p:txBody>
          <a:bodyPr wrap="square" rtlCol="0" anchor="t">
            <a:noAutofit/>
          </a:bodyPr>
          <a:p>
            <a:r>
              <a:rPr lang="en-US" altLang="zh-CN" sz="1400">
                <a:solidFill>
                  <a:schemeClr val="tx1"/>
                </a:solidFill>
                <a:uFillTx/>
                <a:latin typeface="Times New Roman" panose="02020603050405020304" pitchFamily="18" charset="0"/>
              </a:rPr>
              <a:t>    def buildMyBigheap(self):</a:t>
            </a:r>
            <a:endParaRPr lang="en-US" altLang="zh-CN" sz="1400">
              <a:solidFill>
                <a:schemeClr val="tx1"/>
              </a:solidFill>
              <a:uFillTx/>
              <a:latin typeface="Times New Roman" panose="02020603050405020304" pitchFamily="18" charset="0"/>
            </a:endParaRPr>
          </a:p>
          <a:p>
            <a:r>
              <a:rPr lang="en-US" altLang="zh-CN" sz="1400">
                <a:solidFill>
                  <a:schemeClr val="tx1"/>
                </a:solidFill>
                <a:uFillTx/>
                <a:latin typeface="Times New Roman" panose="02020603050405020304" pitchFamily="18" charset="0"/>
              </a:rPr>
              <a:t>        length = len(self.heap)</a:t>
            </a:r>
            <a:endParaRPr lang="en-US" altLang="zh-CN" sz="1400">
              <a:solidFill>
                <a:schemeClr val="tx1"/>
              </a:solidFill>
              <a:uFillTx/>
              <a:latin typeface="Times New Roman" panose="02020603050405020304" pitchFamily="18" charset="0"/>
            </a:endParaRPr>
          </a:p>
          <a:p>
            <a:r>
              <a:rPr lang="en-US" altLang="zh-CN" sz="1400">
                <a:solidFill>
                  <a:schemeClr val="tx1"/>
                </a:solidFill>
                <a:uFillTx/>
                <a:latin typeface="Times New Roman" panose="02020603050405020304" pitchFamily="18" charset="0"/>
              </a:rPr>
              <a:t>        i = 1</a:t>
            </a:r>
            <a:endParaRPr lang="en-US" altLang="zh-CN" sz="1400">
              <a:solidFill>
                <a:schemeClr val="tx1"/>
              </a:solidFill>
              <a:uFillTx/>
              <a:latin typeface="Times New Roman" panose="02020603050405020304" pitchFamily="18" charset="0"/>
            </a:endParaRPr>
          </a:p>
          <a:p>
            <a:r>
              <a:rPr lang="en-US" altLang="zh-CN" sz="1400">
                <a:solidFill>
                  <a:schemeClr val="tx1"/>
                </a:solidFill>
                <a:uFillTx/>
                <a:latin typeface="Times New Roman" panose="02020603050405020304" pitchFamily="18" charset="0"/>
              </a:rPr>
              <a:t>        while i &lt; length:</a:t>
            </a:r>
            <a:endParaRPr lang="en-US" altLang="zh-CN" sz="1400">
              <a:solidFill>
                <a:schemeClr val="tx1"/>
              </a:solidFill>
              <a:uFillTx/>
              <a:latin typeface="Times New Roman" panose="02020603050405020304" pitchFamily="18" charset="0"/>
            </a:endParaRPr>
          </a:p>
          <a:p>
            <a:r>
              <a:rPr lang="en-US" altLang="zh-CN" sz="1400">
                <a:solidFill>
                  <a:schemeClr val="tx1"/>
                </a:solidFill>
                <a:uFillTx/>
                <a:latin typeface="Times New Roman" panose="02020603050405020304" pitchFamily="18" charset="0"/>
              </a:rPr>
              <a:t>            k = i</a:t>
            </a:r>
            <a:endParaRPr lang="en-US" altLang="zh-CN" sz="1400">
              <a:solidFill>
                <a:schemeClr val="tx1"/>
              </a:solidFill>
              <a:uFillTx/>
              <a:latin typeface="Times New Roman" panose="02020603050405020304" pitchFamily="18" charset="0"/>
            </a:endParaRPr>
          </a:p>
          <a:p>
            <a:r>
              <a:rPr lang="en-US" altLang="zh-CN" sz="1400">
                <a:solidFill>
                  <a:schemeClr val="tx1"/>
                </a:solidFill>
                <a:uFillTx/>
                <a:latin typeface="Times New Roman" panose="02020603050405020304" pitchFamily="18" charset="0"/>
              </a:rPr>
              <a:t>            # </a:t>
            </a:r>
            <a:r>
              <a:rPr lang="zh-CN" altLang="en-US" sz="1400">
                <a:solidFill>
                  <a:schemeClr val="tx1"/>
                </a:solidFill>
                <a:uFillTx/>
                <a:latin typeface="Times New Roman" panose="02020603050405020304" pitchFamily="18" charset="0"/>
              </a:rPr>
              <a:t>找父节点</a:t>
            </a:r>
            <a:endParaRPr lang="zh-CN" altLang="en-US" sz="1400">
              <a:solidFill>
                <a:schemeClr val="tx1"/>
              </a:solidFill>
              <a:uFillTx/>
              <a:latin typeface="Times New Roman" panose="02020603050405020304" pitchFamily="18" charset="0"/>
            </a:endParaRPr>
          </a:p>
          <a:p>
            <a:r>
              <a:rPr lang="en-US" altLang="zh-CN" sz="1400">
                <a:solidFill>
                  <a:schemeClr val="tx1"/>
                </a:solidFill>
                <a:uFillTx/>
                <a:latin typeface="Times New Roman" panose="02020603050405020304" pitchFamily="18" charset="0"/>
              </a:rPr>
              <a:t>            while self.parent(k) &gt;= 0:</a:t>
            </a:r>
            <a:endParaRPr lang="en-US" altLang="zh-CN" sz="1400">
              <a:solidFill>
                <a:schemeClr val="tx1"/>
              </a:solidFill>
              <a:uFillTx/>
              <a:latin typeface="Times New Roman" panose="02020603050405020304" pitchFamily="18" charset="0"/>
            </a:endParaRPr>
          </a:p>
          <a:p>
            <a:r>
              <a:rPr lang="en-US" altLang="zh-CN" sz="1400">
                <a:solidFill>
                  <a:schemeClr val="tx1"/>
                </a:solidFill>
                <a:uFillTx/>
                <a:latin typeface="Times New Roman" panose="02020603050405020304" pitchFamily="18" charset="0"/>
              </a:rPr>
              <a:t>                parentP = self.parent(k)</a:t>
            </a:r>
            <a:endParaRPr lang="en-US" altLang="zh-CN" sz="1400">
              <a:solidFill>
                <a:schemeClr val="tx1"/>
              </a:solidFill>
              <a:uFillTx/>
              <a:latin typeface="Times New Roman" panose="02020603050405020304" pitchFamily="18" charset="0"/>
            </a:endParaRPr>
          </a:p>
          <a:p>
            <a:r>
              <a:rPr lang="en-US" altLang="zh-CN" sz="1400">
                <a:solidFill>
                  <a:schemeClr val="tx1"/>
                </a:solidFill>
                <a:uFillTx/>
                <a:latin typeface="Times New Roman" panose="02020603050405020304" pitchFamily="18" charset="0"/>
              </a:rPr>
              <a:t>                if self.heap[</a:t>
            </a:r>
            <a:r>
              <a:rPr lang="en-US" altLang="zh-CN" sz="1400">
                <a:solidFill>
                  <a:schemeClr val="tx1"/>
                </a:solidFill>
                <a:uFillTx/>
                <a:latin typeface="Times New Roman" panose="02020603050405020304" pitchFamily="18" charset="0"/>
              </a:rPr>
              <a:t>k] &gt; self.heap[parentP]:</a:t>
            </a:r>
            <a:endParaRPr lang="en-US" altLang="zh-CN" sz="1400">
              <a:solidFill>
                <a:schemeClr val="tx1"/>
              </a:solidFill>
              <a:uFillTx/>
              <a:latin typeface="Times New Roman" panose="02020603050405020304" pitchFamily="18" charset="0"/>
            </a:endParaRPr>
          </a:p>
          <a:p>
            <a:r>
              <a:rPr lang="en-US" altLang="zh-CN" sz="1400">
                <a:solidFill>
                  <a:schemeClr val="tx1"/>
                </a:solidFill>
                <a:uFillTx/>
                <a:latin typeface="Times New Roman" panose="02020603050405020304" pitchFamily="18" charset="0"/>
              </a:rPr>
              <a:t>                    self.heap[k], self.heap[parentP] = self.heap[parentP], self.heap[k]</a:t>
            </a:r>
            <a:endParaRPr lang="en-US" altLang="zh-CN" sz="1400">
              <a:solidFill>
                <a:schemeClr val="tx1"/>
              </a:solidFill>
              <a:uFillTx/>
              <a:latin typeface="Times New Roman" panose="02020603050405020304" pitchFamily="18" charset="0"/>
            </a:endParaRPr>
          </a:p>
          <a:p>
            <a:r>
              <a:rPr lang="en-US" altLang="zh-CN" sz="1400">
                <a:solidFill>
                  <a:schemeClr val="tx1"/>
                </a:solidFill>
                <a:uFillTx/>
                <a:latin typeface="Times New Roman" panose="02020603050405020304" pitchFamily="18" charset="0"/>
              </a:rPr>
              <a:t>                    k = parentP</a:t>
            </a:r>
            <a:endParaRPr lang="en-US" altLang="zh-CN" sz="1400">
              <a:solidFill>
                <a:schemeClr val="tx1"/>
              </a:solidFill>
              <a:uFillTx/>
              <a:latin typeface="Times New Roman" panose="02020603050405020304" pitchFamily="18" charset="0"/>
            </a:endParaRPr>
          </a:p>
          <a:p>
            <a:r>
              <a:rPr lang="en-US" altLang="zh-CN" sz="1400">
                <a:solidFill>
                  <a:schemeClr val="tx1"/>
                </a:solidFill>
                <a:uFillTx/>
                <a:latin typeface="Times New Roman" panose="02020603050405020304" pitchFamily="18" charset="0"/>
              </a:rPr>
              <a:t>                else:</a:t>
            </a:r>
            <a:endParaRPr lang="en-US" altLang="zh-CN" sz="1400">
              <a:solidFill>
                <a:schemeClr val="tx1"/>
              </a:solidFill>
              <a:uFillTx/>
              <a:latin typeface="Times New Roman" panose="02020603050405020304" pitchFamily="18" charset="0"/>
            </a:endParaRPr>
          </a:p>
          <a:p>
            <a:r>
              <a:rPr lang="en-US" altLang="zh-CN" sz="1400">
                <a:solidFill>
                  <a:schemeClr val="tx1"/>
                </a:solidFill>
                <a:uFillTx/>
                <a:latin typeface="Times New Roman" panose="02020603050405020304" pitchFamily="18" charset="0"/>
              </a:rPr>
              <a:t>                    break</a:t>
            </a:r>
            <a:endParaRPr lang="en-US" altLang="zh-CN" sz="1400">
              <a:solidFill>
                <a:schemeClr val="tx1"/>
              </a:solidFill>
              <a:uFillTx/>
              <a:latin typeface="Times New Roman" panose="02020603050405020304" pitchFamily="18" charset="0"/>
            </a:endParaRPr>
          </a:p>
          <a:p>
            <a:r>
              <a:rPr lang="en-US" altLang="zh-CN" sz="1400">
                <a:solidFill>
                  <a:schemeClr val="tx1"/>
                </a:solidFill>
                <a:uFillTx/>
                <a:latin typeface="Times New Roman" panose="02020603050405020304" pitchFamily="18" charset="0"/>
              </a:rPr>
              <a:t>            i += 1</a:t>
            </a:r>
            <a:endParaRPr lang="en-US" altLang="zh-CN" sz="1400">
              <a:solidFill>
                <a:schemeClr val="tx1"/>
              </a:solidFill>
              <a:uFillTx/>
              <a:latin typeface="Times New Roman" panose="02020603050405020304" pitchFamily="18" charset="0"/>
            </a:endParaRPr>
          </a:p>
        </p:txBody>
      </p:sp>
      <p:sp>
        <p:nvSpPr>
          <p:cNvPr id="7" name="文本框 6"/>
          <p:cNvSpPr txBox="1"/>
          <p:nvPr/>
        </p:nvSpPr>
        <p:spPr>
          <a:xfrm>
            <a:off x="4139565" y="4853305"/>
            <a:ext cx="4992370" cy="699135"/>
          </a:xfrm>
          <a:prstGeom prst="rect">
            <a:avLst/>
          </a:prstGeom>
          <a:noFill/>
        </p:spPr>
        <p:txBody>
          <a:bodyPr wrap="square" rtlCol="0">
            <a:noAutofit/>
          </a:bodyPr>
          <a:p>
            <a:r>
              <a:rPr lang="zh-CN" altLang="en-US"/>
              <a:t>时间复杂度分析：</a:t>
            </a:r>
            <a:endParaRPr lang="zh-CN" altLang="en-US"/>
          </a:p>
          <a:p>
            <a:r>
              <a:rPr lang="en-US" altLang="zh-CN" sz="1400">
                <a:latin typeface="Times New Roman" panose="02020603050405020304" pitchFamily="18" charset="0"/>
                <a:cs typeface="Times New Roman" panose="02020603050405020304" pitchFamily="18" charset="0"/>
              </a:rPr>
              <a:t>T(n) = log(1)+log(2)+log(3)+...+log(n-1) = log((n-1)!)=O(nlogn)</a:t>
            </a:r>
            <a:endParaRPr lang="en-US" altLang="zh-CN" sz="140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Rectangle 2"/>
          <p:cNvSpPr>
            <a:spLocks noGrp="1"/>
          </p:cNvSpPr>
          <p:nvPr>
            <p:ph type="title"/>
          </p:nvPr>
        </p:nvSpPr>
        <p:spPr>
          <a:xfrm>
            <a:off x="1258888" y="333375"/>
            <a:ext cx="7793037" cy="1462088"/>
          </a:xfrm>
        </p:spPr>
        <p:txBody>
          <a:bodyPr vert="horz" wrap="square" lIns="91440" tIns="45720" rIns="91440" bIns="45720" anchor="b" anchorCtr="0"/>
          <a:p>
            <a:pPr eaLnBrk="1" hangingPunct="1">
              <a:buFont typeface="Wingdings" panose="05000000000000000000" pitchFamily="2" charset="2"/>
              <a:buNone/>
            </a:pPr>
            <a:r>
              <a:rPr lang="zh-CN" altLang="en-US" dirty="0"/>
              <a:t>1.</a:t>
            </a:r>
            <a:r>
              <a:rPr lang="en-US" altLang="zh-CN" dirty="0"/>
              <a:t>2 </a:t>
            </a:r>
            <a:r>
              <a:rPr lang="zh-CN" altLang="en-US" dirty="0"/>
              <a:t>如何实现堆</a:t>
            </a:r>
            <a:endParaRPr lang="en-US" altLang="zh-CN" dirty="0"/>
          </a:p>
        </p:txBody>
      </p:sp>
      <p:sp>
        <p:nvSpPr>
          <p:cNvPr id="12" name="文本框 11"/>
          <p:cNvSpPr txBox="1"/>
          <p:nvPr/>
        </p:nvSpPr>
        <p:spPr>
          <a:xfrm>
            <a:off x="6443663" y="6370638"/>
            <a:ext cx="2444750" cy="368300"/>
          </a:xfrm>
          <a:prstGeom prst="rect">
            <a:avLst/>
          </a:prstGeom>
          <a:noFill/>
        </p:spPr>
        <p:txBody>
          <a:bodyPr>
            <a:spAutoFit/>
          </a:bodyPr>
          <a:lstStyle/>
          <a:p>
            <a:pPr marR="0" algn="r" defTabSz="914400" eaLnBrk="1" hangingPunct="1">
              <a:buClrTx/>
              <a:buSzTx/>
              <a:buFont typeface="Times New Roman" panose="02020603050405020304" pitchFamily="18" charset="0"/>
              <a:buNone/>
              <a:defRPr/>
            </a:pPr>
            <a:r>
              <a:rPr kumimoji="0" lang="en-US" altLang="zh-CN" kern="1200" cap="none" spc="0" normalizeH="0" baseline="0" noProof="0">
                <a:solidFill>
                  <a:schemeClr val="bg2">
                    <a:lumMod val="25000"/>
                    <a:lumOff val="75000"/>
                  </a:schemeClr>
                </a:solidFill>
                <a:latin typeface="Times New Roman" panose="02020603050405020304" pitchFamily="18" charset="0"/>
                <a:ea typeface="宋体" panose="02010600030101010101" pitchFamily="2" charset="-122"/>
                <a:cs typeface="Times New Roman" panose="02020603050405020304" pitchFamily="18" charset="0"/>
              </a:rPr>
              <a:t>5</a:t>
            </a:r>
            <a:endParaRPr kumimoji="0" lang="zh-CN" altLang="en-US" kern="1200" cap="none" spc="0" normalizeH="0" baseline="0" noProof="0">
              <a:solidFill>
                <a:schemeClr val="bg2">
                  <a:lumMod val="25000"/>
                  <a:lumOff val="75000"/>
                </a:schemeClr>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4" name="文本框 13"/>
          <p:cNvSpPr txBox="1"/>
          <p:nvPr/>
        </p:nvSpPr>
        <p:spPr>
          <a:xfrm>
            <a:off x="755180" y="1600518"/>
            <a:ext cx="5299075" cy="368300"/>
          </a:xfrm>
          <a:prstGeom prst="rect">
            <a:avLst/>
          </a:prstGeom>
          <a:noFill/>
        </p:spPr>
        <p:txBody>
          <a:bodyPr>
            <a:spAutoFit/>
          </a:bodyPr>
          <a:lstStyle/>
          <a:p>
            <a:pPr marR="0" defTabSz="914400">
              <a:buClrTx/>
              <a:buSzTx/>
              <a:buFontTx/>
              <a:buNone/>
              <a:defRPr/>
            </a:pPr>
            <a:r>
              <a:rPr kumimoji="0" lang="zh-CN" altLang="en-US" baseline="0" noProof="0">
                <a:solidFill>
                  <a:schemeClr val="tx2"/>
                </a:solidFill>
                <a:uFillTx/>
                <a:latin typeface="Times New Roman" panose="02020603050405020304" pitchFamily="18" charset="0"/>
                <a:cs typeface="Times New Roman" panose="02020603050405020304" pitchFamily="18" charset="0"/>
              </a:rPr>
              <a:t>①自底向</a:t>
            </a:r>
            <a:r>
              <a:rPr kumimoji="0" lang="zh-CN" altLang="en-US" baseline="0" noProof="0">
                <a:solidFill>
                  <a:schemeClr val="tx2"/>
                </a:solidFill>
                <a:uFillTx/>
                <a:latin typeface="Times New Roman" panose="02020603050405020304" pitchFamily="18" charset="0"/>
                <a:cs typeface="Times New Roman" panose="02020603050405020304" pitchFamily="18" charset="0"/>
              </a:rPr>
              <a:t>上的构造方法</a:t>
            </a:r>
            <a:endParaRPr kumimoji="0" lang="zh-CN" altLang="en-US" baseline="0" noProof="0">
              <a:solidFill>
                <a:schemeClr val="tx2"/>
              </a:solidFill>
              <a:uFillTx/>
              <a:latin typeface="Times New Roman" panose="02020603050405020304" pitchFamily="18" charset="0"/>
              <a:cs typeface="Times New Roman" panose="02020603050405020304" pitchFamily="18" charset="0"/>
            </a:endParaRPr>
          </a:p>
        </p:txBody>
      </p:sp>
      <p:sp>
        <p:nvSpPr>
          <p:cNvPr id="5" name="矩形 4"/>
          <p:cNvSpPr/>
          <p:nvPr/>
        </p:nvSpPr>
        <p:spPr>
          <a:xfrm>
            <a:off x="567537" y="776511"/>
            <a:ext cx="2917825"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4.2.1</a:t>
            </a:r>
            <a:r>
              <a:rPr lang="en-US" altLang="zh-CN" sz="2800" b="1" dirty="0" smtClean="0">
                <a:solidFill>
                  <a:srgbClr val="0000FF"/>
                </a:solidFill>
                <a:latin typeface="楷体" panose="02010609060101010101" pitchFamily="49" charset="-122"/>
                <a:ea typeface="楷体" panose="02010609060101010101" pitchFamily="49" charset="-122"/>
                <a:cs typeface="Times New Roman" panose="02020603050405020304" pitchFamily="18" charset="0"/>
              </a:rPr>
              <a:t> </a:t>
            </a:r>
            <a:r>
              <a:rPr lang="en-US" altLang="zh-CN" sz="28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sym typeface="+mn-ea"/>
              </a:rPr>
              <a:t>(2)</a:t>
            </a:r>
            <a:r>
              <a:rPr lang="zh-CN" altLang="en-US" sz="2800" b="1" dirty="0">
                <a:solidFill>
                  <a:srgbClr val="0000FF"/>
                </a:solidFill>
                <a:latin typeface="楷体" panose="02010609060101010101" pitchFamily="49" charset="-122"/>
                <a:ea typeface="楷体" panose="02010609060101010101" pitchFamily="49" charset="-122"/>
                <a:cs typeface="Times New Roman" panose="02020603050405020304" pitchFamily="18" charset="0"/>
                <a:sym typeface="+mn-ea"/>
              </a:rPr>
              <a:t>堆的原理</a:t>
            </a:r>
            <a:endParaRPr lang="zh-CN" altLang="en-US" sz="2800" b="1" dirty="0">
              <a:solidFill>
                <a:srgbClr val="0000FF"/>
              </a:solidFill>
              <a:latin typeface="楷体" panose="02010609060101010101" pitchFamily="49" charset="-122"/>
              <a:ea typeface="楷体" panose="02010609060101010101" pitchFamily="49" charset="-122"/>
              <a:cs typeface="Times New Roman" panose="02020603050405020304" pitchFamily="18" charset="0"/>
            </a:endParaRPr>
          </a:p>
        </p:txBody>
      </p:sp>
      <p:sp>
        <p:nvSpPr>
          <p:cNvPr id="2" name="矩形 1"/>
          <p:cNvSpPr/>
          <p:nvPr/>
        </p:nvSpPr>
        <p:spPr>
          <a:xfrm>
            <a:off x="755180" y="1313086"/>
            <a:ext cx="2941320" cy="368300"/>
          </a:xfrm>
          <a:prstGeom prst="rect">
            <a:avLst/>
          </a:prstGeom>
        </p:spPr>
        <p:txBody>
          <a:bodyPr wrap="none">
            <a:spAutoFit/>
          </a:bodyPr>
          <a:lstStyle/>
          <a:p>
            <a:pPr algn="just">
              <a:spcBef>
                <a:spcPct val="50000"/>
              </a:spcBef>
              <a:defRPr/>
            </a:pPr>
            <a:r>
              <a:rPr lang="zh-CN" altLang="en-US" sz="1800" b="1" dirty="0">
                <a:solidFill>
                  <a:srgbClr val="FF0000"/>
                </a:solidFill>
                <a:uFillTx/>
                <a:latin typeface="Times New Roman" panose="02020603050405020304" pitchFamily="18" charset="0"/>
                <a:cs typeface="Times New Roman" panose="02020603050405020304" pitchFamily="18" charset="0"/>
              </a:rPr>
              <a:t>如何将一个数组构造成堆？</a:t>
            </a:r>
            <a:endParaRPr lang="zh-CN" altLang="en-US" sz="1800" b="1" dirty="0">
              <a:solidFill>
                <a:srgbClr val="FF0000"/>
              </a:solidFill>
              <a:uFillTx/>
              <a:latin typeface="Times New Roman" panose="02020603050405020304" pitchFamily="18" charset="0"/>
              <a:cs typeface="Times New Roman" panose="02020603050405020304" pitchFamily="18" charset="0"/>
            </a:endParaRPr>
          </a:p>
        </p:txBody>
      </p:sp>
      <p:grpSp>
        <p:nvGrpSpPr>
          <p:cNvPr id="10245" name="组合 2"/>
          <p:cNvGrpSpPr/>
          <p:nvPr/>
        </p:nvGrpSpPr>
        <p:grpSpPr>
          <a:xfrm>
            <a:off x="5862320" y="2829560"/>
            <a:ext cx="388620" cy="382270"/>
            <a:chOff x="1006488" y="2036167"/>
            <a:chExt cx="504800" cy="504056"/>
          </a:xfrm>
        </p:grpSpPr>
        <p:sp>
          <p:nvSpPr>
            <p:cNvPr id="10279" name="椭圆 1"/>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16" name="文本框 15"/>
            <p:cNvSpPr txBox="1"/>
            <p:nvPr/>
          </p:nvSpPr>
          <p:spPr>
            <a:xfrm>
              <a:off x="1077683" y="2092692"/>
              <a:ext cx="298435" cy="404417"/>
            </a:xfrm>
            <a:prstGeom prst="rect">
              <a:avLst/>
            </a:prstGeom>
            <a:noFill/>
          </p:spPr>
          <p:txBody>
            <a:bodyPr>
              <a:spAutoFit/>
            </a:bodyPr>
            <a:lstStyle/>
            <a:p>
              <a:pPr marR="0" defTabSz="914400">
                <a:buClrTx/>
                <a:buSzTx/>
                <a:buFontTx/>
                <a:buNone/>
                <a:defRPr/>
              </a:pPr>
              <a:r>
                <a:rPr kumimoji="0" lang="en-US" altLang="zh-CN" sz="1400" kern="1200" cap="none" spc="0" normalizeH="0" baseline="0" noProof="0">
                  <a:solidFill>
                    <a:schemeClr val="tx2"/>
                  </a:solidFill>
                  <a:latin typeface="Times New Roman" panose="02020603050405020304" pitchFamily="18" charset="0"/>
                  <a:ea typeface="+mj-ea"/>
                  <a:cs typeface="Times New Roman" panose="02020603050405020304" pitchFamily="18" charset="0"/>
                </a:rPr>
                <a:t>8</a:t>
              </a:r>
              <a:endParaRPr kumimoji="0" lang="en-US" altLang="zh-CN" sz="1400" kern="1200" cap="none" spc="0" normalizeH="0" baseline="0" noProof="0">
                <a:solidFill>
                  <a:schemeClr val="tx2"/>
                </a:solidFill>
                <a:latin typeface="Times New Roman" panose="02020603050405020304" pitchFamily="18" charset="0"/>
                <a:ea typeface="+mj-ea"/>
                <a:cs typeface="Times New Roman" panose="02020603050405020304" pitchFamily="18" charset="0"/>
              </a:endParaRPr>
            </a:p>
          </p:txBody>
        </p:sp>
      </p:grpSp>
      <p:grpSp>
        <p:nvGrpSpPr>
          <p:cNvPr id="3" name="组合 2"/>
          <p:cNvGrpSpPr/>
          <p:nvPr/>
        </p:nvGrpSpPr>
        <p:grpSpPr>
          <a:xfrm>
            <a:off x="5097780" y="3453765"/>
            <a:ext cx="396240" cy="382270"/>
            <a:chOff x="1006488" y="2036167"/>
            <a:chExt cx="514698" cy="504056"/>
          </a:xfrm>
        </p:grpSpPr>
        <p:sp>
          <p:nvSpPr>
            <p:cNvPr id="4" name="椭圆 1"/>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6" name="文本框 5"/>
            <p:cNvSpPr txBox="1"/>
            <p:nvPr/>
          </p:nvSpPr>
          <p:spPr>
            <a:xfrm>
              <a:off x="1016386" y="2063799"/>
              <a:ext cx="504800" cy="440421"/>
            </a:xfrm>
            <a:prstGeom prst="rect">
              <a:avLst/>
            </a:prstGeom>
            <a:noFill/>
          </p:spPr>
          <p:txBody>
            <a:bodyPr>
              <a:noAutofit/>
            </a:bodyPr>
            <a:lstStyle/>
            <a:p>
              <a:pPr marR="0" defTabSz="914400">
                <a:buClrTx/>
                <a:buSzTx/>
                <a:buFontTx/>
                <a:buNone/>
                <a:defRPr/>
              </a:pPr>
              <a:r>
                <a:rPr kumimoji="0" lang="en-US" altLang="zh-CN" sz="1400" kern="1200" cap="none" spc="0" normalizeH="0" baseline="0" noProof="0">
                  <a:solidFill>
                    <a:schemeClr val="tx2"/>
                  </a:solidFill>
                  <a:latin typeface="Times New Roman" panose="02020603050405020304" pitchFamily="18" charset="0"/>
                  <a:ea typeface="+mj-ea"/>
                  <a:cs typeface="Times New Roman" panose="02020603050405020304" pitchFamily="18" charset="0"/>
                </a:rPr>
                <a:t>10</a:t>
              </a:r>
              <a:endParaRPr kumimoji="0" lang="en-US" altLang="zh-CN" sz="1400" kern="1200" cap="none" spc="0" normalizeH="0" baseline="0" noProof="0">
                <a:solidFill>
                  <a:schemeClr val="tx2"/>
                </a:solidFill>
                <a:latin typeface="Times New Roman" panose="02020603050405020304" pitchFamily="18" charset="0"/>
                <a:ea typeface="+mj-ea"/>
                <a:cs typeface="Times New Roman" panose="02020603050405020304" pitchFamily="18" charset="0"/>
              </a:endParaRPr>
            </a:p>
          </p:txBody>
        </p:sp>
      </p:grpSp>
      <p:grpSp>
        <p:nvGrpSpPr>
          <p:cNvPr id="7" name="组合 6"/>
          <p:cNvGrpSpPr/>
          <p:nvPr/>
        </p:nvGrpSpPr>
        <p:grpSpPr>
          <a:xfrm>
            <a:off x="6578600" y="3453765"/>
            <a:ext cx="396240" cy="382270"/>
            <a:chOff x="1006488" y="2036167"/>
            <a:chExt cx="514698" cy="504056"/>
          </a:xfrm>
        </p:grpSpPr>
        <p:sp>
          <p:nvSpPr>
            <p:cNvPr id="8" name="椭圆 1"/>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9" name="文本框 8"/>
            <p:cNvSpPr txBox="1"/>
            <p:nvPr/>
          </p:nvSpPr>
          <p:spPr>
            <a:xfrm>
              <a:off x="1016386" y="2063799"/>
              <a:ext cx="504800" cy="440421"/>
            </a:xfrm>
            <a:prstGeom prst="rect">
              <a:avLst/>
            </a:prstGeom>
            <a:noFill/>
          </p:spPr>
          <p:txBody>
            <a:bodyPr>
              <a:noAutofit/>
            </a:bodyPr>
            <a:lstStyle/>
            <a:p>
              <a:pPr marR="0" defTabSz="914400">
                <a:buClrTx/>
                <a:buSzTx/>
                <a:buFontTx/>
                <a:buNone/>
                <a:defRPr/>
              </a:pPr>
              <a:r>
                <a:rPr kumimoji="0" lang="en-US" altLang="zh-CN" sz="1400" kern="1200" cap="none" spc="0" normalizeH="0" baseline="0" noProof="0">
                  <a:solidFill>
                    <a:schemeClr val="tx2"/>
                  </a:solidFill>
                  <a:latin typeface="Times New Roman" panose="02020603050405020304" pitchFamily="18" charset="0"/>
                  <a:ea typeface="+mj-ea"/>
                  <a:cs typeface="Times New Roman" panose="02020603050405020304" pitchFamily="18" charset="0"/>
                </a:rPr>
                <a:t>15</a:t>
              </a:r>
              <a:endParaRPr kumimoji="0" lang="en-US" altLang="zh-CN" sz="1400" kern="1200" cap="none" spc="0" normalizeH="0" baseline="0" noProof="0">
                <a:solidFill>
                  <a:schemeClr val="tx2"/>
                </a:solidFill>
                <a:latin typeface="Times New Roman" panose="02020603050405020304" pitchFamily="18" charset="0"/>
                <a:ea typeface="+mj-ea"/>
                <a:cs typeface="Times New Roman" panose="02020603050405020304" pitchFamily="18" charset="0"/>
              </a:endParaRPr>
            </a:p>
          </p:txBody>
        </p:sp>
      </p:grpSp>
      <p:grpSp>
        <p:nvGrpSpPr>
          <p:cNvPr id="10" name="组合 9"/>
          <p:cNvGrpSpPr/>
          <p:nvPr/>
        </p:nvGrpSpPr>
        <p:grpSpPr>
          <a:xfrm>
            <a:off x="4568825" y="4127500"/>
            <a:ext cx="396240" cy="382270"/>
            <a:chOff x="1006488" y="2036167"/>
            <a:chExt cx="514698" cy="504056"/>
          </a:xfrm>
        </p:grpSpPr>
        <p:sp>
          <p:nvSpPr>
            <p:cNvPr id="11" name="椭圆 1"/>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13" name="文本框 12"/>
            <p:cNvSpPr txBox="1"/>
            <p:nvPr/>
          </p:nvSpPr>
          <p:spPr>
            <a:xfrm>
              <a:off x="1016386" y="2063799"/>
              <a:ext cx="504800" cy="440421"/>
            </a:xfrm>
            <a:prstGeom prst="rect">
              <a:avLst/>
            </a:prstGeom>
            <a:noFill/>
          </p:spPr>
          <p:txBody>
            <a:bodyPr>
              <a:noAutofit/>
            </a:bodyPr>
            <a:lstStyle/>
            <a:p>
              <a:pPr marR="0" defTabSz="914400">
                <a:buClrTx/>
                <a:buSzTx/>
                <a:buFontTx/>
                <a:buNone/>
                <a:defRPr/>
              </a:pPr>
              <a:r>
                <a:rPr kumimoji="0" lang="en-US" altLang="zh-CN" sz="1400" kern="1200" cap="none" spc="0" normalizeH="0" baseline="0" noProof="0">
                  <a:solidFill>
                    <a:schemeClr val="tx2"/>
                  </a:solidFill>
                  <a:latin typeface="Times New Roman" panose="02020603050405020304" pitchFamily="18" charset="0"/>
                  <a:ea typeface="+mj-ea"/>
                  <a:cs typeface="Times New Roman" panose="02020603050405020304" pitchFamily="18" charset="0"/>
                </a:rPr>
                <a:t>17</a:t>
              </a:r>
              <a:endParaRPr kumimoji="0" lang="en-US" altLang="zh-CN" sz="1400" kern="1200" cap="none" spc="0" normalizeH="0" baseline="0" noProof="0">
                <a:solidFill>
                  <a:schemeClr val="tx2"/>
                </a:solidFill>
                <a:latin typeface="Times New Roman" panose="02020603050405020304" pitchFamily="18" charset="0"/>
                <a:ea typeface="+mj-ea"/>
                <a:cs typeface="Times New Roman" panose="02020603050405020304" pitchFamily="18" charset="0"/>
              </a:endParaRPr>
            </a:p>
          </p:txBody>
        </p:sp>
      </p:grpSp>
      <p:grpSp>
        <p:nvGrpSpPr>
          <p:cNvPr id="15" name="组合 14"/>
          <p:cNvGrpSpPr/>
          <p:nvPr/>
        </p:nvGrpSpPr>
        <p:grpSpPr>
          <a:xfrm>
            <a:off x="5499100" y="4127500"/>
            <a:ext cx="449580" cy="382270"/>
            <a:chOff x="1006488" y="2036167"/>
            <a:chExt cx="583984" cy="504056"/>
          </a:xfrm>
        </p:grpSpPr>
        <p:sp>
          <p:nvSpPr>
            <p:cNvPr id="17" name="椭圆 1"/>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18" name="文本框 17"/>
            <p:cNvSpPr txBox="1"/>
            <p:nvPr/>
          </p:nvSpPr>
          <p:spPr>
            <a:xfrm>
              <a:off x="1085672" y="2073847"/>
              <a:ext cx="504800" cy="440421"/>
            </a:xfrm>
            <a:prstGeom prst="rect">
              <a:avLst/>
            </a:prstGeom>
            <a:noFill/>
          </p:spPr>
          <p:txBody>
            <a:bodyPr>
              <a:noAutofit/>
            </a:bodyPr>
            <a:lstStyle/>
            <a:p>
              <a:pPr marR="0" defTabSz="914400">
                <a:buClrTx/>
                <a:buSzTx/>
                <a:buFontTx/>
                <a:buNone/>
                <a:defRPr/>
              </a:pPr>
              <a:r>
                <a:rPr kumimoji="0" lang="en-US" altLang="zh-CN" sz="1400" kern="1200" cap="none" spc="0" normalizeH="0" baseline="0" noProof="0">
                  <a:solidFill>
                    <a:schemeClr val="tx2"/>
                  </a:solidFill>
                  <a:latin typeface="Times New Roman" panose="02020603050405020304" pitchFamily="18" charset="0"/>
                  <a:ea typeface="+mj-ea"/>
                  <a:cs typeface="Times New Roman" panose="02020603050405020304" pitchFamily="18" charset="0"/>
                </a:rPr>
                <a:t>7</a:t>
              </a:r>
              <a:endParaRPr kumimoji="0" lang="en-US" altLang="zh-CN" sz="1400" kern="1200" cap="none" spc="0" normalizeH="0" baseline="0" noProof="0">
                <a:solidFill>
                  <a:schemeClr val="tx2"/>
                </a:solidFill>
                <a:latin typeface="Times New Roman" panose="02020603050405020304" pitchFamily="18" charset="0"/>
                <a:ea typeface="+mj-ea"/>
                <a:cs typeface="Times New Roman" panose="02020603050405020304" pitchFamily="18" charset="0"/>
              </a:endParaRPr>
            </a:p>
          </p:txBody>
        </p:sp>
      </p:grpSp>
      <p:grpSp>
        <p:nvGrpSpPr>
          <p:cNvPr id="19" name="组合 18"/>
          <p:cNvGrpSpPr/>
          <p:nvPr/>
        </p:nvGrpSpPr>
        <p:grpSpPr>
          <a:xfrm>
            <a:off x="6116320" y="4119880"/>
            <a:ext cx="441960" cy="382270"/>
            <a:chOff x="1006488" y="2036167"/>
            <a:chExt cx="574086" cy="504056"/>
          </a:xfrm>
        </p:grpSpPr>
        <p:sp>
          <p:nvSpPr>
            <p:cNvPr id="21" name="椭圆 1"/>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22" name="文本框 21"/>
            <p:cNvSpPr txBox="1"/>
            <p:nvPr/>
          </p:nvSpPr>
          <p:spPr>
            <a:xfrm>
              <a:off x="1075774" y="2073847"/>
              <a:ext cx="504800" cy="440421"/>
            </a:xfrm>
            <a:prstGeom prst="rect">
              <a:avLst/>
            </a:prstGeom>
            <a:noFill/>
          </p:spPr>
          <p:txBody>
            <a:bodyPr>
              <a:noAutofit/>
            </a:bodyPr>
            <a:lstStyle/>
            <a:p>
              <a:pPr marR="0" defTabSz="914400">
                <a:buClrTx/>
                <a:buSzTx/>
                <a:buFontTx/>
                <a:buNone/>
                <a:defRPr/>
              </a:pPr>
              <a:r>
                <a:rPr kumimoji="0" lang="en-US" altLang="zh-CN" sz="1400" kern="1200" cap="none" spc="0" normalizeH="0" baseline="0" noProof="0">
                  <a:solidFill>
                    <a:schemeClr val="tx2"/>
                  </a:solidFill>
                  <a:latin typeface="Times New Roman" panose="02020603050405020304" pitchFamily="18" charset="0"/>
                  <a:ea typeface="+mj-ea"/>
                  <a:cs typeface="Times New Roman" panose="02020603050405020304" pitchFamily="18" charset="0"/>
                </a:rPr>
                <a:t>9</a:t>
              </a:r>
              <a:endParaRPr kumimoji="0" lang="en-US" altLang="zh-CN" sz="1400" kern="1200" cap="none" spc="0" normalizeH="0" baseline="0" noProof="0">
                <a:solidFill>
                  <a:schemeClr val="tx2"/>
                </a:solidFill>
                <a:latin typeface="Times New Roman" panose="02020603050405020304" pitchFamily="18" charset="0"/>
                <a:ea typeface="+mj-ea"/>
                <a:cs typeface="Times New Roman" panose="02020603050405020304" pitchFamily="18" charset="0"/>
              </a:endParaRPr>
            </a:p>
          </p:txBody>
        </p:sp>
      </p:grpSp>
      <p:grpSp>
        <p:nvGrpSpPr>
          <p:cNvPr id="23" name="组合 22"/>
          <p:cNvGrpSpPr/>
          <p:nvPr/>
        </p:nvGrpSpPr>
        <p:grpSpPr>
          <a:xfrm>
            <a:off x="7054215" y="4112260"/>
            <a:ext cx="449580" cy="382270"/>
            <a:chOff x="1006488" y="2036167"/>
            <a:chExt cx="583984" cy="504056"/>
          </a:xfrm>
        </p:grpSpPr>
        <p:sp>
          <p:nvSpPr>
            <p:cNvPr id="25" name="椭圆 1"/>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26" name="文本框 25"/>
            <p:cNvSpPr txBox="1"/>
            <p:nvPr/>
          </p:nvSpPr>
          <p:spPr>
            <a:xfrm>
              <a:off x="1085672" y="2073847"/>
              <a:ext cx="504800" cy="440421"/>
            </a:xfrm>
            <a:prstGeom prst="rect">
              <a:avLst/>
            </a:prstGeom>
            <a:noFill/>
          </p:spPr>
          <p:txBody>
            <a:bodyPr>
              <a:noAutofit/>
            </a:bodyPr>
            <a:lstStyle/>
            <a:p>
              <a:pPr marR="0" defTabSz="914400">
                <a:buClrTx/>
                <a:buSzTx/>
                <a:buFontTx/>
                <a:buNone/>
                <a:defRPr/>
              </a:pPr>
              <a:r>
                <a:rPr kumimoji="0" lang="en-US" altLang="zh-CN" sz="1400" kern="1200" cap="none" spc="0" normalizeH="0" baseline="0" noProof="0">
                  <a:solidFill>
                    <a:schemeClr val="tx2"/>
                  </a:solidFill>
                  <a:latin typeface="Times New Roman" panose="02020603050405020304" pitchFamily="18" charset="0"/>
                  <a:ea typeface="+mj-ea"/>
                  <a:cs typeface="Times New Roman" panose="02020603050405020304" pitchFamily="18" charset="0"/>
                </a:rPr>
                <a:t>3</a:t>
              </a:r>
              <a:endParaRPr kumimoji="0" lang="en-US" altLang="zh-CN" sz="1400" kern="1200" cap="none" spc="0" normalizeH="0" baseline="0" noProof="0">
                <a:solidFill>
                  <a:schemeClr val="tx2"/>
                </a:solidFill>
                <a:latin typeface="Times New Roman" panose="02020603050405020304" pitchFamily="18" charset="0"/>
                <a:ea typeface="+mj-ea"/>
                <a:cs typeface="Times New Roman" panose="02020603050405020304" pitchFamily="18" charset="0"/>
              </a:endParaRPr>
            </a:p>
          </p:txBody>
        </p:sp>
      </p:grpSp>
      <p:grpSp>
        <p:nvGrpSpPr>
          <p:cNvPr id="27" name="组合 26"/>
          <p:cNvGrpSpPr/>
          <p:nvPr/>
        </p:nvGrpSpPr>
        <p:grpSpPr>
          <a:xfrm>
            <a:off x="4106545" y="4794250"/>
            <a:ext cx="441960" cy="382270"/>
            <a:chOff x="1006488" y="2036167"/>
            <a:chExt cx="574086" cy="504056"/>
          </a:xfrm>
        </p:grpSpPr>
        <p:sp>
          <p:nvSpPr>
            <p:cNvPr id="29" name="椭圆 1"/>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30" name="文本框 29"/>
            <p:cNvSpPr txBox="1"/>
            <p:nvPr/>
          </p:nvSpPr>
          <p:spPr>
            <a:xfrm>
              <a:off x="1075774" y="2073847"/>
              <a:ext cx="504800" cy="440421"/>
            </a:xfrm>
            <a:prstGeom prst="rect">
              <a:avLst/>
            </a:prstGeom>
            <a:noFill/>
          </p:spPr>
          <p:txBody>
            <a:bodyPr>
              <a:noAutofit/>
            </a:bodyPr>
            <a:lstStyle/>
            <a:p>
              <a:pPr marR="0" defTabSz="914400">
                <a:buClrTx/>
                <a:buSzTx/>
                <a:buFontTx/>
                <a:buNone/>
                <a:defRPr/>
              </a:pPr>
              <a:r>
                <a:rPr kumimoji="0" lang="en-US" altLang="zh-CN" sz="1400" kern="1200" cap="none" spc="0" normalizeH="0" baseline="0" noProof="0">
                  <a:solidFill>
                    <a:schemeClr val="tx2"/>
                  </a:solidFill>
                  <a:latin typeface="Times New Roman" panose="02020603050405020304" pitchFamily="18" charset="0"/>
                  <a:ea typeface="+mj-ea"/>
                  <a:cs typeface="Times New Roman" panose="02020603050405020304" pitchFamily="18" charset="0"/>
                </a:rPr>
                <a:t>2</a:t>
              </a:r>
              <a:endParaRPr kumimoji="0" lang="en-US" altLang="zh-CN" sz="1400" kern="1200" cap="none" spc="0" normalizeH="0" baseline="0" noProof="0">
                <a:solidFill>
                  <a:schemeClr val="tx2"/>
                </a:solidFill>
                <a:latin typeface="Times New Roman" panose="02020603050405020304" pitchFamily="18" charset="0"/>
                <a:ea typeface="+mj-ea"/>
                <a:cs typeface="Times New Roman" panose="02020603050405020304" pitchFamily="18" charset="0"/>
              </a:endParaRPr>
            </a:p>
          </p:txBody>
        </p:sp>
      </p:grpSp>
      <p:grpSp>
        <p:nvGrpSpPr>
          <p:cNvPr id="32" name="组合 31"/>
          <p:cNvGrpSpPr/>
          <p:nvPr/>
        </p:nvGrpSpPr>
        <p:grpSpPr>
          <a:xfrm>
            <a:off x="5036820" y="4786630"/>
            <a:ext cx="449580" cy="382270"/>
            <a:chOff x="1006488" y="2036167"/>
            <a:chExt cx="583984" cy="504056"/>
          </a:xfrm>
        </p:grpSpPr>
        <p:sp>
          <p:nvSpPr>
            <p:cNvPr id="33" name="椭圆 1"/>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35" name="文本框 34"/>
            <p:cNvSpPr txBox="1"/>
            <p:nvPr/>
          </p:nvSpPr>
          <p:spPr>
            <a:xfrm>
              <a:off x="1085672" y="2073847"/>
              <a:ext cx="504800" cy="440421"/>
            </a:xfrm>
            <a:prstGeom prst="rect">
              <a:avLst/>
            </a:prstGeom>
            <a:noFill/>
          </p:spPr>
          <p:txBody>
            <a:bodyPr>
              <a:noAutofit/>
            </a:bodyPr>
            <a:lstStyle/>
            <a:p>
              <a:pPr marR="0" defTabSz="914400">
                <a:buClrTx/>
                <a:buSzTx/>
                <a:buFontTx/>
                <a:buNone/>
                <a:defRPr/>
              </a:pPr>
              <a:r>
                <a:rPr kumimoji="0" lang="en-US" altLang="zh-CN" sz="1400" kern="1200" cap="none" spc="0" normalizeH="0" baseline="0" noProof="0">
                  <a:solidFill>
                    <a:schemeClr val="tx2"/>
                  </a:solidFill>
                  <a:latin typeface="Times New Roman" panose="02020603050405020304" pitchFamily="18" charset="0"/>
                  <a:ea typeface="+mj-ea"/>
                  <a:cs typeface="Times New Roman" panose="02020603050405020304" pitchFamily="18" charset="0"/>
                </a:rPr>
                <a:t>4</a:t>
              </a:r>
              <a:endParaRPr kumimoji="0" lang="en-US" altLang="zh-CN" sz="1400" kern="1200" cap="none" spc="0" normalizeH="0" baseline="0" noProof="0">
                <a:solidFill>
                  <a:schemeClr val="tx2"/>
                </a:solidFill>
                <a:latin typeface="Times New Roman" panose="02020603050405020304" pitchFamily="18" charset="0"/>
                <a:ea typeface="+mj-ea"/>
                <a:cs typeface="Times New Roman" panose="02020603050405020304" pitchFamily="18" charset="0"/>
              </a:endParaRPr>
            </a:p>
          </p:txBody>
        </p:sp>
      </p:grpSp>
      <p:sp>
        <p:nvSpPr>
          <p:cNvPr id="39" name="文本框 38"/>
          <p:cNvSpPr txBox="1"/>
          <p:nvPr/>
        </p:nvSpPr>
        <p:spPr>
          <a:xfrm>
            <a:off x="967740" y="2060575"/>
            <a:ext cx="7132320" cy="401320"/>
          </a:xfrm>
          <a:prstGeom prst="rect">
            <a:avLst/>
          </a:prstGeom>
          <a:noFill/>
        </p:spPr>
        <p:txBody>
          <a:bodyPr wrap="square" rtlCol="0" anchor="t">
            <a:noAutofit/>
          </a:bodyPr>
          <a:p>
            <a:pPr marR="0" defTabSz="914400">
              <a:buClrTx/>
              <a:buSzTx/>
              <a:buFontTx/>
              <a:buNone/>
              <a:defRPr/>
            </a:pPr>
            <a:r>
              <a:rPr lang="zh-CN" altLang="en-US" noProof="0">
                <a:solidFill>
                  <a:schemeClr val="tx2"/>
                </a:solidFill>
                <a:uFillTx/>
                <a:latin typeface="Times New Roman" panose="02020603050405020304" pitchFamily="18" charset="0"/>
                <a:cs typeface="Times New Roman" panose="02020603050405020304" pitchFamily="18" charset="0"/>
                <a:sym typeface="+mn-ea"/>
              </a:rPr>
              <a:t>待重构的堆：</a:t>
            </a:r>
            <a:r>
              <a:rPr lang="en-US" altLang="zh-CN" noProof="0">
                <a:solidFill>
                  <a:schemeClr val="tx2"/>
                </a:solidFill>
                <a:uFillTx/>
                <a:latin typeface="Times New Roman" panose="02020603050405020304" pitchFamily="18" charset="0"/>
                <a:cs typeface="Times New Roman" panose="02020603050405020304" pitchFamily="18" charset="0"/>
                <a:sym typeface="+mn-ea"/>
              </a:rPr>
              <a:t>[8,10,15,17,7,9,3,2,4]</a:t>
            </a:r>
            <a:r>
              <a:rPr lang="zh-CN" altLang="en-US" noProof="0">
                <a:solidFill>
                  <a:schemeClr val="tx2"/>
                </a:solidFill>
                <a:uFillTx/>
                <a:latin typeface="Times New Roman" panose="02020603050405020304" pitchFamily="18" charset="0"/>
                <a:cs typeface="Times New Roman" panose="02020603050405020304" pitchFamily="18" charset="0"/>
                <a:sym typeface="+mn-ea"/>
              </a:rPr>
              <a:t>，定义</a:t>
            </a:r>
            <a:r>
              <a:rPr lang="en-US" altLang="zh-CN" noProof="0">
                <a:solidFill>
                  <a:schemeClr val="tx2"/>
                </a:solidFill>
                <a:uFillTx/>
                <a:latin typeface="Times New Roman" panose="02020603050405020304" pitchFamily="18" charset="0"/>
                <a:cs typeface="Times New Roman" panose="02020603050405020304" pitchFamily="18" charset="0"/>
                <a:sym typeface="+mn-ea"/>
              </a:rPr>
              <a:t>i</a:t>
            </a:r>
            <a:r>
              <a:rPr lang="zh-CN" altLang="en-US" noProof="0">
                <a:solidFill>
                  <a:schemeClr val="tx2"/>
                </a:solidFill>
                <a:uFillTx/>
                <a:latin typeface="Times New Roman" panose="02020603050405020304" pitchFamily="18" charset="0"/>
                <a:cs typeface="Times New Roman" panose="02020603050405020304" pitchFamily="18" charset="0"/>
                <a:sym typeface="+mn-ea"/>
              </a:rPr>
              <a:t>指针，指向重构节点，定义</a:t>
            </a:r>
            <a:r>
              <a:rPr lang="en-US" altLang="zh-CN" noProof="0">
                <a:solidFill>
                  <a:schemeClr val="tx2"/>
                </a:solidFill>
                <a:uFillTx/>
                <a:latin typeface="Times New Roman" panose="02020603050405020304" pitchFamily="18" charset="0"/>
                <a:cs typeface="Times New Roman" panose="02020603050405020304" pitchFamily="18" charset="0"/>
                <a:sym typeface="+mn-ea"/>
              </a:rPr>
              <a:t>k</a:t>
            </a:r>
            <a:r>
              <a:rPr lang="zh-CN" altLang="en-US" noProof="0">
                <a:solidFill>
                  <a:schemeClr val="tx2"/>
                </a:solidFill>
                <a:uFillTx/>
                <a:latin typeface="Times New Roman" panose="02020603050405020304" pitchFamily="18" charset="0"/>
                <a:cs typeface="Times New Roman" panose="02020603050405020304" pitchFamily="18" charset="0"/>
                <a:sym typeface="+mn-ea"/>
              </a:rPr>
              <a:t>表示待交换</a:t>
            </a:r>
            <a:r>
              <a:rPr lang="zh-CN" altLang="en-US" noProof="0">
                <a:solidFill>
                  <a:schemeClr val="tx2"/>
                </a:solidFill>
                <a:uFillTx/>
                <a:latin typeface="Times New Roman" panose="02020603050405020304" pitchFamily="18" charset="0"/>
                <a:cs typeface="Times New Roman" panose="02020603050405020304" pitchFamily="18" charset="0"/>
                <a:sym typeface="+mn-ea"/>
              </a:rPr>
              <a:t>节点。</a:t>
            </a:r>
            <a:endParaRPr lang="zh-CN" altLang="en-US" noProof="0">
              <a:solidFill>
                <a:schemeClr val="tx2"/>
              </a:solidFill>
              <a:uFillTx/>
              <a:latin typeface="Times New Roman" panose="02020603050405020304" pitchFamily="18" charset="0"/>
              <a:cs typeface="Times New Roman" panose="02020603050405020304" pitchFamily="18" charset="0"/>
              <a:sym typeface="+mn-ea"/>
            </a:endParaRPr>
          </a:p>
        </p:txBody>
      </p:sp>
      <p:sp>
        <p:nvSpPr>
          <p:cNvPr id="41" name="矩形 40"/>
          <p:cNvSpPr/>
          <p:nvPr/>
        </p:nvSpPr>
        <p:spPr>
          <a:xfrm>
            <a:off x="594360" y="3429000"/>
            <a:ext cx="3282950" cy="647700"/>
          </a:xfrm>
          <a:prstGeom prst="rect">
            <a:avLst/>
          </a:prstGeom>
        </p:spPr>
        <p:txBody>
          <a:bodyPr wrap="none">
            <a:noAutofit/>
          </a:bodyPr>
          <a:lstStyle/>
          <a:p>
            <a:pPr marL="0" indent="0" algn="just" latinLnBrk="0">
              <a:spcBef>
                <a:spcPts val="0"/>
              </a:spcBef>
              <a:defRPr/>
            </a:pPr>
            <a:r>
              <a:rPr lang="zh-CN" altLang="en-US" sz="1400" b="1" dirty="0">
                <a:solidFill>
                  <a:srgbClr val="FF0000"/>
                </a:solidFill>
                <a:uFillTx/>
                <a:latin typeface="Times New Roman" panose="02020603050405020304" pitchFamily="18" charset="0"/>
                <a:cs typeface="Times New Roman" panose="02020603050405020304" pitchFamily="18" charset="0"/>
              </a:rPr>
              <a:t>①</a:t>
            </a:r>
            <a:r>
              <a:rPr lang="en-US" altLang="zh-CN" sz="1400" b="1" dirty="0">
                <a:solidFill>
                  <a:srgbClr val="FF0000"/>
                </a:solidFill>
                <a:uFillTx/>
                <a:latin typeface="Times New Roman" panose="02020603050405020304" pitchFamily="18" charset="0"/>
                <a:cs typeface="Times New Roman" panose="02020603050405020304" pitchFamily="18" charset="0"/>
              </a:rPr>
              <a:t>i</a:t>
            </a:r>
            <a:r>
              <a:rPr lang="zh-CN" altLang="en-US" sz="1400" b="1" dirty="0">
                <a:solidFill>
                  <a:srgbClr val="FF0000"/>
                </a:solidFill>
                <a:uFillTx/>
                <a:latin typeface="Times New Roman" panose="02020603050405020304" pitchFamily="18" charset="0"/>
                <a:cs typeface="Times New Roman" panose="02020603050405020304" pitchFamily="18" charset="0"/>
              </a:rPr>
              <a:t>指针指向一个待重构的节点，判断该</a:t>
            </a:r>
            <a:endParaRPr lang="zh-CN" altLang="en-US" sz="1400" b="1" dirty="0">
              <a:solidFill>
                <a:srgbClr val="FF0000"/>
              </a:solidFill>
              <a:uFillTx/>
              <a:latin typeface="Times New Roman" panose="02020603050405020304" pitchFamily="18" charset="0"/>
              <a:cs typeface="Times New Roman" panose="02020603050405020304" pitchFamily="18" charset="0"/>
            </a:endParaRPr>
          </a:p>
          <a:p>
            <a:pPr marL="0" indent="0" algn="just" latinLnBrk="0">
              <a:spcBef>
                <a:spcPts val="0"/>
              </a:spcBef>
              <a:defRPr/>
            </a:pPr>
            <a:r>
              <a:rPr lang="zh-CN" altLang="en-US" sz="1400" b="1" dirty="0">
                <a:solidFill>
                  <a:srgbClr val="FF0000"/>
                </a:solidFill>
                <a:uFillTx/>
                <a:latin typeface="Times New Roman" panose="02020603050405020304" pitchFamily="18" charset="0"/>
                <a:cs typeface="Times New Roman" panose="02020603050405020304" pitchFamily="18" charset="0"/>
              </a:rPr>
              <a:t>节点是否为叶节点，是叶节点则</a:t>
            </a:r>
            <a:r>
              <a:rPr lang="en-US" altLang="zh-CN" sz="1400" b="1" dirty="0">
                <a:solidFill>
                  <a:srgbClr val="FF0000"/>
                </a:solidFill>
                <a:uFillTx/>
                <a:latin typeface="Times New Roman" panose="02020603050405020304" pitchFamily="18" charset="0"/>
                <a:cs typeface="Times New Roman" panose="02020603050405020304" pitchFamily="18" charset="0"/>
              </a:rPr>
              <a:t>i</a:t>
            </a:r>
            <a:r>
              <a:rPr lang="zh-CN" altLang="en-US" sz="1400" b="1" dirty="0">
                <a:solidFill>
                  <a:srgbClr val="FF0000"/>
                </a:solidFill>
                <a:uFillTx/>
                <a:latin typeface="Times New Roman" panose="02020603050405020304" pitchFamily="18" charset="0"/>
                <a:cs typeface="Times New Roman" panose="02020603050405020304" pitchFamily="18" charset="0"/>
              </a:rPr>
              <a:t>自减</a:t>
            </a:r>
            <a:r>
              <a:rPr lang="en-US" altLang="zh-CN" sz="1400" b="1" dirty="0">
                <a:solidFill>
                  <a:srgbClr val="FF0000"/>
                </a:solidFill>
                <a:uFillTx/>
                <a:latin typeface="Times New Roman" panose="02020603050405020304" pitchFamily="18" charset="0"/>
                <a:cs typeface="Times New Roman" panose="02020603050405020304" pitchFamily="18" charset="0"/>
              </a:rPr>
              <a:t>1</a:t>
            </a:r>
            <a:r>
              <a:rPr lang="zh-CN" altLang="en-US" sz="1400" b="1" dirty="0">
                <a:solidFill>
                  <a:srgbClr val="FF0000"/>
                </a:solidFill>
                <a:uFillTx/>
                <a:latin typeface="Times New Roman" panose="02020603050405020304" pitchFamily="18" charset="0"/>
                <a:cs typeface="Times New Roman" panose="02020603050405020304" pitchFamily="18" charset="0"/>
              </a:rPr>
              <a:t>。</a:t>
            </a:r>
            <a:endParaRPr lang="zh-CN" altLang="en-US" sz="1400" b="1" dirty="0">
              <a:solidFill>
                <a:srgbClr val="FF0000"/>
              </a:solidFill>
              <a:uFillTx/>
              <a:latin typeface="Times New Roman" panose="02020603050405020304" pitchFamily="18" charset="0"/>
              <a:cs typeface="Times New Roman" panose="02020603050405020304" pitchFamily="18" charset="0"/>
            </a:endParaRPr>
          </a:p>
          <a:p>
            <a:pPr marL="0" indent="0" algn="just" latinLnBrk="0">
              <a:spcBef>
                <a:spcPts val="0"/>
              </a:spcBef>
              <a:defRPr/>
            </a:pPr>
            <a:r>
              <a:rPr lang="zh-CN" altLang="en-US" sz="1400" b="1" dirty="0">
                <a:solidFill>
                  <a:srgbClr val="FF0000"/>
                </a:solidFill>
                <a:uFillTx/>
                <a:latin typeface="Times New Roman" panose="02020603050405020304" pitchFamily="18" charset="0"/>
                <a:cs typeface="Times New Roman" panose="02020603050405020304" pitchFamily="18" charset="0"/>
              </a:rPr>
              <a:t>否则与最大子节点交换。</a:t>
            </a:r>
            <a:endParaRPr lang="zh-CN" altLang="en-US" sz="1400" b="1" dirty="0">
              <a:solidFill>
                <a:srgbClr val="FF0000"/>
              </a:solidFill>
              <a:uFillTx/>
              <a:latin typeface="Times New Roman" panose="02020603050405020304" pitchFamily="18" charset="0"/>
              <a:cs typeface="Times New Roman" panose="02020603050405020304" pitchFamily="18" charset="0"/>
            </a:endParaRPr>
          </a:p>
        </p:txBody>
      </p:sp>
      <p:cxnSp>
        <p:nvCxnSpPr>
          <p:cNvPr id="52" name="直接箭头连接符 51"/>
          <p:cNvCxnSpPr/>
          <p:nvPr/>
        </p:nvCxnSpPr>
        <p:spPr>
          <a:xfrm>
            <a:off x="4737735" y="4869180"/>
            <a:ext cx="293370" cy="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53" name="文本框 52"/>
          <p:cNvSpPr txBox="1"/>
          <p:nvPr/>
        </p:nvSpPr>
        <p:spPr>
          <a:xfrm>
            <a:off x="4572000" y="4677410"/>
            <a:ext cx="182880" cy="357505"/>
          </a:xfrm>
          <a:prstGeom prst="rect">
            <a:avLst/>
          </a:prstGeom>
          <a:noFill/>
        </p:spPr>
        <p:txBody>
          <a:bodyPr wrap="square" rtlCol="0">
            <a:noAutofit/>
          </a:bodyPr>
          <a:p>
            <a:r>
              <a:rPr lang="en-US" altLang="zh-CN" sz="1800">
                <a:latin typeface="Times New Roman" panose="02020603050405020304" pitchFamily="18" charset="0"/>
                <a:cs typeface="Times New Roman" panose="02020603050405020304" pitchFamily="18" charset="0"/>
              </a:rPr>
              <a:t>i</a:t>
            </a:r>
            <a:endParaRPr lang="en-US" altLang="zh-CN" sz="1800">
              <a:latin typeface="Times New Roman" panose="02020603050405020304" pitchFamily="18" charset="0"/>
              <a:cs typeface="Times New Roman" panose="02020603050405020304" pitchFamily="18" charset="0"/>
            </a:endParaRPr>
          </a:p>
        </p:txBody>
      </p:sp>
      <p:cxnSp>
        <p:nvCxnSpPr>
          <p:cNvPr id="56" name="直接连接符 55"/>
          <p:cNvCxnSpPr>
            <a:stCxn id="10279" idx="4"/>
          </p:cNvCxnSpPr>
          <p:nvPr/>
        </p:nvCxnSpPr>
        <p:spPr>
          <a:xfrm flipH="1">
            <a:off x="6042025" y="3211830"/>
            <a:ext cx="0" cy="13271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57" name="直接连接符 56"/>
          <p:cNvCxnSpPr/>
          <p:nvPr/>
        </p:nvCxnSpPr>
        <p:spPr>
          <a:xfrm>
            <a:off x="5295265" y="3348990"/>
            <a:ext cx="1508760" cy="63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58" name="直接箭头连接符 57"/>
          <p:cNvCxnSpPr/>
          <p:nvPr/>
        </p:nvCxnSpPr>
        <p:spPr>
          <a:xfrm flipH="1">
            <a:off x="5295265" y="3341370"/>
            <a:ext cx="0" cy="12954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59" name="直接箭头连接符 58"/>
          <p:cNvCxnSpPr/>
          <p:nvPr/>
        </p:nvCxnSpPr>
        <p:spPr>
          <a:xfrm flipH="1">
            <a:off x="6804025" y="3345180"/>
            <a:ext cx="0" cy="12954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60" name="直接连接符 59"/>
          <p:cNvCxnSpPr/>
          <p:nvPr/>
        </p:nvCxnSpPr>
        <p:spPr>
          <a:xfrm flipH="1">
            <a:off x="5292090" y="3846830"/>
            <a:ext cx="0" cy="13271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61" name="直接连接符 60"/>
          <p:cNvCxnSpPr/>
          <p:nvPr/>
        </p:nvCxnSpPr>
        <p:spPr>
          <a:xfrm flipV="1">
            <a:off x="4784090" y="3981450"/>
            <a:ext cx="930275" cy="63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62" name="直接箭头连接符 61"/>
          <p:cNvCxnSpPr/>
          <p:nvPr/>
        </p:nvCxnSpPr>
        <p:spPr>
          <a:xfrm flipH="1">
            <a:off x="4791710" y="3990340"/>
            <a:ext cx="0" cy="13680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63" name="直接箭头连接符 62"/>
          <p:cNvCxnSpPr/>
          <p:nvPr/>
        </p:nvCxnSpPr>
        <p:spPr>
          <a:xfrm flipH="1">
            <a:off x="5716270" y="3980180"/>
            <a:ext cx="0" cy="13680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64" name="直接连接符 63"/>
          <p:cNvCxnSpPr/>
          <p:nvPr/>
        </p:nvCxnSpPr>
        <p:spPr>
          <a:xfrm flipH="1">
            <a:off x="6790055" y="3837940"/>
            <a:ext cx="0" cy="13271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65" name="直接连接符 64"/>
          <p:cNvCxnSpPr/>
          <p:nvPr/>
        </p:nvCxnSpPr>
        <p:spPr>
          <a:xfrm flipV="1">
            <a:off x="6320155" y="3972560"/>
            <a:ext cx="930275" cy="63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66" name="直接箭头连接符 65"/>
          <p:cNvCxnSpPr/>
          <p:nvPr/>
        </p:nvCxnSpPr>
        <p:spPr>
          <a:xfrm flipH="1">
            <a:off x="6320155" y="3973830"/>
            <a:ext cx="0" cy="13680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67" name="直接箭头连接符 66"/>
          <p:cNvCxnSpPr/>
          <p:nvPr/>
        </p:nvCxnSpPr>
        <p:spPr>
          <a:xfrm flipH="1">
            <a:off x="7252335" y="3971290"/>
            <a:ext cx="0" cy="13680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68" name="直接连接符 67"/>
          <p:cNvCxnSpPr/>
          <p:nvPr/>
        </p:nvCxnSpPr>
        <p:spPr>
          <a:xfrm flipH="1">
            <a:off x="4768215" y="4516120"/>
            <a:ext cx="0" cy="13271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69" name="直接连接符 68"/>
          <p:cNvCxnSpPr/>
          <p:nvPr/>
        </p:nvCxnSpPr>
        <p:spPr>
          <a:xfrm flipV="1">
            <a:off x="4298315" y="4650740"/>
            <a:ext cx="930275" cy="63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70" name="直接箭头连接符 69"/>
          <p:cNvCxnSpPr/>
          <p:nvPr/>
        </p:nvCxnSpPr>
        <p:spPr>
          <a:xfrm flipH="1">
            <a:off x="4298315" y="4652010"/>
            <a:ext cx="0" cy="13680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71" name="直接箭头连接符 70"/>
          <p:cNvCxnSpPr/>
          <p:nvPr/>
        </p:nvCxnSpPr>
        <p:spPr>
          <a:xfrm flipH="1">
            <a:off x="5230495" y="4649470"/>
            <a:ext cx="0" cy="13680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20" name="直接箭头连接符 19"/>
          <p:cNvCxnSpPr/>
          <p:nvPr/>
        </p:nvCxnSpPr>
        <p:spPr>
          <a:xfrm>
            <a:off x="3779520" y="4869180"/>
            <a:ext cx="293370" cy="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24" name="文本框 23"/>
          <p:cNvSpPr txBox="1"/>
          <p:nvPr/>
        </p:nvSpPr>
        <p:spPr>
          <a:xfrm>
            <a:off x="3613785" y="4677410"/>
            <a:ext cx="182880" cy="357505"/>
          </a:xfrm>
          <a:prstGeom prst="rect">
            <a:avLst/>
          </a:prstGeom>
          <a:noFill/>
        </p:spPr>
        <p:txBody>
          <a:bodyPr wrap="square" rtlCol="0">
            <a:noAutofit/>
          </a:bodyPr>
          <a:p>
            <a:r>
              <a:rPr lang="en-US" altLang="zh-CN" sz="1800">
                <a:latin typeface="Times New Roman" panose="02020603050405020304" pitchFamily="18" charset="0"/>
                <a:cs typeface="Times New Roman" panose="02020603050405020304" pitchFamily="18" charset="0"/>
              </a:rPr>
              <a:t>i</a:t>
            </a:r>
            <a:endParaRPr lang="en-US" altLang="zh-CN" sz="1800">
              <a:latin typeface="Times New Roman" panose="02020603050405020304" pitchFamily="18" charset="0"/>
              <a:cs typeface="Times New Roman" panose="02020603050405020304" pitchFamily="18" charset="0"/>
            </a:endParaRPr>
          </a:p>
        </p:txBody>
      </p:sp>
      <p:cxnSp>
        <p:nvCxnSpPr>
          <p:cNvPr id="28" name="直接箭头连接符 27"/>
          <p:cNvCxnSpPr/>
          <p:nvPr/>
        </p:nvCxnSpPr>
        <p:spPr>
          <a:xfrm>
            <a:off x="6760845" y="4140835"/>
            <a:ext cx="293370" cy="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31" name="文本框 30"/>
          <p:cNvSpPr txBox="1"/>
          <p:nvPr/>
        </p:nvSpPr>
        <p:spPr>
          <a:xfrm>
            <a:off x="6595110" y="3949065"/>
            <a:ext cx="182880" cy="357505"/>
          </a:xfrm>
          <a:prstGeom prst="rect">
            <a:avLst/>
          </a:prstGeom>
          <a:noFill/>
        </p:spPr>
        <p:txBody>
          <a:bodyPr wrap="square" rtlCol="0">
            <a:noAutofit/>
          </a:bodyPr>
          <a:p>
            <a:r>
              <a:rPr lang="en-US" altLang="zh-CN" sz="1800">
                <a:latin typeface="Times New Roman" panose="02020603050405020304" pitchFamily="18" charset="0"/>
                <a:cs typeface="Times New Roman" panose="02020603050405020304" pitchFamily="18" charset="0"/>
              </a:rPr>
              <a:t>i</a:t>
            </a:r>
            <a:endParaRPr lang="en-US" altLang="zh-CN" sz="1800">
              <a:latin typeface="Times New Roman" panose="02020603050405020304" pitchFamily="18" charset="0"/>
              <a:cs typeface="Times New Roman" panose="02020603050405020304" pitchFamily="18" charset="0"/>
            </a:endParaRPr>
          </a:p>
        </p:txBody>
      </p:sp>
      <p:cxnSp>
        <p:nvCxnSpPr>
          <p:cNvPr id="34" name="直接箭头连接符 33"/>
          <p:cNvCxnSpPr/>
          <p:nvPr/>
        </p:nvCxnSpPr>
        <p:spPr>
          <a:xfrm flipV="1">
            <a:off x="6308725" y="4497705"/>
            <a:ext cx="0" cy="25908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37" name="文本框 36"/>
          <p:cNvSpPr txBox="1"/>
          <p:nvPr/>
        </p:nvSpPr>
        <p:spPr>
          <a:xfrm>
            <a:off x="6188075" y="4686935"/>
            <a:ext cx="182880" cy="357505"/>
          </a:xfrm>
          <a:prstGeom prst="rect">
            <a:avLst/>
          </a:prstGeom>
          <a:noFill/>
        </p:spPr>
        <p:txBody>
          <a:bodyPr wrap="square" rtlCol="0">
            <a:noAutofit/>
          </a:bodyPr>
          <a:p>
            <a:r>
              <a:rPr lang="en-US" altLang="zh-CN" sz="1800">
                <a:latin typeface="Times New Roman" panose="02020603050405020304" pitchFamily="18" charset="0"/>
                <a:cs typeface="Times New Roman" panose="02020603050405020304" pitchFamily="18" charset="0"/>
              </a:rPr>
              <a:t>i</a:t>
            </a:r>
            <a:endParaRPr lang="en-US" altLang="zh-CN" sz="1800">
              <a:latin typeface="Times New Roman" panose="02020603050405020304" pitchFamily="18" charset="0"/>
              <a:cs typeface="Times New Roman" panose="02020603050405020304" pitchFamily="18" charset="0"/>
            </a:endParaRPr>
          </a:p>
        </p:txBody>
      </p:sp>
      <p:cxnSp>
        <p:nvCxnSpPr>
          <p:cNvPr id="40" name="直接箭头连接符 39"/>
          <p:cNvCxnSpPr/>
          <p:nvPr/>
        </p:nvCxnSpPr>
        <p:spPr>
          <a:xfrm>
            <a:off x="5219700" y="4220845"/>
            <a:ext cx="295275" cy="190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46" name="文本框 45"/>
          <p:cNvSpPr txBox="1"/>
          <p:nvPr/>
        </p:nvSpPr>
        <p:spPr>
          <a:xfrm>
            <a:off x="5031105" y="4023360"/>
            <a:ext cx="182880" cy="357505"/>
          </a:xfrm>
          <a:prstGeom prst="rect">
            <a:avLst/>
          </a:prstGeom>
          <a:noFill/>
        </p:spPr>
        <p:txBody>
          <a:bodyPr wrap="square" rtlCol="0">
            <a:noAutofit/>
          </a:bodyPr>
          <a:p>
            <a:r>
              <a:rPr lang="en-US" altLang="zh-CN" sz="1800">
                <a:latin typeface="Times New Roman" panose="02020603050405020304" pitchFamily="18" charset="0"/>
                <a:cs typeface="Times New Roman" panose="02020603050405020304" pitchFamily="18" charset="0"/>
              </a:rPr>
              <a:t>i</a:t>
            </a:r>
            <a:endParaRPr lang="en-US" altLang="zh-CN" sz="1800">
              <a:latin typeface="Times New Roman" panose="02020603050405020304" pitchFamily="18" charset="0"/>
              <a:cs typeface="Times New Roman" panose="02020603050405020304" pitchFamily="18" charset="0"/>
            </a:endParaRPr>
          </a:p>
        </p:txBody>
      </p:sp>
      <p:cxnSp>
        <p:nvCxnSpPr>
          <p:cNvPr id="49" name="直接箭头连接符 48"/>
          <p:cNvCxnSpPr/>
          <p:nvPr/>
        </p:nvCxnSpPr>
        <p:spPr>
          <a:xfrm>
            <a:off x="4273550" y="4218940"/>
            <a:ext cx="295275" cy="190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50" name="文本框 49"/>
          <p:cNvSpPr txBox="1"/>
          <p:nvPr/>
        </p:nvSpPr>
        <p:spPr>
          <a:xfrm>
            <a:off x="4084955" y="4021455"/>
            <a:ext cx="182880" cy="357505"/>
          </a:xfrm>
          <a:prstGeom prst="rect">
            <a:avLst/>
          </a:prstGeom>
          <a:noFill/>
        </p:spPr>
        <p:txBody>
          <a:bodyPr wrap="square" rtlCol="0">
            <a:noAutofit/>
          </a:bodyPr>
          <a:p>
            <a:r>
              <a:rPr lang="en-US" altLang="zh-CN" sz="1800">
                <a:latin typeface="Times New Roman" panose="02020603050405020304" pitchFamily="18" charset="0"/>
                <a:cs typeface="Times New Roman" panose="02020603050405020304" pitchFamily="18" charset="0"/>
              </a:rPr>
              <a:t>i</a:t>
            </a:r>
            <a:endParaRPr lang="en-US" altLang="zh-CN" sz="1800">
              <a:latin typeface="Times New Roman" panose="02020603050405020304" pitchFamily="18" charset="0"/>
              <a:cs typeface="Times New Roman" panose="02020603050405020304" pitchFamily="18" charset="0"/>
            </a:endParaRPr>
          </a:p>
        </p:txBody>
      </p:sp>
      <p:cxnSp>
        <p:nvCxnSpPr>
          <p:cNvPr id="51" name="直接箭头连接符 50"/>
          <p:cNvCxnSpPr/>
          <p:nvPr/>
        </p:nvCxnSpPr>
        <p:spPr>
          <a:xfrm>
            <a:off x="6320155" y="3500755"/>
            <a:ext cx="295275" cy="190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72" name="文本框 71"/>
          <p:cNvSpPr txBox="1"/>
          <p:nvPr/>
        </p:nvSpPr>
        <p:spPr>
          <a:xfrm>
            <a:off x="6131560" y="3303270"/>
            <a:ext cx="182880" cy="357505"/>
          </a:xfrm>
          <a:prstGeom prst="rect">
            <a:avLst/>
          </a:prstGeom>
          <a:noFill/>
        </p:spPr>
        <p:txBody>
          <a:bodyPr wrap="square" rtlCol="0">
            <a:noAutofit/>
          </a:bodyPr>
          <a:p>
            <a:r>
              <a:rPr lang="en-US" altLang="zh-CN" sz="1800">
                <a:latin typeface="Times New Roman" panose="02020603050405020304" pitchFamily="18" charset="0"/>
                <a:cs typeface="Times New Roman" panose="02020603050405020304" pitchFamily="18" charset="0"/>
              </a:rPr>
              <a:t>i</a:t>
            </a:r>
            <a:endParaRPr lang="en-US" altLang="zh-CN" sz="1800">
              <a:latin typeface="Times New Roman" panose="02020603050405020304" pitchFamily="18" charset="0"/>
              <a:cs typeface="Times New Roman" panose="02020603050405020304" pitchFamily="18" charset="0"/>
            </a:endParaRPr>
          </a:p>
        </p:txBody>
      </p:sp>
      <p:cxnSp>
        <p:nvCxnSpPr>
          <p:cNvPr id="73" name="直接箭头连接符 72"/>
          <p:cNvCxnSpPr/>
          <p:nvPr/>
        </p:nvCxnSpPr>
        <p:spPr>
          <a:xfrm>
            <a:off x="4859655" y="3502660"/>
            <a:ext cx="295275" cy="190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74" name="文本框 73"/>
          <p:cNvSpPr txBox="1"/>
          <p:nvPr/>
        </p:nvSpPr>
        <p:spPr>
          <a:xfrm>
            <a:off x="4671060" y="3305175"/>
            <a:ext cx="182880" cy="357505"/>
          </a:xfrm>
          <a:prstGeom prst="rect">
            <a:avLst/>
          </a:prstGeom>
          <a:noFill/>
        </p:spPr>
        <p:txBody>
          <a:bodyPr wrap="square" rtlCol="0">
            <a:noAutofit/>
          </a:bodyPr>
          <a:p>
            <a:r>
              <a:rPr lang="en-US" altLang="zh-CN" sz="1800">
                <a:latin typeface="Times New Roman" panose="02020603050405020304" pitchFamily="18" charset="0"/>
                <a:cs typeface="Times New Roman" panose="02020603050405020304" pitchFamily="18" charset="0"/>
              </a:rPr>
              <a:t>i</a:t>
            </a:r>
            <a:endParaRPr lang="en-US" altLang="zh-CN" sz="1800">
              <a:latin typeface="Times New Roman" panose="02020603050405020304" pitchFamily="18" charset="0"/>
              <a:cs typeface="Times New Roman" panose="02020603050405020304" pitchFamily="18" charset="0"/>
            </a:endParaRPr>
          </a:p>
        </p:txBody>
      </p:sp>
      <p:sp>
        <p:nvSpPr>
          <p:cNvPr id="75" name="文本框 74"/>
          <p:cNvSpPr txBox="1"/>
          <p:nvPr/>
        </p:nvSpPr>
        <p:spPr>
          <a:xfrm>
            <a:off x="613410" y="4234815"/>
            <a:ext cx="3595370" cy="521970"/>
          </a:xfrm>
          <a:prstGeom prst="rect">
            <a:avLst/>
          </a:prstGeom>
          <a:noFill/>
        </p:spPr>
        <p:txBody>
          <a:bodyPr wrap="square" rtlCol="0" anchor="t">
            <a:noAutofit/>
          </a:bodyPr>
          <a:p>
            <a:pPr marL="0" indent="0" algn="just" latinLnBrk="0">
              <a:spcBef>
                <a:spcPts val="0"/>
              </a:spcBef>
              <a:defRPr/>
            </a:pPr>
            <a:r>
              <a:rPr lang="zh-CN" altLang="en-US" sz="1400" b="1" dirty="0">
                <a:solidFill>
                  <a:srgbClr val="FF0000"/>
                </a:solidFill>
                <a:uFillTx/>
                <a:latin typeface="Times New Roman" panose="02020603050405020304" pitchFamily="18" charset="0"/>
                <a:cs typeface="Times New Roman" panose="02020603050405020304" pitchFamily="18" charset="0"/>
                <a:sym typeface="+mn-ea"/>
              </a:rPr>
              <a:t>②然后继续让交换</a:t>
            </a:r>
            <a:r>
              <a:rPr lang="zh-CN" altLang="en-US" sz="1400" b="1" dirty="0">
                <a:solidFill>
                  <a:srgbClr val="FF0000"/>
                </a:solidFill>
                <a:uFillTx/>
                <a:latin typeface="Times New Roman" panose="02020603050405020304" pitchFamily="18" charset="0"/>
                <a:cs typeface="Times New Roman" panose="02020603050405020304" pitchFamily="18" charset="0"/>
                <a:sym typeface="+mn-ea"/>
              </a:rPr>
              <a:t>的子节点重复①步骤，</a:t>
            </a:r>
            <a:endParaRPr lang="zh-CN" altLang="en-US" sz="1400" b="1" dirty="0">
              <a:solidFill>
                <a:srgbClr val="FF0000"/>
              </a:solidFill>
              <a:uFillTx/>
              <a:latin typeface="Times New Roman" panose="02020603050405020304" pitchFamily="18" charset="0"/>
              <a:cs typeface="Times New Roman" panose="02020603050405020304" pitchFamily="18" charset="0"/>
              <a:sym typeface="+mn-ea"/>
            </a:endParaRPr>
          </a:p>
          <a:p>
            <a:pPr marL="0" indent="0" algn="just" latinLnBrk="0">
              <a:spcBef>
                <a:spcPts val="0"/>
              </a:spcBef>
              <a:defRPr/>
            </a:pPr>
            <a:r>
              <a:rPr lang="zh-CN" altLang="en-US" sz="1400" b="1" dirty="0">
                <a:solidFill>
                  <a:srgbClr val="FF0000"/>
                </a:solidFill>
                <a:uFillTx/>
                <a:latin typeface="Times New Roman" panose="02020603050405020304" pitchFamily="18" charset="0"/>
                <a:cs typeface="Times New Roman" panose="02020603050405020304" pitchFamily="18" charset="0"/>
                <a:sym typeface="+mn-ea"/>
              </a:rPr>
              <a:t>也就是一个递归的</a:t>
            </a:r>
            <a:r>
              <a:rPr lang="zh-CN" altLang="en-US" sz="1400" b="1" dirty="0">
                <a:solidFill>
                  <a:srgbClr val="FF0000"/>
                </a:solidFill>
                <a:uFillTx/>
                <a:latin typeface="Times New Roman" panose="02020603050405020304" pitchFamily="18" charset="0"/>
                <a:cs typeface="Times New Roman" panose="02020603050405020304" pitchFamily="18" charset="0"/>
                <a:sym typeface="+mn-ea"/>
              </a:rPr>
              <a:t>过程。</a:t>
            </a:r>
            <a:endParaRPr lang="zh-CN" altLang="en-US" sz="1400" b="1" dirty="0">
              <a:solidFill>
                <a:srgbClr val="FF0000"/>
              </a:solidFill>
              <a:uFillTx/>
              <a:latin typeface="Times New Roman" panose="02020603050405020304" pitchFamily="18" charset="0"/>
              <a:cs typeface="Times New Roman" panose="02020603050405020304" pitchFamily="18" charset="0"/>
              <a:sym typeface="+mn-ea"/>
            </a:endParaRPr>
          </a:p>
        </p:txBody>
      </p:sp>
      <p:cxnSp>
        <p:nvCxnSpPr>
          <p:cNvPr id="76" name="直接箭头连接符 75"/>
          <p:cNvCxnSpPr/>
          <p:nvPr/>
        </p:nvCxnSpPr>
        <p:spPr>
          <a:xfrm>
            <a:off x="5579745" y="2924810"/>
            <a:ext cx="295275" cy="190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77" name="文本框 76"/>
          <p:cNvSpPr txBox="1"/>
          <p:nvPr/>
        </p:nvSpPr>
        <p:spPr>
          <a:xfrm>
            <a:off x="5391150" y="2727325"/>
            <a:ext cx="182880" cy="357505"/>
          </a:xfrm>
          <a:prstGeom prst="rect">
            <a:avLst/>
          </a:prstGeom>
          <a:noFill/>
        </p:spPr>
        <p:txBody>
          <a:bodyPr wrap="square" rtlCol="0">
            <a:noAutofit/>
          </a:bodyPr>
          <a:p>
            <a:r>
              <a:rPr lang="en-US" altLang="zh-CN" sz="1800">
                <a:latin typeface="Times New Roman" panose="02020603050405020304" pitchFamily="18" charset="0"/>
                <a:cs typeface="Times New Roman" panose="02020603050405020304" pitchFamily="18" charset="0"/>
              </a:rPr>
              <a:t>i</a:t>
            </a:r>
            <a:endParaRPr lang="en-US" altLang="zh-CN" sz="1800">
              <a:latin typeface="Times New Roman" panose="02020603050405020304" pitchFamily="18" charset="0"/>
              <a:cs typeface="Times New Roman" panose="02020603050405020304" pitchFamily="18" charset="0"/>
            </a:endParaRPr>
          </a:p>
        </p:txBody>
      </p:sp>
      <p:sp>
        <p:nvSpPr>
          <p:cNvPr id="78" name="文本框 77"/>
          <p:cNvSpPr txBox="1"/>
          <p:nvPr/>
        </p:nvSpPr>
        <p:spPr>
          <a:xfrm>
            <a:off x="683260" y="5373370"/>
            <a:ext cx="8096885" cy="560070"/>
          </a:xfrm>
          <a:prstGeom prst="rect">
            <a:avLst/>
          </a:prstGeom>
          <a:noFill/>
        </p:spPr>
        <p:txBody>
          <a:bodyPr wrap="square" rtlCol="0">
            <a:noAutofit/>
          </a:bodyPr>
          <a:p>
            <a:r>
              <a:rPr lang="zh-CN" altLang="en-US">
                <a:solidFill>
                  <a:srgbClr val="FF0000"/>
                </a:solidFill>
              </a:rPr>
              <a:t>时间复杂度分析：</a:t>
            </a:r>
            <a:endParaRPr lang="zh-CN" altLang="en-US">
              <a:solidFill>
                <a:srgbClr val="FF0000"/>
              </a:solidFill>
            </a:endParaRPr>
          </a:p>
          <a:p>
            <a:r>
              <a:rPr lang="en-US" altLang="zh-CN" sz="1400">
                <a:solidFill>
                  <a:srgbClr val="FF0000"/>
                </a:solidFill>
                <a:latin typeface="Times New Roman" panose="02020603050405020304" pitchFamily="18" charset="0"/>
                <a:cs typeface="Times New Roman" panose="02020603050405020304" pitchFamily="18" charset="0"/>
              </a:rPr>
              <a:t>T(n) = 0 </a:t>
            </a:r>
            <a:r>
              <a:rPr lang="en-US" altLang="en-US" sz="1400">
                <a:solidFill>
                  <a:srgbClr val="FF0000"/>
                </a:solidFill>
                <a:latin typeface="Times New Roman" panose="02020603050405020304" pitchFamily="18" charset="0"/>
                <a:cs typeface="Times New Roman" panose="02020603050405020304" pitchFamily="18" charset="0"/>
              </a:rPr>
              <a:t>×</a:t>
            </a:r>
            <a:r>
              <a:rPr lang="en-US" altLang="zh-CN" sz="1400">
                <a:solidFill>
                  <a:srgbClr val="FF0000"/>
                </a:solidFill>
                <a:latin typeface="Times New Roman" panose="02020603050405020304" pitchFamily="18" charset="0"/>
                <a:cs typeface="Times New Roman" panose="02020603050405020304" pitchFamily="18" charset="0"/>
              </a:rPr>
              <a:t> n/2 + 1 </a:t>
            </a:r>
            <a:r>
              <a:rPr lang="en-US" altLang="en-US" sz="1400">
                <a:solidFill>
                  <a:srgbClr val="FF0000"/>
                </a:solidFill>
                <a:latin typeface="Times New Roman" panose="02020603050405020304" pitchFamily="18" charset="0"/>
                <a:cs typeface="Times New Roman" panose="02020603050405020304" pitchFamily="18" charset="0"/>
              </a:rPr>
              <a:t>×</a:t>
            </a:r>
            <a:r>
              <a:rPr lang="en-US" altLang="zh-CN" sz="1400">
                <a:solidFill>
                  <a:srgbClr val="FF0000"/>
                </a:solidFill>
                <a:latin typeface="Times New Roman" panose="02020603050405020304" pitchFamily="18" charset="0"/>
                <a:cs typeface="Times New Roman" panose="02020603050405020304" pitchFamily="18" charset="0"/>
              </a:rPr>
              <a:t> n/4 + 2 </a:t>
            </a:r>
            <a:r>
              <a:rPr lang="en-US" altLang="en-US" sz="1400">
                <a:solidFill>
                  <a:srgbClr val="FF0000"/>
                </a:solidFill>
                <a:latin typeface="Times New Roman" panose="02020603050405020304" pitchFamily="18" charset="0"/>
                <a:cs typeface="Times New Roman" panose="02020603050405020304" pitchFamily="18" charset="0"/>
              </a:rPr>
              <a:t>×</a:t>
            </a:r>
            <a:r>
              <a:rPr lang="en-US" altLang="zh-CN" sz="1400">
                <a:solidFill>
                  <a:srgbClr val="FF0000"/>
                </a:solidFill>
                <a:latin typeface="Times New Roman" panose="02020603050405020304" pitchFamily="18" charset="0"/>
                <a:cs typeface="Times New Roman" panose="02020603050405020304" pitchFamily="18" charset="0"/>
              </a:rPr>
              <a:t> n/8 + ... + h </a:t>
            </a:r>
            <a:r>
              <a:rPr lang="en-US" altLang="en-US" sz="1400">
                <a:solidFill>
                  <a:srgbClr val="FF0000"/>
                </a:solidFill>
                <a:latin typeface="Times New Roman" panose="02020603050405020304" pitchFamily="18" charset="0"/>
                <a:cs typeface="Times New Roman" panose="02020603050405020304" pitchFamily="18" charset="0"/>
              </a:rPr>
              <a:t>×</a:t>
            </a:r>
            <a:r>
              <a:rPr lang="en-US" altLang="zh-CN" sz="1400">
                <a:solidFill>
                  <a:srgbClr val="FF0000"/>
                </a:solidFill>
                <a:latin typeface="Times New Roman" panose="02020603050405020304" pitchFamily="18" charset="0"/>
                <a:cs typeface="Times New Roman" panose="02020603050405020304" pitchFamily="18" charset="0"/>
              </a:rPr>
              <a:t> 1= n </a:t>
            </a:r>
            <a:r>
              <a:rPr lang="en-US" altLang="en-US" sz="1400">
                <a:solidFill>
                  <a:srgbClr val="FF0000"/>
                </a:solidFill>
                <a:latin typeface="Times New Roman" panose="02020603050405020304" pitchFamily="18" charset="0"/>
                <a:cs typeface="Times New Roman" panose="02020603050405020304" pitchFamily="18" charset="0"/>
              </a:rPr>
              <a:t>×</a:t>
            </a:r>
            <a:r>
              <a:rPr lang="en-US" altLang="zh-CN" sz="1400">
                <a:solidFill>
                  <a:srgbClr val="FF0000"/>
                </a:solidFill>
                <a:latin typeface="Times New Roman" panose="02020603050405020304" pitchFamily="18" charset="0"/>
                <a:cs typeface="Times New Roman" panose="02020603050405020304" pitchFamily="18" charset="0"/>
              </a:rPr>
              <a:t> (1/4 + 2/8 + 3/16 + ...)=O(n)</a:t>
            </a:r>
            <a:endParaRPr lang="en-US" altLang="zh-CN" sz="1400">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2"/>
                                        </p:tgtEl>
                                        <p:attrNameLst>
                                          <p:attrName>style.visibility</p:attrName>
                                        </p:attrNameLst>
                                      </p:cBhvr>
                                      <p:to>
                                        <p:strVal val="visible"/>
                                      </p:to>
                                    </p:set>
                                    <p:anim calcmode="lin" valueType="num">
                                      <p:cBhvr additive="base">
                                        <p:cTn id="7" dur="500" fill="hold"/>
                                        <p:tgtEl>
                                          <p:spTgt spid="52"/>
                                        </p:tgtEl>
                                        <p:attrNameLst>
                                          <p:attrName>ppt_x</p:attrName>
                                        </p:attrNameLst>
                                      </p:cBhvr>
                                      <p:tavLst>
                                        <p:tav tm="0">
                                          <p:val>
                                            <p:strVal val="0-#ppt_w/2"/>
                                          </p:val>
                                        </p:tav>
                                        <p:tav tm="100000">
                                          <p:val>
                                            <p:strVal val="#ppt_x"/>
                                          </p:val>
                                        </p:tav>
                                      </p:tavLst>
                                    </p:anim>
                                    <p:anim calcmode="lin" valueType="num">
                                      <p:cBhvr additive="base">
                                        <p:cTn id="8" dur="500" fill="hold"/>
                                        <p:tgtEl>
                                          <p:spTgt spid="52"/>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53"/>
                                        </p:tgtEl>
                                        <p:attrNameLst>
                                          <p:attrName>style.visibility</p:attrName>
                                        </p:attrNameLst>
                                      </p:cBhvr>
                                      <p:to>
                                        <p:strVal val="visible"/>
                                      </p:to>
                                    </p:set>
                                    <p:anim calcmode="lin" valueType="num">
                                      <p:cBhvr additive="base">
                                        <p:cTn id="11" dur="500" fill="hold"/>
                                        <p:tgtEl>
                                          <p:spTgt spid="53"/>
                                        </p:tgtEl>
                                        <p:attrNameLst>
                                          <p:attrName>ppt_x</p:attrName>
                                        </p:attrNameLst>
                                      </p:cBhvr>
                                      <p:tavLst>
                                        <p:tav tm="0">
                                          <p:val>
                                            <p:strVal val="0-#ppt_w/2"/>
                                          </p:val>
                                        </p:tav>
                                        <p:tav tm="100000">
                                          <p:val>
                                            <p:strVal val="#ppt_x"/>
                                          </p:val>
                                        </p:tav>
                                      </p:tavLst>
                                    </p:anim>
                                    <p:anim calcmode="lin" valueType="num">
                                      <p:cBhvr additive="base">
                                        <p:cTn id="12" dur="500" fill="hold"/>
                                        <p:tgtEl>
                                          <p:spTgt spid="53"/>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xit" presetSubtype="8" fill="hold" nodeType="clickEffect">
                                  <p:stCondLst>
                                    <p:cond delay="0"/>
                                  </p:stCondLst>
                                  <p:childTnLst>
                                    <p:anim calcmode="lin" valueType="num">
                                      <p:cBhvr additive="base">
                                        <p:cTn id="16" dur="500"/>
                                        <p:tgtEl>
                                          <p:spTgt spid="52"/>
                                        </p:tgtEl>
                                        <p:attrNameLst>
                                          <p:attrName>ppt_x</p:attrName>
                                        </p:attrNameLst>
                                      </p:cBhvr>
                                      <p:tavLst>
                                        <p:tav tm="0">
                                          <p:val>
                                            <p:strVal val="ppt_x"/>
                                          </p:val>
                                        </p:tav>
                                        <p:tav tm="100000">
                                          <p:val>
                                            <p:strVal val="0-ppt_w/2"/>
                                          </p:val>
                                        </p:tav>
                                      </p:tavLst>
                                    </p:anim>
                                    <p:anim calcmode="lin" valueType="num">
                                      <p:cBhvr additive="base">
                                        <p:cTn id="17" dur="500"/>
                                        <p:tgtEl>
                                          <p:spTgt spid="52"/>
                                        </p:tgtEl>
                                        <p:attrNameLst>
                                          <p:attrName>ppt_y</p:attrName>
                                        </p:attrNameLst>
                                      </p:cBhvr>
                                      <p:tavLst>
                                        <p:tav tm="0">
                                          <p:val>
                                            <p:strVal val="ppt_y"/>
                                          </p:val>
                                        </p:tav>
                                        <p:tav tm="100000">
                                          <p:val>
                                            <p:strVal val="ppt_y"/>
                                          </p:val>
                                        </p:tav>
                                      </p:tavLst>
                                    </p:anim>
                                    <p:set>
                                      <p:cBhvr>
                                        <p:cTn id="18" dur="1" fill="hold">
                                          <p:stCondLst>
                                            <p:cond delay="499"/>
                                          </p:stCondLst>
                                        </p:cTn>
                                        <p:tgtEl>
                                          <p:spTgt spid="52"/>
                                        </p:tgtEl>
                                        <p:attrNameLst>
                                          <p:attrName>style.visibility</p:attrName>
                                        </p:attrNameLst>
                                      </p:cBhvr>
                                      <p:to>
                                        <p:strVal val="hidden"/>
                                      </p:to>
                                    </p:set>
                                  </p:childTnLst>
                                </p:cTn>
                              </p:par>
                              <p:par>
                                <p:cTn id="19" presetID="2" presetClass="exit" presetSubtype="8" fill="hold" grpId="2" nodeType="withEffect">
                                  <p:stCondLst>
                                    <p:cond delay="0"/>
                                  </p:stCondLst>
                                  <p:childTnLst>
                                    <p:anim calcmode="lin" valueType="num">
                                      <p:cBhvr additive="base">
                                        <p:cTn id="20" dur="500"/>
                                        <p:tgtEl>
                                          <p:spTgt spid="53"/>
                                        </p:tgtEl>
                                        <p:attrNameLst>
                                          <p:attrName>ppt_x</p:attrName>
                                        </p:attrNameLst>
                                      </p:cBhvr>
                                      <p:tavLst>
                                        <p:tav tm="0">
                                          <p:val>
                                            <p:strVal val="ppt_x"/>
                                          </p:val>
                                        </p:tav>
                                        <p:tav tm="100000">
                                          <p:val>
                                            <p:strVal val="0-ppt_w/2"/>
                                          </p:val>
                                        </p:tav>
                                      </p:tavLst>
                                    </p:anim>
                                    <p:anim calcmode="lin" valueType="num">
                                      <p:cBhvr additive="base">
                                        <p:cTn id="21" dur="500"/>
                                        <p:tgtEl>
                                          <p:spTgt spid="53"/>
                                        </p:tgtEl>
                                        <p:attrNameLst>
                                          <p:attrName>ppt_y</p:attrName>
                                        </p:attrNameLst>
                                      </p:cBhvr>
                                      <p:tavLst>
                                        <p:tav tm="0">
                                          <p:val>
                                            <p:strVal val="ppt_y"/>
                                          </p:val>
                                        </p:tav>
                                        <p:tav tm="100000">
                                          <p:val>
                                            <p:strVal val="ppt_y"/>
                                          </p:val>
                                        </p:tav>
                                      </p:tavLst>
                                    </p:anim>
                                    <p:set>
                                      <p:cBhvr>
                                        <p:cTn id="22" dur="1" fill="hold">
                                          <p:stCondLst>
                                            <p:cond delay="499"/>
                                          </p:stCondLst>
                                        </p:cTn>
                                        <p:tgtEl>
                                          <p:spTgt spid="53"/>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nodeType="clickEffect">
                                  <p:stCondLst>
                                    <p:cond delay="0"/>
                                  </p:stCondLst>
                                  <p:childTnLst>
                                    <p:set>
                                      <p:cBhvr>
                                        <p:cTn id="26" dur="1" fill="hold">
                                          <p:stCondLst>
                                            <p:cond delay="0"/>
                                          </p:stCondLst>
                                        </p:cTn>
                                        <p:tgtEl>
                                          <p:spTgt spid="20"/>
                                        </p:tgtEl>
                                        <p:attrNameLst>
                                          <p:attrName>style.visibility</p:attrName>
                                        </p:attrNameLst>
                                      </p:cBhvr>
                                      <p:to>
                                        <p:strVal val="visible"/>
                                      </p:to>
                                    </p:set>
                                    <p:anim calcmode="lin" valueType="num">
                                      <p:cBhvr additive="base">
                                        <p:cTn id="27" dur="500" fill="hold"/>
                                        <p:tgtEl>
                                          <p:spTgt spid="20"/>
                                        </p:tgtEl>
                                        <p:attrNameLst>
                                          <p:attrName>ppt_x</p:attrName>
                                        </p:attrNameLst>
                                      </p:cBhvr>
                                      <p:tavLst>
                                        <p:tav tm="0">
                                          <p:val>
                                            <p:strVal val="0-#ppt_w/2"/>
                                          </p:val>
                                        </p:tav>
                                        <p:tav tm="100000">
                                          <p:val>
                                            <p:strVal val="#ppt_x"/>
                                          </p:val>
                                        </p:tav>
                                      </p:tavLst>
                                    </p:anim>
                                    <p:anim calcmode="lin" valueType="num">
                                      <p:cBhvr additive="base">
                                        <p:cTn id="28" dur="500" fill="hold"/>
                                        <p:tgtEl>
                                          <p:spTgt spid="20"/>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anim calcmode="lin" valueType="num">
                                      <p:cBhvr additive="base">
                                        <p:cTn id="31" dur="500" fill="hold"/>
                                        <p:tgtEl>
                                          <p:spTgt spid="24"/>
                                        </p:tgtEl>
                                        <p:attrNameLst>
                                          <p:attrName>ppt_x</p:attrName>
                                        </p:attrNameLst>
                                      </p:cBhvr>
                                      <p:tavLst>
                                        <p:tav tm="0">
                                          <p:val>
                                            <p:strVal val="0-#ppt_w/2"/>
                                          </p:val>
                                        </p:tav>
                                        <p:tav tm="100000">
                                          <p:val>
                                            <p:strVal val="#ppt_x"/>
                                          </p:val>
                                        </p:tav>
                                      </p:tavLst>
                                    </p:anim>
                                    <p:anim calcmode="lin" valueType="num">
                                      <p:cBhvr additive="base">
                                        <p:cTn id="32" dur="500" fill="hold"/>
                                        <p:tgtEl>
                                          <p:spTgt spid="24"/>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xit" presetSubtype="8" fill="hold" nodeType="clickEffect">
                                  <p:stCondLst>
                                    <p:cond delay="0"/>
                                  </p:stCondLst>
                                  <p:childTnLst>
                                    <p:anim calcmode="lin" valueType="num">
                                      <p:cBhvr additive="base">
                                        <p:cTn id="36" dur="500"/>
                                        <p:tgtEl>
                                          <p:spTgt spid="20"/>
                                        </p:tgtEl>
                                        <p:attrNameLst>
                                          <p:attrName>ppt_x</p:attrName>
                                        </p:attrNameLst>
                                      </p:cBhvr>
                                      <p:tavLst>
                                        <p:tav tm="0">
                                          <p:val>
                                            <p:strVal val="ppt_x"/>
                                          </p:val>
                                        </p:tav>
                                        <p:tav tm="100000">
                                          <p:val>
                                            <p:strVal val="0-ppt_w/2"/>
                                          </p:val>
                                        </p:tav>
                                      </p:tavLst>
                                    </p:anim>
                                    <p:anim calcmode="lin" valueType="num">
                                      <p:cBhvr additive="base">
                                        <p:cTn id="37" dur="500"/>
                                        <p:tgtEl>
                                          <p:spTgt spid="20"/>
                                        </p:tgtEl>
                                        <p:attrNameLst>
                                          <p:attrName>ppt_y</p:attrName>
                                        </p:attrNameLst>
                                      </p:cBhvr>
                                      <p:tavLst>
                                        <p:tav tm="0">
                                          <p:val>
                                            <p:strVal val="ppt_y"/>
                                          </p:val>
                                        </p:tav>
                                        <p:tav tm="100000">
                                          <p:val>
                                            <p:strVal val="ppt_y"/>
                                          </p:val>
                                        </p:tav>
                                      </p:tavLst>
                                    </p:anim>
                                    <p:set>
                                      <p:cBhvr>
                                        <p:cTn id="38" dur="1" fill="hold">
                                          <p:stCondLst>
                                            <p:cond delay="499"/>
                                          </p:stCondLst>
                                        </p:cTn>
                                        <p:tgtEl>
                                          <p:spTgt spid="20"/>
                                        </p:tgtEl>
                                        <p:attrNameLst>
                                          <p:attrName>style.visibility</p:attrName>
                                        </p:attrNameLst>
                                      </p:cBhvr>
                                      <p:to>
                                        <p:strVal val="hidden"/>
                                      </p:to>
                                    </p:set>
                                  </p:childTnLst>
                                </p:cTn>
                              </p:par>
                              <p:par>
                                <p:cTn id="39" presetID="2" presetClass="exit" presetSubtype="8" fill="hold" grpId="2" nodeType="withEffect">
                                  <p:stCondLst>
                                    <p:cond delay="0"/>
                                  </p:stCondLst>
                                  <p:childTnLst>
                                    <p:anim calcmode="lin" valueType="num">
                                      <p:cBhvr additive="base">
                                        <p:cTn id="40" dur="500"/>
                                        <p:tgtEl>
                                          <p:spTgt spid="24"/>
                                        </p:tgtEl>
                                        <p:attrNameLst>
                                          <p:attrName>ppt_x</p:attrName>
                                        </p:attrNameLst>
                                      </p:cBhvr>
                                      <p:tavLst>
                                        <p:tav tm="0">
                                          <p:val>
                                            <p:strVal val="ppt_x"/>
                                          </p:val>
                                        </p:tav>
                                        <p:tav tm="100000">
                                          <p:val>
                                            <p:strVal val="0-ppt_w/2"/>
                                          </p:val>
                                        </p:tav>
                                      </p:tavLst>
                                    </p:anim>
                                    <p:anim calcmode="lin" valueType="num">
                                      <p:cBhvr additive="base">
                                        <p:cTn id="41" dur="500"/>
                                        <p:tgtEl>
                                          <p:spTgt spid="24"/>
                                        </p:tgtEl>
                                        <p:attrNameLst>
                                          <p:attrName>ppt_y</p:attrName>
                                        </p:attrNameLst>
                                      </p:cBhvr>
                                      <p:tavLst>
                                        <p:tav tm="0">
                                          <p:val>
                                            <p:strVal val="ppt_y"/>
                                          </p:val>
                                        </p:tav>
                                        <p:tav tm="100000">
                                          <p:val>
                                            <p:strVal val="ppt_y"/>
                                          </p:val>
                                        </p:tav>
                                      </p:tavLst>
                                    </p:anim>
                                    <p:set>
                                      <p:cBhvr>
                                        <p:cTn id="42" dur="1" fill="hold">
                                          <p:stCondLst>
                                            <p:cond delay="499"/>
                                          </p:stCondLst>
                                        </p:cTn>
                                        <p:tgtEl>
                                          <p:spTgt spid="24"/>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2" presetClass="entr" presetSubtype="8" fill="hold" nodeType="clickEffect">
                                  <p:stCondLst>
                                    <p:cond delay="0"/>
                                  </p:stCondLst>
                                  <p:childTnLst>
                                    <p:set>
                                      <p:cBhvr>
                                        <p:cTn id="46" dur="1" fill="hold">
                                          <p:stCondLst>
                                            <p:cond delay="0"/>
                                          </p:stCondLst>
                                        </p:cTn>
                                        <p:tgtEl>
                                          <p:spTgt spid="28"/>
                                        </p:tgtEl>
                                        <p:attrNameLst>
                                          <p:attrName>style.visibility</p:attrName>
                                        </p:attrNameLst>
                                      </p:cBhvr>
                                      <p:to>
                                        <p:strVal val="visible"/>
                                      </p:to>
                                    </p:set>
                                    <p:anim calcmode="lin" valueType="num">
                                      <p:cBhvr additive="base">
                                        <p:cTn id="47" dur="500" fill="hold"/>
                                        <p:tgtEl>
                                          <p:spTgt spid="28"/>
                                        </p:tgtEl>
                                        <p:attrNameLst>
                                          <p:attrName>ppt_x</p:attrName>
                                        </p:attrNameLst>
                                      </p:cBhvr>
                                      <p:tavLst>
                                        <p:tav tm="0">
                                          <p:val>
                                            <p:strVal val="0-#ppt_w/2"/>
                                          </p:val>
                                        </p:tav>
                                        <p:tav tm="100000">
                                          <p:val>
                                            <p:strVal val="#ppt_x"/>
                                          </p:val>
                                        </p:tav>
                                      </p:tavLst>
                                    </p:anim>
                                    <p:anim calcmode="lin" valueType="num">
                                      <p:cBhvr additive="base">
                                        <p:cTn id="48" dur="500" fill="hold"/>
                                        <p:tgtEl>
                                          <p:spTgt spid="28"/>
                                        </p:tgtEl>
                                        <p:attrNameLst>
                                          <p:attrName>ppt_y</p:attrName>
                                        </p:attrNameLst>
                                      </p:cBhvr>
                                      <p:tavLst>
                                        <p:tav tm="0">
                                          <p:val>
                                            <p:strVal val="#ppt_y"/>
                                          </p:val>
                                        </p:tav>
                                        <p:tav tm="100000">
                                          <p:val>
                                            <p:strVal val="#ppt_y"/>
                                          </p:val>
                                        </p:tav>
                                      </p:tavLst>
                                    </p:anim>
                                  </p:childTnLst>
                                </p:cTn>
                              </p:par>
                              <p:par>
                                <p:cTn id="49" presetID="2" presetClass="entr" presetSubtype="8" fill="hold" grpId="0" nodeType="withEffect">
                                  <p:stCondLst>
                                    <p:cond delay="0"/>
                                  </p:stCondLst>
                                  <p:childTnLst>
                                    <p:set>
                                      <p:cBhvr>
                                        <p:cTn id="50" dur="1" fill="hold">
                                          <p:stCondLst>
                                            <p:cond delay="0"/>
                                          </p:stCondLst>
                                        </p:cTn>
                                        <p:tgtEl>
                                          <p:spTgt spid="31"/>
                                        </p:tgtEl>
                                        <p:attrNameLst>
                                          <p:attrName>style.visibility</p:attrName>
                                        </p:attrNameLst>
                                      </p:cBhvr>
                                      <p:to>
                                        <p:strVal val="visible"/>
                                      </p:to>
                                    </p:set>
                                    <p:anim calcmode="lin" valueType="num">
                                      <p:cBhvr additive="base">
                                        <p:cTn id="51" dur="500" fill="hold"/>
                                        <p:tgtEl>
                                          <p:spTgt spid="31"/>
                                        </p:tgtEl>
                                        <p:attrNameLst>
                                          <p:attrName>ppt_x</p:attrName>
                                        </p:attrNameLst>
                                      </p:cBhvr>
                                      <p:tavLst>
                                        <p:tav tm="0">
                                          <p:val>
                                            <p:strVal val="0-#ppt_w/2"/>
                                          </p:val>
                                        </p:tav>
                                        <p:tav tm="100000">
                                          <p:val>
                                            <p:strVal val="#ppt_x"/>
                                          </p:val>
                                        </p:tav>
                                      </p:tavLst>
                                    </p:anim>
                                    <p:anim calcmode="lin" valueType="num">
                                      <p:cBhvr additive="base">
                                        <p:cTn id="52" dur="500" fill="hold"/>
                                        <p:tgtEl>
                                          <p:spTgt spid="31"/>
                                        </p:tgtEl>
                                        <p:attrNameLst>
                                          <p:attrName>ppt_y</p:attrName>
                                        </p:attrNameLst>
                                      </p:cBhvr>
                                      <p:tavLst>
                                        <p:tav tm="0">
                                          <p:val>
                                            <p:strVal val="#ppt_y"/>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xit" presetSubtype="8" fill="hold" nodeType="clickEffect">
                                  <p:stCondLst>
                                    <p:cond delay="0"/>
                                  </p:stCondLst>
                                  <p:childTnLst>
                                    <p:anim calcmode="lin" valueType="num">
                                      <p:cBhvr additive="base">
                                        <p:cTn id="56" dur="500"/>
                                        <p:tgtEl>
                                          <p:spTgt spid="28"/>
                                        </p:tgtEl>
                                        <p:attrNameLst>
                                          <p:attrName>ppt_x</p:attrName>
                                        </p:attrNameLst>
                                      </p:cBhvr>
                                      <p:tavLst>
                                        <p:tav tm="0">
                                          <p:val>
                                            <p:strVal val="ppt_x"/>
                                          </p:val>
                                        </p:tav>
                                        <p:tav tm="100000">
                                          <p:val>
                                            <p:strVal val="0-ppt_w/2"/>
                                          </p:val>
                                        </p:tav>
                                      </p:tavLst>
                                    </p:anim>
                                    <p:anim calcmode="lin" valueType="num">
                                      <p:cBhvr additive="base">
                                        <p:cTn id="57" dur="500"/>
                                        <p:tgtEl>
                                          <p:spTgt spid="28"/>
                                        </p:tgtEl>
                                        <p:attrNameLst>
                                          <p:attrName>ppt_y</p:attrName>
                                        </p:attrNameLst>
                                      </p:cBhvr>
                                      <p:tavLst>
                                        <p:tav tm="0">
                                          <p:val>
                                            <p:strVal val="ppt_y"/>
                                          </p:val>
                                        </p:tav>
                                        <p:tav tm="100000">
                                          <p:val>
                                            <p:strVal val="ppt_y"/>
                                          </p:val>
                                        </p:tav>
                                      </p:tavLst>
                                    </p:anim>
                                    <p:set>
                                      <p:cBhvr>
                                        <p:cTn id="58" dur="1" fill="hold">
                                          <p:stCondLst>
                                            <p:cond delay="499"/>
                                          </p:stCondLst>
                                        </p:cTn>
                                        <p:tgtEl>
                                          <p:spTgt spid="28"/>
                                        </p:tgtEl>
                                        <p:attrNameLst>
                                          <p:attrName>style.visibility</p:attrName>
                                        </p:attrNameLst>
                                      </p:cBhvr>
                                      <p:to>
                                        <p:strVal val="hidden"/>
                                      </p:to>
                                    </p:set>
                                  </p:childTnLst>
                                </p:cTn>
                              </p:par>
                              <p:par>
                                <p:cTn id="59" presetID="2" presetClass="exit" presetSubtype="8" fill="hold" grpId="2" nodeType="withEffect">
                                  <p:stCondLst>
                                    <p:cond delay="0"/>
                                  </p:stCondLst>
                                  <p:childTnLst>
                                    <p:anim calcmode="lin" valueType="num">
                                      <p:cBhvr additive="base">
                                        <p:cTn id="60" dur="500"/>
                                        <p:tgtEl>
                                          <p:spTgt spid="31"/>
                                        </p:tgtEl>
                                        <p:attrNameLst>
                                          <p:attrName>ppt_x</p:attrName>
                                        </p:attrNameLst>
                                      </p:cBhvr>
                                      <p:tavLst>
                                        <p:tav tm="0">
                                          <p:val>
                                            <p:strVal val="ppt_x"/>
                                          </p:val>
                                        </p:tav>
                                        <p:tav tm="100000">
                                          <p:val>
                                            <p:strVal val="0-ppt_w/2"/>
                                          </p:val>
                                        </p:tav>
                                      </p:tavLst>
                                    </p:anim>
                                    <p:anim calcmode="lin" valueType="num">
                                      <p:cBhvr additive="base">
                                        <p:cTn id="61" dur="500"/>
                                        <p:tgtEl>
                                          <p:spTgt spid="31"/>
                                        </p:tgtEl>
                                        <p:attrNameLst>
                                          <p:attrName>ppt_y</p:attrName>
                                        </p:attrNameLst>
                                      </p:cBhvr>
                                      <p:tavLst>
                                        <p:tav tm="0">
                                          <p:val>
                                            <p:strVal val="ppt_y"/>
                                          </p:val>
                                        </p:tav>
                                        <p:tav tm="100000">
                                          <p:val>
                                            <p:strVal val="ppt_y"/>
                                          </p:val>
                                        </p:tav>
                                      </p:tavLst>
                                    </p:anim>
                                    <p:set>
                                      <p:cBhvr>
                                        <p:cTn id="62" dur="1" fill="hold">
                                          <p:stCondLst>
                                            <p:cond delay="499"/>
                                          </p:stCondLst>
                                        </p:cTn>
                                        <p:tgtEl>
                                          <p:spTgt spid="31"/>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2" presetClass="entr" presetSubtype="8" fill="hold" nodeType="clickEffect">
                                  <p:stCondLst>
                                    <p:cond delay="0"/>
                                  </p:stCondLst>
                                  <p:childTnLst>
                                    <p:set>
                                      <p:cBhvr>
                                        <p:cTn id="66" dur="1" fill="hold">
                                          <p:stCondLst>
                                            <p:cond delay="0"/>
                                          </p:stCondLst>
                                        </p:cTn>
                                        <p:tgtEl>
                                          <p:spTgt spid="34"/>
                                        </p:tgtEl>
                                        <p:attrNameLst>
                                          <p:attrName>style.visibility</p:attrName>
                                        </p:attrNameLst>
                                      </p:cBhvr>
                                      <p:to>
                                        <p:strVal val="visible"/>
                                      </p:to>
                                    </p:set>
                                    <p:anim calcmode="lin" valueType="num">
                                      <p:cBhvr additive="base">
                                        <p:cTn id="67" dur="500" fill="hold"/>
                                        <p:tgtEl>
                                          <p:spTgt spid="34"/>
                                        </p:tgtEl>
                                        <p:attrNameLst>
                                          <p:attrName>ppt_x</p:attrName>
                                        </p:attrNameLst>
                                      </p:cBhvr>
                                      <p:tavLst>
                                        <p:tav tm="0">
                                          <p:val>
                                            <p:strVal val="0-#ppt_w/2"/>
                                          </p:val>
                                        </p:tav>
                                        <p:tav tm="100000">
                                          <p:val>
                                            <p:strVal val="#ppt_x"/>
                                          </p:val>
                                        </p:tav>
                                      </p:tavLst>
                                    </p:anim>
                                    <p:anim calcmode="lin" valueType="num">
                                      <p:cBhvr additive="base">
                                        <p:cTn id="68" dur="500" fill="hold"/>
                                        <p:tgtEl>
                                          <p:spTgt spid="34"/>
                                        </p:tgtEl>
                                        <p:attrNameLst>
                                          <p:attrName>ppt_y</p:attrName>
                                        </p:attrNameLst>
                                      </p:cBhvr>
                                      <p:tavLst>
                                        <p:tav tm="0">
                                          <p:val>
                                            <p:strVal val="#ppt_y"/>
                                          </p:val>
                                        </p:tav>
                                        <p:tav tm="100000">
                                          <p:val>
                                            <p:strVal val="#ppt_y"/>
                                          </p:val>
                                        </p:tav>
                                      </p:tavLst>
                                    </p:anim>
                                  </p:childTnLst>
                                </p:cTn>
                              </p:par>
                              <p:par>
                                <p:cTn id="69" presetID="2" presetClass="entr" presetSubtype="8" fill="hold" grpId="0" nodeType="withEffect">
                                  <p:stCondLst>
                                    <p:cond delay="0"/>
                                  </p:stCondLst>
                                  <p:childTnLst>
                                    <p:set>
                                      <p:cBhvr>
                                        <p:cTn id="70" dur="1" fill="hold">
                                          <p:stCondLst>
                                            <p:cond delay="0"/>
                                          </p:stCondLst>
                                        </p:cTn>
                                        <p:tgtEl>
                                          <p:spTgt spid="37"/>
                                        </p:tgtEl>
                                        <p:attrNameLst>
                                          <p:attrName>style.visibility</p:attrName>
                                        </p:attrNameLst>
                                      </p:cBhvr>
                                      <p:to>
                                        <p:strVal val="visible"/>
                                      </p:to>
                                    </p:set>
                                    <p:anim calcmode="lin" valueType="num">
                                      <p:cBhvr additive="base">
                                        <p:cTn id="71" dur="500" fill="hold"/>
                                        <p:tgtEl>
                                          <p:spTgt spid="37"/>
                                        </p:tgtEl>
                                        <p:attrNameLst>
                                          <p:attrName>ppt_x</p:attrName>
                                        </p:attrNameLst>
                                      </p:cBhvr>
                                      <p:tavLst>
                                        <p:tav tm="0">
                                          <p:val>
                                            <p:strVal val="0-#ppt_w/2"/>
                                          </p:val>
                                        </p:tav>
                                        <p:tav tm="100000">
                                          <p:val>
                                            <p:strVal val="#ppt_x"/>
                                          </p:val>
                                        </p:tav>
                                      </p:tavLst>
                                    </p:anim>
                                    <p:anim calcmode="lin" valueType="num">
                                      <p:cBhvr additive="base">
                                        <p:cTn id="72" dur="500" fill="hold"/>
                                        <p:tgtEl>
                                          <p:spTgt spid="37"/>
                                        </p:tgtEl>
                                        <p:attrNameLst>
                                          <p:attrName>ppt_y</p:attrName>
                                        </p:attrNameLst>
                                      </p:cBhvr>
                                      <p:tavLst>
                                        <p:tav tm="0">
                                          <p:val>
                                            <p:strVal val="#ppt_y"/>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xit" presetSubtype="8" fill="hold" nodeType="clickEffect">
                                  <p:stCondLst>
                                    <p:cond delay="0"/>
                                  </p:stCondLst>
                                  <p:childTnLst>
                                    <p:anim calcmode="lin" valueType="num">
                                      <p:cBhvr additive="base">
                                        <p:cTn id="76" dur="500"/>
                                        <p:tgtEl>
                                          <p:spTgt spid="34"/>
                                        </p:tgtEl>
                                        <p:attrNameLst>
                                          <p:attrName>ppt_x</p:attrName>
                                        </p:attrNameLst>
                                      </p:cBhvr>
                                      <p:tavLst>
                                        <p:tav tm="0">
                                          <p:val>
                                            <p:strVal val="ppt_x"/>
                                          </p:val>
                                        </p:tav>
                                        <p:tav tm="100000">
                                          <p:val>
                                            <p:strVal val="0-ppt_w/2"/>
                                          </p:val>
                                        </p:tav>
                                      </p:tavLst>
                                    </p:anim>
                                    <p:anim calcmode="lin" valueType="num">
                                      <p:cBhvr additive="base">
                                        <p:cTn id="77" dur="500"/>
                                        <p:tgtEl>
                                          <p:spTgt spid="34"/>
                                        </p:tgtEl>
                                        <p:attrNameLst>
                                          <p:attrName>ppt_y</p:attrName>
                                        </p:attrNameLst>
                                      </p:cBhvr>
                                      <p:tavLst>
                                        <p:tav tm="0">
                                          <p:val>
                                            <p:strVal val="ppt_y"/>
                                          </p:val>
                                        </p:tav>
                                        <p:tav tm="100000">
                                          <p:val>
                                            <p:strVal val="ppt_y"/>
                                          </p:val>
                                        </p:tav>
                                      </p:tavLst>
                                    </p:anim>
                                    <p:set>
                                      <p:cBhvr>
                                        <p:cTn id="78" dur="1" fill="hold">
                                          <p:stCondLst>
                                            <p:cond delay="499"/>
                                          </p:stCondLst>
                                        </p:cTn>
                                        <p:tgtEl>
                                          <p:spTgt spid="34"/>
                                        </p:tgtEl>
                                        <p:attrNameLst>
                                          <p:attrName>style.visibility</p:attrName>
                                        </p:attrNameLst>
                                      </p:cBhvr>
                                      <p:to>
                                        <p:strVal val="hidden"/>
                                      </p:to>
                                    </p:set>
                                  </p:childTnLst>
                                </p:cTn>
                              </p:par>
                              <p:par>
                                <p:cTn id="79" presetID="2" presetClass="exit" presetSubtype="8" fill="hold" grpId="2" nodeType="withEffect">
                                  <p:stCondLst>
                                    <p:cond delay="0"/>
                                  </p:stCondLst>
                                  <p:childTnLst>
                                    <p:anim calcmode="lin" valueType="num">
                                      <p:cBhvr additive="base">
                                        <p:cTn id="80" dur="500"/>
                                        <p:tgtEl>
                                          <p:spTgt spid="37"/>
                                        </p:tgtEl>
                                        <p:attrNameLst>
                                          <p:attrName>ppt_x</p:attrName>
                                        </p:attrNameLst>
                                      </p:cBhvr>
                                      <p:tavLst>
                                        <p:tav tm="0">
                                          <p:val>
                                            <p:strVal val="ppt_x"/>
                                          </p:val>
                                        </p:tav>
                                        <p:tav tm="100000">
                                          <p:val>
                                            <p:strVal val="0-ppt_w/2"/>
                                          </p:val>
                                        </p:tav>
                                      </p:tavLst>
                                    </p:anim>
                                    <p:anim calcmode="lin" valueType="num">
                                      <p:cBhvr additive="base">
                                        <p:cTn id="81" dur="500"/>
                                        <p:tgtEl>
                                          <p:spTgt spid="37"/>
                                        </p:tgtEl>
                                        <p:attrNameLst>
                                          <p:attrName>ppt_y</p:attrName>
                                        </p:attrNameLst>
                                      </p:cBhvr>
                                      <p:tavLst>
                                        <p:tav tm="0">
                                          <p:val>
                                            <p:strVal val="ppt_y"/>
                                          </p:val>
                                        </p:tav>
                                        <p:tav tm="100000">
                                          <p:val>
                                            <p:strVal val="ppt_y"/>
                                          </p:val>
                                        </p:tav>
                                      </p:tavLst>
                                    </p:anim>
                                    <p:set>
                                      <p:cBhvr>
                                        <p:cTn id="82" dur="1" fill="hold">
                                          <p:stCondLst>
                                            <p:cond delay="499"/>
                                          </p:stCondLst>
                                        </p:cTn>
                                        <p:tgtEl>
                                          <p:spTgt spid="37"/>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2" presetClass="entr" presetSubtype="8" fill="hold" nodeType="clickEffect">
                                  <p:stCondLst>
                                    <p:cond delay="0"/>
                                  </p:stCondLst>
                                  <p:childTnLst>
                                    <p:set>
                                      <p:cBhvr>
                                        <p:cTn id="86" dur="1" fill="hold">
                                          <p:stCondLst>
                                            <p:cond delay="0"/>
                                          </p:stCondLst>
                                        </p:cTn>
                                        <p:tgtEl>
                                          <p:spTgt spid="40"/>
                                        </p:tgtEl>
                                        <p:attrNameLst>
                                          <p:attrName>style.visibility</p:attrName>
                                        </p:attrNameLst>
                                      </p:cBhvr>
                                      <p:to>
                                        <p:strVal val="visible"/>
                                      </p:to>
                                    </p:set>
                                    <p:anim calcmode="lin" valueType="num">
                                      <p:cBhvr additive="base">
                                        <p:cTn id="87" dur="500" fill="hold"/>
                                        <p:tgtEl>
                                          <p:spTgt spid="40"/>
                                        </p:tgtEl>
                                        <p:attrNameLst>
                                          <p:attrName>ppt_x</p:attrName>
                                        </p:attrNameLst>
                                      </p:cBhvr>
                                      <p:tavLst>
                                        <p:tav tm="0">
                                          <p:val>
                                            <p:strVal val="0-#ppt_w/2"/>
                                          </p:val>
                                        </p:tav>
                                        <p:tav tm="100000">
                                          <p:val>
                                            <p:strVal val="#ppt_x"/>
                                          </p:val>
                                        </p:tav>
                                      </p:tavLst>
                                    </p:anim>
                                    <p:anim calcmode="lin" valueType="num">
                                      <p:cBhvr additive="base">
                                        <p:cTn id="88" dur="500" fill="hold"/>
                                        <p:tgtEl>
                                          <p:spTgt spid="40"/>
                                        </p:tgtEl>
                                        <p:attrNameLst>
                                          <p:attrName>ppt_y</p:attrName>
                                        </p:attrNameLst>
                                      </p:cBhvr>
                                      <p:tavLst>
                                        <p:tav tm="0">
                                          <p:val>
                                            <p:strVal val="#ppt_y"/>
                                          </p:val>
                                        </p:tav>
                                        <p:tav tm="100000">
                                          <p:val>
                                            <p:strVal val="#ppt_y"/>
                                          </p:val>
                                        </p:tav>
                                      </p:tavLst>
                                    </p:anim>
                                  </p:childTnLst>
                                </p:cTn>
                              </p:par>
                              <p:par>
                                <p:cTn id="89" presetID="2" presetClass="entr" presetSubtype="8" fill="hold" grpId="0" nodeType="withEffect">
                                  <p:stCondLst>
                                    <p:cond delay="0"/>
                                  </p:stCondLst>
                                  <p:childTnLst>
                                    <p:set>
                                      <p:cBhvr>
                                        <p:cTn id="90" dur="1" fill="hold">
                                          <p:stCondLst>
                                            <p:cond delay="0"/>
                                          </p:stCondLst>
                                        </p:cTn>
                                        <p:tgtEl>
                                          <p:spTgt spid="46"/>
                                        </p:tgtEl>
                                        <p:attrNameLst>
                                          <p:attrName>style.visibility</p:attrName>
                                        </p:attrNameLst>
                                      </p:cBhvr>
                                      <p:to>
                                        <p:strVal val="visible"/>
                                      </p:to>
                                    </p:set>
                                    <p:anim calcmode="lin" valueType="num">
                                      <p:cBhvr additive="base">
                                        <p:cTn id="91" dur="500" fill="hold"/>
                                        <p:tgtEl>
                                          <p:spTgt spid="46"/>
                                        </p:tgtEl>
                                        <p:attrNameLst>
                                          <p:attrName>ppt_x</p:attrName>
                                        </p:attrNameLst>
                                      </p:cBhvr>
                                      <p:tavLst>
                                        <p:tav tm="0">
                                          <p:val>
                                            <p:strVal val="0-#ppt_w/2"/>
                                          </p:val>
                                        </p:tav>
                                        <p:tav tm="100000">
                                          <p:val>
                                            <p:strVal val="#ppt_x"/>
                                          </p:val>
                                        </p:tav>
                                      </p:tavLst>
                                    </p:anim>
                                    <p:anim calcmode="lin" valueType="num">
                                      <p:cBhvr additive="base">
                                        <p:cTn id="92" dur="500" fill="hold"/>
                                        <p:tgtEl>
                                          <p:spTgt spid="46"/>
                                        </p:tgtEl>
                                        <p:attrNameLst>
                                          <p:attrName>ppt_y</p:attrName>
                                        </p:attrNameLst>
                                      </p:cBhvr>
                                      <p:tavLst>
                                        <p:tav tm="0">
                                          <p:val>
                                            <p:strVal val="#ppt_y"/>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xit" presetSubtype="8" fill="hold" nodeType="clickEffect">
                                  <p:stCondLst>
                                    <p:cond delay="0"/>
                                  </p:stCondLst>
                                  <p:childTnLst>
                                    <p:anim calcmode="lin" valueType="num">
                                      <p:cBhvr additive="base">
                                        <p:cTn id="96" dur="500"/>
                                        <p:tgtEl>
                                          <p:spTgt spid="40"/>
                                        </p:tgtEl>
                                        <p:attrNameLst>
                                          <p:attrName>ppt_x</p:attrName>
                                        </p:attrNameLst>
                                      </p:cBhvr>
                                      <p:tavLst>
                                        <p:tav tm="0">
                                          <p:val>
                                            <p:strVal val="ppt_x"/>
                                          </p:val>
                                        </p:tav>
                                        <p:tav tm="100000">
                                          <p:val>
                                            <p:strVal val="0-ppt_w/2"/>
                                          </p:val>
                                        </p:tav>
                                      </p:tavLst>
                                    </p:anim>
                                    <p:anim calcmode="lin" valueType="num">
                                      <p:cBhvr additive="base">
                                        <p:cTn id="97" dur="500"/>
                                        <p:tgtEl>
                                          <p:spTgt spid="40"/>
                                        </p:tgtEl>
                                        <p:attrNameLst>
                                          <p:attrName>ppt_y</p:attrName>
                                        </p:attrNameLst>
                                      </p:cBhvr>
                                      <p:tavLst>
                                        <p:tav tm="0">
                                          <p:val>
                                            <p:strVal val="ppt_y"/>
                                          </p:val>
                                        </p:tav>
                                        <p:tav tm="100000">
                                          <p:val>
                                            <p:strVal val="ppt_y"/>
                                          </p:val>
                                        </p:tav>
                                      </p:tavLst>
                                    </p:anim>
                                    <p:set>
                                      <p:cBhvr>
                                        <p:cTn id="98" dur="1" fill="hold">
                                          <p:stCondLst>
                                            <p:cond delay="499"/>
                                          </p:stCondLst>
                                        </p:cTn>
                                        <p:tgtEl>
                                          <p:spTgt spid="40"/>
                                        </p:tgtEl>
                                        <p:attrNameLst>
                                          <p:attrName>style.visibility</p:attrName>
                                        </p:attrNameLst>
                                      </p:cBhvr>
                                      <p:to>
                                        <p:strVal val="hidden"/>
                                      </p:to>
                                    </p:set>
                                  </p:childTnLst>
                                </p:cTn>
                              </p:par>
                              <p:par>
                                <p:cTn id="99" presetID="2" presetClass="exit" presetSubtype="8" fill="hold" grpId="2" nodeType="withEffect">
                                  <p:stCondLst>
                                    <p:cond delay="0"/>
                                  </p:stCondLst>
                                  <p:childTnLst>
                                    <p:anim calcmode="lin" valueType="num">
                                      <p:cBhvr additive="base">
                                        <p:cTn id="100" dur="500"/>
                                        <p:tgtEl>
                                          <p:spTgt spid="46"/>
                                        </p:tgtEl>
                                        <p:attrNameLst>
                                          <p:attrName>ppt_x</p:attrName>
                                        </p:attrNameLst>
                                      </p:cBhvr>
                                      <p:tavLst>
                                        <p:tav tm="0">
                                          <p:val>
                                            <p:strVal val="ppt_x"/>
                                          </p:val>
                                        </p:tav>
                                        <p:tav tm="100000">
                                          <p:val>
                                            <p:strVal val="0-ppt_w/2"/>
                                          </p:val>
                                        </p:tav>
                                      </p:tavLst>
                                    </p:anim>
                                    <p:anim calcmode="lin" valueType="num">
                                      <p:cBhvr additive="base">
                                        <p:cTn id="101" dur="500"/>
                                        <p:tgtEl>
                                          <p:spTgt spid="46"/>
                                        </p:tgtEl>
                                        <p:attrNameLst>
                                          <p:attrName>ppt_y</p:attrName>
                                        </p:attrNameLst>
                                      </p:cBhvr>
                                      <p:tavLst>
                                        <p:tav tm="0">
                                          <p:val>
                                            <p:strVal val="ppt_y"/>
                                          </p:val>
                                        </p:tav>
                                        <p:tav tm="100000">
                                          <p:val>
                                            <p:strVal val="ppt_y"/>
                                          </p:val>
                                        </p:tav>
                                      </p:tavLst>
                                    </p:anim>
                                    <p:set>
                                      <p:cBhvr>
                                        <p:cTn id="102" dur="1" fill="hold">
                                          <p:stCondLst>
                                            <p:cond delay="499"/>
                                          </p:stCondLst>
                                        </p:cTn>
                                        <p:tgtEl>
                                          <p:spTgt spid="46"/>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2" presetClass="entr" presetSubtype="8" fill="hold" nodeType="clickEffect">
                                  <p:stCondLst>
                                    <p:cond delay="0"/>
                                  </p:stCondLst>
                                  <p:childTnLst>
                                    <p:set>
                                      <p:cBhvr>
                                        <p:cTn id="106" dur="1" fill="hold">
                                          <p:stCondLst>
                                            <p:cond delay="0"/>
                                          </p:stCondLst>
                                        </p:cTn>
                                        <p:tgtEl>
                                          <p:spTgt spid="49"/>
                                        </p:tgtEl>
                                        <p:attrNameLst>
                                          <p:attrName>style.visibility</p:attrName>
                                        </p:attrNameLst>
                                      </p:cBhvr>
                                      <p:to>
                                        <p:strVal val="visible"/>
                                      </p:to>
                                    </p:set>
                                    <p:anim calcmode="lin" valueType="num">
                                      <p:cBhvr additive="base">
                                        <p:cTn id="107" dur="500" fill="hold"/>
                                        <p:tgtEl>
                                          <p:spTgt spid="49"/>
                                        </p:tgtEl>
                                        <p:attrNameLst>
                                          <p:attrName>ppt_x</p:attrName>
                                        </p:attrNameLst>
                                      </p:cBhvr>
                                      <p:tavLst>
                                        <p:tav tm="0">
                                          <p:val>
                                            <p:strVal val="0-#ppt_w/2"/>
                                          </p:val>
                                        </p:tav>
                                        <p:tav tm="100000">
                                          <p:val>
                                            <p:strVal val="#ppt_x"/>
                                          </p:val>
                                        </p:tav>
                                      </p:tavLst>
                                    </p:anim>
                                    <p:anim calcmode="lin" valueType="num">
                                      <p:cBhvr additive="base">
                                        <p:cTn id="108" dur="500" fill="hold"/>
                                        <p:tgtEl>
                                          <p:spTgt spid="49"/>
                                        </p:tgtEl>
                                        <p:attrNameLst>
                                          <p:attrName>ppt_y</p:attrName>
                                        </p:attrNameLst>
                                      </p:cBhvr>
                                      <p:tavLst>
                                        <p:tav tm="0">
                                          <p:val>
                                            <p:strVal val="#ppt_y"/>
                                          </p:val>
                                        </p:tav>
                                        <p:tav tm="100000">
                                          <p:val>
                                            <p:strVal val="#ppt_y"/>
                                          </p:val>
                                        </p:tav>
                                      </p:tavLst>
                                    </p:anim>
                                  </p:childTnLst>
                                </p:cTn>
                              </p:par>
                              <p:par>
                                <p:cTn id="109" presetID="2" presetClass="entr" presetSubtype="8" fill="hold" grpId="0" nodeType="withEffect">
                                  <p:stCondLst>
                                    <p:cond delay="0"/>
                                  </p:stCondLst>
                                  <p:childTnLst>
                                    <p:set>
                                      <p:cBhvr>
                                        <p:cTn id="110" dur="1" fill="hold">
                                          <p:stCondLst>
                                            <p:cond delay="0"/>
                                          </p:stCondLst>
                                        </p:cTn>
                                        <p:tgtEl>
                                          <p:spTgt spid="50"/>
                                        </p:tgtEl>
                                        <p:attrNameLst>
                                          <p:attrName>style.visibility</p:attrName>
                                        </p:attrNameLst>
                                      </p:cBhvr>
                                      <p:to>
                                        <p:strVal val="visible"/>
                                      </p:to>
                                    </p:set>
                                    <p:anim calcmode="lin" valueType="num">
                                      <p:cBhvr additive="base">
                                        <p:cTn id="111" dur="500" fill="hold"/>
                                        <p:tgtEl>
                                          <p:spTgt spid="50"/>
                                        </p:tgtEl>
                                        <p:attrNameLst>
                                          <p:attrName>ppt_x</p:attrName>
                                        </p:attrNameLst>
                                      </p:cBhvr>
                                      <p:tavLst>
                                        <p:tav tm="0">
                                          <p:val>
                                            <p:strVal val="0-#ppt_w/2"/>
                                          </p:val>
                                        </p:tav>
                                        <p:tav tm="100000">
                                          <p:val>
                                            <p:strVal val="#ppt_x"/>
                                          </p:val>
                                        </p:tav>
                                      </p:tavLst>
                                    </p:anim>
                                    <p:anim calcmode="lin" valueType="num">
                                      <p:cBhvr additive="base">
                                        <p:cTn id="112" dur="500" fill="hold"/>
                                        <p:tgtEl>
                                          <p:spTgt spid="50"/>
                                        </p:tgtEl>
                                        <p:attrNameLst>
                                          <p:attrName>ppt_y</p:attrName>
                                        </p:attrNameLst>
                                      </p:cBhvr>
                                      <p:tavLst>
                                        <p:tav tm="0">
                                          <p:val>
                                            <p:strVal val="#ppt_y"/>
                                          </p:val>
                                        </p:tav>
                                        <p:tav tm="100000">
                                          <p:val>
                                            <p:strVal val="#ppt_y"/>
                                          </p:val>
                                        </p:tav>
                                      </p:tavLst>
                                    </p:anim>
                                  </p:childTnLst>
                                </p:cTn>
                              </p:par>
                            </p:childTnLst>
                          </p:cTn>
                        </p:par>
                      </p:childTnLst>
                    </p:cTn>
                  </p:par>
                  <p:par>
                    <p:cTn id="113" fill="hold">
                      <p:stCondLst>
                        <p:cond delay="indefinite"/>
                      </p:stCondLst>
                      <p:childTnLst>
                        <p:par>
                          <p:cTn id="114" fill="hold">
                            <p:stCondLst>
                              <p:cond delay="0"/>
                            </p:stCondLst>
                            <p:childTnLst>
                              <p:par>
                                <p:cTn id="115" presetID="2" presetClass="exit" presetSubtype="8" fill="hold" nodeType="clickEffect">
                                  <p:stCondLst>
                                    <p:cond delay="0"/>
                                  </p:stCondLst>
                                  <p:childTnLst>
                                    <p:anim calcmode="lin" valueType="num">
                                      <p:cBhvr additive="base">
                                        <p:cTn id="116" dur="500"/>
                                        <p:tgtEl>
                                          <p:spTgt spid="49"/>
                                        </p:tgtEl>
                                        <p:attrNameLst>
                                          <p:attrName>ppt_x</p:attrName>
                                        </p:attrNameLst>
                                      </p:cBhvr>
                                      <p:tavLst>
                                        <p:tav tm="0">
                                          <p:val>
                                            <p:strVal val="ppt_x"/>
                                          </p:val>
                                        </p:tav>
                                        <p:tav tm="100000">
                                          <p:val>
                                            <p:strVal val="0-ppt_w/2"/>
                                          </p:val>
                                        </p:tav>
                                      </p:tavLst>
                                    </p:anim>
                                    <p:anim calcmode="lin" valueType="num">
                                      <p:cBhvr additive="base">
                                        <p:cTn id="117" dur="500"/>
                                        <p:tgtEl>
                                          <p:spTgt spid="49"/>
                                        </p:tgtEl>
                                        <p:attrNameLst>
                                          <p:attrName>ppt_y</p:attrName>
                                        </p:attrNameLst>
                                      </p:cBhvr>
                                      <p:tavLst>
                                        <p:tav tm="0">
                                          <p:val>
                                            <p:strVal val="ppt_y"/>
                                          </p:val>
                                        </p:tav>
                                        <p:tav tm="100000">
                                          <p:val>
                                            <p:strVal val="ppt_y"/>
                                          </p:val>
                                        </p:tav>
                                      </p:tavLst>
                                    </p:anim>
                                    <p:set>
                                      <p:cBhvr>
                                        <p:cTn id="118" dur="1" fill="hold">
                                          <p:stCondLst>
                                            <p:cond delay="499"/>
                                          </p:stCondLst>
                                        </p:cTn>
                                        <p:tgtEl>
                                          <p:spTgt spid="49"/>
                                        </p:tgtEl>
                                        <p:attrNameLst>
                                          <p:attrName>style.visibility</p:attrName>
                                        </p:attrNameLst>
                                      </p:cBhvr>
                                      <p:to>
                                        <p:strVal val="hidden"/>
                                      </p:to>
                                    </p:set>
                                  </p:childTnLst>
                                </p:cTn>
                              </p:par>
                              <p:par>
                                <p:cTn id="119" presetID="2" presetClass="exit" presetSubtype="8" fill="hold" grpId="2" nodeType="withEffect">
                                  <p:stCondLst>
                                    <p:cond delay="0"/>
                                  </p:stCondLst>
                                  <p:childTnLst>
                                    <p:anim calcmode="lin" valueType="num">
                                      <p:cBhvr additive="base">
                                        <p:cTn id="120" dur="500"/>
                                        <p:tgtEl>
                                          <p:spTgt spid="50"/>
                                        </p:tgtEl>
                                        <p:attrNameLst>
                                          <p:attrName>ppt_x</p:attrName>
                                        </p:attrNameLst>
                                      </p:cBhvr>
                                      <p:tavLst>
                                        <p:tav tm="0">
                                          <p:val>
                                            <p:strVal val="ppt_x"/>
                                          </p:val>
                                        </p:tav>
                                        <p:tav tm="100000">
                                          <p:val>
                                            <p:strVal val="0-ppt_w/2"/>
                                          </p:val>
                                        </p:tav>
                                      </p:tavLst>
                                    </p:anim>
                                    <p:anim calcmode="lin" valueType="num">
                                      <p:cBhvr additive="base">
                                        <p:cTn id="121" dur="500"/>
                                        <p:tgtEl>
                                          <p:spTgt spid="50"/>
                                        </p:tgtEl>
                                        <p:attrNameLst>
                                          <p:attrName>ppt_y</p:attrName>
                                        </p:attrNameLst>
                                      </p:cBhvr>
                                      <p:tavLst>
                                        <p:tav tm="0">
                                          <p:val>
                                            <p:strVal val="ppt_y"/>
                                          </p:val>
                                        </p:tav>
                                        <p:tav tm="100000">
                                          <p:val>
                                            <p:strVal val="ppt_y"/>
                                          </p:val>
                                        </p:tav>
                                      </p:tavLst>
                                    </p:anim>
                                    <p:set>
                                      <p:cBhvr>
                                        <p:cTn id="122" dur="1" fill="hold">
                                          <p:stCondLst>
                                            <p:cond delay="499"/>
                                          </p:stCondLst>
                                        </p:cTn>
                                        <p:tgtEl>
                                          <p:spTgt spid="50"/>
                                        </p:tgtEl>
                                        <p:attrNameLst>
                                          <p:attrName>style.visibility</p:attrName>
                                        </p:attrNameLst>
                                      </p:cBhvr>
                                      <p:to>
                                        <p:strVal val="hidden"/>
                                      </p:to>
                                    </p:set>
                                  </p:childTnLst>
                                </p:cTn>
                              </p:par>
                            </p:childTnLst>
                          </p:cTn>
                        </p:par>
                      </p:childTnLst>
                    </p:cTn>
                  </p:par>
                  <p:par>
                    <p:cTn id="123" fill="hold">
                      <p:stCondLst>
                        <p:cond delay="indefinite"/>
                      </p:stCondLst>
                      <p:childTnLst>
                        <p:par>
                          <p:cTn id="124" fill="hold">
                            <p:stCondLst>
                              <p:cond delay="0"/>
                            </p:stCondLst>
                            <p:childTnLst>
                              <p:par>
                                <p:cTn id="125" presetID="2" presetClass="entr" presetSubtype="8" fill="hold" nodeType="clickEffect">
                                  <p:stCondLst>
                                    <p:cond delay="0"/>
                                  </p:stCondLst>
                                  <p:childTnLst>
                                    <p:set>
                                      <p:cBhvr>
                                        <p:cTn id="126" dur="1" fill="hold">
                                          <p:stCondLst>
                                            <p:cond delay="0"/>
                                          </p:stCondLst>
                                        </p:cTn>
                                        <p:tgtEl>
                                          <p:spTgt spid="51"/>
                                        </p:tgtEl>
                                        <p:attrNameLst>
                                          <p:attrName>style.visibility</p:attrName>
                                        </p:attrNameLst>
                                      </p:cBhvr>
                                      <p:to>
                                        <p:strVal val="visible"/>
                                      </p:to>
                                    </p:set>
                                    <p:anim calcmode="lin" valueType="num">
                                      <p:cBhvr additive="base">
                                        <p:cTn id="127" dur="500" fill="hold"/>
                                        <p:tgtEl>
                                          <p:spTgt spid="51"/>
                                        </p:tgtEl>
                                        <p:attrNameLst>
                                          <p:attrName>ppt_x</p:attrName>
                                        </p:attrNameLst>
                                      </p:cBhvr>
                                      <p:tavLst>
                                        <p:tav tm="0">
                                          <p:val>
                                            <p:strVal val="0-#ppt_w/2"/>
                                          </p:val>
                                        </p:tav>
                                        <p:tav tm="100000">
                                          <p:val>
                                            <p:strVal val="#ppt_x"/>
                                          </p:val>
                                        </p:tav>
                                      </p:tavLst>
                                    </p:anim>
                                    <p:anim calcmode="lin" valueType="num">
                                      <p:cBhvr additive="base">
                                        <p:cTn id="128" dur="500" fill="hold"/>
                                        <p:tgtEl>
                                          <p:spTgt spid="51"/>
                                        </p:tgtEl>
                                        <p:attrNameLst>
                                          <p:attrName>ppt_y</p:attrName>
                                        </p:attrNameLst>
                                      </p:cBhvr>
                                      <p:tavLst>
                                        <p:tav tm="0">
                                          <p:val>
                                            <p:strVal val="#ppt_y"/>
                                          </p:val>
                                        </p:tav>
                                        <p:tav tm="100000">
                                          <p:val>
                                            <p:strVal val="#ppt_y"/>
                                          </p:val>
                                        </p:tav>
                                      </p:tavLst>
                                    </p:anim>
                                  </p:childTnLst>
                                </p:cTn>
                              </p:par>
                              <p:par>
                                <p:cTn id="129" presetID="2" presetClass="entr" presetSubtype="8" fill="hold" grpId="0" nodeType="withEffect">
                                  <p:stCondLst>
                                    <p:cond delay="0"/>
                                  </p:stCondLst>
                                  <p:childTnLst>
                                    <p:set>
                                      <p:cBhvr>
                                        <p:cTn id="130" dur="1" fill="hold">
                                          <p:stCondLst>
                                            <p:cond delay="0"/>
                                          </p:stCondLst>
                                        </p:cTn>
                                        <p:tgtEl>
                                          <p:spTgt spid="72"/>
                                        </p:tgtEl>
                                        <p:attrNameLst>
                                          <p:attrName>style.visibility</p:attrName>
                                        </p:attrNameLst>
                                      </p:cBhvr>
                                      <p:to>
                                        <p:strVal val="visible"/>
                                      </p:to>
                                    </p:set>
                                    <p:anim calcmode="lin" valueType="num">
                                      <p:cBhvr additive="base">
                                        <p:cTn id="131" dur="500" fill="hold"/>
                                        <p:tgtEl>
                                          <p:spTgt spid="72"/>
                                        </p:tgtEl>
                                        <p:attrNameLst>
                                          <p:attrName>ppt_x</p:attrName>
                                        </p:attrNameLst>
                                      </p:cBhvr>
                                      <p:tavLst>
                                        <p:tav tm="0">
                                          <p:val>
                                            <p:strVal val="0-#ppt_w/2"/>
                                          </p:val>
                                        </p:tav>
                                        <p:tav tm="100000">
                                          <p:val>
                                            <p:strVal val="#ppt_x"/>
                                          </p:val>
                                        </p:tav>
                                      </p:tavLst>
                                    </p:anim>
                                    <p:anim calcmode="lin" valueType="num">
                                      <p:cBhvr additive="base">
                                        <p:cTn id="132" dur="500" fill="hold"/>
                                        <p:tgtEl>
                                          <p:spTgt spid="72"/>
                                        </p:tgtEl>
                                        <p:attrNameLst>
                                          <p:attrName>ppt_y</p:attrName>
                                        </p:attrNameLst>
                                      </p:cBhvr>
                                      <p:tavLst>
                                        <p:tav tm="0">
                                          <p:val>
                                            <p:strVal val="#ppt_y"/>
                                          </p:val>
                                        </p:tav>
                                        <p:tav tm="100000">
                                          <p:val>
                                            <p:strVal val="#ppt_y"/>
                                          </p:val>
                                        </p:tav>
                                      </p:tavLst>
                                    </p:anim>
                                  </p:childTnLst>
                                </p:cTn>
                              </p:par>
                            </p:childTnLst>
                          </p:cTn>
                        </p:par>
                      </p:childTnLst>
                    </p:cTn>
                  </p:par>
                  <p:par>
                    <p:cTn id="133" fill="hold">
                      <p:stCondLst>
                        <p:cond delay="indefinite"/>
                      </p:stCondLst>
                      <p:childTnLst>
                        <p:par>
                          <p:cTn id="134" fill="hold">
                            <p:stCondLst>
                              <p:cond delay="0"/>
                            </p:stCondLst>
                            <p:childTnLst>
                              <p:par>
                                <p:cTn id="135" presetID="2" presetClass="exit" presetSubtype="8" fill="hold" nodeType="clickEffect">
                                  <p:stCondLst>
                                    <p:cond delay="0"/>
                                  </p:stCondLst>
                                  <p:childTnLst>
                                    <p:anim calcmode="lin" valueType="num">
                                      <p:cBhvr additive="base">
                                        <p:cTn id="136" dur="500"/>
                                        <p:tgtEl>
                                          <p:spTgt spid="51"/>
                                        </p:tgtEl>
                                        <p:attrNameLst>
                                          <p:attrName>ppt_x</p:attrName>
                                        </p:attrNameLst>
                                      </p:cBhvr>
                                      <p:tavLst>
                                        <p:tav tm="0">
                                          <p:val>
                                            <p:strVal val="ppt_x"/>
                                          </p:val>
                                        </p:tav>
                                        <p:tav tm="100000">
                                          <p:val>
                                            <p:strVal val="0-ppt_w/2"/>
                                          </p:val>
                                        </p:tav>
                                      </p:tavLst>
                                    </p:anim>
                                    <p:anim calcmode="lin" valueType="num">
                                      <p:cBhvr additive="base">
                                        <p:cTn id="137" dur="500"/>
                                        <p:tgtEl>
                                          <p:spTgt spid="51"/>
                                        </p:tgtEl>
                                        <p:attrNameLst>
                                          <p:attrName>ppt_y</p:attrName>
                                        </p:attrNameLst>
                                      </p:cBhvr>
                                      <p:tavLst>
                                        <p:tav tm="0">
                                          <p:val>
                                            <p:strVal val="ppt_y"/>
                                          </p:val>
                                        </p:tav>
                                        <p:tav tm="100000">
                                          <p:val>
                                            <p:strVal val="ppt_y"/>
                                          </p:val>
                                        </p:tav>
                                      </p:tavLst>
                                    </p:anim>
                                    <p:set>
                                      <p:cBhvr>
                                        <p:cTn id="138" dur="1" fill="hold">
                                          <p:stCondLst>
                                            <p:cond delay="499"/>
                                          </p:stCondLst>
                                        </p:cTn>
                                        <p:tgtEl>
                                          <p:spTgt spid="51"/>
                                        </p:tgtEl>
                                        <p:attrNameLst>
                                          <p:attrName>style.visibility</p:attrName>
                                        </p:attrNameLst>
                                      </p:cBhvr>
                                      <p:to>
                                        <p:strVal val="hidden"/>
                                      </p:to>
                                    </p:set>
                                  </p:childTnLst>
                                </p:cTn>
                              </p:par>
                              <p:par>
                                <p:cTn id="139" presetID="2" presetClass="exit" presetSubtype="8" fill="hold" grpId="2" nodeType="withEffect">
                                  <p:stCondLst>
                                    <p:cond delay="0"/>
                                  </p:stCondLst>
                                  <p:childTnLst>
                                    <p:anim calcmode="lin" valueType="num">
                                      <p:cBhvr additive="base">
                                        <p:cTn id="140" dur="500"/>
                                        <p:tgtEl>
                                          <p:spTgt spid="72"/>
                                        </p:tgtEl>
                                        <p:attrNameLst>
                                          <p:attrName>ppt_x</p:attrName>
                                        </p:attrNameLst>
                                      </p:cBhvr>
                                      <p:tavLst>
                                        <p:tav tm="0">
                                          <p:val>
                                            <p:strVal val="ppt_x"/>
                                          </p:val>
                                        </p:tav>
                                        <p:tav tm="100000">
                                          <p:val>
                                            <p:strVal val="0-ppt_w/2"/>
                                          </p:val>
                                        </p:tav>
                                      </p:tavLst>
                                    </p:anim>
                                    <p:anim calcmode="lin" valueType="num">
                                      <p:cBhvr additive="base">
                                        <p:cTn id="141" dur="500"/>
                                        <p:tgtEl>
                                          <p:spTgt spid="72"/>
                                        </p:tgtEl>
                                        <p:attrNameLst>
                                          <p:attrName>ppt_y</p:attrName>
                                        </p:attrNameLst>
                                      </p:cBhvr>
                                      <p:tavLst>
                                        <p:tav tm="0">
                                          <p:val>
                                            <p:strVal val="ppt_y"/>
                                          </p:val>
                                        </p:tav>
                                        <p:tav tm="100000">
                                          <p:val>
                                            <p:strVal val="ppt_y"/>
                                          </p:val>
                                        </p:tav>
                                      </p:tavLst>
                                    </p:anim>
                                    <p:set>
                                      <p:cBhvr>
                                        <p:cTn id="142" dur="1" fill="hold">
                                          <p:stCondLst>
                                            <p:cond delay="499"/>
                                          </p:stCondLst>
                                        </p:cTn>
                                        <p:tgtEl>
                                          <p:spTgt spid="72"/>
                                        </p:tgtEl>
                                        <p:attrNameLst>
                                          <p:attrName>style.visibility</p:attrName>
                                        </p:attrNameLst>
                                      </p:cBhvr>
                                      <p:to>
                                        <p:strVal val="hidden"/>
                                      </p:to>
                                    </p:set>
                                  </p:childTnLst>
                                </p:cTn>
                              </p:par>
                            </p:childTnLst>
                          </p:cTn>
                        </p:par>
                      </p:childTnLst>
                    </p:cTn>
                  </p:par>
                  <p:par>
                    <p:cTn id="143" fill="hold">
                      <p:stCondLst>
                        <p:cond delay="indefinite"/>
                      </p:stCondLst>
                      <p:childTnLst>
                        <p:par>
                          <p:cTn id="144" fill="hold">
                            <p:stCondLst>
                              <p:cond delay="0"/>
                            </p:stCondLst>
                            <p:childTnLst>
                              <p:par>
                                <p:cTn id="145" presetID="2" presetClass="entr" presetSubtype="8" fill="hold" nodeType="clickEffect">
                                  <p:stCondLst>
                                    <p:cond delay="0"/>
                                  </p:stCondLst>
                                  <p:childTnLst>
                                    <p:set>
                                      <p:cBhvr>
                                        <p:cTn id="146" dur="1" fill="hold">
                                          <p:stCondLst>
                                            <p:cond delay="0"/>
                                          </p:stCondLst>
                                        </p:cTn>
                                        <p:tgtEl>
                                          <p:spTgt spid="73"/>
                                        </p:tgtEl>
                                        <p:attrNameLst>
                                          <p:attrName>style.visibility</p:attrName>
                                        </p:attrNameLst>
                                      </p:cBhvr>
                                      <p:to>
                                        <p:strVal val="visible"/>
                                      </p:to>
                                    </p:set>
                                    <p:anim calcmode="lin" valueType="num">
                                      <p:cBhvr additive="base">
                                        <p:cTn id="147" dur="500" fill="hold"/>
                                        <p:tgtEl>
                                          <p:spTgt spid="73"/>
                                        </p:tgtEl>
                                        <p:attrNameLst>
                                          <p:attrName>ppt_x</p:attrName>
                                        </p:attrNameLst>
                                      </p:cBhvr>
                                      <p:tavLst>
                                        <p:tav tm="0">
                                          <p:val>
                                            <p:strVal val="0-#ppt_w/2"/>
                                          </p:val>
                                        </p:tav>
                                        <p:tav tm="100000">
                                          <p:val>
                                            <p:strVal val="#ppt_x"/>
                                          </p:val>
                                        </p:tav>
                                      </p:tavLst>
                                    </p:anim>
                                    <p:anim calcmode="lin" valueType="num">
                                      <p:cBhvr additive="base">
                                        <p:cTn id="148" dur="500" fill="hold"/>
                                        <p:tgtEl>
                                          <p:spTgt spid="73"/>
                                        </p:tgtEl>
                                        <p:attrNameLst>
                                          <p:attrName>ppt_y</p:attrName>
                                        </p:attrNameLst>
                                      </p:cBhvr>
                                      <p:tavLst>
                                        <p:tav tm="0">
                                          <p:val>
                                            <p:strVal val="#ppt_y"/>
                                          </p:val>
                                        </p:tav>
                                        <p:tav tm="100000">
                                          <p:val>
                                            <p:strVal val="#ppt_y"/>
                                          </p:val>
                                        </p:tav>
                                      </p:tavLst>
                                    </p:anim>
                                  </p:childTnLst>
                                </p:cTn>
                              </p:par>
                              <p:par>
                                <p:cTn id="149" presetID="2" presetClass="entr" presetSubtype="8" fill="hold" grpId="0" nodeType="withEffect">
                                  <p:stCondLst>
                                    <p:cond delay="0"/>
                                  </p:stCondLst>
                                  <p:childTnLst>
                                    <p:set>
                                      <p:cBhvr>
                                        <p:cTn id="150" dur="1" fill="hold">
                                          <p:stCondLst>
                                            <p:cond delay="0"/>
                                          </p:stCondLst>
                                        </p:cTn>
                                        <p:tgtEl>
                                          <p:spTgt spid="74"/>
                                        </p:tgtEl>
                                        <p:attrNameLst>
                                          <p:attrName>style.visibility</p:attrName>
                                        </p:attrNameLst>
                                      </p:cBhvr>
                                      <p:to>
                                        <p:strVal val="visible"/>
                                      </p:to>
                                    </p:set>
                                    <p:anim calcmode="lin" valueType="num">
                                      <p:cBhvr additive="base">
                                        <p:cTn id="151" dur="500" fill="hold"/>
                                        <p:tgtEl>
                                          <p:spTgt spid="74"/>
                                        </p:tgtEl>
                                        <p:attrNameLst>
                                          <p:attrName>ppt_x</p:attrName>
                                        </p:attrNameLst>
                                      </p:cBhvr>
                                      <p:tavLst>
                                        <p:tav tm="0">
                                          <p:val>
                                            <p:strVal val="0-#ppt_w/2"/>
                                          </p:val>
                                        </p:tav>
                                        <p:tav tm="100000">
                                          <p:val>
                                            <p:strVal val="#ppt_x"/>
                                          </p:val>
                                        </p:tav>
                                      </p:tavLst>
                                    </p:anim>
                                    <p:anim calcmode="lin" valueType="num">
                                      <p:cBhvr additive="base">
                                        <p:cTn id="152" dur="500" fill="hold"/>
                                        <p:tgtEl>
                                          <p:spTgt spid="74"/>
                                        </p:tgtEl>
                                        <p:attrNameLst>
                                          <p:attrName>ppt_y</p:attrName>
                                        </p:attrNameLst>
                                      </p:cBhvr>
                                      <p:tavLst>
                                        <p:tav tm="0">
                                          <p:val>
                                            <p:strVal val="#ppt_y"/>
                                          </p:val>
                                        </p:tav>
                                        <p:tav tm="100000">
                                          <p:val>
                                            <p:strVal val="#ppt_y"/>
                                          </p:val>
                                        </p:tav>
                                      </p:tavLst>
                                    </p:anim>
                                  </p:childTnLst>
                                </p:cTn>
                              </p:par>
                            </p:childTnLst>
                          </p:cTn>
                        </p:par>
                      </p:childTnLst>
                    </p:cTn>
                  </p:par>
                  <p:par>
                    <p:cTn id="153" fill="hold">
                      <p:stCondLst>
                        <p:cond delay="indefinite"/>
                      </p:stCondLst>
                      <p:childTnLst>
                        <p:par>
                          <p:cTn id="154" fill="hold">
                            <p:stCondLst>
                              <p:cond delay="0"/>
                            </p:stCondLst>
                            <p:childTnLst>
                              <p:par>
                                <p:cTn id="155" presetID="0" presetClass="path" presetSubtype="0" accel="50000" decel="50000" fill="hold" nodeType="clickEffect">
                                  <p:stCondLst>
                                    <p:cond delay="0"/>
                                  </p:stCondLst>
                                  <p:childTnLst>
                                    <p:animMotion origin="layout" path="M 0 0 L -0.0572917 0.0987963 " pathEditMode="relative" rAng="0" ptsTypes="">
                                      <p:cBhvr>
                                        <p:cTn id="156" dur="2000" fill="hold"/>
                                        <p:tgtEl>
                                          <p:spTgt spid="3"/>
                                        </p:tgtEl>
                                        <p:attrNameLst>
                                          <p:attrName>ppt_x</p:attrName>
                                          <p:attrName>ppt_y</p:attrName>
                                        </p:attrNameLst>
                                      </p:cBhvr>
                                      <p:rCtr x="-27" y="47"/>
                                    </p:animMotion>
                                  </p:childTnLst>
                                </p:cTn>
                              </p:par>
                              <p:par>
                                <p:cTn id="157" presetID="0" presetClass="path" presetSubtype="0" accel="50000" decel="50000" fill="hold" nodeType="withEffect">
                                  <p:stCondLst>
                                    <p:cond delay="0"/>
                                  </p:stCondLst>
                                  <p:childTnLst>
                                    <p:animMotion origin="layout" path="M 0.00229167 -0.0037037 L 0.0567361 -0.0961111 " pathEditMode="relative" rAng="0" ptsTypes="">
                                      <p:cBhvr>
                                        <p:cTn id="158" dur="2000" fill="hold"/>
                                        <p:tgtEl>
                                          <p:spTgt spid="10"/>
                                        </p:tgtEl>
                                        <p:attrNameLst>
                                          <p:attrName>ppt_x</p:attrName>
                                          <p:attrName>ppt_y</p:attrName>
                                        </p:attrNameLst>
                                      </p:cBhvr>
                                      <p:rCtr x="28" y="-47"/>
                                    </p:animMotion>
                                  </p:childTnLst>
                                </p:cTn>
                              </p:par>
                            </p:childTnLst>
                          </p:cTn>
                        </p:par>
                      </p:childTnLst>
                    </p:cTn>
                  </p:par>
                  <p:par>
                    <p:cTn id="159" fill="hold">
                      <p:stCondLst>
                        <p:cond delay="indefinite"/>
                      </p:stCondLst>
                      <p:childTnLst>
                        <p:par>
                          <p:cTn id="160" fill="hold">
                            <p:stCondLst>
                              <p:cond delay="0"/>
                            </p:stCondLst>
                            <p:childTnLst>
                              <p:par>
                                <p:cTn id="161" presetID="2" presetClass="exit" presetSubtype="8" fill="hold" nodeType="clickEffect">
                                  <p:stCondLst>
                                    <p:cond delay="0"/>
                                  </p:stCondLst>
                                  <p:childTnLst>
                                    <p:anim calcmode="lin" valueType="num">
                                      <p:cBhvr additive="base">
                                        <p:cTn id="162" dur="500"/>
                                        <p:tgtEl>
                                          <p:spTgt spid="73"/>
                                        </p:tgtEl>
                                        <p:attrNameLst>
                                          <p:attrName>ppt_x</p:attrName>
                                        </p:attrNameLst>
                                      </p:cBhvr>
                                      <p:tavLst>
                                        <p:tav tm="0">
                                          <p:val>
                                            <p:strVal val="ppt_x"/>
                                          </p:val>
                                        </p:tav>
                                        <p:tav tm="100000">
                                          <p:val>
                                            <p:strVal val="0-ppt_w/2"/>
                                          </p:val>
                                        </p:tav>
                                      </p:tavLst>
                                    </p:anim>
                                    <p:anim calcmode="lin" valueType="num">
                                      <p:cBhvr additive="base">
                                        <p:cTn id="163" dur="500"/>
                                        <p:tgtEl>
                                          <p:spTgt spid="73"/>
                                        </p:tgtEl>
                                        <p:attrNameLst>
                                          <p:attrName>ppt_y</p:attrName>
                                        </p:attrNameLst>
                                      </p:cBhvr>
                                      <p:tavLst>
                                        <p:tav tm="0">
                                          <p:val>
                                            <p:strVal val="ppt_y"/>
                                          </p:val>
                                        </p:tav>
                                        <p:tav tm="100000">
                                          <p:val>
                                            <p:strVal val="ppt_y"/>
                                          </p:val>
                                        </p:tav>
                                      </p:tavLst>
                                    </p:anim>
                                    <p:set>
                                      <p:cBhvr>
                                        <p:cTn id="164" dur="1" fill="hold">
                                          <p:stCondLst>
                                            <p:cond delay="499"/>
                                          </p:stCondLst>
                                        </p:cTn>
                                        <p:tgtEl>
                                          <p:spTgt spid="73"/>
                                        </p:tgtEl>
                                        <p:attrNameLst>
                                          <p:attrName>style.visibility</p:attrName>
                                        </p:attrNameLst>
                                      </p:cBhvr>
                                      <p:to>
                                        <p:strVal val="hidden"/>
                                      </p:to>
                                    </p:set>
                                  </p:childTnLst>
                                </p:cTn>
                              </p:par>
                              <p:par>
                                <p:cTn id="165" presetID="2" presetClass="exit" presetSubtype="8" fill="hold" grpId="2" nodeType="withEffect">
                                  <p:stCondLst>
                                    <p:cond delay="0"/>
                                  </p:stCondLst>
                                  <p:childTnLst>
                                    <p:anim calcmode="lin" valueType="num">
                                      <p:cBhvr additive="base">
                                        <p:cTn id="166" dur="500"/>
                                        <p:tgtEl>
                                          <p:spTgt spid="74"/>
                                        </p:tgtEl>
                                        <p:attrNameLst>
                                          <p:attrName>ppt_x</p:attrName>
                                        </p:attrNameLst>
                                      </p:cBhvr>
                                      <p:tavLst>
                                        <p:tav tm="0">
                                          <p:val>
                                            <p:strVal val="ppt_x"/>
                                          </p:val>
                                        </p:tav>
                                        <p:tav tm="100000">
                                          <p:val>
                                            <p:strVal val="0-ppt_w/2"/>
                                          </p:val>
                                        </p:tav>
                                      </p:tavLst>
                                    </p:anim>
                                    <p:anim calcmode="lin" valueType="num">
                                      <p:cBhvr additive="base">
                                        <p:cTn id="167" dur="500"/>
                                        <p:tgtEl>
                                          <p:spTgt spid="74"/>
                                        </p:tgtEl>
                                        <p:attrNameLst>
                                          <p:attrName>ppt_y</p:attrName>
                                        </p:attrNameLst>
                                      </p:cBhvr>
                                      <p:tavLst>
                                        <p:tav tm="0">
                                          <p:val>
                                            <p:strVal val="ppt_y"/>
                                          </p:val>
                                        </p:tav>
                                        <p:tav tm="100000">
                                          <p:val>
                                            <p:strVal val="ppt_y"/>
                                          </p:val>
                                        </p:tav>
                                      </p:tavLst>
                                    </p:anim>
                                    <p:set>
                                      <p:cBhvr>
                                        <p:cTn id="168" dur="1" fill="hold">
                                          <p:stCondLst>
                                            <p:cond delay="499"/>
                                          </p:stCondLst>
                                        </p:cTn>
                                        <p:tgtEl>
                                          <p:spTgt spid="74"/>
                                        </p:tgtEl>
                                        <p:attrNameLst>
                                          <p:attrName>style.visibility</p:attrName>
                                        </p:attrNameLst>
                                      </p:cBhvr>
                                      <p:to>
                                        <p:strVal val="hidden"/>
                                      </p:to>
                                    </p:set>
                                  </p:childTnLst>
                                </p:cTn>
                              </p:par>
                            </p:childTnLst>
                          </p:cTn>
                        </p:par>
                      </p:childTnLst>
                    </p:cTn>
                  </p:par>
                  <p:par>
                    <p:cTn id="169" fill="hold">
                      <p:stCondLst>
                        <p:cond delay="indefinite"/>
                      </p:stCondLst>
                      <p:childTnLst>
                        <p:par>
                          <p:cTn id="170" fill="hold">
                            <p:stCondLst>
                              <p:cond delay="0"/>
                            </p:stCondLst>
                            <p:childTnLst>
                              <p:par>
                                <p:cTn id="171" presetID="2" presetClass="entr" presetSubtype="8" fill="hold" nodeType="clickEffect">
                                  <p:stCondLst>
                                    <p:cond delay="0"/>
                                  </p:stCondLst>
                                  <p:childTnLst>
                                    <p:set>
                                      <p:cBhvr>
                                        <p:cTn id="172" dur="1" fill="hold">
                                          <p:stCondLst>
                                            <p:cond delay="0"/>
                                          </p:stCondLst>
                                        </p:cTn>
                                        <p:tgtEl>
                                          <p:spTgt spid="76"/>
                                        </p:tgtEl>
                                        <p:attrNameLst>
                                          <p:attrName>style.visibility</p:attrName>
                                        </p:attrNameLst>
                                      </p:cBhvr>
                                      <p:to>
                                        <p:strVal val="visible"/>
                                      </p:to>
                                    </p:set>
                                    <p:anim calcmode="lin" valueType="num">
                                      <p:cBhvr additive="base">
                                        <p:cTn id="173" dur="500" fill="hold"/>
                                        <p:tgtEl>
                                          <p:spTgt spid="76"/>
                                        </p:tgtEl>
                                        <p:attrNameLst>
                                          <p:attrName>ppt_x</p:attrName>
                                        </p:attrNameLst>
                                      </p:cBhvr>
                                      <p:tavLst>
                                        <p:tav tm="0">
                                          <p:val>
                                            <p:strVal val="0-#ppt_w/2"/>
                                          </p:val>
                                        </p:tav>
                                        <p:tav tm="100000">
                                          <p:val>
                                            <p:strVal val="#ppt_x"/>
                                          </p:val>
                                        </p:tav>
                                      </p:tavLst>
                                    </p:anim>
                                    <p:anim calcmode="lin" valueType="num">
                                      <p:cBhvr additive="base">
                                        <p:cTn id="174" dur="500" fill="hold"/>
                                        <p:tgtEl>
                                          <p:spTgt spid="76"/>
                                        </p:tgtEl>
                                        <p:attrNameLst>
                                          <p:attrName>ppt_y</p:attrName>
                                        </p:attrNameLst>
                                      </p:cBhvr>
                                      <p:tavLst>
                                        <p:tav tm="0">
                                          <p:val>
                                            <p:strVal val="#ppt_y"/>
                                          </p:val>
                                        </p:tav>
                                        <p:tav tm="100000">
                                          <p:val>
                                            <p:strVal val="#ppt_y"/>
                                          </p:val>
                                        </p:tav>
                                      </p:tavLst>
                                    </p:anim>
                                  </p:childTnLst>
                                </p:cTn>
                              </p:par>
                              <p:par>
                                <p:cTn id="175" presetID="2" presetClass="entr" presetSubtype="8" fill="hold" grpId="0" nodeType="withEffect">
                                  <p:stCondLst>
                                    <p:cond delay="0"/>
                                  </p:stCondLst>
                                  <p:childTnLst>
                                    <p:set>
                                      <p:cBhvr>
                                        <p:cTn id="176" dur="1" fill="hold">
                                          <p:stCondLst>
                                            <p:cond delay="0"/>
                                          </p:stCondLst>
                                        </p:cTn>
                                        <p:tgtEl>
                                          <p:spTgt spid="77"/>
                                        </p:tgtEl>
                                        <p:attrNameLst>
                                          <p:attrName>style.visibility</p:attrName>
                                        </p:attrNameLst>
                                      </p:cBhvr>
                                      <p:to>
                                        <p:strVal val="visible"/>
                                      </p:to>
                                    </p:set>
                                    <p:anim calcmode="lin" valueType="num">
                                      <p:cBhvr additive="base">
                                        <p:cTn id="177" dur="500" fill="hold"/>
                                        <p:tgtEl>
                                          <p:spTgt spid="77"/>
                                        </p:tgtEl>
                                        <p:attrNameLst>
                                          <p:attrName>ppt_x</p:attrName>
                                        </p:attrNameLst>
                                      </p:cBhvr>
                                      <p:tavLst>
                                        <p:tav tm="0">
                                          <p:val>
                                            <p:strVal val="0-#ppt_w/2"/>
                                          </p:val>
                                        </p:tav>
                                        <p:tav tm="100000">
                                          <p:val>
                                            <p:strVal val="#ppt_x"/>
                                          </p:val>
                                        </p:tav>
                                      </p:tavLst>
                                    </p:anim>
                                    <p:anim calcmode="lin" valueType="num">
                                      <p:cBhvr additive="base">
                                        <p:cTn id="178" dur="500" fill="hold"/>
                                        <p:tgtEl>
                                          <p:spTgt spid="77"/>
                                        </p:tgtEl>
                                        <p:attrNameLst>
                                          <p:attrName>ppt_y</p:attrName>
                                        </p:attrNameLst>
                                      </p:cBhvr>
                                      <p:tavLst>
                                        <p:tav tm="0">
                                          <p:val>
                                            <p:strVal val="#ppt_y"/>
                                          </p:val>
                                        </p:tav>
                                        <p:tav tm="100000">
                                          <p:val>
                                            <p:strVal val="#ppt_y"/>
                                          </p:val>
                                        </p:tav>
                                      </p:tavLst>
                                    </p:anim>
                                  </p:childTnLst>
                                </p:cTn>
                              </p:par>
                            </p:childTnLst>
                          </p:cTn>
                        </p:par>
                      </p:childTnLst>
                    </p:cTn>
                  </p:par>
                  <p:par>
                    <p:cTn id="179" fill="hold">
                      <p:stCondLst>
                        <p:cond delay="indefinite"/>
                      </p:stCondLst>
                      <p:childTnLst>
                        <p:par>
                          <p:cTn id="180" fill="hold">
                            <p:stCondLst>
                              <p:cond delay="0"/>
                            </p:stCondLst>
                            <p:childTnLst>
                              <p:par>
                                <p:cTn id="181" presetID="0" presetClass="path" presetSubtype="0" accel="50000" decel="50000" fill="hold" nodeType="clickEffect">
                                  <p:stCondLst>
                                    <p:cond delay="0"/>
                                  </p:stCondLst>
                                  <p:childTnLst>
                                    <p:animMotion origin="layout" path="M 0 0 L -0.0838889 0.0924074 " pathEditMode="relative" rAng="0" ptsTypes="">
                                      <p:cBhvr>
                                        <p:cTn id="182" dur="2000" fill="hold"/>
                                        <p:tgtEl>
                                          <p:spTgt spid="10245"/>
                                        </p:tgtEl>
                                        <p:attrNameLst>
                                          <p:attrName>ppt_x</p:attrName>
                                          <p:attrName>ppt_y</p:attrName>
                                        </p:attrNameLst>
                                      </p:cBhvr>
                                      <p:rCtr x="-41" y="46"/>
                                    </p:animMotion>
                                  </p:childTnLst>
                                </p:cTn>
                              </p:par>
                              <p:par>
                                <p:cTn id="183" presetID="0" presetClass="path" presetSubtype="0" accel="50000" decel="50000" fill="hold" nodeType="withEffect">
                                  <p:stCondLst>
                                    <p:cond delay="0"/>
                                  </p:stCondLst>
                                  <p:childTnLst>
                                    <p:animMotion origin="layout" path="M 0.0574306 -0.0982407 L 0.142153 -0.187778 " pathEditMode="relative" rAng="0" ptsTypes="">
                                      <p:cBhvr>
                                        <p:cTn id="184" dur="2000" fill="hold"/>
                                        <p:tgtEl>
                                          <p:spTgt spid="10"/>
                                        </p:tgtEl>
                                        <p:attrNameLst>
                                          <p:attrName>ppt_x</p:attrName>
                                          <p:attrName>ppt_y</p:attrName>
                                        </p:attrNameLst>
                                      </p:cBhvr>
                                      <p:rCtr x="39" y="-41"/>
                                    </p:animMotion>
                                  </p:childTnLst>
                                </p:cTn>
                              </p:par>
                            </p:childTnLst>
                          </p:cTn>
                        </p:par>
                      </p:childTnLst>
                    </p:cTn>
                  </p:par>
                  <p:par>
                    <p:cTn id="185" fill="hold">
                      <p:stCondLst>
                        <p:cond delay="indefinite"/>
                      </p:stCondLst>
                      <p:childTnLst>
                        <p:par>
                          <p:cTn id="186" fill="hold">
                            <p:stCondLst>
                              <p:cond delay="0"/>
                            </p:stCondLst>
                            <p:childTnLst>
                              <p:par>
                                <p:cTn id="187" presetID="0" presetClass="path" presetSubtype="0" accel="50000" decel="50000" fill="hold" nodeType="clickEffect">
                                  <p:stCondLst>
                                    <p:cond delay="0"/>
                                  </p:stCondLst>
                                  <p:childTnLst>
                                    <p:animMotion origin="layout" path="M -0.0839583 0.0909259 L -0.140347 0.189907 " pathEditMode="relative" rAng="0" ptsTypes="">
                                      <p:cBhvr>
                                        <p:cTn id="188" dur="2000" fill="hold"/>
                                        <p:tgtEl>
                                          <p:spTgt spid="10245"/>
                                        </p:tgtEl>
                                        <p:attrNameLst>
                                          <p:attrName>ppt_x</p:attrName>
                                          <p:attrName>ppt_y</p:attrName>
                                        </p:attrNameLst>
                                      </p:cBhvr>
                                      <p:rCtr x="-28" y="49"/>
                                    </p:animMotion>
                                  </p:childTnLst>
                                </p:cTn>
                              </p:par>
                              <p:par>
                                <p:cTn id="189" presetID="0" presetClass="path" presetSubtype="0" accel="50000" decel="50000" fill="hold" nodeType="withEffect">
                                  <p:stCondLst>
                                    <p:cond delay="0"/>
                                  </p:stCondLst>
                                  <p:childTnLst>
                                    <p:animMotion origin="layout" path="M -0.0551389 0.094537 L 0 0 " pathEditMode="relative" ptsTypes="">
                                      <p:cBhvr>
                                        <p:cTn id="190" dur="2000" fill="hold"/>
                                        <p:tgtEl>
                                          <p:spTgt spid="3"/>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1"/>
      <p:bldP spid="53" grpId="0"/>
      <p:bldP spid="53" grpId="1"/>
      <p:bldP spid="53" grpId="2"/>
      <p:bldP spid="24" grpId="0"/>
      <p:bldP spid="24" grpId="1"/>
      <p:bldP spid="24" grpId="2"/>
      <p:bldP spid="31" grpId="0"/>
      <p:bldP spid="31" grpId="1"/>
      <p:bldP spid="31" grpId="2"/>
      <p:bldP spid="37" grpId="0"/>
      <p:bldP spid="37" grpId="1"/>
      <p:bldP spid="37" grpId="2"/>
      <p:bldP spid="46" grpId="0"/>
      <p:bldP spid="46" grpId="1"/>
      <p:bldP spid="46" grpId="2"/>
      <p:bldP spid="50" grpId="0"/>
      <p:bldP spid="50" grpId="1"/>
      <p:bldP spid="50" grpId="2"/>
      <p:bldP spid="72" grpId="0"/>
      <p:bldP spid="72" grpId="1"/>
      <p:bldP spid="72" grpId="2"/>
      <p:bldP spid="74" grpId="0"/>
      <p:bldP spid="74" grpId="1"/>
      <p:bldP spid="74" grpId="2"/>
      <p:bldP spid="77" grpId="0"/>
      <p:bldP spid="77" grpId="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Rectangle 2"/>
          <p:cNvSpPr>
            <a:spLocks noGrp="1"/>
          </p:cNvSpPr>
          <p:nvPr>
            <p:ph type="title"/>
          </p:nvPr>
        </p:nvSpPr>
        <p:spPr>
          <a:xfrm>
            <a:off x="1258888" y="333375"/>
            <a:ext cx="7793037" cy="1462088"/>
          </a:xfrm>
        </p:spPr>
        <p:txBody>
          <a:bodyPr vert="horz" wrap="square" lIns="91440" tIns="45720" rIns="91440" bIns="45720" anchor="b" anchorCtr="0"/>
          <a:p>
            <a:pPr eaLnBrk="1" hangingPunct="1">
              <a:buFont typeface="Wingdings" panose="05000000000000000000" pitchFamily="2" charset="2"/>
              <a:buNone/>
            </a:pPr>
            <a:r>
              <a:rPr lang="zh-CN" altLang="en-US" dirty="0"/>
              <a:t>1.</a:t>
            </a:r>
            <a:r>
              <a:rPr lang="en-US" altLang="zh-CN" dirty="0"/>
              <a:t>3 </a:t>
            </a:r>
            <a:r>
              <a:rPr lang="zh-CN" altLang="en-US" dirty="0"/>
              <a:t>利用堆进行排序</a:t>
            </a:r>
            <a:endParaRPr lang="en-US" altLang="zh-CN" dirty="0"/>
          </a:p>
        </p:txBody>
      </p:sp>
      <p:sp>
        <p:nvSpPr>
          <p:cNvPr id="12" name="文本框 11"/>
          <p:cNvSpPr txBox="1"/>
          <p:nvPr/>
        </p:nvSpPr>
        <p:spPr>
          <a:xfrm>
            <a:off x="6443663" y="6370638"/>
            <a:ext cx="2444750" cy="368300"/>
          </a:xfrm>
          <a:prstGeom prst="rect">
            <a:avLst/>
          </a:prstGeom>
          <a:noFill/>
        </p:spPr>
        <p:txBody>
          <a:bodyPr>
            <a:spAutoFit/>
          </a:bodyPr>
          <a:lstStyle/>
          <a:p>
            <a:pPr marR="0" algn="r" defTabSz="914400" eaLnBrk="1" hangingPunct="1">
              <a:buClrTx/>
              <a:buSzTx/>
              <a:buFont typeface="Times New Roman" panose="02020603050405020304" pitchFamily="18" charset="0"/>
              <a:buNone/>
              <a:defRPr/>
            </a:pPr>
            <a:r>
              <a:rPr kumimoji="0" lang="en-US" altLang="zh-CN" kern="1200" cap="none" spc="0" normalizeH="0" baseline="0" noProof="0">
                <a:solidFill>
                  <a:schemeClr val="bg2">
                    <a:lumMod val="25000"/>
                    <a:lumOff val="75000"/>
                  </a:schemeClr>
                </a:solidFill>
                <a:latin typeface="Times New Roman" panose="02020603050405020304" pitchFamily="18" charset="0"/>
                <a:ea typeface="宋体" panose="02010600030101010101" pitchFamily="2" charset="-122"/>
                <a:cs typeface="Times New Roman" panose="02020603050405020304" pitchFamily="18" charset="0"/>
              </a:rPr>
              <a:t>8</a:t>
            </a:r>
            <a:endParaRPr kumimoji="0" lang="zh-CN" altLang="en-US" kern="1200" cap="none" spc="0" normalizeH="0" baseline="0" noProof="0">
              <a:solidFill>
                <a:schemeClr val="bg2">
                  <a:lumMod val="25000"/>
                  <a:lumOff val="75000"/>
                </a:schemeClr>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4" name="文本框 13"/>
          <p:cNvSpPr txBox="1"/>
          <p:nvPr/>
        </p:nvSpPr>
        <p:spPr>
          <a:xfrm>
            <a:off x="641350" y="2071688"/>
            <a:ext cx="5299075" cy="368300"/>
          </a:xfrm>
          <a:prstGeom prst="rect">
            <a:avLst/>
          </a:prstGeom>
          <a:noFill/>
        </p:spPr>
        <p:txBody>
          <a:bodyPr>
            <a:spAutoFit/>
          </a:bodyPr>
          <a:lstStyle/>
          <a:p>
            <a:pPr marR="0" defTabSz="914400">
              <a:buClrTx/>
              <a:buSzTx/>
              <a:buFontTx/>
              <a:buNone/>
              <a:defRPr/>
            </a:pPr>
            <a:r>
              <a:rPr kumimoji="0" lang="zh-CN" altLang="en-US" kern="1200" cap="none" spc="0" normalizeH="0" baseline="0" noProof="0">
                <a:solidFill>
                  <a:schemeClr val="tx2"/>
                </a:solidFill>
                <a:latin typeface="+mj-ea"/>
                <a:ea typeface="+mj-ea"/>
                <a:cs typeface="Times New Roman" panose="02020603050405020304" pitchFamily="18" charset="0"/>
              </a:rPr>
              <a:t>如何利用堆性质进行排序？</a:t>
            </a:r>
            <a:endParaRPr kumimoji="0" lang="zh-CN" altLang="en-US" kern="1200" cap="none" spc="0" normalizeH="0" baseline="0" noProof="0">
              <a:solidFill>
                <a:srgbClr val="FF0000"/>
              </a:solidFill>
              <a:latin typeface="+mj-ea"/>
              <a:ea typeface="+mj-ea"/>
              <a:cs typeface="Times New Roman" panose="02020603050405020304" pitchFamily="18" charset="0"/>
            </a:endParaRPr>
          </a:p>
        </p:txBody>
      </p:sp>
      <p:pic>
        <p:nvPicPr>
          <p:cNvPr id="18437" name="图片 1"/>
          <p:cNvPicPr>
            <a:picLocks noChangeAspect="1"/>
          </p:cNvPicPr>
          <p:nvPr/>
        </p:nvPicPr>
        <p:blipFill>
          <a:blip r:embed="rId1"/>
          <a:stretch>
            <a:fillRect/>
          </a:stretch>
        </p:blipFill>
        <p:spPr>
          <a:xfrm>
            <a:off x="250825" y="3148013"/>
            <a:ext cx="3889375" cy="2336800"/>
          </a:xfrm>
          <a:prstGeom prst="rect">
            <a:avLst/>
          </a:prstGeom>
          <a:noFill/>
          <a:ln w="9525">
            <a:noFill/>
          </a:ln>
        </p:spPr>
      </p:pic>
      <p:sp>
        <p:nvSpPr>
          <p:cNvPr id="8" name="文本框 7"/>
          <p:cNvSpPr txBox="1"/>
          <p:nvPr/>
        </p:nvSpPr>
        <p:spPr>
          <a:xfrm>
            <a:off x="1908175" y="5578475"/>
            <a:ext cx="1230313" cy="338138"/>
          </a:xfrm>
          <a:prstGeom prst="rect">
            <a:avLst/>
          </a:prstGeom>
          <a:noFill/>
        </p:spPr>
        <p:txBody>
          <a:bodyPr>
            <a:spAutoFit/>
          </a:bodyPr>
          <a:lstStyle/>
          <a:p>
            <a:pPr marR="0" defTabSz="914400">
              <a:buClrTx/>
              <a:buSzTx/>
              <a:buFontTx/>
              <a:buNone/>
              <a:defRPr/>
            </a:pPr>
            <a:r>
              <a:rPr kumimoji="0" lang="zh-CN" altLang="en-US" sz="1600" kern="1200" cap="none" spc="0" normalizeH="0" baseline="0" noProof="0">
                <a:solidFill>
                  <a:schemeClr val="tx2"/>
                </a:solidFill>
                <a:latin typeface="+mj-ea"/>
                <a:ea typeface="+mj-ea"/>
                <a:cs typeface="Times New Roman" panose="02020603050405020304" pitchFamily="18" charset="0"/>
              </a:rPr>
              <a:t>构建堆</a:t>
            </a:r>
            <a:endParaRPr kumimoji="0" lang="zh-CN" altLang="en-US" sz="1600" kern="1200" cap="none" spc="0" normalizeH="0" baseline="0" noProof="0">
              <a:solidFill>
                <a:srgbClr val="FF0000"/>
              </a:solidFill>
              <a:latin typeface="+mj-ea"/>
              <a:ea typeface="+mj-ea"/>
              <a:cs typeface="Times New Roman" panose="02020603050405020304" pitchFamily="18" charset="0"/>
            </a:endParaRPr>
          </a:p>
        </p:txBody>
      </p:sp>
      <p:pic>
        <p:nvPicPr>
          <p:cNvPr id="18439" name="图片 4"/>
          <p:cNvPicPr>
            <a:picLocks noChangeAspect="1"/>
          </p:cNvPicPr>
          <p:nvPr/>
        </p:nvPicPr>
        <p:blipFill>
          <a:blip r:embed="rId2"/>
          <a:stretch>
            <a:fillRect/>
          </a:stretch>
        </p:blipFill>
        <p:spPr>
          <a:xfrm>
            <a:off x="5076825" y="3130550"/>
            <a:ext cx="3646488" cy="2312988"/>
          </a:xfrm>
          <a:prstGeom prst="rect">
            <a:avLst/>
          </a:prstGeom>
          <a:noFill/>
          <a:ln w="9525">
            <a:noFill/>
          </a:ln>
        </p:spPr>
      </p:pic>
      <p:sp>
        <p:nvSpPr>
          <p:cNvPr id="10" name="文本框 9"/>
          <p:cNvSpPr txBox="1"/>
          <p:nvPr/>
        </p:nvSpPr>
        <p:spPr>
          <a:xfrm>
            <a:off x="4572000" y="5557838"/>
            <a:ext cx="4932363" cy="338138"/>
          </a:xfrm>
          <a:prstGeom prst="rect">
            <a:avLst/>
          </a:prstGeom>
          <a:noFill/>
        </p:spPr>
        <p:txBody>
          <a:bodyPr>
            <a:spAutoFit/>
          </a:bodyPr>
          <a:lstStyle/>
          <a:p>
            <a:pPr marR="0" defTabSz="914400">
              <a:buClrTx/>
              <a:buSzTx/>
              <a:buFontTx/>
              <a:buNone/>
              <a:defRPr/>
            </a:pPr>
            <a:r>
              <a:rPr kumimoji="0" lang="zh-CN" altLang="en-US" sz="1600" kern="1200" cap="none" spc="0" normalizeH="0" baseline="0" noProof="0">
                <a:solidFill>
                  <a:schemeClr val="tx2"/>
                </a:solidFill>
                <a:latin typeface="+mj-ea"/>
                <a:ea typeface="+mj-ea"/>
                <a:cs typeface="Times New Roman" panose="02020603050405020304" pitchFamily="18" charset="0"/>
              </a:rPr>
              <a:t>断开尾部并替换根节点，此时完成最大值的排序</a:t>
            </a:r>
            <a:endParaRPr kumimoji="0" lang="zh-CN" altLang="en-US" sz="1600" kern="1200" cap="none" spc="0" normalizeH="0" baseline="0" noProof="0">
              <a:solidFill>
                <a:srgbClr val="FF0000"/>
              </a:solidFill>
              <a:latin typeface="+mj-ea"/>
              <a:ea typeface="+mj-ea"/>
              <a:cs typeface="Times New Roman" panose="02020603050405020304" pitchFamily="18" charset="0"/>
            </a:endParaRPr>
          </a:p>
        </p:txBody>
      </p:sp>
      <p:sp>
        <p:nvSpPr>
          <p:cNvPr id="18441" name="右箭头 10"/>
          <p:cNvSpPr/>
          <p:nvPr/>
        </p:nvSpPr>
        <p:spPr>
          <a:xfrm>
            <a:off x="4319588" y="4029075"/>
            <a:ext cx="576262" cy="287338"/>
          </a:xfrm>
          <a:prstGeom prst="rightArrow">
            <a:avLst>
              <a:gd name="adj1" fmla="val 50000"/>
              <a:gd name="adj2" fmla="val 50137"/>
            </a:avLst>
          </a:prstGeom>
          <a:solidFill>
            <a:schemeClr val="accent1"/>
          </a:solidFill>
          <a:ln w="9525" cap="flat" cmpd="sng">
            <a:solidFill>
              <a:schemeClr val="tx1"/>
            </a:solidFill>
            <a:prstDash val="solid"/>
            <a:roun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2" name="矩形 1"/>
          <p:cNvSpPr/>
          <p:nvPr/>
        </p:nvSpPr>
        <p:spPr>
          <a:xfrm>
            <a:off x="256387" y="776511"/>
            <a:ext cx="2917825"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4.2.1</a:t>
            </a:r>
            <a:r>
              <a:rPr lang="en-US" altLang="zh-CN" sz="2800" b="1" dirty="0" smtClean="0">
                <a:solidFill>
                  <a:srgbClr val="0000FF"/>
                </a:solidFill>
                <a:latin typeface="楷体" panose="02010609060101010101" pitchFamily="49" charset="-122"/>
                <a:ea typeface="楷体" panose="02010609060101010101" pitchFamily="49" charset="-122"/>
                <a:cs typeface="Times New Roman" panose="02020603050405020304" pitchFamily="18" charset="0"/>
              </a:rPr>
              <a:t> </a:t>
            </a:r>
            <a:r>
              <a:rPr lang="en-US" altLang="zh-CN" sz="28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sym typeface="+mn-ea"/>
              </a:rPr>
              <a:t>(2)</a:t>
            </a:r>
            <a:r>
              <a:rPr lang="zh-CN" altLang="en-US" sz="2800" b="1" dirty="0">
                <a:solidFill>
                  <a:srgbClr val="0000FF"/>
                </a:solidFill>
                <a:latin typeface="楷体" panose="02010609060101010101" pitchFamily="49" charset="-122"/>
                <a:ea typeface="楷体" panose="02010609060101010101" pitchFamily="49" charset="-122"/>
                <a:cs typeface="Times New Roman" panose="02020603050405020304" pitchFamily="18" charset="0"/>
                <a:sym typeface="+mn-ea"/>
              </a:rPr>
              <a:t>堆的原理</a:t>
            </a:r>
            <a:endParaRPr lang="zh-CN" altLang="en-US" sz="2800" b="1" dirty="0">
              <a:solidFill>
                <a:srgbClr val="0000FF"/>
              </a:solidFill>
              <a:latin typeface="楷体" panose="02010609060101010101" pitchFamily="49" charset="-122"/>
              <a:ea typeface="楷体" panose="02010609060101010101" pitchFamily="49"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Rectangle 2"/>
          <p:cNvSpPr>
            <a:spLocks noGrp="1"/>
          </p:cNvSpPr>
          <p:nvPr>
            <p:ph type="title"/>
          </p:nvPr>
        </p:nvSpPr>
        <p:spPr>
          <a:xfrm>
            <a:off x="1258888" y="333375"/>
            <a:ext cx="7793037" cy="1462088"/>
          </a:xfrm>
        </p:spPr>
        <p:txBody>
          <a:bodyPr vert="horz" wrap="square" lIns="91440" tIns="45720" rIns="91440" bIns="45720" anchor="b" anchorCtr="0"/>
          <a:p>
            <a:pPr eaLnBrk="1" hangingPunct="1">
              <a:buFont typeface="Wingdings" panose="05000000000000000000" pitchFamily="2" charset="2"/>
              <a:buNone/>
            </a:pPr>
            <a:r>
              <a:rPr lang="zh-CN" altLang="en-US" dirty="0"/>
              <a:t>1.</a:t>
            </a:r>
            <a:r>
              <a:rPr lang="en-US" altLang="zh-CN" dirty="0"/>
              <a:t>3 </a:t>
            </a:r>
            <a:r>
              <a:rPr lang="zh-CN" altLang="en-US" dirty="0"/>
              <a:t>利用堆进行排序</a:t>
            </a:r>
            <a:endParaRPr lang="en-US" altLang="zh-CN" dirty="0"/>
          </a:p>
        </p:txBody>
      </p:sp>
      <p:sp>
        <p:nvSpPr>
          <p:cNvPr id="12" name="文本框 11"/>
          <p:cNvSpPr txBox="1"/>
          <p:nvPr/>
        </p:nvSpPr>
        <p:spPr>
          <a:xfrm>
            <a:off x="6443663" y="6370638"/>
            <a:ext cx="2444750" cy="368300"/>
          </a:xfrm>
          <a:prstGeom prst="rect">
            <a:avLst/>
          </a:prstGeom>
          <a:noFill/>
        </p:spPr>
        <p:txBody>
          <a:bodyPr>
            <a:spAutoFit/>
          </a:bodyPr>
          <a:lstStyle/>
          <a:p>
            <a:pPr marR="0" algn="r" defTabSz="914400" eaLnBrk="1" hangingPunct="1">
              <a:buClrTx/>
              <a:buSzTx/>
              <a:buFont typeface="Times New Roman" panose="02020603050405020304" pitchFamily="18" charset="0"/>
              <a:buNone/>
              <a:defRPr/>
            </a:pPr>
            <a:r>
              <a:rPr kumimoji="0" lang="en-US" altLang="zh-CN" kern="1200" cap="none" spc="0" normalizeH="0" baseline="0" noProof="0" smtClean="0">
                <a:solidFill>
                  <a:schemeClr val="bg2">
                    <a:lumMod val="25000"/>
                    <a:lumOff val="75000"/>
                  </a:schemeClr>
                </a:solidFill>
                <a:latin typeface="Times New Roman" panose="02020603050405020304" pitchFamily="18" charset="0"/>
                <a:ea typeface="宋体" panose="02010600030101010101" pitchFamily="2" charset="-122"/>
                <a:cs typeface="Times New Roman" panose="02020603050405020304" pitchFamily="18" charset="0"/>
              </a:rPr>
              <a:t>9</a:t>
            </a:r>
            <a:endParaRPr kumimoji="0" lang="zh-CN" altLang="en-US" kern="1200" cap="none" spc="0" normalizeH="0" baseline="0" noProof="0">
              <a:solidFill>
                <a:schemeClr val="bg2">
                  <a:lumMod val="25000"/>
                  <a:lumOff val="75000"/>
                </a:schemeClr>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20484" name="右箭头 10"/>
          <p:cNvSpPr/>
          <p:nvPr/>
        </p:nvSpPr>
        <p:spPr>
          <a:xfrm>
            <a:off x="4319588" y="4029075"/>
            <a:ext cx="576262" cy="287338"/>
          </a:xfrm>
          <a:prstGeom prst="rightArrow">
            <a:avLst>
              <a:gd name="adj1" fmla="val 50000"/>
              <a:gd name="adj2" fmla="val 50137"/>
            </a:avLst>
          </a:prstGeom>
          <a:solidFill>
            <a:schemeClr val="accent1"/>
          </a:solidFill>
          <a:ln w="9525" cap="flat" cmpd="sng">
            <a:solidFill>
              <a:schemeClr val="tx1"/>
            </a:solidFill>
            <a:prstDash val="solid"/>
            <a:roun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13" name="文本框 12"/>
          <p:cNvSpPr txBox="1"/>
          <p:nvPr/>
        </p:nvSpPr>
        <p:spPr>
          <a:xfrm>
            <a:off x="3132138" y="5426075"/>
            <a:ext cx="4932363" cy="338138"/>
          </a:xfrm>
          <a:prstGeom prst="rect">
            <a:avLst/>
          </a:prstGeom>
          <a:noFill/>
        </p:spPr>
        <p:txBody>
          <a:bodyPr>
            <a:spAutoFit/>
          </a:bodyPr>
          <a:lstStyle/>
          <a:p>
            <a:pPr marR="0" defTabSz="914400">
              <a:buClrTx/>
              <a:buSzTx/>
              <a:buFontTx/>
              <a:buNone/>
              <a:defRPr/>
            </a:pPr>
            <a:r>
              <a:rPr kumimoji="0" lang="zh-CN" altLang="en-US" sz="1600" kern="1200" cap="none" spc="0" normalizeH="0" baseline="0" noProof="0">
                <a:solidFill>
                  <a:srgbClr val="333399"/>
                </a:solidFill>
                <a:latin typeface="+mj-ea"/>
                <a:ea typeface="+mj-ea"/>
                <a:cs typeface="Times New Roman" panose="02020603050405020304" pitchFamily="18" charset="0"/>
              </a:rPr>
              <a:t>持续断尾节点然后替换根节点</a:t>
            </a:r>
            <a:endParaRPr kumimoji="0" lang="zh-CN" altLang="en-US" sz="1600" kern="1200" cap="none" spc="0" normalizeH="0" baseline="0" noProof="0">
              <a:solidFill>
                <a:srgbClr val="333399"/>
              </a:solidFill>
              <a:latin typeface="+mj-ea"/>
              <a:ea typeface="+mj-ea"/>
              <a:cs typeface="Times New Roman" panose="02020603050405020304" pitchFamily="18" charset="0"/>
            </a:endParaRPr>
          </a:p>
        </p:txBody>
      </p:sp>
      <p:pic>
        <p:nvPicPr>
          <p:cNvPr id="20486" name="图片 3"/>
          <p:cNvPicPr>
            <a:picLocks noChangeAspect="1"/>
          </p:cNvPicPr>
          <p:nvPr/>
        </p:nvPicPr>
        <p:blipFill>
          <a:blip r:embed="rId1"/>
          <a:stretch>
            <a:fillRect/>
          </a:stretch>
        </p:blipFill>
        <p:spPr>
          <a:xfrm>
            <a:off x="179388" y="2927350"/>
            <a:ext cx="4035425" cy="2292350"/>
          </a:xfrm>
          <a:prstGeom prst="rect">
            <a:avLst/>
          </a:prstGeom>
          <a:noFill/>
          <a:ln w="9525">
            <a:noFill/>
          </a:ln>
        </p:spPr>
      </p:pic>
      <p:sp>
        <p:nvSpPr>
          <p:cNvPr id="15" name="文本框 14"/>
          <p:cNvSpPr txBox="1"/>
          <p:nvPr/>
        </p:nvSpPr>
        <p:spPr>
          <a:xfrm>
            <a:off x="2987675" y="6140450"/>
            <a:ext cx="4464050" cy="369888"/>
          </a:xfrm>
          <a:prstGeom prst="rect">
            <a:avLst/>
          </a:prstGeom>
          <a:noFill/>
        </p:spPr>
        <p:txBody>
          <a:bodyPr>
            <a:spAutoFit/>
          </a:bodyPr>
          <a:lstStyle/>
          <a:p>
            <a:pPr marR="0" defTabSz="914400">
              <a:buClrTx/>
              <a:buSzTx/>
              <a:buFontTx/>
              <a:buNone/>
              <a:defRPr/>
            </a:pPr>
            <a:r>
              <a:rPr kumimoji="0" lang="zh-CN" altLang="en-US" kern="1200" cap="none" spc="0" normalizeH="0" baseline="0" noProof="0">
                <a:solidFill>
                  <a:schemeClr val="tx2"/>
                </a:solidFill>
                <a:latin typeface="+mj-ea"/>
                <a:ea typeface="+mj-ea"/>
                <a:cs typeface="Times New Roman" panose="02020603050405020304" pitchFamily="18" charset="0"/>
              </a:rPr>
              <a:t>直到整个堆所有元素完成排序</a:t>
            </a:r>
            <a:endParaRPr kumimoji="0" lang="zh-CN" altLang="en-US" kern="1200" cap="none" spc="0" normalizeH="0" baseline="0" noProof="0">
              <a:solidFill>
                <a:srgbClr val="FF0000"/>
              </a:solidFill>
              <a:latin typeface="+mj-ea"/>
              <a:ea typeface="+mj-ea"/>
              <a:cs typeface="Times New Roman" panose="02020603050405020304" pitchFamily="18" charset="0"/>
            </a:endParaRPr>
          </a:p>
        </p:txBody>
      </p:sp>
      <p:pic>
        <p:nvPicPr>
          <p:cNvPr id="20488" name="图片 1"/>
          <p:cNvPicPr>
            <a:picLocks noChangeAspect="1"/>
          </p:cNvPicPr>
          <p:nvPr/>
        </p:nvPicPr>
        <p:blipFill>
          <a:blip r:embed="rId2"/>
          <a:stretch>
            <a:fillRect/>
          </a:stretch>
        </p:blipFill>
        <p:spPr>
          <a:xfrm>
            <a:off x="5016500" y="2994025"/>
            <a:ext cx="3784600" cy="2306638"/>
          </a:xfrm>
          <a:prstGeom prst="rect">
            <a:avLst/>
          </a:prstGeom>
          <a:noFill/>
          <a:ln w="9525">
            <a:noFill/>
          </a:ln>
        </p:spPr>
      </p:pic>
      <p:sp>
        <p:nvSpPr>
          <p:cNvPr id="2" name="矩形 1"/>
          <p:cNvSpPr/>
          <p:nvPr/>
        </p:nvSpPr>
        <p:spPr>
          <a:xfrm>
            <a:off x="256387" y="776511"/>
            <a:ext cx="2917825"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4.2.1</a:t>
            </a:r>
            <a:r>
              <a:rPr lang="en-US" altLang="zh-CN" sz="2800" b="1" dirty="0" smtClean="0">
                <a:solidFill>
                  <a:srgbClr val="0000FF"/>
                </a:solidFill>
                <a:latin typeface="楷体" panose="02010609060101010101" pitchFamily="49" charset="-122"/>
                <a:ea typeface="楷体" panose="02010609060101010101" pitchFamily="49" charset="-122"/>
                <a:cs typeface="Times New Roman" panose="02020603050405020304" pitchFamily="18" charset="0"/>
              </a:rPr>
              <a:t> </a:t>
            </a:r>
            <a:r>
              <a:rPr lang="en-US" altLang="zh-CN" sz="28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sym typeface="+mn-ea"/>
              </a:rPr>
              <a:t>(2)</a:t>
            </a:r>
            <a:r>
              <a:rPr lang="zh-CN" altLang="en-US" sz="2800" b="1" dirty="0">
                <a:solidFill>
                  <a:srgbClr val="0000FF"/>
                </a:solidFill>
                <a:latin typeface="楷体" panose="02010609060101010101" pitchFamily="49" charset="-122"/>
                <a:ea typeface="楷体" panose="02010609060101010101" pitchFamily="49" charset="-122"/>
                <a:cs typeface="Times New Roman" panose="02020603050405020304" pitchFamily="18" charset="0"/>
                <a:sym typeface="+mn-ea"/>
              </a:rPr>
              <a:t>堆的原理</a:t>
            </a:r>
            <a:endParaRPr lang="zh-CN" altLang="en-US" sz="2800" b="1" dirty="0">
              <a:solidFill>
                <a:srgbClr val="0000FF"/>
              </a:solidFill>
              <a:latin typeface="楷体" panose="02010609060101010101" pitchFamily="49" charset="-122"/>
              <a:ea typeface="楷体" panose="02010609060101010101" pitchFamily="49"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Rectangle 2"/>
          <p:cNvSpPr>
            <a:spLocks noGrp="1"/>
          </p:cNvSpPr>
          <p:nvPr>
            <p:ph type="title"/>
          </p:nvPr>
        </p:nvSpPr>
        <p:spPr>
          <a:xfrm>
            <a:off x="1258888" y="333375"/>
            <a:ext cx="7793037" cy="1462088"/>
          </a:xfrm>
        </p:spPr>
        <p:txBody>
          <a:bodyPr vert="horz" wrap="square" lIns="91440" tIns="45720" rIns="91440" bIns="45720" anchor="b" anchorCtr="0"/>
          <a:p>
            <a:pPr eaLnBrk="1" hangingPunct="1">
              <a:buFont typeface="Wingdings" panose="05000000000000000000" pitchFamily="2" charset="2"/>
              <a:buNone/>
            </a:pPr>
            <a:r>
              <a:rPr lang="zh-CN" altLang="en-US" dirty="0"/>
              <a:t>1.</a:t>
            </a:r>
            <a:r>
              <a:rPr lang="en-US" altLang="zh-CN" dirty="0"/>
              <a:t>3 </a:t>
            </a:r>
            <a:r>
              <a:rPr lang="zh-CN" altLang="en-US" dirty="0"/>
              <a:t>利用堆进行排序</a:t>
            </a:r>
            <a:endParaRPr lang="en-US" altLang="zh-CN" dirty="0"/>
          </a:p>
        </p:txBody>
      </p:sp>
      <p:sp>
        <p:nvSpPr>
          <p:cNvPr id="12" name="文本框 11"/>
          <p:cNvSpPr txBox="1"/>
          <p:nvPr/>
        </p:nvSpPr>
        <p:spPr>
          <a:xfrm>
            <a:off x="6443663" y="6370638"/>
            <a:ext cx="2444750" cy="368300"/>
          </a:xfrm>
          <a:prstGeom prst="rect">
            <a:avLst/>
          </a:prstGeom>
          <a:noFill/>
        </p:spPr>
        <p:txBody>
          <a:bodyPr>
            <a:spAutoFit/>
          </a:bodyPr>
          <a:lstStyle/>
          <a:p>
            <a:pPr marR="0" algn="r" defTabSz="914400" eaLnBrk="1" hangingPunct="1">
              <a:buClrTx/>
              <a:buSzTx/>
              <a:buFont typeface="Times New Roman" panose="02020603050405020304" pitchFamily="18" charset="0"/>
              <a:buNone/>
              <a:defRPr/>
            </a:pPr>
            <a:r>
              <a:rPr kumimoji="0" lang="en-US" altLang="zh-CN" kern="1200" cap="none" spc="0" normalizeH="0" baseline="0" noProof="0" smtClean="0">
                <a:solidFill>
                  <a:schemeClr val="bg2">
                    <a:lumMod val="25000"/>
                    <a:lumOff val="75000"/>
                  </a:schemeClr>
                </a:solidFill>
                <a:latin typeface="Times New Roman" panose="02020603050405020304" pitchFamily="18" charset="0"/>
                <a:ea typeface="宋体" panose="02010600030101010101" pitchFamily="2" charset="-122"/>
                <a:cs typeface="Times New Roman" panose="02020603050405020304" pitchFamily="18" charset="0"/>
              </a:rPr>
              <a:t>10</a:t>
            </a:r>
            <a:endParaRPr kumimoji="0" lang="zh-CN" altLang="en-US" kern="1200" cap="none" spc="0" normalizeH="0" baseline="0" noProof="0">
              <a:solidFill>
                <a:schemeClr val="bg2">
                  <a:lumMod val="25000"/>
                  <a:lumOff val="75000"/>
                </a:schemeClr>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0" name="文本框 9"/>
          <p:cNvSpPr txBox="1"/>
          <p:nvPr/>
        </p:nvSpPr>
        <p:spPr>
          <a:xfrm>
            <a:off x="5724525" y="5510213"/>
            <a:ext cx="3024188" cy="339725"/>
          </a:xfrm>
          <a:prstGeom prst="rect">
            <a:avLst/>
          </a:prstGeom>
          <a:noFill/>
        </p:spPr>
        <p:txBody>
          <a:bodyPr>
            <a:spAutoFit/>
          </a:bodyPr>
          <a:lstStyle/>
          <a:p>
            <a:pPr marR="0" defTabSz="914400">
              <a:buClrTx/>
              <a:buSzTx/>
              <a:buFontTx/>
              <a:buNone/>
              <a:defRPr/>
            </a:pPr>
            <a:r>
              <a:rPr kumimoji="0" lang="zh-CN" altLang="en-US" sz="1600" kern="1200" cap="none" spc="0" normalizeH="0" baseline="0" noProof="0">
                <a:solidFill>
                  <a:srgbClr val="FF0000"/>
                </a:solidFill>
                <a:latin typeface="+mj-ea"/>
                <a:ea typeface="+mj-ea"/>
                <a:cs typeface="Times New Roman" panose="02020603050405020304" pitchFamily="18" charset="0"/>
              </a:rPr>
              <a:t>重新构建长度为</a:t>
            </a:r>
            <a:r>
              <a:rPr kumimoji="0" lang="en-US" altLang="zh-CN" sz="1600" kern="1200" cap="none" spc="0" normalizeH="0" baseline="0" noProof="0">
                <a:solidFill>
                  <a:srgbClr val="FF0000"/>
                </a:solidFill>
                <a:latin typeface="+mj-ea"/>
                <a:ea typeface="+mj-ea"/>
                <a:cs typeface="Times New Roman" panose="02020603050405020304" pitchFamily="18" charset="0"/>
              </a:rPr>
              <a:t>len(A)-1</a:t>
            </a:r>
            <a:r>
              <a:rPr kumimoji="0" lang="zh-CN" altLang="en-US" sz="1600" kern="1200" cap="none" spc="0" normalizeH="0" baseline="0" noProof="0">
                <a:solidFill>
                  <a:srgbClr val="FF0000"/>
                </a:solidFill>
                <a:latin typeface="+mj-ea"/>
                <a:ea typeface="+mj-ea"/>
                <a:cs typeface="Times New Roman" panose="02020603050405020304" pitchFamily="18" charset="0"/>
              </a:rPr>
              <a:t>的堆</a:t>
            </a:r>
            <a:endParaRPr kumimoji="0" lang="zh-CN" altLang="en-US" sz="1600" kern="1200" cap="none" spc="0" normalizeH="0" baseline="0" noProof="0">
              <a:solidFill>
                <a:srgbClr val="FF0000"/>
              </a:solidFill>
              <a:latin typeface="+mj-ea"/>
              <a:ea typeface="+mj-ea"/>
              <a:cs typeface="Times New Roman" panose="02020603050405020304" pitchFamily="18" charset="0"/>
            </a:endParaRPr>
          </a:p>
        </p:txBody>
      </p:sp>
      <p:sp>
        <p:nvSpPr>
          <p:cNvPr id="22533" name="右箭头 10"/>
          <p:cNvSpPr/>
          <p:nvPr/>
        </p:nvSpPr>
        <p:spPr>
          <a:xfrm>
            <a:off x="4319588" y="4029075"/>
            <a:ext cx="576262" cy="287338"/>
          </a:xfrm>
          <a:prstGeom prst="rightArrow">
            <a:avLst>
              <a:gd name="adj1" fmla="val 50000"/>
              <a:gd name="adj2" fmla="val 50137"/>
            </a:avLst>
          </a:prstGeom>
          <a:solidFill>
            <a:schemeClr val="accent1"/>
          </a:solidFill>
          <a:ln w="9525" cap="flat" cmpd="sng">
            <a:solidFill>
              <a:schemeClr val="tx1"/>
            </a:solidFill>
            <a:prstDash val="solid"/>
            <a:roun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pic>
        <p:nvPicPr>
          <p:cNvPr id="22534" name="图片 2"/>
          <p:cNvPicPr>
            <a:picLocks noChangeAspect="1"/>
          </p:cNvPicPr>
          <p:nvPr/>
        </p:nvPicPr>
        <p:blipFill>
          <a:blip r:embed="rId1"/>
          <a:stretch>
            <a:fillRect/>
          </a:stretch>
        </p:blipFill>
        <p:spPr>
          <a:xfrm>
            <a:off x="468313" y="3017838"/>
            <a:ext cx="3644900" cy="2309812"/>
          </a:xfrm>
          <a:prstGeom prst="rect">
            <a:avLst/>
          </a:prstGeom>
          <a:noFill/>
          <a:ln w="9525">
            <a:noFill/>
          </a:ln>
        </p:spPr>
      </p:pic>
      <p:sp>
        <p:nvSpPr>
          <p:cNvPr id="13" name="文本框 12"/>
          <p:cNvSpPr txBox="1"/>
          <p:nvPr/>
        </p:nvSpPr>
        <p:spPr>
          <a:xfrm>
            <a:off x="1042988" y="5510213"/>
            <a:ext cx="4932363" cy="339725"/>
          </a:xfrm>
          <a:prstGeom prst="rect">
            <a:avLst/>
          </a:prstGeom>
          <a:noFill/>
        </p:spPr>
        <p:txBody>
          <a:bodyPr>
            <a:spAutoFit/>
          </a:bodyPr>
          <a:lstStyle/>
          <a:p>
            <a:pPr marR="0" defTabSz="914400">
              <a:buClrTx/>
              <a:buSzTx/>
              <a:buFontTx/>
              <a:buNone/>
              <a:defRPr/>
            </a:pPr>
            <a:r>
              <a:rPr kumimoji="0" lang="zh-CN" altLang="en-US" sz="1600" kern="1200" cap="none" spc="0" normalizeH="0" baseline="0" noProof="0">
                <a:solidFill>
                  <a:srgbClr val="FF0000"/>
                </a:solidFill>
                <a:latin typeface="+mj-ea"/>
                <a:ea typeface="+mj-ea"/>
                <a:cs typeface="Times New Roman" panose="02020603050405020304" pitchFamily="18" charset="0"/>
              </a:rPr>
              <a:t>此时的堆长度为</a:t>
            </a:r>
            <a:r>
              <a:rPr kumimoji="0" lang="en-US" altLang="zh-CN" sz="1600" kern="1200" cap="none" spc="0" normalizeH="0" baseline="0" noProof="0">
                <a:solidFill>
                  <a:srgbClr val="FF0000"/>
                </a:solidFill>
                <a:latin typeface="+mj-ea"/>
                <a:ea typeface="+mj-ea"/>
                <a:cs typeface="Times New Roman" panose="02020603050405020304" pitchFamily="18" charset="0"/>
              </a:rPr>
              <a:t>len(A)-1</a:t>
            </a:r>
            <a:endParaRPr kumimoji="0" lang="zh-CN" altLang="en-US" sz="1600" kern="1200" cap="none" spc="0" normalizeH="0" baseline="0" noProof="0">
              <a:solidFill>
                <a:srgbClr val="FF0000"/>
              </a:solidFill>
              <a:latin typeface="+mj-ea"/>
              <a:ea typeface="+mj-ea"/>
              <a:cs typeface="Times New Roman" panose="02020603050405020304" pitchFamily="18" charset="0"/>
            </a:endParaRPr>
          </a:p>
        </p:txBody>
      </p:sp>
      <p:pic>
        <p:nvPicPr>
          <p:cNvPr id="22536" name="图片 3"/>
          <p:cNvPicPr>
            <a:picLocks noChangeAspect="1"/>
          </p:cNvPicPr>
          <p:nvPr/>
        </p:nvPicPr>
        <p:blipFill>
          <a:blip r:embed="rId2"/>
          <a:stretch>
            <a:fillRect/>
          </a:stretch>
        </p:blipFill>
        <p:spPr>
          <a:xfrm>
            <a:off x="5010150" y="3035300"/>
            <a:ext cx="4035425" cy="2292350"/>
          </a:xfrm>
          <a:prstGeom prst="rect">
            <a:avLst/>
          </a:prstGeom>
          <a:noFill/>
          <a:ln w="9525">
            <a:noFill/>
          </a:ln>
        </p:spPr>
      </p:pic>
      <p:sp>
        <p:nvSpPr>
          <p:cNvPr id="9" name="文本框 8"/>
          <p:cNvSpPr txBox="1"/>
          <p:nvPr/>
        </p:nvSpPr>
        <p:spPr>
          <a:xfrm>
            <a:off x="539750" y="2076450"/>
            <a:ext cx="2303463" cy="339725"/>
          </a:xfrm>
          <a:prstGeom prst="rect">
            <a:avLst/>
          </a:prstGeom>
          <a:noFill/>
        </p:spPr>
        <p:txBody>
          <a:bodyPr>
            <a:spAutoFit/>
          </a:bodyPr>
          <a:lstStyle/>
          <a:p>
            <a:pPr marR="0" defTabSz="914400">
              <a:buClrTx/>
              <a:buSzTx/>
              <a:buFontTx/>
              <a:buNone/>
              <a:defRPr/>
            </a:pPr>
            <a:r>
              <a:rPr kumimoji="0" lang="zh-CN" altLang="en-US" sz="1600" kern="1200" cap="none" spc="0" normalizeH="0" baseline="0" noProof="0">
                <a:solidFill>
                  <a:schemeClr val="tx2"/>
                </a:solidFill>
                <a:latin typeface="+mj-ea"/>
                <a:ea typeface="+mj-ea"/>
                <a:cs typeface="Times New Roman" panose="02020603050405020304" pitchFamily="18" charset="0"/>
              </a:rPr>
              <a:t>假设堆的长度为</a:t>
            </a:r>
            <a:r>
              <a:rPr kumimoji="0" lang="en-US" altLang="zh-CN" sz="1600" kern="1200" cap="none" spc="0" normalizeH="0" baseline="0" noProof="0">
                <a:solidFill>
                  <a:schemeClr val="tx2"/>
                </a:solidFill>
                <a:latin typeface="+mj-ea"/>
                <a:ea typeface="+mj-ea"/>
                <a:cs typeface="Times New Roman" panose="02020603050405020304" pitchFamily="18" charset="0"/>
              </a:rPr>
              <a:t>len(A)</a:t>
            </a:r>
            <a:endParaRPr kumimoji="0" lang="zh-CN" altLang="en-US" sz="1600" kern="1200" cap="none" spc="0" normalizeH="0" baseline="0" noProof="0">
              <a:solidFill>
                <a:srgbClr val="FF0000"/>
              </a:solidFill>
              <a:latin typeface="+mj-ea"/>
              <a:ea typeface="+mj-ea"/>
              <a:cs typeface="Times New Roman" panose="02020603050405020304" pitchFamily="18" charset="0"/>
            </a:endParaRPr>
          </a:p>
        </p:txBody>
      </p:sp>
      <p:sp>
        <p:nvSpPr>
          <p:cNvPr id="2" name="矩形 1"/>
          <p:cNvSpPr/>
          <p:nvPr/>
        </p:nvSpPr>
        <p:spPr>
          <a:xfrm>
            <a:off x="256387" y="776511"/>
            <a:ext cx="2917825" cy="521970"/>
          </a:xfrm>
          <a:prstGeom prst="rect">
            <a:avLst/>
          </a:prstGeom>
        </p:spPr>
        <p:txBody>
          <a:bodyPr wrap="none">
            <a:spAutoFit/>
          </a:bodyPr>
          <a:lstStyle/>
          <a:p>
            <a:pPr algn="just">
              <a:spcBef>
                <a:spcPct val="50000"/>
              </a:spcBef>
              <a:defRPr/>
            </a:pPr>
            <a:r>
              <a:rPr lang="en-US" altLang="zh-CN" sz="2800" b="1" dirty="0" smtClean="0">
                <a:solidFill>
                  <a:srgbClr val="0000FF"/>
                </a:solidFill>
                <a:uFillTx/>
                <a:latin typeface="Times New Roman" panose="02020603050405020304" pitchFamily="18" charset="0"/>
                <a:ea typeface="楷体" panose="02010609060101010101" pitchFamily="49" charset="-122"/>
                <a:cs typeface="Times New Roman" panose="02020603050405020304" pitchFamily="18" charset="0"/>
              </a:rPr>
              <a:t>4.2.1</a:t>
            </a:r>
            <a:r>
              <a:rPr lang="en-US" altLang="zh-CN" sz="2800" b="1" dirty="0" smtClean="0">
                <a:solidFill>
                  <a:srgbClr val="0000FF"/>
                </a:solidFill>
                <a:latin typeface="楷体" panose="02010609060101010101" pitchFamily="49" charset="-122"/>
                <a:ea typeface="楷体" panose="02010609060101010101" pitchFamily="49" charset="-122"/>
                <a:cs typeface="Times New Roman" panose="02020603050405020304" pitchFamily="18" charset="0"/>
              </a:rPr>
              <a:t> </a:t>
            </a:r>
            <a:r>
              <a:rPr lang="en-US" altLang="zh-CN" sz="28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sym typeface="+mn-ea"/>
              </a:rPr>
              <a:t>(2)</a:t>
            </a:r>
            <a:r>
              <a:rPr lang="zh-CN" altLang="en-US" sz="2800" b="1" dirty="0">
                <a:solidFill>
                  <a:srgbClr val="0000FF"/>
                </a:solidFill>
                <a:latin typeface="楷体" panose="02010609060101010101" pitchFamily="49" charset="-122"/>
                <a:ea typeface="楷体" panose="02010609060101010101" pitchFamily="49" charset="-122"/>
                <a:cs typeface="Times New Roman" panose="02020603050405020304" pitchFamily="18" charset="0"/>
                <a:sym typeface="+mn-ea"/>
              </a:rPr>
              <a:t>堆的原理</a:t>
            </a:r>
            <a:endParaRPr lang="zh-CN" altLang="en-US" sz="2800" b="1" dirty="0">
              <a:solidFill>
                <a:srgbClr val="0000FF"/>
              </a:solidFill>
              <a:latin typeface="楷体" panose="02010609060101010101" pitchFamily="49" charset="-122"/>
              <a:ea typeface="楷体" panose="02010609060101010101" pitchFamily="49"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Rectangle 2"/>
          <p:cNvSpPr>
            <a:spLocks noGrp="1"/>
          </p:cNvSpPr>
          <p:nvPr>
            <p:ph type="title"/>
          </p:nvPr>
        </p:nvSpPr>
        <p:spPr>
          <a:xfrm>
            <a:off x="1258888" y="333375"/>
            <a:ext cx="7793037" cy="1462088"/>
          </a:xfrm>
        </p:spPr>
        <p:txBody>
          <a:bodyPr vert="horz" wrap="square" lIns="91440" tIns="45720" rIns="91440" bIns="45720" anchor="b" anchorCtr="0"/>
          <a:p>
            <a:pPr eaLnBrk="1" hangingPunct="1">
              <a:buFont typeface="Wingdings" panose="05000000000000000000" pitchFamily="2" charset="2"/>
              <a:buNone/>
            </a:pPr>
            <a:r>
              <a:rPr lang="zh-CN" altLang="en-US" dirty="0"/>
              <a:t>1.</a:t>
            </a:r>
            <a:r>
              <a:rPr lang="en-US" altLang="zh-CN" dirty="0"/>
              <a:t>3 </a:t>
            </a:r>
            <a:r>
              <a:rPr lang="zh-CN" altLang="en-US" dirty="0"/>
              <a:t>利用堆进行排序</a:t>
            </a:r>
            <a:endParaRPr lang="en-US" altLang="zh-CN" dirty="0"/>
          </a:p>
        </p:txBody>
      </p:sp>
      <p:sp>
        <p:nvSpPr>
          <p:cNvPr id="12" name="文本框 11"/>
          <p:cNvSpPr txBox="1"/>
          <p:nvPr/>
        </p:nvSpPr>
        <p:spPr>
          <a:xfrm>
            <a:off x="6443663" y="6370638"/>
            <a:ext cx="2444750" cy="368300"/>
          </a:xfrm>
          <a:prstGeom prst="rect">
            <a:avLst/>
          </a:prstGeom>
          <a:noFill/>
        </p:spPr>
        <p:txBody>
          <a:bodyPr>
            <a:spAutoFit/>
          </a:bodyPr>
          <a:lstStyle/>
          <a:p>
            <a:pPr marR="0" algn="r" defTabSz="914400" eaLnBrk="1" hangingPunct="1">
              <a:buClrTx/>
              <a:buSzTx/>
              <a:buFont typeface="Times New Roman" panose="02020603050405020304" pitchFamily="18" charset="0"/>
              <a:buNone/>
              <a:defRPr/>
            </a:pPr>
            <a:r>
              <a:rPr kumimoji="0" lang="en-US" altLang="zh-CN" kern="1200" cap="none" spc="0" normalizeH="0" baseline="0" noProof="0">
                <a:solidFill>
                  <a:schemeClr val="bg2">
                    <a:lumMod val="25000"/>
                    <a:lumOff val="75000"/>
                  </a:schemeClr>
                </a:solidFill>
                <a:latin typeface="Times New Roman" panose="02020603050405020304" pitchFamily="18" charset="0"/>
                <a:ea typeface="宋体" panose="02010600030101010101" pitchFamily="2" charset="-122"/>
                <a:cs typeface="Times New Roman" panose="02020603050405020304" pitchFamily="18" charset="0"/>
              </a:rPr>
              <a:t>11</a:t>
            </a:r>
            <a:endParaRPr kumimoji="0" lang="zh-CN" altLang="en-US" kern="1200" cap="none" spc="0" normalizeH="0" baseline="0" noProof="0">
              <a:solidFill>
                <a:schemeClr val="bg2">
                  <a:lumMod val="25000"/>
                  <a:lumOff val="75000"/>
                </a:schemeClr>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5" name="文本框 14"/>
          <p:cNvSpPr txBox="1"/>
          <p:nvPr/>
        </p:nvSpPr>
        <p:spPr>
          <a:xfrm>
            <a:off x="755650" y="2025650"/>
            <a:ext cx="5472113" cy="369888"/>
          </a:xfrm>
          <a:prstGeom prst="rect">
            <a:avLst/>
          </a:prstGeom>
          <a:noFill/>
        </p:spPr>
        <p:txBody>
          <a:bodyPr>
            <a:spAutoFit/>
          </a:bodyPr>
          <a:lstStyle/>
          <a:p>
            <a:pPr marR="0" defTabSz="914400">
              <a:buClrTx/>
              <a:buSzTx/>
              <a:buFontTx/>
              <a:buNone/>
              <a:defRPr/>
            </a:pPr>
            <a:r>
              <a:rPr kumimoji="0" lang="zh-CN" altLang="en-US" kern="1200" cap="none" spc="0" normalizeH="0" baseline="0" noProof="0">
                <a:solidFill>
                  <a:schemeClr val="tx2"/>
                </a:solidFill>
                <a:latin typeface="+mj-ea"/>
                <a:ea typeface="+mj-ea"/>
                <a:cs typeface="Times New Roman" panose="02020603050405020304" pitchFamily="18" charset="0"/>
              </a:rPr>
              <a:t>思考：尾节点替换根节点之后如何重构堆</a:t>
            </a:r>
            <a:endParaRPr kumimoji="0" lang="zh-CN" altLang="en-US" kern="1200" cap="none" spc="0" normalizeH="0" baseline="0" noProof="0">
              <a:solidFill>
                <a:srgbClr val="FF0000"/>
              </a:solidFill>
              <a:latin typeface="+mj-ea"/>
              <a:ea typeface="+mj-ea"/>
              <a:cs typeface="Times New Roman" panose="02020603050405020304" pitchFamily="18" charset="0"/>
            </a:endParaRPr>
          </a:p>
        </p:txBody>
      </p:sp>
      <p:pic>
        <p:nvPicPr>
          <p:cNvPr id="24581" name="图片 2"/>
          <p:cNvPicPr>
            <a:picLocks noChangeAspect="1"/>
          </p:cNvPicPr>
          <p:nvPr/>
        </p:nvPicPr>
        <p:blipFill>
          <a:blip r:embed="rId1"/>
          <a:stretch>
            <a:fillRect/>
          </a:stretch>
        </p:blipFill>
        <p:spPr>
          <a:xfrm>
            <a:off x="366713" y="3040063"/>
            <a:ext cx="3659187" cy="2222500"/>
          </a:xfrm>
          <a:prstGeom prst="rect">
            <a:avLst/>
          </a:prstGeom>
          <a:noFill/>
          <a:ln w="9525">
            <a:noFill/>
          </a:ln>
        </p:spPr>
      </p:pic>
      <p:sp>
        <p:nvSpPr>
          <p:cNvPr id="14" name="文本框 13"/>
          <p:cNvSpPr txBox="1"/>
          <p:nvPr/>
        </p:nvSpPr>
        <p:spPr>
          <a:xfrm>
            <a:off x="2195513" y="5908675"/>
            <a:ext cx="5256213" cy="646113"/>
          </a:xfrm>
          <a:prstGeom prst="rect">
            <a:avLst/>
          </a:prstGeom>
          <a:noFill/>
        </p:spPr>
        <p:txBody>
          <a:bodyPr>
            <a:spAutoFit/>
          </a:bodyPr>
          <a:lstStyle/>
          <a:p>
            <a:pPr marR="0" algn="ctr" defTabSz="914400">
              <a:buClrTx/>
              <a:buSzTx/>
              <a:buFontTx/>
              <a:buNone/>
              <a:defRPr/>
            </a:pPr>
            <a:r>
              <a:rPr kumimoji="0" lang="zh-CN" altLang="en-US" kern="1200" cap="none" spc="0" normalizeH="0" baseline="0" noProof="0">
                <a:solidFill>
                  <a:schemeClr val="tx2"/>
                </a:solidFill>
                <a:latin typeface="+mj-ea"/>
                <a:ea typeface="+mj-ea"/>
                <a:cs typeface="Times New Roman" panose="02020603050405020304" pitchFamily="18" charset="0"/>
              </a:rPr>
              <a:t>此时不满足大顶堆的性质，此时需要父节点与较大的子节点值进行交换，来完成堆的重构</a:t>
            </a:r>
            <a:endParaRPr kumimoji="0" lang="zh-CN" altLang="en-US" kern="1200" cap="none" spc="0" normalizeH="0" baseline="0" noProof="0">
              <a:solidFill>
                <a:srgbClr val="FF0000"/>
              </a:solidFill>
              <a:latin typeface="+mj-ea"/>
              <a:ea typeface="+mj-ea"/>
              <a:cs typeface="Times New Roman" panose="02020603050405020304" pitchFamily="18" charset="0"/>
            </a:endParaRPr>
          </a:p>
        </p:txBody>
      </p:sp>
      <p:sp>
        <p:nvSpPr>
          <p:cNvPr id="24583" name="右箭头 15"/>
          <p:cNvSpPr/>
          <p:nvPr/>
        </p:nvSpPr>
        <p:spPr>
          <a:xfrm>
            <a:off x="4140200" y="4151313"/>
            <a:ext cx="936625" cy="285750"/>
          </a:xfrm>
          <a:prstGeom prst="rightArrow">
            <a:avLst>
              <a:gd name="adj1" fmla="val 50000"/>
              <a:gd name="adj2" fmla="val 49970"/>
            </a:avLst>
          </a:prstGeom>
          <a:solidFill>
            <a:schemeClr val="accent1"/>
          </a:solidFill>
          <a:ln w="9525" cap="flat" cmpd="sng">
            <a:solidFill>
              <a:schemeClr val="tx1"/>
            </a:solidFill>
            <a:prstDash val="solid"/>
            <a:roun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17" name="文本框 16"/>
          <p:cNvSpPr txBox="1"/>
          <p:nvPr/>
        </p:nvSpPr>
        <p:spPr>
          <a:xfrm>
            <a:off x="4067175" y="3413125"/>
            <a:ext cx="1009650" cy="831850"/>
          </a:xfrm>
          <a:prstGeom prst="rect">
            <a:avLst/>
          </a:prstGeom>
          <a:noFill/>
        </p:spPr>
        <p:txBody>
          <a:bodyPr>
            <a:spAutoFit/>
          </a:bodyPr>
          <a:lstStyle/>
          <a:p>
            <a:pPr marR="0" algn="ctr" defTabSz="914400">
              <a:buClrTx/>
              <a:buSzTx/>
              <a:buFontTx/>
              <a:buNone/>
              <a:defRPr/>
            </a:pPr>
            <a:r>
              <a:rPr kumimoji="0" lang="zh-CN" altLang="en-US" sz="1600" kern="1200" cap="none" spc="0" normalizeH="0" baseline="0" noProof="0">
                <a:solidFill>
                  <a:srgbClr val="FF0000"/>
                </a:solidFill>
                <a:latin typeface="+mj-ea"/>
                <a:ea typeface="+mj-ea"/>
                <a:cs typeface="Times New Roman" panose="02020603050405020304" pitchFamily="18" charset="0"/>
              </a:rPr>
              <a:t>根节点与较大子节点交换</a:t>
            </a:r>
            <a:endParaRPr kumimoji="0" lang="zh-CN" altLang="en-US" sz="1600" kern="1200" cap="none" spc="0" normalizeH="0" baseline="0" noProof="0">
              <a:solidFill>
                <a:srgbClr val="FF0000"/>
              </a:solidFill>
              <a:latin typeface="+mj-ea"/>
              <a:ea typeface="+mj-ea"/>
              <a:cs typeface="Times New Roman" panose="02020603050405020304" pitchFamily="18" charset="0"/>
            </a:endParaRPr>
          </a:p>
        </p:txBody>
      </p:sp>
      <p:pic>
        <p:nvPicPr>
          <p:cNvPr id="24585" name="图片 4"/>
          <p:cNvPicPr>
            <a:picLocks noChangeAspect="1"/>
          </p:cNvPicPr>
          <p:nvPr/>
        </p:nvPicPr>
        <p:blipFill>
          <a:blip r:embed="rId2"/>
          <a:stretch>
            <a:fillRect/>
          </a:stretch>
        </p:blipFill>
        <p:spPr>
          <a:xfrm>
            <a:off x="5183188" y="2998788"/>
            <a:ext cx="3741737" cy="2306637"/>
          </a:xfrm>
          <a:prstGeom prst="rect">
            <a:avLst/>
          </a:prstGeom>
          <a:noFill/>
          <a:ln w="9525">
            <a:noFill/>
          </a:ln>
        </p:spPr>
      </p:pic>
      <p:sp>
        <p:nvSpPr>
          <p:cNvPr id="2" name="矩形 1"/>
          <p:cNvSpPr/>
          <p:nvPr/>
        </p:nvSpPr>
        <p:spPr>
          <a:xfrm>
            <a:off x="256387" y="776511"/>
            <a:ext cx="2917825" cy="521970"/>
          </a:xfrm>
          <a:prstGeom prst="rect">
            <a:avLst/>
          </a:prstGeom>
        </p:spPr>
        <p:txBody>
          <a:bodyPr wrap="none">
            <a:spAutoFit/>
          </a:bodyPr>
          <a:lstStyle/>
          <a:p>
            <a:pPr algn="just">
              <a:spcBef>
                <a:spcPct val="50000"/>
              </a:spcBef>
              <a:defRPr/>
            </a:pPr>
            <a:r>
              <a:rPr lang="en-US" altLang="zh-CN" sz="2800" b="1" dirty="0" smtClean="0">
                <a:solidFill>
                  <a:srgbClr val="0000FF"/>
                </a:solidFill>
                <a:uFillTx/>
                <a:latin typeface="Times New Roman" panose="02020603050405020304" pitchFamily="18" charset="0"/>
                <a:ea typeface="楷体" panose="02010609060101010101" pitchFamily="49" charset="-122"/>
                <a:cs typeface="Times New Roman" panose="02020603050405020304" pitchFamily="18" charset="0"/>
              </a:rPr>
              <a:t>4.2.1</a:t>
            </a:r>
            <a:r>
              <a:rPr lang="en-US" altLang="zh-CN" sz="2800" b="1" dirty="0" smtClean="0">
                <a:solidFill>
                  <a:srgbClr val="0000FF"/>
                </a:solidFill>
                <a:latin typeface="楷体" panose="02010609060101010101" pitchFamily="49" charset="-122"/>
                <a:ea typeface="楷体" panose="02010609060101010101" pitchFamily="49" charset="-122"/>
                <a:cs typeface="Times New Roman" panose="02020603050405020304" pitchFamily="18" charset="0"/>
              </a:rPr>
              <a:t> </a:t>
            </a:r>
            <a:r>
              <a:rPr lang="en-US" altLang="zh-CN" sz="28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sym typeface="+mn-ea"/>
              </a:rPr>
              <a:t>(2)</a:t>
            </a:r>
            <a:r>
              <a:rPr lang="zh-CN" altLang="en-US" sz="2800" b="1" dirty="0">
                <a:solidFill>
                  <a:srgbClr val="0000FF"/>
                </a:solidFill>
                <a:latin typeface="楷体" panose="02010609060101010101" pitchFamily="49" charset="-122"/>
                <a:ea typeface="楷体" panose="02010609060101010101" pitchFamily="49" charset="-122"/>
                <a:cs typeface="Times New Roman" panose="02020603050405020304" pitchFamily="18" charset="0"/>
                <a:sym typeface="+mn-ea"/>
              </a:rPr>
              <a:t>堆的原理</a:t>
            </a:r>
            <a:endParaRPr lang="zh-CN" altLang="en-US" sz="2800" b="1" dirty="0">
              <a:solidFill>
                <a:srgbClr val="0000FF"/>
              </a:solidFill>
              <a:latin typeface="楷体" panose="02010609060101010101" pitchFamily="49" charset="-122"/>
              <a:ea typeface="楷体" panose="02010609060101010101" pitchFamily="49"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 name="文本框 11"/>
          <p:cNvSpPr txBox="1"/>
          <p:nvPr/>
        </p:nvSpPr>
        <p:spPr>
          <a:xfrm>
            <a:off x="6443663" y="6370638"/>
            <a:ext cx="2444750" cy="368300"/>
          </a:xfrm>
          <a:prstGeom prst="rect">
            <a:avLst/>
          </a:prstGeom>
          <a:noFill/>
        </p:spPr>
        <p:txBody>
          <a:bodyPr>
            <a:spAutoFit/>
          </a:bodyPr>
          <a:lstStyle/>
          <a:p>
            <a:pPr marR="0" algn="r" defTabSz="914400" eaLnBrk="1" hangingPunct="1">
              <a:buClrTx/>
              <a:buSzTx/>
              <a:buFont typeface="Times New Roman" panose="02020603050405020304" pitchFamily="18" charset="0"/>
              <a:buNone/>
              <a:defRPr/>
            </a:pPr>
            <a:r>
              <a:rPr kumimoji="0" lang="en-US" altLang="zh-CN" kern="1200" cap="none" spc="0" normalizeH="0" baseline="0" noProof="0">
                <a:solidFill>
                  <a:schemeClr val="bg2">
                    <a:lumMod val="25000"/>
                    <a:lumOff val="75000"/>
                  </a:schemeClr>
                </a:solidFill>
                <a:latin typeface="Times New Roman" panose="02020603050405020304" pitchFamily="18" charset="0"/>
                <a:ea typeface="宋体" panose="02010600030101010101" pitchFamily="2" charset="-122"/>
                <a:cs typeface="Times New Roman" panose="02020603050405020304" pitchFamily="18" charset="0"/>
              </a:rPr>
              <a:t>12</a:t>
            </a:r>
            <a:endParaRPr kumimoji="0" lang="zh-CN" altLang="en-US" kern="1200" cap="none" spc="0" normalizeH="0" baseline="0" noProof="0">
              <a:solidFill>
                <a:schemeClr val="bg2">
                  <a:lumMod val="25000"/>
                  <a:lumOff val="75000"/>
                </a:schemeClr>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5" name="文本框 14"/>
          <p:cNvSpPr txBox="1"/>
          <p:nvPr/>
        </p:nvSpPr>
        <p:spPr>
          <a:xfrm>
            <a:off x="755650" y="2025650"/>
            <a:ext cx="5472113" cy="369888"/>
          </a:xfrm>
          <a:prstGeom prst="rect">
            <a:avLst/>
          </a:prstGeom>
          <a:noFill/>
        </p:spPr>
        <p:txBody>
          <a:bodyPr>
            <a:spAutoFit/>
          </a:bodyPr>
          <a:lstStyle/>
          <a:p>
            <a:pPr marR="0" defTabSz="914400">
              <a:buClrTx/>
              <a:buSzTx/>
              <a:buFontTx/>
              <a:buNone/>
              <a:defRPr/>
            </a:pPr>
            <a:r>
              <a:rPr kumimoji="0" lang="zh-CN" altLang="en-US" kern="1200" cap="none" spc="0" normalizeH="0" baseline="0" noProof="0">
                <a:solidFill>
                  <a:schemeClr val="tx2"/>
                </a:solidFill>
                <a:latin typeface="+mj-ea"/>
                <a:ea typeface="+mj-ea"/>
                <a:cs typeface="Times New Roman" panose="02020603050405020304" pitchFamily="18" charset="0"/>
              </a:rPr>
              <a:t>思考：尾节点替换根节点之后如何重构堆</a:t>
            </a:r>
            <a:endParaRPr kumimoji="0" lang="zh-CN" altLang="en-US" kern="1200" cap="none" spc="0" normalizeH="0" baseline="0" noProof="0">
              <a:solidFill>
                <a:srgbClr val="FF0000"/>
              </a:solidFill>
              <a:latin typeface="+mj-ea"/>
              <a:ea typeface="+mj-ea"/>
              <a:cs typeface="Times New Roman" panose="02020603050405020304" pitchFamily="18" charset="0"/>
            </a:endParaRPr>
          </a:p>
        </p:txBody>
      </p:sp>
      <p:sp>
        <p:nvSpPr>
          <p:cNvPr id="26629" name="右箭头 15"/>
          <p:cNvSpPr/>
          <p:nvPr/>
        </p:nvSpPr>
        <p:spPr>
          <a:xfrm>
            <a:off x="4211638" y="4152900"/>
            <a:ext cx="720725" cy="285750"/>
          </a:xfrm>
          <a:prstGeom prst="rightArrow">
            <a:avLst>
              <a:gd name="adj1" fmla="val 50000"/>
              <a:gd name="adj2" fmla="val 49989"/>
            </a:avLst>
          </a:prstGeom>
          <a:solidFill>
            <a:schemeClr val="accent1"/>
          </a:solidFill>
          <a:ln w="9525" cap="flat" cmpd="sng">
            <a:solidFill>
              <a:schemeClr val="tx1"/>
            </a:solidFill>
            <a:prstDash val="solid"/>
            <a:roun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17" name="文本框 16"/>
          <p:cNvSpPr txBox="1"/>
          <p:nvPr/>
        </p:nvSpPr>
        <p:spPr>
          <a:xfrm>
            <a:off x="395288" y="5400675"/>
            <a:ext cx="3960813" cy="584200"/>
          </a:xfrm>
          <a:prstGeom prst="rect">
            <a:avLst/>
          </a:prstGeom>
          <a:noFill/>
        </p:spPr>
        <p:txBody>
          <a:bodyPr>
            <a:spAutoFit/>
          </a:bodyPr>
          <a:lstStyle/>
          <a:p>
            <a:pPr marR="0" algn="ctr" defTabSz="914400">
              <a:buClrTx/>
              <a:buSzTx/>
              <a:buFontTx/>
              <a:buNone/>
              <a:defRPr/>
            </a:pPr>
            <a:r>
              <a:rPr kumimoji="0" lang="zh-CN" altLang="en-US" sz="1600" kern="1200" cap="none" spc="0" normalizeH="0" baseline="0" noProof="0">
                <a:solidFill>
                  <a:srgbClr val="333399"/>
                </a:solidFill>
                <a:latin typeface="+mj-ea"/>
                <a:ea typeface="+mj-ea"/>
                <a:cs typeface="Times New Roman" panose="02020603050405020304" pitchFamily="18" charset="0"/>
              </a:rPr>
              <a:t>此时右面子树依然满足大顶堆性质，只需要继续关注左子树的重构即可</a:t>
            </a:r>
            <a:endParaRPr kumimoji="0" lang="zh-CN" altLang="en-US" sz="1600" kern="1200" cap="none" spc="0" normalizeH="0" baseline="0" noProof="0">
              <a:solidFill>
                <a:srgbClr val="333399"/>
              </a:solidFill>
              <a:latin typeface="+mj-ea"/>
              <a:ea typeface="+mj-ea"/>
              <a:cs typeface="Times New Roman" panose="02020603050405020304" pitchFamily="18" charset="0"/>
            </a:endParaRPr>
          </a:p>
        </p:txBody>
      </p:sp>
      <p:pic>
        <p:nvPicPr>
          <p:cNvPr id="26631" name="图片 1"/>
          <p:cNvPicPr>
            <a:picLocks noChangeAspect="1"/>
          </p:cNvPicPr>
          <p:nvPr/>
        </p:nvPicPr>
        <p:blipFill>
          <a:blip r:embed="rId1"/>
          <a:stretch>
            <a:fillRect/>
          </a:stretch>
        </p:blipFill>
        <p:spPr>
          <a:xfrm>
            <a:off x="36513" y="2908300"/>
            <a:ext cx="4127500" cy="2492375"/>
          </a:xfrm>
          <a:prstGeom prst="rect">
            <a:avLst/>
          </a:prstGeom>
          <a:noFill/>
          <a:ln w="9525">
            <a:noFill/>
          </a:ln>
        </p:spPr>
      </p:pic>
      <p:pic>
        <p:nvPicPr>
          <p:cNvPr id="26632" name="图片 3"/>
          <p:cNvPicPr>
            <a:picLocks noChangeAspect="1"/>
          </p:cNvPicPr>
          <p:nvPr/>
        </p:nvPicPr>
        <p:blipFill>
          <a:blip r:embed="rId2"/>
          <a:stretch>
            <a:fillRect/>
          </a:stretch>
        </p:blipFill>
        <p:spPr>
          <a:xfrm>
            <a:off x="5097463" y="2940050"/>
            <a:ext cx="3954462" cy="2330450"/>
          </a:xfrm>
          <a:prstGeom prst="rect">
            <a:avLst/>
          </a:prstGeom>
          <a:noFill/>
          <a:ln w="9525">
            <a:noFill/>
          </a:ln>
        </p:spPr>
      </p:pic>
      <p:sp>
        <p:nvSpPr>
          <p:cNvPr id="13" name="文本框 12"/>
          <p:cNvSpPr txBox="1"/>
          <p:nvPr/>
        </p:nvSpPr>
        <p:spPr>
          <a:xfrm>
            <a:off x="4067175" y="3413125"/>
            <a:ext cx="1009650" cy="831850"/>
          </a:xfrm>
          <a:prstGeom prst="rect">
            <a:avLst/>
          </a:prstGeom>
          <a:noFill/>
        </p:spPr>
        <p:txBody>
          <a:bodyPr>
            <a:spAutoFit/>
          </a:bodyPr>
          <a:lstStyle/>
          <a:p>
            <a:pPr marR="0" algn="ctr" defTabSz="914400">
              <a:buClrTx/>
              <a:buSzTx/>
              <a:buFontTx/>
              <a:buNone/>
              <a:defRPr/>
            </a:pPr>
            <a:r>
              <a:rPr kumimoji="0" lang="zh-CN" altLang="en-US" sz="1600" kern="1200" cap="none" spc="0" normalizeH="0" baseline="0" noProof="0">
                <a:solidFill>
                  <a:srgbClr val="FF0000"/>
                </a:solidFill>
                <a:latin typeface="+mj-ea"/>
                <a:ea typeface="+mj-ea"/>
                <a:cs typeface="Times New Roman" panose="02020603050405020304" pitchFamily="18" charset="0"/>
              </a:rPr>
              <a:t>同样规则完成堆重构</a:t>
            </a:r>
            <a:endParaRPr kumimoji="0" lang="zh-CN" altLang="en-US" sz="1600" kern="1200" cap="none" spc="0" normalizeH="0" baseline="0" noProof="0">
              <a:solidFill>
                <a:srgbClr val="FF0000"/>
              </a:solidFill>
              <a:latin typeface="+mj-ea"/>
              <a:ea typeface="+mj-ea"/>
              <a:cs typeface="Times New Roman" panose="02020603050405020304" pitchFamily="18" charset="0"/>
            </a:endParaRPr>
          </a:p>
        </p:txBody>
      </p:sp>
      <p:sp>
        <p:nvSpPr>
          <p:cNvPr id="3" name="矩形 2"/>
          <p:cNvSpPr/>
          <p:nvPr/>
        </p:nvSpPr>
        <p:spPr>
          <a:xfrm>
            <a:off x="256387" y="776511"/>
            <a:ext cx="2917825" cy="521970"/>
          </a:xfrm>
          <a:prstGeom prst="rect">
            <a:avLst/>
          </a:prstGeom>
        </p:spPr>
        <p:txBody>
          <a:bodyPr wrap="none">
            <a:spAutoFit/>
          </a:bodyPr>
          <a:lstStyle/>
          <a:p>
            <a:pPr algn="just">
              <a:spcBef>
                <a:spcPct val="50000"/>
              </a:spcBef>
              <a:defRPr/>
            </a:pPr>
            <a:r>
              <a:rPr lang="en-US" altLang="zh-CN" sz="2800" b="1" dirty="0" smtClean="0">
                <a:solidFill>
                  <a:srgbClr val="0000FF"/>
                </a:solidFill>
                <a:uFillTx/>
                <a:latin typeface="Times New Roman" panose="02020603050405020304" pitchFamily="18" charset="0"/>
                <a:ea typeface="楷体" panose="02010609060101010101" pitchFamily="49" charset="-122"/>
                <a:cs typeface="Times New Roman" panose="02020603050405020304" pitchFamily="18" charset="0"/>
              </a:rPr>
              <a:t>4.2.1</a:t>
            </a:r>
            <a:r>
              <a:rPr lang="en-US" altLang="zh-CN" sz="2800" b="1" dirty="0" smtClean="0">
                <a:solidFill>
                  <a:srgbClr val="0000FF"/>
                </a:solidFill>
                <a:latin typeface="楷体" panose="02010609060101010101" pitchFamily="49" charset="-122"/>
                <a:ea typeface="楷体" panose="02010609060101010101" pitchFamily="49" charset="-122"/>
                <a:cs typeface="Times New Roman" panose="02020603050405020304" pitchFamily="18" charset="0"/>
              </a:rPr>
              <a:t> </a:t>
            </a:r>
            <a:r>
              <a:rPr lang="en-US" altLang="zh-CN" sz="28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sym typeface="+mn-ea"/>
              </a:rPr>
              <a:t>(2)</a:t>
            </a:r>
            <a:r>
              <a:rPr lang="zh-CN" altLang="en-US" sz="2800" b="1" dirty="0">
                <a:solidFill>
                  <a:srgbClr val="0000FF"/>
                </a:solidFill>
                <a:latin typeface="楷体" panose="02010609060101010101" pitchFamily="49" charset="-122"/>
                <a:ea typeface="楷体" panose="02010609060101010101" pitchFamily="49" charset="-122"/>
                <a:cs typeface="Times New Roman" panose="02020603050405020304" pitchFamily="18" charset="0"/>
                <a:sym typeface="+mn-ea"/>
              </a:rPr>
              <a:t>堆的原理</a:t>
            </a:r>
            <a:endParaRPr lang="zh-CN" altLang="en-US" sz="2800" b="1" dirty="0">
              <a:solidFill>
                <a:srgbClr val="0000FF"/>
              </a:solidFill>
              <a:latin typeface="楷体" panose="02010609060101010101" pitchFamily="49" charset="-122"/>
              <a:ea typeface="楷体" panose="02010609060101010101" pitchFamily="49"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3"/>
          <p:cNvSpPr txBox="1">
            <a:spLocks noChangeArrowheads="1"/>
          </p:cNvSpPr>
          <p:nvPr/>
        </p:nvSpPr>
        <p:spPr>
          <a:xfrm>
            <a:off x="92023" y="1484908"/>
            <a:ext cx="8281988" cy="982662"/>
          </a:xfrm>
          <a:prstGeom prst="rect">
            <a:avLst/>
          </a:prstGeom>
        </p:spPr>
        <p:txBody>
          <a:bodyPr>
            <a:norm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20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1600">
                <a:solidFill>
                  <a:schemeClr val="tx1"/>
                </a:solidFill>
                <a:latin typeface="+mn-lt"/>
                <a:ea typeface="+mn-ea"/>
              </a:defRPr>
            </a:lvl3pPr>
            <a:lvl4pPr marL="1600200" indent="-228600" algn="l" rtl="0" eaLnBrk="0" fontAlgn="base" hangingPunct="0">
              <a:spcBef>
                <a:spcPct val="20000"/>
              </a:spcBef>
              <a:spcAft>
                <a:spcPct val="0"/>
              </a:spcAft>
              <a:buClr>
                <a:schemeClr val="hlink"/>
              </a:buClr>
              <a:buFont typeface="Wingdings" panose="05000000000000000000" pitchFamily="2" charset="2"/>
              <a:buChar char="n"/>
              <a:defRPr sz="14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a:lstStyle>
          <a:p>
            <a:pPr>
              <a:lnSpc>
                <a:spcPct val="120000"/>
              </a:lnSpc>
              <a:buNone/>
            </a:pPr>
            <a:r>
              <a:rPr lang="en-US" altLang="zh-CN" sz="2400" b="1" kern="0" dirty="0">
                <a:solidFill>
                  <a:schemeClr val="tx1"/>
                </a:solidFill>
                <a:uFillTx/>
                <a:latin typeface="Times New Roman" panose="02020603050405020304" pitchFamily="18" charset="0"/>
                <a:ea typeface="宋体" panose="02010600030101010101" pitchFamily="2" charset="-122"/>
                <a:cs typeface="Times New Roman" panose="02020603050405020304" pitchFamily="18" charset="0"/>
              </a:rPr>
              <a:t>4.1.1 </a:t>
            </a:r>
            <a:r>
              <a:rPr lang="zh-CN" altLang="en-US" sz="2400" b="1" kern="0" dirty="0">
                <a:solidFill>
                  <a:schemeClr val="tx1"/>
                </a:solidFill>
                <a:uFillTx/>
                <a:latin typeface="Times New Roman" panose="02020603050405020304" pitchFamily="18" charset="0"/>
                <a:ea typeface="宋体" panose="02010600030101010101" pitchFamily="2" charset="-122"/>
                <a:cs typeface="Times New Roman" panose="02020603050405020304" pitchFamily="18" charset="0"/>
              </a:rPr>
              <a:t>贪心算法法的思想</a:t>
            </a:r>
            <a:endParaRPr lang="zh-CN" altLang="en-US" sz="2400" b="1" kern="0" dirty="0">
              <a:solidFill>
                <a:schemeClr val="tx1"/>
              </a:solidFill>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2" name="矩形 1"/>
          <p:cNvSpPr/>
          <p:nvPr/>
        </p:nvSpPr>
        <p:spPr>
          <a:xfrm>
            <a:off x="92075" y="2018030"/>
            <a:ext cx="4831080" cy="494030"/>
          </a:xfrm>
          <a:prstGeom prst="rect">
            <a:avLst/>
          </a:prstGeom>
        </p:spPr>
        <p:txBody>
          <a:bodyPr wrap="square">
            <a:noAutofit/>
          </a:bodyPr>
          <a:lstStyle/>
          <a:p>
            <a:pPr algn="l">
              <a:lnSpc>
                <a:spcPct val="150000"/>
              </a:lnSpc>
              <a:spcBef>
                <a:spcPts val="0"/>
              </a:spcBef>
              <a:spcAft>
                <a:spcPts val="0"/>
              </a:spcAft>
            </a:pPr>
            <a:r>
              <a:rPr lang="zh-CN" altLang="en-US" sz="2200" b="1" kern="100" dirty="0" smtClean="0">
                <a:solidFill>
                  <a:srgbClr val="FF0000"/>
                </a:solidFill>
                <a:latin typeface="Times New Roman" panose="02020603050405020304" pitchFamily="18" charset="0"/>
                <a:cs typeface="Times New Roman" panose="02020603050405020304" pitchFamily="18" charset="0"/>
              </a:rPr>
              <a:t>贪心</a:t>
            </a:r>
            <a:r>
              <a:rPr lang="zh-CN" altLang="en-US" sz="2200" b="1" kern="100" dirty="0" smtClean="0">
                <a:solidFill>
                  <a:srgbClr val="FF0000"/>
                </a:solidFill>
                <a:latin typeface="Times New Roman" panose="02020603050405020304" pitchFamily="18" charset="0"/>
                <a:cs typeface="Times New Roman" panose="02020603050405020304" pitchFamily="18" charset="0"/>
              </a:rPr>
              <a:t>思想生活</a:t>
            </a:r>
            <a:r>
              <a:rPr lang="zh-CN" altLang="en-US" sz="2200" b="1" kern="100" dirty="0" smtClean="0">
                <a:solidFill>
                  <a:srgbClr val="FF0000"/>
                </a:solidFill>
                <a:latin typeface="Times New Roman" panose="02020603050405020304" pitchFamily="18" charset="0"/>
                <a:cs typeface="Times New Roman" panose="02020603050405020304" pitchFamily="18" charset="0"/>
              </a:rPr>
              <a:t>中你经常运用！！！</a:t>
            </a:r>
            <a:endParaRPr lang="zh-CN" altLang="en-US" sz="2200" b="1" kern="100" dirty="0" smtClean="0">
              <a:solidFill>
                <a:srgbClr val="FF0000"/>
              </a:solidFill>
              <a:latin typeface="Times New Roman" panose="02020603050405020304" pitchFamily="18" charset="0"/>
              <a:cs typeface="Times New Roman" panose="02020603050405020304" pitchFamily="18" charset="0"/>
            </a:endParaRPr>
          </a:p>
        </p:txBody>
      </p:sp>
      <p:sp>
        <p:nvSpPr>
          <p:cNvPr id="11" name="Text Box 6"/>
          <p:cNvSpPr txBox="1">
            <a:spLocks noChangeArrowheads="1"/>
          </p:cNvSpPr>
          <p:nvPr/>
        </p:nvSpPr>
        <p:spPr bwMode="auto">
          <a:xfrm>
            <a:off x="2825362" y="959168"/>
            <a:ext cx="3529013" cy="579438"/>
          </a:xfrm>
          <a:prstGeom prst="rect">
            <a:avLst/>
          </a:prstGeom>
          <a:noFill/>
          <a:ln w="9525">
            <a:noFill/>
            <a:miter lim="800000"/>
          </a:ln>
          <a:effectLst/>
        </p:spPr>
        <p:txBody>
          <a:bodyPr>
            <a:spAutoFit/>
          </a:bodyPr>
          <a:lstStyle/>
          <a:p>
            <a:pPr eaLnBrk="1" hangingPunct="1">
              <a:spcBef>
                <a:spcPct val="50000"/>
              </a:spcBef>
              <a:defRPr/>
            </a:pPr>
            <a:r>
              <a:rPr lang="en-US" altLang="zh-CN" sz="3200" dirty="0" smtClean="0">
                <a:ln w="18000">
                  <a:solidFill>
                    <a:schemeClr val="accent2">
                      <a:satMod val="140000"/>
                    </a:schemeClr>
                  </a:solidFill>
                  <a:prstDash val="solid"/>
                  <a:miter lim="800000"/>
                </a:ln>
                <a:solidFill>
                  <a:schemeClr val="accent2"/>
                </a:solidFill>
                <a:effectLst>
                  <a:outerShdw blurRad="25500" dist="23000" dir="7020000" algn="tl">
                    <a:srgbClr val="000000">
                      <a:alpha val="50000"/>
                    </a:srgbClr>
                  </a:outerShdw>
                </a:effectLst>
                <a:latin typeface="Times New Roman" panose="02020603050405020304" pitchFamily="18" charset="0"/>
                <a:ea typeface="隶书" panose="02010509060101010101" pitchFamily="49" charset="-122"/>
                <a:cs typeface="Times New Roman" panose="02020603050405020304" pitchFamily="18" charset="0"/>
              </a:rPr>
              <a:t>4.1  </a:t>
            </a:r>
            <a:r>
              <a:rPr lang="zh-CN" altLang="en-US" sz="3200" dirty="0">
                <a:ln w="18000">
                  <a:solidFill>
                    <a:schemeClr val="accent2">
                      <a:satMod val="140000"/>
                    </a:schemeClr>
                  </a:solidFill>
                  <a:prstDash val="solid"/>
                  <a:miter lim="800000"/>
                </a:ln>
                <a:solidFill>
                  <a:schemeClr val="accent2"/>
                </a:solidFill>
                <a:effectLst>
                  <a:outerShdw blurRad="25500" dist="23000" dir="7020000" algn="tl">
                    <a:srgbClr val="000000">
                      <a:alpha val="50000"/>
                    </a:srgbClr>
                  </a:outerShdw>
                </a:effectLst>
                <a:latin typeface="Times New Roman" panose="02020603050405020304" pitchFamily="18" charset="0"/>
                <a:ea typeface="隶书" panose="02010509060101010101" pitchFamily="49" charset="-122"/>
                <a:cs typeface="Times New Roman" panose="02020603050405020304" pitchFamily="18" charset="0"/>
              </a:rPr>
              <a:t>贪心法概述</a:t>
            </a:r>
            <a:endParaRPr lang="zh-CN" altLang="en-US" sz="3200" dirty="0">
              <a:ln w="18000">
                <a:solidFill>
                  <a:schemeClr val="accent2">
                    <a:satMod val="140000"/>
                  </a:schemeClr>
                </a:solidFill>
                <a:prstDash val="solid"/>
                <a:miter lim="800000"/>
              </a:ln>
              <a:solidFill>
                <a:schemeClr val="accent2"/>
              </a:solidFill>
              <a:effectLst>
                <a:outerShdw blurRad="25500" dist="23000" dir="7020000" algn="tl">
                  <a:srgbClr val="000000">
                    <a:alpha val="50000"/>
                  </a:srgbClr>
                </a:outerShdw>
              </a:effectLst>
              <a:latin typeface="Times New Roman" panose="02020603050405020304" pitchFamily="18" charset="0"/>
              <a:ea typeface="隶书" panose="02010509060101010101" pitchFamily="49" charset="-122"/>
              <a:cs typeface="Times New Roman" panose="02020603050405020304" pitchFamily="18" charset="0"/>
            </a:endParaRPr>
          </a:p>
        </p:txBody>
      </p:sp>
      <p:pic>
        <p:nvPicPr>
          <p:cNvPr id="3" name="图片 2" descr="5e12fc02-4afa-4396-8960-7b2a4f83b6a6"/>
          <p:cNvPicPr>
            <a:picLocks noChangeAspect="1"/>
          </p:cNvPicPr>
          <p:nvPr/>
        </p:nvPicPr>
        <p:blipFill>
          <a:blip r:embed="rId1"/>
          <a:stretch>
            <a:fillRect/>
          </a:stretch>
        </p:blipFill>
        <p:spPr>
          <a:xfrm>
            <a:off x="1043940" y="2924810"/>
            <a:ext cx="2557780" cy="2557780"/>
          </a:xfrm>
          <a:prstGeom prst="rect">
            <a:avLst/>
          </a:prstGeom>
        </p:spPr>
      </p:pic>
      <p:pic>
        <p:nvPicPr>
          <p:cNvPr id="5" name="图片 4" descr="自助餐"/>
          <p:cNvPicPr>
            <a:picLocks noChangeAspect="1"/>
          </p:cNvPicPr>
          <p:nvPr/>
        </p:nvPicPr>
        <p:blipFill>
          <a:blip r:embed="rId2"/>
          <a:stretch>
            <a:fillRect/>
          </a:stretch>
        </p:blipFill>
        <p:spPr>
          <a:xfrm>
            <a:off x="5147945" y="2924810"/>
            <a:ext cx="2556000" cy="2556000"/>
          </a:xfrm>
          <a:prstGeom prst="rect">
            <a:avLst/>
          </a:prstGeom>
        </p:spPr>
      </p:pic>
      <p:sp>
        <p:nvSpPr>
          <p:cNvPr id="6" name="矩形 5"/>
          <p:cNvSpPr/>
          <p:nvPr/>
        </p:nvSpPr>
        <p:spPr>
          <a:xfrm>
            <a:off x="971550" y="5589270"/>
            <a:ext cx="4831080" cy="494030"/>
          </a:xfrm>
          <a:prstGeom prst="rect">
            <a:avLst/>
          </a:prstGeom>
        </p:spPr>
        <p:txBody>
          <a:bodyPr wrap="square">
            <a:noAutofit/>
          </a:bodyPr>
          <a:lstStyle/>
          <a:p>
            <a:pPr algn="l">
              <a:lnSpc>
                <a:spcPct val="150000"/>
              </a:lnSpc>
              <a:spcBef>
                <a:spcPts val="0"/>
              </a:spcBef>
              <a:spcAft>
                <a:spcPts val="0"/>
              </a:spcAft>
            </a:pPr>
            <a:r>
              <a:rPr lang="zh-CN" altLang="en-US" sz="2200" b="1" kern="100" dirty="0" smtClean="0">
                <a:solidFill>
                  <a:srgbClr val="FF0000"/>
                </a:solidFill>
                <a:latin typeface="Times New Roman" panose="02020603050405020304" pitchFamily="18" charset="0"/>
                <a:cs typeface="Times New Roman" panose="02020603050405020304" pitchFamily="18" charset="0"/>
              </a:rPr>
              <a:t>（</a:t>
            </a:r>
            <a:r>
              <a:rPr lang="en-US" altLang="zh-CN" sz="2200" b="1" kern="100" dirty="0" smtClean="0">
                <a:solidFill>
                  <a:srgbClr val="FF0000"/>
                </a:solidFill>
                <a:latin typeface="Times New Roman" panose="02020603050405020304" pitchFamily="18" charset="0"/>
                <a:cs typeface="Times New Roman" panose="02020603050405020304" pitchFamily="18" charset="0"/>
              </a:rPr>
              <a:t>1</a:t>
            </a:r>
            <a:r>
              <a:rPr lang="zh-CN" altLang="en-US" sz="2200" b="1" kern="100" dirty="0" smtClean="0">
                <a:solidFill>
                  <a:srgbClr val="FF0000"/>
                </a:solidFill>
                <a:latin typeface="Times New Roman" panose="02020603050405020304" pitchFamily="18" charset="0"/>
                <a:cs typeface="Times New Roman" panose="02020603050405020304" pitchFamily="18" charset="0"/>
              </a:rPr>
              <a:t>）赚钱</a:t>
            </a:r>
            <a:r>
              <a:rPr lang="zh-CN" altLang="en-US" sz="2200" b="1" kern="100" dirty="0" smtClean="0">
                <a:solidFill>
                  <a:srgbClr val="FF0000"/>
                </a:solidFill>
                <a:latin typeface="Times New Roman" panose="02020603050405020304" pitchFamily="18" charset="0"/>
                <a:cs typeface="Times New Roman" panose="02020603050405020304" pitchFamily="18" charset="0"/>
              </a:rPr>
              <a:t>的烧烤</a:t>
            </a:r>
            <a:r>
              <a:rPr lang="zh-CN" altLang="en-US" sz="2200" b="1" kern="100" dirty="0" smtClean="0">
                <a:solidFill>
                  <a:srgbClr val="FF0000"/>
                </a:solidFill>
                <a:latin typeface="Times New Roman" panose="02020603050405020304" pitchFamily="18" charset="0"/>
                <a:cs typeface="Times New Roman" panose="02020603050405020304" pitchFamily="18" charset="0"/>
              </a:rPr>
              <a:t>生意</a:t>
            </a:r>
            <a:endParaRPr lang="zh-CN" altLang="en-US" sz="2200" b="1" kern="100" dirty="0" smtClean="0">
              <a:solidFill>
                <a:srgbClr val="FF0000"/>
              </a:solidFill>
              <a:latin typeface="Times New Roman" panose="02020603050405020304" pitchFamily="18" charset="0"/>
              <a:cs typeface="Times New Roman" panose="02020603050405020304" pitchFamily="18" charset="0"/>
            </a:endParaRPr>
          </a:p>
        </p:txBody>
      </p:sp>
      <p:sp>
        <p:nvSpPr>
          <p:cNvPr id="7" name="矩形 6"/>
          <p:cNvSpPr/>
          <p:nvPr/>
        </p:nvSpPr>
        <p:spPr>
          <a:xfrm>
            <a:off x="4932045" y="5589270"/>
            <a:ext cx="4831080" cy="494030"/>
          </a:xfrm>
          <a:prstGeom prst="rect">
            <a:avLst/>
          </a:prstGeom>
        </p:spPr>
        <p:txBody>
          <a:bodyPr wrap="square">
            <a:noAutofit/>
          </a:bodyPr>
          <a:lstStyle/>
          <a:p>
            <a:pPr algn="l">
              <a:lnSpc>
                <a:spcPct val="150000"/>
              </a:lnSpc>
              <a:spcBef>
                <a:spcPts val="0"/>
              </a:spcBef>
              <a:spcAft>
                <a:spcPts val="0"/>
              </a:spcAft>
            </a:pPr>
            <a:r>
              <a:rPr lang="zh-CN" altLang="en-US" sz="2200" b="1" kern="100" dirty="0" smtClean="0">
                <a:solidFill>
                  <a:srgbClr val="FF0000"/>
                </a:solidFill>
                <a:latin typeface="Times New Roman" panose="02020603050405020304" pitchFamily="18" charset="0"/>
                <a:cs typeface="Times New Roman" panose="02020603050405020304" pitchFamily="18" charset="0"/>
              </a:rPr>
              <a:t>（</a:t>
            </a:r>
            <a:r>
              <a:rPr lang="en-US" altLang="zh-CN" sz="2200" b="1" kern="100" dirty="0" smtClean="0">
                <a:solidFill>
                  <a:srgbClr val="FF0000"/>
                </a:solidFill>
                <a:latin typeface="Times New Roman" panose="02020603050405020304" pitchFamily="18" charset="0"/>
                <a:cs typeface="Times New Roman" panose="02020603050405020304" pitchFamily="18" charset="0"/>
              </a:rPr>
              <a:t>2</a:t>
            </a:r>
            <a:r>
              <a:rPr lang="zh-CN" altLang="en-US" sz="2200" b="1" kern="100" dirty="0" smtClean="0">
                <a:solidFill>
                  <a:srgbClr val="FF0000"/>
                </a:solidFill>
                <a:latin typeface="Times New Roman" panose="02020603050405020304" pitchFamily="18" charset="0"/>
                <a:cs typeface="Times New Roman" panose="02020603050405020304" pitchFamily="18" charset="0"/>
              </a:rPr>
              <a:t>）不亏本的</a:t>
            </a:r>
            <a:r>
              <a:rPr lang="zh-CN" altLang="en-US" sz="2200" b="1" kern="100" dirty="0" smtClean="0">
                <a:solidFill>
                  <a:srgbClr val="FF0000"/>
                </a:solidFill>
                <a:latin typeface="Times New Roman" panose="02020603050405020304" pitchFamily="18" charset="0"/>
                <a:cs typeface="Times New Roman" panose="02020603050405020304" pitchFamily="18" charset="0"/>
              </a:rPr>
              <a:t>自助餐</a:t>
            </a:r>
            <a:endParaRPr lang="zh-CN" altLang="en-US" sz="2200" b="1" kern="100" dirty="0" smtClean="0">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Rectangle 2"/>
          <p:cNvSpPr>
            <a:spLocks noGrp="1"/>
          </p:cNvSpPr>
          <p:nvPr>
            <p:ph type="title"/>
          </p:nvPr>
        </p:nvSpPr>
        <p:spPr>
          <a:xfrm>
            <a:off x="1258888" y="333375"/>
            <a:ext cx="7793037" cy="1462088"/>
          </a:xfrm>
        </p:spPr>
        <p:txBody>
          <a:bodyPr vert="horz" wrap="square" lIns="91440" tIns="45720" rIns="91440" bIns="45720" anchor="b" anchorCtr="0"/>
          <a:p>
            <a:pPr eaLnBrk="1" hangingPunct="1">
              <a:buFont typeface="Wingdings" panose="05000000000000000000" pitchFamily="2" charset="2"/>
              <a:buNone/>
            </a:pPr>
            <a:r>
              <a:rPr lang="zh-CN" altLang="en-US" dirty="0"/>
              <a:t>1.</a:t>
            </a:r>
            <a:r>
              <a:rPr lang="en-US" altLang="zh-CN" dirty="0"/>
              <a:t>3 </a:t>
            </a:r>
            <a:r>
              <a:rPr lang="zh-CN" altLang="en-US" dirty="0"/>
              <a:t>利用堆进行排序</a:t>
            </a:r>
            <a:endParaRPr lang="en-US" altLang="zh-CN" dirty="0"/>
          </a:p>
        </p:txBody>
      </p:sp>
      <p:sp>
        <p:nvSpPr>
          <p:cNvPr id="12" name="文本框 11"/>
          <p:cNvSpPr txBox="1"/>
          <p:nvPr/>
        </p:nvSpPr>
        <p:spPr>
          <a:xfrm>
            <a:off x="6443663" y="6370638"/>
            <a:ext cx="2444750" cy="368300"/>
          </a:xfrm>
          <a:prstGeom prst="rect">
            <a:avLst/>
          </a:prstGeom>
          <a:noFill/>
        </p:spPr>
        <p:txBody>
          <a:bodyPr>
            <a:spAutoFit/>
          </a:bodyPr>
          <a:lstStyle/>
          <a:p>
            <a:pPr marR="0" algn="r" defTabSz="914400" eaLnBrk="1" hangingPunct="1">
              <a:buClrTx/>
              <a:buSzTx/>
              <a:buFont typeface="Times New Roman" panose="02020603050405020304" pitchFamily="18" charset="0"/>
              <a:buNone/>
              <a:defRPr/>
            </a:pPr>
            <a:r>
              <a:rPr kumimoji="0" lang="en-US" altLang="zh-CN" kern="1200" cap="none" spc="0" normalizeH="0" baseline="0" noProof="0">
                <a:solidFill>
                  <a:schemeClr val="bg2">
                    <a:lumMod val="25000"/>
                    <a:lumOff val="75000"/>
                  </a:schemeClr>
                </a:solidFill>
                <a:latin typeface="Times New Roman" panose="02020603050405020304" pitchFamily="18" charset="0"/>
                <a:ea typeface="宋体" panose="02010600030101010101" pitchFamily="2" charset="-122"/>
                <a:cs typeface="Times New Roman" panose="02020603050405020304" pitchFamily="18" charset="0"/>
              </a:rPr>
              <a:t>13</a:t>
            </a:r>
            <a:endParaRPr kumimoji="0" lang="zh-CN" altLang="en-US" kern="1200" cap="none" spc="0" normalizeH="0" baseline="0" noProof="0">
              <a:solidFill>
                <a:schemeClr val="bg2">
                  <a:lumMod val="25000"/>
                  <a:lumOff val="75000"/>
                </a:schemeClr>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5" name="文本框 14"/>
          <p:cNvSpPr txBox="1"/>
          <p:nvPr/>
        </p:nvSpPr>
        <p:spPr>
          <a:xfrm>
            <a:off x="755650" y="2025650"/>
            <a:ext cx="3455988" cy="369888"/>
          </a:xfrm>
          <a:prstGeom prst="rect">
            <a:avLst/>
          </a:prstGeom>
          <a:noFill/>
        </p:spPr>
        <p:txBody>
          <a:bodyPr>
            <a:spAutoFit/>
          </a:bodyPr>
          <a:lstStyle/>
          <a:p>
            <a:pPr marR="0" defTabSz="914400">
              <a:buClrTx/>
              <a:buSzTx/>
              <a:buFontTx/>
              <a:buNone/>
              <a:defRPr/>
            </a:pPr>
            <a:r>
              <a:rPr kumimoji="0" lang="zh-CN" altLang="en-US" kern="1200" cap="none" spc="0" normalizeH="0" baseline="0" noProof="0">
                <a:solidFill>
                  <a:schemeClr val="tx2"/>
                </a:solidFill>
                <a:latin typeface="+mj-ea"/>
                <a:ea typeface="+mj-ea"/>
                <a:cs typeface="Times New Roman" panose="02020603050405020304" pitchFamily="18" charset="0"/>
              </a:rPr>
              <a:t>堆排序流程及代码实现</a:t>
            </a:r>
            <a:endParaRPr kumimoji="0" lang="zh-CN" altLang="en-US" kern="1200" cap="none" spc="0" normalizeH="0" baseline="0" noProof="0">
              <a:solidFill>
                <a:srgbClr val="FF0000"/>
              </a:solidFill>
              <a:latin typeface="+mj-ea"/>
              <a:ea typeface="+mj-ea"/>
              <a:cs typeface="Times New Roman" panose="02020603050405020304" pitchFamily="18" charset="0"/>
            </a:endParaRPr>
          </a:p>
        </p:txBody>
      </p:sp>
      <p:pic>
        <p:nvPicPr>
          <p:cNvPr id="28677" name="图片 4"/>
          <p:cNvPicPr>
            <a:picLocks noChangeAspect="1"/>
          </p:cNvPicPr>
          <p:nvPr/>
        </p:nvPicPr>
        <p:blipFill>
          <a:blip r:embed="rId1"/>
          <a:stretch>
            <a:fillRect/>
          </a:stretch>
        </p:blipFill>
        <p:spPr>
          <a:xfrm>
            <a:off x="558800" y="2503488"/>
            <a:ext cx="1584325" cy="3603625"/>
          </a:xfrm>
          <a:prstGeom prst="rect">
            <a:avLst/>
          </a:prstGeom>
          <a:noFill/>
          <a:ln w="9525">
            <a:noFill/>
          </a:ln>
        </p:spPr>
      </p:pic>
      <p:pic>
        <p:nvPicPr>
          <p:cNvPr id="28678" name="图片 5"/>
          <p:cNvPicPr>
            <a:picLocks noChangeAspect="1"/>
          </p:cNvPicPr>
          <p:nvPr/>
        </p:nvPicPr>
        <p:blipFill>
          <a:blip r:embed="rId2"/>
          <a:stretch>
            <a:fillRect/>
          </a:stretch>
        </p:blipFill>
        <p:spPr>
          <a:xfrm>
            <a:off x="2185988" y="2987675"/>
            <a:ext cx="2914650" cy="2190750"/>
          </a:xfrm>
          <a:prstGeom prst="rect">
            <a:avLst/>
          </a:prstGeom>
          <a:noFill/>
          <a:ln w="9525">
            <a:noFill/>
          </a:ln>
        </p:spPr>
      </p:pic>
      <p:sp>
        <p:nvSpPr>
          <p:cNvPr id="2" name="矩形 1"/>
          <p:cNvSpPr/>
          <p:nvPr/>
        </p:nvSpPr>
        <p:spPr>
          <a:xfrm>
            <a:off x="256387" y="776511"/>
            <a:ext cx="2917825" cy="521970"/>
          </a:xfrm>
          <a:prstGeom prst="rect">
            <a:avLst/>
          </a:prstGeom>
        </p:spPr>
        <p:txBody>
          <a:bodyPr wrap="none">
            <a:spAutoFit/>
          </a:bodyPr>
          <a:lstStyle/>
          <a:p>
            <a:pPr algn="just">
              <a:spcBef>
                <a:spcPct val="50000"/>
              </a:spcBef>
              <a:defRPr/>
            </a:pPr>
            <a:r>
              <a:rPr lang="en-US" altLang="zh-CN" sz="2800" b="1" dirty="0" smtClean="0">
                <a:solidFill>
                  <a:srgbClr val="0000FF"/>
                </a:solidFill>
                <a:uFillTx/>
                <a:latin typeface="Times New Roman" panose="02020603050405020304" pitchFamily="18" charset="0"/>
                <a:ea typeface="楷体" panose="02010609060101010101" pitchFamily="49" charset="-122"/>
                <a:cs typeface="Times New Roman" panose="02020603050405020304" pitchFamily="18" charset="0"/>
              </a:rPr>
              <a:t>4.2.1</a:t>
            </a:r>
            <a:r>
              <a:rPr lang="en-US" altLang="zh-CN" sz="2800" b="1" dirty="0" smtClean="0">
                <a:solidFill>
                  <a:srgbClr val="0000FF"/>
                </a:solidFill>
                <a:latin typeface="楷体" panose="02010609060101010101" pitchFamily="49" charset="-122"/>
                <a:ea typeface="楷体" panose="02010609060101010101" pitchFamily="49" charset="-122"/>
                <a:cs typeface="Times New Roman" panose="02020603050405020304" pitchFamily="18" charset="0"/>
              </a:rPr>
              <a:t> </a:t>
            </a:r>
            <a:r>
              <a:rPr lang="en-US" altLang="zh-CN" sz="28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sym typeface="+mn-ea"/>
              </a:rPr>
              <a:t>(2)</a:t>
            </a:r>
            <a:r>
              <a:rPr lang="zh-CN" altLang="en-US" sz="2800" b="1" dirty="0">
                <a:solidFill>
                  <a:srgbClr val="0000FF"/>
                </a:solidFill>
                <a:latin typeface="楷体" panose="02010609060101010101" pitchFamily="49" charset="-122"/>
                <a:ea typeface="楷体" panose="02010609060101010101" pitchFamily="49" charset="-122"/>
                <a:cs typeface="Times New Roman" panose="02020603050405020304" pitchFamily="18" charset="0"/>
                <a:sym typeface="+mn-ea"/>
              </a:rPr>
              <a:t>堆的原理</a:t>
            </a:r>
            <a:endParaRPr lang="zh-CN" altLang="en-US" sz="2800" b="1" dirty="0">
              <a:solidFill>
                <a:srgbClr val="0000FF"/>
              </a:solidFill>
              <a:latin typeface="楷体" panose="02010609060101010101" pitchFamily="49" charset="-122"/>
              <a:ea typeface="楷体" panose="02010609060101010101" pitchFamily="49" charset="-122"/>
              <a:cs typeface="Times New Roman" panose="02020603050405020304" pitchFamily="18" charset="0"/>
            </a:endParaRPr>
          </a:p>
        </p:txBody>
      </p:sp>
      <p:pic>
        <p:nvPicPr>
          <p:cNvPr id="3" name="图片 2"/>
          <p:cNvPicPr>
            <a:picLocks noChangeAspect="1"/>
          </p:cNvPicPr>
          <p:nvPr/>
        </p:nvPicPr>
        <p:blipFill>
          <a:blip r:embed="rId3"/>
          <a:stretch>
            <a:fillRect/>
          </a:stretch>
        </p:blipFill>
        <p:spPr>
          <a:xfrm>
            <a:off x="4859655" y="2987675"/>
            <a:ext cx="3825240" cy="287274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66534" y="776511"/>
            <a:ext cx="3275330" cy="521970"/>
          </a:xfrm>
          <a:prstGeom prst="rect">
            <a:avLst/>
          </a:prstGeom>
        </p:spPr>
        <p:txBody>
          <a:bodyPr wrap="none">
            <a:spAutoFit/>
          </a:bodyPr>
          <a:lstStyle/>
          <a:p>
            <a:pPr algn="just">
              <a:spcBef>
                <a:spcPct val="50000"/>
              </a:spcBef>
              <a:defRPr/>
            </a:pPr>
            <a:r>
              <a:rPr lang="en-US" altLang="zh-CN" sz="2800" b="1" dirty="0" smtClean="0">
                <a:solidFill>
                  <a:srgbClr val="0000FF"/>
                </a:solidFill>
                <a:uFillTx/>
                <a:latin typeface="Times New Roman" panose="02020603050405020304" pitchFamily="18" charset="0"/>
                <a:ea typeface="楷体" panose="02010609060101010101" pitchFamily="49" charset="-122"/>
                <a:cs typeface="Times New Roman" panose="02020603050405020304" pitchFamily="18" charset="0"/>
              </a:rPr>
              <a:t>4.2.1</a:t>
            </a:r>
            <a:r>
              <a:rPr lang="en-US" altLang="zh-CN" sz="2800" b="1" dirty="0" smtClean="0">
                <a:solidFill>
                  <a:srgbClr val="0000FF"/>
                </a:solidFill>
                <a:latin typeface="楷体" panose="02010609060101010101" pitchFamily="49" charset="-122"/>
                <a:ea typeface="楷体" panose="02010609060101010101" pitchFamily="49" charset="-122"/>
                <a:cs typeface="Times New Roman" panose="02020603050405020304" pitchFamily="18" charset="0"/>
              </a:rPr>
              <a:t> </a:t>
            </a:r>
            <a:r>
              <a:rPr lang="en-US" altLang="zh-CN" sz="28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(3)</a:t>
            </a:r>
            <a:r>
              <a:rPr lang="zh-CN" altLang="en-US" sz="2800" b="1" dirty="0">
                <a:solidFill>
                  <a:srgbClr val="0000FF"/>
                </a:solidFill>
                <a:latin typeface="楷体" panose="02010609060101010101" pitchFamily="49" charset="-122"/>
                <a:ea typeface="楷体" panose="02010609060101010101" pitchFamily="49" charset="-122"/>
                <a:cs typeface="Times New Roman" panose="02020603050405020304" pitchFamily="18" charset="0"/>
                <a:sym typeface="+mn-ea"/>
              </a:rPr>
              <a:t>哈夫曼实现</a:t>
            </a:r>
            <a:endParaRPr lang="zh-CN" altLang="en-US" sz="2800" b="1" dirty="0">
              <a:solidFill>
                <a:srgbClr val="0000FF"/>
              </a:solidFill>
              <a:latin typeface="楷体" panose="02010609060101010101" pitchFamily="49" charset="-122"/>
              <a:ea typeface="楷体" panose="02010609060101010101" pitchFamily="49" charset="-122"/>
              <a:cs typeface="Times New Roman" panose="02020603050405020304" pitchFamily="18" charset="0"/>
            </a:endParaRPr>
          </a:p>
        </p:txBody>
      </p:sp>
      <p:sp>
        <p:nvSpPr>
          <p:cNvPr id="6" name="文本框 5"/>
          <p:cNvSpPr txBox="1"/>
          <p:nvPr/>
        </p:nvSpPr>
        <p:spPr>
          <a:xfrm>
            <a:off x="179705" y="2777490"/>
            <a:ext cx="5539740" cy="2306955"/>
          </a:xfrm>
          <a:prstGeom prst="rect">
            <a:avLst/>
          </a:prstGeom>
          <a:noFill/>
        </p:spPr>
        <p:txBody>
          <a:bodyPr wrap="square" rtlCol="0" anchor="t">
            <a:spAutoFit/>
          </a:bodyPr>
          <a:p>
            <a:r>
              <a:rPr lang="en-US" altLang="zh-CN">
                <a:solidFill>
                  <a:schemeClr val="tx1"/>
                </a:solidFill>
                <a:uFillTx/>
                <a:latin typeface="Times New Roman" panose="02020603050405020304" pitchFamily="18" charset="0"/>
                <a:cs typeface="Times New Roman" panose="02020603050405020304" pitchFamily="18" charset="0"/>
              </a:rPr>
              <a:t>class TreeNode(object):</a:t>
            </a:r>
            <a:endParaRPr lang="en-US" altLang="zh-CN">
              <a:solidFill>
                <a:schemeClr val="tx1"/>
              </a:solidFill>
              <a:uFillTx/>
              <a:latin typeface="Times New Roman" panose="02020603050405020304" pitchFamily="18" charset="0"/>
              <a:cs typeface="Times New Roman" panose="02020603050405020304" pitchFamily="18" charset="0"/>
            </a:endParaRPr>
          </a:p>
          <a:p>
            <a:r>
              <a:rPr lang="en-US" altLang="zh-CN">
                <a:solidFill>
                  <a:schemeClr val="tx1"/>
                </a:solidFill>
                <a:uFillTx/>
                <a:latin typeface="Times New Roman" panose="02020603050405020304" pitchFamily="18" charset="0"/>
                <a:cs typeface="Times New Roman" panose="02020603050405020304" pitchFamily="18" charset="0"/>
              </a:rPr>
              <a:t>    def __init__(self, val=0, left=None, right=None):</a:t>
            </a:r>
            <a:endParaRPr lang="en-US" altLang="zh-CN">
              <a:solidFill>
                <a:schemeClr val="tx1"/>
              </a:solidFill>
              <a:uFillTx/>
              <a:latin typeface="Times New Roman" panose="02020603050405020304" pitchFamily="18" charset="0"/>
              <a:cs typeface="Times New Roman" panose="02020603050405020304" pitchFamily="18" charset="0"/>
            </a:endParaRPr>
          </a:p>
          <a:p>
            <a:r>
              <a:rPr lang="en-US" altLang="zh-CN">
                <a:solidFill>
                  <a:schemeClr val="tx1"/>
                </a:solidFill>
                <a:uFillTx/>
                <a:latin typeface="Times New Roman" panose="02020603050405020304" pitchFamily="18" charset="0"/>
                <a:cs typeface="Times New Roman" panose="02020603050405020304" pitchFamily="18" charset="0"/>
              </a:rPr>
              <a:t>        self.val = val</a:t>
            </a:r>
            <a:endParaRPr lang="en-US" altLang="zh-CN">
              <a:solidFill>
                <a:schemeClr val="tx1"/>
              </a:solidFill>
              <a:uFillTx/>
              <a:latin typeface="Times New Roman" panose="02020603050405020304" pitchFamily="18" charset="0"/>
              <a:cs typeface="Times New Roman" panose="02020603050405020304" pitchFamily="18" charset="0"/>
            </a:endParaRPr>
          </a:p>
          <a:p>
            <a:r>
              <a:rPr lang="en-US" altLang="zh-CN">
                <a:solidFill>
                  <a:schemeClr val="tx1"/>
                </a:solidFill>
                <a:uFillTx/>
                <a:latin typeface="Times New Roman" panose="02020603050405020304" pitchFamily="18" charset="0"/>
                <a:cs typeface="Times New Roman" panose="02020603050405020304" pitchFamily="18" charset="0"/>
              </a:rPr>
              <a:t>        self.left = left</a:t>
            </a:r>
            <a:endParaRPr lang="en-US" altLang="zh-CN">
              <a:solidFill>
                <a:schemeClr val="tx1"/>
              </a:solidFill>
              <a:uFillTx/>
              <a:latin typeface="Times New Roman" panose="02020603050405020304" pitchFamily="18" charset="0"/>
              <a:cs typeface="Times New Roman" panose="02020603050405020304" pitchFamily="18" charset="0"/>
            </a:endParaRPr>
          </a:p>
          <a:p>
            <a:r>
              <a:rPr lang="en-US" altLang="zh-CN">
                <a:solidFill>
                  <a:schemeClr val="tx1"/>
                </a:solidFill>
                <a:uFillTx/>
                <a:latin typeface="Times New Roman" panose="02020603050405020304" pitchFamily="18" charset="0"/>
                <a:cs typeface="Times New Roman" panose="02020603050405020304" pitchFamily="18" charset="0"/>
              </a:rPr>
              <a:t>        self.right = right</a:t>
            </a:r>
            <a:endParaRPr lang="en-US" altLang="zh-CN">
              <a:solidFill>
                <a:schemeClr val="tx1"/>
              </a:solidFill>
              <a:uFillTx/>
              <a:latin typeface="Times New Roman" panose="02020603050405020304" pitchFamily="18" charset="0"/>
              <a:cs typeface="Times New Roman" panose="02020603050405020304" pitchFamily="18" charset="0"/>
            </a:endParaRPr>
          </a:p>
          <a:p>
            <a:r>
              <a:rPr lang="en-US" altLang="zh-CN">
                <a:solidFill>
                  <a:schemeClr val="tx1"/>
                </a:solidFill>
                <a:uFillTx/>
                <a:latin typeface="Times New Roman" panose="02020603050405020304" pitchFamily="18" charset="0"/>
                <a:cs typeface="Times New Roman" panose="02020603050405020304" pitchFamily="18" charset="0"/>
              </a:rPr>
              <a:t># </a:t>
            </a:r>
            <a:r>
              <a:rPr lang="zh-CN" altLang="en-US">
                <a:solidFill>
                  <a:schemeClr val="tx1"/>
                </a:solidFill>
                <a:uFillTx/>
                <a:latin typeface="Times New Roman" panose="02020603050405020304" pitchFamily="18" charset="0"/>
                <a:cs typeface="Times New Roman" panose="02020603050405020304" pitchFamily="18" charset="0"/>
              </a:rPr>
              <a:t>实现比较函数</a:t>
            </a:r>
            <a:endParaRPr lang="zh-CN" altLang="en-US">
              <a:solidFill>
                <a:schemeClr val="tx1"/>
              </a:solidFill>
              <a:uFillTx/>
              <a:latin typeface="Times New Roman" panose="02020603050405020304" pitchFamily="18" charset="0"/>
              <a:cs typeface="Times New Roman" panose="02020603050405020304" pitchFamily="18" charset="0"/>
            </a:endParaRPr>
          </a:p>
          <a:p>
            <a:r>
              <a:rPr lang="en-US" altLang="zh-CN">
                <a:solidFill>
                  <a:schemeClr val="tx1"/>
                </a:solidFill>
                <a:uFillTx/>
                <a:latin typeface="Times New Roman" panose="02020603050405020304" pitchFamily="18" charset="0"/>
                <a:cs typeface="Times New Roman" panose="02020603050405020304" pitchFamily="18" charset="0"/>
              </a:rPr>
              <a:t>    def __lt__(self, other):</a:t>
            </a:r>
            <a:endParaRPr lang="en-US" altLang="zh-CN">
              <a:solidFill>
                <a:schemeClr val="tx1"/>
              </a:solidFill>
              <a:uFillTx/>
              <a:latin typeface="Times New Roman" panose="02020603050405020304" pitchFamily="18" charset="0"/>
              <a:cs typeface="Times New Roman" panose="02020603050405020304" pitchFamily="18" charset="0"/>
            </a:endParaRPr>
          </a:p>
          <a:p>
            <a:r>
              <a:rPr lang="en-US" altLang="zh-CN">
                <a:solidFill>
                  <a:schemeClr val="tx1"/>
                </a:solidFill>
                <a:uFillTx/>
                <a:latin typeface="Times New Roman" panose="02020603050405020304" pitchFamily="18" charset="0"/>
                <a:cs typeface="Times New Roman" panose="02020603050405020304" pitchFamily="18" charset="0"/>
              </a:rPr>
              <a:t>        return self.val &lt; other.val</a:t>
            </a:r>
            <a:endParaRPr lang="en-US" altLang="zh-CN">
              <a:solidFill>
                <a:schemeClr val="tx1"/>
              </a:solidFill>
              <a:uFillTx/>
              <a:latin typeface="Times New Roman" panose="02020603050405020304" pitchFamily="18" charset="0"/>
              <a:cs typeface="Times New Roman" panose="02020603050405020304" pitchFamily="18" charset="0"/>
            </a:endParaRPr>
          </a:p>
        </p:txBody>
      </p:sp>
      <p:sp>
        <p:nvSpPr>
          <p:cNvPr id="7" name="文本框 6"/>
          <p:cNvSpPr txBox="1"/>
          <p:nvPr/>
        </p:nvSpPr>
        <p:spPr>
          <a:xfrm>
            <a:off x="191135" y="2348865"/>
            <a:ext cx="2292350" cy="422910"/>
          </a:xfrm>
          <a:prstGeom prst="rect">
            <a:avLst/>
          </a:prstGeom>
          <a:noFill/>
        </p:spPr>
        <p:txBody>
          <a:bodyPr wrap="square" rtlCol="0">
            <a:noAutofit/>
          </a:bodyPr>
          <a:p>
            <a:r>
              <a:rPr lang="zh-CN" altLang="en-US">
                <a:latin typeface="Times New Roman" panose="02020603050405020304" pitchFamily="18" charset="0"/>
                <a:cs typeface="Times New Roman" panose="02020603050405020304" pitchFamily="18" charset="0"/>
              </a:rPr>
              <a:t>哈夫曼节点的实现：</a:t>
            </a:r>
            <a:endParaRPr lang="zh-CN" altLang="en-US">
              <a:latin typeface="Times New Roman" panose="02020603050405020304" pitchFamily="18" charset="0"/>
              <a:cs typeface="Times New Roman" panose="02020603050405020304" pitchFamily="18" charset="0"/>
            </a:endParaRPr>
          </a:p>
        </p:txBody>
      </p:sp>
      <p:sp>
        <p:nvSpPr>
          <p:cNvPr id="8" name="文本框 7"/>
          <p:cNvSpPr txBox="1"/>
          <p:nvPr/>
        </p:nvSpPr>
        <p:spPr>
          <a:xfrm>
            <a:off x="280035" y="1732280"/>
            <a:ext cx="5659120" cy="392430"/>
          </a:xfrm>
          <a:prstGeom prst="rect">
            <a:avLst/>
          </a:prstGeom>
          <a:noFill/>
        </p:spPr>
        <p:txBody>
          <a:bodyPr wrap="square" rtlCol="0">
            <a:noAutofit/>
          </a:bodyPr>
          <a:p>
            <a:r>
              <a:rPr lang="zh-CN" altLang="en-US">
                <a:solidFill>
                  <a:schemeClr val="tx1"/>
                </a:solidFill>
                <a:latin typeface="Times New Roman" panose="02020603050405020304" pitchFamily="18" charset="0"/>
                <a:cs typeface="Times New Roman" panose="02020603050405020304" pitchFamily="18" charset="0"/>
              </a:rPr>
              <a:t>哈夫曼树的输入是一组数字</a:t>
            </a:r>
            <a:r>
              <a:rPr lang="en-US" altLang="zh-CN">
                <a:solidFill>
                  <a:schemeClr val="tx1"/>
                </a:solidFill>
                <a:latin typeface="Times New Roman" panose="02020603050405020304" pitchFamily="18" charset="0"/>
                <a:cs typeface="Times New Roman" panose="02020603050405020304" pitchFamily="18" charset="0"/>
              </a:rPr>
              <a:t>[4,6,7,1,3,9,10]</a:t>
            </a:r>
            <a:endParaRPr lang="en-US" altLang="zh-CN">
              <a:solidFill>
                <a:schemeClr val="tx1"/>
              </a:solidFill>
              <a:latin typeface="Times New Roman" panose="02020603050405020304" pitchFamily="18" charset="0"/>
              <a:cs typeface="Times New Roman" panose="02020603050405020304" pitchFamily="18" charset="0"/>
            </a:endParaRPr>
          </a:p>
        </p:txBody>
      </p:sp>
      <p:sp>
        <p:nvSpPr>
          <p:cNvPr id="11" name="文本框 10"/>
          <p:cNvSpPr txBox="1"/>
          <p:nvPr/>
        </p:nvSpPr>
        <p:spPr>
          <a:xfrm>
            <a:off x="5076190" y="2777490"/>
            <a:ext cx="4572000" cy="1753235"/>
          </a:xfrm>
          <a:prstGeom prst="rect">
            <a:avLst/>
          </a:prstGeom>
          <a:noFill/>
        </p:spPr>
        <p:txBody>
          <a:bodyPr wrap="square" rtlCol="0" anchor="t">
            <a:spAutoFit/>
          </a:bodyPr>
          <a:p>
            <a:r>
              <a:rPr lang="en-US" altLang="zh-CN">
                <a:latin typeface="Times New Roman" panose="02020603050405020304" pitchFamily="18" charset="0"/>
                <a:cs typeface="Times New Roman" panose="02020603050405020304" pitchFamily="18" charset="0"/>
              </a:rPr>
              <a:t>def creat_node(node:list)-&gt;list:</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result = []</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for item in node:</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tempNode= TreeNode(item)</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result.append(tempNode)</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return result</a:t>
            </a:r>
            <a:endParaRPr lang="zh-CN" altLang="en-US">
              <a:latin typeface="Times New Roman" panose="02020603050405020304" pitchFamily="18" charset="0"/>
              <a:cs typeface="Times New Roman" panose="02020603050405020304" pitchFamily="18" charset="0"/>
            </a:endParaRPr>
          </a:p>
        </p:txBody>
      </p:sp>
      <p:sp>
        <p:nvSpPr>
          <p:cNvPr id="12" name="文本框 11"/>
          <p:cNvSpPr txBox="1"/>
          <p:nvPr/>
        </p:nvSpPr>
        <p:spPr>
          <a:xfrm>
            <a:off x="4706620" y="2348865"/>
            <a:ext cx="4208780" cy="373380"/>
          </a:xfrm>
          <a:prstGeom prst="rect">
            <a:avLst/>
          </a:prstGeom>
          <a:noFill/>
        </p:spPr>
        <p:txBody>
          <a:bodyPr wrap="square" rtlCol="0">
            <a:noAutofit/>
          </a:bodyPr>
          <a:p>
            <a:r>
              <a:rPr lang="zh-CN" altLang="en-US">
                <a:solidFill>
                  <a:schemeClr val="tx1"/>
                </a:solidFill>
                <a:uFillTx/>
                <a:latin typeface="Times New Roman" panose="02020603050405020304" pitchFamily="18" charset="0"/>
                <a:cs typeface="Times New Roman" panose="02020603050405020304" pitchFamily="18" charset="0"/>
              </a:rPr>
              <a:t>将所有的节点全部转换成</a:t>
            </a:r>
            <a:r>
              <a:rPr lang="en-US" altLang="zh-CN">
                <a:solidFill>
                  <a:schemeClr val="tx1"/>
                </a:solidFill>
                <a:uFillTx/>
                <a:latin typeface="Times New Roman" panose="02020603050405020304" pitchFamily="18" charset="0"/>
                <a:cs typeface="Times New Roman" panose="02020603050405020304" pitchFamily="18" charset="0"/>
              </a:rPr>
              <a:t>TreeNode</a:t>
            </a:r>
            <a:r>
              <a:rPr lang="zh-CN" altLang="en-US">
                <a:solidFill>
                  <a:schemeClr val="tx1"/>
                </a:solidFill>
                <a:uFillTx/>
                <a:latin typeface="Times New Roman" panose="02020603050405020304" pitchFamily="18" charset="0"/>
                <a:cs typeface="Times New Roman" panose="02020603050405020304" pitchFamily="18" charset="0"/>
              </a:rPr>
              <a:t>类：</a:t>
            </a:r>
            <a:endParaRPr lang="zh-CN" altLang="en-US">
              <a:solidFill>
                <a:schemeClr val="tx1"/>
              </a:solidFill>
              <a:uFillTx/>
              <a:latin typeface="Times New Roman" panose="02020603050405020304" pitchFamily="18" charset="0"/>
              <a:cs typeface="Times New Roman" panose="02020603050405020304" pitchFamily="18" charset="0"/>
            </a:endParaRPr>
          </a:p>
        </p:txBody>
      </p:sp>
      <p:sp>
        <p:nvSpPr>
          <p:cNvPr id="2" name="文本框 1"/>
          <p:cNvSpPr txBox="1"/>
          <p:nvPr/>
        </p:nvSpPr>
        <p:spPr>
          <a:xfrm>
            <a:off x="280035" y="1330960"/>
            <a:ext cx="5659120" cy="392430"/>
          </a:xfrm>
          <a:prstGeom prst="rect">
            <a:avLst/>
          </a:prstGeom>
          <a:noFill/>
        </p:spPr>
        <p:txBody>
          <a:bodyPr wrap="square" rtlCol="0">
            <a:noAutofit/>
          </a:bodyPr>
          <a:p>
            <a:r>
              <a:rPr lang="zh-CN" altLang="en-US">
                <a:solidFill>
                  <a:srgbClr val="FF0000"/>
                </a:solidFill>
                <a:latin typeface="Times New Roman" panose="02020603050405020304" pitchFamily="18" charset="0"/>
                <a:cs typeface="Times New Roman" panose="02020603050405020304" pitchFamily="18" charset="0"/>
              </a:rPr>
              <a:t>利用优选队列实现哈夫曼树的构造：</a:t>
            </a:r>
            <a:endParaRPr lang="zh-CN" altLang="en-US">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202094" y="776511"/>
            <a:ext cx="3275330" cy="521970"/>
          </a:xfrm>
          <a:prstGeom prst="rect">
            <a:avLst/>
          </a:prstGeom>
        </p:spPr>
        <p:txBody>
          <a:bodyPr wrap="none">
            <a:spAutoFit/>
          </a:bodyPr>
          <a:lstStyle/>
          <a:p>
            <a:pPr algn="just">
              <a:spcBef>
                <a:spcPct val="50000"/>
              </a:spcBef>
              <a:defRPr/>
            </a:pPr>
            <a:r>
              <a:rPr lang="en-US" altLang="zh-CN" sz="2800" b="1" dirty="0" smtClean="0">
                <a:solidFill>
                  <a:srgbClr val="0000FF"/>
                </a:solidFill>
                <a:uFillTx/>
                <a:latin typeface="Times New Roman" panose="02020603050405020304" pitchFamily="18" charset="0"/>
                <a:ea typeface="楷体" panose="02010609060101010101" pitchFamily="49" charset="-122"/>
                <a:cs typeface="Times New Roman" panose="02020603050405020304" pitchFamily="18" charset="0"/>
              </a:rPr>
              <a:t>4.2.1</a:t>
            </a:r>
            <a:r>
              <a:rPr lang="en-US" altLang="zh-CN" sz="2800" b="1" dirty="0" smtClean="0">
                <a:solidFill>
                  <a:srgbClr val="0000FF"/>
                </a:solidFill>
                <a:latin typeface="楷体" panose="02010609060101010101" pitchFamily="49" charset="-122"/>
                <a:ea typeface="楷体" panose="02010609060101010101" pitchFamily="49" charset="-122"/>
                <a:cs typeface="Times New Roman" panose="02020603050405020304" pitchFamily="18" charset="0"/>
              </a:rPr>
              <a:t> </a:t>
            </a:r>
            <a:r>
              <a:rPr lang="en-US" altLang="zh-CN" sz="2800" b="1" dirty="0" smtClean="0">
                <a:solidFill>
                  <a:srgbClr val="0000FF"/>
                </a:solidFill>
                <a:latin typeface="Times New Roman" panose="02020603050405020304" pitchFamily="18" charset="0"/>
                <a:ea typeface="楷体" panose="02010609060101010101" pitchFamily="49" charset="-122"/>
                <a:cs typeface="Times New Roman" panose="02020603050405020304" pitchFamily="18" charset="0"/>
              </a:rPr>
              <a:t>(3)</a:t>
            </a:r>
            <a:r>
              <a:rPr lang="zh-CN" altLang="en-US" sz="2800" b="1" dirty="0">
                <a:solidFill>
                  <a:srgbClr val="0000FF"/>
                </a:solidFill>
                <a:latin typeface="楷体" panose="02010609060101010101" pitchFamily="49" charset="-122"/>
                <a:ea typeface="楷体" panose="02010609060101010101" pitchFamily="49" charset="-122"/>
                <a:cs typeface="Times New Roman" panose="02020603050405020304" pitchFamily="18" charset="0"/>
                <a:sym typeface="+mn-ea"/>
              </a:rPr>
              <a:t>哈夫曼实现</a:t>
            </a:r>
            <a:endParaRPr lang="zh-CN" altLang="en-US" sz="2800" b="1" dirty="0">
              <a:solidFill>
                <a:srgbClr val="0000FF"/>
              </a:solidFill>
              <a:latin typeface="楷体" panose="02010609060101010101" pitchFamily="49" charset="-122"/>
              <a:ea typeface="楷体" panose="02010609060101010101" pitchFamily="49" charset="-122"/>
              <a:cs typeface="Times New Roman" panose="02020603050405020304" pitchFamily="18" charset="0"/>
            </a:endParaRPr>
          </a:p>
        </p:txBody>
      </p:sp>
      <p:sp>
        <p:nvSpPr>
          <p:cNvPr id="7" name="文本框 6"/>
          <p:cNvSpPr txBox="1"/>
          <p:nvPr/>
        </p:nvSpPr>
        <p:spPr>
          <a:xfrm>
            <a:off x="201930" y="1341120"/>
            <a:ext cx="2292350" cy="422910"/>
          </a:xfrm>
          <a:prstGeom prst="rect">
            <a:avLst/>
          </a:prstGeom>
          <a:noFill/>
        </p:spPr>
        <p:txBody>
          <a:bodyPr wrap="square" rtlCol="0">
            <a:noAutofit/>
          </a:bodyPr>
          <a:p>
            <a:r>
              <a:rPr lang="zh-CN" altLang="en-US">
                <a:latin typeface="Times New Roman" panose="02020603050405020304" pitchFamily="18" charset="0"/>
                <a:cs typeface="Times New Roman" panose="02020603050405020304" pitchFamily="18" charset="0"/>
              </a:rPr>
              <a:t>哈夫曼树构造实现：</a:t>
            </a:r>
            <a:endParaRPr lang="zh-CN" altLang="en-US">
              <a:latin typeface="Times New Roman" panose="02020603050405020304" pitchFamily="18" charset="0"/>
              <a:cs typeface="Times New Roman" panose="02020603050405020304" pitchFamily="18" charset="0"/>
            </a:endParaRPr>
          </a:p>
        </p:txBody>
      </p:sp>
      <p:sp>
        <p:nvSpPr>
          <p:cNvPr id="9" name="文本框 8"/>
          <p:cNvSpPr txBox="1"/>
          <p:nvPr/>
        </p:nvSpPr>
        <p:spPr>
          <a:xfrm>
            <a:off x="251460" y="1701165"/>
            <a:ext cx="5747385" cy="3969385"/>
          </a:xfrm>
          <a:prstGeom prst="rect">
            <a:avLst/>
          </a:prstGeom>
          <a:noFill/>
        </p:spPr>
        <p:txBody>
          <a:bodyPr wrap="square" rtlCol="0" anchor="t">
            <a:spAutoFit/>
          </a:bodyPr>
          <a:p>
            <a:endParaRPr lang="en-US" altLang="zh-CN">
              <a:solidFill>
                <a:schemeClr val="tx1"/>
              </a:solidFill>
              <a:uFillTx/>
              <a:latin typeface="Times New Roman" panose="02020603050405020304" pitchFamily="18" charset="0"/>
              <a:cs typeface="Times New Roman" panose="02020603050405020304" pitchFamily="18" charset="0"/>
            </a:endParaRPr>
          </a:p>
          <a:p>
            <a:r>
              <a:rPr lang="en-US" altLang="zh-CN">
                <a:solidFill>
                  <a:schemeClr val="tx1"/>
                </a:solidFill>
                <a:uFillTx/>
                <a:latin typeface="Times New Roman" panose="02020603050405020304" pitchFamily="18" charset="0"/>
                <a:cs typeface="Times New Roman" panose="02020603050405020304" pitchFamily="18" charset="0"/>
              </a:rPr>
              <a:t>def creat_huffman(node:list)-&gt;TreeNode:</a:t>
            </a:r>
            <a:endParaRPr lang="en-US" altLang="zh-CN">
              <a:solidFill>
                <a:schemeClr val="tx1"/>
              </a:solidFill>
              <a:uFillTx/>
              <a:latin typeface="Times New Roman" panose="02020603050405020304" pitchFamily="18" charset="0"/>
              <a:cs typeface="Times New Roman" panose="02020603050405020304" pitchFamily="18" charset="0"/>
            </a:endParaRPr>
          </a:p>
          <a:p>
            <a:r>
              <a:rPr lang="en-US" altLang="zh-CN">
                <a:solidFill>
                  <a:schemeClr val="tx1"/>
                </a:solidFill>
                <a:uFillTx/>
                <a:latin typeface="Times New Roman" panose="02020603050405020304" pitchFamily="18" charset="0"/>
                <a:cs typeface="Times New Roman" panose="02020603050405020304" pitchFamily="18" charset="0"/>
              </a:rPr>
              <a:t>    res = creat_node(node)</a:t>
            </a:r>
            <a:endParaRPr lang="en-US" altLang="zh-CN">
              <a:solidFill>
                <a:schemeClr val="tx1"/>
              </a:solidFill>
              <a:uFillTx/>
              <a:latin typeface="Times New Roman" panose="02020603050405020304" pitchFamily="18" charset="0"/>
              <a:cs typeface="Times New Roman" panose="02020603050405020304" pitchFamily="18" charset="0"/>
            </a:endParaRPr>
          </a:p>
          <a:p>
            <a:r>
              <a:rPr lang="en-US" altLang="zh-CN">
                <a:solidFill>
                  <a:schemeClr val="tx1"/>
                </a:solidFill>
                <a:uFillTx/>
                <a:latin typeface="Times New Roman" panose="02020603050405020304" pitchFamily="18" charset="0"/>
                <a:cs typeface="Times New Roman" panose="02020603050405020304" pitchFamily="18" charset="0"/>
              </a:rPr>
              <a:t>    qu = queue.PriorityQueue()</a:t>
            </a:r>
            <a:endParaRPr lang="en-US" altLang="zh-CN">
              <a:solidFill>
                <a:schemeClr val="tx1"/>
              </a:solidFill>
              <a:uFillTx/>
              <a:latin typeface="Times New Roman" panose="02020603050405020304" pitchFamily="18" charset="0"/>
              <a:cs typeface="Times New Roman" panose="02020603050405020304" pitchFamily="18" charset="0"/>
            </a:endParaRPr>
          </a:p>
          <a:p>
            <a:r>
              <a:rPr lang="en-US" altLang="zh-CN">
                <a:solidFill>
                  <a:schemeClr val="tx1"/>
                </a:solidFill>
                <a:uFillTx/>
                <a:latin typeface="Times New Roman" panose="02020603050405020304" pitchFamily="18" charset="0"/>
                <a:cs typeface="Times New Roman" panose="02020603050405020304" pitchFamily="18" charset="0"/>
              </a:rPr>
              <a:t>    for item in res:</a:t>
            </a:r>
            <a:endParaRPr lang="en-US" altLang="zh-CN">
              <a:solidFill>
                <a:schemeClr val="tx1"/>
              </a:solidFill>
              <a:uFillTx/>
              <a:latin typeface="Times New Roman" panose="02020603050405020304" pitchFamily="18" charset="0"/>
              <a:cs typeface="Times New Roman" panose="02020603050405020304" pitchFamily="18" charset="0"/>
            </a:endParaRPr>
          </a:p>
          <a:p>
            <a:r>
              <a:rPr lang="en-US" altLang="zh-CN">
                <a:solidFill>
                  <a:schemeClr val="tx1"/>
                </a:solidFill>
                <a:uFillTx/>
                <a:latin typeface="Times New Roman" panose="02020603050405020304" pitchFamily="18" charset="0"/>
                <a:cs typeface="Times New Roman" panose="02020603050405020304" pitchFamily="18" charset="0"/>
              </a:rPr>
              <a:t>        qu.put(item)</a:t>
            </a:r>
            <a:endParaRPr lang="en-US" altLang="zh-CN">
              <a:solidFill>
                <a:schemeClr val="tx1"/>
              </a:solidFill>
              <a:uFillTx/>
              <a:latin typeface="Times New Roman" panose="02020603050405020304" pitchFamily="18" charset="0"/>
              <a:cs typeface="Times New Roman" panose="02020603050405020304" pitchFamily="18" charset="0"/>
            </a:endParaRPr>
          </a:p>
          <a:p>
            <a:r>
              <a:rPr lang="en-US" altLang="zh-CN">
                <a:solidFill>
                  <a:schemeClr val="tx1"/>
                </a:solidFill>
                <a:uFillTx/>
                <a:latin typeface="Times New Roman" panose="02020603050405020304" pitchFamily="18" charset="0"/>
                <a:cs typeface="Times New Roman" panose="02020603050405020304" pitchFamily="18" charset="0"/>
              </a:rPr>
              <a:t>    while qu.qsize()&gt;1:</a:t>
            </a:r>
            <a:endParaRPr lang="en-US" altLang="zh-CN">
              <a:solidFill>
                <a:schemeClr val="tx1"/>
              </a:solidFill>
              <a:uFillTx/>
              <a:latin typeface="Times New Roman" panose="02020603050405020304" pitchFamily="18" charset="0"/>
              <a:cs typeface="Times New Roman" panose="02020603050405020304" pitchFamily="18" charset="0"/>
            </a:endParaRPr>
          </a:p>
          <a:p>
            <a:r>
              <a:rPr lang="en-US" altLang="zh-CN">
                <a:solidFill>
                  <a:schemeClr val="tx1"/>
                </a:solidFill>
                <a:uFillTx/>
                <a:latin typeface="Times New Roman" panose="02020603050405020304" pitchFamily="18" charset="0"/>
                <a:cs typeface="Times New Roman" panose="02020603050405020304" pitchFamily="18" charset="0"/>
              </a:rPr>
              <a:t>        node1 = qu.get()</a:t>
            </a:r>
            <a:endParaRPr lang="en-US" altLang="zh-CN">
              <a:solidFill>
                <a:schemeClr val="tx1"/>
              </a:solidFill>
              <a:uFillTx/>
              <a:latin typeface="Times New Roman" panose="02020603050405020304" pitchFamily="18" charset="0"/>
              <a:cs typeface="Times New Roman" panose="02020603050405020304" pitchFamily="18" charset="0"/>
            </a:endParaRPr>
          </a:p>
          <a:p>
            <a:r>
              <a:rPr lang="en-US" altLang="zh-CN">
                <a:solidFill>
                  <a:schemeClr val="tx1"/>
                </a:solidFill>
                <a:uFillTx/>
                <a:latin typeface="Times New Roman" panose="02020603050405020304" pitchFamily="18" charset="0"/>
                <a:cs typeface="Times New Roman" panose="02020603050405020304" pitchFamily="18" charset="0"/>
              </a:rPr>
              <a:t>        node2 = qu.get()</a:t>
            </a:r>
            <a:endParaRPr lang="en-US" altLang="zh-CN">
              <a:solidFill>
                <a:schemeClr val="tx1"/>
              </a:solidFill>
              <a:uFillTx/>
              <a:latin typeface="Times New Roman" panose="02020603050405020304" pitchFamily="18" charset="0"/>
              <a:cs typeface="Times New Roman" panose="02020603050405020304" pitchFamily="18" charset="0"/>
            </a:endParaRPr>
          </a:p>
          <a:p>
            <a:r>
              <a:rPr lang="en-US" altLang="zh-CN">
                <a:solidFill>
                  <a:schemeClr val="tx1"/>
                </a:solidFill>
                <a:uFillTx/>
                <a:latin typeface="Times New Roman" panose="02020603050405020304" pitchFamily="18" charset="0"/>
                <a:cs typeface="Times New Roman" panose="02020603050405020304" pitchFamily="18" charset="0"/>
              </a:rPr>
              <a:t>        tempNode = TreeNode(node2.val+node1.val)</a:t>
            </a:r>
            <a:endParaRPr lang="en-US" altLang="zh-CN">
              <a:solidFill>
                <a:schemeClr val="tx1"/>
              </a:solidFill>
              <a:uFillTx/>
              <a:latin typeface="Times New Roman" panose="02020603050405020304" pitchFamily="18" charset="0"/>
              <a:cs typeface="Times New Roman" panose="02020603050405020304" pitchFamily="18" charset="0"/>
            </a:endParaRPr>
          </a:p>
          <a:p>
            <a:r>
              <a:rPr lang="en-US" altLang="zh-CN">
                <a:solidFill>
                  <a:schemeClr val="tx1"/>
                </a:solidFill>
                <a:uFillTx/>
                <a:latin typeface="Times New Roman" panose="02020603050405020304" pitchFamily="18" charset="0"/>
                <a:cs typeface="Times New Roman" panose="02020603050405020304" pitchFamily="18" charset="0"/>
              </a:rPr>
              <a:t>        tempNode.right = node1</a:t>
            </a:r>
            <a:endParaRPr lang="en-US" altLang="zh-CN">
              <a:solidFill>
                <a:schemeClr val="tx1"/>
              </a:solidFill>
              <a:uFillTx/>
              <a:latin typeface="Times New Roman" panose="02020603050405020304" pitchFamily="18" charset="0"/>
              <a:cs typeface="Times New Roman" panose="02020603050405020304" pitchFamily="18" charset="0"/>
            </a:endParaRPr>
          </a:p>
          <a:p>
            <a:r>
              <a:rPr lang="en-US" altLang="zh-CN">
                <a:solidFill>
                  <a:schemeClr val="tx1"/>
                </a:solidFill>
                <a:uFillTx/>
                <a:latin typeface="Times New Roman" panose="02020603050405020304" pitchFamily="18" charset="0"/>
                <a:cs typeface="Times New Roman" panose="02020603050405020304" pitchFamily="18" charset="0"/>
              </a:rPr>
              <a:t>        tempNode.left = node2</a:t>
            </a:r>
            <a:endParaRPr lang="en-US" altLang="zh-CN">
              <a:solidFill>
                <a:schemeClr val="tx1"/>
              </a:solidFill>
              <a:uFillTx/>
              <a:latin typeface="Times New Roman" panose="02020603050405020304" pitchFamily="18" charset="0"/>
              <a:cs typeface="Times New Roman" panose="02020603050405020304" pitchFamily="18" charset="0"/>
            </a:endParaRPr>
          </a:p>
          <a:p>
            <a:r>
              <a:rPr lang="en-US" altLang="zh-CN">
                <a:solidFill>
                  <a:schemeClr val="tx1"/>
                </a:solidFill>
                <a:uFillTx/>
                <a:latin typeface="Times New Roman" panose="02020603050405020304" pitchFamily="18" charset="0"/>
                <a:cs typeface="Times New Roman" panose="02020603050405020304" pitchFamily="18" charset="0"/>
              </a:rPr>
              <a:t>        qu.put(tempNode)</a:t>
            </a:r>
            <a:endParaRPr lang="en-US" altLang="zh-CN">
              <a:solidFill>
                <a:schemeClr val="tx1"/>
              </a:solidFill>
              <a:uFillTx/>
              <a:latin typeface="Times New Roman" panose="02020603050405020304" pitchFamily="18" charset="0"/>
              <a:cs typeface="Times New Roman" panose="02020603050405020304" pitchFamily="18" charset="0"/>
            </a:endParaRPr>
          </a:p>
          <a:p>
            <a:r>
              <a:rPr lang="en-US" altLang="zh-CN">
                <a:solidFill>
                  <a:schemeClr val="tx1"/>
                </a:solidFill>
                <a:uFillTx/>
                <a:latin typeface="Times New Roman" panose="02020603050405020304" pitchFamily="18" charset="0"/>
                <a:cs typeface="Times New Roman" panose="02020603050405020304" pitchFamily="18" charset="0"/>
              </a:rPr>
              <a:t>    return qu.get()</a:t>
            </a:r>
            <a:endParaRPr lang="en-US" altLang="zh-CN">
              <a:solidFill>
                <a:schemeClr val="tx1"/>
              </a:solidFill>
              <a:uFillTx/>
              <a:latin typeface="Times New Roman" panose="02020603050405020304" pitchFamily="18" charset="0"/>
              <a:cs typeface="Times New Roman" panose="02020603050405020304" pitchFamily="18" charset="0"/>
            </a:endParaRPr>
          </a:p>
        </p:txBody>
      </p:sp>
      <p:cxnSp>
        <p:nvCxnSpPr>
          <p:cNvPr id="2" name="直接箭头连接符 1"/>
          <p:cNvCxnSpPr/>
          <p:nvPr/>
        </p:nvCxnSpPr>
        <p:spPr>
          <a:xfrm flipV="1">
            <a:off x="2722880" y="2204720"/>
            <a:ext cx="2785110" cy="29908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3" name="文本框 2"/>
          <p:cNvSpPr txBox="1"/>
          <p:nvPr/>
        </p:nvSpPr>
        <p:spPr>
          <a:xfrm>
            <a:off x="5682615" y="1844675"/>
            <a:ext cx="3360420" cy="659130"/>
          </a:xfrm>
          <a:prstGeom prst="rect">
            <a:avLst/>
          </a:prstGeom>
          <a:noFill/>
        </p:spPr>
        <p:txBody>
          <a:bodyPr wrap="square" rtlCol="0">
            <a:noAutofit/>
          </a:bodyPr>
          <a:p>
            <a:r>
              <a:rPr lang="en-US" altLang="zh-CN">
                <a:solidFill>
                  <a:schemeClr val="tx1"/>
                </a:solidFill>
                <a:uFillTx/>
                <a:latin typeface="Times New Roman" panose="02020603050405020304" pitchFamily="18" charset="0"/>
              </a:rPr>
              <a:t>python</a:t>
            </a:r>
            <a:r>
              <a:rPr lang="zh-CN" altLang="en-US">
                <a:solidFill>
                  <a:schemeClr val="tx1"/>
                </a:solidFill>
                <a:uFillTx/>
                <a:latin typeface="Times New Roman" panose="02020603050405020304" pitchFamily="18" charset="0"/>
              </a:rPr>
              <a:t>中的优先队列构</a:t>
            </a:r>
            <a:r>
              <a:rPr lang="en-US" altLang="zh-CN">
                <a:solidFill>
                  <a:schemeClr val="tx1"/>
                </a:solidFill>
                <a:uFillTx/>
                <a:latin typeface="Times New Roman" panose="02020603050405020304" pitchFamily="18" charset="0"/>
              </a:rPr>
              <a:t>O(nlogn)</a:t>
            </a:r>
            <a:endParaRPr lang="en-US" altLang="zh-CN">
              <a:solidFill>
                <a:schemeClr val="tx1"/>
              </a:solidFill>
              <a:uFillTx/>
              <a:latin typeface="Times New Roman" panose="02020603050405020304" pitchFamily="18" charset="0"/>
            </a:endParaRPr>
          </a:p>
        </p:txBody>
      </p:sp>
      <p:cxnSp>
        <p:nvCxnSpPr>
          <p:cNvPr id="4" name="直接箭头连接符 3"/>
          <p:cNvCxnSpPr/>
          <p:nvPr/>
        </p:nvCxnSpPr>
        <p:spPr>
          <a:xfrm flipV="1">
            <a:off x="2411730" y="3357245"/>
            <a:ext cx="3312160" cy="15494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6" name="文本框 5"/>
          <p:cNvSpPr txBox="1"/>
          <p:nvPr/>
        </p:nvSpPr>
        <p:spPr>
          <a:xfrm>
            <a:off x="5783580" y="3141345"/>
            <a:ext cx="3360420" cy="1330960"/>
          </a:xfrm>
          <a:prstGeom prst="rect">
            <a:avLst/>
          </a:prstGeom>
          <a:noFill/>
        </p:spPr>
        <p:txBody>
          <a:bodyPr wrap="square" rtlCol="0">
            <a:noAutofit/>
          </a:bodyPr>
          <a:p>
            <a:r>
              <a:rPr lang="zh-CN" altLang="en-US">
                <a:solidFill>
                  <a:schemeClr val="tx1"/>
                </a:solidFill>
                <a:uFillTx/>
                <a:latin typeface="Times New Roman" panose="02020603050405020304" pitchFamily="18" charset="0"/>
              </a:rPr>
              <a:t>每取出两个节点构建一次堆</a:t>
            </a:r>
            <a:r>
              <a:rPr lang="en-US" altLang="zh-CN">
                <a:solidFill>
                  <a:schemeClr val="tx1"/>
                </a:solidFill>
                <a:uFillTx/>
                <a:latin typeface="Times New Roman" panose="02020603050405020304" pitchFamily="18" charset="0"/>
              </a:rPr>
              <a:t>3*(logn),</a:t>
            </a:r>
            <a:r>
              <a:rPr lang="zh-CN" altLang="en-US">
                <a:solidFill>
                  <a:schemeClr val="tx1"/>
                </a:solidFill>
                <a:uFillTx/>
                <a:latin typeface="Times New Roman" panose="02020603050405020304" pitchFamily="18" charset="0"/>
              </a:rPr>
              <a:t>加入一个节点在构建一次堆</a:t>
            </a:r>
            <a:r>
              <a:rPr lang="en-US" altLang="zh-CN">
                <a:solidFill>
                  <a:schemeClr val="tx1"/>
                </a:solidFill>
                <a:uFillTx/>
                <a:latin typeface="Times New Roman" panose="02020603050405020304" pitchFamily="18" charset="0"/>
              </a:rPr>
              <a:t>logn</a:t>
            </a:r>
            <a:r>
              <a:rPr lang="zh-CN" altLang="en-US">
                <a:solidFill>
                  <a:schemeClr val="tx1"/>
                </a:solidFill>
                <a:uFillTx/>
                <a:latin typeface="Times New Roman" panose="02020603050405020304" pitchFamily="18" charset="0"/>
              </a:rPr>
              <a:t>。所以时间复杂度是</a:t>
            </a:r>
            <a:r>
              <a:rPr lang="en-US" altLang="zh-CN">
                <a:solidFill>
                  <a:schemeClr val="tx1"/>
                </a:solidFill>
                <a:uFillTx/>
                <a:latin typeface="Times New Roman" panose="02020603050405020304" pitchFamily="18" charset="0"/>
              </a:rPr>
              <a:t>O(</a:t>
            </a:r>
            <a:r>
              <a:rPr lang="en-US" altLang="zh-CN">
                <a:uFillTx/>
                <a:latin typeface="Times New Roman" panose="02020603050405020304" pitchFamily="18" charset="0"/>
                <a:sym typeface="+mn-ea"/>
              </a:rPr>
              <a:t>nlogn</a:t>
            </a:r>
            <a:r>
              <a:rPr lang="en-US" altLang="zh-CN">
                <a:solidFill>
                  <a:schemeClr val="tx1"/>
                </a:solidFill>
                <a:uFillTx/>
                <a:latin typeface="Times New Roman" panose="02020603050405020304" pitchFamily="18" charset="0"/>
              </a:rPr>
              <a:t>)</a:t>
            </a:r>
            <a:endParaRPr lang="en-US" altLang="zh-CN">
              <a:solidFill>
                <a:schemeClr val="tx1"/>
              </a:solidFill>
              <a:uFillTx/>
              <a:latin typeface="Times New Roman" panose="02020603050405020304" pitchFamily="18" charset="0"/>
            </a:endParaRPr>
          </a:p>
        </p:txBody>
      </p:sp>
      <p:sp>
        <p:nvSpPr>
          <p:cNvPr id="8" name="文本框 7"/>
          <p:cNvSpPr txBox="1"/>
          <p:nvPr/>
        </p:nvSpPr>
        <p:spPr>
          <a:xfrm>
            <a:off x="539750" y="5877560"/>
            <a:ext cx="2474595" cy="346075"/>
          </a:xfrm>
          <a:prstGeom prst="rect">
            <a:avLst/>
          </a:prstGeom>
          <a:noFill/>
        </p:spPr>
        <p:txBody>
          <a:bodyPr wrap="square" rtlCol="0">
            <a:noAutofit/>
          </a:bodyPr>
          <a:p>
            <a:r>
              <a:rPr lang="zh-CN" altLang="en-US">
                <a:solidFill>
                  <a:srgbClr val="FF0000"/>
                </a:solidFill>
                <a:uFillTx/>
                <a:latin typeface="Times New Roman" panose="02020603050405020304" pitchFamily="18" charset="0"/>
              </a:rPr>
              <a:t>时间复杂度：</a:t>
            </a:r>
            <a:r>
              <a:rPr lang="en-US" altLang="zh-CN">
                <a:solidFill>
                  <a:srgbClr val="FF0000"/>
                </a:solidFill>
                <a:uFillTx/>
                <a:latin typeface="Times New Roman" panose="02020603050405020304" pitchFamily="18" charset="0"/>
              </a:rPr>
              <a:t>O(nlogn)</a:t>
            </a:r>
            <a:endParaRPr lang="en-US" altLang="zh-CN">
              <a:solidFill>
                <a:srgbClr val="FF0000"/>
              </a:solidFill>
              <a:uFillTx/>
              <a:latin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3" name="Text Box 3"/>
          <p:cNvSpPr txBox="1">
            <a:spLocks noChangeArrowheads="1"/>
          </p:cNvSpPr>
          <p:nvPr/>
        </p:nvSpPr>
        <p:spPr bwMode="auto">
          <a:xfrm>
            <a:off x="683568" y="1517779"/>
            <a:ext cx="8135937" cy="3138170"/>
          </a:xfrm>
          <a:prstGeom prst="rect">
            <a:avLst/>
          </a:prstGeom>
          <a:noFill/>
          <a:ln w="9525">
            <a:noFill/>
            <a:miter lim="800000"/>
          </a:ln>
          <a:effectLst/>
        </p:spPr>
        <p:txBody>
          <a:bodyPr>
            <a:spAutoFit/>
          </a:bodyPr>
          <a:lstStyle/>
          <a:p>
            <a:pPr indent="457200"/>
            <a:r>
              <a:rPr lang="zh-CN" altLang="en-US" sz="2200" b="1" dirty="0">
                <a:solidFill>
                  <a:schemeClr val="tx1"/>
                </a:solidFill>
                <a:uFillTx/>
                <a:latin typeface="Times New Roman" panose="02020603050405020304" pitchFamily="18" charset="0"/>
                <a:cs typeface="Times New Roman" panose="02020603050405020304" pitchFamily="18" charset="0"/>
              </a:rPr>
              <a:t>什么是最小生成树：将所有节点连起来，且树中的边的权值最小的</a:t>
            </a:r>
            <a:r>
              <a:rPr lang="zh-CN" altLang="en-US" sz="2200" b="1" dirty="0">
                <a:solidFill>
                  <a:schemeClr val="tx1"/>
                </a:solidFill>
                <a:uFillTx/>
                <a:latin typeface="Times New Roman" panose="02020603050405020304" pitchFamily="18" charset="0"/>
                <a:cs typeface="Times New Roman" panose="02020603050405020304" pitchFamily="18" charset="0"/>
              </a:rPr>
              <a:t>连通</a:t>
            </a:r>
            <a:r>
              <a:rPr lang="zh-CN" altLang="en-US" sz="2200" b="1" dirty="0">
                <a:solidFill>
                  <a:schemeClr val="tx1"/>
                </a:solidFill>
                <a:uFillTx/>
                <a:latin typeface="Times New Roman" panose="02020603050405020304" pitchFamily="18" charset="0"/>
                <a:cs typeface="Times New Roman" panose="02020603050405020304" pitchFamily="18" charset="0"/>
              </a:rPr>
              <a:t>子图。</a:t>
            </a:r>
            <a:endParaRPr lang="zh-CN" altLang="en-US" sz="2200" b="1" dirty="0">
              <a:solidFill>
                <a:schemeClr val="tx1"/>
              </a:solidFill>
              <a:uFillTx/>
              <a:latin typeface="Times New Roman" panose="02020603050405020304" pitchFamily="18" charset="0"/>
              <a:cs typeface="Times New Roman" panose="02020603050405020304" pitchFamily="18" charset="0"/>
            </a:endParaRPr>
          </a:p>
          <a:p>
            <a:pPr indent="457200"/>
            <a:r>
              <a:rPr lang="zh-CN" altLang="en-US" sz="2200" b="1" dirty="0">
                <a:solidFill>
                  <a:schemeClr val="tx1"/>
                </a:solidFill>
                <a:uFillTx/>
                <a:latin typeface="Times New Roman" panose="02020603050405020304" pitchFamily="18" charset="0"/>
                <a:cs typeface="Times New Roman" panose="02020603050405020304" pitchFamily="18" charset="0"/>
              </a:rPr>
              <a:t>最小生成树问题有以下两种贪心策略：最近顶点策略</a:t>
            </a:r>
            <a:r>
              <a:rPr lang="en-US" altLang="zh-CN" sz="2200" b="1" dirty="0">
                <a:solidFill>
                  <a:schemeClr val="tx1"/>
                </a:solidFill>
                <a:uFillTx/>
                <a:latin typeface="Times New Roman" panose="02020603050405020304" pitchFamily="18" charset="0"/>
                <a:cs typeface="Times New Roman" panose="02020603050405020304" pitchFamily="18" charset="0"/>
              </a:rPr>
              <a:t>(prim</a:t>
            </a:r>
            <a:r>
              <a:rPr lang="zh-CN" altLang="en-US" sz="2200" b="1" dirty="0">
                <a:solidFill>
                  <a:schemeClr val="tx1"/>
                </a:solidFill>
                <a:uFillTx/>
                <a:latin typeface="Times New Roman" panose="02020603050405020304" pitchFamily="18" charset="0"/>
                <a:cs typeface="Times New Roman" panose="02020603050405020304" pitchFamily="18" charset="0"/>
              </a:rPr>
              <a:t>算法</a:t>
            </a:r>
            <a:r>
              <a:rPr lang="en-US" altLang="zh-CN" sz="2200" b="1" dirty="0">
                <a:solidFill>
                  <a:schemeClr val="tx1"/>
                </a:solidFill>
                <a:uFillTx/>
                <a:latin typeface="Times New Roman" panose="02020603050405020304" pitchFamily="18" charset="0"/>
                <a:cs typeface="Times New Roman" panose="02020603050405020304" pitchFamily="18" charset="0"/>
              </a:rPr>
              <a:t>)</a:t>
            </a:r>
            <a:r>
              <a:rPr lang="zh-CN" altLang="en-US" sz="2200" b="1" dirty="0">
                <a:solidFill>
                  <a:schemeClr val="tx1"/>
                </a:solidFill>
                <a:uFillTx/>
                <a:latin typeface="Times New Roman" panose="02020603050405020304" pitchFamily="18" charset="0"/>
                <a:cs typeface="Times New Roman" panose="02020603050405020304" pitchFamily="18" charset="0"/>
              </a:rPr>
              <a:t>和最短边策略（</a:t>
            </a:r>
            <a:r>
              <a:rPr lang="en-US" altLang="zh-CN" sz="2200" b="1" dirty="0">
                <a:solidFill>
                  <a:schemeClr val="tx1"/>
                </a:solidFill>
                <a:uFillTx/>
                <a:latin typeface="Times New Roman" panose="02020603050405020304" pitchFamily="18" charset="0"/>
                <a:cs typeface="Times New Roman" panose="02020603050405020304" pitchFamily="18" charset="0"/>
              </a:rPr>
              <a:t>kruskal</a:t>
            </a:r>
            <a:r>
              <a:rPr lang="zh-CN" altLang="en-US" sz="2200" b="1" dirty="0">
                <a:solidFill>
                  <a:schemeClr val="tx1"/>
                </a:solidFill>
                <a:uFillTx/>
                <a:latin typeface="Times New Roman" panose="02020603050405020304" pitchFamily="18" charset="0"/>
                <a:cs typeface="Times New Roman" panose="02020603050405020304" pitchFamily="18" charset="0"/>
              </a:rPr>
              <a:t>算法）</a:t>
            </a:r>
            <a:endParaRPr lang="zh-CN" altLang="en-US" sz="2200" b="1" dirty="0">
              <a:solidFill>
                <a:schemeClr val="tx1"/>
              </a:solidFill>
              <a:uFillTx/>
              <a:latin typeface="Times New Roman" panose="02020603050405020304" pitchFamily="18" charset="0"/>
              <a:cs typeface="Times New Roman" panose="02020603050405020304" pitchFamily="18" charset="0"/>
            </a:endParaRPr>
          </a:p>
          <a:p>
            <a:pPr indent="457200"/>
            <a:r>
              <a:rPr lang="zh-CN" altLang="en-US" sz="2200" b="1" dirty="0">
                <a:uFillTx/>
                <a:latin typeface="Times New Roman" panose="02020603050405020304" pitchFamily="18" charset="0"/>
                <a:cs typeface="Times New Roman" panose="02020603050405020304" pitchFamily="18" charset="0"/>
                <a:sym typeface="+mn-ea"/>
              </a:rPr>
              <a:t>设</a:t>
            </a:r>
            <a:r>
              <a:rPr lang="en-US" altLang="zh-CN" sz="2200" b="1" dirty="0">
                <a:uFillTx/>
                <a:latin typeface="Times New Roman" panose="02020603050405020304" pitchFamily="18" charset="0"/>
                <a:cs typeface="Times New Roman" panose="02020603050405020304" pitchFamily="18" charset="0"/>
                <a:sym typeface="+mn-ea"/>
              </a:rPr>
              <a:t>G=(V</a:t>
            </a:r>
            <a:r>
              <a:rPr lang="zh-CN" altLang="en-US" sz="2200" b="1" dirty="0">
                <a:uFillTx/>
                <a:latin typeface="Times New Roman" panose="02020603050405020304" pitchFamily="18" charset="0"/>
                <a:cs typeface="Times New Roman" panose="02020603050405020304" pitchFamily="18" charset="0"/>
                <a:sym typeface="+mn-ea"/>
              </a:rPr>
              <a:t>，</a:t>
            </a:r>
            <a:r>
              <a:rPr lang="en-US" altLang="zh-CN" sz="2200" b="1" dirty="0">
                <a:uFillTx/>
                <a:latin typeface="Times New Roman" panose="02020603050405020304" pitchFamily="18" charset="0"/>
                <a:cs typeface="Times New Roman" panose="02020603050405020304" pitchFamily="18" charset="0"/>
                <a:sym typeface="+mn-ea"/>
              </a:rPr>
              <a:t>E)</a:t>
            </a:r>
            <a:r>
              <a:rPr lang="zh-CN" altLang="en-US" sz="2200" b="1" dirty="0">
                <a:uFillTx/>
                <a:latin typeface="Times New Roman" panose="02020603050405020304" pitchFamily="18" charset="0"/>
                <a:cs typeface="Times New Roman" panose="02020603050405020304" pitchFamily="18" charset="0"/>
                <a:sym typeface="+mn-ea"/>
              </a:rPr>
              <a:t>是一个无向连通带权图，生成树是原图的极小连通子图，它包含原图中的所有</a:t>
            </a:r>
            <a:r>
              <a:rPr lang="en-US" altLang="zh-CN" sz="2200" b="1" dirty="0">
                <a:uFillTx/>
                <a:latin typeface="Times New Roman" panose="02020603050405020304" pitchFamily="18" charset="0"/>
                <a:cs typeface="Times New Roman" panose="02020603050405020304" pitchFamily="18" charset="0"/>
                <a:sym typeface="+mn-ea"/>
              </a:rPr>
              <a:t>n</a:t>
            </a:r>
            <a:r>
              <a:rPr lang="zh-CN" altLang="en-US" sz="2200" b="1" dirty="0">
                <a:uFillTx/>
                <a:latin typeface="Times New Roman" panose="02020603050405020304" pitchFamily="18" charset="0"/>
                <a:cs typeface="Times New Roman" panose="02020603050405020304" pitchFamily="18" charset="0"/>
                <a:sym typeface="+mn-ea"/>
              </a:rPr>
              <a:t>个顶点，并且有保持图连通的最少的边。图的所有生成树在必有一棵边的权值总和最小的生成树，称做该图的最小生成树。</a:t>
            </a:r>
            <a:endParaRPr lang="zh-CN" altLang="en-US" sz="2200" b="1" dirty="0">
              <a:solidFill>
                <a:schemeClr val="tx1"/>
              </a:solidFill>
              <a:uFillTx/>
              <a:latin typeface="Times New Roman" panose="02020603050405020304" pitchFamily="18" charset="0"/>
              <a:cs typeface="Times New Roman" panose="02020603050405020304" pitchFamily="18" charset="0"/>
            </a:endParaRPr>
          </a:p>
          <a:p>
            <a:endParaRPr lang="zh-CN" altLang="en-US" sz="2200" b="1" dirty="0">
              <a:solidFill>
                <a:schemeClr val="tx1"/>
              </a:solidFill>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4" name="Text Box 2"/>
          <p:cNvSpPr txBox="1">
            <a:spLocks noChangeArrowheads="1"/>
          </p:cNvSpPr>
          <p:nvPr/>
        </p:nvSpPr>
        <p:spPr bwMode="auto">
          <a:xfrm>
            <a:off x="323528" y="949608"/>
            <a:ext cx="2478405" cy="460375"/>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50000"/>
              </a:spcBef>
            </a:pPr>
            <a:r>
              <a:rPr lang="en-US" altLang="zh-CN" sz="2400" b="1" dirty="0" smtClean="0">
                <a:solidFill>
                  <a:srgbClr val="0000FF"/>
                </a:solidFill>
                <a:uFillTx/>
                <a:latin typeface="Times New Roman" panose="02020603050405020304" pitchFamily="18" charset="0"/>
                <a:ea typeface="楷体" panose="02010609060101010101" pitchFamily="49" charset="-122"/>
                <a:cs typeface="Times New Roman" panose="02020603050405020304" pitchFamily="18" charset="0"/>
                <a:sym typeface="+mn-ea"/>
              </a:rPr>
              <a:t>4.2.2 (1)</a:t>
            </a:r>
            <a:r>
              <a:rPr kumimoji="1" lang="en-US" altLang="zh-CN" sz="2400" b="1" dirty="0" smtClean="0">
                <a:solidFill>
                  <a:schemeClr val="tx1"/>
                </a:solidFill>
                <a:uFillTx/>
                <a:latin typeface="Times New Roman" panose="02020603050405020304" pitchFamily="18" charset="0"/>
                <a:cs typeface="Times New Roman" panose="02020603050405020304" pitchFamily="18" charset="0"/>
              </a:rPr>
              <a:t>prim</a:t>
            </a:r>
            <a:r>
              <a:rPr kumimoji="1" lang="zh-CN" altLang="en-US" sz="2400" b="1" dirty="0" smtClean="0">
                <a:latin typeface="华文中宋" panose="02010600040101010101" pitchFamily="2" charset="-122"/>
                <a:ea typeface="华文中宋" panose="02010600040101010101" pitchFamily="2" charset="-122"/>
                <a:cs typeface="Times New Roman" panose="02020603050405020304" pitchFamily="18" charset="0"/>
              </a:rPr>
              <a:t>算法</a:t>
            </a:r>
            <a:endParaRPr kumimoji="1" lang="zh-CN" altLang="en-US" sz="2400" b="1" dirty="0" smtClean="0">
              <a:latin typeface="华文中宋" panose="02010600040101010101" pitchFamily="2" charset="-122"/>
              <a:ea typeface="华文中宋" panose="02010600040101010101" pitchFamily="2" charset="-122"/>
              <a:cs typeface="Times New Roman" panose="02020603050405020304" pitchFamily="18" charset="0"/>
            </a:endParaRPr>
          </a:p>
        </p:txBody>
      </p:sp>
      <p:grpSp>
        <p:nvGrpSpPr>
          <p:cNvPr id="6" name="组合 5"/>
          <p:cNvGrpSpPr/>
          <p:nvPr/>
        </p:nvGrpSpPr>
        <p:grpSpPr>
          <a:xfrm>
            <a:off x="4567555" y="4125595"/>
            <a:ext cx="539750" cy="539750"/>
            <a:chOff x="3572" y="3586"/>
            <a:chExt cx="850" cy="850"/>
          </a:xfrm>
        </p:grpSpPr>
        <p:sp>
          <p:nvSpPr>
            <p:cNvPr id="7" name="椭圆 6"/>
            <p:cNvSpPr/>
            <p:nvPr/>
          </p:nvSpPr>
          <p:spPr>
            <a:xfrm>
              <a:off x="3572" y="3586"/>
              <a:ext cx="850" cy="850"/>
            </a:xfrm>
            <a:prstGeom prst="ellipse">
              <a:avLst/>
            </a:prstGeom>
            <a:solidFill>
              <a:schemeClr val="accent1"/>
            </a:solidFill>
            <a:ln w="9525" cap="flat" cmpd="sng" algn="ctr">
              <a:solidFill>
                <a:schemeClr val="accent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8" name="文本框 7"/>
            <p:cNvSpPr txBox="1"/>
            <p:nvPr/>
          </p:nvSpPr>
          <p:spPr>
            <a:xfrm>
              <a:off x="3685" y="3703"/>
              <a:ext cx="730" cy="616"/>
            </a:xfrm>
            <a:prstGeom prst="rect">
              <a:avLst/>
            </a:prstGeom>
            <a:noFill/>
          </p:spPr>
          <p:txBody>
            <a:bodyPr wrap="square" rtlCol="0">
              <a:noAutofit/>
            </a:bodyPr>
            <a:p>
              <a:pPr marL="0" marR="0" indent="0" algn="l" defTabSz="914400" rtl="0" eaLnBrk="1" fontAlgn="base" latinLnBrk="0" hangingPunct="1">
                <a:lnSpc>
                  <a:spcPct val="100000"/>
                </a:lnSpc>
                <a:spcBef>
                  <a:spcPct val="0"/>
                </a:spcBef>
                <a:spcAft>
                  <a:spcPct val="0"/>
                </a:spcAft>
                <a:buClrTx/>
                <a:buSzTx/>
                <a:buFontTx/>
                <a:buNone/>
              </a:pPr>
              <a:r>
                <a:rPr lang="en-US" altLang="zh-CN" sz="1800" i="1" smtClean="0">
                  <a:ln>
                    <a:noFill/>
                  </a:ln>
                  <a:effectLst/>
                  <a:latin typeface="Times New Roman" panose="02020603050405020304" pitchFamily="18" charset="0"/>
                  <a:ea typeface="华文细黑" panose="02010600040101010101" pitchFamily="2" charset="-122"/>
                  <a:cs typeface="Times New Roman" panose="02020603050405020304" pitchFamily="18" charset="0"/>
                  <a:sym typeface="+mn-ea"/>
                </a:rPr>
                <a:t>A</a:t>
              </a:r>
              <a:endParaRPr lang="en-US" altLang="zh-CN" sz="1800" i="1" smtClean="0">
                <a:ln>
                  <a:noFill/>
                </a:ln>
                <a:effectLst/>
                <a:latin typeface="Times New Roman" panose="02020603050405020304" pitchFamily="18" charset="0"/>
                <a:ea typeface="华文细黑" panose="02010600040101010101" pitchFamily="2" charset="-122"/>
                <a:cs typeface="Times New Roman" panose="02020603050405020304" pitchFamily="18" charset="0"/>
              </a:endParaRPr>
            </a:p>
          </p:txBody>
        </p:sp>
      </p:grpSp>
      <p:grpSp>
        <p:nvGrpSpPr>
          <p:cNvPr id="9" name="组合 8"/>
          <p:cNvGrpSpPr/>
          <p:nvPr/>
        </p:nvGrpSpPr>
        <p:grpSpPr>
          <a:xfrm>
            <a:off x="5159375" y="4989830"/>
            <a:ext cx="539750" cy="539750"/>
            <a:chOff x="3572" y="3586"/>
            <a:chExt cx="850" cy="850"/>
          </a:xfrm>
        </p:grpSpPr>
        <p:sp>
          <p:nvSpPr>
            <p:cNvPr id="10" name="椭圆 9"/>
            <p:cNvSpPr/>
            <p:nvPr/>
          </p:nvSpPr>
          <p:spPr>
            <a:xfrm>
              <a:off x="3572" y="3586"/>
              <a:ext cx="850" cy="850"/>
            </a:xfrm>
            <a:prstGeom prst="ellipse">
              <a:avLst/>
            </a:prstGeom>
            <a:solidFill>
              <a:schemeClr val="accent1"/>
            </a:solidFill>
            <a:ln w="9525" cap="flat" cmpd="sng" algn="ctr">
              <a:solidFill>
                <a:schemeClr val="accent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1" name="文本框 10"/>
            <p:cNvSpPr txBox="1"/>
            <p:nvPr/>
          </p:nvSpPr>
          <p:spPr>
            <a:xfrm>
              <a:off x="3685" y="3703"/>
              <a:ext cx="730" cy="616"/>
            </a:xfrm>
            <a:prstGeom prst="rect">
              <a:avLst/>
            </a:prstGeom>
            <a:noFill/>
          </p:spPr>
          <p:txBody>
            <a:bodyPr wrap="square" rtlCol="0">
              <a:noAutofit/>
            </a:bodyPr>
            <a:p>
              <a:pPr marL="0" marR="0" indent="0" algn="l" defTabSz="914400" rtl="0" eaLnBrk="1" fontAlgn="base" latinLnBrk="0" hangingPunct="1">
                <a:lnSpc>
                  <a:spcPct val="100000"/>
                </a:lnSpc>
                <a:spcBef>
                  <a:spcPct val="0"/>
                </a:spcBef>
                <a:spcAft>
                  <a:spcPct val="0"/>
                </a:spcAft>
                <a:buClrTx/>
                <a:buSzTx/>
                <a:buFontTx/>
                <a:buNone/>
              </a:pPr>
              <a:r>
                <a:rPr lang="en-US" altLang="zh-CN" sz="1800" i="1" smtClean="0">
                  <a:ln>
                    <a:noFill/>
                  </a:ln>
                  <a:effectLst/>
                  <a:latin typeface="Times New Roman" panose="02020603050405020304" pitchFamily="18" charset="0"/>
                  <a:ea typeface="华文细黑" panose="02010600040101010101" pitchFamily="2" charset="-122"/>
                  <a:cs typeface="Times New Roman" panose="02020603050405020304" pitchFamily="18" charset="0"/>
                  <a:sym typeface="+mn-ea"/>
                </a:rPr>
                <a:t>G</a:t>
              </a:r>
              <a:endParaRPr lang="en-US" altLang="zh-CN" sz="1800" i="1" smtClean="0">
                <a:ln>
                  <a:noFill/>
                </a:ln>
                <a:effectLst/>
                <a:latin typeface="Times New Roman" panose="02020603050405020304" pitchFamily="18" charset="0"/>
                <a:ea typeface="华文细黑" panose="02010600040101010101" pitchFamily="2" charset="-122"/>
                <a:cs typeface="Times New Roman" panose="02020603050405020304" pitchFamily="18" charset="0"/>
              </a:endParaRPr>
            </a:p>
          </p:txBody>
        </p:sp>
      </p:grpSp>
      <p:grpSp>
        <p:nvGrpSpPr>
          <p:cNvPr id="12" name="组合 11"/>
          <p:cNvGrpSpPr/>
          <p:nvPr/>
        </p:nvGrpSpPr>
        <p:grpSpPr>
          <a:xfrm>
            <a:off x="3919855" y="4918075"/>
            <a:ext cx="539750" cy="539750"/>
            <a:chOff x="3572" y="3586"/>
            <a:chExt cx="850" cy="850"/>
          </a:xfrm>
        </p:grpSpPr>
        <p:sp>
          <p:nvSpPr>
            <p:cNvPr id="13" name="椭圆 12"/>
            <p:cNvSpPr/>
            <p:nvPr/>
          </p:nvSpPr>
          <p:spPr>
            <a:xfrm>
              <a:off x="3572" y="3586"/>
              <a:ext cx="850" cy="850"/>
            </a:xfrm>
            <a:prstGeom prst="ellipse">
              <a:avLst/>
            </a:prstGeom>
            <a:solidFill>
              <a:schemeClr val="accent1"/>
            </a:solidFill>
            <a:ln w="9525" cap="flat" cmpd="sng" algn="ctr">
              <a:solidFill>
                <a:schemeClr val="accent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4" name="文本框 13"/>
            <p:cNvSpPr txBox="1"/>
            <p:nvPr/>
          </p:nvSpPr>
          <p:spPr>
            <a:xfrm>
              <a:off x="3685" y="3703"/>
              <a:ext cx="730" cy="616"/>
            </a:xfrm>
            <a:prstGeom prst="rect">
              <a:avLst/>
            </a:prstGeom>
            <a:noFill/>
          </p:spPr>
          <p:txBody>
            <a:bodyPr wrap="square" rtlCol="0">
              <a:noAutofit/>
            </a:bodyPr>
            <a:p>
              <a:pPr marL="0" marR="0" indent="0" algn="l" defTabSz="914400" rtl="0" eaLnBrk="1" fontAlgn="base" latinLnBrk="0" hangingPunct="1">
                <a:lnSpc>
                  <a:spcPct val="100000"/>
                </a:lnSpc>
                <a:spcBef>
                  <a:spcPct val="0"/>
                </a:spcBef>
                <a:spcAft>
                  <a:spcPct val="0"/>
                </a:spcAft>
                <a:buClrTx/>
                <a:buSzTx/>
                <a:buFontTx/>
                <a:buNone/>
              </a:pPr>
              <a:r>
                <a:rPr lang="en-US" altLang="zh-CN" sz="1800" i="1" smtClean="0">
                  <a:ln>
                    <a:noFill/>
                  </a:ln>
                  <a:effectLst/>
                  <a:latin typeface="Times New Roman" panose="02020603050405020304" pitchFamily="18" charset="0"/>
                  <a:ea typeface="华文细黑" panose="02010600040101010101" pitchFamily="2" charset="-122"/>
                  <a:cs typeface="Times New Roman" panose="02020603050405020304" pitchFamily="18" charset="0"/>
                  <a:sym typeface="+mn-ea"/>
                </a:rPr>
                <a:t>F</a:t>
              </a:r>
              <a:endParaRPr lang="en-US" altLang="zh-CN" sz="1800" i="1" smtClean="0">
                <a:ln>
                  <a:noFill/>
                </a:ln>
                <a:effectLst/>
                <a:latin typeface="Times New Roman" panose="02020603050405020304" pitchFamily="18" charset="0"/>
                <a:ea typeface="华文细黑" panose="02010600040101010101" pitchFamily="2" charset="-122"/>
                <a:cs typeface="Times New Roman" panose="02020603050405020304" pitchFamily="18" charset="0"/>
              </a:endParaRPr>
            </a:p>
          </p:txBody>
        </p:sp>
      </p:grpSp>
      <p:grpSp>
        <p:nvGrpSpPr>
          <p:cNvPr id="15" name="组合 14"/>
          <p:cNvGrpSpPr/>
          <p:nvPr/>
        </p:nvGrpSpPr>
        <p:grpSpPr>
          <a:xfrm>
            <a:off x="4711700" y="5709920"/>
            <a:ext cx="539750" cy="539750"/>
            <a:chOff x="3572" y="3586"/>
            <a:chExt cx="850" cy="850"/>
          </a:xfrm>
        </p:grpSpPr>
        <p:sp>
          <p:nvSpPr>
            <p:cNvPr id="16" name="椭圆 15"/>
            <p:cNvSpPr/>
            <p:nvPr/>
          </p:nvSpPr>
          <p:spPr>
            <a:xfrm>
              <a:off x="3572" y="3586"/>
              <a:ext cx="850" cy="850"/>
            </a:xfrm>
            <a:prstGeom prst="ellipse">
              <a:avLst/>
            </a:prstGeom>
            <a:solidFill>
              <a:schemeClr val="accent1"/>
            </a:solidFill>
            <a:ln w="9525" cap="flat" cmpd="sng" algn="ctr">
              <a:solidFill>
                <a:schemeClr val="accent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7" name="文本框 16"/>
            <p:cNvSpPr txBox="1"/>
            <p:nvPr/>
          </p:nvSpPr>
          <p:spPr>
            <a:xfrm>
              <a:off x="3685" y="3703"/>
              <a:ext cx="730" cy="616"/>
            </a:xfrm>
            <a:prstGeom prst="rect">
              <a:avLst/>
            </a:prstGeom>
            <a:noFill/>
          </p:spPr>
          <p:txBody>
            <a:bodyPr wrap="square" rtlCol="0">
              <a:noAutofit/>
            </a:bodyPr>
            <a:p>
              <a:pPr marL="0" marR="0" indent="0" algn="l" defTabSz="914400" rtl="0" eaLnBrk="1" fontAlgn="base" latinLnBrk="0" hangingPunct="1">
                <a:lnSpc>
                  <a:spcPct val="100000"/>
                </a:lnSpc>
                <a:spcBef>
                  <a:spcPct val="0"/>
                </a:spcBef>
                <a:spcAft>
                  <a:spcPct val="0"/>
                </a:spcAft>
                <a:buClrTx/>
                <a:buSzTx/>
                <a:buFontTx/>
                <a:buNone/>
              </a:pPr>
              <a:r>
                <a:rPr lang="en-US" altLang="zh-CN" sz="1800" i="1" smtClean="0">
                  <a:ln>
                    <a:noFill/>
                  </a:ln>
                  <a:effectLst/>
                  <a:latin typeface="Times New Roman" panose="02020603050405020304" pitchFamily="18" charset="0"/>
                  <a:ea typeface="华文细黑" panose="02010600040101010101" pitchFamily="2" charset="-122"/>
                  <a:cs typeface="Times New Roman" panose="02020603050405020304" pitchFamily="18" charset="0"/>
                  <a:sym typeface="+mn-ea"/>
                </a:rPr>
                <a:t>E</a:t>
              </a:r>
              <a:endParaRPr lang="en-US" altLang="zh-CN" sz="1800" i="1" smtClean="0">
                <a:ln>
                  <a:noFill/>
                </a:ln>
                <a:effectLst/>
                <a:latin typeface="Times New Roman" panose="02020603050405020304" pitchFamily="18" charset="0"/>
                <a:ea typeface="华文细黑" panose="02010600040101010101" pitchFamily="2" charset="-122"/>
                <a:cs typeface="Times New Roman" panose="02020603050405020304" pitchFamily="18" charset="0"/>
              </a:endParaRPr>
            </a:p>
          </p:txBody>
        </p:sp>
      </p:grpSp>
      <p:grpSp>
        <p:nvGrpSpPr>
          <p:cNvPr id="18" name="组合 17"/>
          <p:cNvGrpSpPr/>
          <p:nvPr/>
        </p:nvGrpSpPr>
        <p:grpSpPr>
          <a:xfrm>
            <a:off x="5935980" y="5709920"/>
            <a:ext cx="539750" cy="539750"/>
            <a:chOff x="3572" y="3586"/>
            <a:chExt cx="850" cy="850"/>
          </a:xfrm>
        </p:grpSpPr>
        <p:sp>
          <p:nvSpPr>
            <p:cNvPr id="19" name="椭圆 18"/>
            <p:cNvSpPr/>
            <p:nvPr/>
          </p:nvSpPr>
          <p:spPr>
            <a:xfrm>
              <a:off x="3572" y="3586"/>
              <a:ext cx="850" cy="850"/>
            </a:xfrm>
            <a:prstGeom prst="ellipse">
              <a:avLst/>
            </a:prstGeom>
            <a:solidFill>
              <a:schemeClr val="accent1"/>
            </a:solidFill>
            <a:ln w="9525" cap="flat" cmpd="sng" algn="ctr">
              <a:solidFill>
                <a:schemeClr val="accent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0" name="文本框 19"/>
            <p:cNvSpPr txBox="1"/>
            <p:nvPr/>
          </p:nvSpPr>
          <p:spPr>
            <a:xfrm>
              <a:off x="3685" y="3703"/>
              <a:ext cx="730" cy="616"/>
            </a:xfrm>
            <a:prstGeom prst="rect">
              <a:avLst/>
            </a:prstGeom>
            <a:noFill/>
          </p:spPr>
          <p:txBody>
            <a:bodyPr wrap="square" rtlCol="0">
              <a:noAutofit/>
            </a:bodyPr>
            <a:p>
              <a:pPr marL="0" marR="0" indent="0" algn="l" defTabSz="914400" rtl="0" eaLnBrk="1" fontAlgn="base" latinLnBrk="0" hangingPunct="1">
                <a:lnSpc>
                  <a:spcPct val="100000"/>
                </a:lnSpc>
                <a:spcBef>
                  <a:spcPct val="0"/>
                </a:spcBef>
                <a:spcAft>
                  <a:spcPct val="0"/>
                </a:spcAft>
                <a:buClrTx/>
                <a:buSzTx/>
                <a:buFontTx/>
                <a:buNone/>
              </a:pPr>
              <a:r>
                <a:rPr lang="en-US" altLang="zh-CN" sz="1800" i="1" smtClean="0">
                  <a:ln>
                    <a:noFill/>
                  </a:ln>
                  <a:effectLst/>
                  <a:latin typeface="Times New Roman" panose="02020603050405020304" pitchFamily="18" charset="0"/>
                  <a:ea typeface="华文细黑" panose="02010600040101010101" pitchFamily="2" charset="-122"/>
                  <a:cs typeface="Times New Roman" panose="02020603050405020304" pitchFamily="18" charset="0"/>
                  <a:sym typeface="+mn-ea"/>
                </a:rPr>
                <a:t>D</a:t>
              </a:r>
              <a:endParaRPr lang="en-US" altLang="zh-CN" sz="1800" i="1" smtClean="0">
                <a:ln>
                  <a:noFill/>
                </a:ln>
                <a:effectLst/>
                <a:latin typeface="Times New Roman" panose="02020603050405020304" pitchFamily="18" charset="0"/>
                <a:ea typeface="华文细黑" panose="02010600040101010101" pitchFamily="2" charset="-122"/>
                <a:cs typeface="Times New Roman" panose="02020603050405020304" pitchFamily="18" charset="0"/>
              </a:endParaRPr>
            </a:p>
          </p:txBody>
        </p:sp>
      </p:grpSp>
      <p:grpSp>
        <p:nvGrpSpPr>
          <p:cNvPr id="21" name="组合 20"/>
          <p:cNvGrpSpPr/>
          <p:nvPr/>
        </p:nvGrpSpPr>
        <p:grpSpPr>
          <a:xfrm>
            <a:off x="6367780" y="4984750"/>
            <a:ext cx="539750" cy="539750"/>
            <a:chOff x="3572" y="3586"/>
            <a:chExt cx="850" cy="850"/>
          </a:xfrm>
        </p:grpSpPr>
        <p:sp>
          <p:nvSpPr>
            <p:cNvPr id="22" name="椭圆 21"/>
            <p:cNvSpPr/>
            <p:nvPr/>
          </p:nvSpPr>
          <p:spPr>
            <a:xfrm>
              <a:off x="3572" y="3586"/>
              <a:ext cx="850" cy="850"/>
            </a:xfrm>
            <a:prstGeom prst="ellipse">
              <a:avLst/>
            </a:prstGeom>
            <a:solidFill>
              <a:schemeClr val="accent1"/>
            </a:solidFill>
            <a:ln w="9525" cap="flat" cmpd="sng" algn="ctr">
              <a:solidFill>
                <a:schemeClr val="accent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3" name="文本框 22"/>
            <p:cNvSpPr txBox="1"/>
            <p:nvPr/>
          </p:nvSpPr>
          <p:spPr>
            <a:xfrm>
              <a:off x="3685" y="3703"/>
              <a:ext cx="730" cy="616"/>
            </a:xfrm>
            <a:prstGeom prst="rect">
              <a:avLst/>
            </a:prstGeom>
            <a:noFill/>
          </p:spPr>
          <p:txBody>
            <a:bodyPr wrap="square" rtlCol="0">
              <a:noAutofit/>
            </a:bodyPr>
            <a:p>
              <a:pPr marL="0" marR="0" indent="0" algn="l" defTabSz="914400" rtl="0" eaLnBrk="1" fontAlgn="base" latinLnBrk="0" hangingPunct="1">
                <a:lnSpc>
                  <a:spcPct val="100000"/>
                </a:lnSpc>
                <a:spcBef>
                  <a:spcPct val="0"/>
                </a:spcBef>
                <a:spcAft>
                  <a:spcPct val="0"/>
                </a:spcAft>
                <a:buClrTx/>
                <a:buSzTx/>
                <a:buFontTx/>
                <a:buNone/>
              </a:pPr>
              <a:r>
                <a:rPr lang="en-US" altLang="zh-CN" sz="1800" i="1" smtClean="0">
                  <a:ln>
                    <a:noFill/>
                  </a:ln>
                  <a:effectLst/>
                  <a:latin typeface="Times New Roman" panose="02020603050405020304" pitchFamily="18" charset="0"/>
                  <a:ea typeface="华文细黑" panose="02010600040101010101" pitchFamily="2" charset="-122"/>
                  <a:cs typeface="Times New Roman" panose="02020603050405020304" pitchFamily="18" charset="0"/>
                  <a:sym typeface="+mn-ea"/>
                </a:rPr>
                <a:t>C</a:t>
              </a:r>
              <a:endParaRPr lang="en-US" altLang="zh-CN" sz="1800" i="1" smtClean="0">
                <a:ln>
                  <a:noFill/>
                </a:ln>
                <a:effectLst/>
                <a:latin typeface="Times New Roman" panose="02020603050405020304" pitchFamily="18" charset="0"/>
                <a:ea typeface="华文细黑" panose="02010600040101010101" pitchFamily="2" charset="-122"/>
                <a:cs typeface="Times New Roman" panose="02020603050405020304" pitchFamily="18" charset="0"/>
              </a:endParaRPr>
            </a:p>
          </p:txBody>
        </p:sp>
      </p:grpSp>
      <p:grpSp>
        <p:nvGrpSpPr>
          <p:cNvPr id="24" name="组合 23"/>
          <p:cNvGrpSpPr/>
          <p:nvPr/>
        </p:nvGrpSpPr>
        <p:grpSpPr>
          <a:xfrm>
            <a:off x="5723890" y="4125595"/>
            <a:ext cx="539750" cy="539750"/>
            <a:chOff x="3572" y="3586"/>
            <a:chExt cx="850" cy="850"/>
          </a:xfrm>
        </p:grpSpPr>
        <p:sp>
          <p:nvSpPr>
            <p:cNvPr id="25" name="椭圆 24"/>
            <p:cNvSpPr/>
            <p:nvPr/>
          </p:nvSpPr>
          <p:spPr>
            <a:xfrm>
              <a:off x="3572" y="3586"/>
              <a:ext cx="850" cy="850"/>
            </a:xfrm>
            <a:prstGeom prst="ellipse">
              <a:avLst/>
            </a:prstGeom>
            <a:solidFill>
              <a:schemeClr val="accent1"/>
            </a:solidFill>
            <a:ln w="9525" cap="flat" cmpd="sng" algn="ctr">
              <a:solidFill>
                <a:schemeClr val="accent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6" name="文本框 25"/>
            <p:cNvSpPr txBox="1"/>
            <p:nvPr/>
          </p:nvSpPr>
          <p:spPr>
            <a:xfrm>
              <a:off x="3685" y="3703"/>
              <a:ext cx="730" cy="616"/>
            </a:xfrm>
            <a:prstGeom prst="rect">
              <a:avLst/>
            </a:prstGeom>
            <a:noFill/>
          </p:spPr>
          <p:txBody>
            <a:bodyPr wrap="square" rtlCol="0">
              <a:noAutofit/>
            </a:bodyPr>
            <a:p>
              <a:pPr marL="0" marR="0" indent="0" algn="l" defTabSz="914400" rtl="0" eaLnBrk="1" fontAlgn="base" latinLnBrk="0" hangingPunct="1">
                <a:lnSpc>
                  <a:spcPct val="100000"/>
                </a:lnSpc>
                <a:spcBef>
                  <a:spcPct val="0"/>
                </a:spcBef>
                <a:spcAft>
                  <a:spcPct val="0"/>
                </a:spcAft>
                <a:buClrTx/>
                <a:buSzTx/>
                <a:buFontTx/>
                <a:buNone/>
              </a:pPr>
              <a:r>
                <a:rPr lang="en-US" altLang="zh-CN" sz="1800" i="1" smtClean="0">
                  <a:ln>
                    <a:noFill/>
                  </a:ln>
                  <a:effectLst/>
                  <a:latin typeface="Times New Roman" panose="02020603050405020304" pitchFamily="18" charset="0"/>
                  <a:ea typeface="华文细黑" panose="02010600040101010101" pitchFamily="2" charset="-122"/>
                  <a:cs typeface="Times New Roman" panose="02020603050405020304" pitchFamily="18" charset="0"/>
                  <a:sym typeface="+mn-ea"/>
                </a:rPr>
                <a:t>B</a:t>
              </a:r>
              <a:endParaRPr lang="en-US" altLang="zh-CN" sz="1800" i="1" smtClean="0">
                <a:ln>
                  <a:noFill/>
                </a:ln>
                <a:effectLst/>
                <a:latin typeface="Times New Roman" panose="02020603050405020304" pitchFamily="18" charset="0"/>
                <a:ea typeface="华文细黑" panose="02010600040101010101" pitchFamily="2" charset="-122"/>
                <a:cs typeface="Times New Roman" panose="02020603050405020304" pitchFamily="18" charset="0"/>
              </a:endParaRPr>
            </a:p>
          </p:txBody>
        </p:sp>
      </p:grpSp>
      <p:cxnSp>
        <p:nvCxnSpPr>
          <p:cNvPr id="29" name="直接连接符 28"/>
          <p:cNvCxnSpPr/>
          <p:nvPr/>
        </p:nvCxnSpPr>
        <p:spPr>
          <a:xfrm>
            <a:off x="5102860" y="4395470"/>
            <a:ext cx="621030" cy="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31" name="直接连接符 30"/>
          <p:cNvCxnSpPr/>
          <p:nvPr/>
        </p:nvCxnSpPr>
        <p:spPr>
          <a:xfrm flipH="1">
            <a:off x="4380865" y="4586605"/>
            <a:ext cx="265430" cy="41021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32" name="直接连接符 31"/>
          <p:cNvCxnSpPr/>
          <p:nvPr/>
        </p:nvCxnSpPr>
        <p:spPr>
          <a:xfrm>
            <a:off x="6184900" y="4586605"/>
            <a:ext cx="261620" cy="47688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33" name="直接连接符 32"/>
          <p:cNvCxnSpPr/>
          <p:nvPr/>
        </p:nvCxnSpPr>
        <p:spPr>
          <a:xfrm>
            <a:off x="4455160" y="5187950"/>
            <a:ext cx="704215" cy="7175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34" name="直接连接符 33"/>
          <p:cNvCxnSpPr/>
          <p:nvPr/>
        </p:nvCxnSpPr>
        <p:spPr>
          <a:xfrm>
            <a:off x="4189730" y="5457825"/>
            <a:ext cx="521970" cy="52197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35" name="直接连接符 34"/>
          <p:cNvCxnSpPr/>
          <p:nvPr/>
        </p:nvCxnSpPr>
        <p:spPr>
          <a:xfrm flipV="1">
            <a:off x="5694680" y="5254625"/>
            <a:ext cx="673100" cy="508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36" name="直接连接符 35"/>
          <p:cNvCxnSpPr/>
          <p:nvPr/>
        </p:nvCxnSpPr>
        <p:spPr>
          <a:xfrm>
            <a:off x="5247005" y="5979795"/>
            <a:ext cx="688975" cy="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37" name="直接连接符 36"/>
          <p:cNvCxnSpPr/>
          <p:nvPr/>
        </p:nvCxnSpPr>
        <p:spPr>
          <a:xfrm flipH="1">
            <a:off x="6471285" y="5524500"/>
            <a:ext cx="166370" cy="455295"/>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38" name="文本框 37"/>
          <p:cNvSpPr txBox="1"/>
          <p:nvPr/>
        </p:nvSpPr>
        <p:spPr>
          <a:xfrm>
            <a:off x="4711700" y="6309360"/>
            <a:ext cx="2275205" cy="302260"/>
          </a:xfrm>
          <a:prstGeom prst="rect">
            <a:avLst/>
          </a:prstGeom>
          <a:noFill/>
        </p:spPr>
        <p:txBody>
          <a:bodyPr wrap="square" rtlCol="0">
            <a:noAutofit/>
          </a:bodyPr>
          <a:p>
            <a:r>
              <a:rPr lang="zh-CN" altLang="en-US">
                <a:solidFill>
                  <a:srgbClr val="FF0000"/>
                </a:solidFill>
              </a:rPr>
              <a:t>无向</a:t>
            </a:r>
            <a:r>
              <a:rPr lang="zh-CN" altLang="en-US">
                <a:solidFill>
                  <a:srgbClr val="FF0000"/>
                </a:solidFill>
              </a:rPr>
              <a:t>连通带权图</a:t>
            </a:r>
            <a:endParaRPr lang="zh-CN" altLang="en-US">
              <a:solidFill>
                <a:srgbClr val="FF0000"/>
              </a:solidFill>
            </a:endParaRPr>
          </a:p>
        </p:txBody>
      </p:sp>
      <p:sp>
        <p:nvSpPr>
          <p:cNvPr id="39" name="文本框 38"/>
          <p:cNvSpPr txBox="1"/>
          <p:nvPr/>
        </p:nvSpPr>
        <p:spPr>
          <a:xfrm>
            <a:off x="5344795" y="4095750"/>
            <a:ext cx="445770" cy="346075"/>
          </a:xfrm>
          <a:prstGeom prst="rect">
            <a:avLst/>
          </a:prstGeom>
          <a:noFill/>
        </p:spPr>
        <p:txBody>
          <a:bodyPr wrap="square" rtlCol="0">
            <a:noAutofit/>
          </a:bodyPr>
          <a:p>
            <a:r>
              <a:rPr lang="en-US" altLang="zh-CN">
                <a:latin typeface="+mj-lt"/>
                <a:cs typeface="+mj-lt"/>
              </a:rPr>
              <a:t>20</a:t>
            </a:r>
            <a:endParaRPr lang="en-US" altLang="zh-CN">
              <a:latin typeface="+mj-lt"/>
              <a:cs typeface="+mj-lt"/>
            </a:endParaRPr>
          </a:p>
        </p:txBody>
      </p:sp>
      <p:sp>
        <p:nvSpPr>
          <p:cNvPr id="40" name="文本框 39"/>
          <p:cNvSpPr txBox="1"/>
          <p:nvPr/>
        </p:nvSpPr>
        <p:spPr>
          <a:xfrm>
            <a:off x="6286500" y="4509135"/>
            <a:ext cx="445770" cy="346075"/>
          </a:xfrm>
          <a:prstGeom prst="rect">
            <a:avLst/>
          </a:prstGeom>
          <a:noFill/>
        </p:spPr>
        <p:txBody>
          <a:bodyPr wrap="square" rtlCol="0">
            <a:noAutofit/>
          </a:bodyPr>
          <a:p>
            <a:r>
              <a:rPr lang="en-US" altLang="zh-CN">
                <a:latin typeface="+mj-lt"/>
                <a:cs typeface="+mj-lt"/>
              </a:rPr>
              <a:t>13</a:t>
            </a:r>
            <a:endParaRPr lang="en-US" altLang="zh-CN">
              <a:latin typeface="+mj-lt"/>
              <a:cs typeface="+mj-lt"/>
            </a:endParaRPr>
          </a:p>
        </p:txBody>
      </p:sp>
      <p:sp>
        <p:nvSpPr>
          <p:cNvPr id="41" name="文本框 40"/>
          <p:cNvSpPr txBox="1"/>
          <p:nvPr/>
        </p:nvSpPr>
        <p:spPr>
          <a:xfrm>
            <a:off x="6595745" y="5619750"/>
            <a:ext cx="445770" cy="346075"/>
          </a:xfrm>
          <a:prstGeom prst="rect">
            <a:avLst/>
          </a:prstGeom>
          <a:noFill/>
        </p:spPr>
        <p:txBody>
          <a:bodyPr wrap="square" rtlCol="0">
            <a:noAutofit/>
          </a:bodyPr>
          <a:p>
            <a:r>
              <a:rPr lang="en-US" altLang="zh-CN">
                <a:latin typeface="+mj-lt"/>
                <a:cs typeface="+mj-lt"/>
              </a:rPr>
              <a:t>18</a:t>
            </a:r>
            <a:endParaRPr lang="en-US" altLang="zh-CN">
              <a:latin typeface="+mj-lt"/>
              <a:cs typeface="+mj-lt"/>
            </a:endParaRPr>
          </a:p>
        </p:txBody>
      </p:sp>
      <p:sp>
        <p:nvSpPr>
          <p:cNvPr id="42" name="文本框 41"/>
          <p:cNvSpPr txBox="1"/>
          <p:nvPr/>
        </p:nvSpPr>
        <p:spPr>
          <a:xfrm>
            <a:off x="5407025" y="5628005"/>
            <a:ext cx="445770" cy="346075"/>
          </a:xfrm>
          <a:prstGeom prst="rect">
            <a:avLst/>
          </a:prstGeom>
          <a:noFill/>
        </p:spPr>
        <p:txBody>
          <a:bodyPr wrap="square" rtlCol="0">
            <a:noAutofit/>
          </a:bodyPr>
          <a:p>
            <a:r>
              <a:rPr lang="en-US" altLang="zh-CN">
                <a:latin typeface="+mj-lt"/>
                <a:cs typeface="+mj-lt"/>
              </a:rPr>
              <a:t>7</a:t>
            </a:r>
            <a:endParaRPr lang="en-US" altLang="zh-CN">
              <a:latin typeface="+mj-lt"/>
              <a:cs typeface="+mj-lt"/>
            </a:endParaRPr>
          </a:p>
        </p:txBody>
      </p:sp>
      <p:sp>
        <p:nvSpPr>
          <p:cNvPr id="43" name="文本框 42"/>
          <p:cNvSpPr txBox="1"/>
          <p:nvPr/>
        </p:nvSpPr>
        <p:spPr>
          <a:xfrm>
            <a:off x="4067810" y="5628005"/>
            <a:ext cx="445770" cy="346075"/>
          </a:xfrm>
          <a:prstGeom prst="rect">
            <a:avLst/>
          </a:prstGeom>
          <a:noFill/>
        </p:spPr>
        <p:txBody>
          <a:bodyPr wrap="square" rtlCol="0">
            <a:noAutofit/>
          </a:bodyPr>
          <a:p>
            <a:r>
              <a:rPr lang="en-US" altLang="zh-CN">
                <a:latin typeface="+mj-lt"/>
                <a:cs typeface="+mj-lt"/>
              </a:rPr>
              <a:t>26</a:t>
            </a:r>
            <a:endParaRPr lang="en-US" altLang="zh-CN">
              <a:latin typeface="+mj-lt"/>
              <a:cs typeface="+mj-lt"/>
            </a:endParaRPr>
          </a:p>
        </p:txBody>
      </p:sp>
      <p:sp>
        <p:nvSpPr>
          <p:cNvPr id="44" name="文本框 43"/>
          <p:cNvSpPr txBox="1"/>
          <p:nvPr/>
        </p:nvSpPr>
        <p:spPr>
          <a:xfrm>
            <a:off x="4067810" y="4452620"/>
            <a:ext cx="445770" cy="346075"/>
          </a:xfrm>
          <a:prstGeom prst="rect">
            <a:avLst/>
          </a:prstGeom>
          <a:noFill/>
        </p:spPr>
        <p:txBody>
          <a:bodyPr wrap="square" rtlCol="0">
            <a:noAutofit/>
          </a:bodyPr>
          <a:p>
            <a:r>
              <a:rPr lang="en-US" altLang="zh-CN">
                <a:latin typeface="+mj-lt"/>
                <a:cs typeface="+mj-lt"/>
              </a:rPr>
              <a:t>15</a:t>
            </a:r>
            <a:endParaRPr lang="en-US" altLang="zh-CN">
              <a:latin typeface="+mj-lt"/>
              <a:cs typeface="+mj-lt"/>
            </a:endParaRPr>
          </a:p>
        </p:txBody>
      </p:sp>
      <p:sp>
        <p:nvSpPr>
          <p:cNvPr id="45" name="文本框 44"/>
          <p:cNvSpPr txBox="1"/>
          <p:nvPr/>
        </p:nvSpPr>
        <p:spPr>
          <a:xfrm>
            <a:off x="5868035" y="4855210"/>
            <a:ext cx="445770" cy="346075"/>
          </a:xfrm>
          <a:prstGeom prst="rect">
            <a:avLst/>
          </a:prstGeom>
          <a:noFill/>
        </p:spPr>
        <p:txBody>
          <a:bodyPr wrap="square" rtlCol="0">
            <a:noAutofit/>
          </a:bodyPr>
          <a:p>
            <a:r>
              <a:rPr lang="en-US" altLang="zh-CN">
                <a:latin typeface="+mj-lt"/>
                <a:cs typeface="+mj-lt"/>
              </a:rPr>
              <a:t>23</a:t>
            </a:r>
            <a:endParaRPr lang="en-US" altLang="zh-CN">
              <a:latin typeface="+mj-lt"/>
              <a:cs typeface="+mj-lt"/>
            </a:endParaRPr>
          </a:p>
        </p:txBody>
      </p:sp>
      <p:sp>
        <p:nvSpPr>
          <p:cNvPr id="46" name="文本框 45"/>
          <p:cNvSpPr txBox="1"/>
          <p:nvPr/>
        </p:nvSpPr>
        <p:spPr>
          <a:xfrm>
            <a:off x="4612005" y="4818380"/>
            <a:ext cx="445770" cy="346075"/>
          </a:xfrm>
          <a:prstGeom prst="rect">
            <a:avLst/>
          </a:prstGeom>
          <a:noFill/>
        </p:spPr>
        <p:txBody>
          <a:bodyPr wrap="square" rtlCol="0">
            <a:noAutofit/>
          </a:bodyPr>
          <a:p>
            <a:r>
              <a:rPr lang="en-US" altLang="zh-CN">
                <a:latin typeface="+mj-lt"/>
                <a:cs typeface="+mj-lt"/>
              </a:rPr>
              <a:t>9</a:t>
            </a:r>
            <a:endParaRPr lang="en-US" altLang="zh-CN">
              <a:latin typeface="+mj-lt"/>
              <a:cs typeface="+mj-lt"/>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299845" y="2708910"/>
            <a:ext cx="539750" cy="539750"/>
            <a:chOff x="3572" y="3586"/>
            <a:chExt cx="850" cy="850"/>
          </a:xfrm>
        </p:grpSpPr>
        <p:sp>
          <p:nvSpPr>
            <p:cNvPr id="2" name="椭圆 1"/>
            <p:cNvSpPr/>
            <p:nvPr/>
          </p:nvSpPr>
          <p:spPr>
            <a:xfrm>
              <a:off x="3572" y="3586"/>
              <a:ext cx="850" cy="850"/>
            </a:xfrm>
            <a:prstGeom prst="ellipse">
              <a:avLst/>
            </a:prstGeom>
            <a:solidFill>
              <a:schemeClr val="accent1"/>
            </a:solidFill>
            <a:ln w="9525" cap="flat" cmpd="sng" algn="ctr">
              <a:solidFill>
                <a:schemeClr val="accent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3" name="文本框 2"/>
            <p:cNvSpPr txBox="1"/>
            <p:nvPr/>
          </p:nvSpPr>
          <p:spPr>
            <a:xfrm>
              <a:off x="3685" y="3703"/>
              <a:ext cx="730" cy="616"/>
            </a:xfrm>
            <a:prstGeom prst="rect">
              <a:avLst/>
            </a:prstGeom>
            <a:noFill/>
          </p:spPr>
          <p:txBody>
            <a:bodyPr wrap="square" rtlCol="0">
              <a:noAutofit/>
            </a:bodyPr>
            <a:p>
              <a:pPr marL="0" marR="0" indent="0" algn="l" defTabSz="914400" rtl="0" eaLnBrk="1" fontAlgn="base" latinLnBrk="0" hangingPunct="1">
                <a:lnSpc>
                  <a:spcPct val="100000"/>
                </a:lnSpc>
                <a:spcBef>
                  <a:spcPct val="0"/>
                </a:spcBef>
                <a:spcAft>
                  <a:spcPct val="0"/>
                </a:spcAft>
                <a:buClrTx/>
                <a:buSzTx/>
                <a:buFontTx/>
                <a:buNone/>
              </a:pPr>
              <a:r>
                <a:rPr lang="en-US" altLang="zh-CN" sz="1800" i="1" smtClean="0">
                  <a:ln>
                    <a:noFill/>
                  </a:ln>
                  <a:effectLst/>
                  <a:latin typeface="Times New Roman" panose="02020603050405020304" pitchFamily="18" charset="0"/>
                  <a:ea typeface="华文细黑" panose="02010600040101010101" pitchFamily="2" charset="-122"/>
                  <a:cs typeface="Times New Roman" panose="02020603050405020304" pitchFamily="18" charset="0"/>
                  <a:sym typeface="+mn-ea"/>
                </a:rPr>
                <a:t>A</a:t>
              </a:r>
              <a:endParaRPr lang="en-US" altLang="zh-CN" sz="1800" i="1" smtClean="0">
                <a:ln>
                  <a:noFill/>
                </a:ln>
                <a:effectLst/>
                <a:latin typeface="Times New Roman" panose="02020603050405020304" pitchFamily="18" charset="0"/>
                <a:ea typeface="华文细黑" panose="02010600040101010101" pitchFamily="2" charset="-122"/>
                <a:cs typeface="Times New Roman" panose="02020603050405020304" pitchFamily="18" charset="0"/>
              </a:endParaRPr>
            </a:p>
          </p:txBody>
        </p:sp>
      </p:grpSp>
      <p:grpSp>
        <p:nvGrpSpPr>
          <p:cNvPr id="5" name="组合 4"/>
          <p:cNvGrpSpPr/>
          <p:nvPr/>
        </p:nvGrpSpPr>
        <p:grpSpPr>
          <a:xfrm>
            <a:off x="2267585" y="4902200"/>
            <a:ext cx="539750" cy="539750"/>
            <a:chOff x="3572" y="3586"/>
            <a:chExt cx="850" cy="850"/>
          </a:xfrm>
        </p:grpSpPr>
        <p:sp>
          <p:nvSpPr>
            <p:cNvPr id="6" name="椭圆 5"/>
            <p:cNvSpPr/>
            <p:nvPr/>
          </p:nvSpPr>
          <p:spPr>
            <a:xfrm>
              <a:off x="3572" y="3586"/>
              <a:ext cx="850" cy="850"/>
            </a:xfrm>
            <a:prstGeom prst="ellipse">
              <a:avLst/>
            </a:prstGeom>
            <a:solidFill>
              <a:schemeClr val="accent1"/>
            </a:solidFill>
            <a:ln w="9525" cap="flat" cmpd="sng" algn="ctr">
              <a:solidFill>
                <a:schemeClr val="accent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7" name="文本框 6"/>
            <p:cNvSpPr txBox="1"/>
            <p:nvPr/>
          </p:nvSpPr>
          <p:spPr>
            <a:xfrm>
              <a:off x="3685" y="3703"/>
              <a:ext cx="730" cy="616"/>
            </a:xfrm>
            <a:prstGeom prst="rect">
              <a:avLst/>
            </a:prstGeom>
            <a:noFill/>
          </p:spPr>
          <p:txBody>
            <a:bodyPr wrap="square" rtlCol="0">
              <a:noAutofit/>
            </a:bodyPr>
            <a:p>
              <a:pPr marL="0" marR="0" indent="0" algn="l" defTabSz="914400" rtl="0" eaLnBrk="1" fontAlgn="base" latinLnBrk="0" hangingPunct="1">
                <a:lnSpc>
                  <a:spcPct val="100000"/>
                </a:lnSpc>
                <a:spcBef>
                  <a:spcPct val="0"/>
                </a:spcBef>
                <a:spcAft>
                  <a:spcPct val="0"/>
                </a:spcAft>
                <a:buClrTx/>
                <a:buSzTx/>
                <a:buFontTx/>
                <a:buNone/>
              </a:pPr>
              <a:r>
                <a:rPr lang="en-US" altLang="zh-CN" sz="1800" i="1" smtClean="0">
                  <a:ln>
                    <a:noFill/>
                  </a:ln>
                  <a:effectLst/>
                  <a:latin typeface="Times New Roman" panose="02020603050405020304" pitchFamily="18" charset="0"/>
                  <a:ea typeface="华文细黑" panose="02010600040101010101" pitchFamily="2" charset="-122"/>
                  <a:cs typeface="Times New Roman" panose="02020603050405020304" pitchFamily="18" charset="0"/>
                  <a:sym typeface="+mn-ea"/>
                </a:rPr>
                <a:t>G</a:t>
              </a:r>
              <a:endParaRPr lang="en-US" altLang="zh-CN" sz="1800" i="1" smtClean="0">
                <a:ln>
                  <a:noFill/>
                </a:ln>
                <a:effectLst/>
                <a:latin typeface="Times New Roman" panose="02020603050405020304" pitchFamily="18" charset="0"/>
                <a:ea typeface="华文细黑" panose="02010600040101010101" pitchFamily="2" charset="-122"/>
                <a:cs typeface="Times New Roman" panose="02020603050405020304" pitchFamily="18" charset="0"/>
              </a:endParaRPr>
            </a:p>
          </p:txBody>
        </p:sp>
      </p:grpSp>
      <p:grpSp>
        <p:nvGrpSpPr>
          <p:cNvPr id="8" name="组合 7"/>
          <p:cNvGrpSpPr/>
          <p:nvPr/>
        </p:nvGrpSpPr>
        <p:grpSpPr>
          <a:xfrm>
            <a:off x="1295400" y="4932045"/>
            <a:ext cx="539750" cy="539750"/>
            <a:chOff x="3572" y="3586"/>
            <a:chExt cx="850" cy="850"/>
          </a:xfrm>
        </p:grpSpPr>
        <p:sp>
          <p:nvSpPr>
            <p:cNvPr id="9" name="椭圆 8"/>
            <p:cNvSpPr/>
            <p:nvPr/>
          </p:nvSpPr>
          <p:spPr>
            <a:xfrm>
              <a:off x="3572" y="3586"/>
              <a:ext cx="850" cy="850"/>
            </a:xfrm>
            <a:prstGeom prst="ellipse">
              <a:avLst/>
            </a:prstGeom>
            <a:solidFill>
              <a:schemeClr val="accent1"/>
            </a:solidFill>
            <a:ln w="9525" cap="flat" cmpd="sng" algn="ctr">
              <a:solidFill>
                <a:schemeClr val="accent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0" name="文本框 9"/>
            <p:cNvSpPr txBox="1"/>
            <p:nvPr/>
          </p:nvSpPr>
          <p:spPr>
            <a:xfrm>
              <a:off x="3685" y="3703"/>
              <a:ext cx="730" cy="616"/>
            </a:xfrm>
            <a:prstGeom prst="rect">
              <a:avLst/>
            </a:prstGeom>
            <a:noFill/>
          </p:spPr>
          <p:txBody>
            <a:bodyPr wrap="square" rtlCol="0">
              <a:noAutofit/>
            </a:bodyPr>
            <a:p>
              <a:pPr marL="0" marR="0" indent="0" algn="l" defTabSz="914400" rtl="0" eaLnBrk="1" fontAlgn="base" latinLnBrk="0" hangingPunct="1">
                <a:lnSpc>
                  <a:spcPct val="100000"/>
                </a:lnSpc>
                <a:spcBef>
                  <a:spcPct val="0"/>
                </a:spcBef>
                <a:spcAft>
                  <a:spcPct val="0"/>
                </a:spcAft>
                <a:buClrTx/>
                <a:buSzTx/>
                <a:buFontTx/>
                <a:buNone/>
              </a:pPr>
              <a:r>
                <a:rPr lang="en-US" altLang="zh-CN" sz="1800" i="1" smtClean="0">
                  <a:ln>
                    <a:noFill/>
                  </a:ln>
                  <a:effectLst/>
                  <a:latin typeface="Times New Roman" panose="02020603050405020304" pitchFamily="18" charset="0"/>
                  <a:ea typeface="华文细黑" panose="02010600040101010101" pitchFamily="2" charset="-122"/>
                  <a:cs typeface="Times New Roman" panose="02020603050405020304" pitchFamily="18" charset="0"/>
                  <a:sym typeface="+mn-ea"/>
                </a:rPr>
                <a:t>F</a:t>
              </a:r>
              <a:endParaRPr lang="en-US" altLang="zh-CN" sz="1800" i="1" smtClean="0">
                <a:ln>
                  <a:noFill/>
                </a:ln>
                <a:effectLst/>
                <a:latin typeface="Times New Roman" panose="02020603050405020304" pitchFamily="18" charset="0"/>
                <a:ea typeface="华文细黑" panose="02010600040101010101" pitchFamily="2" charset="-122"/>
                <a:cs typeface="Times New Roman" panose="02020603050405020304" pitchFamily="18" charset="0"/>
              </a:endParaRPr>
            </a:p>
          </p:txBody>
        </p:sp>
      </p:grpSp>
      <p:grpSp>
        <p:nvGrpSpPr>
          <p:cNvPr id="11" name="组合 10"/>
          <p:cNvGrpSpPr/>
          <p:nvPr/>
        </p:nvGrpSpPr>
        <p:grpSpPr>
          <a:xfrm>
            <a:off x="1475740" y="5910580"/>
            <a:ext cx="539750" cy="539750"/>
            <a:chOff x="3572" y="3586"/>
            <a:chExt cx="850" cy="850"/>
          </a:xfrm>
        </p:grpSpPr>
        <p:sp>
          <p:nvSpPr>
            <p:cNvPr id="12" name="椭圆 11"/>
            <p:cNvSpPr/>
            <p:nvPr/>
          </p:nvSpPr>
          <p:spPr>
            <a:xfrm>
              <a:off x="3572" y="3586"/>
              <a:ext cx="850" cy="850"/>
            </a:xfrm>
            <a:prstGeom prst="ellipse">
              <a:avLst/>
            </a:prstGeom>
            <a:solidFill>
              <a:schemeClr val="accent1"/>
            </a:solidFill>
            <a:ln w="9525" cap="flat" cmpd="sng" algn="ctr">
              <a:solidFill>
                <a:schemeClr val="accent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3" name="文本框 12"/>
            <p:cNvSpPr txBox="1"/>
            <p:nvPr/>
          </p:nvSpPr>
          <p:spPr>
            <a:xfrm>
              <a:off x="3685" y="3703"/>
              <a:ext cx="730" cy="616"/>
            </a:xfrm>
            <a:prstGeom prst="rect">
              <a:avLst/>
            </a:prstGeom>
            <a:noFill/>
          </p:spPr>
          <p:txBody>
            <a:bodyPr wrap="square" rtlCol="0">
              <a:noAutofit/>
            </a:bodyPr>
            <a:p>
              <a:pPr marL="0" marR="0" indent="0" algn="l" defTabSz="914400" rtl="0" eaLnBrk="1" fontAlgn="base" latinLnBrk="0" hangingPunct="1">
                <a:lnSpc>
                  <a:spcPct val="100000"/>
                </a:lnSpc>
                <a:spcBef>
                  <a:spcPct val="0"/>
                </a:spcBef>
                <a:spcAft>
                  <a:spcPct val="0"/>
                </a:spcAft>
                <a:buClrTx/>
                <a:buSzTx/>
                <a:buFontTx/>
                <a:buNone/>
              </a:pPr>
              <a:r>
                <a:rPr lang="en-US" altLang="zh-CN" sz="1800" i="1" smtClean="0">
                  <a:ln>
                    <a:noFill/>
                  </a:ln>
                  <a:effectLst/>
                  <a:latin typeface="Times New Roman" panose="02020603050405020304" pitchFamily="18" charset="0"/>
                  <a:ea typeface="华文细黑" panose="02010600040101010101" pitchFamily="2" charset="-122"/>
                  <a:cs typeface="Times New Roman" panose="02020603050405020304" pitchFamily="18" charset="0"/>
                  <a:sym typeface="+mn-ea"/>
                </a:rPr>
                <a:t>E</a:t>
              </a:r>
              <a:endParaRPr lang="en-US" altLang="zh-CN" sz="1800" i="1" smtClean="0">
                <a:ln>
                  <a:noFill/>
                </a:ln>
                <a:effectLst/>
                <a:latin typeface="Times New Roman" panose="02020603050405020304" pitchFamily="18" charset="0"/>
                <a:ea typeface="华文细黑" panose="02010600040101010101" pitchFamily="2" charset="-122"/>
                <a:cs typeface="Times New Roman" panose="02020603050405020304" pitchFamily="18" charset="0"/>
              </a:endParaRPr>
            </a:p>
          </p:txBody>
        </p:sp>
      </p:grpSp>
      <p:grpSp>
        <p:nvGrpSpPr>
          <p:cNvPr id="14" name="组合 13"/>
          <p:cNvGrpSpPr/>
          <p:nvPr/>
        </p:nvGrpSpPr>
        <p:grpSpPr>
          <a:xfrm>
            <a:off x="2807970" y="5937885"/>
            <a:ext cx="539750" cy="539750"/>
            <a:chOff x="3572" y="3586"/>
            <a:chExt cx="850" cy="850"/>
          </a:xfrm>
        </p:grpSpPr>
        <p:sp>
          <p:nvSpPr>
            <p:cNvPr id="15" name="椭圆 14"/>
            <p:cNvSpPr/>
            <p:nvPr/>
          </p:nvSpPr>
          <p:spPr>
            <a:xfrm>
              <a:off x="3572" y="3586"/>
              <a:ext cx="850" cy="850"/>
            </a:xfrm>
            <a:prstGeom prst="ellipse">
              <a:avLst/>
            </a:prstGeom>
            <a:solidFill>
              <a:schemeClr val="accent1"/>
            </a:solidFill>
            <a:ln w="9525" cap="flat" cmpd="sng" algn="ctr">
              <a:solidFill>
                <a:schemeClr val="accent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6" name="文本框 15"/>
            <p:cNvSpPr txBox="1"/>
            <p:nvPr/>
          </p:nvSpPr>
          <p:spPr>
            <a:xfrm>
              <a:off x="3685" y="3703"/>
              <a:ext cx="730" cy="616"/>
            </a:xfrm>
            <a:prstGeom prst="rect">
              <a:avLst/>
            </a:prstGeom>
            <a:noFill/>
          </p:spPr>
          <p:txBody>
            <a:bodyPr wrap="square" rtlCol="0">
              <a:noAutofit/>
            </a:bodyPr>
            <a:p>
              <a:pPr marL="0" marR="0" indent="0" algn="l" defTabSz="914400" rtl="0" eaLnBrk="1" fontAlgn="base" latinLnBrk="0" hangingPunct="1">
                <a:lnSpc>
                  <a:spcPct val="100000"/>
                </a:lnSpc>
                <a:spcBef>
                  <a:spcPct val="0"/>
                </a:spcBef>
                <a:spcAft>
                  <a:spcPct val="0"/>
                </a:spcAft>
                <a:buClrTx/>
                <a:buSzTx/>
                <a:buFontTx/>
                <a:buNone/>
              </a:pPr>
              <a:r>
                <a:rPr lang="en-US" altLang="zh-CN" sz="1800" i="1" smtClean="0">
                  <a:ln>
                    <a:noFill/>
                  </a:ln>
                  <a:effectLst/>
                  <a:latin typeface="Times New Roman" panose="02020603050405020304" pitchFamily="18" charset="0"/>
                  <a:ea typeface="华文细黑" panose="02010600040101010101" pitchFamily="2" charset="-122"/>
                  <a:cs typeface="Times New Roman" panose="02020603050405020304" pitchFamily="18" charset="0"/>
                  <a:sym typeface="+mn-ea"/>
                </a:rPr>
                <a:t>D</a:t>
              </a:r>
              <a:endParaRPr lang="en-US" altLang="zh-CN" sz="1800" i="1" smtClean="0">
                <a:ln>
                  <a:noFill/>
                </a:ln>
                <a:effectLst/>
                <a:latin typeface="Times New Roman" panose="02020603050405020304" pitchFamily="18" charset="0"/>
                <a:ea typeface="华文细黑" panose="02010600040101010101" pitchFamily="2" charset="-122"/>
                <a:cs typeface="Times New Roman" panose="02020603050405020304" pitchFamily="18" charset="0"/>
              </a:endParaRPr>
            </a:p>
          </p:txBody>
        </p:sp>
      </p:grpSp>
      <p:grpSp>
        <p:nvGrpSpPr>
          <p:cNvPr id="17" name="组合 16"/>
          <p:cNvGrpSpPr/>
          <p:nvPr/>
        </p:nvGrpSpPr>
        <p:grpSpPr>
          <a:xfrm>
            <a:off x="3235325" y="4932045"/>
            <a:ext cx="539750" cy="539750"/>
            <a:chOff x="3572" y="3586"/>
            <a:chExt cx="850" cy="850"/>
          </a:xfrm>
        </p:grpSpPr>
        <p:sp>
          <p:nvSpPr>
            <p:cNvPr id="18" name="椭圆 17"/>
            <p:cNvSpPr/>
            <p:nvPr/>
          </p:nvSpPr>
          <p:spPr>
            <a:xfrm>
              <a:off x="3572" y="3586"/>
              <a:ext cx="850" cy="850"/>
            </a:xfrm>
            <a:prstGeom prst="ellipse">
              <a:avLst/>
            </a:prstGeom>
            <a:solidFill>
              <a:schemeClr val="accent1"/>
            </a:solidFill>
            <a:ln w="9525" cap="flat" cmpd="sng" algn="ctr">
              <a:solidFill>
                <a:schemeClr val="accent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9" name="文本框 18"/>
            <p:cNvSpPr txBox="1"/>
            <p:nvPr/>
          </p:nvSpPr>
          <p:spPr>
            <a:xfrm>
              <a:off x="3685" y="3703"/>
              <a:ext cx="730" cy="616"/>
            </a:xfrm>
            <a:prstGeom prst="rect">
              <a:avLst/>
            </a:prstGeom>
            <a:noFill/>
          </p:spPr>
          <p:txBody>
            <a:bodyPr wrap="square" rtlCol="0">
              <a:noAutofit/>
            </a:bodyPr>
            <a:p>
              <a:pPr marL="0" marR="0" indent="0" algn="l" defTabSz="914400" rtl="0" eaLnBrk="1" fontAlgn="base" latinLnBrk="0" hangingPunct="1">
                <a:lnSpc>
                  <a:spcPct val="100000"/>
                </a:lnSpc>
                <a:spcBef>
                  <a:spcPct val="0"/>
                </a:spcBef>
                <a:spcAft>
                  <a:spcPct val="0"/>
                </a:spcAft>
                <a:buClrTx/>
                <a:buSzTx/>
                <a:buFontTx/>
                <a:buNone/>
              </a:pPr>
              <a:r>
                <a:rPr lang="en-US" altLang="zh-CN" sz="1800" i="1" smtClean="0">
                  <a:ln>
                    <a:noFill/>
                  </a:ln>
                  <a:effectLst/>
                  <a:latin typeface="Times New Roman" panose="02020603050405020304" pitchFamily="18" charset="0"/>
                  <a:ea typeface="华文细黑" panose="02010600040101010101" pitchFamily="2" charset="-122"/>
                  <a:cs typeface="Times New Roman" panose="02020603050405020304" pitchFamily="18" charset="0"/>
                  <a:sym typeface="+mn-ea"/>
                </a:rPr>
                <a:t>C</a:t>
              </a:r>
              <a:endParaRPr lang="en-US" altLang="zh-CN" sz="1800" i="1" smtClean="0">
                <a:ln>
                  <a:noFill/>
                </a:ln>
                <a:effectLst/>
                <a:latin typeface="Times New Roman" panose="02020603050405020304" pitchFamily="18" charset="0"/>
                <a:ea typeface="华文细黑" panose="02010600040101010101" pitchFamily="2" charset="-122"/>
                <a:cs typeface="Times New Roman" panose="02020603050405020304" pitchFamily="18" charset="0"/>
              </a:endParaRPr>
            </a:p>
          </p:txBody>
        </p:sp>
      </p:grpSp>
      <p:grpSp>
        <p:nvGrpSpPr>
          <p:cNvPr id="20" name="组合 19"/>
          <p:cNvGrpSpPr/>
          <p:nvPr/>
        </p:nvGrpSpPr>
        <p:grpSpPr>
          <a:xfrm>
            <a:off x="2844165" y="4037965"/>
            <a:ext cx="539750" cy="539750"/>
            <a:chOff x="3572" y="3586"/>
            <a:chExt cx="850" cy="850"/>
          </a:xfrm>
        </p:grpSpPr>
        <p:sp>
          <p:nvSpPr>
            <p:cNvPr id="21" name="椭圆 20"/>
            <p:cNvSpPr/>
            <p:nvPr/>
          </p:nvSpPr>
          <p:spPr>
            <a:xfrm>
              <a:off x="3572" y="3586"/>
              <a:ext cx="850" cy="850"/>
            </a:xfrm>
            <a:prstGeom prst="ellipse">
              <a:avLst/>
            </a:prstGeom>
            <a:solidFill>
              <a:schemeClr val="accent1"/>
            </a:solidFill>
            <a:ln w="9525" cap="flat" cmpd="sng" algn="ctr">
              <a:solidFill>
                <a:schemeClr val="accent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2" name="文本框 21"/>
            <p:cNvSpPr txBox="1"/>
            <p:nvPr/>
          </p:nvSpPr>
          <p:spPr>
            <a:xfrm>
              <a:off x="3685" y="3703"/>
              <a:ext cx="730" cy="616"/>
            </a:xfrm>
            <a:prstGeom prst="rect">
              <a:avLst/>
            </a:prstGeom>
            <a:noFill/>
          </p:spPr>
          <p:txBody>
            <a:bodyPr wrap="square" rtlCol="0">
              <a:noAutofit/>
            </a:bodyPr>
            <a:p>
              <a:pPr marL="0" marR="0" indent="0" algn="l" defTabSz="914400" rtl="0" eaLnBrk="1" fontAlgn="base" latinLnBrk="0" hangingPunct="1">
                <a:lnSpc>
                  <a:spcPct val="100000"/>
                </a:lnSpc>
                <a:spcBef>
                  <a:spcPct val="0"/>
                </a:spcBef>
                <a:spcAft>
                  <a:spcPct val="0"/>
                </a:spcAft>
                <a:buClrTx/>
                <a:buSzTx/>
                <a:buFontTx/>
                <a:buNone/>
              </a:pPr>
              <a:r>
                <a:rPr lang="en-US" altLang="zh-CN" sz="1800" i="1" smtClean="0">
                  <a:ln>
                    <a:noFill/>
                  </a:ln>
                  <a:effectLst/>
                  <a:latin typeface="Times New Roman" panose="02020603050405020304" pitchFamily="18" charset="0"/>
                  <a:ea typeface="华文细黑" panose="02010600040101010101" pitchFamily="2" charset="-122"/>
                  <a:cs typeface="Times New Roman" panose="02020603050405020304" pitchFamily="18" charset="0"/>
                  <a:sym typeface="+mn-ea"/>
                </a:rPr>
                <a:t>B</a:t>
              </a:r>
              <a:endParaRPr lang="en-US" altLang="zh-CN" sz="1800" i="1" smtClean="0">
                <a:ln>
                  <a:noFill/>
                </a:ln>
                <a:effectLst/>
                <a:latin typeface="Times New Roman" panose="02020603050405020304" pitchFamily="18" charset="0"/>
                <a:ea typeface="华文细黑" panose="02010600040101010101" pitchFamily="2" charset="-122"/>
                <a:cs typeface="Times New Roman" panose="02020603050405020304" pitchFamily="18" charset="0"/>
              </a:endParaRPr>
            </a:p>
          </p:txBody>
        </p:sp>
      </p:grpSp>
      <p:sp>
        <p:nvSpPr>
          <p:cNvPr id="23" name="文本框 22"/>
          <p:cNvSpPr txBox="1"/>
          <p:nvPr/>
        </p:nvSpPr>
        <p:spPr>
          <a:xfrm>
            <a:off x="611505" y="981075"/>
            <a:ext cx="4572000" cy="429895"/>
          </a:xfrm>
          <a:prstGeom prst="rect">
            <a:avLst/>
          </a:prstGeom>
          <a:noFill/>
        </p:spPr>
        <p:txBody>
          <a:bodyPr wrap="square" rtlCol="0" anchor="t">
            <a:spAutoFit/>
          </a:bodyPr>
          <a:p>
            <a:r>
              <a:rPr lang="zh-CN" altLang="en-US" sz="2200" b="1" dirty="0">
                <a:solidFill>
                  <a:srgbClr val="FF0000"/>
                </a:solidFill>
                <a:uFillTx/>
                <a:latin typeface="Times New Roman" panose="02020603050405020304" pitchFamily="18" charset="0"/>
                <a:cs typeface="Times New Roman" panose="02020603050405020304" pitchFamily="18" charset="0"/>
                <a:sym typeface="+mn-ea"/>
              </a:rPr>
              <a:t>最近顶点策略</a:t>
            </a:r>
            <a:r>
              <a:rPr lang="en-US" altLang="zh-CN" sz="2200" b="1" dirty="0">
                <a:solidFill>
                  <a:srgbClr val="FF0000"/>
                </a:solidFill>
                <a:uFillTx/>
                <a:latin typeface="Times New Roman" panose="02020603050405020304" pitchFamily="18" charset="0"/>
                <a:cs typeface="Times New Roman" panose="02020603050405020304" pitchFamily="18" charset="0"/>
                <a:sym typeface="+mn-ea"/>
              </a:rPr>
              <a:t>(prim</a:t>
            </a:r>
            <a:r>
              <a:rPr lang="zh-CN" altLang="en-US" sz="2200" b="1" dirty="0">
                <a:solidFill>
                  <a:srgbClr val="FF0000"/>
                </a:solidFill>
                <a:uFillTx/>
                <a:latin typeface="Times New Roman" panose="02020603050405020304" pitchFamily="18" charset="0"/>
                <a:cs typeface="Times New Roman" panose="02020603050405020304" pitchFamily="18" charset="0"/>
                <a:sym typeface="+mn-ea"/>
              </a:rPr>
              <a:t>算法</a:t>
            </a:r>
            <a:r>
              <a:rPr lang="en-US" altLang="zh-CN" sz="2200" b="1" dirty="0">
                <a:solidFill>
                  <a:srgbClr val="FF0000"/>
                </a:solidFill>
                <a:uFillTx/>
                <a:latin typeface="Times New Roman" panose="02020603050405020304" pitchFamily="18" charset="0"/>
                <a:cs typeface="Times New Roman" panose="02020603050405020304" pitchFamily="18" charset="0"/>
                <a:sym typeface="+mn-ea"/>
              </a:rPr>
              <a:t>)</a:t>
            </a:r>
            <a:r>
              <a:rPr lang="zh-CN" altLang="en-US" sz="2200" b="1" dirty="0">
                <a:solidFill>
                  <a:srgbClr val="FF0000"/>
                </a:solidFill>
                <a:uFillTx/>
                <a:latin typeface="Times New Roman" panose="02020603050405020304" pitchFamily="18" charset="0"/>
                <a:cs typeface="Times New Roman" panose="02020603050405020304" pitchFamily="18" charset="0"/>
                <a:sym typeface="+mn-ea"/>
              </a:rPr>
              <a:t>原理</a:t>
            </a:r>
            <a:endParaRPr lang="zh-CN" altLang="en-US" sz="2200" b="1" dirty="0">
              <a:solidFill>
                <a:srgbClr val="FF0000"/>
              </a:solidFill>
              <a:uFillTx/>
              <a:latin typeface="Times New Roman" panose="02020603050405020304" pitchFamily="18" charset="0"/>
              <a:cs typeface="Times New Roman" panose="02020603050405020304" pitchFamily="18" charset="0"/>
              <a:sym typeface="+mn-ea"/>
            </a:endParaRPr>
          </a:p>
        </p:txBody>
      </p:sp>
      <p:sp>
        <p:nvSpPr>
          <p:cNvPr id="24" name="文本框 23"/>
          <p:cNvSpPr txBox="1"/>
          <p:nvPr/>
        </p:nvSpPr>
        <p:spPr>
          <a:xfrm>
            <a:off x="539750" y="1435100"/>
            <a:ext cx="6880225" cy="569595"/>
          </a:xfrm>
          <a:prstGeom prst="rect">
            <a:avLst/>
          </a:prstGeom>
          <a:noFill/>
        </p:spPr>
        <p:txBody>
          <a:bodyPr wrap="square" rtlCol="0" anchor="t">
            <a:noAutofit/>
          </a:bodyPr>
          <a:p>
            <a:r>
              <a:rPr lang="zh-CN" altLang="en-US" sz="1600" dirty="0">
                <a:solidFill>
                  <a:schemeClr val="tx1"/>
                </a:solidFill>
                <a:uFillTx/>
                <a:latin typeface="Times New Roman" panose="02020603050405020304" pitchFamily="18" charset="0"/>
                <a:cs typeface="Times New Roman" panose="02020603050405020304" pitchFamily="18" charset="0"/>
                <a:sym typeface="+mn-ea"/>
              </a:rPr>
              <a:t>算法初始：初始两个集合</a:t>
            </a:r>
            <a:r>
              <a:rPr lang="en-US" altLang="zh-CN" sz="1600" dirty="0">
                <a:solidFill>
                  <a:schemeClr val="tx1"/>
                </a:solidFill>
                <a:uFillTx/>
                <a:latin typeface="Times New Roman" panose="02020603050405020304" pitchFamily="18" charset="0"/>
                <a:cs typeface="Times New Roman" panose="02020603050405020304" pitchFamily="18" charset="0"/>
                <a:sym typeface="+mn-ea"/>
              </a:rPr>
              <a:t>W</a:t>
            </a:r>
            <a:r>
              <a:rPr lang="zh-CN" altLang="en-US" sz="1600" dirty="0">
                <a:solidFill>
                  <a:schemeClr val="tx1"/>
                </a:solidFill>
                <a:uFillTx/>
                <a:latin typeface="Times New Roman" panose="02020603050405020304" pitchFamily="18" charset="0"/>
                <a:cs typeface="Times New Roman" panose="02020603050405020304" pitchFamily="18" charset="0"/>
                <a:sym typeface="+mn-ea"/>
              </a:rPr>
              <a:t>和</a:t>
            </a:r>
            <a:r>
              <a:rPr lang="en-US" altLang="zh-CN" sz="1600" dirty="0">
                <a:solidFill>
                  <a:schemeClr val="tx1"/>
                </a:solidFill>
                <a:uFillTx/>
                <a:latin typeface="Times New Roman" panose="02020603050405020304" pitchFamily="18" charset="0"/>
                <a:cs typeface="Times New Roman" panose="02020603050405020304" pitchFamily="18" charset="0"/>
                <a:sym typeface="+mn-ea"/>
              </a:rPr>
              <a:t>S</a:t>
            </a:r>
            <a:r>
              <a:rPr lang="zh-CN" altLang="en-US" sz="1600" dirty="0">
                <a:solidFill>
                  <a:schemeClr val="tx1"/>
                </a:solidFill>
                <a:uFillTx/>
                <a:latin typeface="Times New Roman" panose="02020603050405020304" pitchFamily="18" charset="0"/>
                <a:cs typeface="Times New Roman" panose="02020603050405020304" pitchFamily="18" charset="0"/>
                <a:sym typeface="+mn-ea"/>
              </a:rPr>
              <a:t>，</a:t>
            </a:r>
            <a:r>
              <a:rPr lang="en-US" altLang="zh-CN" sz="1600" dirty="0">
                <a:solidFill>
                  <a:schemeClr val="tx1"/>
                </a:solidFill>
                <a:uFillTx/>
                <a:latin typeface="Times New Roman" panose="02020603050405020304" pitchFamily="18" charset="0"/>
                <a:cs typeface="Times New Roman" panose="02020603050405020304" pitchFamily="18" charset="0"/>
                <a:sym typeface="+mn-ea"/>
              </a:rPr>
              <a:t>W</a:t>
            </a:r>
            <a:r>
              <a:rPr lang="zh-CN" altLang="en-US" sz="1600" dirty="0">
                <a:solidFill>
                  <a:schemeClr val="tx1"/>
                </a:solidFill>
                <a:uFillTx/>
                <a:latin typeface="Times New Roman" panose="02020603050405020304" pitchFamily="18" charset="0"/>
                <a:cs typeface="Times New Roman" panose="02020603050405020304" pitchFamily="18" charset="0"/>
                <a:sym typeface="+mn-ea"/>
              </a:rPr>
              <a:t>集合是最小生成树连接的节点，</a:t>
            </a:r>
            <a:r>
              <a:rPr lang="en-US" altLang="zh-CN" sz="1600" dirty="0">
                <a:solidFill>
                  <a:schemeClr val="tx1"/>
                </a:solidFill>
                <a:uFillTx/>
                <a:latin typeface="Times New Roman" panose="02020603050405020304" pitchFamily="18" charset="0"/>
                <a:cs typeface="Times New Roman" panose="02020603050405020304" pitchFamily="18" charset="0"/>
                <a:sym typeface="+mn-ea"/>
              </a:rPr>
              <a:t>S</a:t>
            </a:r>
            <a:r>
              <a:rPr lang="zh-CN" altLang="en-US" sz="1600" dirty="0">
                <a:solidFill>
                  <a:schemeClr val="tx1"/>
                </a:solidFill>
                <a:uFillTx/>
                <a:latin typeface="Times New Roman" panose="02020603050405020304" pitchFamily="18" charset="0"/>
                <a:cs typeface="Times New Roman" panose="02020603050405020304" pitchFamily="18" charset="0"/>
                <a:sym typeface="+mn-ea"/>
              </a:rPr>
              <a:t>是待连接到最小生成树的节点。算法初始可以任选一个节点加入</a:t>
            </a:r>
            <a:r>
              <a:rPr lang="en-US" altLang="zh-CN" sz="1600" dirty="0">
                <a:solidFill>
                  <a:schemeClr val="tx1"/>
                </a:solidFill>
                <a:uFillTx/>
                <a:latin typeface="Times New Roman" panose="02020603050405020304" pitchFamily="18" charset="0"/>
                <a:cs typeface="Times New Roman" panose="02020603050405020304" pitchFamily="18" charset="0"/>
                <a:sym typeface="+mn-ea"/>
              </a:rPr>
              <a:t>W</a:t>
            </a:r>
            <a:r>
              <a:rPr lang="zh-CN" altLang="en-US" sz="1600" dirty="0">
                <a:solidFill>
                  <a:schemeClr val="tx1"/>
                </a:solidFill>
                <a:uFillTx/>
                <a:latin typeface="Times New Roman" panose="02020603050405020304" pitchFamily="18" charset="0"/>
                <a:cs typeface="Times New Roman" panose="02020603050405020304" pitchFamily="18" charset="0"/>
                <a:sym typeface="+mn-ea"/>
              </a:rPr>
              <a:t>中。</a:t>
            </a:r>
            <a:endParaRPr lang="zh-CN" altLang="en-US" sz="1600" dirty="0">
              <a:solidFill>
                <a:schemeClr val="tx1"/>
              </a:solidFill>
              <a:uFillTx/>
              <a:latin typeface="Times New Roman" panose="02020603050405020304" pitchFamily="18" charset="0"/>
              <a:cs typeface="Times New Roman" panose="02020603050405020304" pitchFamily="18" charset="0"/>
              <a:sym typeface="+mn-ea"/>
            </a:endParaRPr>
          </a:p>
        </p:txBody>
      </p:sp>
      <p:sp>
        <p:nvSpPr>
          <p:cNvPr id="25" name="文本框 24"/>
          <p:cNvSpPr txBox="1"/>
          <p:nvPr/>
        </p:nvSpPr>
        <p:spPr>
          <a:xfrm>
            <a:off x="518795" y="2148205"/>
            <a:ext cx="534035" cy="341630"/>
          </a:xfrm>
          <a:prstGeom prst="rect">
            <a:avLst/>
          </a:prstGeom>
          <a:noFill/>
        </p:spPr>
        <p:txBody>
          <a:bodyPr wrap="square" rtlCol="0">
            <a:noAutofit/>
          </a:bodyPr>
          <a:p>
            <a:r>
              <a:rPr lang="en-US" altLang="zh-CN" sz="1800">
                <a:solidFill>
                  <a:schemeClr val="tx1"/>
                </a:solidFill>
                <a:uFillTx/>
                <a:latin typeface="Times New Roman" panose="02020603050405020304" pitchFamily="18" charset="0"/>
                <a:cs typeface="Times New Roman" panose="02020603050405020304" pitchFamily="18" charset="0"/>
              </a:rPr>
              <a:t>W</a:t>
            </a:r>
            <a:endParaRPr lang="en-US" altLang="zh-CN" sz="1800">
              <a:solidFill>
                <a:schemeClr val="tx1"/>
              </a:solidFill>
              <a:uFillTx/>
              <a:latin typeface="Times New Roman" panose="02020603050405020304" pitchFamily="18" charset="0"/>
              <a:cs typeface="Times New Roman" panose="02020603050405020304" pitchFamily="18" charset="0"/>
            </a:endParaRPr>
          </a:p>
        </p:txBody>
      </p:sp>
      <p:sp>
        <p:nvSpPr>
          <p:cNvPr id="26" name="文本框 25"/>
          <p:cNvSpPr txBox="1"/>
          <p:nvPr/>
        </p:nvSpPr>
        <p:spPr>
          <a:xfrm>
            <a:off x="467360" y="3617595"/>
            <a:ext cx="534035" cy="341630"/>
          </a:xfrm>
          <a:prstGeom prst="rect">
            <a:avLst/>
          </a:prstGeom>
          <a:noFill/>
        </p:spPr>
        <p:txBody>
          <a:bodyPr wrap="square" rtlCol="0">
            <a:noAutofit/>
          </a:bodyPr>
          <a:p>
            <a:r>
              <a:rPr lang="en-US" altLang="zh-CN" sz="1800">
                <a:solidFill>
                  <a:schemeClr val="tx1"/>
                </a:solidFill>
                <a:uFillTx/>
                <a:latin typeface="Times New Roman" panose="02020603050405020304" pitchFamily="18" charset="0"/>
                <a:cs typeface="Times New Roman" panose="02020603050405020304" pitchFamily="18" charset="0"/>
              </a:rPr>
              <a:t>S</a:t>
            </a:r>
            <a:endParaRPr lang="en-US" altLang="zh-CN" sz="1800">
              <a:solidFill>
                <a:schemeClr val="tx1"/>
              </a:solidFill>
              <a:uFillTx/>
              <a:latin typeface="Times New Roman" panose="02020603050405020304" pitchFamily="18" charset="0"/>
              <a:cs typeface="Times New Roman" panose="02020603050405020304" pitchFamily="18" charset="0"/>
            </a:endParaRPr>
          </a:p>
        </p:txBody>
      </p:sp>
      <p:sp>
        <p:nvSpPr>
          <p:cNvPr id="31" name="左大括号 30"/>
          <p:cNvSpPr/>
          <p:nvPr/>
        </p:nvSpPr>
        <p:spPr>
          <a:xfrm>
            <a:off x="765175" y="2614295"/>
            <a:ext cx="287655" cy="791845"/>
          </a:xfrm>
          <a:prstGeom prst="leftBrace">
            <a:avLst/>
          </a:prstGeom>
          <a:noFill/>
          <a:ln w="952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2" name="左大括号 31"/>
          <p:cNvSpPr/>
          <p:nvPr/>
        </p:nvSpPr>
        <p:spPr>
          <a:xfrm flipH="1">
            <a:off x="2061210" y="2595880"/>
            <a:ext cx="278130" cy="791845"/>
          </a:xfrm>
          <a:prstGeom prst="leftBrace">
            <a:avLst/>
          </a:prstGeom>
          <a:noFill/>
          <a:ln w="952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3" name="左大括号 32"/>
          <p:cNvSpPr/>
          <p:nvPr/>
        </p:nvSpPr>
        <p:spPr>
          <a:xfrm>
            <a:off x="514350" y="4046855"/>
            <a:ext cx="657860" cy="2491740"/>
          </a:xfrm>
          <a:prstGeom prst="leftBrace">
            <a:avLst/>
          </a:prstGeom>
          <a:noFill/>
          <a:ln w="952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4" name="左大括号 33"/>
          <p:cNvSpPr/>
          <p:nvPr/>
        </p:nvSpPr>
        <p:spPr>
          <a:xfrm flipH="1">
            <a:off x="3851910" y="4004945"/>
            <a:ext cx="832485" cy="2599055"/>
          </a:xfrm>
          <a:prstGeom prst="leftBrace">
            <a:avLst/>
          </a:prstGeom>
          <a:noFill/>
          <a:ln w="952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grpSp>
        <p:nvGrpSpPr>
          <p:cNvPr id="10245" name="组合 2"/>
          <p:cNvGrpSpPr/>
          <p:nvPr/>
        </p:nvGrpSpPr>
        <p:grpSpPr>
          <a:xfrm>
            <a:off x="6948170" y="2954020"/>
            <a:ext cx="428624" cy="452121"/>
            <a:chOff x="1006488" y="2036167"/>
            <a:chExt cx="556764" cy="596160"/>
          </a:xfrm>
        </p:grpSpPr>
        <p:sp>
          <p:nvSpPr>
            <p:cNvPr id="10279" name="椭圆 1"/>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45" name="文本框 44"/>
            <p:cNvSpPr txBox="1"/>
            <p:nvPr/>
          </p:nvSpPr>
          <p:spPr>
            <a:xfrm>
              <a:off x="1039481" y="2118223"/>
              <a:ext cx="523771" cy="514104"/>
            </a:xfrm>
            <a:prstGeom prst="rect">
              <a:avLst/>
            </a:prstGeom>
            <a:noFill/>
          </p:spPr>
          <p:txBody>
            <a:bodyPr>
              <a:noAutofit/>
            </a:bodyPr>
            <a:lstStyle/>
            <a:p>
              <a:pPr marR="0" defTabSz="914400">
                <a:buClrTx/>
                <a:buSzTx/>
                <a:buFontTx/>
                <a:buNone/>
                <a:defRPr/>
              </a:pPr>
              <a:r>
                <a:rPr kumimoji="0" lang="en-US" altLang="zh-CN" sz="1400" kern="1200" cap="none" spc="0" normalizeH="0" baseline="0" noProof="0">
                  <a:solidFill>
                    <a:schemeClr val="tx2"/>
                  </a:solidFill>
                  <a:latin typeface="Times New Roman" panose="02020603050405020304" pitchFamily="18" charset="0"/>
                  <a:ea typeface="+mj-ea"/>
                  <a:cs typeface="Times New Roman" panose="02020603050405020304" pitchFamily="18" charset="0"/>
                </a:rPr>
                <a:t>20</a:t>
              </a:r>
              <a:endParaRPr kumimoji="0" lang="en-US" altLang="zh-CN" sz="1400" kern="1200" cap="none" spc="0" normalizeH="0" baseline="0" noProof="0">
                <a:solidFill>
                  <a:schemeClr val="tx2"/>
                </a:solidFill>
                <a:latin typeface="Times New Roman" panose="02020603050405020304" pitchFamily="18" charset="0"/>
                <a:ea typeface="+mj-ea"/>
                <a:cs typeface="Times New Roman" panose="02020603050405020304" pitchFamily="18" charset="0"/>
              </a:endParaRPr>
            </a:p>
          </p:txBody>
        </p:sp>
      </p:grpSp>
      <p:grpSp>
        <p:nvGrpSpPr>
          <p:cNvPr id="46" name="组合 45"/>
          <p:cNvGrpSpPr/>
          <p:nvPr/>
        </p:nvGrpSpPr>
        <p:grpSpPr>
          <a:xfrm>
            <a:off x="6183630" y="3578225"/>
            <a:ext cx="396240" cy="382270"/>
            <a:chOff x="1006488" y="2036167"/>
            <a:chExt cx="514698" cy="504056"/>
          </a:xfrm>
        </p:grpSpPr>
        <p:sp>
          <p:nvSpPr>
            <p:cNvPr id="47" name="椭圆 1"/>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49" name="文本框 48"/>
            <p:cNvSpPr txBox="1"/>
            <p:nvPr/>
          </p:nvSpPr>
          <p:spPr>
            <a:xfrm>
              <a:off x="1016386" y="2063799"/>
              <a:ext cx="504800" cy="440421"/>
            </a:xfrm>
            <a:prstGeom prst="rect">
              <a:avLst/>
            </a:prstGeom>
            <a:noFill/>
          </p:spPr>
          <p:txBody>
            <a:bodyPr>
              <a:noAutofit/>
            </a:bodyPr>
            <a:lstStyle/>
            <a:p>
              <a:pPr marR="0" defTabSz="914400">
                <a:buClrTx/>
                <a:buSzTx/>
                <a:buFontTx/>
                <a:buNone/>
                <a:defRPr/>
              </a:pPr>
              <a:r>
                <a:rPr kumimoji="0" lang="en-US" altLang="zh-CN" sz="1400" kern="1200" cap="none" spc="0" normalizeH="0" baseline="0" noProof="0">
                  <a:solidFill>
                    <a:schemeClr val="tx2"/>
                  </a:solidFill>
                  <a:latin typeface="Times New Roman" panose="02020603050405020304" pitchFamily="18" charset="0"/>
                  <a:ea typeface="+mj-ea"/>
                  <a:cs typeface="Times New Roman" panose="02020603050405020304" pitchFamily="18" charset="0"/>
                </a:rPr>
                <a:t>15</a:t>
              </a:r>
              <a:endParaRPr kumimoji="0" lang="en-US" altLang="zh-CN" sz="1400" kern="1200" cap="none" spc="0" normalizeH="0" baseline="0" noProof="0">
                <a:solidFill>
                  <a:schemeClr val="tx2"/>
                </a:solidFill>
                <a:latin typeface="Times New Roman" panose="02020603050405020304" pitchFamily="18" charset="0"/>
                <a:ea typeface="+mj-ea"/>
                <a:cs typeface="Times New Roman" panose="02020603050405020304" pitchFamily="18" charset="0"/>
              </a:endParaRPr>
            </a:p>
          </p:txBody>
        </p:sp>
      </p:grpSp>
      <p:grpSp>
        <p:nvGrpSpPr>
          <p:cNvPr id="56" name="组合 55"/>
          <p:cNvGrpSpPr/>
          <p:nvPr/>
        </p:nvGrpSpPr>
        <p:grpSpPr>
          <a:xfrm>
            <a:off x="7757160" y="5488940"/>
            <a:ext cx="396240" cy="382270"/>
            <a:chOff x="1006488" y="2036167"/>
            <a:chExt cx="514698" cy="504056"/>
          </a:xfrm>
        </p:grpSpPr>
        <p:sp>
          <p:nvSpPr>
            <p:cNvPr id="57" name="椭圆 1"/>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58" name="文本框 57"/>
            <p:cNvSpPr txBox="1"/>
            <p:nvPr/>
          </p:nvSpPr>
          <p:spPr>
            <a:xfrm>
              <a:off x="1016386" y="2063799"/>
              <a:ext cx="504800" cy="440421"/>
            </a:xfrm>
            <a:prstGeom prst="rect">
              <a:avLst/>
            </a:prstGeom>
            <a:noFill/>
          </p:spPr>
          <p:txBody>
            <a:bodyPr>
              <a:noAutofit/>
            </a:bodyPr>
            <a:lstStyle/>
            <a:p>
              <a:pPr marR="0" defTabSz="914400">
                <a:buClrTx/>
                <a:buSzTx/>
                <a:buFontTx/>
                <a:buNone/>
                <a:defRPr/>
              </a:pPr>
              <a:r>
                <a:rPr kumimoji="0" lang="en-US" altLang="zh-CN" sz="1400" kern="1200" cap="none" spc="0" normalizeH="0" baseline="0" noProof="0">
                  <a:solidFill>
                    <a:schemeClr val="tx2"/>
                  </a:solidFill>
                  <a:latin typeface="Times New Roman" panose="02020603050405020304" pitchFamily="18" charset="0"/>
                  <a:ea typeface="+mj-ea"/>
                  <a:cs typeface="Times New Roman" panose="02020603050405020304" pitchFamily="18" charset="0"/>
                </a:rPr>
                <a:t>17</a:t>
              </a:r>
              <a:endParaRPr kumimoji="0" lang="en-US" altLang="zh-CN" sz="1400" kern="1200" cap="none" spc="0" normalizeH="0" baseline="0" noProof="0">
                <a:solidFill>
                  <a:schemeClr val="tx2"/>
                </a:solidFill>
                <a:latin typeface="Times New Roman" panose="02020603050405020304" pitchFamily="18" charset="0"/>
                <a:ea typeface="+mj-ea"/>
                <a:cs typeface="Times New Roman" panose="02020603050405020304" pitchFamily="18" charset="0"/>
              </a:endParaRPr>
            </a:p>
          </p:txBody>
        </p:sp>
      </p:grpSp>
      <p:grpSp>
        <p:nvGrpSpPr>
          <p:cNvPr id="59" name="组合 58"/>
          <p:cNvGrpSpPr/>
          <p:nvPr/>
        </p:nvGrpSpPr>
        <p:grpSpPr>
          <a:xfrm>
            <a:off x="8687435" y="5488940"/>
            <a:ext cx="449580" cy="382270"/>
            <a:chOff x="1006488" y="2036167"/>
            <a:chExt cx="583984" cy="504056"/>
          </a:xfrm>
        </p:grpSpPr>
        <p:sp>
          <p:nvSpPr>
            <p:cNvPr id="60" name="椭圆 1"/>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61" name="文本框 60"/>
            <p:cNvSpPr txBox="1"/>
            <p:nvPr/>
          </p:nvSpPr>
          <p:spPr>
            <a:xfrm>
              <a:off x="1085672" y="2073847"/>
              <a:ext cx="504800" cy="440421"/>
            </a:xfrm>
            <a:prstGeom prst="rect">
              <a:avLst/>
            </a:prstGeom>
            <a:noFill/>
          </p:spPr>
          <p:txBody>
            <a:bodyPr>
              <a:noAutofit/>
            </a:bodyPr>
            <a:lstStyle/>
            <a:p>
              <a:pPr marR="0" defTabSz="914400">
                <a:buClrTx/>
                <a:buSzTx/>
                <a:buFontTx/>
                <a:buNone/>
                <a:defRPr/>
              </a:pPr>
              <a:r>
                <a:rPr kumimoji="0" lang="en-US" altLang="zh-CN" sz="1400" kern="1200" cap="none" spc="0" normalizeH="0" baseline="0" noProof="0">
                  <a:solidFill>
                    <a:schemeClr val="tx2"/>
                  </a:solidFill>
                  <a:latin typeface="Times New Roman" panose="02020603050405020304" pitchFamily="18" charset="0"/>
                  <a:ea typeface="+mj-ea"/>
                  <a:cs typeface="Times New Roman" panose="02020603050405020304" pitchFamily="18" charset="0"/>
                </a:rPr>
                <a:t>7</a:t>
              </a:r>
              <a:endParaRPr kumimoji="0" lang="en-US" altLang="zh-CN" sz="1400" kern="1200" cap="none" spc="0" normalizeH="0" baseline="0" noProof="0">
                <a:solidFill>
                  <a:schemeClr val="tx2"/>
                </a:solidFill>
                <a:latin typeface="Times New Roman" panose="02020603050405020304" pitchFamily="18" charset="0"/>
                <a:ea typeface="+mj-ea"/>
                <a:cs typeface="Times New Roman" panose="02020603050405020304" pitchFamily="18" charset="0"/>
              </a:endParaRPr>
            </a:p>
          </p:txBody>
        </p:sp>
      </p:grpSp>
      <p:grpSp>
        <p:nvGrpSpPr>
          <p:cNvPr id="68" name="组合 67"/>
          <p:cNvGrpSpPr/>
          <p:nvPr/>
        </p:nvGrpSpPr>
        <p:grpSpPr>
          <a:xfrm>
            <a:off x="7294880" y="6155690"/>
            <a:ext cx="441960" cy="382270"/>
            <a:chOff x="1006488" y="2036167"/>
            <a:chExt cx="574086" cy="504056"/>
          </a:xfrm>
        </p:grpSpPr>
        <p:sp>
          <p:nvSpPr>
            <p:cNvPr id="69" name="椭圆 1"/>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70" name="文本框 69"/>
            <p:cNvSpPr txBox="1"/>
            <p:nvPr/>
          </p:nvSpPr>
          <p:spPr>
            <a:xfrm>
              <a:off x="1075774" y="2073847"/>
              <a:ext cx="504800" cy="440421"/>
            </a:xfrm>
            <a:prstGeom prst="rect">
              <a:avLst/>
            </a:prstGeom>
            <a:noFill/>
          </p:spPr>
          <p:txBody>
            <a:bodyPr>
              <a:noAutofit/>
            </a:bodyPr>
            <a:lstStyle/>
            <a:p>
              <a:pPr marR="0" defTabSz="914400">
                <a:buClrTx/>
                <a:buSzTx/>
                <a:buFontTx/>
                <a:buNone/>
                <a:defRPr/>
              </a:pPr>
              <a:r>
                <a:rPr kumimoji="0" lang="en-US" altLang="zh-CN" sz="1400" kern="1200" cap="none" spc="0" normalizeH="0" baseline="0" noProof="0">
                  <a:solidFill>
                    <a:schemeClr val="tx2"/>
                  </a:solidFill>
                  <a:latin typeface="Times New Roman" panose="02020603050405020304" pitchFamily="18" charset="0"/>
                  <a:ea typeface="+mj-ea"/>
                  <a:cs typeface="Times New Roman" panose="02020603050405020304" pitchFamily="18" charset="0"/>
                </a:rPr>
                <a:t>2</a:t>
              </a:r>
              <a:endParaRPr kumimoji="0" lang="en-US" altLang="zh-CN" sz="1400" kern="1200" cap="none" spc="0" normalizeH="0" baseline="0" noProof="0">
                <a:solidFill>
                  <a:schemeClr val="tx2"/>
                </a:solidFill>
                <a:latin typeface="Times New Roman" panose="02020603050405020304" pitchFamily="18" charset="0"/>
                <a:ea typeface="+mj-ea"/>
                <a:cs typeface="Times New Roman" panose="02020603050405020304" pitchFamily="18" charset="0"/>
              </a:endParaRPr>
            </a:p>
          </p:txBody>
        </p:sp>
      </p:grpSp>
      <p:grpSp>
        <p:nvGrpSpPr>
          <p:cNvPr id="71" name="组合 70"/>
          <p:cNvGrpSpPr/>
          <p:nvPr/>
        </p:nvGrpSpPr>
        <p:grpSpPr>
          <a:xfrm>
            <a:off x="8225155" y="6148070"/>
            <a:ext cx="449580" cy="382270"/>
            <a:chOff x="1006488" y="2036167"/>
            <a:chExt cx="583984" cy="504056"/>
          </a:xfrm>
        </p:grpSpPr>
        <p:sp>
          <p:nvSpPr>
            <p:cNvPr id="72" name="椭圆 1"/>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Times New Roman" panose="02020603050405020304" pitchFamily="18" charset="0"/>
                <a:buNone/>
              </a:pPr>
              <a:endParaRPr lang="zh-CN" altLang="en-US" sz="1800" dirty="0">
                <a:solidFill>
                  <a:schemeClr val="tx1"/>
                </a:solidFill>
                <a:ea typeface="宋体" panose="02010600030101010101" pitchFamily="2" charset="-122"/>
                <a:cs typeface="Times New Roman" panose="02020603050405020304" pitchFamily="18" charset="0"/>
              </a:endParaRPr>
            </a:p>
          </p:txBody>
        </p:sp>
        <p:sp>
          <p:nvSpPr>
            <p:cNvPr id="73" name="文本框 72"/>
            <p:cNvSpPr txBox="1"/>
            <p:nvPr/>
          </p:nvSpPr>
          <p:spPr>
            <a:xfrm>
              <a:off x="1085672" y="2073847"/>
              <a:ext cx="504800" cy="440421"/>
            </a:xfrm>
            <a:prstGeom prst="rect">
              <a:avLst/>
            </a:prstGeom>
            <a:noFill/>
          </p:spPr>
          <p:txBody>
            <a:bodyPr>
              <a:noAutofit/>
            </a:bodyPr>
            <a:lstStyle/>
            <a:p>
              <a:pPr marR="0" defTabSz="914400">
                <a:buClrTx/>
                <a:buSzTx/>
                <a:buFontTx/>
                <a:buNone/>
                <a:defRPr/>
              </a:pPr>
              <a:r>
                <a:rPr kumimoji="0" lang="en-US" altLang="zh-CN" sz="1400" kern="1200" cap="none" spc="0" normalizeH="0" baseline="0" noProof="0">
                  <a:solidFill>
                    <a:schemeClr val="tx2"/>
                  </a:solidFill>
                  <a:latin typeface="Times New Roman" panose="02020603050405020304" pitchFamily="18" charset="0"/>
                  <a:ea typeface="+mj-ea"/>
                  <a:cs typeface="Times New Roman" panose="02020603050405020304" pitchFamily="18" charset="0"/>
                </a:rPr>
                <a:t>4</a:t>
              </a:r>
              <a:endParaRPr kumimoji="0" lang="en-US" altLang="zh-CN" sz="1400" kern="1200" cap="none" spc="0" normalizeH="0" baseline="0" noProof="0">
                <a:solidFill>
                  <a:schemeClr val="tx2"/>
                </a:solidFill>
                <a:latin typeface="Times New Roman" panose="02020603050405020304" pitchFamily="18" charset="0"/>
                <a:ea typeface="+mj-ea"/>
                <a:cs typeface="Times New Roman" panose="02020603050405020304" pitchFamily="18" charset="0"/>
              </a:endParaRPr>
            </a:p>
          </p:txBody>
        </p:sp>
      </p:grpSp>
      <p:cxnSp>
        <p:nvCxnSpPr>
          <p:cNvPr id="76" name="直接连接符 75"/>
          <p:cNvCxnSpPr/>
          <p:nvPr/>
        </p:nvCxnSpPr>
        <p:spPr>
          <a:xfrm flipH="1">
            <a:off x="7127875" y="3336290"/>
            <a:ext cx="0" cy="13271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77" name="直接连接符 76"/>
          <p:cNvCxnSpPr/>
          <p:nvPr/>
        </p:nvCxnSpPr>
        <p:spPr>
          <a:xfrm>
            <a:off x="6381115" y="3473450"/>
            <a:ext cx="1508760" cy="63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78" name="直接箭头连接符 77"/>
          <p:cNvCxnSpPr/>
          <p:nvPr/>
        </p:nvCxnSpPr>
        <p:spPr>
          <a:xfrm flipH="1">
            <a:off x="6381115" y="3465830"/>
            <a:ext cx="0" cy="12954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79" name="直接箭头连接符 78"/>
          <p:cNvCxnSpPr/>
          <p:nvPr/>
        </p:nvCxnSpPr>
        <p:spPr>
          <a:xfrm flipH="1">
            <a:off x="7889875" y="3469640"/>
            <a:ext cx="0" cy="12954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80" name="直接连接符 79"/>
          <p:cNvCxnSpPr/>
          <p:nvPr/>
        </p:nvCxnSpPr>
        <p:spPr>
          <a:xfrm flipH="1">
            <a:off x="8480425" y="5208270"/>
            <a:ext cx="0" cy="13271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81" name="直接连接符 80"/>
          <p:cNvCxnSpPr/>
          <p:nvPr/>
        </p:nvCxnSpPr>
        <p:spPr>
          <a:xfrm flipV="1">
            <a:off x="7972425" y="5342890"/>
            <a:ext cx="930275" cy="63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82" name="直接箭头连接符 81"/>
          <p:cNvCxnSpPr/>
          <p:nvPr/>
        </p:nvCxnSpPr>
        <p:spPr>
          <a:xfrm flipH="1">
            <a:off x="7980045" y="5351780"/>
            <a:ext cx="0" cy="13680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83" name="直接箭头连接符 82"/>
          <p:cNvCxnSpPr/>
          <p:nvPr/>
        </p:nvCxnSpPr>
        <p:spPr>
          <a:xfrm flipH="1">
            <a:off x="8904605" y="5341620"/>
            <a:ext cx="0" cy="13680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88" name="直接连接符 87"/>
          <p:cNvCxnSpPr/>
          <p:nvPr/>
        </p:nvCxnSpPr>
        <p:spPr>
          <a:xfrm flipH="1">
            <a:off x="7956550" y="5877560"/>
            <a:ext cx="0" cy="13271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89" name="直接连接符 88"/>
          <p:cNvCxnSpPr/>
          <p:nvPr/>
        </p:nvCxnSpPr>
        <p:spPr>
          <a:xfrm flipV="1">
            <a:off x="7486650" y="6012180"/>
            <a:ext cx="930275" cy="63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90" name="直接箭头连接符 89"/>
          <p:cNvCxnSpPr/>
          <p:nvPr/>
        </p:nvCxnSpPr>
        <p:spPr>
          <a:xfrm flipH="1">
            <a:off x="7486650" y="6013450"/>
            <a:ext cx="0" cy="13680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91" name="直接箭头连接符 90"/>
          <p:cNvCxnSpPr/>
          <p:nvPr/>
        </p:nvCxnSpPr>
        <p:spPr>
          <a:xfrm flipH="1">
            <a:off x="8418830" y="6010910"/>
            <a:ext cx="0" cy="13680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107" name="直接连接符 106"/>
          <p:cNvCxnSpPr>
            <a:stCxn id="2" idx="4"/>
            <a:endCxn id="21" idx="1"/>
          </p:cNvCxnSpPr>
          <p:nvPr/>
        </p:nvCxnSpPr>
        <p:spPr>
          <a:xfrm>
            <a:off x="1569720" y="3248660"/>
            <a:ext cx="1353185" cy="868045"/>
          </a:xfrm>
          <a:prstGeom prst="line">
            <a:avLst/>
          </a:prstGeom>
          <a:solidFill>
            <a:schemeClr val="accent1"/>
          </a:solidFill>
          <a:ln w="28575" cap="flat" cmpd="sng" algn="ctr">
            <a:solidFill>
              <a:schemeClr val="accent1"/>
            </a:solidFill>
            <a:prstDash val="solid"/>
            <a:round/>
            <a:headEnd type="none" w="med" len="med"/>
            <a:tailEnd type="none" w="med" len="med"/>
          </a:ln>
        </p:spPr>
      </p:cxnSp>
      <p:cxnSp>
        <p:nvCxnSpPr>
          <p:cNvPr id="108" name="直接连接符 107"/>
          <p:cNvCxnSpPr>
            <a:stCxn id="2" idx="4"/>
            <a:endCxn id="9" idx="0"/>
          </p:cNvCxnSpPr>
          <p:nvPr/>
        </p:nvCxnSpPr>
        <p:spPr>
          <a:xfrm flipH="1">
            <a:off x="1565275" y="3248660"/>
            <a:ext cx="4445" cy="1683385"/>
          </a:xfrm>
          <a:prstGeom prst="line">
            <a:avLst/>
          </a:prstGeom>
          <a:solidFill>
            <a:schemeClr val="accent1"/>
          </a:solidFill>
          <a:ln w="28575" cap="flat" cmpd="sng" algn="ctr">
            <a:solidFill>
              <a:schemeClr val="accent1"/>
            </a:solidFill>
            <a:prstDash val="solid"/>
            <a:round/>
            <a:headEnd type="none" w="med" len="med"/>
            <a:tailEnd type="none" w="med" len="med"/>
          </a:ln>
        </p:spPr>
      </p:cxnSp>
      <p:sp>
        <p:nvSpPr>
          <p:cNvPr id="109" name="文本框 108"/>
          <p:cNvSpPr txBox="1"/>
          <p:nvPr/>
        </p:nvSpPr>
        <p:spPr>
          <a:xfrm>
            <a:off x="2267585" y="3357245"/>
            <a:ext cx="429895" cy="349250"/>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20</a:t>
            </a:r>
            <a:endParaRPr lang="en-US" altLang="zh-CN">
              <a:latin typeface="Times New Roman" panose="02020603050405020304" pitchFamily="18" charset="0"/>
              <a:cs typeface="Times New Roman" panose="02020603050405020304" pitchFamily="18" charset="0"/>
            </a:endParaRPr>
          </a:p>
        </p:txBody>
      </p:sp>
      <p:sp>
        <p:nvSpPr>
          <p:cNvPr id="110" name="文本框 109"/>
          <p:cNvSpPr txBox="1"/>
          <p:nvPr/>
        </p:nvSpPr>
        <p:spPr>
          <a:xfrm>
            <a:off x="1115695" y="3717290"/>
            <a:ext cx="429895" cy="349250"/>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15</a:t>
            </a:r>
            <a:endParaRPr lang="en-US" altLang="zh-CN">
              <a:latin typeface="Times New Roman" panose="02020603050405020304" pitchFamily="18" charset="0"/>
              <a:cs typeface="Times New Roman" panose="02020603050405020304" pitchFamily="18" charset="0"/>
            </a:endParaRPr>
          </a:p>
        </p:txBody>
      </p:sp>
      <p:cxnSp>
        <p:nvCxnSpPr>
          <p:cNvPr id="111" name="直接连接符 110"/>
          <p:cNvCxnSpPr/>
          <p:nvPr/>
        </p:nvCxnSpPr>
        <p:spPr>
          <a:xfrm>
            <a:off x="1565275" y="3248660"/>
            <a:ext cx="1353185" cy="868045"/>
          </a:xfrm>
          <a:prstGeom prst="line">
            <a:avLst/>
          </a:prstGeom>
          <a:solidFill>
            <a:schemeClr val="accent1"/>
          </a:solidFill>
          <a:ln w="28575" cap="flat" cmpd="sng" algn="ctr">
            <a:solidFill>
              <a:srgbClr val="000000"/>
            </a:solidFill>
            <a:prstDash val="solid"/>
            <a:round/>
            <a:headEnd type="none" w="med" len="med"/>
            <a:tailEnd type="none" w="med" len="med"/>
          </a:ln>
        </p:spPr>
      </p:cxnSp>
      <p:cxnSp>
        <p:nvCxnSpPr>
          <p:cNvPr id="112" name="直接连接符 111"/>
          <p:cNvCxnSpPr/>
          <p:nvPr/>
        </p:nvCxnSpPr>
        <p:spPr>
          <a:xfrm flipH="1">
            <a:off x="1560830" y="3248660"/>
            <a:ext cx="4445" cy="1683385"/>
          </a:xfrm>
          <a:prstGeom prst="line">
            <a:avLst/>
          </a:prstGeom>
          <a:solidFill>
            <a:schemeClr val="accent1"/>
          </a:solidFill>
          <a:ln w="28575" cap="flat" cmpd="sng" algn="ctr">
            <a:solidFill>
              <a:srgbClr val="000000"/>
            </a:solidFill>
            <a:prstDash val="solid"/>
            <a:round/>
            <a:headEnd type="none" w="med" len="med"/>
            <a:tailEnd type="none" w="med" len="med"/>
          </a:ln>
        </p:spPr>
      </p:cxn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nodeType="clickEffect">
                                  <p:stCondLst>
                                    <p:cond delay="0"/>
                                  </p:stCondLst>
                                  <p:childTnLst>
                                    <p:animEffect transition="out" filter="wipe(down)">
                                      <p:cBhvr>
                                        <p:cTn id="6" dur="500"/>
                                        <p:tgtEl>
                                          <p:spTgt spid="111"/>
                                        </p:tgtEl>
                                      </p:cBhvr>
                                    </p:animEffect>
                                    <p:set>
                                      <p:cBhvr>
                                        <p:cTn id="7" dur="1" fill="hold">
                                          <p:stCondLst>
                                            <p:cond delay="499"/>
                                          </p:stCondLst>
                                        </p:cTn>
                                        <p:tgtEl>
                                          <p:spTgt spid="111"/>
                                        </p:tgtEl>
                                        <p:attrNameLst>
                                          <p:attrName>style.visibility</p:attrName>
                                        </p:attrNameLst>
                                      </p:cBhvr>
                                      <p:to>
                                        <p:strVal val="hidden"/>
                                      </p:to>
                                    </p:set>
                                  </p:childTnLst>
                                </p:cTn>
                              </p:par>
                              <p:par>
                                <p:cTn id="8" presetID="22" presetClass="exit" presetSubtype="4" fill="hold" nodeType="withEffect">
                                  <p:stCondLst>
                                    <p:cond delay="0"/>
                                  </p:stCondLst>
                                  <p:childTnLst>
                                    <p:animEffect transition="out" filter="wipe(down)">
                                      <p:cBhvr>
                                        <p:cTn id="9" dur="500"/>
                                        <p:tgtEl>
                                          <p:spTgt spid="112"/>
                                        </p:tgtEl>
                                      </p:cBhvr>
                                    </p:animEffect>
                                    <p:set>
                                      <p:cBhvr>
                                        <p:cTn id="10" dur="1" fill="hold">
                                          <p:stCondLst>
                                            <p:cond delay="499"/>
                                          </p:stCondLst>
                                        </p:cTn>
                                        <p:tgtEl>
                                          <p:spTgt spid="112"/>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0" presetClass="path" presetSubtype="0" accel="50000" decel="50000" fill="hold" nodeType="clickEffect">
                                  <p:stCondLst>
                                    <p:cond delay="0"/>
                                  </p:stCondLst>
                                  <p:childTnLst>
                                    <p:animMotion origin="layout" path="M 0 0 L 0.0815972 -0.0914815 " pathEditMode="relative" rAng="0" ptsTypes="">
                                      <p:cBhvr>
                                        <p:cTn id="14" dur="2000" fill="hold"/>
                                        <p:tgtEl>
                                          <p:spTgt spid="46"/>
                                        </p:tgtEl>
                                        <p:attrNameLst>
                                          <p:attrName>ppt_x</p:attrName>
                                          <p:attrName>ppt_y</p:attrName>
                                        </p:attrNameLst>
                                      </p:cBhvr>
                                      <p:rCtr x="43" y="-45"/>
                                    </p:animMotion>
                                  </p:childTnLst>
                                </p:cTn>
                              </p:par>
                              <p:par>
                                <p:cTn id="15" presetID="0" presetClass="path" presetSubtype="0" accel="50000" decel="50000" fill="hold" nodeType="withEffect">
                                  <p:stCondLst>
                                    <p:cond delay="0"/>
                                  </p:stCondLst>
                                  <p:childTnLst>
                                    <p:animMotion origin="layout" path="M 0 0 L -0.0824306 0.0900926 " pathEditMode="relative" rAng="0" ptsTypes="">
                                      <p:cBhvr>
                                        <p:cTn id="16" dur="2000" fill="hold"/>
                                        <p:tgtEl>
                                          <p:spTgt spid="10245"/>
                                        </p:tgtEl>
                                        <p:attrNameLst>
                                          <p:attrName>ppt_x</p:attrName>
                                          <p:attrName>ppt_y</p:attrName>
                                        </p:attrNameLst>
                                      </p:cBhvr>
                                      <p:rCtr x="-40" y="4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1" animBg="1"/>
      <p:bldP spid="33" grpId="1"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650365" y="2315210"/>
            <a:ext cx="539750" cy="539750"/>
            <a:chOff x="3572" y="3586"/>
            <a:chExt cx="850" cy="850"/>
          </a:xfrm>
        </p:grpSpPr>
        <p:sp>
          <p:nvSpPr>
            <p:cNvPr id="2" name="椭圆 1"/>
            <p:cNvSpPr/>
            <p:nvPr/>
          </p:nvSpPr>
          <p:spPr>
            <a:xfrm>
              <a:off x="3572" y="3586"/>
              <a:ext cx="850" cy="850"/>
            </a:xfrm>
            <a:prstGeom prst="ellipse">
              <a:avLst/>
            </a:prstGeom>
            <a:solidFill>
              <a:schemeClr val="accent1"/>
            </a:solidFill>
            <a:ln w="9525" cap="flat" cmpd="sng" algn="ctr">
              <a:solidFill>
                <a:schemeClr val="accent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3" name="文本框 2"/>
            <p:cNvSpPr txBox="1"/>
            <p:nvPr/>
          </p:nvSpPr>
          <p:spPr>
            <a:xfrm>
              <a:off x="3685" y="3703"/>
              <a:ext cx="730" cy="616"/>
            </a:xfrm>
            <a:prstGeom prst="rect">
              <a:avLst/>
            </a:prstGeom>
            <a:noFill/>
          </p:spPr>
          <p:txBody>
            <a:bodyPr wrap="square" rtlCol="0">
              <a:noAutofit/>
            </a:bodyPr>
            <a:p>
              <a:pPr marL="0" marR="0" indent="0" algn="l" defTabSz="914400" rtl="0" eaLnBrk="1" fontAlgn="base" latinLnBrk="0" hangingPunct="1">
                <a:lnSpc>
                  <a:spcPct val="100000"/>
                </a:lnSpc>
                <a:spcBef>
                  <a:spcPct val="0"/>
                </a:spcBef>
                <a:spcAft>
                  <a:spcPct val="0"/>
                </a:spcAft>
                <a:buClrTx/>
                <a:buSzTx/>
                <a:buFontTx/>
                <a:buNone/>
              </a:pPr>
              <a:r>
                <a:rPr lang="en-US" altLang="zh-CN" sz="1800" i="1" smtClean="0">
                  <a:ln>
                    <a:noFill/>
                  </a:ln>
                  <a:effectLst/>
                  <a:latin typeface="Times New Roman" panose="02020603050405020304" pitchFamily="18" charset="0"/>
                  <a:ea typeface="华文细黑" panose="02010600040101010101" pitchFamily="2" charset="-122"/>
                  <a:cs typeface="Times New Roman" panose="02020603050405020304" pitchFamily="18" charset="0"/>
                  <a:sym typeface="+mn-ea"/>
                </a:rPr>
                <a:t>A</a:t>
              </a:r>
              <a:endParaRPr lang="en-US" altLang="zh-CN" sz="1800" i="1" smtClean="0">
                <a:ln>
                  <a:noFill/>
                </a:ln>
                <a:effectLst/>
                <a:latin typeface="Times New Roman" panose="02020603050405020304" pitchFamily="18" charset="0"/>
                <a:ea typeface="华文细黑" panose="02010600040101010101" pitchFamily="2" charset="-122"/>
                <a:cs typeface="Times New Roman" panose="02020603050405020304" pitchFamily="18" charset="0"/>
              </a:endParaRPr>
            </a:p>
          </p:txBody>
        </p:sp>
      </p:grpSp>
      <p:grpSp>
        <p:nvGrpSpPr>
          <p:cNvPr id="5" name="组合 4"/>
          <p:cNvGrpSpPr/>
          <p:nvPr/>
        </p:nvGrpSpPr>
        <p:grpSpPr>
          <a:xfrm>
            <a:off x="4927600" y="4192270"/>
            <a:ext cx="539750" cy="539750"/>
            <a:chOff x="3572" y="3586"/>
            <a:chExt cx="850" cy="850"/>
          </a:xfrm>
        </p:grpSpPr>
        <p:sp>
          <p:nvSpPr>
            <p:cNvPr id="6" name="椭圆 5"/>
            <p:cNvSpPr/>
            <p:nvPr/>
          </p:nvSpPr>
          <p:spPr>
            <a:xfrm>
              <a:off x="3572" y="3586"/>
              <a:ext cx="850" cy="850"/>
            </a:xfrm>
            <a:prstGeom prst="ellipse">
              <a:avLst/>
            </a:prstGeom>
            <a:solidFill>
              <a:schemeClr val="accent1"/>
            </a:solidFill>
            <a:ln w="9525" cap="flat" cmpd="sng" algn="ctr">
              <a:solidFill>
                <a:schemeClr val="accent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7" name="文本框 6"/>
            <p:cNvSpPr txBox="1"/>
            <p:nvPr/>
          </p:nvSpPr>
          <p:spPr>
            <a:xfrm>
              <a:off x="3685" y="3703"/>
              <a:ext cx="730" cy="616"/>
            </a:xfrm>
            <a:prstGeom prst="rect">
              <a:avLst/>
            </a:prstGeom>
            <a:noFill/>
          </p:spPr>
          <p:txBody>
            <a:bodyPr wrap="square" rtlCol="0">
              <a:noAutofit/>
            </a:bodyPr>
            <a:p>
              <a:pPr marL="0" marR="0" indent="0" algn="l" defTabSz="914400" rtl="0" eaLnBrk="1" fontAlgn="base" latinLnBrk="0" hangingPunct="1">
                <a:lnSpc>
                  <a:spcPct val="100000"/>
                </a:lnSpc>
                <a:spcBef>
                  <a:spcPct val="0"/>
                </a:spcBef>
                <a:spcAft>
                  <a:spcPct val="0"/>
                </a:spcAft>
                <a:buClrTx/>
                <a:buSzTx/>
                <a:buFontTx/>
                <a:buNone/>
              </a:pPr>
              <a:r>
                <a:rPr lang="en-US" altLang="zh-CN" sz="1800" i="1" smtClean="0">
                  <a:ln>
                    <a:noFill/>
                  </a:ln>
                  <a:effectLst/>
                  <a:latin typeface="Times New Roman" panose="02020603050405020304" pitchFamily="18" charset="0"/>
                  <a:ea typeface="华文细黑" panose="02010600040101010101" pitchFamily="2" charset="-122"/>
                  <a:cs typeface="Times New Roman" panose="02020603050405020304" pitchFamily="18" charset="0"/>
                  <a:sym typeface="+mn-ea"/>
                </a:rPr>
                <a:t>G</a:t>
              </a:r>
              <a:endParaRPr lang="en-US" altLang="zh-CN" sz="1800" i="1" smtClean="0">
                <a:ln>
                  <a:noFill/>
                </a:ln>
                <a:effectLst/>
                <a:latin typeface="Times New Roman" panose="02020603050405020304" pitchFamily="18" charset="0"/>
                <a:ea typeface="华文细黑" panose="02010600040101010101" pitchFamily="2" charset="-122"/>
                <a:cs typeface="Times New Roman" panose="02020603050405020304" pitchFamily="18" charset="0"/>
              </a:endParaRPr>
            </a:p>
          </p:txBody>
        </p:sp>
      </p:grpSp>
      <p:grpSp>
        <p:nvGrpSpPr>
          <p:cNvPr id="8" name="组合 7"/>
          <p:cNvGrpSpPr/>
          <p:nvPr/>
        </p:nvGrpSpPr>
        <p:grpSpPr>
          <a:xfrm>
            <a:off x="3456305" y="4336415"/>
            <a:ext cx="539750" cy="539750"/>
            <a:chOff x="3572" y="3586"/>
            <a:chExt cx="850" cy="850"/>
          </a:xfrm>
        </p:grpSpPr>
        <p:sp>
          <p:nvSpPr>
            <p:cNvPr id="9" name="椭圆 8"/>
            <p:cNvSpPr/>
            <p:nvPr/>
          </p:nvSpPr>
          <p:spPr>
            <a:xfrm>
              <a:off x="3572" y="3586"/>
              <a:ext cx="850" cy="850"/>
            </a:xfrm>
            <a:prstGeom prst="ellipse">
              <a:avLst/>
            </a:prstGeom>
            <a:solidFill>
              <a:schemeClr val="accent1"/>
            </a:solidFill>
            <a:ln w="9525" cap="flat" cmpd="sng" algn="ctr">
              <a:solidFill>
                <a:schemeClr val="accent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0" name="文本框 9"/>
            <p:cNvSpPr txBox="1"/>
            <p:nvPr/>
          </p:nvSpPr>
          <p:spPr>
            <a:xfrm>
              <a:off x="3685" y="3703"/>
              <a:ext cx="730" cy="616"/>
            </a:xfrm>
            <a:prstGeom prst="rect">
              <a:avLst/>
            </a:prstGeom>
            <a:noFill/>
          </p:spPr>
          <p:txBody>
            <a:bodyPr wrap="square" rtlCol="0">
              <a:noAutofit/>
            </a:bodyPr>
            <a:p>
              <a:pPr marL="0" marR="0" indent="0" algn="l" defTabSz="914400" rtl="0" eaLnBrk="1" fontAlgn="base" latinLnBrk="0" hangingPunct="1">
                <a:lnSpc>
                  <a:spcPct val="100000"/>
                </a:lnSpc>
                <a:spcBef>
                  <a:spcPct val="0"/>
                </a:spcBef>
                <a:spcAft>
                  <a:spcPct val="0"/>
                </a:spcAft>
                <a:buClrTx/>
                <a:buSzTx/>
                <a:buFontTx/>
                <a:buNone/>
              </a:pPr>
              <a:r>
                <a:rPr lang="en-US" altLang="zh-CN" sz="1800" i="1" smtClean="0">
                  <a:ln>
                    <a:noFill/>
                  </a:ln>
                  <a:effectLst/>
                  <a:latin typeface="Times New Roman" panose="02020603050405020304" pitchFamily="18" charset="0"/>
                  <a:ea typeface="华文细黑" panose="02010600040101010101" pitchFamily="2" charset="-122"/>
                  <a:cs typeface="Times New Roman" panose="02020603050405020304" pitchFamily="18" charset="0"/>
                  <a:sym typeface="+mn-ea"/>
                </a:rPr>
                <a:t>F</a:t>
              </a:r>
              <a:endParaRPr lang="en-US" altLang="zh-CN" sz="1800" i="1" smtClean="0">
                <a:ln>
                  <a:noFill/>
                </a:ln>
                <a:effectLst/>
                <a:latin typeface="Times New Roman" panose="02020603050405020304" pitchFamily="18" charset="0"/>
                <a:ea typeface="华文细黑" panose="02010600040101010101" pitchFamily="2" charset="-122"/>
                <a:cs typeface="Times New Roman" panose="02020603050405020304" pitchFamily="18" charset="0"/>
              </a:endParaRPr>
            </a:p>
          </p:txBody>
        </p:sp>
      </p:grpSp>
      <p:grpSp>
        <p:nvGrpSpPr>
          <p:cNvPr id="11" name="组合 10"/>
          <p:cNvGrpSpPr/>
          <p:nvPr/>
        </p:nvGrpSpPr>
        <p:grpSpPr>
          <a:xfrm>
            <a:off x="4063365" y="5416550"/>
            <a:ext cx="539750" cy="539750"/>
            <a:chOff x="3572" y="3586"/>
            <a:chExt cx="850" cy="850"/>
          </a:xfrm>
        </p:grpSpPr>
        <p:sp>
          <p:nvSpPr>
            <p:cNvPr id="12" name="椭圆 11"/>
            <p:cNvSpPr/>
            <p:nvPr/>
          </p:nvSpPr>
          <p:spPr>
            <a:xfrm>
              <a:off x="3572" y="3586"/>
              <a:ext cx="850" cy="850"/>
            </a:xfrm>
            <a:prstGeom prst="ellipse">
              <a:avLst/>
            </a:prstGeom>
            <a:solidFill>
              <a:schemeClr val="accent1"/>
            </a:solidFill>
            <a:ln w="9525" cap="flat" cmpd="sng" algn="ctr">
              <a:solidFill>
                <a:schemeClr val="accent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3" name="文本框 12"/>
            <p:cNvSpPr txBox="1"/>
            <p:nvPr/>
          </p:nvSpPr>
          <p:spPr>
            <a:xfrm>
              <a:off x="3685" y="3703"/>
              <a:ext cx="730" cy="616"/>
            </a:xfrm>
            <a:prstGeom prst="rect">
              <a:avLst/>
            </a:prstGeom>
            <a:noFill/>
          </p:spPr>
          <p:txBody>
            <a:bodyPr wrap="square" rtlCol="0">
              <a:noAutofit/>
            </a:bodyPr>
            <a:p>
              <a:pPr marL="0" marR="0" indent="0" algn="l" defTabSz="914400" rtl="0" eaLnBrk="1" fontAlgn="base" latinLnBrk="0" hangingPunct="1">
                <a:lnSpc>
                  <a:spcPct val="100000"/>
                </a:lnSpc>
                <a:spcBef>
                  <a:spcPct val="0"/>
                </a:spcBef>
                <a:spcAft>
                  <a:spcPct val="0"/>
                </a:spcAft>
                <a:buClrTx/>
                <a:buSzTx/>
                <a:buFontTx/>
                <a:buNone/>
              </a:pPr>
              <a:r>
                <a:rPr lang="en-US" altLang="zh-CN" sz="1800" i="1" smtClean="0">
                  <a:ln>
                    <a:noFill/>
                  </a:ln>
                  <a:effectLst/>
                  <a:latin typeface="Times New Roman" panose="02020603050405020304" pitchFamily="18" charset="0"/>
                  <a:ea typeface="华文细黑" panose="02010600040101010101" pitchFamily="2" charset="-122"/>
                  <a:cs typeface="Times New Roman" panose="02020603050405020304" pitchFamily="18" charset="0"/>
                  <a:sym typeface="+mn-ea"/>
                </a:rPr>
                <a:t>E</a:t>
              </a:r>
              <a:endParaRPr lang="en-US" altLang="zh-CN" sz="1800" i="1" smtClean="0">
                <a:ln>
                  <a:noFill/>
                </a:ln>
                <a:effectLst/>
                <a:latin typeface="Times New Roman" panose="02020603050405020304" pitchFamily="18" charset="0"/>
                <a:ea typeface="华文细黑" panose="02010600040101010101" pitchFamily="2" charset="-122"/>
                <a:cs typeface="Times New Roman" panose="02020603050405020304" pitchFamily="18" charset="0"/>
              </a:endParaRPr>
            </a:p>
          </p:txBody>
        </p:sp>
      </p:grpSp>
      <p:grpSp>
        <p:nvGrpSpPr>
          <p:cNvPr id="14" name="组合 13"/>
          <p:cNvGrpSpPr/>
          <p:nvPr/>
        </p:nvGrpSpPr>
        <p:grpSpPr>
          <a:xfrm>
            <a:off x="5904230" y="5416550"/>
            <a:ext cx="539750" cy="539750"/>
            <a:chOff x="3572" y="3586"/>
            <a:chExt cx="850" cy="850"/>
          </a:xfrm>
        </p:grpSpPr>
        <p:sp>
          <p:nvSpPr>
            <p:cNvPr id="15" name="椭圆 14"/>
            <p:cNvSpPr/>
            <p:nvPr/>
          </p:nvSpPr>
          <p:spPr>
            <a:xfrm>
              <a:off x="3572" y="3586"/>
              <a:ext cx="850" cy="850"/>
            </a:xfrm>
            <a:prstGeom prst="ellipse">
              <a:avLst/>
            </a:prstGeom>
            <a:solidFill>
              <a:schemeClr val="accent1"/>
            </a:solidFill>
            <a:ln w="9525" cap="flat" cmpd="sng" algn="ctr">
              <a:solidFill>
                <a:schemeClr val="accent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6" name="文本框 15"/>
            <p:cNvSpPr txBox="1"/>
            <p:nvPr/>
          </p:nvSpPr>
          <p:spPr>
            <a:xfrm>
              <a:off x="3685" y="3703"/>
              <a:ext cx="730" cy="616"/>
            </a:xfrm>
            <a:prstGeom prst="rect">
              <a:avLst/>
            </a:prstGeom>
            <a:noFill/>
          </p:spPr>
          <p:txBody>
            <a:bodyPr wrap="square" rtlCol="0">
              <a:noAutofit/>
            </a:bodyPr>
            <a:p>
              <a:pPr marL="0" marR="0" indent="0" algn="l" defTabSz="914400" rtl="0" eaLnBrk="1" fontAlgn="base" latinLnBrk="0" hangingPunct="1">
                <a:lnSpc>
                  <a:spcPct val="100000"/>
                </a:lnSpc>
                <a:spcBef>
                  <a:spcPct val="0"/>
                </a:spcBef>
                <a:spcAft>
                  <a:spcPct val="0"/>
                </a:spcAft>
                <a:buClrTx/>
                <a:buSzTx/>
                <a:buFontTx/>
                <a:buNone/>
              </a:pPr>
              <a:r>
                <a:rPr lang="en-US" altLang="zh-CN" sz="1800" i="1" smtClean="0">
                  <a:ln>
                    <a:noFill/>
                  </a:ln>
                  <a:effectLst/>
                  <a:latin typeface="Times New Roman" panose="02020603050405020304" pitchFamily="18" charset="0"/>
                  <a:ea typeface="华文细黑" panose="02010600040101010101" pitchFamily="2" charset="-122"/>
                  <a:cs typeface="Times New Roman" panose="02020603050405020304" pitchFamily="18" charset="0"/>
                  <a:sym typeface="+mn-ea"/>
                </a:rPr>
                <a:t>D</a:t>
              </a:r>
              <a:endParaRPr lang="en-US" altLang="zh-CN" sz="1800" i="1" smtClean="0">
                <a:ln>
                  <a:noFill/>
                </a:ln>
                <a:effectLst/>
                <a:latin typeface="Times New Roman" panose="02020603050405020304" pitchFamily="18" charset="0"/>
                <a:ea typeface="华文细黑" panose="02010600040101010101" pitchFamily="2" charset="-122"/>
                <a:cs typeface="Times New Roman" panose="02020603050405020304" pitchFamily="18" charset="0"/>
              </a:endParaRPr>
            </a:p>
          </p:txBody>
        </p:sp>
      </p:grpSp>
      <p:grpSp>
        <p:nvGrpSpPr>
          <p:cNvPr id="17" name="组合 16"/>
          <p:cNvGrpSpPr/>
          <p:nvPr/>
        </p:nvGrpSpPr>
        <p:grpSpPr>
          <a:xfrm>
            <a:off x="6331585" y="4410710"/>
            <a:ext cx="539750" cy="539750"/>
            <a:chOff x="3572" y="3586"/>
            <a:chExt cx="850" cy="850"/>
          </a:xfrm>
        </p:grpSpPr>
        <p:sp>
          <p:nvSpPr>
            <p:cNvPr id="18" name="椭圆 17"/>
            <p:cNvSpPr/>
            <p:nvPr/>
          </p:nvSpPr>
          <p:spPr>
            <a:xfrm>
              <a:off x="3572" y="3586"/>
              <a:ext cx="850" cy="850"/>
            </a:xfrm>
            <a:prstGeom prst="ellipse">
              <a:avLst/>
            </a:prstGeom>
            <a:solidFill>
              <a:schemeClr val="accent1"/>
            </a:solidFill>
            <a:ln w="9525" cap="flat" cmpd="sng" algn="ctr">
              <a:solidFill>
                <a:schemeClr val="accent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9" name="文本框 18"/>
            <p:cNvSpPr txBox="1"/>
            <p:nvPr/>
          </p:nvSpPr>
          <p:spPr>
            <a:xfrm>
              <a:off x="3685" y="3703"/>
              <a:ext cx="730" cy="616"/>
            </a:xfrm>
            <a:prstGeom prst="rect">
              <a:avLst/>
            </a:prstGeom>
            <a:noFill/>
          </p:spPr>
          <p:txBody>
            <a:bodyPr wrap="square" rtlCol="0">
              <a:noAutofit/>
            </a:bodyPr>
            <a:p>
              <a:pPr marL="0" marR="0" indent="0" algn="l" defTabSz="914400" rtl="0" eaLnBrk="1" fontAlgn="base" latinLnBrk="0" hangingPunct="1">
                <a:lnSpc>
                  <a:spcPct val="100000"/>
                </a:lnSpc>
                <a:spcBef>
                  <a:spcPct val="0"/>
                </a:spcBef>
                <a:spcAft>
                  <a:spcPct val="0"/>
                </a:spcAft>
                <a:buClrTx/>
                <a:buSzTx/>
                <a:buFontTx/>
                <a:buNone/>
              </a:pPr>
              <a:r>
                <a:rPr lang="en-US" altLang="zh-CN" sz="1800" i="1" smtClean="0">
                  <a:ln>
                    <a:noFill/>
                  </a:ln>
                  <a:effectLst/>
                  <a:latin typeface="Times New Roman" panose="02020603050405020304" pitchFamily="18" charset="0"/>
                  <a:ea typeface="华文细黑" panose="02010600040101010101" pitchFamily="2" charset="-122"/>
                  <a:cs typeface="Times New Roman" panose="02020603050405020304" pitchFamily="18" charset="0"/>
                  <a:sym typeface="+mn-ea"/>
                </a:rPr>
                <a:t>C</a:t>
              </a:r>
              <a:endParaRPr lang="en-US" altLang="zh-CN" sz="1800" i="1" smtClean="0">
                <a:ln>
                  <a:noFill/>
                </a:ln>
                <a:effectLst/>
                <a:latin typeface="Times New Roman" panose="02020603050405020304" pitchFamily="18" charset="0"/>
                <a:ea typeface="华文细黑" panose="02010600040101010101" pitchFamily="2" charset="-122"/>
                <a:cs typeface="Times New Roman" panose="02020603050405020304" pitchFamily="18" charset="0"/>
              </a:endParaRPr>
            </a:p>
          </p:txBody>
        </p:sp>
      </p:grpSp>
      <p:grpSp>
        <p:nvGrpSpPr>
          <p:cNvPr id="20" name="组合 19"/>
          <p:cNvGrpSpPr/>
          <p:nvPr/>
        </p:nvGrpSpPr>
        <p:grpSpPr>
          <a:xfrm>
            <a:off x="5652135" y="3284855"/>
            <a:ext cx="539750" cy="539750"/>
            <a:chOff x="3572" y="3586"/>
            <a:chExt cx="850" cy="850"/>
          </a:xfrm>
        </p:grpSpPr>
        <p:sp>
          <p:nvSpPr>
            <p:cNvPr id="21" name="椭圆 20"/>
            <p:cNvSpPr/>
            <p:nvPr/>
          </p:nvSpPr>
          <p:spPr>
            <a:xfrm>
              <a:off x="3572" y="3586"/>
              <a:ext cx="850" cy="850"/>
            </a:xfrm>
            <a:prstGeom prst="ellipse">
              <a:avLst/>
            </a:prstGeom>
            <a:solidFill>
              <a:schemeClr val="accent1"/>
            </a:solidFill>
            <a:ln w="9525" cap="flat" cmpd="sng" algn="ctr">
              <a:solidFill>
                <a:schemeClr val="accent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2" name="文本框 21"/>
            <p:cNvSpPr txBox="1"/>
            <p:nvPr/>
          </p:nvSpPr>
          <p:spPr>
            <a:xfrm>
              <a:off x="3685" y="3703"/>
              <a:ext cx="730" cy="616"/>
            </a:xfrm>
            <a:prstGeom prst="rect">
              <a:avLst/>
            </a:prstGeom>
            <a:noFill/>
          </p:spPr>
          <p:txBody>
            <a:bodyPr wrap="square" rtlCol="0">
              <a:noAutofit/>
            </a:bodyPr>
            <a:p>
              <a:pPr marL="0" marR="0" indent="0" algn="l" defTabSz="914400" rtl="0" eaLnBrk="1" fontAlgn="base" latinLnBrk="0" hangingPunct="1">
                <a:lnSpc>
                  <a:spcPct val="100000"/>
                </a:lnSpc>
                <a:spcBef>
                  <a:spcPct val="0"/>
                </a:spcBef>
                <a:spcAft>
                  <a:spcPct val="0"/>
                </a:spcAft>
                <a:buClrTx/>
                <a:buSzTx/>
                <a:buFontTx/>
                <a:buNone/>
              </a:pPr>
              <a:r>
                <a:rPr lang="en-US" altLang="zh-CN" sz="1800" i="1" smtClean="0">
                  <a:ln>
                    <a:noFill/>
                  </a:ln>
                  <a:effectLst/>
                  <a:latin typeface="Times New Roman" panose="02020603050405020304" pitchFamily="18" charset="0"/>
                  <a:ea typeface="华文细黑" panose="02010600040101010101" pitchFamily="2" charset="-122"/>
                  <a:cs typeface="Times New Roman" panose="02020603050405020304" pitchFamily="18" charset="0"/>
                  <a:sym typeface="+mn-ea"/>
                </a:rPr>
                <a:t>B</a:t>
              </a:r>
              <a:endParaRPr lang="en-US" altLang="zh-CN" sz="1800" i="1" smtClean="0">
                <a:ln>
                  <a:noFill/>
                </a:ln>
                <a:effectLst/>
                <a:latin typeface="Times New Roman" panose="02020603050405020304" pitchFamily="18" charset="0"/>
                <a:ea typeface="华文细黑" panose="02010600040101010101" pitchFamily="2" charset="-122"/>
                <a:cs typeface="Times New Roman" panose="02020603050405020304" pitchFamily="18" charset="0"/>
              </a:endParaRPr>
            </a:p>
          </p:txBody>
        </p:sp>
      </p:grpSp>
      <p:sp>
        <p:nvSpPr>
          <p:cNvPr id="23" name="文本框 22"/>
          <p:cNvSpPr txBox="1"/>
          <p:nvPr/>
        </p:nvSpPr>
        <p:spPr>
          <a:xfrm>
            <a:off x="251460" y="981075"/>
            <a:ext cx="4572000" cy="429895"/>
          </a:xfrm>
          <a:prstGeom prst="rect">
            <a:avLst/>
          </a:prstGeom>
          <a:noFill/>
        </p:spPr>
        <p:txBody>
          <a:bodyPr wrap="square" rtlCol="0" anchor="t">
            <a:spAutoFit/>
          </a:bodyPr>
          <a:p>
            <a:r>
              <a:rPr lang="en-US" altLang="zh-CN" sz="2200" b="1" dirty="0">
                <a:latin typeface="宋体" panose="02010600030101010101" pitchFamily="2" charset="-122"/>
                <a:cs typeface="Times New Roman" panose="02020603050405020304" pitchFamily="18" charset="0"/>
                <a:sym typeface="+mn-ea"/>
              </a:rPr>
              <a:t>1. </a:t>
            </a:r>
            <a:r>
              <a:rPr lang="zh-CN" altLang="en-US" sz="2200" b="1" dirty="0">
                <a:latin typeface="宋体" panose="02010600030101010101" pitchFamily="2" charset="-122"/>
                <a:cs typeface="Times New Roman" panose="02020603050405020304" pitchFamily="18" charset="0"/>
                <a:sym typeface="+mn-ea"/>
              </a:rPr>
              <a:t>最近顶点策略</a:t>
            </a:r>
            <a:r>
              <a:rPr lang="en-US" altLang="zh-CN" sz="2200" b="1" dirty="0">
                <a:latin typeface="宋体" panose="02010600030101010101" pitchFamily="2" charset="-122"/>
                <a:cs typeface="Times New Roman" panose="02020603050405020304" pitchFamily="18" charset="0"/>
                <a:sym typeface="+mn-ea"/>
              </a:rPr>
              <a:t>(prim</a:t>
            </a:r>
            <a:r>
              <a:rPr lang="zh-CN" altLang="en-US" sz="2200" b="1" dirty="0">
                <a:latin typeface="宋体" panose="02010600030101010101" pitchFamily="2" charset="-122"/>
                <a:cs typeface="Times New Roman" panose="02020603050405020304" pitchFamily="18" charset="0"/>
                <a:sym typeface="+mn-ea"/>
              </a:rPr>
              <a:t>算法</a:t>
            </a:r>
            <a:r>
              <a:rPr lang="en-US" altLang="zh-CN" sz="2200" b="1" dirty="0">
                <a:latin typeface="宋体" panose="02010600030101010101" pitchFamily="2" charset="-122"/>
                <a:cs typeface="Times New Roman" panose="02020603050405020304" pitchFamily="18" charset="0"/>
                <a:sym typeface="+mn-ea"/>
              </a:rPr>
              <a:t>)</a:t>
            </a:r>
            <a:endParaRPr lang="en-US" altLang="zh-CN" sz="2200" b="1" dirty="0">
              <a:latin typeface="宋体" panose="02010600030101010101" pitchFamily="2" charset="-122"/>
              <a:cs typeface="Times New Roman" panose="02020603050405020304" pitchFamily="18" charset="0"/>
              <a:sym typeface="+mn-ea"/>
            </a:endParaRPr>
          </a:p>
        </p:txBody>
      </p:sp>
      <p:sp>
        <p:nvSpPr>
          <p:cNvPr id="24" name="文本框 23"/>
          <p:cNvSpPr txBox="1"/>
          <p:nvPr/>
        </p:nvSpPr>
        <p:spPr>
          <a:xfrm>
            <a:off x="539750" y="1628775"/>
            <a:ext cx="6880225" cy="569595"/>
          </a:xfrm>
          <a:prstGeom prst="rect">
            <a:avLst/>
          </a:prstGeom>
          <a:noFill/>
        </p:spPr>
        <p:txBody>
          <a:bodyPr wrap="square" rtlCol="0" anchor="t">
            <a:noAutofit/>
          </a:bodyPr>
          <a:p>
            <a:r>
              <a:rPr lang="zh-CN" altLang="en-US" sz="2200" b="1" dirty="0">
                <a:latin typeface="宋体" panose="02010600030101010101" pitchFamily="2" charset="-122"/>
                <a:cs typeface="Times New Roman" panose="02020603050405020304" pitchFamily="18" charset="0"/>
                <a:sym typeface="+mn-ea"/>
              </a:rPr>
              <a:t>选择集合</a:t>
            </a:r>
            <a:r>
              <a:rPr lang="en-US" altLang="zh-CN" sz="2200" b="1" dirty="0">
                <a:latin typeface="宋体" panose="02010600030101010101" pitchFamily="2" charset="-122"/>
                <a:cs typeface="Times New Roman" panose="02020603050405020304" pitchFamily="18" charset="0"/>
                <a:sym typeface="+mn-ea"/>
              </a:rPr>
              <a:t>S</a:t>
            </a:r>
            <a:r>
              <a:rPr lang="zh-CN" altLang="en-US" sz="2200" b="1" dirty="0">
                <a:latin typeface="宋体" panose="02010600030101010101" pitchFamily="2" charset="-122"/>
                <a:cs typeface="Times New Roman" panose="02020603050405020304" pitchFamily="18" charset="0"/>
                <a:sym typeface="+mn-ea"/>
              </a:rPr>
              <a:t>和集合</a:t>
            </a:r>
            <a:r>
              <a:rPr lang="en-US" altLang="zh-CN" sz="2200" b="1" dirty="0">
                <a:latin typeface="宋体" panose="02010600030101010101" pitchFamily="2" charset="-122"/>
                <a:cs typeface="Times New Roman" panose="02020603050405020304" pitchFamily="18" charset="0"/>
                <a:sym typeface="+mn-ea"/>
              </a:rPr>
              <a:t>T</a:t>
            </a:r>
            <a:r>
              <a:rPr lang="zh-CN" altLang="en-US" sz="2200" b="1" dirty="0">
                <a:latin typeface="宋体" panose="02010600030101010101" pitchFamily="2" charset="-122"/>
                <a:cs typeface="Times New Roman" panose="02020603050405020304" pitchFamily="18" charset="0"/>
                <a:sym typeface="+mn-ea"/>
              </a:rPr>
              <a:t>搜寻所有能把</a:t>
            </a:r>
            <a:r>
              <a:rPr lang="en-US" altLang="zh-CN" sz="2200" b="1" dirty="0">
                <a:latin typeface="宋体" panose="02010600030101010101" pitchFamily="2" charset="-122"/>
                <a:cs typeface="Times New Roman" panose="02020603050405020304" pitchFamily="18" charset="0"/>
                <a:sym typeface="+mn-ea"/>
              </a:rPr>
              <a:t>S</a:t>
            </a:r>
            <a:r>
              <a:rPr lang="zh-CN" altLang="en-US" sz="2200" b="1" dirty="0">
                <a:latin typeface="宋体" panose="02010600030101010101" pitchFamily="2" charset="-122"/>
                <a:cs typeface="Times New Roman" panose="02020603050405020304" pitchFamily="18" charset="0"/>
                <a:sym typeface="+mn-ea"/>
              </a:rPr>
              <a:t>和</a:t>
            </a:r>
            <a:r>
              <a:rPr lang="en-US" altLang="zh-CN" sz="2200" b="1" dirty="0">
                <a:latin typeface="宋体" panose="02010600030101010101" pitchFamily="2" charset="-122"/>
                <a:cs typeface="Times New Roman" panose="02020603050405020304" pitchFamily="18" charset="0"/>
                <a:sym typeface="+mn-ea"/>
              </a:rPr>
              <a:t>T</a:t>
            </a:r>
            <a:r>
              <a:rPr lang="zh-CN" altLang="en-US" sz="2200" b="1" dirty="0">
                <a:latin typeface="宋体" panose="02010600030101010101" pitchFamily="2" charset="-122"/>
                <a:cs typeface="Times New Roman" panose="02020603050405020304" pitchFamily="18" charset="0"/>
                <a:sym typeface="+mn-ea"/>
              </a:rPr>
              <a:t>连接的线段</a:t>
            </a:r>
            <a:endParaRPr lang="zh-CN" altLang="en-US" sz="2200" b="1" dirty="0">
              <a:latin typeface="宋体" panose="02010600030101010101" pitchFamily="2" charset="-122"/>
              <a:cs typeface="Times New Roman" panose="02020603050405020304" pitchFamily="18" charset="0"/>
              <a:sym typeface="+mn-ea"/>
            </a:endParaRPr>
          </a:p>
        </p:txBody>
      </p:sp>
      <p:sp>
        <p:nvSpPr>
          <p:cNvPr id="27" name="矩形 26"/>
          <p:cNvSpPr/>
          <p:nvPr/>
        </p:nvSpPr>
        <p:spPr>
          <a:xfrm>
            <a:off x="1043940" y="2132965"/>
            <a:ext cx="1753870" cy="967105"/>
          </a:xfrm>
          <a:prstGeom prst="rect">
            <a:avLst/>
          </a:prstGeom>
          <a:ln>
            <a:solidFill>
              <a:schemeClr val="tx1"/>
            </a:solidFill>
            <a:headEnd type="none" w="med" len="med"/>
            <a:tailEnd type="none" w="med" len="med"/>
          </a:ln>
        </p:spPr>
        <p:style>
          <a:lnRef idx="2">
            <a:schemeClr val="accent1"/>
          </a:lnRef>
          <a:fillRef idx="0">
            <a:srgbClr val="FFFFFF"/>
          </a:fillRef>
          <a:effectRef idx="0">
            <a:srgbClr val="FFFFFF"/>
          </a:effectRef>
          <a:fontRef idx="minor">
            <a:schemeClr val="tx1"/>
          </a:fontRef>
        </p:style>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8" name="矩形 27"/>
          <p:cNvSpPr/>
          <p:nvPr/>
        </p:nvSpPr>
        <p:spPr>
          <a:xfrm>
            <a:off x="2915920" y="3213100"/>
            <a:ext cx="4555490" cy="2898775"/>
          </a:xfrm>
          <a:prstGeom prst="rect">
            <a:avLst/>
          </a:prstGeom>
          <a:ln>
            <a:solidFill>
              <a:schemeClr val="tx1"/>
            </a:solidFill>
            <a:headEnd type="none" w="med" len="med"/>
            <a:tailEnd type="none" w="med" len="med"/>
          </a:ln>
        </p:spPr>
        <p:style>
          <a:lnRef idx="2">
            <a:schemeClr val="accent1"/>
          </a:lnRef>
          <a:fillRef idx="0">
            <a:srgbClr val="FFFFFF"/>
          </a:fillRef>
          <a:effectRef idx="0">
            <a:srgbClr val="FFFFFF"/>
          </a:effectRef>
          <a:fontRef idx="minor">
            <a:schemeClr val="tx1"/>
          </a:fontRef>
        </p:style>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5" name="文本框 24"/>
          <p:cNvSpPr txBox="1"/>
          <p:nvPr/>
        </p:nvSpPr>
        <p:spPr>
          <a:xfrm>
            <a:off x="1789430" y="6132195"/>
            <a:ext cx="3048000" cy="368300"/>
          </a:xfrm>
          <a:prstGeom prst="rect">
            <a:avLst/>
          </a:prstGeom>
          <a:noFill/>
        </p:spPr>
        <p:txBody>
          <a:bodyPr wrap="square" rtlCol="0">
            <a:spAutoFit/>
          </a:bodyPr>
          <a:p>
            <a:endParaRPr lang="zh-CN" altLang="en-US">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3" name="Text Box 3"/>
          <p:cNvSpPr txBox="1">
            <a:spLocks noChangeArrowheads="1"/>
          </p:cNvSpPr>
          <p:nvPr/>
        </p:nvSpPr>
        <p:spPr bwMode="auto">
          <a:xfrm>
            <a:off x="504031" y="1340768"/>
            <a:ext cx="8135937" cy="3816429"/>
          </a:xfrm>
          <a:prstGeom prst="rect">
            <a:avLst/>
          </a:prstGeom>
          <a:noFill/>
          <a:ln w="9525">
            <a:noFill/>
            <a:miter lim="800000"/>
          </a:ln>
          <a:effectLst/>
        </p:spPr>
        <p:txBody>
          <a:bodyPr>
            <a:spAutoFit/>
          </a:bodyPr>
          <a:lstStyle/>
          <a:p>
            <a:pPr indent="457200"/>
            <a:r>
              <a:rPr lang="en-US" altLang="zh-CN" sz="2200" b="1" dirty="0">
                <a:latin typeface="宋体" panose="02010600030101010101" pitchFamily="2" charset="-122"/>
                <a:cs typeface="Times New Roman" panose="02020603050405020304" pitchFamily="18" charset="0"/>
              </a:rPr>
              <a:t>2. </a:t>
            </a:r>
            <a:r>
              <a:rPr lang="zh-CN" altLang="en-US" sz="2200" b="1" dirty="0">
                <a:latin typeface="宋体" panose="02010600030101010101" pitchFamily="2" charset="-122"/>
                <a:cs typeface="Times New Roman" panose="02020603050405020304" pitchFamily="18" charset="0"/>
              </a:rPr>
              <a:t>最短边策略：</a:t>
            </a:r>
            <a:endParaRPr lang="zh-CN" altLang="en-US" sz="2200" b="1" dirty="0">
              <a:latin typeface="宋体" panose="02010600030101010101" pitchFamily="2" charset="-122"/>
              <a:cs typeface="Times New Roman" panose="02020603050405020304" pitchFamily="18" charset="0"/>
            </a:endParaRPr>
          </a:p>
          <a:p>
            <a:pPr indent="457200"/>
            <a:r>
              <a:rPr lang="zh-CN" altLang="en-US" sz="2200" b="1" dirty="0">
                <a:latin typeface="宋体" panose="02010600030101010101" pitchFamily="2" charset="-122"/>
                <a:cs typeface="Times New Roman" panose="02020603050405020304" pitchFamily="18" charset="0"/>
              </a:rPr>
              <a:t>最短边策略每一次贪心选择都是从剩下的边中选择一条不会产生环路的具有最小代价的边加入已选择的边的集合中，直到所有顶点都添加进来为止，</a:t>
            </a:r>
            <a:r>
              <a:rPr lang="en-US" altLang="zh-CN" sz="2200" b="1" dirty="0" err="1">
                <a:latin typeface="宋体" panose="02010600030101010101" pitchFamily="2" charset="-122"/>
                <a:cs typeface="Times New Roman" panose="02020603050405020304" pitchFamily="18" charset="0"/>
              </a:rPr>
              <a:t>Kruskal</a:t>
            </a:r>
            <a:r>
              <a:rPr lang="zh-CN" altLang="en-US" sz="2200" b="1" dirty="0">
                <a:latin typeface="宋体" panose="02010600030101010101" pitchFamily="2" charset="-122"/>
                <a:cs typeface="Times New Roman" panose="02020603050405020304" pitchFamily="18" charset="0"/>
              </a:rPr>
              <a:t>算法即应用了这种贪心策略。</a:t>
            </a:r>
            <a:endParaRPr lang="zh-CN" altLang="en-US" sz="2200" b="1" dirty="0">
              <a:latin typeface="宋体" panose="02010600030101010101" pitchFamily="2" charset="-122"/>
              <a:cs typeface="Times New Roman" panose="02020603050405020304" pitchFamily="18" charset="0"/>
            </a:endParaRPr>
          </a:p>
          <a:p>
            <a:pPr indent="457200"/>
            <a:r>
              <a:rPr lang="en-US" altLang="zh-CN" sz="2200" b="1" dirty="0" err="1">
                <a:latin typeface="宋体" panose="02010600030101010101" pitchFamily="2" charset="-122"/>
                <a:cs typeface="Times New Roman" panose="02020603050405020304" pitchFamily="18" charset="0"/>
              </a:rPr>
              <a:t>Kruskal</a:t>
            </a:r>
            <a:r>
              <a:rPr lang="zh-CN" altLang="en-US" sz="2200" b="1" dirty="0">
                <a:latin typeface="宋体" panose="02010600030101010101" pitchFamily="2" charset="-122"/>
                <a:cs typeface="Times New Roman" panose="02020603050405020304" pitchFamily="18" charset="0"/>
              </a:rPr>
              <a:t>算法：</a:t>
            </a:r>
            <a:endParaRPr lang="zh-CN" altLang="en-US" sz="2200" b="1" dirty="0">
              <a:latin typeface="宋体" panose="02010600030101010101" pitchFamily="2" charset="-122"/>
              <a:cs typeface="Times New Roman" panose="02020603050405020304" pitchFamily="18" charset="0"/>
            </a:endParaRPr>
          </a:p>
          <a:p>
            <a:pPr indent="457200"/>
            <a:r>
              <a:rPr lang="zh-CN" altLang="en-US" sz="2200" b="1" dirty="0">
                <a:latin typeface="宋体" panose="02010600030101010101" pitchFamily="2" charset="-122"/>
                <a:cs typeface="Times New Roman" panose="02020603050405020304" pitchFamily="18" charset="0"/>
              </a:rPr>
              <a:t>（</a:t>
            </a:r>
            <a:r>
              <a:rPr lang="en-US" altLang="zh-CN" sz="2200" b="1" dirty="0">
                <a:latin typeface="宋体" panose="02010600030101010101" pitchFamily="2" charset="-122"/>
                <a:cs typeface="Times New Roman" panose="02020603050405020304" pitchFamily="18" charset="0"/>
              </a:rPr>
              <a:t>1</a:t>
            </a:r>
            <a:r>
              <a:rPr lang="zh-CN" altLang="en-US" sz="2200" b="1" dirty="0">
                <a:latin typeface="宋体" panose="02010600030101010101" pitchFamily="2" charset="-122"/>
                <a:cs typeface="Times New Roman" panose="02020603050405020304" pitchFamily="18" charset="0"/>
              </a:rPr>
              <a:t>）最小生成树的初始状态：只有</a:t>
            </a:r>
            <a:r>
              <a:rPr lang="en-US" altLang="zh-CN" sz="2200" b="1" dirty="0">
                <a:latin typeface="宋体" panose="02010600030101010101" pitchFamily="2" charset="-122"/>
                <a:cs typeface="Times New Roman" panose="02020603050405020304" pitchFamily="18" charset="0"/>
              </a:rPr>
              <a:t>n</a:t>
            </a:r>
            <a:r>
              <a:rPr lang="zh-CN" altLang="en-US" sz="2200" b="1" dirty="0">
                <a:latin typeface="宋体" panose="02010600030101010101" pitchFamily="2" charset="-122"/>
                <a:cs typeface="Times New Roman" panose="02020603050405020304" pitchFamily="18" charset="0"/>
              </a:rPr>
              <a:t>个顶点而无边的非连通图</a:t>
            </a:r>
            <a:r>
              <a:rPr lang="en-US" altLang="zh-CN" sz="2200" b="1" dirty="0">
                <a:latin typeface="宋体" panose="02010600030101010101" pitchFamily="2" charset="-122"/>
                <a:cs typeface="Times New Roman" panose="02020603050405020304" pitchFamily="18" charset="0"/>
              </a:rPr>
              <a:t>H</a:t>
            </a:r>
            <a:r>
              <a:rPr lang="zh-CN" altLang="en-US" sz="2200" b="1" dirty="0">
                <a:latin typeface="宋体" panose="02010600030101010101" pitchFamily="2" charset="-122"/>
                <a:cs typeface="Times New Roman" panose="02020603050405020304" pitchFamily="18" charset="0"/>
              </a:rPr>
              <a:t>＝（</a:t>
            </a:r>
            <a:r>
              <a:rPr lang="en-US" altLang="zh-CN" sz="2200" b="1" dirty="0">
                <a:latin typeface="宋体" panose="02010600030101010101" pitchFamily="2" charset="-122"/>
                <a:cs typeface="Times New Roman" panose="02020603050405020304" pitchFamily="18" charset="0"/>
              </a:rPr>
              <a:t>W</a:t>
            </a:r>
            <a:r>
              <a:rPr lang="zh-CN" altLang="en-US" sz="2200" b="1" dirty="0">
                <a:latin typeface="宋体" panose="02010600030101010101" pitchFamily="2" charset="-122"/>
                <a:cs typeface="Times New Roman" panose="02020603050405020304" pitchFamily="18" charset="0"/>
              </a:rPr>
              <a:t>，</a:t>
            </a:r>
            <a:r>
              <a:rPr lang="en-US" altLang="zh-CN" sz="2200" b="1" dirty="0">
                <a:latin typeface="宋体" panose="02010600030101010101" pitchFamily="2" charset="-122"/>
                <a:cs typeface="Times New Roman" panose="02020603050405020304" pitchFamily="18" charset="0"/>
              </a:rPr>
              <a:t>{}</a:t>
            </a:r>
            <a:r>
              <a:rPr lang="zh-CN" altLang="en-US" sz="2200" b="1" dirty="0">
                <a:latin typeface="宋体" panose="02010600030101010101" pitchFamily="2" charset="-122"/>
                <a:cs typeface="Times New Roman" panose="02020603050405020304" pitchFamily="18" charset="0"/>
              </a:rPr>
              <a:t>），图中每个顶点自成一个连通分量。</a:t>
            </a:r>
            <a:endParaRPr lang="zh-CN" altLang="en-US" sz="2200" b="1" dirty="0">
              <a:latin typeface="宋体" panose="02010600030101010101" pitchFamily="2" charset="-122"/>
              <a:cs typeface="Times New Roman" panose="02020603050405020304" pitchFamily="18" charset="0"/>
            </a:endParaRPr>
          </a:p>
          <a:p>
            <a:pPr indent="457200"/>
            <a:r>
              <a:rPr lang="zh-CN" altLang="en-US" sz="2200" b="1" dirty="0">
                <a:latin typeface="宋体" panose="02010600030101010101" pitchFamily="2" charset="-122"/>
                <a:cs typeface="Times New Roman" panose="02020603050405020304" pitchFamily="18" charset="0"/>
              </a:rPr>
              <a:t>（</a:t>
            </a:r>
            <a:r>
              <a:rPr lang="en-US" altLang="zh-CN" sz="2200" b="1" dirty="0">
                <a:latin typeface="宋体" panose="02010600030101010101" pitchFamily="2" charset="-122"/>
                <a:cs typeface="Times New Roman" panose="02020603050405020304" pitchFamily="18" charset="0"/>
              </a:rPr>
              <a:t>2</a:t>
            </a:r>
            <a:r>
              <a:rPr lang="zh-CN" altLang="en-US" sz="2200" b="1" dirty="0">
                <a:latin typeface="宋体" panose="02010600030101010101" pitchFamily="2" charset="-122"/>
                <a:cs typeface="Times New Roman" panose="02020603050405020304" pitchFamily="18" charset="0"/>
              </a:rPr>
              <a:t>）在</a:t>
            </a:r>
            <a:r>
              <a:rPr lang="en-US" altLang="zh-CN" sz="2200" b="1" dirty="0">
                <a:latin typeface="宋体" panose="02010600030101010101" pitchFamily="2" charset="-122"/>
                <a:cs typeface="Times New Roman" panose="02020603050405020304" pitchFamily="18" charset="0"/>
              </a:rPr>
              <a:t>E</a:t>
            </a:r>
            <a:r>
              <a:rPr lang="zh-CN" altLang="en-US" sz="2200" b="1" dirty="0">
                <a:latin typeface="宋体" panose="02010600030101010101" pitchFamily="2" charset="-122"/>
                <a:cs typeface="Times New Roman" panose="02020603050405020304" pitchFamily="18" charset="0"/>
              </a:rPr>
              <a:t>中选择具有最小代价的边，如果该边所依附的顶点落在</a:t>
            </a:r>
            <a:r>
              <a:rPr lang="en-US" altLang="zh-CN" sz="2200" b="1" dirty="0">
                <a:latin typeface="宋体" panose="02010600030101010101" pitchFamily="2" charset="-122"/>
                <a:cs typeface="Times New Roman" panose="02020603050405020304" pitchFamily="18" charset="0"/>
              </a:rPr>
              <a:t>H</a:t>
            </a:r>
            <a:r>
              <a:rPr lang="zh-CN" altLang="en-US" sz="2200" b="1" dirty="0">
                <a:latin typeface="宋体" panose="02010600030101010101" pitchFamily="2" charset="-122"/>
                <a:cs typeface="Times New Roman" panose="02020603050405020304" pitchFamily="18" charset="0"/>
              </a:rPr>
              <a:t>中不同的连通分量中时，就将该边加入到</a:t>
            </a:r>
            <a:r>
              <a:rPr lang="en-US" altLang="zh-CN" sz="2200" b="1" dirty="0">
                <a:latin typeface="宋体" panose="02010600030101010101" pitchFamily="2" charset="-122"/>
                <a:cs typeface="Times New Roman" panose="02020603050405020304" pitchFamily="18" charset="0"/>
              </a:rPr>
              <a:t>T</a:t>
            </a:r>
            <a:r>
              <a:rPr lang="zh-CN" altLang="en-US" sz="2200" b="1" dirty="0">
                <a:latin typeface="宋体" panose="02010600030101010101" pitchFamily="2" charset="-122"/>
                <a:cs typeface="Times New Roman" panose="02020603050405020304" pitchFamily="18" charset="0"/>
              </a:rPr>
              <a:t>中，否则舍去，继续选择下一条代价最小的边，重复此过程，直到</a:t>
            </a:r>
            <a:r>
              <a:rPr lang="en-US" altLang="zh-CN" sz="2200" b="1" dirty="0">
                <a:latin typeface="宋体" panose="02010600030101010101" pitchFamily="2" charset="-122"/>
                <a:cs typeface="Times New Roman" panose="02020603050405020304" pitchFamily="18" charset="0"/>
              </a:rPr>
              <a:t>T</a:t>
            </a:r>
            <a:r>
              <a:rPr lang="zh-CN" altLang="en-US" sz="2200" b="1" dirty="0">
                <a:latin typeface="宋体" panose="02010600030101010101" pitchFamily="2" charset="-122"/>
                <a:cs typeface="Times New Roman" panose="02020603050405020304" pitchFamily="18" charset="0"/>
              </a:rPr>
              <a:t>中所有顶点都在同一连通分量上为止。</a:t>
            </a:r>
            <a:endParaRPr lang="zh-CN" altLang="en-US" sz="2200" b="1" dirty="0">
              <a:latin typeface="宋体" panose="02010600030101010101" pitchFamily="2"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3" name="Text Box 3"/>
          <p:cNvSpPr txBox="1">
            <a:spLocks noChangeArrowheads="1"/>
          </p:cNvSpPr>
          <p:nvPr/>
        </p:nvSpPr>
        <p:spPr bwMode="auto">
          <a:xfrm>
            <a:off x="683568" y="1997839"/>
            <a:ext cx="8135937" cy="2461260"/>
          </a:xfrm>
          <a:prstGeom prst="rect">
            <a:avLst/>
          </a:prstGeom>
          <a:noFill/>
          <a:ln w="9525">
            <a:noFill/>
            <a:miter lim="800000"/>
          </a:ln>
          <a:effectLst/>
        </p:spPr>
        <p:txBody>
          <a:bodyPr>
            <a:spAutoFit/>
          </a:bodyPr>
          <a:lstStyle/>
          <a:p>
            <a:pPr indent="457200"/>
            <a:r>
              <a:rPr lang="zh-CN" altLang="en-US" sz="2200" b="1" dirty="0">
                <a:latin typeface="宋体" panose="02010600030101010101" pitchFamily="2" charset="-122"/>
                <a:cs typeface="Times New Roman" panose="02020603050405020304" pitchFamily="18" charset="0"/>
              </a:rPr>
              <a:t>设</a:t>
            </a:r>
            <a:r>
              <a:rPr lang="en-US" altLang="zh-CN" sz="2200" b="1" dirty="0">
                <a:latin typeface="宋体" panose="02010600030101010101" pitchFamily="2" charset="-122"/>
                <a:cs typeface="Times New Roman" panose="02020603050405020304" pitchFamily="18" charset="0"/>
              </a:rPr>
              <a:t>G=(V</a:t>
            </a:r>
            <a:r>
              <a:rPr lang="zh-CN" altLang="en-US" sz="2200" b="1" dirty="0">
                <a:latin typeface="宋体" panose="02010600030101010101" pitchFamily="2" charset="-122"/>
                <a:cs typeface="Times New Roman" panose="02020603050405020304" pitchFamily="18" charset="0"/>
              </a:rPr>
              <a:t>，</a:t>
            </a:r>
            <a:r>
              <a:rPr lang="en-US" altLang="zh-CN" sz="2200" b="1" dirty="0">
                <a:latin typeface="宋体" panose="02010600030101010101" pitchFamily="2" charset="-122"/>
                <a:cs typeface="Times New Roman" panose="02020603050405020304" pitchFamily="18" charset="0"/>
              </a:rPr>
              <a:t>E)</a:t>
            </a:r>
            <a:r>
              <a:rPr lang="zh-CN" altLang="en-US" sz="2200" b="1" dirty="0">
                <a:latin typeface="宋体" panose="02010600030101010101" pitchFamily="2" charset="-122"/>
                <a:cs typeface="Times New Roman" panose="02020603050405020304" pitchFamily="18" charset="0"/>
              </a:rPr>
              <a:t>是一个无向连通带权图，生成树是原图的极小连通子图，它包含原图中的所有</a:t>
            </a:r>
            <a:r>
              <a:rPr lang="en-US" altLang="zh-CN" sz="2200" b="1" dirty="0">
                <a:latin typeface="宋体" panose="02010600030101010101" pitchFamily="2" charset="-122"/>
                <a:cs typeface="Times New Roman" panose="02020603050405020304" pitchFamily="18" charset="0"/>
              </a:rPr>
              <a:t>n</a:t>
            </a:r>
            <a:r>
              <a:rPr lang="zh-CN" altLang="en-US" sz="2200" b="1" dirty="0">
                <a:latin typeface="宋体" panose="02010600030101010101" pitchFamily="2" charset="-122"/>
                <a:cs typeface="Times New Roman" panose="02020603050405020304" pitchFamily="18" charset="0"/>
              </a:rPr>
              <a:t>个顶点，并且有保持图连通的最少的边。图的所有生成树在必有一棵边的权值总和最小的生成树，称做该图的最小生成树。</a:t>
            </a:r>
            <a:endParaRPr lang="zh-CN" altLang="en-US" sz="2200" b="1" dirty="0">
              <a:latin typeface="宋体" panose="02010600030101010101" pitchFamily="2" charset="-122"/>
              <a:cs typeface="Times New Roman" panose="02020603050405020304" pitchFamily="18" charset="0"/>
            </a:endParaRPr>
          </a:p>
          <a:p>
            <a:pPr indent="457200"/>
            <a:r>
              <a:rPr lang="zh-CN" altLang="en-US" sz="2200" b="1" dirty="0">
                <a:latin typeface="宋体" panose="02010600030101010101" pitchFamily="2" charset="-122"/>
                <a:cs typeface="Times New Roman" panose="02020603050405020304" pitchFamily="18" charset="0"/>
              </a:rPr>
              <a:t>最小生成树问题有以下两种贪心策略：最近顶点策略</a:t>
            </a:r>
            <a:r>
              <a:rPr lang="en-US" altLang="zh-CN" sz="2200" b="1" dirty="0">
                <a:latin typeface="宋体" panose="02010600030101010101" pitchFamily="2" charset="-122"/>
                <a:cs typeface="Times New Roman" panose="02020603050405020304" pitchFamily="18" charset="0"/>
              </a:rPr>
              <a:t>(prim</a:t>
            </a:r>
            <a:r>
              <a:rPr lang="zh-CN" altLang="en-US" sz="2200" b="1" dirty="0">
                <a:latin typeface="宋体" panose="02010600030101010101" pitchFamily="2" charset="-122"/>
                <a:cs typeface="Times New Roman" panose="02020603050405020304" pitchFamily="18" charset="0"/>
              </a:rPr>
              <a:t>算法</a:t>
            </a:r>
            <a:r>
              <a:rPr lang="en-US" altLang="zh-CN" sz="2200" b="1" dirty="0">
                <a:latin typeface="宋体" panose="02010600030101010101" pitchFamily="2" charset="-122"/>
                <a:cs typeface="Times New Roman" panose="02020603050405020304" pitchFamily="18" charset="0"/>
              </a:rPr>
              <a:t>)</a:t>
            </a:r>
            <a:r>
              <a:rPr lang="zh-CN" altLang="en-US" sz="2200" b="1" dirty="0">
                <a:latin typeface="宋体" panose="02010600030101010101" pitchFamily="2" charset="-122"/>
                <a:cs typeface="Times New Roman" panose="02020603050405020304" pitchFamily="18" charset="0"/>
              </a:rPr>
              <a:t>和最短边策略（</a:t>
            </a:r>
            <a:r>
              <a:rPr lang="en-US" altLang="zh-CN" sz="2200" b="1" dirty="0">
                <a:latin typeface="宋体" panose="02010600030101010101" pitchFamily="2" charset="-122"/>
                <a:cs typeface="Times New Roman" panose="02020603050405020304" pitchFamily="18" charset="0"/>
              </a:rPr>
              <a:t>kruskal</a:t>
            </a:r>
            <a:r>
              <a:rPr lang="zh-CN" altLang="en-US" sz="2200" b="1" dirty="0">
                <a:latin typeface="宋体" panose="02010600030101010101" pitchFamily="2" charset="-122"/>
                <a:cs typeface="Times New Roman" panose="02020603050405020304" pitchFamily="18" charset="0"/>
              </a:rPr>
              <a:t>算法）</a:t>
            </a:r>
            <a:endParaRPr lang="zh-CN" altLang="en-US" sz="2200" b="1" dirty="0">
              <a:latin typeface="宋体" panose="02010600030101010101" pitchFamily="2" charset="-122"/>
              <a:cs typeface="Times New Roman" panose="02020603050405020304" pitchFamily="18" charset="0"/>
            </a:endParaRPr>
          </a:p>
          <a:p>
            <a:endParaRPr lang="zh-CN" altLang="en-US" sz="2200" b="1" dirty="0">
              <a:latin typeface="宋体" panose="02010600030101010101" pitchFamily="2" charset="-122"/>
              <a:ea typeface="宋体" panose="02010600030101010101" pitchFamily="2" charset="-122"/>
              <a:cs typeface="Times New Roman" panose="02020603050405020304" pitchFamily="18" charset="0"/>
            </a:endParaRPr>
          </a:p>
        </p:txBody>
      </p:sp>
      <p:sp>
        <p:nvSpPr>
          <p:cNvPr id="4" name="Text Box 2"/>
          <p:cNvSpPr txBox="1">
            <a:spLocks noChangeArrowheads="1"/>
          </p:cNvSpPr>
          <p:nvPr/>
        </p:nvSpPr>
        <p:spPr bwMode="auto">
          <a:xfrm>
            <a:off x="323528" y="1340768"/>
            <a:ext cx="2985770" cy="460375"/>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spcBef>
                <a:spcPct val="50000"/>
              </a:spcBef>
            </a:pPr>
            <a:r>
              <a:rPr lang="en-US" altLang="zh-CN" sz="2400" b="1" dirty="0" smtClean="0">
                <a:solidFill>
                  <a:srgbClr val="0000FF"/>
                </a:solidFill>
                <a:uFillTx/>
                <a:latin typeface="Times New Roman" panose="02020603050405020304" pitchFamily="18" charset="0"/>
                <a:ea typeface="楷体" panose="02010609060101010101" pitchFamily="49" charset="-122"/>
                <a:cs typeface="Times New Roman" panose="02020603050405020304" pitchFamily="18" charset="0"/>
                <a:sym typeface="+mn-ea"/>
              </a:rPr>
              <a:t>4.2.2 (2)</a:t>
            </a:r>
            <a:r>
              <a:rPr kumimoji="1" lang="en-US" altLang="zh-CN" sz="2400" b="1" dirty="0" smtClean="0">
                <a:latin typeface="华文中宋" panose="02010600040101010101" pitchFamily="2" charset="-122"/>
                <a:ea typeface="华文中宋" panose="02010600040101010101" pitchFamily="2" charset="-122"/>
                <a:cs typeface="Times New Roman" panose="02020603050405020304" pitchFamily="18" charset="0"/>
              </a:rPr>
              <a:t>kruskal</a:t>
            </a:r>
            <a:r>
              <a:rPr kumimoji="1" lang="zh-CN" altLang="en-US" sz="2400" b="1" dirty="0" smtClean="0">
                <a:latin typeface="华文中宋" panose="02010600040101010101" pitchFamily="2" charset="-122"/>
                <a:ea typeface="华文中宋" panose="02010600040101010101" pitchFamily="2" charset="-122"/>
                <a:cs typeface="Times New Roman" panose="02020603050405020304" pitchFamily="18" charset="0"/>
              </a:rPr>
              <a:t>算法</a:t>
            </a:r>
            <a:endParaRPr kumimoji="1" lang="zh-CN" altLang="en-US" sz="2400" b="1" dirty="0" smtClean="0">
              <a:latin typeface="华文中宋" panose="02010600040101010101" pitchFamily="2" charset="-122"/>
              <a:ea typeface="华文中宋" panose="02010600040101010101" pitchFamily="2"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3" name="Text Box 3"/>
          <p:cNvSpPr txBox="1">
            <a:spLocks noChangeArrowheads="1"/>
          </p:cNvSpPr>
          <p:nvPr/>
        </p:nvSpPr>
        <p:spPr bwMode="auto">
          <a:xfrm>
            <a:off x="252487" y="1844824"/>
            <a:ext cx="8712001" cy="4493538"/>
          </a:xfrm>
          <a:prstGeom prst="rect">
            <a:avLst/>
          </a:prstGeom>
          <a:noFill/>
          <a:ln w="9525">
            <a:noFill/>
            <a:miter lim="800000"/>
          </a:ln>
          <a:effectLst/>
        </p:spPr>
        <p:txBody>
          <a:bodyPr wrap="square">
            <a:spAutoFit/>
          </a:bodyPr>
          <a:lstStyle/>
          <a:p>
            <a:pPr indent="457200"/>
            <a:r>
              <a:rPr lang="zh-CN" altLang="en-US" sz="2200" b="1" dirty="0">
                <a:latin typeface="宋体" panose="02010600030101010101" pitchFamily="2" charset="-122"/>
                <a:cs typeface="Times New Roman" panose="02020603050405020304" pitchFamily="18" charset="0"/>
              </a:rPr>
              <a:t>设</a:t>
            </a:r>
            <a:r>
              <a:rPr lang="en-US" altLang="zh-CN" sz="2200" b="1" dirty="0">
                <a:latin typeface="宋体" panose="02010600030101010101" pitchFamily="2" charset="-122"/>
                <a:cs typeface="Times New Roman" panose="02020603050405020304" pitchFamily="18" charset="0"/>
              </a:rPr>
              <a:t>G=(V</a:t>
            </a:r>
            <a:r>
              <a:rPr lang="zh-CN" altLang="en-US" sz="2200" b="1" dirty="0">
                <a:latin typeface="宋体" panose="02010600030101010101" pitchFamily="2" charset="-122"/>
                <a:cs typeface="Times New Roman" panose="02020603050405020304" pitchFamily="18" charset="0"/>
              </a:rPr>
              <a:t>，</a:t>
            </a:r>
            <a:r>
              <a:rPr lang="en-US" altLang="zh-CN" sz="2200" b="1" dirty="0">
                <a:latin typeface="宋体" panose="02010600030101010101" pitchFamily="2" charset="-122"/>
                <a:cs typeface="Times New Roman" panose="02020603050405020304" pitchFamily="18" charset="0"/>
              </a:rPr>
              <a:t>E)</a:t>
            </a:r>
            <a:r>
              <a:rPr lang="zh-CN" altLang="en-US" sz="2200" b="1" dirty="0">
                <a:latin typeface="宋体" panose="02010600030101010101" pitchFamily="2" charset="-122"/>
                <a:cs typeface="Times New Roman" panose="02020603050405020304" pitchFamily="18" charset="0"/>
              </a:rPr>
              <a:t>是一个带权有向图，给定</a:t>
            </a:r>
            <a:r>
              <a:rPr lang="en-US" altLang="zh-CN" sz="2200" b="1" dirty="0">
                <a:latin typeface="宋体" panose="02010600030101010101" pitchFamily="2" charset="-122"/>
                <a:cs typeface="Times New Roman" panose="02020603050405020304" pitchFamily="18" charset="0"/>
              </a:rPr>
              <a:t>V</a:t>
            </a:r>
            <a:r>
              <a:rPr lang="zh-CN" altLang="en-US" sz="2200" b="1" dirty="0">
                <a:latin typeface="宋体" panose="02010600030101010101" pitchFamily="2" charset="-122"/>
                <a:cs typeface="Times New Roman" panose="02020603050405020304" pitchFamily="18" charset="0"/>
              </a:rPr>
              <a:t>中的一个顶点为源点，计算从源点到所有其他各个顶点的最短路径长度，这个问题就是单源最短路径问题。</a:t>
            </a:r>
            <a:r>
              <a:rPr lang="en-US" altLang="zh-CN" sz="2200" b="1" dirty="0">
                <a:latin typeface="宋体" panose="02010600030101010101" pitchFamily="2" charset="-122"/>
                <a:cs typeface="Times New Roman" panose="02020603050405020304" pitchFamily="18" charset="0"/>
              </a:rPr>
              <a:t>Dijkstra</a:t>
            </a:r>
            <a:r>
              <a:rPr lang="zh-CN" altLang="en-US" sz="2200" b="1" dirty="0">
                <a:latin typeface="宋体" panose="02010600030101010101" pitchFamily="2" charset="-122"/>
                <a:cs typeface="Times New Roman" panose="02020603050405020304" pitchFamily="18" charset="0"/>
              </a:rPr>
              <a:t>算法是求解单源最短路径问题的贪心算法。</a:t>
            </a:r>
            <a:endParaRPr lang="zh-CN" altLang="en-US" sz="2200" b="1" dirty="0">
              <a:latin typeface="宋体" panose="02010600030101010101" pitchFamily="2" charset="-122"/>
              <a:cs typeface="Times New Roman" panose="02020603050405020304" pitchFamily="18" charset="0"/>
            </a:endParaRPr>
          </a:p>
          <a:p>
            <a:pPr indent="457200"/>
            <a:r>
              <a:rPr lang="en-US" altLang="zh-CN" sz="2200" b="1" dirty="0">
                <a:latin typeface="宋体" panose="02010600030101010101" pitchFamily="2" charset="-122"/>
                <a:cs typeface="Times New Roman" panose="02020603050405020304" pitchFamily="18" charset="0"/>
              </a:rPr>
              <a:t>Dijkstra</a:t>
            </a:r>
            <a:r>
              <a:rPr lang="zh-CN" altLang="en-US" sz="2200" b="1" dirty="0">
                <a:latin typeface="宋体" panose="02010600030101010101" pitchFamily="2" charset="-122"/>
                <a:cs typeface="Times New Roman" panose="02020603050405020304" pitchFamily="18" charset="0"/>
              </a:rPr>
              <a:t>算法：</a:t>
            </a:r>
            <a:endParaRPr lang="zh-CN" altLang="en-US" sz="2200" b="1" dirty="0">
              <a:latin typeface="宋体" panose="02010600030101010101" pitchFamily="2" charset="-122"/>
              <a:cs typeface="Times New Roman" panose="02020603050405020304" pitchFamily="18" charset="0"/>
            </a:endParaRPr>
          </a:p>
          <a:p>
            <a:pPr indent="457200"/>
            <a:r>
              <a:rPr lang="zh-CN" altLang="en-US" sz="2200" b="1" dirty="0">
                <a:latin typeface="宋体" panose="02010600030101010101" pitchFamily="2" charset="-122"/>
                <a:cs typeface="Times New Roman" panose="02020603050405020304" pitchFamily="18" charset="0"/>
              </a:rPr>
              <a:t>（</a:t>
            </a:r>
            <a:r>
              <a:rPr lang="en-US" altLang="zh-CN" sz="2200" b="1" dirty="0">
                <a:latin typeface="宋体" panose="02010600030101010101" pitchFamily="2" charset="-122"/>
                <a:cs typeface="Times New Roman" panose="02020603050405020304" pitchFamily="18" charset="0"/>
              </a:rPr>
              <a:t>1</a:t>
            </a:r>
            <a:r>
              <a:rPr lang="zh-CN" altLang="en-US" sz="2200" b="1" dirty="0">
                <a:latin typeface="宋体" panose="02010600030101010101" pitchFamily="2" charset="-122"/>
                <a:cs typeface="Times New Roman" panose="02020603050405020304" pitchFamily="18" charset="0"/>
              </a:rPr>
              <a:t>）设置顶点集合</a:t>
            </a:r>
            <a:r>
              <a:rPr lang="en-US" altLang="zh-CN" sz="2200" b="1" dirty="0">
                <a:latin typeface="宋体" panose="02010600030101010101" pitchFamily="2" charset="-122"/>
                <a:cs typeface="Times New Roman" panose="02020603050405020304" pitchFamily="18" charset="0"/>
              </a:rPr>
              <a:t>S</a:t>
            </a:r>
            <a:r>
              <a:rPr lang="zh-CN" altLang="en-US" sz="2200" b="1" dirty="0">
                <a:latin typeface="宋体" panose="02010600030101010101" pitchFamily="2" charset="-122"/>
                <a:cs typeface="Times New Roman" panose="02020603050405020304" pitchFamily="18" charset="0"/>
              </a:rPr>
              <a:t>，用来存放已找到源到该顶点最短路径的顶点。并不断地作贪心选择来扩充这个集合，初始状态下</a:t>
            </a:r>
            <a:r>
              <a:rPr lang="en-US" altLang="zh-CN" sz="2200" b="1" dirty="0">
                <a:latin typeface="宋体" panose="02010600030101010101" pitchFamily="2" charset="-122"/>
                <a:cs typeface="Times New Roman" panose="02020603050405020304" pitchFamily="18" charset="0"/>
              </a:rPr>
              <a:t>S</a:t>
            </a:r>
            <a:r>
              <a:rPr lang="zh-CN" altLang="en-US" sz="2200" b="1" dirty="0">
                <a:latin typeface="宋体" panose="02010600030101010101" pitchFamily="2" charset="-122"/>
                <a:cs typeface="Times New Roman" panose="02020603050405020304" pitchFamily="18" charset="0"/>
              </a:rPr>
              <a:t>中只包含源点，设为</a:t>
            </a:r>
            <a:r>
              <a:rPr lang="en-US" altLang="zh-CN" sz="2200" b="1" dirty="0">
                <a:latin typeface="宋体" panose="02010600030101010101" pitchFamily="2" charset="-122"/>
                <a:cs typeface="Times New Roman" panose="02020603050405020304" pitchFamily="18" charset="0"/>
              </a:rPr>
              <a:t>v0</a:t>
            </a:r>
            <a:r>
              <a:rPr lang="zh-CN" altLang="en-US" sz="2200" b="1" dirty="0">
                <a:latin typeface="宋体" panose="02010600030101010101" pitchFamily="2" charset="-122"/>
                <a:cs typeface="Times New Roman" panose="02020603050405020304" pitchFamily="18" charset="0"/>
              </a:rPr>
              <a:t>。</a:t>
            </a:r>
            <a:endParaRPr lang="zh-CN" altLang="en-US" sz="2200" b="1" dirty="0">
              <a:latin typeface="宋体" panose="02010600030101010101" pitchFamily="2" charset="-122"/>
              <a:cs typeface="Times New Roman" panose="02020603050405020304" pitchFamily="18" charset="0"/>
            </a:endParaRPr>
          </a:p>
          <a:p>
            <a:pPr indent="457200"/>
            <a:r>
              <a:rPr lang="zh-CN" altLang="en-US" sz="2200" b="1" dirty="0">
                <a:latin typeface="宋体" panose="02010600030101010101" pitchFamily="2" charset="-122"/>
                <a:cs typeface="Times New Roman" panose="02020603050405020304" pitchFamily="18" charset="0"/>
              </a:rPr>
              <a:t>（</a:t>
            </a:r>
            <a:r>
              <a:rPr lang="en-US" altLang="zh-CN" sz="2200" b="1" dirty="0">
                <a:latin typeface="宋体" panose="02010600030101010101" pitchFamily="2" charset="-122"/>
                <a:cs typeface="Times New Roman" panose="02020603050405020304" pitchFamily="18" charset="0"/>
              </a:rPr>
              <a:t>2</a:t>
            </a:r>
            <a:r>
              <a:rPr lang="zh-CN" altLang="en-US" sz="2200" b="1" dirty="0">
                <a:latin typeface="宋体" panose="02010600030101010101" pitchFamily="2" charset="-122"/>
                <a:cs typeface="Times New Roman" panose="02020603050405020304" pitchFamily="18" charset="0"/>
              </a:rPr>
              <a:t>）每一次贪心选择都是从集合</a:t>
            </a:r>
            <a:r>
              <a:rPr lang="en-US" altLang="zh-CN" sz="2200" b="1" dirty="0">
                <a:latin typeface="宋体" panose="02010600030101010101" pitchFamily="2" charset="-122"/>
                <a:cs typeface="Times New Roman" panose="02020603050405020304" pitchFamily="18" charset="0"/>
              </a:rPr>
              <a:t>V-S</a:t>
            </a:r>
            <a:r>
              <a:rPr lang="zh-CN" altLang="en-US" sz="2200" b="1" dirty="0">
                <a:latin typeface="宋体" panose="02010600030101010101" pitchFamily="2" charset="-122"/>
                <a:cs typeface="Times New Roman" panose="02020603050405020304" pitchFamily="18" charset="0"/>
              </a:rPr>
              <a:t>中选择到源点</a:t>
            </a:r>
            <a:r>
              <a:rPr lang="en-US" altLang="zh-CN" sz="2200" b="1" dirty="0">
                <a:latin typeface="宋体" panose="02010600030101010101" pitchFamily="2" charset="-122"/>
                <a:cs typeface="Times New Roman" panose="02020603050405020304" pitchFamily="18" charset="0"/>
              </a:rPr>
              <a:t>v0</a:t>
            </a:r>
            <a:r>
              <a:rPr lang="zh-CN" altLang="en-US" sz="2200" b="1" dirty="0">
                <a:latin typeface="宋体" panose="02010600030101010101" pitchFamily="2" charset="-122"/>
                <a:cs typeface="Times New Roman" panose="02020603050405020304" pitchFamily="18" charset="0"/>
              </a:rPr>
              <a:t>路径长度最短的顶点</a:t>
            </a:r>
            <a:r>
              <a:rPr lang="en-US" altLang="zh-CN" sz="2200" b="1" dirty="0">
                <a:latin typeface="宋体" panose="02010600030101010101" pitchFamily="2" charset="-122"/>
                <a:cs typeface="Times New Roman" panose="02020603050405020304" pitchFamily="18" charset="0"/>
              </a:rPr>
              <a:t>vi</a:t>
            </a:r>
            <a:r>
              <a:rPr lang="zh-CN" altLang="en-US" sz="2200" b="1" dirty="0">
                <a:latin typeface="宋体" panose="02010600030101010101" pitchFamily="2" charset="-122"/>
                <a:cs typeface="Times New Roman" panose="02020603050405020304" pitchFamily="18" charset="0"/>
              </a:rPr>
              <a:t>加入到集合</a:t>
            </a:r>
            <a:r>
              <a:rPr lang="en-US" altLang="zh-CN" sz="2200" b="1" dirty="0">
                <a:latin typeface="宋体" panose="02010600030101010101" pitchFamily="2" charset="-122"/>
                <a:cs typeface="Times New Roman" panose="02020603050405020304" pitchFamily="18" charset="0"/>
              </a:rPr>
              <a:t>S</a:t>
            </a:r>
            <a:r>
              <a:rPr lang="zh-CN" altLang="en-US" sz="2200" b="1" dirty="0">
                <a:latin typeface="宋体" panose="02010600030101010101" pitchFamily="2" charset="-122"/>
                <a:cs typeface="Times New Roman" panose="02020603050405020304" pitchFamily="18" charset="0"/>
              </a:rPr>
              <a:t>中，而集合</a:t>
            </a:r>
            <a:r>
              <a:rPr lang="en-US" altLang="zh-CN" sz="2200" b="1" dirty="0">
                <a:latin typeface="宋体" panose="02010600030101010101" pitchFamily="2" charset="-122"/>
                <a:cs typeface="Times New Roman" panose="02020603050405020304" pitchFamily="18" charset="0"/>
              </a:rPr>
              <a:t>S</a:t>
            </a:r>
            <a:r>
              <a:rPr lang="zh-CN" altLang="en-US" sz="2200" b="1" dirty="0">
                <a:latin typeface="宋体" panose="02010600030101010101" pitchFamily="2" charset="-122"/>
                <a:cs typeface="Times New Roman" panose="02020603050405020304" pitchFamily="18" charset="0"/>
              </a:rPr>
              <a:t>中在每加入一个新的顶点</a:t>
            </a:r>
            <a:r>
              <a:rPr lang="en-US" altLang="zh-CN" sz="2200" b="1" dirty="0">
                <a:latin typeface="宋体" panose="02010600030101010101" pitchFamily="2" charset="-122"/>
                <a:cs typeface="Times New Roman" panose="02020603050405020304" pitchFamily="18" charset="0"/>
              </a:rPr>
              <a:t>vi</a:t>
            </a:r>
            <a:r>
              <a:rPr lang="zh-CN" altLang="en-US" sz="2200" b="1" dirty="0">
                <a:latin typeface="宋体" panose="02010600030101010101" pitchFamily="2" charset="-122"/>
                <a:cs typeface="Times New Roman" panose="02020603050405020304" pitchFamily="18" charset="0"/>
              </a:rPr>
              <a:t>后，都需要修改从源点</a:t>
            </a:r>
            <a:r>
              <a:rPr lang="en-US" altLang="zh-CN" sz="2200" b="1" dirty="0">
                <a:latin typeface="宋体" panose="02010600030101010101" pitchFamily="2" charset="-122"/>
                <a:cs typeface="Times New Roman" panose="02020603050405020304" pitchFamily="18" charset="0"/>
              </a:rPr>
              <a:t>v0</a:t>
            </a:r>
            <a:r>
              <a:rPr lang="zh-CN" altLang="en-US" sz="2200" b="1" dirty="0">
                <a:latin typeface="宋体" panose="02010600030101010101" pitchFamily="2" charset="-122"/>
                <a:cs typeface="Times New Roman" panose="02020603050405020304" pitchFamily="18" charset="0"/>
              </a:rPr>
              <a:t>到集合</a:t>
            </a:r>
            <a:r>
              <a:rPr lang="en-US" altLang="zh-CN" sz="2200" b="1" dirty="0">
                <a:latin typeface="宋体" panose="02010600030101010101" pitchFamily="2" charset="-122"/>
                <a:cs typeface="Times New Roman" panose="02020603050405020304" pitchFamily="18" charset="0"/>
              </a:rPr>
              <a:t>V-S</a:t>
            </a:r>
            <a:r>
              <a:rPr lang="zh-CN" altLang="en-US" sz="2200" b="1" dirty="0">
                <a:latin typeface="宋体" panose="02010600030101010101" pitchFamily="2" charset="-122"/>
                <a:cs typeface="Times New Roman" panose="02020603050405020304" pitchFamily="18" charset="0"/>
              </a:rPr>
              <a:t>中剩余顶点的当前最短路径的值，当前最短路径长度值是原来的最短路径长度值与从源点过顶点</a:t>
            </a:r>
            <a:r>
              <a:rPr lang="en-US" altLang="zh-CN" sz="2200" b="1" dirty="0">
                <a:latin typeface="宋体" panose="02010600030101010101" pitchFamily="2" charset="-122"/>
                <a:cs typeface="Times New Roman" panose="02020603050405020304" pitchFamily="18" charset="0"/>
              </a:rPr>
              <a:t>vi</a:t>
            </a:r>
            <a:r>
              <a:rPr lang="zh-CN" altLang="en-US" sz="2200" b="1" dirty="0">
                <a:latin typeface="宋体" panose="02010600030101010101" pitchFamily="2" charset="-122"/>
                <a:cs typeface="Times New Roman" panose="02020603050405020304" pitchFamily="18" charset="0"/>
              </a:rPr>
              <a:t>到达该顶点的路径长度中的较小者。此过程不断重复，直到所有顶点全部加入到集合</a:t>
            </a:r>
            <a:r>
              <a:rPr lang="en-US" altLang="zh-CN" sz="2200" b="1" dirty="0">
                <a:latin typeface="宋体" panose="02010600030101010101" pitchFamily="2" charset="-122"/>
                <a:cs typeface="Times New Roman" panose="02020603050405020304" pitchFamily="18" charset="0"/>
              </a:rPr>
              <a:t>S</a:t>
            </a:r>
            <a:r>
              <a:rPr lang="zh-CN" altLang="en-US" sz="2200" b="1" dirty="0">
                <a:latin typeface="宋体" panose="02010600030101010101" pitchFamily="2" charset="-122"/>
                <a:cs typeface="Times New Roman" panose="02020603050405020304" pitchFamily="18" charset="0"/>
              </a:rPr>
              <a:t>中为止。</a:t>
            </a:r>
            <a:endParaRPr lang="zh-CN" altLang="en-US" sz="2200" b="1" dirty="0">
              <a:latin typeface="宋体" panose="02010600030101010101" pitchFamily="2" charset="-122"/>
              <a:cs typeface="Times New Roman" panose="02020603050405020304" pitchFamily="18" charset="0"/>
            </a:endParaRPr>
          </a:p>
        </p:txBody>
      </p:sp>
      <p:sp>
        <p:nvSpPr>
          <p:cNvPr id="4" name="Text Box 2"/>
          <p:cNvSpPr txBox="1">
            <a:spLocks noChangeArrowheads="1"/>
          </p:cNvSpPr>
          <p:nvPr/>
        </p:nvSpPr>
        <p:spPr bwMode="auto">
          <a:xfrm>
            <a:off x="360016" y="1196752"/>
            <a:ext cx="2781935" cy="460375"/>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400" b="1" dirty="0">
                <a:latin typeface="华文中宋" panose="02010600040101010101" pitchFamily="2" charset="-122"/>
                <a:ea typeface="华文中宋" panose="02010600040101010101" pitchFamily="2" charset="-122"/>
                <a:cs typeface="Times New Roman" panose="02020603050405020304" pitchFamily="18" charset="0"/>
              </a:rPr>
              <a:t>4.2.3</a:t>
            </a:r>
            <a:r>
              <a:rPr kumimoji="1" lang="zh-CN" altLang="en-US" sz="2400" b="1" dirty="0">
                <a:latin typeface="华文中宋" panose="02010600040101010101" pitchFamily="2" charset="-122"/>
                <a:ea typeface="华文中宋" panose="02010600040101010101" pitchFamily="2" charset="-122"/>
                <a:cs typeface="Times New Roman" panose="02020603050405020304" pitchFamily="18" charset="0"/>
              </a:rPr>
              <a:t>单源最短路径</a:t>
            </a:r>
            <a:endParaRPr kumimoji="1" lang="zh-CN" altLang="en-US" sz="2400" b="1" dirty="0">
              <a:latin typeface="华文中宋" panose="02010600040101010101" pitchFamily="2" charset="-122"/>
              <a:ea typeface="华文中宋" panose="02010600040101010101" pitchFamily="2"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6"/>
          <p:cNvSpPr txBox="1">
            <a:spLocks noChangeArrowheads="1"/>
          </p:cNvSpPr>
          <p:nvPr/>
        </p:nvSpPr>
        <p:spPr bwMode="auto">
          <a:xfrm>
            <a:off x="2267744" y="1292475"/>
            <a:ext cx="5040585" cy="584775"/>
          </a:xfrm>
          <a:prstGeom prst="rect">
            <a:avLst/>
          </a:prstGeom>
          <a:noFill/>
          <a:ln w="9525">
            <a:noFill/>
            <a:miter lim="800000"/>
          </a:ln>
          <a:effectLst/>
        </p:spPr>
        <p:txBody>
          <a:bodyPr>
            <a:spAutoFit/>
          </a:bodyPr>
          <a:lstStyle/>
          <a:p>
            <a:pPr eaLnBrk="1" hangingPunct="1">
              <a:spcBef>
                <a:spcPct val="50000"/>
              </a:spcBef>
              <a:defRPr/>
            </a:pPr>
            <a:r>
              <a:rPr lang="en-US" altLang="zh-CN" sz="320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latin typeface="Times New Roman" panose="02020603050405020304" pitchFamily="18" charset="0"/>
                <a:ea typeface="隶书" panose="02010509060101010101" pitchFamily="49" charset="-122"/>
                <a:cs typeface="Times New Roman" panose="02020603050405020304" pitchFamily="18" charset="0"/>
              </a:rPr>
              <a:t>4.3   </a:t>
            </a:r>
            <a:r>
              <a:rPr lang="zh-CN" altLang="en-US" sz="3200" dirty="0">
                <a:ln w="18000">
                  <a:solidFill>
                    <a:schemeClr val="accent2">
                      <a:satMod val="140000"/>
                    </a:schemeClr>
                  </a:solidFill>
                  <a:prstDash val="solid"/>
                  <a:miter lim="800000"/>
                </a:ln>
                <a:noFill/>
                <a:effectLst>
                  <a:outerShdw blurRad="25500" dist="23000" dir="7020000" algn="tl">
                    <a:srgbClr val="000000">
                      <a:alpha val="50000"/>
                    </a:srgbClr>
                  </a:outerShdw>
                </a:effectLst>
                <a:latin typeface="Times New Roman" panose="02020603050405020304" pitchFamily="18" charset="0"/>
                <a:ea typeface="隶书" panose="02010509060101010101" pitchFamily="49" charset="-122"/>
                <a:cs typeface="Times New Roman" panose="02020603050405020304" pitchFamily="18" charset="0"/>
              </a:rPr>
              <a:t>贪心法分析与设计</a:t>
            </a:r>
            <a:endParaRPr lang="zh-CN" altLang="en-US" sz="3200" dirty="0">
              <a:ln w="18000">
                <a:solidFill>
                  <a:schemeClr val="accent2">
                    <a:satMod val="140000"/>
                  </a:schemeClr>
                </a:solidFill>
                <a:prstDash val="solid"/>
                <a:miter lim="800000"/>
              </a:ln>
              <a:noFill/>
              <a:effectLst>
                <a:outerShdw blurRad="25500" dist="23000" dir="7020000" algn="tl">
                  <a:srgbClr val="000000">
                    <a:alpha val="50000"/>
                  </a:srgbClr>
                </a:outerShdw>
              </a:effectLst>
              <a:latin typeface="Times New Roman" panose="02020603050405020304" pitchFamily="18" charset="0"/>
              <a:ea typeface="隶书" panose="02010509060101010101" pitchFamily="49" charset="-122"/>
              <a:cs typeface="Times New Roman" panose="02020603050405020304" pitchFamily="18" charset="0"/>
            </a:endParaRPr>
          </a:p>
        </p:txBody>
      </p:sp>
      <p:sp>
        <p:nvSpPr>
          <p:cNvPr id="4" name="Rectangle 3"/>
          <p:cNvSpPr txBox="1">
            <a:spLocks noChangeArrowheads="1"/>
          </p:cNvSpPr>
          <p:nvPr/>
        </p:nvSpPr>
        <p:spPr>
          <a:xfrm>
            <a:off x="107504" y="2204864"/>
            <a:ext cx="8568898" cy="3756682"/>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indent="457200">
              <a:buFont typeface="Wingdings" panose="05000000000000000000" pitchFamily="2" charset="2"/>
              <a:buNone/>
            </a:pPr>
            <a:r>
              <a:rPr lang="zh-CN" altLang="en-US" sz="2200" b="1" dirty="0">
                <a:latin typeface="宋体" panose="02010600030101010101" pitchFamily="2" charset="-122"/>
                <a:cs typeface="Times New Roman" panose="02020603050405020304" pitchFamily="18" charset="0"/>
              </a:rPr>
              <a:t>贪心法是一种在每一步选择中都采取在当前状态下最好的选择，从而希望导致结果是最好的算法。贪心法在最优求解的过程中采用的是局部最优策略，力求把问题规模缩小，而后再把每一步的结果合并起来得到一个全局最优解。贪心法解题的一般步骤是：首先从问题的某个简单的初始解出发；当可以向求解目标前进一步时，就采用局部最优策略，得到一个局部解，缩小问题的规模；最后将所有局部解合并起来，得到问题的最终解。</a:t>
            </a:r>
            <a:endParaRPr lang="zh-CN" altLang="en-US" sz="2200" b="1" dirty="0">
              <a:latin typeface="宋体" panose="02010600030101010101" pitchFamily="2" charset="-122"/>
              <a:cs typeface="Times New Roman" panose="02020603050405020304" pitchFamily="18" charset="0"/>
            </a:endParaRPr>
          </a:p>
          <a:p>
            <a:pPr indent="457200">
              <a:buFont typeface="Wingdings" panose="05000000000000000000" pitchFamily="2" charset="2"/>
              <a:buNone/>
            </a:pPr>
            <a:r>
              <a:rPr lang="zh-CN" altLang="en-US" sz="2200" b="1" dirty="0">
                <a:latin typeface="宋体" panose="02010600030101010101" pitchFamily="2" charset="-122"/>
                <a:cs typeface="Times New Roman" panose="02020603050405020304" pitchFamily="18" charset="0"/>
              </a:rPr>
              <a:t>在使用贪心法解决问题时，有时候可能会有一个以上的看似合理贪心策略，这就需要进一步分析来选择，看哪种贪心策略能获取最优解，因此用贪心法处理问题的核心就是度量标准即贪心策略的选取。</a:t>
            </a:r>
            <a:endParaRPr lang="zh-CN" altLang="en-US" sz="2200" b="1" dirty="0">
              <a:latin typeface="宋体" panose="02010600030101010101" pitchFamily="2"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3"/>
          <p:cNvSpPr txBox="1">
            <a:spLocks noChangeArrowheads="1"/>
          </p:cNvSpPr>
          <p:nvPr/>
        </p:nvSpPr>
        <p:spPr>
          <a:xfrm>
            <a:off x="-13387" y="1567458"/>
            <a:ext cx="8281988" cy="982662"/>
          </a:xfrm>
          <a:prstGeom prst="rect">
            <a:avLst/>
          </a:prstGeom>
        </p:spPr>
        <p:txBody>
          <a:bodyPr>
            <a:norm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20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1600">
                <a:solidFill>
                  <a:schemeClr val="tx1"/>
                </a:solidFill>
                <a:latin typeface="+mn-lt"/>
                <a:ea typeface="+mn-ea"/>
              </a:defRPr>
            </a:lvl3pPr>
            <a:lvl4pPr marL="1600200" indent="-228600" algn="l" rtl="0" eaLnBrk="0" fontAlgn="base" hangingPunct="0">
              <a:spcBef>
                <a:spcPct val="20000"/>
              </a:spcBef>
              <a:spcAft>
                <a:spcPct val="0"/>
              </a:spcAft>
              <a:buClr>
                <a:schemeClr val="hlink"/>
              </a:buClr>
              <a:buFont typeface="Wingdings" panose="05000000000000000000" pitchFamily="2" charset="2"/>
              <a:buChar char="n"/>
              <a:defRPr sz="14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a:lstStyle>
          <a:p>
            <a:pPr>
              <a:lnSpc>
                <a:spcPct val="120000"/>
              </a:lnSpc>
              <a:buNone/>
            </a:pPr>
            <a:r>
              <a:rPr lang="en-US" altLang="zh-CN" sz="2400" b="1" kern="0" dirty="0">
                <a:solidFill>
                  <a:schemeClr val="tx1"/>
                </a:solidFill>
                <a:uFillTx/>
                <a:latin typeface="Times New Roman" panose="02020603050405020304" pitchFamily="18" charset="0"/>
                <a:ea typeface="宋体" panose="02010600030101010101" pitchFamily="2" charset="-122"/>
                <a:cs typeface="Times New Roman" panose="02020603050405020304" pitchFamily="18" charset="0"/>
              </a:rPr>
              <a:t>4.1.1 </a:t>
            </a:r>
            <a:r>
              <a:rPr lang="zh-CN" altLang="en-US" sz="2400" b="1" kern="0" dirty="0">
                <a:solidFill>
                  <a:schemeClr val="tx1"/>
                </a:solidFill>
                <a:uFillTx/>
                <a:latin typeface="Times New Roman" panose="02020603050405020304" pitchFamily="18" charset="0"/>
                <a:ea typeface="宋体" panose="02010600030101010101" pitchFamily="2" charset="-122"/>
                <a:cs typeface="Times New Roman" panose="02020603050405020304" pitchFamily="18" charset="0"/>
              </a:rPr>
              <a:t>贪心算法法的思想</a:t>
            </a:r>
            <a:endParaRPr lang="zh-CN" altLang="en-US" sz="2400" b="1" kern="0" dirty="0">
              <a:solidFill>
                <a:schemeClr val="tx1"/>
              </a:solidFill>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2" name="矩形 1"/>
          <p:cNvSpPr/>
          <p:nvPr/>
        </p:nvSpPr>
        <p:spPr>
          <a:xfrm>
            <a:off x="92075" y="2018030"/>
            <a:ext cx="4831080" cy="494030"/>
          </a:xfrm>
          <a:prstGeom prst="rect">
            <a:avLst/>
          </a:prstGeom>
        </p:spPr>
        <p:txBody>
          <a:bodyPr wrap="square">
            <a:noAutofit/>
          </a:bodyPr>
          <a:lstStyle/>
          <a:p>
            <a:pPr algn="l">
              <a:lnSpc>
                <a:spcPct val="150000"/>
              </a:lnSpc>
              <a:spcBef>
                <a:spcPts val="0"/>
              </a:spcBef>
              <a:spcAft>
                <a:spcPts val="0"/>
              </a:spcAft>
            </a:pPr>
            <a:r>
              <a:rPr lang="zh-CN" altLang="en-US" sz="2200" b="1" kern="100" dirty="0" smtClean="0">
                <a:solidFill>
                  <a:srgbClr val="FF0000"/>
                </a:solidFill>
                <a:latin typeface="Times New Roman" panose="02020603050405020304" pitchFamily="18" charset="0"/>
                <a:cs typeface="Times New Roman" panose="02020603050405020304" pitchFamily="18" charset="0"/>
              </a:rPr>
              <a:t>上述两个问题引发的</a:t>
            </a:r>
            <a:r>
              <a:rPr lang="zh-CN" altLang="en-US" sz="2200" b="1" kern="100" dirty="0" smtClean="0">
                <a:solidFill>
                  <a:srgbClr val="FF0000"/>
                </a:solidFill>
                <a:latin typeface="Times New Roman" panose="02020603050405020304" pitchFamily="18" charset="0"/>
                <a:cs typeface="Times New Roman" panose="02020603050405020304" pitchFamily="18" charset="0"/>
              </a:rPr>
              <a:t>思考：</a:t>
            </a:r>
            <a:endParaRPr lang="zh-CN" altLang="en-US" sz="2200" b="1" kern="100" dirty="0" smtClean="0">
              <a:solidFill>
                <a:srgbClr val="FF0000"/>
              </a:solidFill>
              <a:latin typeface="Times New Roman" panose="02020603050405020304" pitchFamily="18" charset="0"/>
              <a:cs typeface="Times New Roman" panose="02020603050405020304" pitchFamily="18" charset="0"/>
            </a:endParaRPr>
          </a:p>
        </p:txBody>
      </p:sp>
      <p:sp>
        <p:nvSpPr>
          <p:cNvPr id="11" name="Text Box 6"/>
          <p:cNvSpPr txBox="1">
            <a:spLocks noChangeArrowheads="1"/>
          </p:cNvSpPr>
          <p:nvPr/>
        </p:nvSpPr>
        <p:spPr bwMode="auto">
          <a:xfrm>
            <a:off x="2825362" y="959168"/>
            <a:ext cx="3529013" cy="579438"/>
          </a:xfrm>
          <a:prstGeom prst="rect">
            <a:avLst/>
          </a:prstGeom>
          <a:noFill/>
          <a:ln w="9525">
            <a:noFill/>
            <a:miter lim="800000"/>
          </a:ln>
          <a:effectLst/>
        </p:spPr>
        <p:txBody>
          <a:bodyPr>
            <a:spAutoFit/>
          </a:bodyPr>
          <a:lstStyle/>
          <a:p>
            <a:pPr eaLnBrk="1" hangingPunct="1">
              <a:spcBef>
                <a:spcPct val="50000"/>
              </a:spcBef>
              <a:defRPr/>
            </a:pPr>
            <a:r>
              <a:rPr lang="en-US" altLang="zh-CN" sz="3200" dirty="0" smtClean="0">
                <a:ln w="18000">
                  <a:solidFill>
                    <a:schemeClr val="accent2">
                      <a:satMod val="140000"/>
                    </a:schemeClr>
                  </a:solidFill>
                  <a:prstDash val="solid"/>
                  <a:miter lim="800000"/>
                </a:ln>
                <a:solidFill>
                  <a:schemeClr val="accent2"/>
                </a:solidFill>
                <a:effectLst>
                  <a:outerShdw blurRad="25500" dist="23000" dir="7020000" algn="tl">
                    <a:srgbClr val="000000">
                      <a:alpha val="50000"/>
                    </a:srgbClr>
                  </a:outerShdw>
                </a:effectLst>
                <a:latin typeface="Times New Roman" panose="02020603050405020304" pitchFamily="18" charset="0"/>
                <a:ea typeface="隶书" panose="02010509060101010101" pitchFamily="49" charset="-122"/>
                <a:cs typeface="Times New Roman" panose="02020603050405020304" pitchFamily="18" charset="0"/>
              </a:rPr>
              <a:t>4.1  </a:t>
            </a:r>
            <a:r>
              <a:rPr lang="zh-CN" altLang="en-US" sz="3200" dirty="0">
                <a:ln w="18000">
                  <a:solidFill>
                    <a:schemeClr val="accent2">
                      <a:satMod val="140000"/>
                    </a:schemeClr>
                  </a:solidFill>
                  <a:prstDash val="solid"/>
                  <a:miter lim="800000"/>
                </a:ln>
                <a:solidFill>
                  <a:schemeClr val="accent2"/>
                </a:solidFill>
                <a:effectLst>
                  <a:outerShdw blurRad="25500" dist="23000" dir="7020000" algn="tl">
                    <a:srgbClr val="000000">
                      <a:alpha val="50000"/>
                    </a:srgbClr>
                  </a:outerShdw>
                </a:effectLst>
                <a:latin typeface="Times New Roman" panose="02020603050405020304" pitchFamily="18" charset="0"/>
                <a:ea typeface="隶书" panose="02010509060101010101" pitchFamily="49" charset="-122"/>
                <a:cs typeface="Times New Roman" panose="02020603050405020304" pitchFamily="18" charset="0"/>
              </a:rPr>
              <a:t>贪心法概述</a:t>
            </a:r>
            <a:endParaRPr lang="zh-CN" altLang="en-US" sz="3200" dirty="0">
              <a:ln w="18000">
                <a:solidFill>
                  <a:schemeClr val="accent2">
                    <a:satMod val="140000"/>
                  </a:schemeClr>
                </a:solidFill>
                <a:prstDash val="solid"/>
                <a:miter lim="800000"/>
              </a:ln>
              <a:solidFill>
                <a:schemeClr val="accent2"/>
              </a:solidFill>
              <a:effectLst>
                <a:outerShdw blurRad="25500" dist="23000" dir="7020000" algn="tl">
                  <a:srgbClr val="000000">
                    <a:alpha val="50000"/>
                  </a:srgbClr>
                </a:outerShdw>
              </a:effectLst>
              <a:latin typeface="Times New Roman" panose="02020603050405020304" pitchFamily="18" charset="0"/>
              <a:ea typeface="隶书" panose="02010509060101010101" pitchFamily="49" charset="-122"/>
              <a:cs typeface="Times New Roman" panose="02020603050405020304" pitchFamily="18" charset="0"/>
            </a:endParaRPr>
          </a:p>
        </p:txBody>
      </p:sp>
      <p:sp>
        <p:nvSpPr>
          <p:cNvPr id="4" name="矩形 3"/>
          <p:cNvSpPr/>
          <p:nvPr/>
        </p:nvSpPr>
        <p:spPr>
          <a:xfrm>
            <a:off x="157480" y="2492375"/>
            <a:ext cx="8732520" cy="568325"/>
          </a:xfrm>
          <a:prstGeom prst="rect">
            <a:avLst/>
          </a:prstGeom>
        </p:spPr>
        <p:txBody>
          <a:bodyPr wrap="square">
            <a:noAutofit/>
          </a:bodyPr>
          <a:lstStyle/>
          <a:p>
            <a:pPr algn="l">
              <a:lnSpc>
                <a:spcPct val="150000"/>
              </a:lnSpc>
              <a:spcBef>
                <a:spcPts val="0"/>
              </a:spcBef>
              <a:spcAft>
                <a:spcPts val="0"/>
              </a:spcAft>
            </a:pPr>
            <a:r>
              <a:rPr lang="zh-CN" altLang="en-US" sz="2200" b="1" kern="100" dirty="0" smtClean="0">
                <a:solidFill>
                  <a:srgbClr val="FF0000"/>
                </a:solidFill>
                <a:latin typeface="Times New Roman" panose="02020603050405020304" pitchFamily="18" charset="0"/>
                <a:cs typeface="Times New Roman" panose="02020603050405020304" pitchFamily="18" charset="0"/>
              </a:rPr>
              <a:t>为了追求最大利益（也就是最优解），我们选择贪婪</a:t>
            </a:r>
            <a:r>
              <a:rPr lang="zh-CN" altLang="en-US" sz="2200" b="1" kern="100" dirty="0" smtClean="0">
                <a:solidFill>
                  <a:srgbClr val="FF0000"/>
                </a:solidFill>
                <a:latin typeface="Times New Roman" panose="02020603050405020304" pitchFamily="18" charset="0"/>
                <a:cs typeface="Times New Roman" panose="02020603050405020304" pitchFamily="18" charset="0"/>
              </a:rPr>
              <a:t>思想做事情</a:t>
            </a:r>
            <a:r>
              <a:rPr lang="en-US" altLang="zh-CN" sz="2200" b="1" kern="100" dirty="0" smtClean="0">
                <a:solidFill>
                  <a:srgbClr val="FF0000"/>
                </a:solidFill>
                <a:latin typeface="Times New Roman" panose="02020603050405020304" pitchFamily="18" charset="0"/>
                <a:cs typeface="Times New Roman" panose="02020603050405020304" pitchFamily="18" charset="0"/>
              </a:rPr>
              <a:t>!</a:t>
            </a:r>
            <a:endParaRPr lang="en-US" altLang="zh-CN" sz="2200" b="1" kern="100" dirty="0" smtClean="0">
              <a:solidFill>
                <a:srgbClr val="FF0000"/>
              </a:solidFill>
              <a:latin typeface="Times New Roman" panose="02020603050405020304" pitchFamily="18" charset="0"/>
              <a:cs typeface="Times New Roman" panose="02020603050405020304" pitchFamily="18" charset="0"/>
            </a:endParaRPr>
          </a:p>
        </p:txBody>
      </p:sp>
      <p:sp>
        <p:nvSpPr>
          <p:cNvPr id="8" name="矩形 7"/>
          <p:cNvSpPr/>
          <p:nvPr/>
        </p:nvSpPr>
        <p:spPr>
          <a:xfrm>
            <a:off x="323850" y="3284855"/>
            <a:ext cx="8867140" cy="668655"/>
          </a:xfrm>
          <a:prstGeom prst="rect">
            <a:avLst/>
          </a:prstGeom>
        </p:spPr>
        <p:txBody>
          <a:bodyPr wrap="square">
            <a:noAutofit/>
          </a:bodyPr>
          <a:lstStyle/>
          <a:p>
            <a:pPr algn="l">
              <a:lnSpc>
                <a:spcPct val="150000"/>
              </a:lnSpc>
              <a:spcBef>
                <a:spcPts val="0"/>
              </a:spcBef>
              <a:spcAft>
                <a:spcPts val="0"/>
              </a:spcAft>
            </a:pPr>
            <a:r>
              <a:rPr lang="zh-CN" altLang="en-US" sz="2200" b="1" kern="100" dirty="0" smtClean="0">
                <a:solidFill>
                  <a:srgbClr val="FF0000"/>
                </a:solidFill>
                <a:latin typeface="Times New Roman" panose="02020603050405020304" pitchFamily="18" charset="0"/>
                <a:cs typeface="Times New Roman" panose="02020603050405020304" pitchFamily="18" charset="0"/>
              </a:rPr>
              <a:t>（</a:t>
            </a:r>
            <a:r>
              <a:rPr lang="en-US" altLang="zh-CN" sz="2200" b="1" kern="100" dirty="0" smtClean="0">
                <a:solidFill>
                  <a:srgbClr val="FF0000"/>
                </a:solidFill>
                <a:latin typeface="Times New Roman" panose="02020603050405020304" pitchFamily="18" charset="0"/>
                <a:cs typeface="Times New Roman" panose="02020603050405020304" pitchFamily="18" charset="0"/>
              </a:rPr>
              <a:t>1</a:t>
            </a:r>
            <a:r>
              <a:rPr lang="zh-CN" altLang="en-US" sz="2200" b="1" kern="100" dirty="0" smtClean="0">
                <a:solidFill>
                  <a:srgbClr val="FF0000"/>
                </a:solidFill>
                <a:latin typeface="Times New Roman" panose="02020603050405020304" pitchFamily="18" charset="0"/>
                <a:cs typeface="Times New Roman" panose="02020603050405020304" pitchFamily="18" charset="0"/>
              </a:rPr>
              <a:t>）烧烤生意：但是贪婪之后，能否是最优解？（顾客以后再也不来</a:t>
            </a:r>
            <a:r>
              <a:rPr lang="zh-CN" altLang="en-US" sz="2200" b="1" kern="100" dirty="0" smtClean="0">
                <a:solidFill>
                  <a:srgbClr val="FF0000"/>
                </a:solidFill>
                <a:latin typeface="Times New Roman" panose="02020603050405020304" pitchFamily="18" charset="0"/>
                <a:cs typeface="Times New Roman" panose="02020603050405020304" pitchFamily="18" charset="0"/>
              </a:rPr>
              <a:t>了）</a:t>
            </a:r>
            <a:endParaRPr lang="zh-CN" altLang="en-US" sz="2200" b="1" kern="100" dirty="0" smtClean="0">
              <a:solidFill>
                <a:srgbClr val="FF0000"/>
              </a:solidFill>
              <a:latin typeface="Times New Roman" panose="02020603050405020304" pitchFamily="18" charset="0"/>
              <a:cs typeface="Times New Roman" panose="02020603050405020304" pitchFamily="18" charset="0"/>
            </a:endParaRPr>
          </a:p>
        </p:txBody>
      </p:sp>
      <p:sp>
        <p:nvSpPr>
          <p:cNvPr id="9" name="矩形 8"/>
          <p:cNvSpPr/>
          <p:nvPr/>
        </p:nvSpPr>
        <p:spPr>
          <a:xfrm>
            <a:off x="326390" y="4436745"/>
            <a:ext cx="8867140" cy="1426845"/>
          </a:xfrm>
          <a:prstGeom prst="rect">
            <a:avLst/>
          </a:prstGeom>
        </p:spPr>
        <p:txBody>
          <a:bodyPr wrap="square">
            <a:noAutofit/>
          </a:bodyPr>
          <a:lstStyle/>
          <a:p>
            <a:pPr algn="l">
              <a:lnSpc>
                <a:spcPct val="150000"/>
              </a:lnSpc>
              <a:spcBef>
                <a:spcPts val="0"/>
              </a:spcBef>
              <a:spcAft>
                <a:spcPts val="0"/>
              </a:spcAft>
            </a:pPr>
            <a:r>
              <a:rPr lang="zh-CN" altLang="en-US" sz="2200" b="1" kern="100" dirty="0" smtClean="0">
                <a:solidFill>
                  <a:srgbClr val="FF0000"/>
                </a:solidFill>
                <a:latin typeface="Times New Roman" panose="02020603050405020304" pitchFamily="18" charset="0"/>
                <a:cs typeface="Times New Roman" panose="02020603050405020304" pitchFamily="18" charset="0"/>
              </a:rPr>
              <a:t>（</a:t>
            </a:r>
            <a:r>
              <a:rPr lang="en-US" altLang="zh-CN" sz="2200" b="1" kern="100" dirty="0" smtClean="0">
                <a:solidFill>
                  <a:srgbClr val="FF0000"/>
                </a:solidFill>
                <a:latin typeface="Times New Roman" panose="02020603050405020304" pitchFamily="18" charset="0"/>
                <a:cs typeface="Times New Roman" panose="02020603050405020304" pitchFamily="18" charset="0"/>
              </a:rPr>
              <a:t>2</a:t>
            </a:r>
            <a:r>
              <a:rPr lang="zh-CN" altLang="en-US" sz="2200" b="1" kern="100" dirty="0" smtClean="0">
                <a:solidFill>
                  <a:srgbClr val="FF0000"/>
                </a:solidFill>
                <a:latin typeface="Times New Roman" panose="02020603050405020304" pitchFamily="18" charset="0"/>
                <a:cs typeface="Times New Roman" panose="02020603050405020304" pitchFamily="18" charset="0"/>
              </a:rPr>
              <a:t>）</a:t>
            </a:r>
            <a:r>
              <a:rPr lang="zh-CN" altLang="en-US" sz="2200" b="1" kern="100" dirty="0" smtClean="0">
                <a:solidFill>
                  <a:srgbClr val="FF0000"/>
                </a:solidFill>
                <a:latin typeface="Times New Roman" panose="02020603050405020304" pitchFamily="18" charset="0"/>
                <a:cs typeface="Times New Roman" panose="02020603050405020304" pitchFamily="18" charset="0"/>
                <a:sym typeface="+mn-ea"/>
              </a:rPr>
              <a:t>自助餐</a:t>
            </a:r>
            <a:r>
              <a:rPr lang="zh-CN" altLang="en-US" sz="2200" b="1" kern="100" dirty="0" smtClean="0">
                <a:solidFill>
                  <a:srgbClr val="FF0000"/>
                </a:solidFill>
                <a:latin typeface="Times New Roman" panose="02020603050405020304" pitchFamily="18" charset="0"/>
                <a:cs typeface="Times New Roman" panose="02020603050405020304" pitchFamily="18" charset="0"/>
              </a:rPr>
              <a:t>：当你把你自认为贵的东西吃进肚子，能否是最优解？（需要</a:t>
            </a:r>
            <a:r>
              <a:rPr lang="zh-CN" altLang="en-US" sz="2200" b="1" kern="100" dirty="0" smtClean="0">
                <a:solidFill>
                  <a:srgbClr val="FF0000"/>
                </a:solidFill>
                <a:latin typeface="Times New Roman" panose="02020603050405020304" pitchFamily="18" charset="0"/>
                <a:cs typeface="Times New Roman" panose="02020603050405020304" pitchFamily="18" charset="0"/>
              </a:rPr>
              <a:t>证明）</a:t>
            </a:r>
            <a:endParaRPr lang="zh-CN" altLang="en-US" sz="2200" b="1" kern="100" dirty="0" smtClean="0">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8323" name="Rectangle 3"/>
          <p:cNvSpPr>
            <a:spLocks noGrp="1" noChangeArrowheads="1"/>
          </p:cNvSpPr>
          <p:nvPr>
            <p:ph type="body" idx="1"/>
          </p:nvPr>
        </p:nvSpPr>
        <p:spPr>
          <a:xfrm>
            <a:off x="179512" y="1556792"/>
            <a:ext cx="8358467" cy="1972122"/>
          </a:xfrm>
        </p:spPr>
        <p:txBody>
          <a:bodyPr>
            <a:normAutofit/>
          </a:bodyPr>
          <a:lstStyle/>
          <a:p>
            <a:pPr indent="0">
              <a:buNone/>
            </a:pPr>
            <a:r>
              <a:rPr lang="en-US" altLang="zh-CN" sz="2200" b="1" dirty="0">
                <a:latin typeface="宋体" panose="02010600030101010101" pitchFamily="2" charset="-122"/>
              </a:rPr>
              <a:t>【</a:t>
            </a:r>
            <a:r>
              <a:rPr lang="zh-CN" altLang="en-US" sz="2200" b="1" dirty="0">
                <a:latin typeface="宋体" panose="02010600030101010101" pitchFamily="2" charset="-122"/>
              </a:rPr>
              <a:t>例</a:t>
            </a:r>
            <a:r>
              <a:rPr lang="en-US" altLang="zh-CN" sz="2200" b="1" dirty="0">
                <a:latin typeface="宋体" panose="02010600030101010101" pitchFamily="2" charset="-122"/>
              </a:rPr>
              <a:t>4.4】</a:t>
            </a:r>
            <a:r>
              <a:rPr lang="zh-CN" altLang="en-US" sz="2200" b="1" dirty="0">
                <a:latin typeface="宋体" panose="02010600030101010101" pitchFamily="2" charset="-122"/>
              </a:rPr>
              <a:t>果园里举办了一次装背包的比赛：规定每个参赛者有一个背包，载重量为</a:t>
            </a:r>
            <a:r>
              <a:rPr lang="en-US" altLang="zh-CN" sz="2200" b="1" dirty="0">
                <a:latin typeface="宋体" panose="02010600030101010101" pitchFamily="2" charset="-122"/>
              </a:rPr>
              <a:t>15</a:t>
            </a:r>
            <a:r>
              <a:rPr lang="zh-CN" altLang="en-US" sz="2200" b="1" dirty="0">
                <a:latin typeface="宋体" panose="02010600030101010101" pitchFamily="2" charset="-122"/>
              </a:rPr>
              <a:t>公斤。参赛者是熊猫，山羊和梅花鹿，给定</a:t>
            </a:r>
            <a:r>
              <a:rPr lang="en-US" altLang="zh-CN" sz="2200" b="1" dirty="0">
                <a:latin typeface="宋体" panose="02010600030101010101" pitchFamily="2" charset="-122"/>
              </a:rPr>
              <a:t>4</a:t>
            </a:r>
            <a:r>
              <a:rPr lang="zh-CN" altLang="en-US" sz="2200" b="1" dirty="0">
                <a:latin typeface="宋体" panose="02010600030101010101" pitchFamily="2" charset="-122"/>
              </a:rPr>
              <a:t>种水果，其重量和价值如下表</a:t>
            </a:r>
            <a:r>
              <a:rPr lang="en-US" altLang="zh-CN" sz="2200" b="1" dirty="0">
                <a:latin typeface="宋体" panose="02010600030101010101" pitchFamily="2" charset="-122"/>
              </a:rPr>
              <a:t>4.8</a:t>
            </a:r>
            <a:r>
              <a:rPr lang="zh-CN" altLang="en-US" sz="2200" b="1" dirty="0">
                <a:latin typeface="宋体" panose="02010600030101010101" pitchFamily="2" charset="-122"/>
              </a:rPr>
              <a:t>所示，规则是：水果可以只装一部分，装入的总重量不能超过背包的载重量，背包装入水果的总价值最高者获胜。</a:t>
            </a:r>
            <a:endParaRPr lang="zh-CN" altLang="en-US" sz="2200" b="1" dirty="0">
              <a:latin typeface="宋体" panose="02010600030101010101" pitchFamily="2" charset="-122"/>
            </a:endParaRPr>
          </a:p>
        </p:txBody>
      </p:sp>
      <p:graphicFrame>
        <p:nvGraphicFramePr>
          <p:cNvPr id="2" name="表格 1"/>
          <p:cNvGraphicFramePr>
            <a:graphicFrameLocks noGrp="1"/>
          </p:cNvGraphicFramePr>
          <p:nvPr/>
        </p:nvGraphicFramePr>
        <p:xfrm>
          <a:off x="2843808" y="3933056"/>
          <a:ext cx="3366552" cy="1411930"/>
        </p:xfrm>
        <a:graphic>
          <a:graphicData uri="http://schemas.openxmlformats.org/drawingml/2006/table">
            <a:tbl>
              <a:tblPr firstRow="1" firstCol="1" bandRow="1">
                <a:tableStyleId>{5940675A-B579-460E-94D1-54222C63F5DA}</a:tableStyleId>
              </a:tblPr>
              <a:tblGrid>
                <a:gridCol w="1121656"/>
                <a:gridCol w="1122448"/>
                <a:gridCol w="1122448"/>
              </a:tblGrid>
              <a:tr h="282386">
                <a:tc>
                  <a:txBody>
                    <a:bodyPr/>
                    <a:lstStyle/>
                    <a:p>
                      <a:pPr algn="ctr">
                        <a:spcAft>
                          <a:spcPts val="0"/>
                        </a:spcAft>
                      </a:pPr>
                      <a:r>
                        <a:rPr lang="zh-CN" sz="1400" kern="100" dirty="0">
                          <a:effectLst/>
                          <a:cs typeface="Times New Roman" panose="02020603050405020304" pitchFamily="18" charset="0"/>
                        </a:rPr>
                        <a:t>物品名称</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cs typeface="Times New Roman" panose="02020603050405020304" pitchFamily="18" charset="0"/>
                        </a:rPr>
                        <a:t>重量（</a:t>
                      </a:r>
                      <a:r>
                        <a:rPr lang="en-US" sz="1400" kern="100">
                          <a:effectLst/>
                          <a:cs typeface="Times New Roman" panose="02020603050405020304" pitchFamily="18" charset="0"/>
                        </a:rPr>
                        <a:t>kg</a:t>
                      </a:r>
                      <a:r>
                        <a:rPr lang="zh-CN" sz="1400" kern="100">
                          <a:effectLst/>
                          <a:cs typeface="Times New Roman" panose="02020603050405020304" pitchFamily="18" charset="0"/>
                        </a:rPr>
                        <a:t>）</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cs typeface="Times New Roman" panose="02020603050405020304" pitchFamily="18" charset="0"/>
                        </a:rPr>
                        <a:t>价值（元）</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r h="282386">
                <a:tc>
                  <a:txBody>
                    <a:bodyPr/>
                    <a:lstStyle/>
                    <a:p>
                      <a:pPr algn="ctr">
                        <a:spcAft>
                          <a:spcPts val="0"/>
                        </a:spcAft>
                      </a:pPr>
                      <a:r>
                        <a:rPr lang="zh-CN" sz="1400" kern="100">
                          <a:effectLst/>
                          <a:cs typeface="Times New Roman" panose="02020603050405020304" pitchFamily="18" charset="0"/>
                        </a:rPr>
                        <a:t>苹果</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cs typeface="Times New Roman" panose="02020603050405020304" pitchFamily="18" charset="0"/>
                        </a:rPr>
                        <a:t>15</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cs typeface="Times New Roman" panose="02020603050405020304" pitchFamily="18" charset="0"/>
                        </a:rPr>
                        <a:t>300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r h="282386">
                <a:tc>
                  <a:txBody>
                    <a:bodyPr/>
                    <a:lstStyle/>
                    <a:p>
                      <a:pPr algn="ctr">
                        <a:spcAft>
                          <a:spcPts val="0"/>
                        </a:spcAft>
                      </a:pPr>
                      <a:r>
                        <a:rPr lang="zh-CN" sz="1400" kern="100">
                          <a:effectLst/>
                          <a:cs typeface="Times New Roman" panose="02020603050405020304" pitchFamily="18" charset="0"/>
                        </a:rPr>
                        <a:t>香蕉</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cs typeface="Times New Roman" panose="02020603050405020304" pitchFamily="18" charset="0"/>
                        </a:rPr>
                        <a:t>18</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cs typeface="Times New Roman" panose="02020603050405020304" pitchFamily="18" charset="0"/>
                        </a:rPr>
                        <a:t>180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r h="282386">
                <a:tc>
                  <a:txBody>
                    <a:bodyPr/>
                    <a:lstStyle/>
                    <a:p>
                      <a:pPr algn="ctr">
                        <a:spcAft>
                          <a:spcPts val="0"/>
                        </a:spcAft>
                      </a:pPr>
                      <a:r>
                        <a:rPr lang="zh-CN" sz="1400" kern="100">
                          <a:effectLst/>
                          <a:cs typeface="Times New Roman" panose="02020603050405020304" pitchFamily="18" charset="0"/>
                        </a:rPr>
                        <a:t>橘子</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cs typeface="Times New Roman" panose="02020603050405020304" pitchFamily="18" charset="0"/>
                        </a:rPr>
                        <a:t>10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cs typeface="Times New Roman" panose="02020603050405020304" pitchFamily="18" charset="0"/>
                        </a:rPr>
                        <a:t>150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r h="282386">
                <a:tc>
                  <a:txBody>
                    <a:bodyPr/>
                    <a:lstStyle/>
                    <a:p>
                      <a:pPr algn="ctr">
                        <a:spcAft>
                          <a:spcPts val="0"/>
                        </a:spcAft>
                      </a:pPr>
                      <a:r>
                        <a:rPr lang="zh-CN" sz="1400" kern="100">
                          <a:effectLst/>
                          <a:cs typeface="Times New Roman" panose="02020603050405020304" pitchFamily="18" charset="0"/>
                        </a:rPr>
                        <a:t>猕猴桃</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dirty="0">
                          <a:effectLst/>
                          <a:cs typeface="Times New Roman" panose="02020603050405020304" pitchFamily="18" charset="0"/>
                        </a:rPr>
                        <a:t>9</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dirty="0">
                          <a:effectLst/>
                          <a:cs typeface="Times New Roman" panose="02020603050405020304" pitchFamily="18" charset="0"/>
                        </a:rPr>
                        <a:t>270</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bl>
          </a:graphicData>
        </a:graphic>
      </p:graphicFrame>
      <p:sp>
        <p:nvSpPr>
          <p:cNvPr id="13" name="Text Box 2"/>
          <p:cNvSpPr txBox="1">
            <a:spLocks noChangeArrowheads="1"/>
          </p:cNvSpPr>
          <p:nvPr/>
        </p:nvSpPr>
        <p:spPr bwMode="auto">
          <a:xfrm>
            <a:off x="323528" y="921817"/>
            <a:ext cx="2286203" cy="461665"/>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400" b="1" dirty="0">
                <a:latin typeface="华文中宋" panose="02010600040101010101" pitchFamily="2" charset="-122"/>
                <a:ea typeface="华文中宋" panose="02010600040101010101" pitchFamily="2" charset="-122"/>
                <a:cs typeface="Times New Roman" panose="02020603050405020304" pitchFamily="18" charset="0"/>
              </a:rPr>
              <a:t>4.3.1 </a:t>
            </a:r>
            <a:r>
              <a:rPr kumimoji="1" lang="zh-CN" altLang="en-US" sz="2400" b="1" dirty="0">
                <a:latin typeface="华文中宋" panose="02010600040101010101" pitchFamily="2" charset="-122"/>
                <a:ea typeface="华文中宋" panose="02010600040101010101" pitchFamily="2" charset="-122"/>
                <a:cs typeface="Times New Roman" panose="02020603050405020304" pitchFamily="18" charset="0"/>
              </a:rPr>
              <a:t>背包问题</a:t>
            </a:r>
            <a:endParaRPr kumimoji="1" lang="zh-CN" altLang="en-US" sz="2400" b="1" dirty="0">
              <a:latin typeface="华文中宋" panose="02010600040101010101" pitchFamily="2" charset="-122"/>
              <a:ea typeface="华文中宋" panose="02010600040101010101" pitchFamily="2"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3" name="Text Box 3"/>
          <p:cNvSpPr txBox="1">
            <a:spLocks noChangeArrowheads="1"/>
          </p:cNvSpPr>
          <p:nvPr/>
        </p:nvSpPr>
        <p:spPr bwMode="auto">
          <a:xfrm>
            <a:off x="179512" y="1052736"/>
            <a:ext cx="8712001" cy="769441"/>
          </a:xfrm>
          <a:prstGeom prst="rect">
            <a:avLst/>
          </a:prstGeom>
          <a:noFill/>
          <a:ln w="9525">
            <a:noFill/>
            <a:miter lim="800000"/>
          </a:ln>
          <a:effectLst/>
        </p:spPr>
        <p:txBody>
          <a:bodyPr wrap="square">
            <a:spAutoFit/>
          </a:bodyPr>
          <a:lstStyle/>
          <a:p>
            <a:pPr indent="457200"/>
            <a:r>
              <a:rPr lang="zh-CN" altLang="en-US" sz="2200" b="1" dirty="0">
                <a:latin typeface="宋体" panose="02010600030101010101" pitchFamily="2" charset="-122"/>
                <a:cs typeface="Times New Roman" panose="02020603050405020304" pitchFamily="18" charset="0"/>
              </a:rPr>
              <a:t>熊猫，山羊和梅花鹿分别采用了三种不同的策略</a:t>
            </a:r>
            <a:r>
              <a:rPr lang="zh-CN" altLang="en-US" sz="2200" b="1" dirty="0" smtClean="0">
                <a:latin typeface="宋体" panose="02010600030101010101" pitchFamily="2" charset="-122"/>
                <a:cs typeface="Times New Roman" panose="02020603050405020304" pitchFamily="18" charset="0"/>
              </a:rPr>
              <a:t>：</a:t>
            </a:r>
            <a:endParaRPr lang="zh-CN" altLang="en-US" sz="2200" b="1" dirty="0">
              <a:latin typeface="宋体" panose="02010600030101010101" pitchFamily="2" charset="-122"/>
              <a:cs typeface="Times New Roman" panose="02020603050405020304" pitchFamily="18" charset="0"/>
            </a:endParaRPr>
          </a:p>
          <a:p>
            <a:pPr indent="457200"/>
            <a:r>
              <a:rPr lang="zh-CN" altLang="en-US" sz="2200" b="1" dirty="0">
                <a:latin typeface="宋体" panose="02010600030101010101" pitchFamily="2" charset="-122"/>
                <a:cs typeface="Times New Roman" panose="02020603050405020304" pitchFamily="18" charset="0"/>
              </a:rPr>
              <a:t>（</a:t>
            </a:r>
            <a:r>
              <a:rPr lang="en-US" altLang="zh-CN" sz="2200" b="1" dirty="0">
                <a:latin typeface="宋体" panose="02010600030101010101" pitchFamily="2" charset="-122"/>
                <a:cs typeface="Times New Roman" panose="02020603050405020304" pitchFamily="18" charset="0"/>
              </a:rPr>
              <a:t>1</a:t>
            </a:r>
            <a:r>
              <a:rPr lang="zh-CN" altLang="en-US" sz="2200" b="1" dirty="0">
                <a:latin typeface="宋体" panose="02010600030101010101" pitchFamily="2" charset="-122"/>
                <a:cs typeface="Times New Roman" panose="02020603050405020304" pitchFamily="18" charset="0"/>
              </a:rPr>
              <a:t>）熊猫的策略：先放价值最大的水果。具体过程如下</a:t>
            </a:r>
            <a:r>
              <a:rPr lang="zh-CN" altLang="en-US" sz="2200" b="1" dirty="0" smtClean="0">
                <a:latin typeface="宋体" panose="02010600030101010101" pitchFamily="2" charset="-122"/>
                <a:cs typeface="Times New Roman" panose="02020603050405020304" pitchFamily="18" charset="0"/>
              </a:rPr>
              <a:t>表所</a:t>
            </a:r>
            <a:r>
              <a:rPr lang="zh-CN" altLang="en-US" sz="2200" b="1" dirty="0">
                <a:latin typeface="宋体" panose="02010600030101010101" pitchFamily="2" charset="-122"/>
                <a:cs typeface="Times New Roman" panose="02020603050405020304" pitchFamily="18" charset="0"/>
              </a:rPr>
              <a:t>示：</a:t>
            </a:r>
            <a:endParaRPr lang="zh-CN" altLang="en-US" sz="2200" b="1" dirty="0">
              <a:latin typeface="宋体" panose="02010600030101010101" pitchFamily="2" charset="-122"/>
              <a:cs typeface="Times New Roman" panose="02020603050405020304" pitchFamily="18" charset="0"/>
            </a:endParaRPr>
          </a:p>
        </p:txBody>
      </p:sp>
      <p:graphicFrame>
        <p:nvGraphicFramePr>
          <p:cNvPr id="2" name="表格 1"/>
          <p:cNvGraphicFramePr>
            <a:graphicFrameLocks noGrp="1"/>
          </p:cNvGraphicFramePr>
          <p:nvPr/>
        </p:nvGraphicFramePr>
        <p:xfrm>
          <a:off x="1403648" y="2201123"/>
          <a:ext cx="6480720" cy="864096"/>
        </p:xfrm>
        <a:graphic>
          <a:graphicData uri="http://schemas.openxmlformats.org/drawingml/2006/table">
            <a:tbl>
              <a:tblPr firstRow="1" firstCol="1" bandRow="1">
                <a:tableStyleId>{5940675A-B579-460E-94D1-54222C63F5DA}</a:tableStyleId>
              </a:tblPr>
              <a:tblGrid>
                <a:gridCol w="953404"/>
                <a:gridCol w="953404"/>
                <a:gridCol w="954211"/>
                <a:gridCol w="953404"/>
                <a:gridCol w="1245888"/>
                <a:gridCol w="1420409"/>
              </a:tblGrid>
              <a:tr h="432048">
                <a:tc>
                  <a:txBody>
                    <a:bodyPr/>
                    <a:lstStyle/>
                    <a:p>
                      <a:pPr algn="ctr">
                        <a:spcAft>
                          <a:spcPts val="0"/>
                        </a:spcAft>
                      </a:pPr>
                      <a:r>
                        <a:rPr lang="zh-CN" sz="1400" kern="100">
                          <a:effectLst/>
                          <a:cs typeface="Times New Roman" panose="02020603050405020304" pitchFamily="18" charset="0"/>
                        </a:rPr>
                        <a:t>装入步骤</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cs typeface="Times New Roman" panose="02020603050405020304" pitchFamily="18" charset="0"/>
                        </a:rPr>
                        <a:t>物品名称</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cs typeface="Times New Roman" panose="02020603050405020304" pitchFamily="18" charset="0"/>
                        </a:rPr>
                        <a:t>重量（</a:t>
                      </a:r>
                      <a:r>
                        <a:rPr lang="en-US" sz="1400" kern="100">
                          <a:effectLst/>
                          <a:cs typeface="Times New Roman" panose="02020603050405020304" pitchFamily="18" charset="0"/>
                        </a:rPr>
                        <a:t>kg</a:t>
                      </a:r>
                      <a:r>
                        <a:rPr lang="zh-CN" sz="1400" kern="100">
                          <a:effectLst/>
                          <a:cs typeface="Times New Roman" panose="02020603050405020304" pitchFamily="18" charset="0"/>
                        </a:rPr>
                        <a:t>）</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cs typeface="Times New Roman" panose="02020603050405020304" pitchFamily="18" charset="0"/>
                        </a:rPr>
                        <a:t>价值（元）</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cs typeface="Times New Roman" panose="02020603050405020304" pitchFamily="18" charset="0"/>
                        </a:rPr>
                        <a:t>剩余重量（</a:t>
                      </a:r>
                      <a:r>
                        <a:rPr lang="en-US" sz="1400" kern="100">
                          <a:effectLst/>
                          <a:cs typeface="Times New Roman" panose="02020603050405020304" pitchFamily="18" charset="0"/>
                        </a:rPr>
                        <a:t>kg</a:t>
                      </a:r>
                      <a:r>
                        <a:rPr lang="zh-CN" sz="1400" kern="100">
                          <a:effectLst/>
                          <a:cs typeface="Times New Roman" panose="02020603050405020304" pitchFamily="18" charset="0"/>
                        </a:rPr>
                        <a:t>）</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cs typeface="Times New Roman" panose="02020603050405020304" pitchFamily="18" charset="0"/>
                        </a:rPr>
                        <a:t>背包总价值（元）</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r h="216024">
                <a:tc>
                  <a:txBody>
                    <a:bodyPr/>
                    <a:lstStyle/>
                    <a:p>
                      <a:pPr algn="ctr">
                        <a:spcAft>
                          <a:spcPts val="0"/>
                        </a:spcAft>
                      </a:pPr>
                      <a:r>
                        <a:rPr lang="zh-CN" sz="1400" kern="100">
                          <a:effectLst/>
                          <a:cs typeface="Times New Roman" panose="02020603050405020304" pitchFamily="18" charset="0"/>
                        </a:rPr>
                        <a:t>第一次</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cs typeface="Times New Roman" panose="02020603050405020304" pitchFamily="18" charset="0"/>
                        </a:rPr>
                        <a:t>苹果</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cs typeface="Times New Roman" panose="02020603050405020304" pitchFamily="18" charset="0"/>
                        </a:rPr>
                        <a:t>15</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cs typeface="Times New Roman" panose="02020603050405020304" pitchFamily="18" charset="0"/>
                        </a:rPr>
                        <a:t>300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cs typeface="Times New Roman" panose="02020603050405020304" pitchFamily="18" charset="0"/>
                        </a:rPr>
                        <a:t>5</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cs typeface="Times New Roman" panose="02020603050405020304" pitchFamily="18" charset="0"/>
                        </a:rPr>
                        <a:t>300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r h="216024">
                <a:tc>
                  <a:txBody>
                    <a:bodyPr/>
                    <a:lstStyle/>
                    <a:p>
                      <a:pPr algn="ctr">
                        <a:spcAft>
                          <a:spcPts val="0"/>
                        </a:spcAft>
                      </a:pPr>
                      <a:r>
                        <a:rPr lang="zh-CN" sz="1400" kern="100">
                          <a:effectLst/>
                          <a:cs typeface="Times New Roman" panose="02020603050405020304" pitchFamily="18" charset="0"/>
                        </a:rPr>
                        <a:t>第二次</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cs typeface="Times New Roman" panose="02020603050405020304" pitchFamily="18" charset="0"/>
                        </a:rPr>
                        <a:t>猕猴桃</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cs typeface="Times New Roman" panose="02020603050405020304" pitchFamily="18" charset="0"/>
                        </a:rPr>
                        <a:t>5</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cs typeface="Times New Roman" panose="02020603050405020304" pitchFamily="18" charset="0"/>
                        </a:rPr>
                        <a:t>150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cs typeface="Times New Roman" panose="02020603050405020304" pitchFamily="18" charset="0"/>
                        </a:rPr>
                        <a:t>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dirty="0">
                          <a:effectLst/>
                          <a:cs typeface="Times New Roman" panose="02020603050405020304" pitchFamily="18" charset="0"/>
                        </a:rPr>
                        <a:t>450</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bl>
          </a:graphicData>
        </a:graphic>
      </p:graphicFrame>
      <p:sp>
        <p:nvSpPr>
          <p:cNvPr id="5" name="Text Box 3"/>
          <p:cNvSpPr txBox="1">
            <a:spLocks noChangeArrowheads="1"/>
          </p:cNvSpPr>
          <p:nvPr/>
        </p:nvSpPr>
        <p:spPr bwMode="auto">
          <a:xfrm>
            <a:off x="179511" y="3623801"/>
            <a:ext cx="8712001" cy="430887"/>
          </a:xfrm>
          <a:prstGeom prst="rect">
            <a:avLst/>
          </a:prstGeom>
          <a:noFill/>
          <a:ln w="9525">
            <a:noFill/>
            <a:miter lim="800000"/>
          </a:ln>
          <a:effectLst/>
        </p:spPr>
        <p:txBody>
          <a:bodyPr wrap="square">
            <a:spAutoFit/>
          </a:bodyPr>
          <a:lstStyle/>
          <a:p>
            <a:pPr indent="457200"/>
            <a:r>
              <a:rPr lang="zh-CN" altLang="en-US" sz="2200" b="1" dirty="0">
                <a:latin typeface="宋体" panose="02010600030101010101" pitchFamily="2" charset="-122"/>
                <a:cs typeface="Times New Roman" panose="02020603050405020304" pitchFamily="18" charset="0"/>
              </a:rPr>
              <a:t>（</a:t>
            </a:r>
            <a:r>
              <a:rPr lang="en-US" altLang="zh-CN" sz="2200" b="1" dirty="0">
                <a:latin typeface="宋体" panose="02010600030101010101" pitchFamily="2" charset="-122"/>
                <a:cs typeface="Times New Roman" panose="02020603050405020304" pitchFamily="18" charset="0"/>
              </a:rPr>
              <a:t>2</a:t>
            </a:r>
            <a:r>
              <a:rPr lang="zh-CN" altLang="en-US" sz="2200" b="1" dirty="0">
                <a:latin typeface="宋体" panose="02010600030101010101" pitchFamily="2" charset="-122"/>
                <a:cs typeface="Times New Roman" panose="02020603050405020304" pitchFamily="18" charset="0"/>
              </a:rPr>
              <a:t>）山羊的策略：先放重量小的水果。具体过程如下</a:t>
            </a:r>
            <a:r>
              <a:rPr lang="zh-CN" altLang="en-US" sz="2200" b="1" dirty="0" smtClean="0">
                <a:latin typeface="宋体" panose="02010600030101010101" pitchFamily="2" charset="-122"/>
                <a:cs typeface="Times New Roman" panose="02020603050405020304" pitchFamily="18" charset="0"/>
              </a:rPr>
              <a:t>表所</a:t>
            </a:r>
            <a:r>
              <a:rPr lang="zh-CN" altLang="en-US" sz="2200" b="1" dirty="0">
                <a:latin typeface="宋体" panose="02010600030101010101" pitchFamily="2" charset="-122"/>
                <a:cs typeface="Times New Roman" panose="02020603050405020304" pitchFamily="18" charset="0"/>
              </a:rPr>
              <a:t>示：</a:t>
            </a:r>
            <a:endParaRPr lang="zh-CN" altLang="en-US" sz="2200" b="1" dirty="0">
              <a:latin typeface="宋体" panose="02010600030101010101" pitchFamily="2" charset="-122"/>
              <a:cs typeface="Times New Roman" panose="02020603050405020304" pitchFamily="18" charset="0"/>
            </a:endParaRPr>
          </a:p>
        </p:txBody>
      </p:sp>
      <p:graphicFrame>
        <p:nvGraphicFramePr>
          <p:cNvPr id="3" name="表格 2"/>
          <p:cNvGraphicFramePr>
            <a:graphicFrameLocks noGrp="1"/>
          </p:cNvGraphicFramePr>
          <p:nvPr/>
        </p:nvGraphicFramePr>
        <p:xfrm>
          <a:off x="899592" y="4440123"/>
          <a:ext cx="7740348" cy="853440"/>
        </p:xfrm>
        <a:graphic>
          <a:graphicData uri="http://schemas.openxmlformats.org/drawingml/2006/table">
            <a:tbl>
              <a:tblPr firstRow="1" firstCol="1" bandRow="1">
                <a:tableStyleId>{5940675A-B579-460E-94D1-54222C63F5DA}</a:tableStyleId>
              </a:tblPr>
              <a:tblGrid>
                <a:gridCol w="958861"/>
                <a:gridCol w="958861"/>
                <a:gridCol w="959676"/>
                <a:gridCol w="958861"/>
                <a:gridCol w="1253023"/>
                <a:gridCol w="2651066"/>
              </a:tblGrid>
              <a:tr h="0">
                <a:tc>
                  <a:txBody>
                    <a:bodyPr/>
                    <a:lstStyle/>
                    <a:p>
                      <a:pPr algn="ctr">
                        <a:spcAft>
                          <a:spcPts val="0"/>
                        </a:spcAft>
                      </a:pPr>
                      <a:r>
                        <a:rPr lang="zh-CN" sz="1400" kern="100">
                          <a:effectLst/>
                          <a:cs typeface="Times New Roman" panose="02020603050405020304" pitchFamily="18" charset="0"/>
                        </a:rPr>
                        <a:t>装入步骤</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cs typeface="Times New Roman" panose="02020603050405020304" pitchFamily="18" charset="0"/>
                        </a:rPr>
                        <a:t>物品名称</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cs typeface="Times New Roman" panose="02020603050405020304" pitchFamily="18" charset="0"/>
                        </a:rPr>
                        <a:t>重量（</a:t>
                      </a:r>
                      <a:r>
                        <a:rPr lang="en-US" sz="1400" kern="100">
                          <a:effectLst/>
                          <a:cs typeface="Times New Roman" panose="02020603050405020304" pitchFamily="18" charset="0"/>
                        </a:rPr>
                        <a:t>kg</a:t>
                      </a:r>
                      <a:r>
                        <a:rPr lang="zh-CN" sz="1400" kern="100">
                          <a:effectLst/>
                          <a:cs typeface="Times New Roman" panose="02020603050405020304" pitchFamily="18" charset="0"/>
                        </a:rPr>
                        <a:t>）</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cs typeface="Times New Roman" panose="02020603050405020304" pitchFamily="18" charset="0"/>
                        </a:rPr>
                        <a:t>价值（元）</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cs typeface="Times New Roman" panose="02020603050405020304" pitchFamily="18" charset="0"/>
                        </a:rPr>
                        <a:t>剩余重量（</a:t>
                      </a:r>
                      <a:r>
                        <a:rPr lang="en-US" sz="1400" kern="100">
                          <a:effectLst/>
                          <a:cs typeface="Times New Roman" panose="02020603050405020304" pitchFamily="18" charset="0"/>
                        </a:rPr>
                        <a:t>kg</a:t>
                      </a:r>
                      <a:r>
                        <a:rPr lang="zh-CN" sz="1400" kern="100">
                          <a:effectLst/>
                          <a:cs typeface="Times New Roman" panose="02020603050405020304" pitchFamily="18" charset="0"/>
                        </a:rPr>
                        <a:t>）</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cs typeface="Times New Roman" panose="02020603050405020304" pitchFamily="18" charset="0"/>
                        </a:rPr>
                        <a:t>背包总价值（元）</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r h="0">
                <a:tc>
                  <a:txBody>
                    <a:bodyPr/>
                    <a:lstStyle/>
                    <a:p>
                      <a:pPr algn="ctr">
                        <a:spcAft>
                          <a:spcPts val="0"/>
                        </a:spcAft>
                      </a:pPr>
                      <a:r>
                        <a:rPr lang="zh-CN" sz="1400" kern="100">
                          <a:effectLst/>
                          <a:cs typeface="Times New Roman" panose="02020603050405020304" pitchFamily="18" charset="0"/>
                        </a:rPr>
                        <a:t>第一次</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cs typeface="Times New Roman" panose="02020603050405020304" pitchFamily="18" charset="0"/>
                        </a:rPr>
                        <a:t>猕猴桃</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cs typeface="Times New Roman" panose="02020603050405020304" pitchFamily="18" charset="0"/>
                        </a:rPr>
                        <a:t>9</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cs typeface="Times New Roman" panose="02020603050405020304" pitchFamily="18" charset="0"/>
                        </a:rPr>
                        <a:t>270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cs typeface="Times New Roman" panose="02020603050405020304" pitchFamily="18" charset="0"/>
                        </a:rPr>
                        <a:t>11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cs typeface="Times New Roman" panose="02020603050405020304" pitchFamily="18" charset="0"/>
                        </a:rPr>
                        <a:t>270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r h="156845">
                <a:tc>
                  <a:txBody>
                    <a:bodyPr/>
                    <a:lstStyle/>
                    <a:p>
                      <a:pPr algn="ctr">
                        <a:spcAft>
                          <a:spcPts val="0"/>
                        </a:spcAft>
                      </a:pPr>
                      <a:r>
                        <a:rPr lang="zh-CN" sz="1400" kern="100">
                          <a:effectLst/>
                          <a:cs typeface="Times New Roman" panose="02020603050405020304" pitchFamily="18" charset="0"/>
                        </a:rPr>
                        <a:t>第二次</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cs typeface="Times New Roman" panose="02020603050405020304" pitchFamily="18" charset="0"/>
                        </a:rPr>
                        <a:t>橘子</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cs typeface="Times New Roman" panose="02020603050405020304" pitchFamily="18" charset="0"/>
                        </a:rPr>
                        <a:t>10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cs typeface="Times New Roman" panose="02020603050405020304" pitchFamily="18" charset="0"/>
                        </a:rPr>
                        <a:t>150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cs typeface="Times New Roman" panose="02020603050405020304" pitchFamily="18" charset="0"/>
                        </a:rPr>
                        <a:t>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cs typeface="Times New Roman" panose="02020603050405020304" pitchFamily="18" charset="0"/>
                        </a:rPr>
                        <a:t>420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r h="0">
                <a:tc>
                  <a:txBody>
                    <a:bodyPr/>
                    <a:lstStyle/>
                    <a:p>
                      <a:pPr algn="ctr">
                        <a:spcAft>
                          <a:spcPts val="0"/>
                        </a:spcAft>
                      </a:pPr>
                      <a:r>
                        <a:rPr lang="zh-CN" sz="1400" kern="100">
                          <a:effectLst/>
                          <a:cs typeface="Times New Roman" panose="02020603050405020304" pitchFamily="18" charset="0"/>
                        </a:rPr>
                        <a:t>第三次</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cs typeface="Times New Roman" panose="02020603050405020304" pitchFamily="18" charset="0"/>
                        </a:rPr>
                        <a:t>苹果</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cs typeface="Times New Roman" panose="02020603050405020304" pitchFamily="18" charset="0"/>
                        </a:rPr>
                        <a:t>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cs typeface="Times New Roman" panose="02020603050405020304" pitchFamily="18" charset="0"/>
                        </a:rPr>
                        <a:t>20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cs typeface="Times New Roman" panose="02020603050405020304" pitchFamily="18" charset="0"/>
                        </a:rPr>
                        <a:t>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dirty="0">
                          <a:effectLst/>
                          <a:cs typeface="Times New Roman" panose="02020603050405020304" pitchFamily="18" charset="0"/>
                        </a:rPr>
                        <a:t>440</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bl>
          </a:graphicData>
        </a:graphic>
      </p:graphicFrame>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3"/>
          <p:cNvSpPr txBox="1">
            <a:spLocks noChangeArrowheads="1"/>
          </p:cNvSpPr>
          <p:nvPr/>
        </p:nvSpPr>
        <p:spPr bwMode="auto">
          <a:xfrm>
            <a:off x="179512" y="1196752"/>
            <a:ext cx="8712001" cy="769441"/>
          </a:xfrm>
          <a:prstGeom prst="rect">
            <a:avLst/>
          </a:prstGeom>
          <a:noFill/>
          <a:ln w="9525">
            <a:noFill/>
            <a:miter lim="800000"/>
          </a:ln>
          <a:effectLst/>
        </p:spPr>
        <p:txBody>
          <a:bodyPr wrap="square">
            <a:spAutoFit/>
          </a:bodyPr>
          <a:lstStyle/>
          <a:p>
            <a:pPr indent="457200"/>
            <a:r>
              <a:rPr lang="zh-CN" altLang="en-US" sz="2200" b="1" dirty="0" smtClean="0">
                <a:latin typeface="宋体" panose="02010600030101010101" pitchFamily="2" charset="-122"/>
                <a:cs typeface="Times New Roman" panose="02020603050405020304" pitchFamily="18" charset="0"/>
              </a:rPr>
              <a:t>（</a:t>
            </a:r>
            <a:r>
              <a:rPr lang="en-US" altLang="zh-CN" sz="2200" b="1" dirty="0">
                <a:latin typeface="宋体" panose="02010600030101010101" pitchFamily="2" charset="-122"/>
                <a:cs typeface="Times New Roman" panose="02020603050405020304" pitchFamily="18" charset="0"/>
              </a:rPr>
              <a:t>3</a:t>
            </a:r>
            <a:r>
              <a:rPr lang="zh-CN" altLang="en-US" sz="2200" b="1" dirty="0">
                <a:latin typeface="宋体" panose="02010600030101010101" pitchFamily="2" charset="-122"/>
                <a:cs typeface="Times New Roman" panose="02020603050405020304" pitchFamily="18" charset="0"/>
              </a:rPr>
              <a:t>）梅花鹿的策略：先放单位重量价值高的水果</a:t>
            </a:r>
            <a:r>
              <a:rPr lang="zh-CN" altLang="en-US" sz="2200" b="1" dirty="0" smtClean="0">
                <a:latin typeface="宋体" panose="02010600030101010101" pitchFamily="2" charset="-122"/>
                <a:cs typeface="Times New Roman" panose="02020603050405020304" pitchFamily="18" charset="0"/>
              </a:rPr>
              <a:t>。具体</a:t>
            </a:r>
            <a:r>
              <a:rPr lang="zh-CN" altLang="en-US" sz="2200" b="1" dirty="0">
                <a:latin typeface="宋体" panose="02010600030101010101" pitchFamily="2" charset="-122"/>
                <a:cs typeface="Times New Roman" panose="02020603050405020304" pitchFamily="18" charset="0"/>
              </a:rPr>
              <a:t>过程如下</a:t>
            </a:r>
            <a:r>
              <a:rPr lang="zh-CN" altLang="en-US" sz="2200" b="1" dirty="0" smtClean="0">
                <a:latin typeface="宋体" panose="02010600030101010101" pitchFamily="2" charset="-122"/>
                <a:cs typeface="Times New Roman" panose="02020603050405020304" pitchFamily="18" charset="0"/>
              </a:rPr>
              <a:t>表所</a:t>
            </a:r>
            <a:r>
              <a:rPr lang="zh-CN" altLang="en-US" sz="2200" b="1" dirty="0">
                <a:latin typeface="宋体" panose="02010600030101010101" pitchFamily="2" charset="-122"/>
                <a:cs typeface="Times New Roman" panose="02020603050405020304" pitchFamily="18" charset="0"/>
              </a:rPr>
              <a:t>示：</a:t>
            </a:r>
            <a:endParaRPr lang="zh-CN" altLang="en-US" sz="2200" b="1" dirty="0">
              <a:latin typeface="宋体" panose="02010600030101010101" pitchFamily="2" charset="-122"/>
              <a:cs typeface="Times New Roman" panose="02020603050405020304" pitchFamily="18" charset="0"/>
            </a:endParaRPr>
          </a:p>
        </p:txBody>
      </p:sp>
      <p:graphicFrame>
        <p:nvGraphicFramePr>
          <p:cNvPr id="4" name="表格 3"/>
          <p:cNvGraphicFramePr>
            <a:graphicFrameLocks noGrp="1"/>
          </p:cNvGraphicFramePr>
          <p:nvPr/>
        </p:nvGraphicFramePr>
        <p:xfrm>
          <a:off x="1187624" y="2420888"/>
          <a:ext cx="7011164" cy="640080"/>
        </p:xfrm>
        <a:graphic>
          <a:graphicData uri="http://schemas.openxmlformats.org/drawingml/2006/table">
            <a:tbl>
              <a:tblPr firstRow="1" firstCol="1" bandRow="1">
                <a:tableStyleId>{5940675A-B579-460E-94D1-54222C63F5DA}</a:tableStyleId>
              </a:tblPr>
              <a:tblGrid>
                <a:gridCol w="1031439"/>
                <a:gridCol w="1031439"/>
                <a:gridCol w="1032313"/>
                <a:gridCol w="1031439"/>
                <a:gridCol w="1347864"/>
                <a:gridCol w="1536670"/>
              </a:tblGrid>
              <a:tr h="0">
                <a:tc>
                  <a:txBody>
                    <a:bodyPr/>
                    <a:lstStyle/>
                    <a:p>
                      <a:pPr algn="ctr">
                        <a:spcAft>
                          <a:spcPts val="0"/>
                        </a:spcAft>
                      </a:pPr>
                      <a:r>
                        <a:rPr lang="zh-CN" sz="1400" kern="100">
                          <a:effectLst/>
                          <a:cs typeface="Times New Roman" panose="02020603050405020304" pitchFamily="18" charset="0"/>
                        </a:rPr>
                        <a:t>装入步骤</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cs typeface="Times New Roman" panose="02020603050405020304" pitchFamily="18" charset="0"/>
                        </a:rPr>
                        <a:t>物品名称</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cs typeface="Times New Roman" panose="02020603050405020304" pitchFamily="18" charset="0"/>
                        </a:rPr>
                        <a:t>重量（</a:t>
                      </a:r>
                      <a:r>
                        <a:rPr lang="en-US" sz="1400" kern="100">
                          <a:effectLst/>
                          <a:cs typeface="Times New Roman" panose="02020603050405020304" pitchFamily="18" charset="0"/>
                        </a:rPr>
                        <a:t>kg</a:t>
                      </a:r>
                      <a:r>
                        <a:rPr lang="zh-CN" sz="1400" kern="100">
                          <a:effectLst/>
                          <a:cs typeface="Times New Roman" panose="02020603050405020304" pitchFamily="18" charset="0"/>
                        </a:rPr>
                        <a:t>）</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cs typeface="Times New Roman" panose="02020603050405020304" pitchFamily="18" charset="0"/>
                        </a:rPr>
                        <a:t>价值（元）</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cs typeface="Times New Roman" panose="02020603050405020304" pitchFamily="18" charset="0"/>
                        </a:rPr>
                        <a:t>剩余重量（</a:t>
                      </a:r>
                      <a:r>
                        <a:rPr lang="en-US" sz="1400" kern="100">
                          <a:effectLst/>
                          <a:cs typeface="Times New Roman" panose="02020603050405020304" pitchFamily="18" charset="0"/>
                        </a:rPr>
                        <a:t>kg</a:t>
                      </a:r>
                      <a:r>
                        <a:rPr lang="zh-CN" sz="1400" kern="100">
                          <a:effectLst/>
                          <a:cs typeface="Times New Roman" panose="02020603050405020304" pitchFamily="18" charset="0"/>
                        </a:rPr>
                        <a:t>）</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cs typeface="Times New Roman" panose="02020603050405020304" pitchFamily="18" charset="0"/>
                        </a:rPr>
                        <a:t>背包总价值（元）</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r h="0">
                <a:tc>
                  <a:txBody>
                    <a:bodyPr/>
                    <a:lstStyle/>
                    <a:p>
                      <a:pPr algn="ctr">
                        <a:spcAft>
                          <a:spcPts val="0"/>
                        </a:spcAft>
                      </a:pPr>
                      <a:r>
                        <a:rPr lang="zh-CN" sz="1400" kern="100">
                          <a:effectLst/>
                          <a:cs typeface="Times New Roman" panose="02020603050405020304" pitchFamily="18" charset="0"/>
                        </a:rPr>
                        <a:t>第一次</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cs typeface="Times New Roman" panose="02020603050405020304" pitchFamily="18" charset="0"/>
                        </a:rPr>
                        <a:t>猕猴桃</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cs typeface="Times New Roman" panose="02020603050405020304" pitchFamily="18" charset="0"/>
                        </a:rPr>
                        <a:t>9</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cs typeface="Times New Roman" panose="02020603050405020304" pitchFamily="18" charset="0"/>
                        </a:rPr>
                        <a:t>270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cs typeface="Times New Roman" panose="02020603050405020304" pitchFamily="18" charset="0"/>
                        </a:rPr>
                        <a:t>11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cs typeface="Times New Roman" panose="02020603050405020304" pitchFamily="18" charset="0"/>
                        </a:rPr>
                        <a:t>270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r h="156845">
                <a:tc>
                  <a:txBody>
                    <a:bodyPr/>
                    <a:lstStyle/>
                    <a:p>
                      <a:pPr algn="ctr">
                        <a:spcAft>
                          <a:spcPts val="0"/>
                        </a:spcAft>
                      </a:pPr>
                      <a:r>
                        <a:rPr lang="zh-CN" sz="1400" kern="100">
                          <a:effectLst/>
                          <a:cs typeface="Times New Roman" panose="02020603050405020304" pitchFamily="18" charset="0"/>
                        </a:rPr>
                        <a:t>第二次</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cs typeface="Times New Roman" panose="02020603050405020304" pitchFamily="18" charset="0"/>
                        </a:rPr>
                        <a:t>苹果</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cs typeface="Times New Roman" panose="02020603050405020304" pitchFamily="18" charset="0"/>
                        </a:rPr>
                        <a:t>11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cs typeface="Times New Roman" panose="02020603050405020304" pitchFamily="18" charset="0"/>
                        </a:rPr>
                        <a:t>220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cs typeface="Times New Roman" panose="02020603050405020304" pitchFamily="18" charset="0"/>
                        </a:rPr>
                        <a:t>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dirty="0">
                          <a:effectLst/>
                          <a:cs typeface="Times New Roman" panose="02020603050405020304" pitchFamily="18" charset="0"/>
                        </a:rPr>
                        <a:t>490</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bl>
          </a:graphicData>
        </a:graphic>
      </p:graphicFrame>
      <p:sp>
        <p:nvSpPr>
          <p:cNvPr id="7" name="Text Box 3"/>
          <p:cNvSpPr txBox="1">
            <a:spLocks noChangeArrowheads="1"/>
          </p:cNvSpPr>
          <p:nvPr/>
        </p:nvSpPr>
        <p:spPr bwMode="auto">
          <a:xfrm>
            <a:off x="179512" y="3717032"/>
            <a:ext cx="8712001" cy="769441"/>
          </a:xfrm>
          <a:prstGeom prst="rect">
            <a:avLst/>
          </a:prstGeom>
          <a:noFill/>
          <a:ln w="9525">
            <a:noFill/>
            <a:miter lim="800000"/>
          </a:ln>
          <a:effectLst/>
        </p:spPr>
        <p:txBody>
          <a:bodyPr wrap="square">
            <a:spAutoFit/>
          </a:bodyPr>
          <a:lstStyle/>
          <a:p>
            <a:pPr indent="457200"/>
            <a:r>
              <a:rPr lang="zh-CN" altLang="en-US" sz="2200" b="1" dirty="0">
                <a:latin typeface="宋体" panose="02010600030101010101" pitchFamily="2" charset="-122"/>
                <a:cs typeface="Times New Roman" panose="02020603050405020304" pitchFamily="18" charset="0"/>
              </a:rPr>
              <a:t>最终梅花鹿背包里水果的总价值是最高的，它赢得了比赛。上述问题从本质上来说就是一个背包问题。</a:t>
            </a:r>
            <a:endParaRPr lang="zh-CN" altLang="en-US" sz="2200" b="1" dirty="0">
              <a:latin typeface="宋体" panose="02010600030101010101" pitchFamily="2"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9587" name="Rectangle 3"/>
          <p:cNvSpPr>
            <a:spLocks noGrp="1" noChangeArrowheads="1"/>
          </p:cNvSpPr>
          <p:nvPr>
            <p:ph type="body" idx="1"/>
          </p:nvPr>
        </p:nvSpPr>
        <p:spPr>
          <a:xfrm>
            <a:off x="516103" y="1689497"/>
            <a:ext cx="8229600" cy="2531591"/>
          </a:xfrm>
        </p:spPr>
        <p:txBody>
          <a:bodyPr>
            <a:normAutofit fontScale="85000" lnSpcReduction="20000"/>
          </a:bodyPr>
          <a:lstStyle/>
          <a:p>
            <a:pPr marL="0" indent="457200">
              <a:lnSpc>
                <a:spcPct val="115000"/>
              </a:lnSpc>
              <a:buNone/>
            </a:pPr>
            <a:r>
              <a:rPr lang="zh-CN" altLang="en-US" sz="2200" b="1" dirty="0">
                <a:latin typeface="楷体_GB2312" panose="02010609030101010101" pitchFamily="49" charset="-122"/>
              </a:rPr>
              <a:t>给定一个容量为</a:t>
            </a:r>
            <a:r>
              <a:rPr lang="en-US" altLang="zh-CN" sz="2200" b="1" dirty="0">
                <a:latin typeface="楷体_GB2312" panose="02010609030101010101" pitchFamily="49" charset="-122"/>
              </a:rPr>
              <a:t>C</a:t>
            </a:r>
            <a:r>
              <a:rPr lang="zh-CN" altLang="en-US" sz="2200" b="1" dirty="0">
                <a:latin typeface="楷体_GB2312" panose="02010609030101010101" pitchFamily="49" charset="-122"/>
              </a:rPr>
              <a:t>的背包和</a:t>
            </a:r>
            <a:r>
              <a:rPr lang="en-US" altLang="zh-CN" sz="2200" b="1" dirty="0">
                <a:latin typeface="楷体_GB2312" panose="02010609030101010101" pitchFamily="49" charset="-122"/>
              </a:rPr>
              <a:t>n</a:t>
            </a:r>
            <a:r>
              <a:rPr lang="zh-CN" altLang="en-US" sz="2200" b="1" dirty="0">
                <a:latin typeface="楷体_GB2312" panose="02010609030101010101" pitchFamily="49" charset="-122"/>
              </a:rPr>
              <a:t>种物品，已知物品</a:t>
            </a:r>
            <a:r>
              <a:rPr lang="en-US" altLang="zh-CN" sz="2200" b="1" dirty="0">
                <a:latin typeface="楷体_GB2312" panose="02010609030101010101" pitchFamily="49" charset="-122"/>
              </a:rPr>
              <a:t>i</a:t>
            </a:r>
            <a:r>
              <a:rPr lang="zh-CN" altLang="en-US" sz="2200" b="1" dirty="0">
                <a:latin typeface="楷体_GB2312" panose="02010609030101010101" pitchFamily="49" charset="-122"/>
              </a:rPr>
              <a:t>的重量是 </a:t>
            </a:r>
            <a:r>
              <a:rPr lang="en-US" altLang="zh-CN" sz="2200" b="1" dirty="0" err="1">
                <a:latin typeface="楷体_GB2312" panose="02010609030101010101" pitchFamily="49" charset="-122"/>
              </a:rPr>
              <a:t>wi</a:t>
            </a:r>
            <a:r>
              <a:rPr lang="zh-CN" altLang="en-US" sz="2200" b="1" dirty="0">
                <a:latin typeface="楷体_GB2312" panose="02010609030101010101" pitchFamily="49" charset="-122"/>
              </a:rPr>
              <a:t>，其价值为 </a:t>
            </a:r>
            <a:r>
              <a:rPr lang="en-US" altLang="zh-CN" sz="2200" b="1" dirty="0">
                <a:latin typeface="楷体_GB2312" panose="02010609030101010101" pitchFamily="49" charset="-122"/>
              </a:rPr>
              <a:t>vi</a:t>
            </a:r>
            <a:r>
              <a:rPr lang="zh-CN" altLang="en-US" sz="2200" b="1" dirty="0">
                <a:latin typeface="楷体_GB2312" panose="02010609030101010101" pitchFamily="49" charset="-122"/>
              </a:rPr>
              <a:t>，求解的问题是</a:t>
            </a:r>
            <a:r>
              <a:rPr lang="en-US" altLang="zh-CN" sz="2200" b="1" dirty="0">
                <a:latin typeface="楷体_GB2312" panose="02010609030101010101" pitchFamily="49" charset="-122"/>
              </a:rPr>
              <a:t>: </a:t>
            </a:r>
            <a:r>
              <a:rPr lang="zh-CN" altLang="en-US" sz="2200" b="1" dirty="0">
                <a:latin typeface="楷体_GB2312" panose="02010609030101010101" pitchFamily="49" charset="-122"/>
              </a:rPr>
              <a:t>如何选择装入背包的物品，使得装入背包中物品的总价值最大。</a:t>
            </a:r>
            <a:endParaRPr lang="zh-CN" altLang="en-US" sz="2200" b="1" dirty="0">
              <a:latin typeface="楷体_GB2312" panose="02010609030101010101" pitchFamily="49" charset="-122"/>
            </a:endParaRPr>
          </a:p>
          <a:p>
            <a:pPr marL="0" indent="457200">
              <a:lnSpc>
                <a:spcPct val="115000"/>
              </a:lnSpc>
              <a:buNone/>
            </a:pPr>
            <a:r>
              <a:rPr lang="zh-CN" altLang="en-US" sz="2200" b="1" dirty="0">
                <a:latin typeface="楷体_GB2312" panose="02010609030101010101" pitchFamily="49" charset="-122"/>
              </a:rPr>
              <a:t>（</a:t>
            </a:r>
            <a:r>
              <a:rPr lang="en-US" altLang="zh-CN" sz="2200" b="1" dirty="0">
                <a:latin typeface="楷体_GB2312" panose="02010609030101010101" pitchFamily="49" charset="-122"/>
              </a:rPr>
              <a:t>1</a:t>
            </a:r>
            <a:r>
              <a:rPr lang="zh-CN" altLang="en-US" sz="2200" b="1" dirty="0">
                <a:latin typeface="楷体_GB2312" panose="02010609030101010101" pitchFamily="49" charset="-122"/>
              </a:rPr>
              <a:t>）设</a:t>
            </a:r>
            <a:r>
              <a:rPr lang="en-US" altLang="zh-CN" sz="2200" b="1" dirty="0">
                <a:latin typeface="楷体_GB2312" panose="02010609030101010101" pitchFamily="49" charset="-122"/>
              </a:rPr>
              <a:t>xi </a:t>
            </a:r>
            <a:r>
              <a:rPr lang="zh-CN" altLang="en-US" sz="2200" b="1" dirty="0">
                <a:latin typeface="楷体_GB2312" panose="02010609030101010101" pitchFamily="49" charset="-122"/>
              </a:rPr>
              <a:t>表示物品 </a:t>
            </a:r>
            <a:r>
              <a:rPr lang="en-US" altLang="zh-CN" sz="2200" b="1" dirty="0">
                <a:latin typeface="楷体_GB2312" panose="02010609030101010101" pitchFamily="49" charset="-122"/>
              </a:rPr>
              <a:t>i </a:t>
            </a:r>
            <a:r>
              <a:rPr lang="zh-CN" altLang="en-US" sz="2200" b="1" dirty="0">
                <a:latin typeface="楷体_GB2312" panose="02010609030101010101" pitchFamily="49" charset="-122"/>
              </a:rPr>
              <a:t>装入背包的情况，即解向量：</a:t>
            </a:r>
            <a:r>
              <a:rPr lang="en-US" altLang="zh-CN" sz="2200" b="1" dirty="0">
                <a:latin typeface="楷体_GB2312" panose="02010609030101010101" pitchFamily="49" charset="-122"/>
              </a:rPr>
              <a:t>X=(x1, x2, …, </a:t>
            </a:r>
            <a:r>
              <a:rPr lang="en-US" altLang="zh-CN" sz="2200" b="1" dirty="0" err="1">
                <a:latin typeface="楷体_GB2312" panose="02010609030101010101" pitchFamily="49" charset="-122"/>
              </a:rPr>
              <a:t>xn</a:t>
            </a:r>
            <a:r>
              <a:rPr lang="en-US" altLang="zh-CN" sz="2200" b="1" dirty="0">
                <a:latin typeface="楷体_GB2312" panose="02010609030101010101" pitchFamily="49" charset="-122"/>
              </a:rPr>
              <a:t>), </a:t>
            </a:r>
            <a:r>
              <a:rPr lang="zh-CN" altLang="en-US" sz="2200" b="1" dirty="0">
                <a:latin typeface="楷体_GB2312" panose="02010609030101010101" pitchFamily="49" charset="-122"/>
              </a:rPr>
              <a:t>则</a:t>
            </a:r>
            <a:r>
              <a:rPr lang="en-US" altLang="zh-CN" sz="2200" b="1" dirty="0">
                <a:latin typeface="楷体_GB2312" panose="02010609030101010101" pitchFamily="49" charset="-122"/>
              </a:rPr>
              <a:t>xi</a:t>
            </a:r>
            <a:r>
              <a:rPr lang="zh-CN" altLang="en-US" sz="2200" b="1" dirty="0">
                <a:latin typeface="楷体_GB2312" panose="02010609030101010101" pitchFamily="49" charset="-122"/>
              </a:rPr>
              <a:t>取值范围是：</a:t>
            </a:r>
            <a:r>
              <a:rPr lang="en-US" altLang="zh-CN" sz="2200" b="1" dirty="0">
                <a:latin typeface="楷体_GB2312" panose="02010609030101010101" pitchFamily="49" charset="-122"/>
              </a:rPr>
              <a:t>0≤xi≤1: </a:t>
            </a:r>
            <a:r>
              <a:rPr lang="zh-CN" altLang="en-US" sz="2200" b="1" dirty="0">
                <a:latin typeface="楷体_GB2312" panose="02010609030101010101" pitchFamily="49" charset="-122"/>
              </a:rPr>
              <a:t>表示物体</a:t>
            </a:r>
            <a:r>
              <a:rPr lang="en-US" altLang="zh-CN" sz="2200" b="1" dirty="0">
                <a:latin typeface="楷体_GB2312" panose="02010609030101010101" pitchFamily="49" charset="-122"/>
              </a:rPr>
              <a:t>i</a:t>
            </a:r>
            <a:r>
              <a:rPr lang="zh-CN" altLang="en-US" sz="2200" b="1" dirty="0">
                <a:latin typeface="楷体_GB2312" panose="02010609030101010101" pitchFamily="49" charset="-122"/>
              </a:rPr>
              <a:t>的一部分被装入背包，当</a:t>
            </a:r>
            <a:r>
              <a:rPr lang="en-US" altLang="zh-CN" sz="2200" b="1" dirty="0">
                <a:latin typeface="楷体_GB2312" panose="02010609030101010101" pitchFamily="49" charset="-122"/>
              </a:rPr>
              <a:t>xi=0</a:t>
            </a:r>
            <a:r>
              <a:rPr lang="zh-CN" altLang="en-US" sz="2200" b="1" dirty="0">
                <a:latin typeface="楷体_GB2312" panose="02010609030101010101" pitchFamily="49" charset="-122"/>
              </a:rPr>
              <a:t>时表示物体</a:t>
            </a:r>
            <a:r>
              <a:rPr lang="en-US" altLang="zh-CN" sz="2200" b="1" dirty="0">
                <a:latin typeface="楷体_GB2312" panose="02010609030101010101" pitchFamily="49" charset="-122"/>
              </a:rPr>
              <a:t>i</a:t>
            </a:r>
            <a:r>
              <a:rPr lang="zh-CN" altLang="en-US" sz="2200" b="1" dirty="0">
                <a:latin typeface="楷体_GB2312" panose="02010609030101010101" pitchFamily="49" charset="-122"/>
              </a:rPr>
              <a:t>没被装入背包，当</a:t>
            </a:r>
            <a:r>
              <a:rPr lang="en-US" altLang="zh-CN" sz="2200" b="1" dirty="0">
                <a:latin typeface="楷体_GB2312" panose="02010609030101010101" pitchFamily="49" charset="-122"/>
              </a:rPr>
              <a:t>xi=1</a:t>
            </a:r>
            <a:r>
              <a:rPr lang="zh-CN" altLang="en-US" sz="2200" b="1" dirty="0">
                <a:latin typeface="楷体_GB2312" panose="02010609030101010101" pitchFamily="49" charset="-122"/>
              </a:rPr>
              <a:t>时表示物体</a:t>
            </a:r>
            <a:r>
              <a:rPr lang="en-US" altLang="zh-CN" sz="2200" b="1" dirty="0">
                <a:latin typeface="楷体_GB2312" panose="02010609030101010101" pitchFamily="49" charset="-122"/>
              </a:rPr>
              <a:t>i</a:t>
            </a:r>
            <a:r>
              <a:rPr lang="zh-CN" altLang="en-US" sz="2200" b="1" dirty="0">
                <a:latin typeface="楷体_GB2312" panose="02010609030101010101" pitchFamily="49" charset="-122"/>
              </a:rPr>
              <a:t>整个被装入背包。  </a:t>
            </a:r>
            <a:endParaRPr lang="zh-CN" altLang="en-US" sz="2200" b="1" dirty="0">
              <a:latin typeface="楷体_GB2312" panose="02010609030101010101" pitchFamily="49" charset="-122"/>
            </a:endParaRPr>
          </a:p>
          <a:p>
            <a:pPr marL="0" indent="457200">
              <a:lnSpc>
                <a:spcPct val="115000"/>
              </a:lnSpc>
              <a:buNone/>
            </a:pPr>
            <a:r>
              <a:rPr lang="zh-CN" altLang="en-US" sz="2200" b="1" dirty="0">
                <a:latin typeface="楷体_GB2312" panose="02010609030101010101" pitchFamily="49" charset="-122"/>
              </a:rPr>
              <a:t>（</a:t>
            </a:r>
            <a:r>
              <a:rPr lang="en-US" altLang="zh-CN" sz="2200" b="1" dirty="0">
                <a:latin typeface="楷体_GB2312" panose="02010609030101010101" pitchFamily="49" charset="-122"/>
              </a:rPr>
              <a:t>2</a:t>
            </a:r>
            <a:r>
              <a:rPr lang="zh-CN" altLang="en-US" sz="2200" b="1" dirty="0">
                <a:latin typeface="楷体_GB2312" panose="02010609030101010101" pitchFamily="49" charset="-122"/>
              </a:rPr>
              <a:t>）约束条件</a:t>
            </a:r>
            <a:r>
              <a:rPr lang="en-US" altLang="zh-CN" sz="2200" b="1" dirty="0">
                <a:latin typeface="楷体_GB2312" panose="02010609030101010101" pitchFamily="49" charset="-122"/>
              </a:rPr>
              <a:t>:</a:t>
            </a:r>
            <a:r>
              <a:rPr lang="zh-CN" altLang="en-US" sz="2200" b="1" dirty="0">
                <a:latin typeface="楷体_GB2312" panose="02010609030101010101" pitchFamily="49" charset="-122"/>
              </a:rPr>
              <a:t>背包载重量是</a:t>
            </a:r>
            <a:r>
              <a:rPr lang="en-US" altLang="zh-CN" sz="2200" b="1" dirty="0">
                <a:latin typeface="楷体_GB2312" panose="02010609030101010101" pitchFamily="49" charset="-122"/>
              </a:rPr>
              <a:t>C</a:t>
            </a:r>
            <a:r>
              <a:rPr lang="zh-CN" altLang="en-US" sz="2200" b="1" dirty="0">
                <a:latin typeface="楷体_GB2312" panose="02010609030101010101" pitchFamily="49" charset="-122"/>
              </a:rPr>
              <a:t>，因此选入背包中物品的总重量不得超过</a:t>
            </a:r>
            <a:r>
              <a:rPr lang="en-US" altLang="zh-CN" sz="2200" b="1" dirty="0">
                <a:latin typeface="楷体_GB2312" panose="02010609030101010101" pitchFamily="49" charset="-122"/>
              </a:rPr>
              <a:t>C</a:t>
            </a:r>
            <a:r>
              <a:rPr lang="zh-CN" altLang="en-US" sz="2200" b="1" dirty="0">
                <a:latin typeface="楷体_GB2312" panose="02010609030101010101" pitchFamily="49" charset="-122"/>
              </a:rPr>
              <a:t>，即：</a:t>
            </a:r>
            <a:endParaRPr lang="zh-CN" altLang="en-US" sz="2200" b="1" dirty="0">
              <a:latin typeface="楷体_GB2312" panose="02010609030101010101" pitchFamily="49" charset="-122"/>
            </a:endParaRPr>
          </a:p>
        </p:txBody>
      </p:sp>
      <p:pic>
        <p:nvPicPr>
          <p:cNvPr id="579588" name="Picture 4"/>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275856" y="4005064"/>
            <a:ext cx="2450331" cy="712431"/>
          </a:xfrm>
          <a:prstGeom prst="rect">
            <a:avLst/>
          </a:prstGeom>
          <a:solidFill>
            <a:srgbClr val="FFFFFF"/>
          </a:solidFill>
        </p:spPr>
      </p:pic>
      <p:sp>
        <p:nvSpPr>
          <p:cNvPr id="8" name="Text Box 3"/>
          <p:cNvSpPr txBox="1">
            <a:spLocks noChangeArrowheads="1"/>
          </p:cNvSpPr>
          <p:nvPr/>
        </p:nvSpPr>
        <p:spPr bwMode="auto">
          <a:xfrm>
            <a:off x="33702" y="1052736"/>
            <a:ext cx="8712001" cy="430887"/>
          </a:xfrm>
          <a:prstGeom prst="rect">
            <a:avLst/>
          </a:prstGeom>
          <a:noFill/>
          <a:ln w="9525">
            <a:noFill/>
            <a:miter lim="800000"/>
          </a:ln>
          <a:effectLst/>
        </p:spPr>
        <p:txBody>
          <a:bodyPr wrap="square">
            <a:spAutoFit/>
          </a:bodyPr>
          <a:lstStyle/>
          <a:p>
            <a:pPr indent="457200"/>
            <a:r>
              <a:rPr lang="zh-CN" altLang="en-US" sz="2200" b="1" dirty="0">
                <a:latin typeface="宋体" panose="02010600030101010101" pitchFamily="2" charset="-122"/>
                <a:cs typeface="Times New Roman" panose="02020603050405020304" pitchFamily="18" charset="0"/>
              </a:rPr>
              <a:t>背包问题</a:t>
            </a:r>
            <a:endParaRPr lang="zh-CN" altLang="en-US" sz="2200" b="1" dirty="0">
              <a:latin typeface="宋体" panose="02010600030101010101" pitchFamily="2" charset="-122"/>
              <a:cs typeface="Times New Roman" panose="02020603050405020304" pitchFamily="18" charset="0"/>
            </a:endParaRPr>
          </a:p>
        </p:txBody>
      </p:sp>
      <p:sp>
        <p:nvSpPr>
          <p:cNvPr id="9" name="Rectangle 3"/>
          <p:cNvSpPr txBox="1">
            <a:spLocks noChangeArrowheads="1"/>
          </p:cNvSpPr>
          <p:nvPr/>
        </p:nvSpPr>
        <p:spPr>
          <a:xfrm>
            <a:off x="516103" y="4869160"/>
            <a:ext cx="8229600" cy="648072"/>
          </a:xfrm>
          <a:prstGeom prst="rect">
            <a:avLst/>
          </a:prstGeom>
        </p:spPr>
        <p:txBody>
          <a:bodyPr>
            <a:norm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20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1600">
                <a:solidFill>
                  <a:schemeClr val="tx1"/>
                </a:solidFill>
                <a:latin typeface="+mn-lt"/>
                <a:ea typeface="+mn-ea"/>
              </a:defRPr>
            </a:lvl3pPr>
            <a:lvl4pPr marL="1600200" indent="-228600" algn="l" rtl="0" eaLnBrk="0" fontAlgn="base" hangingPunct="0">
              <a:spcBef>
                <a:spcPct val="20000"/>
              </a:spcBef>
              <a:spcAft>
                <a:spcPct val="0"/>
              </a:spcAft>
              <a:buClr>
                <a:schemeClr val="hlink"/>
              </a:buClr>
              <a:buFont typeface="Wingdings" panose="05000000000000000000" pitchFamily="2" charset="2"/>
              <a:buChar char="n"/>
              <a:defRPr sz="14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a:lstStyle>
          <a:p>
            <a:pPr marL="0" indent="457200">
              <a:lnSpc>
                <a:spcPct val="115000"/>
              </a:lnSpc>
              <a:buNone/>
            </a:pPr>
            <a:r>
              <a:rPr lang="zh-CN" altLang="en-US" sz="1900" b="1" kern="0" dirty="0">
                <a:latin typeface="楷体_GB2312" panose="02010609030101010101" pitchFamily="49" charset="-122"/>
                <a:cs typeface="Times New Roman" panose="02020603050405020304" pitchFamily="18" charset="0"/>
              </a:rPr>
              <a:t>（</a:t>
            </a:r>
            <a:r>
              <a:rPr lang="en-US" altLang="zh-CN" sz="1900" b="1" kern="0" dirty="0">
                <a:latin typeface="楷体_GB2312" panose="02010609030101010101" pitchFamily="49" charset="-122"/>
                <a:cs typeface="Times New Roman" panose="02020603050405020304" pitchFamily="18" charset="0"/>
              </a:rPr>
              <a:t>3</a:t>
            </a:r>
            <a:r>
              <a:rPr lang="zh-CN" altLang="en-US" sz="1900" b="1" kern="0" dirty="0">
                <a:latin typeface="楷体_GB2312" panose="02010609030101010101" pitchFamily="49" charset="-122"/>
                <a:cs typeface="Times New Roman" panose="02020603050405020304" pitchFamily="18" charset="0"/>
              </a:rPr>
              <a:t>）问题的求解目标</a:t>
            </a:r>
            <a:r>
              <a:rPr lang="en-US" altLang="zh-CN" sz="1900" b="1" kern="0" dirty="0">
                <a:latin typeface="楷体_GB2312" panose="02010609030101010101" pitchFamily="49" charset="-122"/>
                <a:cs typeface="Times New Roman" panose="02020603050405020304" pitchFamily="18" charset="0"/>
              </a:rPr>
              <a:t>:</a:t>
            </a:r>
            <a:r>
              <a:rPr lang="zh-CN" altLang="en-US" sz="1900" b="1" kern="0" dirty="0">
                <a:latin typeface="楷体_GB2312" panose="02010609030101010101" pitchFamily="49" charset="-122"/>
                <a:cs typeface="Times New Roman" panose="02020603050405020304" pitchFamily="18" charset="0"/>
              </a:rPr>
              <a:t>背包中的物品总价值最大，即：</a:t>
            </a:r>
            <a:endParaRPr lang="zh-CN" altLang="en-US" sz="1900" b="1" kern="0" dirty="0">
              <a:latin typeface="楷体_GB2312" panose="02010609030101010101" pitchFamily="49" charset="-122"/>
              <a:cs typeface="Times New Roman" panose="02020603050405020304" pitchFamily="18" charset="0"/>
            </a:endParaRPr>
          </a:p>
        </p:txBody>
      </p:sp>
      <p:pic>
        <p:nvPicPr>
          <p:cNvPr id="3" name="图片 2"/>
          <p:cNvPicPr>
            <a:picLocks noChangeAspect="1"/>
          </p:cNvPicPr>
          <p:nvPr/>
        </p:nvPicPr>
        <p:blipFill>
          <a:blip r:embed="rId2"/>
          <a:stretch>
            <a:fillRect/>
          </a:stretch>
        </p:blipFill>
        <p:spPr>
          <a:xfrm>
            <a:off x="1933779" y="3130815"/>
            <a:ext cx="5276441" cy="596370"/>
          </a:xfrm>
          <a:prstGeom prst="rect">
            <a:avLst/>
          </a:prstGeom>
        </p:spPr>
      </p:pic>
      <mc:AlternateContent xmlns:mc="http://schemas.openxmlformats.org/markup-compatibility/2006">
        <mc:Choice xmlns:a14="http://schemas.microsoft.com/office/drawing/2010/main" Requires="a14">
          <p:sp>
            <p:nvSpPr>
              <p:cNvPr id="4" name="矩形 3"/>
              <p:cNvSpPr/>
              <p:nvPr/>
            </p:nvSpPr>
            <p:spPr>
              <a:xfrm>
                <a:off x="3851920" y="5517232"/>
                <a:ext cx="1760833" cy="932628"/>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r>
                        <m:rPr>
                          <m:sty m:val="p"/>
                        </m:rPr>
                        <a:rPr lang="zh-CN" altLang="en-US" sz="2000">
                          <a:latin typeface="Cambria Math" panose="02040503050406030204" pitchFamily="18" charset="0"/>
                          <a:cs typeface="Cambria Math" panose="02040503050406030204" pitchFamily="18" charset="0"/>
                        </a:rPr>
                        <m:t>m</m:t>
                      </m:r>
                      <m:r>
                        <m:rPr>
                          <m:sty m:val="p"/>
                        </m:rPr>
                        <a:rPr lang="zh-CN" altLang="en-US" sz="2000" i="0">
                          <a:latin typeface="Cambria Math" panose="02040503050406030204" pitchFamily="18" charset="0"/>
                          <a:cs typeface="Cambria Math" panose="02040503050406030204" pitchFamily="18" charset="0"/>
                        </a:rPr>
                        <m:t>ax</m:t>
                      </m:r>
                      <m:nary>
                        <m:naryPr>
                          <m:chr m:val="∑"/>
                          <m:limLoc m:val="undOvr"/>
                          <m:ctrlPr>
                            <a:rPr lang="zh-CN" altLang="en-US" sz="2000" i="1">
                              <a:latin typeface="Cambria Math" panose="02040503050406030204" pitchFamily="18" charset="0"/>
                              <a:cs typeface="Cambria Math" panose="02040503050406030204" pitchFamily="18" charset="0"/>
                            </a:rPr>
                          </m:ctrlPr>
                        </m:naryPr>
                        <m:sub>
                          <m:r>
                            <a:rPr lang="zh-CN" altLang="en-US" sz="2000" i="1">
                              <a:latin typeface="Cambria Math" panose="02040503050406030204" pitchFamily="18" charset="0"/>
                              <a:cs typeface="Cambria Math" panose="02040503050406030204" pitchFamily="18" charset="0"/>
                            </a:rPr>
                            <m:t>𝑖</m:t>
                          </m:r>
                          <m:r>
                            <a:rPr lang="zh-CN" altLang="en-US" sz="2000" i="0">
                              <a:latin typeface="Cambria Math" panose="02040503050406030204" pitchFamily="18" charset="0"/>
                              <a:ea typeface="MS Mincho" charset="0"/>
                              <a:cs typeface="Cambria Math" panose="02040503050406030204" pitchFamily="18" charset="0"/>
                            </a:rPr>
                            <m:t>=</m:t>
                          </m:r>
                          <m:r>
                            <a:rPr lang="zh-CN" altLang="en-US" sz="2000" i="0">
                              <a:latin typeface="Cambria Math" panose="02040503050406030204" pitchFamily="18" charset="0"/>
                              <a:ea typeface="MS Mincho" charset="0"/>
                              <a:cs typeface="Cambria Math" panose="02040503050406030204" pitchFamily="18" charset="0"/>
                            </a:rPr>
                            <m:t>1</m:t>
                          </m:r>
                        </m:sub>
                        <m:sup>
                          <m:r>
                            <a:rPr lang="zh-CN" altLang="en-US" sz="2000" i="1">
                              <a:latin typeface="Cambria Math" panose="02040503050406030204" pitchFamily="18" charset="0"/>
                              <a:cs typeface="Cambria Math" panose="02040503050406030204" pitchFamily="18" charset="0"/>
                            </a:rPr>
                            <m:t>𝑛</m:t>
                          </m:r>
                        </m:sup>
                        <m:e>
                          <m:sSub>
                            <m:sSubPr>
                              <m:ctrlPr>
                                <a:rPr lang="zh-CN" altLang="en-US" sz="2000" i="1">
                                  <a:latin typeface="Cambria Math" panose="02040503050406030204" pitchFamily="18" charset="0"/>
                                  <a:cs typeface="Cambria Math" panose="02040503050406030204" pitchFamily="18" charset="0"/>
                                </a:rPr>
                              </m:ctrlPr>
                            </m:sSubPr>
                            <m:e>
                              <m:r>
                                <a:rPr lang="zh-CN" altLang="en-US" sz="2000" i="1">
                                  <a:latin typeface="Cambria Math" panose="02040503050406030204" pitchFamily="18" charset="0"/>
                                </a:rPr>
                                <m:t>𝑣</m:t>
                              </m:r>
                            </m:e>
                            <m:sub>
                              <m:r>
                                <a:rPr lang="zh-CN" altLang="en-US" sz="2000" i="1">
                                  <a:latin typeface="Cambria Math" panose="02040503050406030204" pitchFamily="18" charset="0"/>
                                  <a:cs typeface="Cambria Math" panose="02040503050406030204" pitchFamily="18" charset="0"/>
                                </a:rPr>
                                <m:t>𝑖</m:t>
                              </m:r>
                            </m:sub>
                          </m:sSub>
                          <m:sSub>
                            <m:sSubPr>
                              <m:ctrlPr>
                                <a:rPr lang="zh-CN" altLang="en-US" sz="2000" i="1">
                                  <a:latin typeface="Cambria Math" panose="02040503050406030204" pitchFamily="18" charset="0"/>
                                  <a:cs typeface="Cambria Math" panose="02040503050406030204" pitchFamily="18" charset="0"/>
                                </a:rPr>
                              </m:ctrlPr>
                            </m:sSubPr>
                            <m:e>
                              <m:r>
                                <a:rPr lang="zh-CN" altLang="en-US" sz="2000" i="1">
                                  <a:latin typeface="Cambria Math" panose="02040503050406030204" pitchFamily="18" charset="0"/>
                                </a:rPr>
                                <m:t>𝑥</m:t>
                              </m:r>
                            </m:e>
                            <m:sub>
                              <m:r>
                                <a:rPr lang="zh-CN" altLang="en-US" sz="2000" i="1">
                                  <a:latin typeface="Cambria Math" panose="02040503050406030204" pitchFamily="18" charset="0"/>
                                  <a:cs typeface="Cambria Math" panose="02040503050406030204" pitchFamily="18" charset="0"/>
                                </a:rPr>
                                <m:t>𝑖</m:t>
                              </m:r>
                            </m:sub>
                          </m:sSub>
                        </m:e>
                      </m:nary>
                    </m:oMath>
                  </m:oMathPara>
                </a14:m>
                <a:endParaRPr lang="zh-CN" altLang="en-US" sz="2000" dirty="0"/>
              </a:p>
            </p:txBody>
          </p:sp>
        </mc:Choice>
        <mc:Fallback>
          <p:sp>
            <p:nvSpPr>
              <p:cNvPr id="4" name="矩形 3"/>
              <p:cNvSpPr>
                <a:spLocks noRot="1" noChangeAspect="1" noMove="1" noResize="1" noEditPoints="1" noAdjustHandles="1" noChangeArrowheads="1" noChangeShapeType="1" noTextEdit="1"/>
              </p:cNvSpPr>
              <p:nvPr/>
            </p:nvSpPr>
            <p:spPr>
              <a:xfrm>
                <a:off x="3851920" y="5517232"/>
                <a:ext cx="1760833" cy="932628"/>
              </a:xfrm>
              <a:prstGeom prst="rect">
                <a:avLst/>
              </a:prstGeom>
              <a:blipFill rotWithShape="1">
                <a:blip r:embed="rId3"/>
                <a:stretch>
                  <a:fillRect l="-1" t="-38" r="35" b="18"/>
                </a:stretch>
              </a:blipFill>
            </p:spPr>
            <p:txBody>
              <a:bodyPr/>
              <a:lstStyle/>
              <a:p>
                <a:r>
                  <a:rPr lang="zh-CN" altLang="en-US">
                    <a:noFill/>
                  </a:rPr>
                  <a:t> </a:t>
                </a:r>
              </a:p>
            </p:txBody>
          </p:sp>
        </mc:Fallback>
      </mc:AlternateContent>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9587" name="Rectangle 3"/>
          <p:cNvSpPr>
            <a:spLocks noGrp="1" noChangeArrowheads="1"/>
          </p:cNvSpPr>
          <p:nvPr>
            <p:ph type="body" idx="1"/>
          </p:nvPr>
        </p:nvSpPr>
        <p:spPr>
          <a:xfrm>
            <a:off x="323528" y="1052736"/>
            <a:ext cx="8229600" cy="4403799"/>
          </a:xfrm>
        </p:spPr>
        <p:txBody>
          <a:bodyPr>
            <a:noAutofit/>
          </a:bodyPr>
          <a:lstStyle/>
          <a:p>
            <a:pPr marL="0" indent="0">
              <a:lnSpc>
                <a:spcPct val="115000"/>
              </a:lnSpc>
              <a:buNone/>
            </a:pPr>
            <a:r>
              <a:rPr lang="zh-CN" altLang="en-US" sz="1900" b="1" dirty="0">
                <a:latin typeface="楷体_GB2312" panose="02010609030101010101" pitchFamily="49" charset="-122"/>
              </a:rPr>
              <a:t>解题思路：上例中采用了三种贪心策略：</a:t>
            </a:r>
            <a:endParaRPr lang="zh-CN" altLang="en-US" sz="1900" b="1" dirty="0">
              <a:latin typeface="楷体_GB2312" panose="02010609030101010101" pitchFamily="49" charset="-122"/>
            </a:endParaRPr>
          </a:p>
          <a:p>
            <a:pPr marL="0" indent="457200">
              <a:lnSpc>
                <a:spcPct val="115000"/>
              </a:lnSpc>
              <a:buNone/>
            </a:pPr>
            <a:r>
              <a:rPr lang="zh-CN" altLang="en-US" sz="1900" b="1" dirty="0">
                <a:latin typeface="楷体_GB2312" panose="02010609030101010101" pitchFamily="49" charset="-122"/>
              </a:rPr>
              <a:t>（</a:t>
            </a:r>
            <a:r>
              <a:rPr lang="en-US" altLang="zh-CN" sz="1900" b="1" dirty="0">
                <a:latin typeface="楷体_GB2312" panose="02010609030101010101" pitchFamily="49" charset="-122"/>
              </a:rPr>
              <a:t>1</a:t>
            </a:r>
            <a:r>
              <a:rPr lang="zh-CN" altLang="en-US" sz="1900" b="1" dirty="0">
                <a:latin typeface="楷体_GB2312" panose="02010609030101010101" pitchFamily="49" charset="-122"/>
              </a:rPr>
              <a:t>）优先选取价值最大的物品。这样做的目的是想要尽可能快地增加背包的总价值。</a:t>
            </a:r>
            <a:endParaRPr lang="zh-CN" altLang="en-US" sz="1900" b="1" dirty="0">
              <a:latin typeface="楷体_GB2312" panose="02010609030101010101" pitchFamily="49" charset="-122"/>
            </a:endParaRPr>
          </a:p>
          <a:p>
            <a:pPr marL="0" indent="457200">
              <a:lnSpc>
                <a:spcPct val="115000"/>
              </a:lnSpc>
              <a:buNone/>
            </a:pPr>
            <a:r>
              <a:rPr lang="zh-CN" altLang="en-US" sz="1900" b="1" dirty="0">
                <a:latin typeface="楷体_GB2312" panose="02010609030101010101" pitchFamily="49" charset="-122"/>
              </a:rPr>
              <a:t>存在的问题是虽然每一步的贪心选择能够使得背包价值较快的增长，但是相对应的背包容量却可能消耗得太快，从而导致装入背包的物品个数会减少，不能保证总价值达到最大。</a:t>
            </a:r>
            <a:endParaRPr lang="zh-CN" altLang="en-US" sz="1900" b="1" dirty="0">
              <a:latin typeface="楷体_GB2312" panose="02010609030101010101" pitchFamily="49" charset="-122"/>
            </a:endParaRPr>
          </a:p>
          <a:p>
            <a:pPr marL="0" indent="457200">
              <a:lnSpc>
                <a:spcPct val="115000"/>
              </a:lnSpc>
              <a:buNone/>
            </a:pPr>
            <a:r>
              <a:rPr lang="zh-CN" altLang="en-US" sz="1900" b="1" dirty="0">
                <a:latin typeface="楷体_GB2312" panose="02010609030101010101" pitchFamily="49" charset="-122"/>
              </a:rPr>
              <a:t>（</a:t>
            </a:r>
            <a:r>
              <a:rPr lang="en-US" altLang="zh-CN" sz="1900" b="1" dirty="0">
                <a:latin typeface="楷体_GB2312" panose="02010609030101010101" pitchFamily="49" charset="-122"/>
              </a:rPr>
              <a:t>2</a:t>
            </a:r>
            <a:r>
              <a:rPr lang="zh-CN" altLang="en-US" sz="1900" b="1" dirty="0">
                <a:latin typeface="楷体_GB2312" panose="02010609030101010101" pitchFamily="49" charset="-122"/>
              </a:rPr>
              <a:t>）优先选取重量最轻的物品。这样做的目的是想要尽可能多装些物品，从而增加背包的总价值。存在的问题是虽然每一步的贪心选择使背包的容量消耗的慢些，但是背包的价值却没能保证快速增长，不能保证总价值达到最大。</a:t>
            </a:r>
            <a:endParaRPr lang="zh-CN" altLang="en-US" sz="1900" b="1" dirty="0">
              <a:latin typeface="楷体_GB2312" panose="02010609030101010101" pitchFamily="49" charset="-122"/>
            </a:endParaRPr>
          </a:p>
          <a:p>
            <a:pPr marL="0" indent="457200">
              <a:lnSpc>
                <a:spcPct val="115000"/>
              </a:lnSpc>
              <a:buNone/>
            </a:pPr>
            <a:r>
              <a:rPr lang="zh-CN" altLang="en-US" sz="1900" b="1" dirty="0">
                <a:latin typeface="楷体_GB2312" panose="02010609030101010101" pitchFamily="49" charset="-122"/>
              </a:rPr>
              <a:t>（</a:t>
            </a:r>
            <a:r>
              <a:rPr lang="en-US" altLang="zh-CN" sz="1900" b="1" dirty="0">
                <a:latin typeface="楷体_GB2312" panose="02010609030101010101" pitchFamily="49" charset="-122"/>
              </a:rPr>
              <a:t>3</a:t>
            </a:r>
            <a:r>
              <a:rPr lang="zh-CN" altLang="en-US" sz="1900" b="1" dirty="0">
                <a:latin typeface="楷体_GB2312" panose="02010609030101010101" pitchFamily="49" charset="-122"/>
              </a:rPr>
              <a:t>）优先选取单位重量价值最大的物品。把二者综合起来，在背包价值增长和背包容量消耗之间寻求一个平衡点，分析</a:t>
            </a:r>
            <a:r>
              <a:rPr lang="en-US" altLang="zh-CN" sz="1900" b="1" dirty="0">
                <a:latin typeface="楷体_GB2312" panose="02010609030101010101" pitchFamily="49" charset="-122"/>
              </a:rPr>
              <a:t>vi/</a:t>
            </a:r>
            <a:r>
              <a:rPr lang="en-US" altLang="zh-CN" sz="1900" b="1" dirty="0" err="1">
                <a:latin typeface="楷体_GB2312" panose="02010609030101010101" pitchFamily="49" charset="-122"/>
              </a:rPr>
              <a:t>wi</a:t>
            </a:r>
            <a:r>
              <a:rPr lang="zh-CN" altLang="en-US" sz="1900" b="1" dirty="0">
                <a:latin typeface="楷体_GB2312" panose="02010609030101010101" pitchFamily="49" charset="-122"/>
              </a:rPr>
              <a:t>的值，使所占用的单位重量所带来的价值最大。每一步的贪心选择都是选单位重量价值最大的物品。它的子问题同样是背包问题，只不过背包容量减少了，物品的数量减少了。因此背包问题具有最优子结构性质。</a:t>
            </a:r>
            <a:endParaRPr lang="zh-CN" altLang="en-US" sz="1900" b="1" dirty="0">
              <a:latin typeface="楷体_GB2312" panose="0201060903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a:off x="4211960" y="4005064"/>
            <a:ext cx="4695238" cy="2447619"/>
          </a:xfrm>
          <a:prstGeom prst="rect">
            <a:avLst/>
          </a:prstGeom>
          <a:ln>
            <a:noFill/>
          </a:ln>
          <a:effectLst>
            <a:softEdge rad="112500"/>
          </a:effectLst>
        </p:spPr>
      </p:pic>
      <p:pic>
        <p:nvPicPr>
          <p:cNvPr id="4" name="图片 3"/>
          <p:cNvPicPr>
            <a:picLocks noChangeAspect="1"/>
          </p:cNvPicPr>
          <p:nvPr/>
        </p:nvPicPr>
        <p:blipFill>
          <a:blip r:embed="rId2"/>
          <a:stretch>
            <a:fillRect/>
          </a:stretch>
        </p:blipFill>
        <p:spPr>
          <a:xfrm>
            <a:off x="438481" y="4128873"/>
            <a:ext cx="3380952" cy="2200000"/>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
        <p:nvSpPr>
          <p:cNvPr id="5" name="矩形 4"/>
          <p:cNvSpPr/>
          <p:nvPr/>
        </p:nvSpPr>
        <p:spPr>
          <a:xfrm>
            <a:off x="446766" y="1484784"/>
            <a:ext cx="8460432" cy="1816844"/>
          </a:xfrm>
          <a:prstGeom prst="rect">
            <a:avLst/>
          </a:prstGeom>
        </p:spPr>
        <p:txBody>
          <a:bodyPr wrap="square">
            <a:spAutoFit/>
          </a:bodyPr>
          <a:lstStyle/>
          <a:p>
            <a:pPr>
              <a:lnSpc>
                <a:spcPct val="115000"/>
              </a:lnSpc>
            </a:pPr>
            <a:r>
              <a:rPr lang="zh-CN" altLang="en-US" sz="2000" b="1" dirty="0">
                <a:latin typeface="宋体" panose="02010600030101010101" pitchFamily="2" charset="-122"/>
                <a:cs typeface="Times New Roman" panose="02020603050405020304" pitchFamily="18" charset="0"/>
              </a:rPr>
              <a:t>问题描述：小时候大多数人可能都听过田忌赛马的故事。如果故事中所讲的</a:t>
            </a:r>
            <a:r>
              <a:rPr lang="en-US" altLang="zh-CN" sz="2000" b="1" dirty="0">
                <a:latin typeface="宋体" panose="02010600030101010101" pitchFamily="2" charset="-122"/>
                <a:cs typeface="Times New Roman" panose="02020603050405020304" pitchFamily="18" charset="0"/>
              </a:rPr>
              <a:t>3</a:t>
            </a:r>
            <a:r>
              <a:rPr lang="zh-CN" altLang="en-US" sz="2000" b="1" dirty="0">
                <a:latin typeface="宋体" panose="02010600030101010101" pitchFamily="2" charset="-122"/>
                <a:cs typeface="Times New Roman" panose="02020603050405020304" pitchFamily="18" charset="0"/>
              </a:rPr>
              <a:t>匹马变成了</a:t>
            </a:r>
            <a:r>
              <a:rPr lang="en-US" altLang="zh-CN" sz="2000" b="1" dirty="0">
                <a:latin typeface="宋体" panose="02010600030101010101" pitchFamily="2" charset="-122"/>
                <a:cs typeface="Times New Roman" panose="02020603050405020304" pitchFamily="18" charset="0"/>
              </a:rPr>
              <a:t>1000</a:t>
            </a:r>
            <a:r>
              <a:rPr lang="zh-CN" altLang="en-US" sz="2000" b="1" dirty="0">
                <a:latin typeface="宋体" panose="02010600030101010101" pitchFamily="2" charset="-122"/>
                <a:cs typeface="Times New Roman" panose="02020603050405020304" pitchFamily="18" charset="0"/>
              </a:rPr>
              <a:t>匹，齐王仍然让他的马按照原来的方式即从优到劣的顺序出赛，而田忌还是可以按任意顺序安排他的赛马出赛。规则是，赢的人就能够得到</a:t>
            </a:r>
            <a:r>
              <a:rPr lang="en-US" altLang="zh-CN" sz="2000" b="1" dirty="0">
                <a:latin typeface="宋体" panose="02010600030101010101" pitchFamily="2" charset="-122"/>
                <a:cs typeface="Times New Roman" panose="02020603050405020304" pitchFamily="18" charset="0"/>
              </a:rPr>
              <a:t>100</a:t>
            </a:r>
            <a:r>
              <a:rPr lang="zh-CN" altLang="en-US" sz="2000" b="1" dirty="0">
                <a:latin typeface="宋体" panose="02010600030101010101" pitchFamily="2" charset="-122"/>
                <a:cs typeface="Times New Roman" panose="02020603050405020304" pitchFamily="18" charset="0"/>
              </a:rPr>
              <a:t>两银子，输的人就要输掉</a:t>
            </a:r>
            <a:r>
              <a:rPr lang="en-US" altLang="zh-CN" sz="2000" b="1" dirty="0">
                <a:latin typeface="宋体" panose="02010600030101010101" pitchFamily="2" charset="-122"/>
                <a:cs typeface="Times New Roman" panose="02020603050405020304" pitchFamily="18" charset="0"/>
              </a:rPr>
              <a:t>100</a:t>
            </a:r>
            <a:r>
              <a:rPr lang="zh-CN" altLang="en-US" sz="2000" b="1" dirty="0">
                <a:latin typeface="宋体" panose="02010600030101010101" pitchFamily="2" charset="-122"/>
                <a:cs typeface="Times New Roman" panose="02020603050405020304" pitchFamily="18" charset="0"/>
              </a:rPr>
              <a:t>两银子，平局的话不输不赢。请设计算法计算出田忌最多能赢多少两银子。</a:t>
            </a:r>
            <a:endParaRPr lang="zh-CN" altLang="en-US" sz="2000" b="1" dirty="0">
              <a:latin typeface="宋体" panose="02010600030101010101" pitchFamily="2" charset="-122"/>
              <a:cs typeface="Times New Roman" panose="02020603050405020304" pitchFamily="18" charset="0"/>
            </a:endParaRPr>
          </a:p>
        </p:txBody>
      </p:sp>
      <p:sp>
        <p:nvSpPr>
          <p:cNvPr id="6" name="矩形 5"/>
          <p:cNvSpPr/>
          <p:nvPr/>
        </p:nvSpPr>
        <p:spPr>
          <a:xfrm>
            <a:off x="323528" y="740219"/>
            <a:ext cx="1954381" cy="591829"/>
          </a:xfrm>
          <a:prstGeom prst="rect">
            <a:avLst/>
          </a:prstGeom>
        </p:spPr>
        <p:txBody>
          <a:bodyPr wrap="none">
            <a:spAutoFit/>
          </a:bodyPr>
          <a:lstStyle/>
          <a:p>
            <a:pPr algn="just">
              <a:lnSpc>
                <a:spcPct val="172000"/>
              </a:lnSpc>
              <a:spcBef>
                <a:spcPts val="1300"/>
              </a:spcBef>
              <a:spcAft>
                <a:spcPts val="1300"/>
              </a:spcAft>
            </a:pPr>
            <a:r>
              <a:rPr lang="en-US" altLang="zh-CN" sz="2200" b="1" kern="100" dirty="0">
                <a:latin typeface="Times New Roman" panose="02020603050405020304" pitchFamily="18" charset="0"/>
                <a:cs typeface="Times New Roman" panose="02020603050405020304" pitchFamily="18" charset="0"/>
              </a:rPr>
              <a:t>4.3.1 </a:t>
            </a:r>
            <a:r>
              <a:rPr lang="zh-CN" altLang="zh-CN" sz="2200" b="1" kern="100" dirty="0">
                <a:latin typeface="Times New Roman" panose="02020603050405020304" pitchFamily="18" charset="0"/>
                <a:cs typeface="Times New Roman" panose="02020603050405020304" pitchFamily="18" charset="0"/>
              </a:rPr>
              <a:t>背包问题</a:t>
            </a:r>
            <a:endParaRPr lang="zh-CN" altLang="zh-CN" sz="2200" b="1" kern="100" dirty="0">
              <a:effectLst/>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251520" y="1052736"/>
            <a:ext cx="8712968" cy="54014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eaLnBrk="1" hangingPunct="1">
              <a:lnSpc>
                <a:spcPct val="115000"/>
              </a:lnSpc>
            </a:pPr>
            <a:r>
              <a:rPr lang="zh-CN" altLang="en-US" sz="2000" b="1" dirty="0" smtClean="0">
                <a:latin typeface="宋体" panose="02010600030101010101" pitchFamily="2" charset="-122"/>
                <a:cs typeface="Times New Roman" panose="02020603050405020304" pitchFamily="18" charset="0"/>
              </a:rPr>
              <a:t>贪心</a:t>
            </a:r>
            <a:r>
              <a:rPr lang="zh-CN" altLang="en-US" sz="2000" b="1" dirty="0">
                <a:latin typeface="宋体" panose="02010600030101010101" pitchFamily="2" charset="-122"/>
                <a:cs typeface="Times New Roman" panose="02020603050405020304" pitchFamily="18" charset="0"/>
              </a:rPr>
              <a:t>策略如下：</a:t>
            </a:r>
            <a:endParaRPr lang="zh-CN" altLang="en-US" sz="2000" b="1" dirty="0">
              <a:latin typeface="宋体" panose="02010600030101010101" pitchFamily="2" charset="-122"/>
              <a:cs typeface="Times New Roman" panose="02020603050405020304" pitchFamily="18" charset="0"/>
            </a:endParaRPr>
          </a:p>
          <a:p>
            <a:pPr lvl="0" eaLnBrk="1" hangingPunct="1">
              <a:lnSpc>
                <a:spcPct val="115000"/>
              </a:lnSpc>
            </a:pPr>
            <a:r>
              <a:rPr lang="zh-CN" altLang="en-US" sz="2000" b="1" dirty="0">
                <a:solidFill>
                  <a:srgbClr val="0000FF"/>
                </a:solidFill>
                <a:latin typeface="宋体" panose="02010600030101010101" pitchFamily="2" charset="-122"/>
                <a:cs typeface="Times New Roman" panose="02020603050405020304" pitchFamily="18" charset="0"/>
              </a:rPr>
              <a:t>（</a:t>
            </a:r>
            <a:r>
              <a:rPr lang="en-US" altLang="zh-CN" sz="2000" b="1" dirty="0">
                <a:solidFill>
                  <a:srgbClr val="0000FF"/>
                </a:solidFill>
                <a:latin typeface="宋体" panose="02010600030101010101" pitchFamily="2" charset="-122"/>
                <a:cs typeface="Times New Roman" panose="02020603050405020304" pitchFamily="18" charset="0"/>
              </a:rPr>
              <a:t>1</a:t>
            </a:r>
            <a:r>
              <a:rPr lang="zh-CN" altLang="en-US" sz="2000" b="1" dirty="0">
                <a:solidFill>
                  <a:srgbClr val="0000FF"/>
                </a:solidFill>
                <a:latin typeface="宋体" panose="02010600030101010101" pitchFamily="2" charset="-122"/>
                <a:cs typeface="Times New Roman" panose="02020603050405020304" pitchFamily="18" charset="0"/>
              </a:rPr>
              <a:t>）若田忌最快的马比齐王最快的马快，就这两者比，赢之。</a:t>
            </a:r>
            <a:endParaRPr lang="zh-CN" altLang="en-US" sz="2000" b="1" dirty="0">
              <a:solidFill>
                <a:srgbClr val="0000FF"/>
              </a:solidFill>
              <a:latin typeface="宋体" panose="02010600030101010101" pitchFamily="2" charset="-122"/>
              <a:cs typeface="Times New Roman" panose="02020603050405020304" pitchFamily="18" charset="0"/>
            </a:endParaRPr>
          </a:p>
          <a:p>
            <a:pPr lvl="0" eaLnBrk="1" hangingPunct="1">
              <a:lnSpc>
                <a:spcPct val="115000"/>
              </a:lnSpc>
            </a:pPr>
            <a:r>
              <a:rPr lang="zh-CN" altLang="en-US" sz="2000" b="1" dirty="0">
                <a:latin typeface="宋体" panose="02010600030101010101" pitchFamily="2" charset="-122"/>
                <a:cs typeface="Times New Roman" panose="02020603050405020304" pitchFamily="18" charset="0"/>
              </a:rPr>
              <a:t>    原因：如果拿其它的马来比就有可能会赢不了了，为保证赢，所以要比。</a:t>
            </a:r>
            <a:endParaRPr lang="zh-CN" altLang="en-US" sz="2000" b="1" dirty="0">
              <a:latin typeface="宋体" panose="02010600030101010101" pitchFamily="2" charset="-122"/>
              <a:cs typeface="Times New Roman" panose="02020603050405020304" pitchFamily="18" charset="0"/>
            </a:endParaRPr>
          </a:p>
          <a:p>
            <a:pPr lvl="0" eaLnBrk="1" hangingPunct="1">
              <a:lnSpc>
                <a:spcPct val="115000"/>
              </a:lnSpc>
            </a:pPr>
            <a:r>
              <a:rPr lang="zh-CN" altLang="en-US" sz="2000" b="1" dirty="0">
                <a:solidFill>
                  <a:srgbClr val="0000FF"/>
                </a:solidFill>
                <a:latin typeface="宋体" panose="02010600030101010101" pitchFamily="2" charset="-122"/>
                <a:cs typeface="Times New Roman" panose="02020603050405020304" pitchFamily="18" charset="0"/>
              </a:rPr>
              <a:t>（</a:t>
            </a:r>
            <a:r>
              <a:rPr lang="en-US" altLang="zh-CN" sz="2000" b="1" dirty="0">
                <a:solidFill>
                  <a:srgbClr val="0000FF"/>
                </a:solidFill>
                <a:latin typeface="宋体" panose="02010600030101010101" pitchFamily="2" charset="-122"/>
                <a:cs typeface="Times New Roman" panose="02020603050405020304" pitchFamily="18" charset="0"/>
              </a:rPr>
              <a:t>2</a:t>
            </a:r>
            <a:r>
              <a:rPr lang="zh-CN" altLang="en-US" sz="2000" b="1" dirty="0">
                <a:solidFill>
                  <a:srgbClr val="0000FF"/>
                </a:solidFill>
                <a:latin typeface="宋体" panose="02010600030101010101" pitchFamily="2" charset="-122"/>
                <a:cs typeface="Times New Roman" panose="02020603050405020304" pitchFamily="18" charset="0"/>
              </a:rPr>
              <a:t>）若田忌最快的马比齐王最快的马慢，就用田忌最慢的马去跟齐最快的马</a:t>
            </a:r>
            <a:r>
              <a:rPr lang="zh-CN" altLang="en-US" sz="2000" b="1" dirty="0" smtClean="0">
                <a:solidFill>
                  <a:srgbClr val="0000FF"/>
                </a:solidFill>
                <a:latin typeface="宋体" panose="02010600030101010101" pitchFamily="2" charset="-122"/>
                <a:cs typeface="Times New Roman" panose="02020603050405020304" pitchFamily="18" charset="0"/>
              </a:rPr>
              <a:t>比。</a:t>
            </a:r>
            <a:endParaRPr lang="zh-CN" altLang="en-US" sz="2000" b="1" dirty="0">
              <a:solidFill>
                <a:srgbClr val="0000FF"/>
              </a:solidFill>
              <a:latin typeface="宋体" panose="02010600030101010101" pitchFamily="2" charset="-122"/>
              <a:cs typeface="Times New Roman" panose="02020603050405020304" pitchFamily="18" charset="0"/>
            </a:endParaRPr>
          </a:p>
          <a:p>
            <a:pPr lvl="0" eaLnBrk="1" hangingPunct="1">
              <a:lnSpc>
                <a:spcPct val="115000"/>
              </a:lnSpc>
            </a:pPr>
            <a:r>
              <a:rPr lang="zh-CN" altLang="en-US" sz="2000" b="1" dirty="0">
                <a:latin typeface="宋体" panose="02010600030101010101" pitchFamily="2" charset="-122"/>
                <a:cs typeface="Times New Roman" panose="02020603050405020304" pitchFamily="18" charset="0"/>
              </a:rPr>
              <a:t>    原因：因为所有的马都赢不了齐王的最快马，所以就选择损失最小的，用最慢的马去和他比。</a:t>
            </a:r>
            <a:endParaRPr lang="zh-CN" altLang="en-US" sz="2000" b="1" dirty="0">
              <a:latin typeface="宋体" panose="02010600030101010101" pitchFamily="2" charset="-122"/>
              <a:cs typeface="Times New Roman" panose="02020603050405020304" pitchFamily="18" charset="0"/>
            </a:endParaRPr>
          </a:p>
          <a:p>
            <a:pPr lvl="0" eaLnBrk="1" hangingPunct="1">
              <a:lnSpc>
                <a:spcPct val="115000"/>
              </a:lnSpc>
            </a:pPr>
            <a:r>
              <a:rPr lang="zh-CN" altLang="en-US" sz="2000" b="1" dirty="0">
                <a:solidFill>
                  <a:srgbClr val="0000FF"/>
                </a:solidFill>
                <a:latin typeface="宋体" panose="02010600030101010101" pitchFamily="2" charset="-122"/>
                <a:cs typeface="Times New Roman" panose="02020603050405020304" pitchFamily="18" charset="0"/>
              </a:rPr>
              <a:t>（</a:t>
            </a:r>
            <a:r>
              <a:rPr lang="en-US" altLang="zh-CN" sz="2000" b="1" dirty="0">
                <a:solidFill>
                  <a:srgbClr val="0000FF"/>
                </a:solidFill>
                <a:latin typeface="宋体" panose="02010600030101010101" pitchFamily="2" charset="-122"/>
                <a:cs typeface="Times New Roman" panose="02020603050405020304" pitchFamily="18" charset="0"/>
              </a:rPr>
              <a:t>3</a:t>
            </a:r>
            <a:r>
              <a:rPr lang="zh-CN" altLang="en-US" sz="2000" b="1" dirty="0">
                <a:solidFill>
                  <a:srgbClr val="0000FF"/>
                </a:solidFill>
                <a:latin typeface="宋体" panose="02010600030101010101" pitchFamily="2" charset="-122"/>
                <a:cs typeface="Times New Roman" panose="02020603050405020304" pitchFamily="18" charset="0"/>
              </a:rPr>
              <a:t>）若田忌最快的马的速度与齐威王最快的马速度相等</a:t>
            </a:r>
            <a:endParaRPr lang="zh-CN" altLang="en-US" sz="2000" b="1" dirty="0">
              <a:solidFill>
                <a:srgbClr val="0000FF"/>
              </a:solidFill>
              <a:latin typeface="宋体" panose="02010600030101010101" pitchFamily="2" charset="-122"/>
              <a:cs typeface="Times New Roman" panose="02020603050405020304" pitchFamily="18" charset="0"/>
            </a:endParaRPr>
          </a:p>
          <a:p>
            <a:pPr lvl="0" eaLnBrk="1" hangingPunct="1">
              <a:lnSpc>
                <a:spcPct val="115000"/>
              </a:lnSpc>
            </a:pPr>
            <a:r>
              <a:rPr lang="zh-CN" altLang="en-US" sz="2000" b="1" dirty="0">
                <a:solidFill>
                  <a:srgbClr val="0000FF"/>
                </a:solidFill>
                <a:latin typeface="宋体" panose="02010600030101010101" pitchFamily="2" charset="-122"/>
                <a:cs typeface="Times New Roman" panose="02020603050405020304" pitchFamily="18" charset="0"/>
              </a:rPr>
              <a:t>    </a:t>
            </a:r>
            <a:r>
              <a:rPr lang="zh-CN" altLang="en-US" sz="2000" b="1" dirty="0" smtClean="0">
                <a:solidFill>
                  <a:srgbClr val="0000FF"/>
                </a:solidFill>
                <a:latin typeface="宋体" panose="02010600030101010101" pitchFamily="2" charset="-122"/>
                <a:cs typeface="Times New Roman" panose="02020603050405020304" pitchFamily="18" charset="0"/>
              </a:rPr>
              <a:t>①</a:t>
            </a:r>
            <a:r>
              <a:rPr lang="zh-CN" altLang="en-US" sz="2000" b="1" dirty="0">
                <a:solidFill>
                  <a:srgbClr val="0000FF"/>
                </a:solidFill>
                <a:latin typeface="宋体" panose="02010600030101010101" pitchFamily="2" charset="-122"/>
                <a:cs typeface="Times New Roman" panose="02020603050405020304" pitchFamily="18" charset="0"/>
              </a:rPr>
              <a:t>若田忌最慢的马比齐威王最慢的马快，就这两者比，赢之。</a:t>
            </a:r>
            <a:endParaRPr lang="zh-CN" altLang="en-US" sz="2000" b="1" dirty="0">
              <a:solidFill>
                <a:srgbClr val="0000FF"/>
              </a:solidFill>
              <a:latin typeface="宋体" panose="02010600030101010101" pitchFamily="2" charset="-122"/>
              <a:cs typeface="Times New Roman" panose="02020603050405020304" pitchFamily="18" charset="0"/>
            </a:endParaRPr>
          </a:p>
          <a:p>
            <a:pPr lvl="0" eaLnBrk="1" hangingPunct="1">
              <a:lnSpc>
                <a:spcPct val="115000"/>
              </a:lnSpc>
            </a:pPr>
            <a:r>
              <a:rPr lang="zh-CN" altLang="en-US" sz="2000" b="1" dirty="0">
                <a:latin typeface="宋体" panose="02010600030101010101" pitchFamily="2" charset="-122"/>
                <a:cs typeface="Times New Roman" panose="02020603050405020304" pitchFamily="18" charset="0"/>
              </a:rPr>
              <a:t>    </a:t>
            </a:r>
            <a:r>
              <a:rPr lang="zh-CN" altLang="en-US" sz="2000" b="1" dirty="0" smtClean="0">
                <a:latin typeface="宋体" panose="02010600030101010101" pitchFamily="2" charset="-122"/>
                <a:cs typeface="Times New Roman" panose="02020603050405020304" pitchFamily="18" charset="0"/>
              </a:rPr>
              <a:t>原因</a:t>
            </a:r>
            <a:r>
              <a:rPr lang="zh-CN" altLang="en-US" sz="2000" b="1" dirty="0">
                <a:latin typeface="宋体" panose="02010600030101010101" pitchFamily="2" charset="-122"/>
                <a:cs typeface="Times New Roman" panose="02020603050405020304" pitchFamily="18" charset="0"/>
              </a:rPr>
              <a:t>：田忌的最慢马能赢一个算一个，就用最小代价的最慢马去赢它。 </a:t>
            </a:r>
            <a:endParaRPr lang="zh-CN" altLang="en-US" sz="2000" b="1" dirty="0">
              <a:latin typeface="宋体" panose="02010600030101010101" pitchFamily="2" charset="-122"/>
              <a:cs typeface="Times New Roman" panose="02020603050405020304" pitchFamily="18" charset="0"/>
            </a:endParaRPr>
          </a:p>
          <a:p>
            <a:pPr lvl="0" eaLnBrk="1" hangingPunct="1">
              <a:lnSpc>
                <a:spcPct val="115000"/>
              </a:lnSpc>
            </a:pPr>
            <a:r>
              <a:rPr lang="zh-CN" altLang="en-US" sz="2000" b="1" dirty="0">
                <a:solidFill>
                  <a:srgbClr val="0000FF"/>
                </a:solidFill>
                <a:latin typeface="宋体" panose="02010600030101010101" pitchFamily="2" charset="-122"/>
                <a:cs typeface="Times New Roman" panose="02020603050405020304" pitchFamily="18" charset="0"/>
              </a:rPr>
              <a:t>    </a:t>
            </a:r>
            <a:r>
              <a:rPr lang="zh-CN" altLang="en-US" sz="2000" b="1" dirty="0" smtClean="0">
                <a:solidFill>
                  <a:srgbClr val="0000FF"/>
                </a:solidFill>
                <a:latin typeface="宋体" panose="02010600030101010101" pitchFamily="2" charset="-122"/>
                <a:cs typeface="Times New Roman" panose="02020603050405020304" pitchFamily="18" charset="0"/>
              </a:rPr>
              <a:t>②</a:t>
            </a:r>
            <a:r>
              <a:rPr lang="zh-CN" altLang="en-US" sz="2000" b="1" dirty="0">
                <a:solidFill>
                  <a:srgbClr val="0000FF"/>
                </a:solidFill>
                <a:latin typeface="宋体" panose="02010600030101010101" pitchFamily="2" charset="-122"/>
                <a:cs typeface="Times New Roman" panose="02020603050405020304" pitchFamily="18" charset="0"/>
              </a:rPr>
              <a:t>若田忌最慢的马比齐威王最慢的马慢，那就用田忌最慢的马和齐王最快的马比。</a:t>
            </a:r>
            <a:endParaRPr lang="zh-CN" altLang="en-US" sz="2000" b="1" dirty="0">
              <a:solidFill>
                <a:srgbClr val="0000FF"/>
              </a:solidFill>
              <a:latin typeface="宋体" panose="02010600030101010101" pitchFamily="2" charset="-122"/>
              <a:cs typeface="Times New Roman" panose="02020603050405020304" pitchFamily="18" charset="0"/>
            </a:endParaRPr>
          </a:p>
          <a:p>
            <a:pPr lvl="0" eaLnBrk="1" hangingPunct="1">
              <a:lnSpc>
                <a:spcPct val="115000"/>
              </a:lnSpc>
            </a:pPr>
            <a:r>
              <a:rPr lang="zh-CN" altLang="en-US" sz="2000" b="1" dirty="0">
                <a:latin typeface="宋体" panose="02010600030101010101" pitchFamily="2" charset="-122"/>
                <a:cs typeface="Times New Roman" panose="02020603050405020304" pitchFamily="18" charset="0"/>
              </a:rPr>
              <a:t>    </a:t>
            </a:r>
            <a:r>
              <a:rPr lang="zh-CN" altLang="en-US" sz="2000" b="1" dirty="0" smtClean="0">
                <a:latin typeface="宋体" panose="02010600030101010101" pitchFamily="2" charset="-122"/>
                <a:cs typeface="Times New Roman" panose="02020603050405020304" pitchFamily="18" charset="0"/>
              </a:rPr>
              <a:t>原因</a:t>
            </a:r>
            <a:r>
              <a:rPr lang="zh-CN" altLang="en-US" sz="2000" b="1" dirty="0">
                <a:latin typeface="宋体" panose="02010600030101010101" pitchFamily="2" charset="-122"/>
                <a:cs typeface="Times New Roman" panose="02020603050405020304" pitchFamily="18" charset="0"/>
              </a:rPr>
              <a:t>：反正田忌的最慢马是所有马中最慢的，肯定是会输的，不如让它发挥最大的价值，比掉齐王的最快马。</a:t>
            </a:r>
            <a:endParaRPr lang="zh-CN" altLang="en-US" sz="2000" b="1" dirty="0">
              <a:latin typeface="宋体" panose="02010600030101010101" pitchFamily="2" charset="-122"/>
              <a:cs typeface="Times New Roman" panose="02020603050405020304" pitchFamily="18" charset="0"/>
            </a:endParaRPr>
          </a:p>
          <a:p>
            <a:pPr lvl="0" eaLnBrk="1" hangingPunct="1">
              <a:lnSpc>
                <a:spcPct val="115000"/>
              </a:lnSpc>
            </a:pPr>
            <a:r>
              <a:rPr lang="zh-CN" altLang="en-US" sz="2000" b="1" dirty="0">
                <a:solidFill>
                  <a:srgbClr val="0000FF"/>
                </a:solidFill>
                <a:latin typeface="宋体" panose="02010600030101010101" pitchFamily="2" charset="-122"/>
                <a:cs typeface="Times New Roman" panose="02020603050405020304" pitchFamily="18" charset="0"/>
              </a:rPr>
              <a:t>    </a:t>
            </a:r>
            <a:r>
              <a:rPr lang="zh-CN" altLang="en-US" sz="2000" b="1" dirty="0" smtClean="0">
                <a:solidFill>
                  <a:srgbClr val="0000FF"/>
                </a:solidFill>
                <a:latin typeface="宋体" panose="02010600030101010101" pitchFamily="2" charset="-122"/>
                <a:cs typeface="Times New Roman" panose="02020603050405020304" pitchFamily="18" charset="0"/>
              </a:rPr>
              <a:t>③</a:t>
            </a:r>
            <a:r>
              <a:rPr lang="zh-CN" altLang="en-US" sz="2000" b="1" dirty="0">
                <a:solidFill>
                  <a:srgbClr val="0000FF"/>
                </a:solidFill>
                <a:latin typeface="宋体" panose="02010600030101010101" pitchFamily="2" charset="-122"/>
                <a:cs typeface="Times New Roman" panose="02020603050405020304" pitchFamily="18" charset="0"/>
              </a:rPr>
              <a:t>若田忌最慢的与齐威王最慢的相等，就这两者比，无输赢</a:t>
            </a:r>
            <a:r>
              <a:rPr lang="zh-CN" altLang="en-US" sz="2000" b="1" dirty="0" smtClean="0">
                <a:solidFill>
                  <a:srgbClr val="0000FF"/>
                </a:solidFill>
                <a:latin typeface="宋体" panose="02010600030101010101" pitchFamily="2" charset="-122"/>
                <a:cs typeface="Times New Roman" panose="02020603050405020304" pitchFamily="18" charset="0"/>
              </a:rPr>
              <a:t>。</a:t>
            </a:r>
            <a:endParaRPr lang="zh-CN" altLang="en-US" sz="2000" b="1" dirty="0">
              <a:solidFill>
                <a:srgbClr val="0000FF"/>
              </a:solidFill>
              <a:latin typeface="宋体" panose="02010600030101010101" pitchFamily="2"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6"/>
          <p:cNvSpPr txBox="1">
            <a:spLocks noChangeArrowheads="1"/>
          </p:cNvSpPr>
          <p:nvPr/>
        </p:nvSpPr>
        <p:spPr bwMode="auto">
          <a:xfrm>
            <a:off x="2771800" y="1124744"/>
            <a:ext cx="5040585" cy="584775"/>
          </a:xfrm>
          <a:prstGeom prst="rect">
            <a:avLst/>
          </a:prstGeom>
          <a:noFill/>
          <a:ln w="9525">
            <a:noFill/>
            <a:miter lim="800000"/>
          </a:ln>
          <a:effectLst/>
        </p:spPr>
        <p:txBody>
          <a:bodyPr>
            <a:spAutoFit/>
          </a:bodyPr>
          <a:lstStyle/>
          <a:p>
            <a:pPr eaLnBrk="1" hangingPunct="1">
              <a:spcBef>
                <a:spcPct val="50000"/>
              </a:spcBef>
              <a:defRPr/>
            </a:pPr>
            <a:r>
              <a:rPr lang="en-US" altLang="zh-CN" sz="3200" dirty="0">
                <a:ln w="18000">
                  <a:solidFill>
                    <a:schemeClr val="accent2">
                      <a:satMod val="140000"/>
                    </a:schemeClr>
                  </a:solidFill>
                  <a:prstDash val="solid"/>
                  <a:miter lim="800000"/>
                </a:ln>
                <a:noFill/>
                <a:effectLst>
                  <a:outerShdw blurRad="25500" dist="23000" dir="7020000" algn="tl">
                    <a:srgbClr val="000000">
                      <a:alpha val="50000"/>
                    </a:srgbClr>
                  </a:outerShdw>
                </a:effectLst>
                <a:latin typeface="Times New Roman" panose="02020603050405020304" pitchFamily="18" charset="0"/>
                <a:ea typeface="隶书" panose="02010509060101010101" pitchFamily="49" charset="-122"/>
                <a:cs typeface="Times New Roman" panose="02020603050405020304" pitchFamily="18" charset="0"/>
              </a:rPr>
              <a:t>5.4  </a:t>
            </a:r>
            <a:r>
              <a:rPr lang="zh-CN" altLang="en-US" sz="3200" dirty="0">
                <a:ln w="18000">
                  <a:solidFill>
                    <a:schemeClr val="accent2">
                      <a:satMod val="140000"/>
                    </a:schemeClr>
                  </a:solidFill>
                  <a:prstDash val="solid"/>
                  <a:miter lim="800000"/>
                </a:ln>
                <a:noFill/>
                <a:effectLst>
                  <a:outerShdw blurRad="25500" dist="23000" dir="7020000" algn="tl">
                    <a:srgbClr val="000000">
                      <a:alpha val="50000"/>
                    </a:srgbClr>
                  </a:outerShdw>
                </a:effectLst>
                <a:latin typeface="Times New Roman" panose="02020603050405020304" pitchFamily="18" charset="0"/>
                <a:ea typeface="隶书" panose="02010509060101010101" pitchFamily="49" charset="-122"/>
                <a:cs typeface="Times New Roman" panose="02020603050405020304" pitchFamily="18" charset="0"/>
              </a:rPr>
              <a:t>贪心法示例</a:t>
            </a:r>
            <a:endParaRPr lang="zh-CN" altLang="en-US" sz="3200" dirty="0">
              <a:ln w="18000">
                <a:solidFill>
                  <a:schemeClr val="accent2">
                    <a:satMod val="140000"/>
                  </a:schemeClr>
                </a:solidFill>
                <a:prstDash val="solid"/>
                <a:miter lim="800000"/>
              </a:ln>
              <a:noFill/>
              <a:effectLst>
                <a:outerShdw blurRad="25500" dist="23000" dir="7020000" algn="tl">
                  <a:srgbClr val="000000">
                    <a:alpha val="50000"/>
                  </a:srgbClr>
                </a:outerShdw>
              </a:effectLst>
              <a:latin typeface="Times New Roman" panose="02020603050405020304" pitchFamily="18" charset="0"/>
              <a:ea typeface="隶书" panose="02010509060101010101" pitchFamily="49" charset="-122"/>
              <a:cs typeface="Times New Roman" panose="02020603050405020304" pitchFamily="18" charset="0"/>
            </a:endParaRPr>
          </a:p>
        </p:txBody>
      </p:sp>
      <p:sp>
        <p:nvSpPr>
          <p:cNvPr id="4" name="矩形 3"/>
          <p:cNvSpPr/>
          <p:nvPr/>
        </p:nvSpPr>
        <p:spPr>
          <a:xfrm>
            <a:off x="467544" y="1916832"/>
            <a:ext cx="8460432" cy="2768002"/>
          </a:xfrm>
          <a:prstGeom prst="rect">
            <a:avLst/>
          </a:prstGeom>
        </p:spPr>
        <p:txBody>
          <a:bodyPr wrap="square">
            <a:spAutoFit/>
          </a:bodyPr>
          <a:lstStyle/>
          <a:p>
            <a:pPr>
              <a:lnSpc>
                <a:spcPct val="115000"/>
              </a:lnSpc>
            </a:pPr>
            <a:r>
              <a:rPr lang="en-US" altLang="zh-CN" sz="2200" b="1" dirty="0">
                <a:latin typeface="宋体" panose="02010600030101010101" pitchFamily="2" charset="-122"/>
                <a:cs typeface="Times New Roman" panose="02020603050405020304" pitchFamily="18" charset="0"/>
              </a:rPr>
              <a:t>【</a:t>
            </a:r>
            <a:r>
              <a:rPr lang="zh-CN" altLang="en-US" sz="2200" b="1" dirty="0">
                <a:latin typeface="宋体" panose="02010600030101010101" pitchFamily="2" charset="-122"/>
                <a:cs typeface="Times New Roman" panose="02020603050405020304" pitchFamily="18" charset="0"/>
              </a:rPr>
              <a:t>例</a:t>
            </a:r>
            <a:r>
              <a:rPr lang="en-US" altLang="zh-CN" sz="2200" b="1" dirty="0">
                <a:latin typeface="宋体" panose="02010600030101010101" pitchFamily="2" charset="-122"/>
                <a:cs typeface="Times New Roman" panose="02020603050405020304" pitchFamily="18" charset="0"/>
              </a:rPr>
              <a:t>4.11】</a:t>
            </a:r>
            <a:r>
              <a:rPr lang="zh-CN" altLang="en-US" sz="2200" b="1" dirty="0">
                <a:latin typeface="宋体" panose="02010600030101010101" pitchFamily="2" charset="-122"/>
                <a:cs typeface="Times New Roman" panose="02020603050405020304" pitchFamily="18" charset="0"/>
              </a:rPr>
              <a:t>最优装载问题。</a:t>
            </a:r>
            <a:endParaRPr lang="zh-CN" altLang="en-US" sz="2200" b="1" dirty="0">
              <a:latin typeface="宋体" panose="02010600030101010101" pitchFamily="2" charset="-122"/>
              <a:cs typeface="Times New Roman" panose="02020603050405020304" pitchFamily="18" charset="0"/>
            </a:endParaRPr>
          </a:p>
          <a:p>
            <a:pPr>
              <a:lnSpc>
                <a:spcPct val="115000"/>
              </a:lnSpc>
            </a:pPr>
            <a:r>
              <a:rPr lang="zh-CN" altLang="en-US" sz="2200" b="1" dirty="0">
                <a:latin typeface="宋体" panose="02010600030101010101" pitchFamily="2" charset="-122"/>
                <a:cs typeface="Times New Roman" panose="02020603050405020304" pitchFamily="18" charset="0"/>
              </a:rPr>
              <a:t>问题描述：有一批集装箱要装上一艘载重量为</a:t>
            </a:r>
            <a:r>
              <a:rPr lang="en-US" altLang="zh-CN" sz="2200" b="1" dirty="0">
                <a:latin typeface="宋体" panose="02010600030101010101" pitchFamily="2" charset="-122"/>
                <a:cs typeface="Times New Roman" panose="02020603050405020304" pitchFamily="18" charset="0"/>
              </a:rPr>
              <a:t>c</a:t>
            </a:r>
            <a:r>
              <a:rPr lang="zh-CN" altLang="en-US" sz="2200" b="1" dirty="0">
                <a:latin typeface="宋体" panose="02010600030101010101" pitchFamily="2" charset="-122"/>
                <a:cs typeface="Times New Roman" panose="02020603050405020304" pitchFamily="18" charset="0"/>
              </a:rPr>
              <a:t>的轮船。其中集装箱</a:t>
            </a:r>
            <a:r>
              <a:rPr lang="en-US" altLang="zh-CN" sz="2200" b="1" dirty="0">
                <a:latin typeface="宋体" panose="02010600030101010101" pitchFamily="2" charset="-122"/>
                <a:cs typeface="Times New Roman" panose="02020603050405020304" pitchFamily="18" charset="0"/>
              </a:rPr>
              <a:t>i</a:t>
            </a:r>
            <a:r>
              <a:rPr lang="zh-CN" altLang="en-US" sz="2200" b="1" dirty="0">
                <a:latin typeface="宋体" panose="02010600030101010101" pitchFamily="2" charset="-122"/>
                <a:cs typeface="Times New Roman" panose="02020603050405020304" pitchFamily="18" charset="0"/>
              </a:rPr>
              <a:t>的重量为</a:t>
            </a:r>
            <a:r>
              <a:rPr lang="en-US" altLang="zh-CN" sz="2200" b="1" dirty="0">
                <a:latin typeface="宋体" panose="02010600030101010101" pitchFamily="2" charset="-122"/>
                <a:cs typeface="Times New Roman" panose="02020603050405020304" pitchFamily="18" charset="0"/>
              </a:rPr>
              <a:t>Wi</a:t>
            </a:r>
            <a:r>
              <a:rPr lang="zh-CN" altLang="en-US" sz="2200" b="1" dirty="0">
                <a:latin typeface="宋体" panose="02010600030101010101" pitchFamily="2" charset="-122"/>
                <a:cs typeface="Times New Roman" panose="02020603050405020304" pitchFamily="18" charset="0"/>
              </a:rPr>
              <a:t>。最优装载问题要求确定在装载体积不受限制的情况下，将尽可能多的集装箱装上轮船。</a:t>
            </a:r>
            <a:endParaRPr lang="zh-CN" altLang="en-US" sz="2200" b="1" dirty="0">
              <a:latin typeface="宋体" panose="02010600030101010101" pitchFamily="2" charset="-122"/>
              <a:cs typeface="Times New Roman" panose="02020603050405020304" pitchFamily="18" charset="0"/>
            </a:endParaRPr>
          </a:p>
          <a:p>
            <a:pPr>
              <a:lnSpc>
                <a:spcPct val="115000"/>
              </a:lnSpc>
            </a:pPr>
            <a:r>
              <a:rPr lang="zh-CN" altLang="en-US" sz="2200" b="1" dirty="0" smtClean="0">
                <a:latin typeface="宋体" panose="02010600030101010101" pitchFamily="2" charset="-122"/>
                <a:cs typeface="Times New Roman" panose="02020603050405020304" pitchFamily="18" charset="0"/>
              </a:rPr>
              <a:t>解题</a:t>
            </a:r>
            <a:r>
              <a:rPr lang="zh-CN" altLang="en-US" sz="2200" b="1" dirty="0">
                <a:latin typeface="宋体" panose="02010600030101010101" pitchFamily="2" charset="-122"/>
                <a:cs typeface="Times New Roman" panose="02020603050405020304" pitchFamily="18" charset="0"/>
              </a:rPr>
              <a:t>思路。最优装载问题可用贪心算法求解。采用重量最轻者先装的贪心选择策略，尽可能使得剩余的重量大，从而将尽可能多的集装箱装上轮船。</a:t>
            </a:r>
            <a:endParaRPr lang="zh-CN" altLang="en-US" sz="2200" b="1" dirty="0">
              <a:latin typeface="宋体" panose="02010600030101010101" pitchFamily="2"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67544" y="1484784"/>
            <a:ext cx="8460432" cy="3936014"/>
          </a:xfrm>
          <a:prstGeom prst="rect">
            <a:avLst/>
          </a:prstGeom>
        </p:spPr>
        <p:txBody>
          <a:bodyPr wrap="square">
            <a:spAutoFit/>
          </a:bodyPr>
          <a:lstStyle/>
          <a:p>
            <a:pPr>
              <a:lnSpc>
                <a:spcPct val="115000"/>
              </a:lnSpc>
            </a:pPr>
            <a:r>
              <a:rPr lang="en-US" altLang="zh-CN" sz="2200" b="1" dirty="0">
                <a:latin typeface="宋体" panose="02010600030101010101" pitchFamily="2" charset="-122"/>
                <a:cs typeface="Times New Roman" panose="02020603050405020304" pitchFamily="18" charset="0"/>
              </a:rPr>
              <a:t>【</a:t>
            </a:r>
            <a:r>
              <a:rPr lang="zh-CN" altLang="en-US" sz="2200" b="1" dirty="0">
                <a:latin typeface="宋体" panose="02010600030101010101" pitchFamily="2" charset="-122"/>
                <a:cs typeface="Times New Roman" panose="02020603050405020304" pitchFamily="18" charset="0"/>
              </a:rPr>
              <a:t>例</a:t>
            </a:r>
            <a:r>
              <a:rPr lang="en-US" altLang="zh-CN" sz="2200" b="1" dirty="0">
                <a:latin typeface="宋体" panose="02010600030101010101" pitchFamily="2" charset="-122"/>
                <a:cs typeface="Times New Roman" panose="02020603050405020304" pitchFamily="18" charset="0"/>
              </a:rPr>
              <a:t>4.12】</a:t>
            </a:r>
            <a:r>
              <a:rPr lang="zh-CN" altLang="en-US" sz="2200" b="1" dirty="0">
                <a:latin typeface="宋体" panose="02010600030101010101" pitchFamily="2" charset="-122"/>
                <a:cs typeface="Times New Roman" panose="02020603050405020304" pitchFamily="18" charset="0"/>
              </a:rPr>
              <a:t>乘船问题。</a:t>
            </a:r>
            <a:endParaRPr lang="zh-CN" altLang="en-US" sz="2200" b="1" dirty="0">
              <a:latin typeface="宋体" panose="02010600030101010101" pitchFamily="2" charset="-122"/>
              <a:cs typeface="Times New Roman" panose="02020603050405020304" pitchFamily="18" charset="0"/>
            </a:endParaRPr>
          </a:p>
          <a:p>
            <a:pPr>
              <a:lnSpc>
                <a:spcPct val="115000"/>
              </a:lnSpc>
            </a:pPr>
            <a:r>
              <a:rPr lang="zh-CN" altLang="en-US" sz="2200" b="1" dirty="0">
                <a:latin typeface="宋体" panose="02010600030101010101" pitchFamily="2" charset="-122"/>
                <a:cs typeface="Times New Roman" panose="02020603050405020304" pitchFamily="18" charset="0"/>
              </a:rPr>
              <a:t>题目描述：旅行团在游玩过程中遇到了一条河，需要乘坐独木舟过河。已知一条独木舟最多能够乘坐两个人，并且乘客的总重量不能超过其最大承载量。请设计算法计算出可以安置所有旅客的最少的独木舟条数。</a:t>
            </a:r>
            <a:endParaRPr lang="zh-CN" altLang="en-US" sz="2200" b="1" dirty="0">
              <a:latin typeface="宋体" panose="02010600030101010101" pitchFamily="2" charset="-122"/>
              <a:cs typeface="Times New Roman" panose="02020603050405020304" pitchFamily="18" charset="0"/>
            </a:endParaRPr>
          </a:p>
          <a:p>
            <a:pPr>
              <a:lnSpc>
                <a:spcPct val="115000"/>
              </a:lnSpc>
            </a:pPr>
            <a:r>
              <a:rPr lang="zh-CN" altLang="en-US" sz="2200" b="1" dirty="0" smtClean="0">
                <a:latin typeface="宋体" panose="02010600030101010101" pitchFamily="2" charset="-122"/>
                <a:cs typeface="Times New Roman" panose="02020603050405020304" pitchFamily="18" charset="0"/>
              </a:rPr>
              <a:t>解题</a:t>
            </a:r>
            <a:r>
              <a:rPr lang="zh-CN" altLang="en-US" sz="2200" b="1" dirty="0">
                <a:latin typeface="宋体" panose="02010600030101010101" pitchFamily="2" charset="-122"/>
                <a:cs typeface="Times New Roman" panose="02020603050405020304" pitchFamily="18" charset="0"/>
              </a:rPr>
              <a:t>思路：使用贪心策略来求解，尽可能安排两个人在一条船上。首先按照所有人的体重升序排列，用两个下标</a:t>
            </a:r>
            <a:r>
              <a:rPr lang="en-US" altLang="zh-CN" sz="2200" b="1" dirty="0">
                <a:latin typeface="宋体" panose="02010600030101010101" pitchFamily="2" charset="-122"/>
                <a:cs typeface="Times New Roman" panose="02020603050405020304" pitchFamily="18" charset="0"/>
              </a:rPr>
              <a:t>i</a:t>
            </a:r>
            <a:r>
              <a:rPr lang="zh-CN" altLang="en-US" sz="2200" b="1" dirty="0">
                <a:latin typeface="宋体" panose="02010600030101010101" pitchFamily="2" charset="-122"/>
                <a:cs typeface="Times New Roman" panose="02020603050405020304" pitchFamily="18" charset="0"/>
              </a:rPr>
              <a:t>和</a:t>
            </a:r>
            <a:r>
              <a:rPr lang="en-US" altLang="zh-CN" sz="2200" b="1" dirty="0">
                <a:latin typeface="宋体" panose="02010600030101010101" pitchFamily="2" charset="-122"/>
                <a:cs typeface="Times New Roman" panose="02020603050405020304" pitchFamily="18" charset="0"/>
              </a:rPr>
              <a:t>j</a:t>
            </a:r>
            <a:r>
              <a:rPr lang="zh-CN" altLang="en-US" sz="2200" b="1" dirty="0">
                <a:latin typeface="宋体" panose="02010600030101010101" pitchFamily="2" charset="-122"/>
                <a:cs typeface="Times New Roman" panose="02020603050405020304" pitchFamily="18" charset="0"/>
              </a:rPr>
              <a:t>分别表示当前考虑的最轻的人和最重的人，每次先将</a:t>
            </a:r>
            <a:r>
              <a:rPr lang="en-US" altLang="zh-CN" sz="2200" b="1" dirty="0">
                <a:latin typeface="宋体" panose="02010600030101010101" pitchFamily="2" charset="-122"/>
                <a:cs typeface="Times New Roman" panose="02020603050405020304" pitchFamily="18" charset="0"/>
              </a:rPr>
              <a:t>j</a:t>
            </a:r>
            <a:r>
              <a:rPr lang="zh-CN" altLang="en-US" sz="2200" b="1" dirty="0">
                <a:latin typeface="宋体" panose="02010600030101010101" pitchFamily="2" charset="-122"/>
                <a:cs typeface="Times New Roman" panose="02020603050405020304" pitchFamily="18" charset="0"/>
              </a:rPr>
              <a:t>往左移动，直到</a:t>
            </a:r>
            <a:r>
              <a:rPr lang="en-US" altLang="zh-CN" sz="2200" b="1" dirty="0">
                <a:latin typeface="宋体" panose="02010600030101010101" pitchFamily="2" charset="-122"/>
                <a:cs typeface="Times New Roman" panose="02020603050405020304" pitchFamily="18" charset="0"/>
              </a:rPr>
              <a:t>i</a:t>
            </a:r>
            <a:r>
              <a:rPr lang="zh-CN" altLang="en-US" sz="2200" b="1" dirty="0">
                <a:latin typeface="宋体" panose="02010600030101010101" pitchFamily="2" charset="-122"/>
                <a:cs typeface="Times New Roman" panose="02020603050405020304" pitchFamily="18" charset="0"/>
              </a:rPr>
              <a:t>和</a:t>
            </a:r>
            <a:r>
              <a:rPr lang="en-US" altLang="zh-CN" sz="2200" b="1" dirty="0">
                <a:latin typeface="宋体" panose="02010600030101010101" pitchFamily="2" charset="-122"/>
                <a:cs typeface="Times New Roman" panose="02020603050405020304" pitchFamily="18" charset="0"/>
              </a:rPr>
              <a:t>j</a:t>
            </a:r>
            <a:r>
              <a:rPr lang="zh-CN" altLang="en-US" sz="2200" b="1" dirty="0">
                <a:latin typeface="宋体" panose="02010600030101010101" pitchFamily="2" charset="-122"/>
                <a:cs typeface="Times New Roman" panose="02020603050405020304" pitchFamily="18" charset="0"/>
              </a:rPr>
              <a:t>可以共坐一条船，然后</a:t>
            </a:r>
            <a:r>
              <a:rPr lang="en-US" altLang="zh-CN" sz="2200" b="1" dirty="0">
                <a:latin typeface="宋体" panose="02010600030101010101" pitchFamily="2" charset="-122"/>
                <a:cs typeface="Times New Roman" panose="02020603050405020304" pitchFamily="18" charset="0"/>
              </a:rPr>
              <a:t>i</a:t>
            </a:r>
            <a:r>
              <a:rPr lang="zh-CN" altLang="en-US" sz="2200" b="1" dirty="0">
                <a:latin typeface="宋体" panose="02010600030101010101" pitchFamily="2" charset="-122"/>
                <a:cs typeface="Times New Roman" panose="02020603050405020304" pitchFamily="18" charset="0"/>
              </a:rPr>
              <a:t>加</a:t>
            </a:r>
            <a:r>
              <a:rPr lang="en-US" altLang="zh-CN" sz="2200" b="1" dirty="0">
                <a:latin typeface="宋体" panose="02010600030101010101" pitchFamily="2" charset="-122"/>
                <a:cs typeface="Times New Roman" panose="02020603050405020304" pitchFamily="18" charset="0"/>
              </a:rPr>
              <a:t>1</a:t>
            </a:r>
            <a:r>
              <a:rPr lang="zh-CN" altLang="en-US" sz="2200" b="1" dirty="0">
                <a:latin typeface="宋体" panose="02010600030101010101" pitchFamily="2" charset="-122"/>
                <a:cs typeface="Times New Roman" panose="02020603050405020304" pitchFamily="18" charset="0"/>
              </a:rPr>
              <a:t>，</a:t>
            </a:r>
            <a:r>
              <a:rPr lang="en-US" altLang="zh-CN" sz="2200" b="1" dirty="0">
                <a:latin typeface="宋体" panose="02010600030101010101" pitchFamily="2" charset="-122"/>
                <a:cs typeface="Times New Roman" panose="02020603050405020304" pitchFamily="18" charset="0"/>
              </a:rPr>
              <a:t>j</a:t>
            </a:r>
            <a:r>
              <a:rPr lang="zh-CN" altLang="en-US" sz="2200" b="1" dirty="0">
                <a:latin typeface="宋体" panose="02010600030101010101" pitchFamily="2" charset="-122"/>
                <a:cs typeface="Times New Roman" panose="02020603050405020304" pitchFamily="18" charset="0"/>
              </a:rPr>
              <a:t>减</a:t>
            </a:r>
            <a:r>
              <a:rPr lang="en-US" altLang="zh-CN" sz="2200" b="1" dirty="0">
                <a:latin typeface="宋体" panose="02010600030101010101" pitchFamily="2" charset="-122"/>
                <a:cs typeface="Times New Roman" panose="02020603050405020304" pitchFamily="18" charset="0"/>
              </a:rPr>
              <a:t>1</a:t>
            </a:r>
            <a:r>
              <a:rPr lang="zh-CN" altLang="en-US" sz="2200" b="1" dirty="0">
                <a:latin typeface="宋体" panose="02010600030101010101" pitchFamily="2" charset="-122"/>
                <a:cs typeface="Times New Roman" panose="02020603050405020304" pitchFamily="18" charset="0"/>
              </a:rPr>
              <a:t>，并重复上述操作，直到所有人都安排完毕。</a:t>
            </a:r>
            <a:endParaRPr lang="zh-CN" altLang="en-US" sz="2200" b="1" dirty="0">
              <a:latin typeface="宋体" panose="02010600030101010101" pitchFamily="2"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67544" y="1484784"/>
            <a:ext cx="8460432" cy="4714689"/>
          </a:xfrm>
          <a:prstGeom prst="rect">
            <a:avLst/>
          </a:prstGeom>
        </p:spPr>
        <p:txBody>
          <a:bodyPr wrap="square">
            <a:spAutoFit/>
          </a:bodyPr>
          <a:lstStyle/>
          <a:p>
            <a:pPr>
              <a:lnSpc>
                <a:spcPct val="115000"/>
              </a:lnSpc>
            </a:pPr>
            <a:r>
              <a:rPr lang="en-US" altLang="zh-CN" sz="2200" b="1" dirty="0">
                <a:latin typeface="宋体" panose="02010600030101010101" pitchFamily="2" charset="-122"/>
                <a:cs typeface="Times New Roman" panose="02020603050405020304" pitchFamily="18" charset="0"/>
              </a:rPr>
              <a:t>【</a:t>
            </a:r>
            <a:r>
              <a:rPr lang="zh-CN" altLang="en-US" sz="2200" b="1" dirty="0">
                <a:latin typeface="宋体" panose="02010600030101010101" pitchFamily="2" charset="-122"/>
                <a:cs typeface="Times New Roman" panose="02020603050405020304" pitchFamily="18" charset="0"/>
              </a:rPr>
              <a:t>例</a:t>
            </a:r>
            <a:r>
              <a:rPr lang="en-US" altLang="zh-CN" sz="2200" b="1" dirty="0">
                <a:latin typeface="宋体" panose="02010600030101010101" pitchFamily="2" charset="-122"/>
                <a:cs typeface="Times New Roman" panose="02020603050405020304" pitchFamily="18" charset="0"/>
              </a:rPr>
              <a:t>4.13】</a:t>
            </a:r>
            <a:r>
              <a:rPr lang="zh-CN" altLang="en-US" sz="2200" b="1" dirty="0">
                <a:latin typeface="宋体" panose="02010600030101010101" pitchFamily="2" charset="-122"/>
                <a:cs typeface="Times New Roman" panose="02020603050405020304" pitchFamily="18" charset="0"/>
              </a:rPr>
              <a:t>加油站问题。</a:t>
            </a:r>
            <a:endParaRPr lang="zh-CN" altLang="en-US" sz="2200" b="1" dirty="0">
              <a:latin typeface="宋体" panose="02010600030101010101" pitchFamily="2" charset="-122"/>
              <a:cs typeface="Times New Roman" panose="02020603050405020304" pitchFamily="18" charset="0"/>
            </a:endParaRPr>
          </a:p>
          <a:p>
            <a:pPr>
              <a:lnSpc>
                <a:spcPct val="115000"/>
              </a:lnSpc>
            </a:pPr>
            <a:r>
              <a:rPr lang="zh-CN" altLang="en-US" sz="2200" b="1" dirty="0">
                <a:latin typeface="宋体" panose="02010600030101010101" pitchFamily="2" charset="-122"/>
                <a:cs typeface="Times New Roman" panose="02020603050405020304" pitchFamily="18" charset="0"/>
              </a:rPr>
              <a:t>题目描述：一辆汽车加满油后可行驶</a:t>
            </a:r>
            <a:r>
              <a:rPr lang="en-US" altLang="zh-CN" sz="2200" b="1" dirty="0">
                <a:latin typeface="宋体" panose="02010600030101010101" pitchFamily="2" charset="-122"/>
                <a:cs typeface="Times New Roman" panose="02020603050405020304" pitchFamily="18" charset="0"/>
              </a:rPr>
              <a:t>n</a:t>
            </a:r>
            <a:r>
              <a:rPr lang="zh-CN" altLang="en-US" sz="2200" b="1" dirty="0">
                <a:latin typeface="宋体" panose="02010600030101010101" pitchFamily="2" charset="-122"/>
                <a:cs typeface="Times New Roman" panose="02020603050405020304" pitchFamily="18" charset="0"/>
              </a:rPr>
              <a:t>公里。旅途中有若干个加油站。设计一个有效算法，指出应在哪些加油站停靠加油，使沿途加油次数最少。对于给定的</a:t>
            </a:r>
            <a:r>
              <a:rPr lang="en-US" altLang="zh-CN" sz="2200" b="1" dirty="0">
                <a:latin typeface="宋体" panose="02010600030101010101" pitchFamily="2" charset="-122"/>
                <a:cs typeface="Times New Roman" panose="02020603050405020304" pitchFamily="18" charset="0"/>
              </a:rPr>
              <a:t>n(n &lt;= 5000)</a:t>
            </a:r>
            <a:r>
              <a:rPr lang="zh-CN" altLang="en-US" sz="2200" b="1" dirty="0">
                <a:latin typeface="宋体" panose="02010600030101010101" pitchFamily="2" charset="-122"/>
                <a:cs typeface="Times New Roman" panose="02020603050405020304" pitchFamily="18" charset="0"/>
              </a:rPr>
              <a:t>和</a:t>
            </a:r>
            <a:r>
              <a:rPr lang="en-US" altLang="zh-CN" sz="2200" b="1" dirty="0">
                <a:latin typeface="宋体" panose="02010600030101010101" pitchFamily="2" charset="-122"/>
                <a:cs typeface="Times New Roman" panose="02020603050405020304" pitchFamily="18" charset="0"/>
              </a:rPr>
              <a:t>k(k &lt;= 1000)</a:t>
            </a:r>
            <a:r>
              <a:rPr lang="zh-CN" altLang="en-US" sz="2200" b="1" dirty="0">
                <a:latin typeface="宋体" panose="02010600030101010101" pitchFamily="2" charset="-122"/>
                <a:cs typeface="Times New Roman" panose="02020603050405020304" pitchFamily="18" charset="0"/>
              </a:rPr>
              <a:t>个加油站位置，编程计算最少加油次数。并证明算法能产生一个最优解。</a:t>
            </a:r>
            <a:endParaRPr lang="zh-CN" altLang="en-US" sz="2200" b="1" dirty="0">
              <a:latin typeface="宋体" panose="02010600030101010101" pitchFamily="2" charset="-122"/>
              <a:cs typeface="Times New Roman" panose="02020603050405020304" pitchFamily="18" charset="0"/>
            </a:endParaRPr>
          </a:p>
          <a:p>
            <a:pPr>
              <a:lnSpc>
                <a:spcPct val="115000"/>
              </a:lnSpc>
            </a:pPr>
            <a:r>
              <a:rPr lang="zh-CN" altLang="en-US" sz="2200" b="1" dirty="0" smtClean="0">
                <a:latin typeface="宋体" panose="02010600030101010101" pitchFamily="2" charset="-122"/>
                <a:cs typeface="Times New Roman" panose="02020603050405020304" pitchFamily="18" charset="0"/>
              </a:rPr>
              <a:t>解题</a:t>
            </a:r>
            <a:r>
              <a:rPr lang="zh-CN" altLang="en-US" sz="2200" b="1" dirty="0">
                <a:latin typeface="宋体" panose="02010600030101010101" pitchFamily="2" charset="-122"/>
                <a:cs typeface="Times New Roman" panose="02020603050405020304" pitchFamily="18" charset="0"/>
              </a:rPr>
              <a:t>思路：使用贪心策略来求解，最远加油站优先。在汽车行驶过程中，每一次都走到能够走到并且离自己最远的那个加油站，在那个加油站加满油后再按照同样的贪心策略走下去，尽量少加油。首先检测各个油站之间的距离，如果发现其中有一个加油站距离大于汽车加满油能跑的距离，则无解。否则，分析加油站之间的距离，尽量选择往最远处走，如果不能走了就让计数器</a:t>
            </a:r>
            <a:r>
              <a:rPr lang="en-US" altLang="zh-CN" sz="2200" b="1" dirty="0">
                <a:latin typeface="宋体" panose="02010600030101010101" pitchFamily="2" charset="-122"/>
                <a:cs typeface="Times New Roman" panose="02020603050405020304" pitchFamily="18" charset="0"/>
              </a:rPr>
              <a:t>c</a:t>
            </a:r>
            <a:r>
              <a:rPr lang="zh-CN" altLang="en-US" sz="2200" b="1" dirty="0">
                <a:latin typeface="宋体" panose="02010600030101010101" pitchFamily="2" charset="-122"/>
                <a:cs typeface="Times New Roman" panose="02020603050405020304" pitchFamily="18" charset="0"/>
              </a:rPr>
              <a:t>自加</a:t>
            </a:r>
            <a:r>
              <a:rPr lang="en-US" altLang="zh-CN" sz="2200" b="1" dirty="0">
                <a:latin typeface="宋体" panose="02010600030101010101" pitchFamily="2" charset="-122"/>
                <a:cs typeface="Times New Roman" panose="02020603050405020304" pitchFamily="18" charset="0"/>
              </a:rPr>
              <a:t>1</a:t>
            </a:r>
            <a:r>
              <a:rPr lang="zh-CN" altLang="en-US" sz="2200" b="1" dirty="0">
                <a:latin typeface="宋体" panose="02010600030101010101" pitchFamily="2" charset="-122"/>
                <a:cs typeface="Times New Roman" panose="02020603050405020304" pitchFamily="18" charset="0"/>
              </a:rPr>
              <a:t>，最终统计出来的</a:t>
            </a:r>
            <a:r>
              <a:rPr lang="en-US" altLang="zh-CN" sz="2200" b="1" dirty="0">
                <a:latin typeface="宋体" panose="02010600030101010101" pitchFamily="2" charset="-122"/>
                <a:cs typeface="Times New Roman" panose="02020603050405020304" pitchFamily="18" charset="0"/>
              </a:rPr>
              <a:t>c</a:t>
            </a:r>
            <a:r>
              <a:rPr lang="zh-CN" altLang="en-US" sz="2200" b="1" dirty="0">
                <a:latin typeface="宋体" panose="02010600030101010101" pitchFamily="2" charset="-122"/>
                <a:cs typeface="Times New Roman" panose="02020603050405020304" pitchFamily="18" charset="0"/>
              </a:rPr>
              <a:t>就是最少的加油次数。</a:t>
            </a:r>
            <a:endParaRPr lang="zh-CN" altLang="en-US" sz="2200" b="1" dirty="0">
              <a:latin typeface="宋体" panose="02010600030101010101" pitchFamily="2"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3"/>
          <p:cNvSpPr txBox="1">
            <a:spLocks noChangeArrowheads="1"/>
          </p:cNvSpPr>
          <p:nvPr/>
        </p:nvSpPr>
        <p:spPr>
          <a:xfrm>
            <a:off x="92023" y="1484908"/>
            <a:ext cx="8281988" cy="982662"/>
          </a:xfrm>
          <a:prstGeom prst="rect">
            <a:avLst/>
          </a:prstGeom>
        </p:spPr>
        <p:txBody>
          <a:bodyPr>
            <a:norm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20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1600">
                <a:solidFill>
                  <a:schemeClr val="tx1"/>
                </a:solidFill>
                <a:latin typeface="+mn-lt"/>
                <a:ea typeface="+mn-ea"/>
              </a:defRPr>
            </a:lvl3pPr>
            <a:lvl4pPr marL="1600200" indent="-228600" algn="l" rtl="0" eaLnBrk="0" fontAlgn="base" hangingPunct="0">
              <a:spcBef>
                <a:spcPct val="20000"/>
              </a:spcBef>
              <a:spcAft>
                <a:spcPct val="0"/>
              </a:spcAft>
              <a:buClr>
                <a:schemeClr val="hlink"/>
              </a:buClr>
              <a:buFont typeface="Wingdings" panose="05000000000000000000" pitchFamily="2" charset="2"/>
              <a:buChar char="n"/>
              <a:defRPr sz="14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a:lstStyle>
          <a:p>
            <a:pPr>
              <a:lnSpc>
                <a:spcPct val="120000"/>
              </a:lnSpc>
              <a:buNone/>
            </a:pPr>
            <a:r>
              <a:rPr lang="en-US" altLang="zh-CN" sz="2400" b="1" kern="0" dirty="0">
                <a:solidFill>
                  <a:schemeClr val="tx1"/>
                </a:solidFill>
                <a:uFillTx/>
                <a:latin typeface="Times New Roman" panose="02020603050405020304" pitchFamily="18" charset="0"/>
                <a:ea typeface="宋体" panose="02010600030101010101" pitchFamily="2" charset="-122"/>
                <a:cs typeface="Times New Roman" panose="02020603050405020304" pitchFamily="18" charset="0"/>
              </a:rPr>
              <a:t>4.1.2 </a:t>
            </a:r>
            <a:r>
              <a:rPr lang="zh-CN" altLang="en-US" sz="2400" b="1" kern="0" dirty="0">
                <a:solidFill>
                  <a:schemeClr val="tx1"/>
                </a:solidFill>
                <a:uFillTx/>
                <a:latin typeface="Times New Roman" panose="02020603050405020304" pitchFamily="18" charset="0"/>
                <a:ea typeface="宋体" panose="02010600030101010101" pitchFamily="2" charset="-122"/>
                <a:cs typeface="Times New Roman" panose="02020603050405020304" pitchFamily="18" charset="0"/>
              </a:rPr>
              <a:t>贪心算法的实例</a:t>
            </a:r>
            <a:endParaRPr lang="zh-CN" altLang="en-US" sz="2400" b="1" kern="0" dirty="0">
              <a:solidFill>
                <a:schemeClr val="tx1"/>
              </a:solidFill>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1" name="Text Box 6"/>
          <p:cNvSpPr txBox="1">
            <a:spLocks noChangeArrowheads="1"/>
          </p:cNvSpPr>
          <p:nvPr/>
        </p:nvSpPr>
        <p:spPr bwMode="auto">
          <a:xfrm>
            <a:off x="2825362" y="959168"/>
            <a:ext cx="3529013" cy="579438"/>
          </a:xfrm>
          <a:prstGeom prst="rect">
            <a:avLst/>
          </a:prstGeom>
          <a:noFill/>
          <a:ln w="9525">
            <a:noFill/>
            <a:miter lim="800000"/>
          </a:ln>
          <a:effectLst/>
        </p:spPr>
        <p:txBody>
          <a:bodyPr>
            <a:spAutoFit/>
          </a:bodyPr>
          <a:lstStyle/>
          <a:p>
            <a:pPr eaLnBrk="1" hangingPunct="1">
              <a:spcBef>
                <a:spcPct val="50000"/>
              </a:spcBef>
              <a:defRPr/>
            </a:pPr>
            <a:r>
              <a:rPr lang="en-US" altLang="zh-CN" sz="3200" dirty="0" smtClean="0">
                <a:ln w="18000">
                  <a:solidFill>
                    <a:schemeClr val="accent2">
                      <a:satMod val="140000"/>
                    </a:schemeClr>
                  </a:solidFill>
                  <a:prstDash val="solid"/>
                  <a:miter lim="800000"/>
                </a:ln>
                <a:solidFill>
                  <a:schemeClr val="accent2"/>
                </a:solidFill>
                <a:effectLst>
                  <a:outerShdw blurRad="25500" dist="23000" dir="7020000" algn="tl">
                    <a:srgbClr val="000000">
                      <a:alpha val="50000"/>
                    </a:srgbClr>
                  </a:outerShdw>
                </a:effectLst>
                <a:latin typeface="Times New Roman" panose="02020603050405020304" pitchFamily="18" charset="0"/>
                <a:ea typeface="隶书" panose="02010509060101010101" pitchFamily="49" charset="-122"/>
                <a:cs typeface="Times New Roman" panose="02020603050405020304" pitchFamily="18" charset="0"/>
              </a:rPr>
              <a:t>4.1  </a:t>
            </a:r>
            <a:r>
              <a:rPr lang="zh-CN" altLang="en-US" sz="3200" dirty="0">
                <a:ln w="18000">
                  <a:solidFill>
                    <a:schemeClr val="accent2">
                      <a:satMod val="140000"/>
                    </a:schemeClr>
                  </a:solidFill>
                  <a:prstDash val="solid"/>
                  <a:miter lim="800000"/>
                </a:ln>
                <a:solidFill>
                  <a:schemeClr val="accent2"/>
                </a:solidFill>
                <a:effectLst>
                  <a:outerShdw blurRad="25500" dist="23000" dir="7020000" algn="tl">
                    <a:srgbClr val="000000">
                      <a:alpha val="50000"/>
                    </a:srgbClr>
                  </a:outerShdw>
                </a:effectLst>
                <a:latin typeface="Times New Roman" panose="02020603050405020304" pitchFamily="18" charset="0"/>
                <a:ea typeface="隶书" panose="02010509060101010101" pitchFamily="49" charset="-122"/>
                <a:cs typeface="Times New Roman" panose="02020603050405020304" pitchFamily="18" charset="0"/>
              </a:rPr>
              <a:t>贪心法概述</a:t>
            </a:r>
            <a:endParaRPr lang="zh-CN" altLang="en-US" sz="3200" dirty="0">
              <a:ln w="18000">
                <a:solidFill>
                  <a:schemeClr val="accent2">
                    <a:satMod val="140000"/>
                  </a:schemeClr>
                </a:solidFill>
                <a:prstDash val="solid"/>
                <a:miter lim="800000"/>
              </a:ln>
              <a:solidFill>
                <a:schemeClr val="accent2"/>
              </a:solidFill>
              <a:effectLst>
                <a:outerShdw blurRad="25500" dist="23000" dir="7020000" algn="tl">
                  <a:srgbClr val="000000">
                    <a:alpha val="50000"/>
                  </a:srgbClr>
                </a:outerShdw>
              </a:effectLst>
              <a:latin typeface="Times New Roman" panose="02020603050405020304" pitchFamily="18" charset="0"/>
              <a:ea typeface="隶书" panose="02010509060101010101" pitchFamily="49" charset="-122"/>
              <a:cs typeface="Times New Roman" panose="02020603050405020304" pitchFamily="18" charset="0"/>
            </a:endParaRPr>
          </a:p>
        </p:txBody>
      </p:sp>
      <p:sp>
        <p:nvSpPr>
          <p:cNvPr id="4" name="矩形 3"/>
          <p:cNvSpPr/>
          <p:nvPr/>
        </p:nvSpPr>
        <p:spPr>
          <a:xfrm>
            <a:off x="611560" y="2875042"/>
            <a:ext cx="8017614" cy="1106805"/>
          </a:xfrm>
          <a:prstGeom prst="rect">
            <a:avLst/>
          </a:prstGeom>
        </p:spPr>
        <p:txBody>
          <a:bodyPr wrap="square">
            <a:spAutoFit/>
          </a:bodyPr>
          <a:lstStyle/>
          <a:p>
            <a:pPr algn="just">
              <a:lnSpc>
                <a:spcPct val="150000"/>
              </a:lnSpc>
              <a:spcBef>
                <a:spcPts val="0"/>
              </a:spcBef>
              <a:spcAft>
                <a:spcPts val="0"/>
              </a:spcAft>
            </a:pPr>
            <a:r>
              <a:rPr lang="zh-CN" altLang="en-US" sz="2200" b="1" kern="100" dirty="0" smtClean="0">
                <a:latin typeface="Times New Roman" panose="02020603050405020304" pitchFamily="18" charset="0"/>
                <a:cs typeface="Times New Roman" panose="02020603050405020304" pitchFamily="18" charset="0"/>
              </a:rPr>
              <a:t>        例如</a:t>
            </a:r>
            <a:r>
              <a:rPr lang="en-US" altLang="zh-CN" sz="2200" b="1" kern="100" dirty="0" smtClean="0">
                <a:latin typeface="Times New Roman" panose="02020603050405020304" pitchFamily="18" charset="0"/>
                <a:cs typeface="Times New Roman" panose="02020603050405020304" pitchFamily="18" charset="0"/>
              </a:rPr>
              <a:t>1</a:t>
            </a:r>
            <a:r>
              <a:rPr lang="zh-CN" altLang="en-US" sz="2200" b="1" kern="100" dirty="0" smtClean="0">
                <a:latin typeface="Times New Roman" panose="02020603050405020304" pitchFamily="18" charset="0"/>
                <a:cs typeface="Times New Roman" panose="02020603050405020304" pitchFamily="18" charset="0"/>
              </a:rPr>
              <a:t>：背包问题，背包承重</a:t>
            </a:r>
            <a:r>
              <a:rPr lang="en-US" altLang="zh-CN" sz="2200" b="1" kern="100" dirty="0" smtClean="0">
                <a:latin typeface="Times New Roman" panose="02020603050405020304" pitchFamily="18" charset="0"/>
                <a:cs typeface="Times New Roman" panose="02020603050405020304" pitchFamily="18" charset="0"/>
              </a:rPr>
              <a:t>20kg,</a:t>
            </a:r>
            <a:r>
              <a:rPr lang="zh-CN" altLang="en-US" sz="2200" b="1" kern="100" dirty="0" smtClean="0">
                <a:latin typeface="Times New Roman" panose="02020603050405020304" pitchFamily="18" charset="0"/>
                <a:cs typeface="Times New Roman" panose="02020603050405020304" pitchFamily="18" charset="0"/>
              </a:rPr>
              <a:t>有一些物品（如下表）可以装入背包，要求装入背包的物品的总价值</a:t>
            </a:r>
            <a:r>
              <a:rPr lang="zh-CN" altLang="en-US" sz="2200" b="1" kern="100" dirty="0" smtClean="0">
                <a:latin typeface="Times New Roman" panose="02020603050405020304" pitchFamily="18" charset="0"/>
                <a:cs typeface="Times New Roman" panose="02020603050405020304" pitchFamily="18" charset="0"/>
              </a:rPr>
              <a:t>最大。</a:t>
            </a:r>
            <a:endParaRPr lang="zh-CN" altLang="zh-CN" sz="2200" b="1" kern="100" dirty="0">
              <a:effectLst/>
              <a:latin typeface="Times New Roman" panose="02020603050405020304" pitchFamily="18" charset="0"/>
              <a:cs typeface="Times New Roman" panose="02020603050405020304" pitchFamily="18" charset="0"/>
            </a:endParaRPr>
          </a:p>
        </p:txBody>
      </p:sp>
      <p:graphicFrame>
        <p:nvGraphicFramePr>
          <p:cNvPr id="8" name="表格 7"/>
          <p:cNvGraphicFramePr>
            <a:graphicFrameLocks noGrp="1"/>
          </p:cNvGraphicFramePr>
          <p:nvPr/>
        </p:nvGraphicFramePr>
        <p:xfrm>
          <a:off x="2483768" y="4149214"/>
          <a:ext cx="3870607" cy="1851984"/>
        </p:xfrm>
        <a:graphic>
          <a:graphicData uri="http://schemas.openxmlformats.org/drawingml/2006/table">
            <a:tbl>
              <a:tblPr firstRow="1" firstCol="1" bandRow="1"/>
              <a:tblGrid>
                <a:gridCol w="1289595"/>
                <a:gridCol w="1290506"/>
                <a:gridCol w="1290506"/>
              </a:tblGrid>
              <a:tr h="308664">
                <a:tc>
                  <a:txBody>
                    <a:bodyPr/>
                    <a:lstStyle/>
                    <a:p>
                      <a:pPr algn="ctr">
                        <a:spcAft>
                          <a:spcPts val="0"/>
                        </a:spcAft>
                      </a:pPr>
                      <a:r>
                        <a:rPr lang="zh-CN" sz="1400" kern="100">
                          <a:effectLst/>
                          <a:latin typeface="Times New Roman" panose="02020603050405020304" pitchFamily="18" charset="0"/>
                          <a:ea typeface="宋体" panose="02010600030101010101" pitchFamily="2" charset="-122"/>
                          <a:cs typeface="Times New Roman" panose="02020603050405020304" pitchFamily="18" charset="0"/>
                        </a:rPr>
                        <a:t>物品名称</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kern="100">
                          <a:effectLst/>
                          <a:latin typeface="Times New Roman" panose="02020603050405020304" pitchFamily="18" charset="0"/>
                          <a:ea typeface="宋体" panose="02010600030101010101" pitchFamily="2" charset="-122"/>
                          <a:cs typeface="Times New Roman" panose="02020603050405020304" pitchFamily="18" charset="0"/>
                        </a:rPr>
                        <a:t>重量（</a:t>
                      </a:r>
                      <a:r>
                        <a:rPr lang="en-US" altLang="zh-CN" sz="1400" kern="100">
                          <a:effectLst/>
                          <a:latin typeface="Times New Roman" panose="02020603050405020304" pitchFamily="18" charset="0"/>
                          <a:ea typeface="宋体" panose="02010600030101010101" pitchFamily="2" charset="-122"/>
                          <a:cs typeface="Times New Roman" panose="02020603050405020304" pitchFamily="18" charset="0"/>
                        </a:rPr>
                        <a:t>kg</a:t>
                      </a:r>
                      <a:r>
                        <a:rPr lang="zh-CN" sz="1400" kern="100">
                          <a:effectLst/>
                          <a:latin typeface="Times New Roman" panose="02020603050405020304" pitchFamily="18" charset="0"/>
                          <a:ea typeface="宋体" panose="02010600030101010101" pitchFamily="2" charset="-122"/>
                          <a:cs typeface="Times New Roman" panose="02020603050405020304" pitchFamily="18" charset="0"/>
                        </a:rPr>
                        <a:t>）</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altLang="en-US" sz="1400" kern="100">
                          <a:effectLst/>
                          <a:latin typeface="Times New Roman" panose="02020603050405020304" pitchFamily="18" charset="0"/>
                          <a:ea typeface="宋体" panose="02010600030101010101" pitchFamily="2" charset="-122"/>
                          <a:cs typeface="Times New Roman" panose="02020603050405020304" pitchFamily="18" charset="0"/>
                        </a:rPr>
                        <a:t>价值（</a:t>
                      </a:r>
                      <a:r>
                        <a:rPr lang="zh-CN" altLang="en-US" sz="1400" kern="100">
                          <a:effectLst/>
                          <a:latin typeface="Times New Roman" panose="02020603050405020304" pitchFamily="18" charset="0"/>
                          <a:ea typeface="宋体" panose="02010600030101010101" pitchFamily="2" charset="-122"/>
                          <a:cs typeface="Times New Roman" panose="02020603050405020304" pitchFamily="18" charset="0"/>
                        </a:rPr>
                        <a:t>元）</a:t>
                      </a:r>
                      <a:endParaRPr lang="zh-CN" altLang="en-US"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8664">
                <a:tc>
                  <a:txBody>
                    <a:bodyPr/>
                    <a:lstStyle/>
                    <a:p>
                      <a:pPr algn="ctr">
                        <a:spcAft>
                          <a:spcPts val="0"/>
                        </a:spcAft>
                      </a:pPr>
                      <a:r>
                        <a:rPr lang="zh-CN" sz="1400" kern="100">
                          <a:effectLst/>
                          <a:latin typeface="Times New Roman" panose="02020603050405020304" pitchFamily="18" charset="0"/>
                          <a:ea typeface="宋体" panose="02010600030101010101" pitchFamily="2" charset="-122"/>
                          <a:cs typeface="Times New Roman" panose="02020603050405020304" pitchFamily="18" charset="0"/>
                        </a:rPr>
                        <a:t>台灯</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6</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600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8664">
                <a:tc>
                  <a:txBody>
                    <a:bodyPr/>
                    <a:lstStyle/>
                    <a:p>
                      <a:pPr algn="ctr">
                        <a:spcAft>
                          <a:spcPts val="0"/>
                        </a:spcAft>
                      </a:pPr>
                      <a:r>
                        <a:rPr lang="zh-CN" sz="1400" kern="100">
                          <a:effectLst/>
                          <a:latin typeface="Times New Roman" panose="02020603050405020304" pitchFamily="18" charset="0"/>
                          <a:ea typeface="宋体" panose="02010600030101010101" pitchFamily="2" charset="-122"/>
                          <a:cs typeface="Times New Roman" panose="02020603050405020304" pitchFamily="18" charset="0"/>
                        </a:rPr>
                        <a:t>扫描仪</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8</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2000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8664">
                <a:tc>
                  <a:txBody>
                    <a:bodyPr/>
                    <a:lstStyle/>
                    <a:p>
                      <a:pPr algn="ctr">
                        <a:spcAft>
                          <a:spcPts val="0"/>
                        </a:spcAft>
                      </a:pPr>
                      <a:r>
                        <a:rPr lang="zh-CN" sz="1400" kern="100">
                          <a:effectLst/>
                          <a:latin typeface="Times New Roman" panose="02020603050405020304" pitchFamily="18" charset="0"/>
                          <a:ea typeface="宋体" panose="02010600030101010101" pitchFamily="2" charset="-122"/>
                          <a:cs typeface="Times New Roman" panose="02020603050405020304" pitchFamily="18" charset="0"/>
                        </a:rPr>
                        <a:t>打印机</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9</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1800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8664">
                <a:tc>
                  <a:txBody>
                    <a:bodyPr/>
                    <a:lstStyle/>
                    <a:p>
                      <a:pPr algn="ctr">
                        <a:spcAft>
                          <a:spcPts val="0"/>
                        </a:spcAft>
                      </a:pPr>
                      <a:r>
                        <a:rPr lang="zh-CN" sz="1400" kern="100">
                          <a:effectLst/>
                          <a:latin typeface="Times New Roman" panose="02020603050405020304" pitchFamily="18" charset="0"/>
                          <a:ea typeface="宋体" panose="02010600030101010101" pitchFamily="2" charset="-122"/>
                          <a:cs typeface="Times New Roman" panose="02020603050405020304" pitchFamily="18" charset="0"/>
                        </a:rPr>
                        <a:t>机箱</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15</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3000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9" name="Rectangle 3"/>
          <p:cNvSpPr txBox="1">
            <a:spLocks noChangeArrowheads="1"/>
          </p:cNvSpPr>
          <p:nvPr/>
        </p:nvSpPr>
        <p:spPr>
          <a:xfrm>
            <a:off x="277443" y="2132608"/>
            <a:ext cx="8281988" cy="982662"/>
          </a:xfrm>
          <a:prstGeom prst="rect">
            <a:avLst/>
          </a:prstGeom>
        </p:spPr>
        <p:txBody>
          <a:bodyPr>
            <a:normAutofit fontScale="70000"/>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20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1600">
                <a:solidFill>
                  <a:schemeClr val="tx1"/>
                </a:solidFill>
                <a:latin typeface="+mn-lt"/>
                <a:ea typeface="+mn-ea"/>
              </a:defRPr>
            </a:lvl3pPr>
            <a:lvl4pPr marL="1600200" indent="-228600" algn="l" rtl="0" eaLnBrk="0" fontAlgn="base" hangingPunct="0">
              <a:spcBef>
                <a:spcPct val="20000"/>
              </a:spcBef>
              <a:spcAft>
                <a:spcPct val="0"/>
              </a:spcAft>
              <a:buClr>
                <a:schemeClr val="hlink"/>
              </a:buClr>
              <a:buFont typeface="Wingdings" panose="05000000000000000000" pitchFamily="2" charset="2"/>
              <a:buChar char="n"/>
              <a:defRPr sz="14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a:lstStyle>
          <a:p>
            <a:pPr marL="0" indent="0" algn="l" latinLnBrk="0">
              <a:lnSpc>
                <a:spcPct val="120000"/>
              </a:lnSpc>
              <a:spcBef>
                <a:spcPts val="0"/>
              </a:spcBef>
              <a:buNone/>
            </a:pPr>
            <a:r>
              <a:rPr lang="en-US" altLang="zh-CN" sz="2400" b="1" kern="0" dirty="0">
                <a:solidFill>
                  <a:srgbClr val="FF0000"/>
                </a:solidFill>
                <a:uFillTx/>
                <a:latin typeface="Times New Roman" panose="02020603050405020304" pitchFamily="18" charset="0"/>
                <a:ea typeface="宋体" panose="02010600030101010101" pitchFamily="2" charset="-122"/>
                <a:cs typeface="Times New Roman" panose="02020603050405020304" pitchFamily="18" charset="0"/>
              </a:rPr>
              <a:t> </a:t>
            </a:r>
            <a:r>
              <a:rPr lang="zh-CN" altLang="en-US" sz="2400" b="1" kern="0" dirty="0">
                <a:solidFill>
                  <a:srgbClr val="FF0000"/>
                </a:solidFill>
                <a:uFillTx/>
                <a:latin typeface="Times New Roman" panose="02020603050405020304" pitchFamily="18" charset="0"/>
                <a:ea typeface="宋体" panose="02010600030101010101" pitchFamily="2" charset="-122"/>
                <a:cs typeface="Times New Roman" panose="02020603050405020304" pitchFamily="18" charset="0"/>
              </a:rPr>
              <a:t>贪心算法概述：应对组合优化问题（在所有情况中寻找最优解的问题），把待解决的问题分成若干步骤时，每一步均</a:t>
            </a:r>
            <a:r>
              <a:rPr lang="en-US" altLang="zh-CN" sz="2400" b="1" kern="0" dirty="0">
                <a:solidFill>
                  <a:srgbClr val="FF0000"/>
                </a:solidFill>
                <a:uFillTx/>
                <a:latin typeface="Times New Roman" panose="02020603050405020304" pitchFamily="18" charset="0"/>
                <a:ea typeface="宋体" panose="02010600030101010101" pitchFamily="2" charset="-122"/>
                <a:cs typeface="Times New Roman" panose="02020603050405020304" pitchFamily="18" charset="0"/>
              </a:rPr>
              <a:t>“</a:t>
            </a:r>
            <a:r>
              <a:rPr lang="zh-CN" altLang="en-US" sz="2400" b="1" kern="0" dirty="0">
                <a:solidFill>
                  <a:srgbClr val="FF0000"/>
                </a:solidFill>
                <a:uFillTx/>
                <a:latin typeface="Times New Roman" panose="02020603050405020304" pitchFamily="18" charset="0"/>
                <a:ea typeface="宋体" panose="02010600030101010101" pitchFamily="2" charset="-122"/>
                <a:cs typeface="Times New Roman" panose="02020603050405020304" pitchFamily="18" charset="0"/>
              </a:rPr>
              <a:t>短视寻求最优解</a:t>
            </a:r>
            <a:r>
              <a:rPr lang="en-US" altLang="zh-CN" sz="2400" b="1" kern="0" dirty="0">
                <a:solidFill>
                  <a:srgbClr val="FF0000"/>
                </a:solidFill>
                <a:uFillTx/>
                <a:latin typeface="Times New Roman" panose="02020603050405020304" pitchFamily="18" charset="0"/>
                <a:ea typeface="宋体" panose="02010600030101010101" pitchFamily="2" charset="-122"/>
                <a:cs typeface="Times New Roman" panose="02020603050405020304" pitchFamily="18" charset="0"/>
              </a:rPr>
              <a:t>”</a:t>
            </a:r>
            <a:r>
              <a:rPr lang="zh-CN" altLang="en-US" sz="2400" b="1" kern="0" dirty="0">
                <a:solidFill>
                  <a:srgbClr val="FF0000"/>
                </a:solidFill>
                <a:uFillTx/>
                <a:latin typeface="Times New Roman" panose="02020603050405020304" pitchFamily="18" charset="0"/>
                <a:ea typeface="宋体" panose="02010600030101010101" pitchFamily="2" charset="-122"/>
                <a:cs typeface="Times New Roman" panose="02020603050405020304" pitchFamily="18" charset="0"/>
              </a:rPr>
              <a:t>，最后合并每一步解决问题。</a:t>
            </a:r>
            <a:endParaRPr lang="zh-CN" altLang="en-US" sz="2400" b="1" kern="0" dirty="0">
              <a:solidFill>
                <a:srgbClr val="FF0000"/>
              </a:solidFill>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2" name="矩形 11"/>
          <p:cNvSpPr/>
          <p:nvPr/>
        </p:nvSpPr>
        <p:spPr>
          <a:xfrm>
            <a:off x="541710" y="5696982"/>
            <a:ext cx="8017614" cy="706755"/>
          </a:xfrm>
          <a:prstGeom prst="rect">
            <a:avLst/>
          </a:prstGeom>
        </p:spPr>
        <p:txBody>
          <a:bodyPr wrap="square">
            <a:spAutoFit/>
          </a:bodyPr>
          <a:lstStyle/>
          <a:p>
            <a:pPr marL="0" indent="0" algn="just" latinLnBrk="0">
              <a:lnSpc>
                <a:spcPct val="100000"/>
              </a:lnSpc>
              <a:spcBef>
                <a:spcPts val="0"/>
              </a:spcBef>
              <a:spcAft>
                <a:spcPts val="0"/>
              </a:spcAft>
            </a:pPr>
            <a:r>
              <a:rPr lang="zh-CN" altLang="en-US" sz="2200" b="1" kern="100" dirty="0" smtClean="0">
                <a:latin typeface="Times New Roman" panose="02020603050405020304" pitchFamily="18" charset="0"/>
                <a:cs typeface="Times New Roman" panose="02020603050405020304" pitchFamily="18" charset="0"/>
              </a:rPr>
              <a:t>        </a:t>
            </a:r>
            <a:r>
              <a:rPr lang="zh-CN" altLang="en-US" sz="1800" b="1" kern="100" dirty="0" smtClean="0">
                <a:latin typeface="Times New Roman" panose="02020603050405020304" pitchFamily="18" charset="0"/>
                <a:cs typeface="Times New Roman" panose="02020603050405020304" pitchFamily="18" charset="0"/>
              </a:rPr>
              <a:t>按照贪心策略：这个问题分成每一步，我每一步都是选择价值最高的物品存放（或者平均价值最高的贪心策略），最终得到问题最优解。</a:t>
            </a:r>
            <a:endParaRPr lang="zh-CN" altLang="en-US" sz="1800" b="1" kern="100" dirty="0" smtClean="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02521" y="5229508"/>
            <a:ext cx="8352928" cy="1106805"/>
          </a:xfrm>
          <a:prstGeom prst="rect">
            <a:avLst/>
          </a:prstGeom>
        </p:spPr>
        <p:txBody>
          <a:bodyPr wrap="square">
            <a:spAutoFit/>
          </a:bodyPr>
          <a:lstStyle/>
          <a:p>
            <a:pPr algn="just">
              <a:lnSpc>
                <a:spcPct val="150000"/>
              </a:lnSpc>
              <a:spcBef>
                <a:spcPts val="0"/>
              </a:spcBef>
              <a:spcAft>
                <a:spcPts val="0"/>
              </a:spcAft>
            </a:pPr>
            <a:r>
              <a:rPr lang="zh-CN" altLang="en-US" sz="2200" b="1" kern="100" dirty="0">
                <a:latin typeface="Times New Roman" panose="02020603050405020304" pitchFamily="18" charset="0"/>
                <a:cs typeface="Times New Roman" panose="02020603050405020304" pitchFamily="18" charset="0"/>
              </a:rPr>
              <a:t>思路：每次选一个课添加到候选课中，运用贪心策略此时有三种贪心策略①最早时间开始，②最短时间课程，</a:t>
            </a:r>
            <a:r>
              <a:rPr lang="zh-CN" altLang="en-US" sz="2200" b="1" kern="100" dirty="0">
                <a:latin typeface="Times New Roman" panose="02020603050405020304" pitchFamily="18" charset="0"/>
                <a:cs typeface="Times New Roman" panose="02020603050405020304" pitchFamily="18" charset="0"/>
                <a:sym typeface="+mn-ea"/>
              </a:rPr>
              <a:t>③最早时间结束</a:t>
            </a:r>
            <a:r>
              <a:rPr lang="zh-CN" altLang="en-US" sz="2200" b="1" kern="100" dirty="0">
                <a:latin typeface="Times New Roman" panose="02020603050405020304" pitchFamily="18" charset="0"/>
                <a:cs typeface="Times New Roman" panose="02020603050405020304" pitchFamily="18" charset="0"/>
              </a:rPr>
              <a:t>。</a:t>
            </a:r>
            <a:endParaRPr lang="zh-CN" altLang="en-US" sz="2200" b="1" kern="100" dirty="0">
              <a:latin typeface="Times New Roman" panose="02020603050405020304" pitchFamily="18" charset="0"/>
              <a:cs typeface="Times New Roman" panose="02020603050405020304" pitchFamily="18" charset="0"/>
            </a:endParaRPr>
          </a:p>
        </p:txBody>
      </p:sp>
      <p:pic>
        <p:nvPicPr>
          <p:cNvPr id="6" name="图片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427855" y="2564765"/>
            <a:ext cx="4467225" cy="1895475"/>
          </a:xfrm>
          <a:prstGeom prst="rect">
            <a:avLst/>
          </a:prstGeom>
        </p:spPr>
      </p:pic>
      <p:sp>
        <p:nvSpPr>
          <p:cNvPr id="4" name="矩形 3"/>
          <p:cNvSpPr/>
          <p:nvPr/>
        </p:nvSpPr>
        <p:spPr>
          <a:xfrm>
            <a:off x="558220" y="919877"/>
            <a:ext cx="8017614" cy="1106805"/>
          </a:xfrm>
          <a:prstGeom prst="rect">
            <a:avLst/>
          </a:prstGeom>
        </p:spPr>
        <p:txBody>
          <a:bodyPr wrap="square">
            <a:spAutoFit/>
          </a:bodyPr>
          <a:lstStyle/>
          <a:p>
            <a:pPr algn="just">
              <a:lnSpc>
                <a:spcPct val="150000"/>
              </a:lnSpc>
              <a:spcBef>
                <a:spcPts val="0"/>
              </a:spcBef>
              <a:spcAft>
                <a:spcPts val="0"/>
              </a:spcAft>
            </a:pPr>
            <a:r>
              <a:rPr lang="zh-CN" altLang="en-US" sz="2200" b="1" kern="100" dirty="0" smtClean="0">
                <a:latin typeface="Times New Roman" panose="02020603050405020304" pitchFamily="18" charset="0"/>
                <a:cs typeface="Times New Roman" panose="02020603050405020304" pitchFamily="18" charset="0"/>
              </a:rPr>
              <a:t>        例如</a:t>
            </a:r>
            <a:r>
              <a:rPr lang="en-US" altLang="zh-CN" sz="2200" b="1" kern="100" dirty="0" smtClean="0">
                <a:latin typeface="Times New Roman" panose="02020603050405020304" pitchFamily="18" charset="0"/>
                <a:cs typeface="Times New Roman" panose="02020603050405020304" pitchFamily="18" charset="0"/>
              </a:rPr>
              <a:t>2</a:t>
            </a:r>
            <a:r>
              <a:rPr lang="zh-CN" altLang="en-US" sz="2200" b="1" kern="100" dirty="0" smtClean="0">
                <a:latin typeface="Times New Roman" panose="02020603050405020304" pitchFamily="18" charset="0"/>
                <a:cs typeface="Times New Roman" panose="02020603050405020304" pitchFamily="18" charset="0"/>
              </a:rPr>
              <a:t>：教室</a:t>
            </a:r>
            <a:r>
              <a:rPr lang="zh-CN" altLang="en-US" sz="2200" b="1" kern="100" dirty="0">
                <a:latin typeface="Times New Roman" panose="02020603050405020304" pitchFamily="18" charset="0"/>
                <a:cs typeface="Times New Roman" panose="02020603050405020304" pitchFamily="18" charset="0"/>
              </a:rPr>
              <a:t>调度问题。现在有如下课程表，需要你安排尽可能多的课程在某间教室上。</a:t>
            </a:r>
            <a:endParaRPr lang="zh-CN" altLang="zh-CN" sz="2200" b="1" kern="100" dirty="0">
              <a:effectLst/>
              <a:latin typeface="Times New Roman" panose="02020603050405020304" pitchFamily="18" charset="0"/>
              <a:cs typeface="Times New Roman" panose="02020603050405020304" pitchFamily="18" charset="0"/>
            </a:endParaRPr>
          </a:p>
        </p:txBody>
      </p:sp>
      <p:graphicFrame>
        <p:nvGraphicFramePr>
          <p:cNvPr id="8" name="表格 7"/>
          <p:cNvGraphicFramePr>
            <a:graphicFrameLocks noGrp="1"/>
          </p:cNvGraphicFramePr>
          <p:nvPr/>
        </p:nvGraphicFramePr>
        <p:xfrm>
          <a:off x="402873" y="2601719"/>
          <a:ext cx="3870607" cy="1851984"/>
        </p:xfrm>
        <a:graphic>
          <a:graphicData uri="http://schemas.openxmlformats.org/drawingml/2006/table">
            <a:tbl>
              <a:tblPr firstRow="1" firstCol="1" bandRow="1"/>
              <a:tblGrid>
                <a:gridCol w="1289595"/>
                <a:gridCol w="1290506"/>
                <a:gridCol w="1290506"/>
              </a:tblGrid>
              <a:tr h="308664">
                <a:tc>
                  <a:txBody>
                    <a:bodyPr/>
                    <a:lstStyle/>
                    <a:p>
                      <a:pPr algn="ctr">
                        <a:spcAft>
                          <a:spcPts val="0"/>
                        </a:spcAft>
                      </a:pPr>
                      <a:r>
                        <a:rPr lang="zh-CN" sz="1400" kern="100">
                          <a:effectLst/>
                          <a:latin typeface="Times New Roman" panose="02020603050405020304" pitchFamily="18" charset="0"/>
                          <a:ea typeface="宋体" panose="02010600030101010101" pitchFamily="2" charset="-122"/>
                          <a:cs typeface="Times New Roman" panose="02020603050405020304" pitchFamily="18" charset="0"/>
                        </a:rPr>
                        <a:t>课程名称</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kern="100">
                          <a:effectLst/>
                          <a:latin typeface="Times New Roman" panose="02020603050405020304" pitchFamily="18" charset="0"/>
                          <a:ea typeface="宋体" panose="02010600030101010101" pitchFamily="2" charset="-122"/>
                          <a:cs typeface="Times New Roman" panose="02020603050405020304" pitchFamily="18" charset="0"/>
                        </a:rPr>
                        <a:t>开始时间</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kern="100">
                          <a:effectLst/>
                          <a:latin typeface="Times New Roman" panose="02020603050405020304" pitchFamily="18" charset="0"/>
                          <a:ea typeface="宋体" panose="02010600030101010101" pitchFamily="2" charset="-122"/>
                          <a:cs typeface="Times New Roman" panose="02020603050405020304" pitchFamily="18" charset="0"/>
                        </a:rPr>
                        <a:t>结束时间</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8664">
                <a:tc>
                  <a:txBody>
                    <a:bodyPr/>
                    <a:lstStyle/>
                    <a:p>
                      <a:pPr algn="ctr">
                        <a:spcAft>
                          <a:spcPts val="0"/>
                        </a:spcAft>
                      </a:pPr>
                      <a:r>
                        <a:rPr lang="zh-CN" sz="1400" kern="100">
                          <a:effectLst/>
                          <a:latin typeface="Times New Roman" panose="02020603050405020304" pitchFamily="18" charset="0"/>
                          <a:ea typeface="宋体" panose="02010600030101010101" pitchFamily="2" charset="-122"/>
                          <a:cs typeface="Times New Roman" panose="02020603050405020304" pitchFamily="18" charset="0"/>
                        </a:rPr>
                        <a:t>高数</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8:00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9:30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8664">
                <a:tc>
                  <a:txBody>
                    <a:bodyPr/>
                    <a:lstStyle/>
                    <a:p>
                      <a:pPr algn="ctr">
                        <a:spcAft>
                          <a:spcPts val="0"/>
                        </a:spcAft>
                      </a:pPr>
                      <a:r>
                        <a:rPr lang="zh-CN" sz="1400" kern="100">
                          <a:effectLst/>
                          <a:latin typeface="Times New Roman" panose="02020603050405020304" pitchFamily="18" charset="0"/>
                          <a:ea typeface="宋体" panose="02010600030101010101" pitchFamily="2" charset="-122"/>
                          <a:cs typeface="Times New Roman" panose="02020603050405020304" pitchFamily="18" charset="0"/>
                        </a:rPr>
                        <a:t>电子商务</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8:30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10:00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8664">
                <a:tc>
                  <a:txBody>
                    <a:bodyPr/>
                    <a:lstStyle/>
                    <a:p>
                      <a:pPr algn="ctr">
                        <a:spcAft>
                          <a:spcPts val="0"/>
                        </a:spcAft>
                      </a:pPr>
                      <a:r>
                        <a:rPr lang="zh-CN" sz="1400" kern="100">
                          <a:effectLst/>
                          <a:latin typeface="Times New Roman" panose="02020603050405020304" pitchFamily="18" charset="0"/>
                          <a:ea typeface="宋体" panose="02010600030101010101" pitchFamily="2" charset="-122"/>
                          <a:cs typeface="Times New Roman" panose="02020603050405020304" pitchFamily="18" charset="0"/>
                        </a:rPr>
                        <a:t>数据结构</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9:30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12:00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8664">
                <a:tc>
                  <a:txBody>
                    <a:bodyPr/>
                    <a:lstStyle/>
                    <a:p>
                      <a:pPr algn="ctr">
                        <a:spcAft>
                          <a:spcPts val="0"/>
                        </a:spcAft>
                      </a:pPr>
                      <a:r>
                        <a:rPr lang="zh-CN" sz="1400" kern="100">
                          <a:effectLst/>
                          <a:latin typeface="Times New Roman" panose="02020603050405020304" pitchFamily="18" charset="0"/>
                          <a:ea typeface="宋体" panose="02010600030101010101" pitchFamily="2" charset="-122"/>
                          <a:cs typeface="Times New Roman" panose="02020603050405020304" pitchFamily="18" charset="0"/>
                        </a:rPr>
                        <a:t>计算机基础</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10:00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11:00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8664">
                <a:tc>
                  <a:txBody>
                    <a:bodyPr/>
                    <a:lstStyle/>
                    <a:p>
                      <a:pPr algn="ctr">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C</a:t>
                      </a:r>
                      <a:r>
                        <a:rPr lang="zh-CN" sz="1400" kern="100">
                          <a:effectLst/>
                          <a:latin typeface="Times New Roman" panose="02020603050405020304" pitchFamily="18" charset="0"/>
                          <a:ea typeface="宋体" panose="02010600030101010101" pitchFamily="2" charset="-122"/>
                          <a:cs typeface="Times New Roman" panose="02020603050405020304" pitchFamily="18" charset="0"/>
                        </a:rPr>
                        <a:t>语言</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11:30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a:effectLst/>
                          <a:latin typeface="Times New Roman" panose="02020603050405020304" pitchFamily="18" charset="0"/>
                          <a:ea typeface="宋体" panose="02010600030101010101" pitchFamily="2" charset="-122"/>
                          <a:cs typeface="Times New Roman" panose="02020603050405020304" pitchFamily="18" charset="0"/>
                        </a:rPr>
                        <a:t>12:30</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25686" y="1124868"/>
            <a:ext cx="8352928" cy="598805"/>
          </a:xfrm>
          <a:prstGeom prst="rect">
            <a:avLst/>
          </a:prstGeom>
        </p:spPr>
        <p:txBody>
          <a:bodyPr wrap="square">
            <a:spAutoFit/>
          </a:bodyPr>
          <a:lstStyle/>
          <a:p>
            <a:pPr algn="just">
              <a:lnSpc>
                <a:spcPct val="150000"/>
              </a:lnSpc>
              <a:spcBef>
                <a:spcPts val="0"/>
              </a:spcBef>
              <a:spcAft>
                <a:spcPts val="0"/>
              </a:spcAft>
            </a:pPr>
            <a:r>
              <a:rPr lang="zh-CN" altLang="en-US" sz="2200" b="1" kern="100" dirty="0">
                <a:latin typeface="Times New Roman" panose="02020603050405020304" pitchFamily="18" charset="0"/>
                <a:cs typeface="Times New Roman" panose="02020603050405020304" pitchFamily="18" charset="0"/>
              </a:rPr>
              <a:t>思考：哪一种贪心策略能够找到最优</a:t>
            </a:r>
            <a:r>
              <a:rPr lang="zh-CN" altLang="en-US" sz="2200" b="1" kern="100" dirty="0">
                <a:latin typeface="Times New Roman" panose="02020603050405020304" pitchFamily="18" charset="0"/>
                <a:cs typeface="Times New Roman" panose="02020603050405020304" pitchFamily="18" charset="0"/>
              </a:rPr>
              <a:t>解？</a:t>
            </a:r>
            <a:endParaRPr lang="zh-CN" altLang="en-US" sz="2200" b="1" kern="100" dirty="0">
              <a:latin typeface="Times New Roman" panose="02020603050405020304" pitchFamily="18" charset="0"/>
              <a:cs typeface="Times New Roman" panose="02020603050405020304" pitchFamily="18" charset="0"/>
            </a:endParaRPr>
          </a:p>
        </p:txBody>
      </p:sp>
      <p:pic>
        <p:nvPicPr>
          <p:cNvPr id="6" name="图片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268220" y="2060575"/>
            <a:ext cx="4467225" cy="1895475"/>
          </a:xfrm>
          <a:prstGeom prst="rect">
            <a:avLst/>
          </a:prstGeom>
        </p:spPr>
      </p:pic>
      <p:sp>
        <p:nvSpPr>
          <p:cNvPr id="2" name="文本框 1"/>
          <p:cNvSpPr txBox="1"/>
          <p:nvPr/>
        </p:nvSpPr>
        <p:spPr>
          <a:xfrm>
            <a:off x="467360" y="4364990"/>
            <a:ext cx="2428240" cy="1660525"/>
          </a:xfrm>
          <a:prstGeom prst="rect">
            <a:avLst/>
          </a:prstGeom>
          <a:noFill/>
        </p:spPr>
        <p:txBody>
          <a:bodyPr wrap="square" rtlCol="0" anchor="t">
            <a:noAutofit/>
          </a:bodyPr>
          <a:p>
            <a:pPr algn="just">
              <a:lnSpc>
                <a:spcPct val="150000"/>
              </a:lnSpc>
              <a:spcBef>
                <a:spcPts val="0"/>
              </a:spcBef>
              <a:spcAft>
                <a:spcPts val="0"/>
              </a:spcAft>
            </a:pPr>
            <a:r>
              <a:rPr lang="zh-CN" altLang="en-US" sz="2200" b="1" kern="100" dirty="0">
                <a:latin typeface="Times New Roman" panose="02020603050405020304" pitchFamily="18" charset="0"/>
                <a:cs typeface="Times New Roman" panose="02020603050405020304" pitchFamily="18" charset="0"/>
                <a:sym typeface="+mn-ea"/>
              </a:rPr>
              <a:t>①</a:t>
            </a:r>
            <a:r>
              <a:rPr lang="zh-CN" altLang="en-US" sz="2200" b="1" kern="100" dirty="0">
                <a:latin typeface="Times New Roman" panose="02020603050405020304" pitchFamily="18" charset="0"/>
                <a:cs typeface="Times New Roman" panose="02020603050405020304" pitchFamily="18" charset="0"/>
                <a:sym typeface="+mn-ea"/>
              </a:rPr>
              <a:t>最早时间开始</a:t>
            </a:r>
            <a:endParaRPr lang="zh-CN" altLang="en-US" sz="2200" b="1" kern="100" dirty="0">
              <a:latin typeface="Times New Roman" panose="02020603050405020304" pitchFamily="18" charset="0"/>
              <a:cs typeface="Times New Roman" panose="02020603050405020304" pitchFamily="18" charset="0"/>
              <a:sym typeface="+mn-ea"/>
            </a:endParaRPr>
          </a:p>
          <a:p>
            <a:pPr algn="just">
              <a:lnSpc>
                <a:spcPct val="150000"/>
              </a:lnSpc>
              <a:spcBef>
                <a:spcPts val="0"/>
              </a:spcBef>
              <a:spcAft>
                <a:spcPts val="0"/>
              </a:spcAft>
            </a:pPr>
            <a:r>
              <a:rPr lang="zh-CN" altLang="en-US" sz="2200" b="1" kern="100" dirty="0">
                <a:latin typeface="Times New Roman" panose="02020603050405020304" pitchFamily="18" charset="0"/>
                <a:cs typeface="Times New Roman" panose="02020603050405020304" pitchFamily="18" charset="0"/>
                <a:sym typeface="+mn-ea"/>
              </a:rPr>
              <a:t>②</a:t>
            </a:r>
            <a:r>
              <a:rPr lang="zh-CN" altLang="en-US" sz="2200" b="1" kern="100" dirty="0">
                <a:latin typeface="Times New Roman" panose="02020603050405020304" pitchFamily="18" charset="0"/>
                <a:cs typeface="Times New Roman" panose="02020603050405020304" pitchFamily="18" charset="0"/>
                <a:sym typeface="+mn-ea"/>
              </a:rPr>
              <a:t>最短时间课程</a:t>
            </a:r>
            <a:endParaRPr lang="zh-CN" altLang="en-US" sz="2200" b="1" kern="100" dirty="0">
              <a:latin typeface="Times New Roman" panose="02020603050405020304" pitchFamily="18" charset="0"/>
              <a:cs typeface="Times New Roman" panose="02020603050405020304" pitchFamily="18" charset="0"/>
              <a:sym typeface="+mn-ea"/>
            </a:endParaRPr>
          </a:p>
          <a:p>
            <a:pPr algn="just">
              <a:lnSpc>
                <a:spcPct val="150000"/>
              </a:lnSpc>
              <a:spcBef>
                <a:spcPts val="0"/>
              </a:spcBef>
              <a:spcAft>
                <a:spcPts val="0"/>
              </a:spcAft>
            </a:pPr>
            <a:r>
              <a:rPr lang="zh-CN" altLang="en-US" sz="2200" b="1" kern="100" dirty="0">
                <a:latin typeface="Times New Roman" panose="02020603050405020304" pitchFamily="18" charset="0"/>
                <a:cs typeface="Times New Roman" panose="02020603050405020304" pitchFamily="18" charset="0"/>
                <a:sym typeface="+mn-ea"/>
              </a:rPr>
              <a:t>③最早时间结束</a:t>
            </a:r>
            <a:endParaRPr lang="zh-CN" altLang="en-US" sz="2200" b="1" kern="100" dirty="0">
              <a:latin typeface="Times New Roman" panose="02020603050405020304" pitchFamily="18" charset="0"/>
              <a:cs typeface="Times New Roman" panose="02020603050405020304" pitchFamily="18" charset="0"/>
              <a:sym typeface="+mn-ea"/>
            </a:endParaRPr>
          </a:p>
        </p:txBody>
      </p:sp>
      <p:sp>
        <p:nvSpPr>
          <p:cNvPr id="3" name="右大括号 2"/>
          <p:cNvSpPr/>
          <p:nvPr/>
        </p:nvSpPr>
        <p:spPr>
          <a:xfrm>
            <a:off x="2581910" y="4646295"/>
            <a:ext cx="288290" cy="648335"/>
          </a:xfrm>
          <a:prstGeom prst="rightBrace">
            <a:avLst/>
          </a:prstGeom>
          <a:noFill/>
          <a:ln w="952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7" name="文本框 6"/>
          <p:cNvSpPr txBox="1"/>
          <p:nvPr/>
        </p:nvSpPr>
        <p:spPr>
          <a:xfrm>
            <a:off x="2906395" y="4799330"/>
            <a:ext cx="3006090" cy="342265"/>
          </a:xfrm>
          <a:prstGeom prst="rect">
            <a:avLst/>
          </a:prstGeom>
          <a:noFill/>
        </p:spPr>
        <p:txBody>
          <a:bodyPr wrap="square" rtlCol="0">
            <a:noAutofit/>
          </a:bodyPr>
          <a:p>
            <a:r>
              <a:rPr lang="zh-CN" altLang="en-US">
                <a:solidFill>
                  <a:srgbClr val="FF0000"/>
                </a:solidFill>
                <a:latin typeface="Times New Roman" panose="02020603050405020304" pitchFamily="18" charset="0"/>
                <a:cs typeface="Times New Roman" panose="02020603050405020304" pitchFamily="18" charset="0"/>
              </a:rPr>
              <a:t>举反例可以证明不适用</a:t>
            </a:r>
            <a:endParaRPr lang="zh-CN" altLang="en-US">
              <a:solidFill>
                <a:srgbClr val="FF0000"/>
              </a:solidFill>
              <a:latin typeface="Times New Roman" panose="02020603050405020304" pitchFamily="18" charset="0"/>
              <a:cs typeface="Times New Roman" panose="02020603050405020304" pitchFamily="18" charset="0"/>
            </a:endParaRPr>
          </a:p>
        </p:txBody>
      </p:sp>
      <p:sp>
        <p:nvSpPr>
          <p:cNvPr id="9" name="文本框 8"/>
          <p:cNvSpPr txBox="1"/>
          <p:nvPr/>
        </p:nvSpPr>
        <p:spPr>
          <a:xfrm>
            <a:off x="2494280" y="5519420"/>
            <a:ext cx="3678555" cy="337185"/>
          </a:xfrm>
          <a:prstGeom prst="rect">
            <a:avLst/>
          </a:prstGeom>
          <a:noFill/>
        </p:spPr>
        <p:txBody>
          <a:bodyPr wrap="square" rtlCol="0">
            <a:noAutofit/>
          </a:bodyPr>
          <a:p>
            <a:r>
              <a:rPr lang="zh-CN" altLang="en-US">
                <a:solidFill>
                  <a:srgbClr val="FF0000"/>
                </a:solidFill>
                <a:latin typeface="Times New Roman" panose="02020603050405020304" pitchFamily="18" charset="0"/>
                <a:cs typeface="Times New Roman" panose="02020603050405020304" pitchFamily="18" charset="0"/>
              </a:rPr>
              <a:t>：用数学归纳法证明可以使用</a:t>
            </a:r>
            <a:endParaRPr lang="zh-CN" altLang="en-US">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23850" y="836930"/>
            <a:ext cx="6769100" cy="873125"/>
          </a:xfrm>
          <a:prstGeom prst="rect">
            <a:avLst/>
          </a:prstGeom>
          <a:noFill/>
        </p:spPr>
        <p:txBody>
          <a:bodyPr wrap="square" rtlCol="0" anchor="t">
            <a:noAutofit/>
          </a:bodyPr>
          <a:p>
            <a:pPr algn="just">
              <a:lnSpc>
                <a:spcPct val="150000"/>
              </a:lnSpc>
              <a:spcBef>
                <a:spcPts val="0"/>
              </a:spcBef>
              <a:spcAft>
                <a:spcPts val="0"/>
              </a:spcAft>
            </a:pPr>
            <a:r>
              <a:rPr lang="zh-CN" altLang="en-US" sz="2200" b="1" kern="100" dirty="0">
                <a:latin typeface="Times New Roman" panose="02020603050405020304" pitchFamily="18" charset="0"/>
                <a:cs typeface="Times New Roman" panose="02020603050405020304" pitchFamily="18" charset="0"/>
                <a:sym typeface="+mn-ea"/>
              </a:rPr>
              <a:t>①</a:t>
            </a:r>
            <a:r>
              <a:rPr lang="zh-CN" altLang="en-US" sz="2200" b="1" kern="100" dirty="0">
                <a:latin typeface="Times New Roman" panose="02020603050405020304" pitchFamily="18" charset="0"/>
                <a:cs typeface="Times New Roman" panose="02020603050405020304" pitchFamily="18" charset="0"/>
                <a:sym typeface="+mn-ea"/>
              </a:rPr>
              <a:t>最早时间开始</a:t>
            </a:r>
            <a:endParaRPr lang="zh-CN" altLang="en-US" sz="2200" b="1" kern="100" dirty="0">
              <a:latin typeface="Times New Roman" panose="02020603050405020304" pitchFamily="18" charset="0"/>
              <a:cs typeface="Times New Roman" panose="02020603050405020304" pitchFamily="18" charset="0"/>
              <a:sym typeface="+mn-ea"/>
            </a:endParaRPr>
          </a:p>
          <a:p>
            <a:pPr algn="just">
              <a:lnSpc>
                <a:spcPct val="150000"/>
              </a:lnSpc>
              <a:spcBef>
                <a:spcPts val="0"/>
              </a:spcBef>
              <a:spcAft>
                <a:spcPts val="0"/>
              </a:spcAft>
            </a:pPr>
            <a:endParaRPr lang="zh-CN" altLang="en-US" sz="2200" b="1" kern="100" dirty="0">
              <a:latin typeface="Times New Roman" panose="02020603050405020304" pitchFamily="18" charset="0"/>
              <a:cs typeface="Times New Roman" panose="02020603050405020304" pitchFamily="18" charset="0"/>
              <a:sym typeface="+mn-ea"/>
            </a:endParaRPr>
          </a:p>
        </p:txBody>
      </p:sp>
      <p:cxnSp>
        <p:nvCxnSpPr>
          <p:cNvPr id="8" name="直接连接符 7"/>
          <p:cNvCxnSpPr/>
          <p:nvPr/>
        </p:nvCxnSpPr>
        <p:spPr>
          <a:xfrm flipV="1">
            <a:off x="1547495" y="1844675"/>
            <a:ext cx="4723130" cy="5080"/>
          </a:xfrm>
          <a:prstGeom prst="line">
            <a:avLst/>
          </a:prstGeom>
          <a:solidFill>
            <a:schemeClr val="accent1"/>
          </a:solidFill>
          <a:ln w="19050" cap="flat" cmpd="sng" algn="ctr">
            <a:solidFill>
              <a:schemeClr val="tx1"/>
            </a:solidFill>
            <a:prstDash val="solid"/>
            <a:round/>
            <a:headEnd type="none" w="med" len="med"/>
            <a:tailEnd type="none" w="med" len="med"/>
          </a:ln>
        </p:spPr>
      </p:cxnSp>
      <p:cxnSp>
        <p:nvCxnSpPr>
          <p:cNvPr id="9" name="直接连接符 8"/>
          <p:cNvCxnSpPr/>
          <p:nvPr/>
        </p:nvCxnSpPr>
        <p:spPr>
          <a:xfrm flipH="1">
            <a:off x="1691640" y="1847850"/>
            <a:ext cx="0" cy="69215"/>
          </a:xfrm>
          <a:prstGeom prst="line">
            <a:avLst/>
          </a:prstGeom>
          <a:solidFill>
            <a:schemeClr val="accent1"/>
          </a:solidFill>
          <a:ln w="19050" cap="flat" cmpd="sng" algn="ctr">
            <a:solidFill>
              <a:schemeClr val="tx1"/>
            </a:solidFill>
            <a:prstDash val="solid"/>
            <a:round/>
            <a:headEnd type="none" w="med" len="med"/>
            <a:tailEnd type="none" w="med" len="med"/>
          </a:ln>
        </p:spPr>
      </p:cxnSp>
      <p:cxnSp>
        <p:nvCxnSpPr>
          <p:cNvPr id="10" name="直接连接符 9"/>
          <p:cNvCxnSpPr/>
          <p:nvPr/>
        </p:nvCxnSpPr>
        <p:spPr>
          <a:xfrm flipH="1">
            <a:off x="3181985" y="1849120"/>
            <a:ext cx="0" cy="69215"/>
          </a:xfrm>
          <a:prstGeom prst="line">
            <a:avLst/>
          </a:prstGeom>
          <a:solidFill>
            <a:schemeClr val="accent1"/>
          </a:solidFill>
          <a:ln w="19050" cap="flat" cmpd="sng" algn="ctr">
            <a:solidFill>
              <a:schemeClr val="tx1"/>
            </a:solidFill>
            <a:prstDash val="solid"/>
            <a:round/>
            <a:headEnd type="none" w="med" len="med"/>
            <a:tailEnd type="none" w="med" len="med"/>
          </a:ln>
        </p:spPr>
      </p:cxnSp>
      <p:cxnSp>
        <p:nvCxnSpPr>
          <p:cNvPr id="11" name="直接连接符 10"/>
          <p:cNvCxnSpPr/>
          <p:nvPr/>
        </p:nvCxnSpPr>
        <p:spPr>
          <a:xfrm flipH="1">
            <a:off x="4528820" y="1850390"/>
            <a:ext cx="0" cy="69215"/>
          </a:xfrm>
          <a:prstGeom prst="line">
            <a:avLst/>
          </a:prstGeom>
          <a:solidFill>
            <a:schemeClr val="accent1"/>
          </a:solidFill>
          <a:ln w="19050" cap="flat" cmpd="sng" algn="ctr">
            <a:solidFill>
              <a:schemeClr val="tx1"/>
            </a:solidFill>
            <a:prstDash val="solid"/>
            <a:round/>
            <a:headEnd type="none" w="med" len="med"/>
            <a:tailEnd type="none" w="med" len="med"/>
          </a:ln>
        </p:spPr>
      </p:cxnSp>
      <p:cxnSp>
        <p:nvCxnSpPr>
          <p:cNvPr id="12" name="直接连接符 11"/>
          <p:cNvCxnSpPr/>
          <p:nvPr/>
        </p:nvCxnSpPr>
        <p:spPr>
          <a:xfrm flipH="1">
            <a:off x="5947410" y="1851660"/>
            <a:ext cx="0" cy="69215"/>
          </a:xfrm>
          <a:prstGeom prst="line">
            <a:avLst/>
          </a:prstGeom>
          <a:solidFill>
            <a:schemeClr val="accent1"/>
          </a:solidFill>
          <a:ln w="19050" cap="flat" cmpd="sng" algn="ctr">
            <a:solidFill>
              <a:schemeClr val="tx1"/>
            </a:solidFill>
            <a:prstDash val="solid"/>
            <a:round/>
            <a:headEnd type="none" w="med" len="med"/>
            <a:tailEnd type="none" w="med" len="med"/>
          </a:ln>
        </p:spPr>
      </p:cxnSp>
      <p:sp>
        <p:nvSpPr>
          <p:cNvPr id="13" name="文本框 12"/>
          <p:cNvSpPr txBox="1"/>
          <p:nvPr/>
        </p:nvSpPr>
        <p:spPr>
          <a:xfrm>
            <a:off x="1403985" y="1483360"/>
            <a:ext cx="6115685" cy="368300"/>
          </a:xfrm>
          <a:prstGeom prst="rect">
            <a:avLst/>
          </a:prstGeom>
          <a:noFill/>
        </p:spPr>
        <p:txBody>
          <a:bodyPr wrap="square" rtlCol="0">
            <a:spAutoFit/>
          </a:bodyPr>
          <a:p>
            <a:r>
              <a:rPr lang="en-US" altLang="zh-CN">
                <a:latin typeface="Times New Roman" panose="02020603050405020304" pitchFamily="18" charset="0"/>
                <a:cs typeface="Times New Roman" panose="02020603050405020304" pitchFamily="18" charset="0"/>
              </a:rPr>
              <a:t>8:00                  10:00           12:00             14:00 </a:t>
            </a:r>
            <a:endParaRPr lang="en-US" altLang="zh-CN">
              <a:latin typeface="Times New Roman" panose="02020603050405020304" pitchFamily="18" charset="0"/>
              <a:cs typeface="Times New Roman" panose="02020603050405020304" pitchFamily="18" charset="0"/>
            </a:endParaRPr>
          </a:p>
        </p:txBody>
      </p:sp>
      <p:sp>
        <p:nvSpPr>
          <p:cNvPr id="14" name="矩形 13"/>
          <p:cNvSpPr/>
          <p:nvPr/>
        </p:nvSpPr>
        <p:spPr>
          <a:xfrm>
            <a:off x="1673860" y="2079625"/>
            <a:ext cx="936625" cy="21590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5" name="矩形 14"/>
          <p:cNvSpPr/>
          <p:nvPr/>
        </p:nvSpPr>
        <p:spPr>
          <a:xfrm>
            <a:off x="1908175" y="2823845"/>
            <a:ext cx="936625" cy="21590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6" name="矩形 15"/>
          <p:cNvSpPr/>
          <p:nvPr/>
        </p:nvSpPr>
        <p:spPr>
          <a:xfrm>
            <a:off x="2971800" y="3046095"/>
            <a:ext cx="936625" cy="21590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7" name="矩形 16"/>
          <p:cNvSpPr/>
          <p:nvPr/>
        </p:nvSpPr>
        <p:spPr>
          <a:xfrm>
            <a:off x="4035425" y="3366135"/>
            <a:ext cx="936625" cy="21590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8" name="矩形 17"/>
          <p:cNvSpPr/>
          <p:nvPr/>
        </p:nvSpPr>
        <p:spPr>
          <a:xfrm>
            <a:off x="2628265" y="2384425"/>
            <a:ext cx="3319780" cy="21590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9" name="文本框 18"/>
          <p:cNvSpPr txBox="1"/>
          <p:nvPr/>
        </p:nvSpPr>
        <p:spPr>
          <a:xfrm>
            <a:off x="1821815" y="1814195"/>
            <a:ext cx="753745" cy="282575"/>
          </a:xfrm>
          <a:prstGeom prst="rect">
            <a:avLst/>
          </a:prstGeom>
          <a:noFill/>
        </p:spPr>
        <p:txBody>
          <a:bodyPr wrap="square" rtlCol="0">
            <a:noAutofit/>
          </a:bodyPr>
          <a:p>
            <a:r>
              <a:rPr lang="zh-CN" altLang="en-US" sz="1400">
                <a:latin typeface="Times New Roman" panose="02020603050405020304" pitchFamily="18" charset="0"/>
                <a:cs typeface="Times New Roman" panose="02020603050405020304" pitchFamily="18" charset="0"/>
              </a:rPr>
              <a:t>高数</a:t>
            </a:r>
            <a:endParaRPr lang="zh-CN" altLang="en-US" sz="1400">
              <a:latin typeface="Times New Roman" panose="02020603050405020304" pitchFamily="18" charset="0"/>
              <a:cs typeface="Times New Roman" panose="02020603050405020304" pitchFamily="18" charset="0"/>
            </a:endParaRPr>
          </a:p>
        </p:txBody>
      </p:sp>
      <p:sp>
        <p:nvSpPr>
          <p:cNvPr id="20" name="文本框 19"/>
          <p:cNvSpPr txBox="1"/>
          <p:nvPr/>
        </p:nvSpPr>
        <p:spPr>
          <a:xfrm>
            <a:off x="3707765" y="2101850"/>
            <a:ext cx="970915" cy="290830"/>
          </a:xfrm>
          <a:prstGeom prst="rect">
            <a:avLst/>
          </a:prstGeom>
          <a:noFill/>
        </p:spPr>
        <p:txBody>
          <a:bodyPr wrap="square" rtlCol="0">
            <a:noAutofit/>
          </a:bodyPr>
          <a:p>
            <a:r>
              <a:rPr lang="zh-CN" altLang="en-US" sz="1400">
                <a:latin typeface="Times New Roman" panose="02020603050405020304" pitchFamily="18" charset="0"/>
                <a:cs typeface="Times New Roman" panose="02020603050405020304" pitchFamily="18" charset="0"/>
              </a:rPr>
              <a:t>电子商务</a:t>
            </a:r>
            <a:endParaRPr lang="zh-CN" altLang="en-US" sz="1400">
              <a:latin typeface="Times New Roman" panose="02020603050405020304" pitchFamily="18" charset="0"/>
              <a:cs typeface="Times New Roman" panose="02020603050405020304" pitchFamily="18" charset="0"/>
            </a:endParaRPr>
          </a:p>
        </p:txBody>
      </p:sp>
      <p:sp>
        <p:nvSpPr>
          <p:cNvPr id="21" name="文本框 20"/>
          <p:cNvSpPr txBox="1"/>
          <p:nvPr/>
        </p:nvSpPr>
        <p:spPr>
          <a:xfrm>
            <a:off x="1944370" y="2553335"/>
            <a:ext cx="970915" cy="290830"/>
          </a:xfrm>
          <a:prstGeom prst="rect">
            <a:avLst/>
          </a:prstGeom>
          <a:noFill/>
        </p:spPr>
        <p:txBody>
          <a:bodyPr wrap="square" rtlCol="0">
            <a:noAutofit/>
          </a:bodyPr>
          <a:p>
            <a:r>
              <a:rPr lang="zh-CN" altLang="en-US" sz="1400">
                <a:latin typeface="Times New Roman" panose="02020603050405020304" pitchFamily="18" charset="0"/>
                <a:cs typeface="Times New Roman" panose="02020603050405020304" pitchFamily="18" charset="0"/>
              </a:rPr>
              <a:t>数据结构</a:t>
            </a:r>
            <a:endParaRPr lang="zh-CN" altLang="en-US" sz="1400">
              <a:latin typeface="Times New Roman" panose="02020603050405020304" pitchFamily="18" charset="0"/>
              <a:cs typeface="Times New Roman" panose="02020603050405020304" pitchFamily="18" charset="0"/>
            </a:endParaRPr>
          </a:p>
        </p:txBody>
      </p:sp>
      <p:sp>
        <p:nvSpPr>
          <p:cNvPr id="22" name="文本框 21"/>
          <p:cNvSpPr txBox="1"/>
          <p:nvPr/>
        </p:nvSpPr>
        <p:spPr>
          <a:xfrm>
            <a:off x="2937510" y="2744470"/>
            <a:ext cx="1172210" cy="308610"/>
          </a:xfrm>
          <a:prstGeom prst="rect">
            <a:avLst/>
          </a:prstGeom>
          <a:noFill/>
        </p:spPr>
        <p:txBody>
          <a:bodyPr wrap="square" rtlCol="0">
            <a:noAutofit/>
          </a:bodyPr>
          <a:p>
            <a:r>
              <a:rPr lang="zh-CN" altLang="en-US" sz="1400">
                <a:latin typeface="Times New Roman" panose="02020603050405020304" pitchFamily="18" charset="0"/>
                <a:cs typeface="Times New Roman" panose="02020603050405020304" pitchFamily="18" charset="0"/>
              </a:rPr>
              <a:t>计算机基础</a:t>
            </a:r>
            <a:endParaRPr lang="zh-CN" altLang="en-US" sz="1400">
              <a:latin typeface="Times New Roman" panose="02020603050405020304" pitchFamily="18" charset="0"/>
              <a:cs typeface="Times New Roman" panose="02020603050405020304" pitchFamily="18" charset="0"/>
            </a:endParaRPr>
          </a:p>
        </p:txBody>
      </p:sp>
      <p:sp>
        <p:nvSpPr>
          <p:cNvPr id="23" name="文本框 22"/>
          <p:cNvSpPr txBox="1"/>
          <p:nvPr/>
        </p:nvSpPr>
        <p:spPr>
          <a:xfrm>
            <a:off x="4106545" y="3035935"/>
            <a:ext cx="755650" cy="288925"/>
          </a:xfrm>
          <a:prstGeom prst="rect">
            <a:avLst/>
          </a:prstGeom>
          <a:noFill/>
        </p:spPr>
        <p:txBody>
          <a:bodyPr wrap="square" rtlCol="0">
            <a:noAutofit/>
          </a:bodyPr>
          <a:p>
            <a:r>
              <a:rPr lang="en-US" altLang="zh-CN" sz="1400">
                <a:latin typeface="Times New Roman" panose="02020603050405020304" pitchFamily="18" charset="0"/>
                <a:cs typeface="Times New Roman" panose="02020603050405020304" pitchFamily="18" charset="0"/>
              </a:rPr>
              <a:t>C</a:t>
            </a:r>
            <a:r>
              <a:rPr lang="zh-CN" altLang="en-US" sz="1400">
                <a:latin typeface="Times New Roman" panose="02020603050405020304" pitchFamily="18" charset="0"/>
                <a:cs typeface="Times New Roman" panose="02020603050405020304" pitchFamily="18" charset="0"/>
              </a:rPr>
              <a:t>语言</a:t>
            </a:r>
            <a:endParaRPr lang="zh-CN" altLang="en-US" sz="1400">
              <a:latin typeface="Times New Roman" panose="02020603050405020304" pitchFamily="18" charset="0"/>
              <a:cs typeface="Times New Roman" panose="02020603050405020304" pitchFamily="18" charset="0"/>
            </a:endParaRPr>
          </a:p>
        </p:txBody>
      </p:sp>
      <p:sp>
        <p:nvSpPr>
          <p:cNvPr id="25" name="流程图: 终止 24"/>
          <p:cNvSpPr/>
          <p:nvPr/>
        </p:nvSpPr>
        <p:spPr>
          <a:xfrm>
            <a:off x="1331595" y="1979295"/>
            <a:ext cx="5043170" cy="706120"/>
          </a:xfrm>
          <a:prstGeom prst="flowChartTerminator">
            <a:avLst/>
          </a:prstGeom>
          <a:noFill/>
          <a:ln w="9525" cap="flat" cmpd="sng" algn="ctr">
            <a:solidFill>
              <a:srgbClr val="FF0000"/>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26" name="云形标注 25"/>
          <p:cNvSpPr/>
          <p:nvPr/>
        </p:nvSpPr>
        <p:spPr>
          <a:xfrm>
            <a:off x="6300470" y="1628775"/>
            <a:ext cx="1877060" cy="891540"/>
          </a:xfrm>
          <a:prstGeom prst="cloudCallou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zh-CN" altLang="en-US" sz="1200" b="1" u="none" strike="noStrike" cap="none" normalizeH="0" baseline="0" smtClean="0">
                <a:ln>
                  <a:noFill/>
                </a:ln>
                <a:solidFill>
                  <a:schemeClr val="tx1"/>
                </a:solidFill>
                <a:effectLst/>
                <a:latin typeface="宋体" panose="02010600030101010101" pitchFamily="2" charset="-122"/>
                <a:cs typeface="Times New Roman" panose="02020603050405020304" pitchFamily="18" charset="0"/>
              </a:rPr>
              <a:t>按照规则只有最优情况是两课安排</a:t>
            </a:r>
            <a:endParaRPr kumimoji="0" lang="zh-CN" altLang="en-US" sz="1200" b="1" u="none" strike="noStrike" cap="none" normalizeH="0" baseline="0" smtClean="0">
              <a:ln>
                <a:noFill/>
              </a:ln>
              <a:solidFill>
                <a:schemeClr val="tx1"/>
              </a:solidFill>
              <a:effectLst/>
              <a:latin typeface="宋体" panose="02010600030101010101" pitchFamily="2" charset="-122"/>
              <a:cs typeface="Times New Roman" panose="02020603050405020304" pitchFamily="18" charset="0"/>
            </a:endParaRPr>
          </a:p>
        </p:txBody>
      </p:sp>
      <p:sp>
        <p:nvSpPr>
          <p:cNvPr id="27" name="文本框 26"/>
          <p:cNvSpPr txBox="1"/>
          <p:nvPr/>
        </p:nvSpPr>
        <p:spPr>
          <a:xfrm>
            <a:off x="395605" y="3861435"/>
            <a:ext cx="6769100" cy="873125"/>
          </a:xfrm>
          <a:prstGeom prst="rect">
            <a:avLst/>
          </a:prstGeom>
          <a:noFill/>
        </p:spPr>
        <p:txBody>
          <a:bodyPr wrap="square" rtlCol="0" anchor="t">
            <a:noAutofit/>
          </a:bodyPr>
          <a:p>
            <a:pPr algn="just">
              <a:lnSpc>
                <a:spcPct val="150000"/>
              </a:lnSpc>
              <a:spcBef>
                <a:spcPts val="0"/>
              </a:spcBef>
              <a:spcAft>
                <a:spcPts val="0"/>
              </a:spcAft>
            </a:pPr>
            <a:r>
              <a:rPr lang="zh-CN" altLang="en-US" sz="2200" b="1" kern="100" dirty="0">
                <a:latin typeface="Times New Roman" panose="02020603050405020304" pitchFamily="18" charset="0"/>
                <a:cs typeface="Times New Roman" panose="02020603050405020304" pitchFamily="18" charset="0"/>
                <a:sym typeface="+mn-ea"/>
              </a:rPr>
              <a:t>②最短时间课程</a:t>
            </a:r>
            <a:endParaRPr lang="zh-CN" altLang="en-US" sz="2200" b="1" kern="100" dirty="0">
              <a:latin typeface="Times New Roman" panose="02020603050405020304" pitchFamily="18" charset="0"/>
              <a:cs typeface="Times New Roman" panose="02020603050405020304" pitchFamily="18" charset="0"/>
              <a:sym typeface="+mn-ea"/>
            </a:endParaRPr>
          </a:p>
        </p:txBody>
      </p:sp>
      <p:cxnSp>
        <p:nvCxnSpPr>
          <p:cNvPr id="28" name="直接连接符 27"/>
          <p:cNvCxnSpPr/>
          <p:nvPr/>
        </p:nvCxnSpPr>
        <p:spPr>
          <a:xfrm flipV="1">
            <a:off x="1619250" y="4869180"/>
            <a:ext cx="4723130" cy="5080"/>
          </a:xfrm>
          <a:prstGeom prst="line">
            <a:avLst/>
          </a:prstGeom>
          <a:solidFill>
            <a:schemeClr val="accent1"/>
          </a:solidFill>
          <a:ln w="19050" cap="flat" cmpd="sng" algn="ctr">
            <a:solidFill>
              <a:schemeClr val="tx1"/>
            </a:solidFill>
            <a:prstDash val="solid"/>
            <a:round/>
            <a:headEnd type="none" w="med" len="med"/>
            <a:tailEnd type="none" w="med" len="med"/>
          </a:ln>
        </p:spPr>
      </p:cxnSp>
      <p:cxnSp>
        <p:nvCxnSpPr>
          <p:cNvPr id="29" name="直接连接符 28"/>
          <p:cNvCxnSpPr/>
          <p:nvPr/>
        </p:nvCxnSpPr>
        <p:spPr>
          <a:xfrm flipH="1">
            <a:off x="1763395" y="4872355"/>
            <a:ext cx="0" cy="69215"/>
          </a:xfrm>
          <a:prstGeom prst="line">
            <a:avLst/>
          </a:prstGeom>
          <a:solidFill>
            <a:schemeClr val="accent1"/>
          </a:solidFill>
          <a:ln w="19050" cap="flat" cmpd="sng" algn="ctr">
            <a:solidFill>
              <a:schemeClr val="tx1"/>
            </a:solidFill>
            <a:prstDash val="solid"/>
            <a:round/>
            <a:headEnd type="none" w="med" len="med"/>
            <a:tailEnd type="none" w="med" len="med"/>
          </a:ln>
        </p:spPr>
      </p:cxnSp>
      <p:cxnSp>
        <p:nvCxnSpPr>
          <p:cNvPr id="30" name="直接连接符 29"/>
          <p:cNvCxnSpPr/>
          <p:nvPr/>
        </p:nvCxnSpPr>
        <p:spPr>
          <a:xfrm flipH="1">
            <a:off x="3253740" y="4873625"/>
            <a:ext cx="0" cy="69215"/>
          </a:xfrm>
          <a:prstGeom prst="line">
            <a:avLst/>
          </a:prstGeom>
          <a:solidFill>
            <a:schemeClr val="accent1"/>
          </a:solidFill>
          <a:ln w="19050" cap="flat" cmpd="sng" algn="ctr">
            <a:solidFill>
              <a:schemeClr val="tx1"/>
            </a:solidFill>
            <a:prstDash val="solid"/>
            <a:round/>
            <a:headEnd type="none" w="med" len="med"/>
            <a:tailEnd type="none" w="med" len="med"/>
          </a:ln>
        </p:spPr>
      </p:cxnSp>
      <p:cxnSp>
        <p:nvCxnSpPr>
          <p:cNvPr id="31" name="直接连接符 30"/>
          <p:cNvCxnSpPr/>
          <p:nvPr/>
        </p:nvCxnSpPr>
        <p:spPr>
          <a:xfrm flipH="1">
            <a:off x="4600575" y="4874895"/>
            <a:ext cx="0" cy="69215"/>
          </a:xfrm>
          <a:prstGeom prst="line">
            <a:avLst/>
          </a:prstGeom>
          <a:solidFill>
            <a:schemeClr val="accent1"/>
          </a:solidFill>
          <a:ln w="19050" cap="flat" cmpd="sng" algn="ctr">
            <a:solidFill>
              <a:schemeClr val="tx1"/>
            </a:solidFill>
            <a:prstDash val="solid"/>
            <a:round/>
            <a:headEnd type="none" w="med" len="med"/>
            <a:tailEnd type="none" w="med" len="med"/>
          </a:ln>
        </p:spPr>
      </p:cxnSp>
      <p:cxnSp>
        <p:nvCxnSpPr>
          <p:cNvPr id="32" name="直接连接符 31"/>
          <p:cNvCxnSpPr/>
          <p:nvPr/>
        </p:nvCxnSpPr>
        <p:spPr>
          <a:xfrm flipH="1">
            <a:off x="6019165" y="4876165"/>
            <a:ext cx="0" cy="69215"/>
          </a:xfrm>
          <a:prstGeom prst="line">
            <a:avLst/>
          </a:prstGeom>
          <a:solidFill>
            <a:schemeClr val="accent1"/>
          </a:solidFill>
          <a:ln w="19050" cap="flat" cmpd="sng" algn="ctr">
            <a:solidFill>
              <a:schemeClr val="tx1"/>
            </a:solidFill>
            <a:prstDash val="solid"/>
            <a:round/>
            <a:headEnd type="none" w="med" len="med"/>
            <a:tailEnd type="none" w="med" len="med"/>
          </a:ln>
        </p:spPr>
      </p:cxnSp>
      <p:sp>
        <p:nvSpPr>
          <p:cNvPr id="33" name="文本框 32"/>
          <p:cNvSpPr txBox="1"/>
          <p:nvPr/>
        </p:nvSpPr>
        <p:spPr>
          <a:xfrm>
            <a:off x="1475740" y="4507865"/>
            <a:ext cx="6115685" cy="368300"/>
          </a:xfrm>
          <a:prstGeom prst="rect">
            <a:avLst/>
          </a:prstGeom>
          <a:noFill/>
        </p:spPr>
        <p:txBody>
          <a:bodyPr wrap="square" rtlCol="0">
            <a:spAutoFit/>
          </a:bodyPr>
          <a:p>
            <a:r>
              <a:rPr lang="en-US" altLang="zh-CN">
                <a:latin typeface="Times New Roman" panose="02020603050405020304" pitchFamily="18" charset="0"/>
                <a:cs typeface="Times New Roman" panose="02020603050405020304" pitchFamily="18" charset="0"/>
              </a:rPr>
              <a:t>8:00                  10:00           12:00             14:00 </a:t>
            </a:r>
            <a:endParaRPr lang="en-US" altLang="zh-CN">
              <a:latin typeface="Times New Roman" panose="02020603050405020304" pitchFamily="18" charset="0"/>
              <a:cs typeface="Times New Roman" panose="02020603050405020304" pitchFamily="18" charset="0"/>
            </a:endParaRPr>
          </a:p>
        </p:txBody>
      </p:sp>
      <p:sp>
        <p:nvSpPr>
          <p:cNvPr id="34" name="矩形 33"/>
          <p:cNvSpPr/>
          <p:nvPr/>
        </p:nvSpPr>
        <p:spPr>
          <a:xfrm>
            <a:off x="1745615" y="5104130"/>
            <a:ext cx="1386205" cy="21590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35" name="矩形 34"/>
          <p:cNvSpPr/>
          <p:nvPr/>
        </p:nvSpPr>
        <p:spPr>
          <a:xfrm>
            <a:off x="2519680" y="6003925"/>
            <a:ext cx="936625" cy="21590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38" name="矩形 37"/>
          <p:cNvSpPr/>
          <p:nvPr/>
        </p:nvSpPr>
        <p:spPr>
          <a:xfrm>
            <a:off x="3204210" y="5417820"/>
            <a:ext cx="3319780" cy="21590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39" name="文本框 38"/>
          <p:cNvSpPr txBox="1"/>
          <p:nvPr/>
        </p:nvSpPr>
        <p:spPr>
          <a:xfrm>
            <a:off x="1893570" y="4838700"/>
            <a:ext cx="753745" cy="282575"/>
          </a:xfrm>
          <a:prstGeom prst="rect">
            <a:avLst/>
          </a:prstGeom>
          <a:noFill/>
        </p:spPr>
        <p:txBody>
          <a:bodyPr wrap="square" rtlCol="0">
            <a:noAutofit/>
          </a:bodyPr>
          <a:p>
            <a:r>
              <a:rPr lang="zh-CN" altLang="en-US" sz="1400">
                <a:latin typeface="Times New Roman" panose="02020603050405020304" pitchFamily="18" charset="0"/>
                <a:cs typeface="Times New Roman" panose="02020603050405020304" pitchFamily="18" charset="0"/>
              </a:rPr>
              <a:t>高数</a:t>
            </a:r>
            <a:endParaRPr lang="zh-CN" altLang="en-US" sz="1400">
              <a:latin typeface="Times New Roman" panose="02020603050405020304" pitchFamily="18" charset="0"/>
              <a:cs typeface="Times New Roman" panose="02020603050405020304" pitchFamily="18" charset="0"/>
            </a:endParaRPr>
          </a:p>
        </p:txBody>
      </p:sp>
      <p:sp>
        <p:nvSpPr>
          <p:cNvPr id="40" name="文本框 39"/>
          <p:cNvSpPr txBox="1"/>
          <p:nvPr/>
        </p:nvSpPr>
        <p:spPr>
          <a:xfrm>
            <a:off x="3779520" y="5126355"/>
            <a:ext cx="970915" cy="290830"/>
          </a:xfrm>
          <a:prstGeom prst="rect">
            <a:avLst/>
          </a:prstGeom>
          <a:noFill/>
        </p:spPr>
        <p:txBody>
          <a:bodyPr wrap="square" rtlCol="0">
            <a:noAutofit/>
          </a:bodyPr>
          <a:p>
            <a:r>
              <a:rPr lang="zh-CN" altLang="en-US" sz="1400">
                <a:latin typeface="Times New Roman" panose="02020603050405020304" pitchFamily="18" charset="0"/>
                <a:cs typeface="Times New Roman" panose="02020603050405020304" pitchFamily="18" charset="0"/>
              </a:rPr>
              <a:t>电子商务</a:t>
            </a:r>
            <a:endParaRPr lang="zh-CN" altLang="en-US" sz="1400">
              <a:latin typeface="Times New Roman" panose="02020603050405020304" pitchFamily="18" charset="0"/>
              <a:cs typeface="Times New Roman" panose="02020603050405020304" pitchFamily="18" charset="0"/>
            </a:endParaRPr>
          </a:p>
        </p:txBody>
      </p:sp>
      <p:sp>
        <p:nvSpPr>
          <p:cNvPr id="41" name="文本框 40"/>
          <p:cNvSpPr txBox="1"/>
          <p:nvPr/>
        </p:nvSpPr>
        <p:spPr>
          <a:xfrm>
            <a:off x="2555875" y="5733415"/>
            <a:ext cx="970915" cy="290830"/>
          </a:xfrm>
          <a:prstGeom prst="rect">
            <a:avLst/>
          </a:prstGeom>
          <a:noFill/>
        </p:spPr>
        <p:txBody>
          <a:bodyPr wrap="square" rtlCol="0">
            <a:noAutofit/>
          </a:bodyPr>
          <a:p>
            <a:r>
              <a:rPr lang="zh-CN" altLang="en-US" sz="1400">
                <a:latin typeface="Times New Roman" panose="02020603050405020304" pitchFamily="18" charset="0"/>
                <a:cs typeface="Times New Roman" panose="02020603050405020304" pitchFamily="18" charset="0"/>
              </a:rPr>
              <a:t>数据结构</a:t>
            </a:r>
            <a:endParaRPr lang="zh-CN" altLang="en-US" sz="1400">
              <a:latin typeface="Times New Roman" panose="02020603050405020304" pitchFamily="18" charset="0"/>
              <a:cs typeface="Times New Roman" panose="02020603050405020304" pitchFamily="18" charset="0"/>
            </a:endParaRPr>
          </a:p>
        </p:txBody>
      </p:sp>
      <p:sp>
        <p:nvSpPr>
          <p:cNvPr id="45" name="云形标注 44"/>
          <p:cNvSpPr/>
          <p:nvPr/>
        </p:nvSpPr>
        <p:spPr>
          <a:xfrm>
            <a:off x="6372225" y="4653280"/>
            <a:ext cx="1877060" cy="891540"/>
          </a:xfrm>
          <a:prstGeom prst="cloudCallou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zh-CN" altLang="en-US" sz="1200" b="1" u="none" strike="noStrike" cap="none" normalizeH="0" baseline="0" smtClean="0">
                <a:ln>
                  <a:noFill/>
                </a:ln>
                <a:solidFill>
                  <a:schemeClr val="tx1"/>
                </a:solidFill>
                <a:effectLst/>
                <a:latin typeface="宋体" panose="02010600030101010101" pitchFamily="2" charset="-122"/>
                <a:cs typeface="Times New Roman" panose="02020603050405020304" pitchFamily="18" charset="0"/>
              </a:rPr>
              <a:t>按照规则只有最优情况是一课安排</a:t>
            </a:r>
            <a:endParaRPr kumimoji="0" lang="zh-CN" altLang="en-US" sz="1200" b="1" u="none" strike="noStrike" cap="none" normalizeH="0" baseline="0" smtClean="0">
              <a:ln>
                <a:noFill/>
              </a:ln>
              <a:solidFill>
                <a:schemeClr val="tx1"/>
              </a:solidFill>
              <a:effectLst/>
              <a:latin typeface="宋体" panose="02010600030101010101" pitchFamily="2" charset="-122"/>
              <a:cs typeface="Times New Roman" panose="02020603050405020304" pitchFamily="18" charset="0"/>
            </a:endParaRPr>
          </a:p>
        </p:txBody>
      </p:sp>
      <p:sp>
        <p:nvSpPr>
          <p:cNvPr id="46" name="流程图: 终止 45"/>
          <p:cNvSpPr/>
          <p:nvPr/>
        </p:nvSpPr>
        <p:spPr>
          <a:xfrm>
            <a:off x="2333625" y="5751830"/>
            <a:ext cx="1384935" cy="586105"/>
          </a:xfrm>
          <a:prstGeom prst="flowChartTerminator">
            <a:avLst/>
          </a:prstGeom>
          <a:noFill/>
          <a:ln w="9525" cap="flat" cmpd="sng" algn="ctr">
            <a:solidFill>
              <a:srgbClr val="FF0000"/>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50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ppt_x"/>
                                          </p:val>
                                        </p:tav>
                                        <p:tav tm="100000">
                                          <p:val>
                                            <p:strVal val="#ppt_x"/>
                                          </p:val>
                                        </p:tav>
                                      </p:tavLst>
                                    </p:anim>
                                    <p:anim calcmode="lin" valueType="num">
                                      <p:cBhvr additive="base">
                                        <p:cTn id="8" dur="500" fill="hold"/>
                                        <p:tgtEl>
                                          <p:spTgt spid="2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500" fill="hold"/>
                                        <p:tgtEl>
                                          <p:spTgt spid="26"/>
                                        </p:tgtEl>
                                        <p:attrNameLst>
                                          <p:attrName>ppt_x</p:attrName>
                                        </p:attrNameLst>
                                      </p:cBhvr>
                                      <p:tavLst>
                                        <p:tav tm="0">
                                          <p:val>
                                            <p:strVal val="#ppt_x"/>
                                          </p:val>
                                        </p:tav>
                                        <p:tav tm="100000">
                                          <p:val>
                                            <p:strVal val="#ppt_x"/>
                                          </p:val>
                                        </p:tav>
                                      </p:tavLst>
                                    </p:anim>
                                    <p:anim calcmode="lin" valueType="num">
                                      <p:cBhvr additive="base">
                                        <p:cTn id="12"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46"/>
                                        </p:tgtEl>
                                        <p:attrNameLst>
                                          <p:attrName>style.visibility</p:attrName>
                                        </p:attrNameLst>
                                      </p:cBhvr>
                                      <p:to>
                                        <p:strVal val="visible"/>
                                      </p:to>
                                    </p:set>
                                    <p:anim calcmode="lin" valueType="num">
                                      <p:cBhvr additive="base">
                                        <p:cTn id="17" dur="500" fill="hold"/>
                                        <p:tgtEl>
                                          <p:spTgt spid="46"/>
                                        </p:tgtEl>
                                        <p:attrNameLst>
                                          <p:attrName>ppt_x</p:attrName>
                                        </p:attrNameLst>
                                      </p:cBhvr>
                                      <p:tavLst>
                                        <p:tav tm="0">
                                          <p:val>
                                            <p:strVal val="#ppt_x"/>
                                          </p:val>
                                        </p:tav>
                                        <p:tav tm="100000">
                                          <p:val>
                                            <p:strVal val="#ppt_x"/>
                                          </p:val>
                                        </p:tav>
                                      </p:tavLst>
                                    </p:anim>
                                    <p:anim calcmode="lin" valueType="num">
                                      <p:cBhvr additive="base">
                                        <p:cTn id="18" dur="500" fill="hold"/>
                                        <p:tgtEl>
                                          <p:spTgt spid="46"/>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45"/>
                                        </p:tgtEl>
                                        <p:attrNameLst>
                                          <p:attrName>style.visibility</p:attrName>
                                        </p:attrNameLst>
                                      </p:cBhvr>
                                      <p:to>
                                        <p:strVal val="visible"/>
                                      </p:to>
                                    </p:set>
                                    <p:anim calcmode="lin" valueType="num">
                                      <p:cBhvr additive="base">
                                        <p:cTn id="21" dur="500" fill="hold"/>
                                        <p:tgtEl>
                                          <p:spTgt spid="45"/>
                                        </p:tgtEl>
                                        <p:attrNameLst>
                                          <p:attrName>ppt_x</p:attrName>
                                        </p:attrNameLst>
                                      </p:cBhvr>
                                      <p:tavLst>
                                        <p:tav tm="0">
                                          <p:val>
                                            <p:strVal val="#ppt_x"/>
                                          </p:val>
                                        </p:tav>
                                        <p:tav tm="100000">
                                          <p:val>
                                            <p:strVal val="#ppt_x"/>
                                          </p:val>
                                        </p:tav>
                                      </p:tavLst>
                                    </p:anim>
                                    <p:anim calcmode="lin" valueType="num">
                                      <p:cBhvr additive="base">
                                        <p:cTn id="22"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5" grpId="1" animBg="1"/>
      <p:bldP spid="26" grpId="1" animBg="1"/>
      <p:bldP spid="46" grpId="0" animBg="1"/>
      <p:bldP spid="45" grpId="0" animBg="1"/>
      <p:bldP spid="46" grpId="1" animBg="1"/>
      <p:bldP spid="45" grpId="1" animBg="1"/>
    </p:bldLst>
  </p:timing>
</p:sld>
</file>

<file path=ppt/tags/tag1.xml><?xml version="1.0" encoding="utf-8"?>
<p:tagLst xmlns:p="http://schemas.openxmlformats.org/presentationml/2006/main">
  <p:tag name="KSO_WM_DIAGRAM_VIRTUALLY_FRAME" val="{&quot;height&quot;:239.35999999999999,&quot;left&quot;:304.909842519685,&quot;top&quot;:209.59905511811024,&quot;width&quot;:326.7233070866142}"/>
</p:tagLst>
</file>

<file path=ppt/tags/tag10.xml><?xml version="1.0" encoding="utf-8"?>
<p:tagLst xmlns:p="http://schemas.openxmlformats.org/presentationml/2006/main">
  <p:tag name="KSO_WM_DIAGRAM_VIRTUALLY_FRAME" val="{&quot;height&quot;:239.35999999999999,&quot;left&quot;:304.909842519685,&quot;top&quot;:209.59905511811024,&quot;width&quot;:326.7233070866142}"/>
</p:tagLst>
</file>

<file path=ppt/tags/tag11.xml><?xml version="1.0" encoding="utf-8"?>
<p:tagLst xmlns:p="http://schemas.openxmlformats.org/presentationml/2006/main">
  <p:tag name="KSO_WM_DIAGRAM_VIRTUALLY_FRAME" val="{&quot;height&quot;:239.35999999999999,&quot;left&quot;:304.909842519685,&quot;top&quot;:209.59905511811024,&quot;width&quot;:326.7233070866142}"/>
</p:tagLst>
</file>

<file path=ppt/tags/tag12.xml><?xml version="1.0" encoding="utf-8"?>
<p:tagLst xmlns:p="http://schemas.openxmlformats.org/presentationml/2006/main">
  <p:tag name="KSO_WM_DIAGRAM_VIRTUALLY_FRAME" val="{&quot;height&quot;:239.35999999999999,&quot;left&quot;:304.909842519685,&quot;top&quot;:209.59905511811024,&quot;width&quot;:326.7233070866142}"/>
</p:tagLst>
</file>

<file path=ppt/tags/tag13.xml><?xml version="1.0" encoding="utf-8"?>
<p:tagLst xmlns:p="http://schemas.openxmlformats.org/presentationml/2006/main">
  <p:tag name="KSO_WM_DIAGRAM_VIRTUALLY_FRAME" val="{&quot;height&quot;:239.35999999999999,&quot;left&quot;:304.909842519685,&quot;top&quot;:209.59905511811024,&quot;width&quot;:326.7233070866142}"/>
</p:tagLst>
</file>

<file path=ppt/tags/tag14.xml><?xml version="1.0" encoding="utf-8"?>
<p:tagLst xmlns:p="http://schemas.openxmlformats.org/presentationml/2006/main">
  <p:tag name="KSO_WM_DIAGRAM_VIRTUALLY_FRAME" val="{&quot;height&quot;:345.43244094488193,&quot;left&quot;:25.2,&quot;top&quot;:171.85874015748033,&quot;width&quot;:756.5}"/>
</p:tagLst>
</file>

<file path=ppt/tags/tag15.xml><?xml version="1.0" encoding="utf-8"?>
<p:tagLst xmlns:p="http://schemas.openxmlformats.org/presentationml/2006/main">
  <p:tag name="KSO_WM_DIAGRAM_VIRTUALLY_FRAME" val="{&quot;height&quot;:345.43244094488193,&quot;left&quot;:25.2,&quot;top&quot;:171.85874015748033,&quot;width&quot;:756.5}"/>
</p:tagLst>
</file>

<file path=ppt/tags/tag16.xml><?xml version="1.0" encoding="utf-8"?>
<p:tagLst xmlns:p="http://schemas.openxmlformats.org/presentationml/2006/main">
  <p:tag name="KSO_WM_DIAGRAM_VIRTUALLY_FRAME" val="{&quot;height&quot;:345.43244094488193,&quot;left&quot;:25.2,&quot;top&quot;:171.85874015748033,&quot;width&quot;:756.5}"/>
</p:tagLst>
</file>

<file path=ppt/tags/tag17.xml><?xml version="1.0" encoding="utf-8"?>
<p:tagLst xmlns:p="http://schemas.openxmlformats.org/presentationml/2006/main">
  <p:tag name="KSO_WM_DIAGRAM_VIRTUALLY_FRAME" val="{&quot;height&quot;:345.43244094488193,&quot;left&quot;:25.2,&quot;top&quot;:171.85874015748033,&quot;width&quot;:756.5}"/>
</p:tagLst>
</file>

<file path=ppt/tags/tag2.xml><?xml version="1.0" encoding="utf-8"?>
<p:tagLst xmlns:p="http://schemas.openxmlformats.org/presentationml/2006/main">
  <p:tag name="KSO_WM_DIAGRAM_VIRTUALLY_FRAME" val="{&quot;height&quot;:239.35999999999999,&quot;left&quot;:304.909842519685,&quot;top&quot;:209.59905511811024,&quot;width&quot;:326.7233070866142}"/>
</p:tagLst>
</file>

<file path=ppt/tags/tag3.xml><?xml version="1.0" encoding="utf-8"?>
<p:tagLst xmlns:p="http://schemas.openxmlformats.org/presentationml/2006/main">
  <p:tag name="KSO_WM_DIAGRAM_VIRTUALLY_FRAME" val="{&quot;height&quot;:239.35999999999999,&quot;left&quot;:304.909842519685,&quot;top&quot;:209.59905511811024,&quot;width&quot;:326.7233070866142}"/>
</p:tagLst>
</file>

<file path=ppt/tags/tag4.xml><?xml version="1.0" encoding="utf-8"?>
<p:tagLst xmlns:p="http://schemas.openxmlformats.org/presentationml/2006/main">
  <p:tag name="KSO_WM_DIAGRAM_VIRTUALLY_FRAME" val="{&quot;height&quot;:239.35999999999999,&quot;left&quot;:304.909842519685,&quot;top&quot;:209.59905511811024,&quot;width&quot;:326.7233070866142}"/>
</p:tagLst>
</file>

<file path=ppt/tags/tag5.xml><?xml version="1.0" encoding="utf-8"?>
<p:tagLst xmlns:p="http://schemas.openxmlformats.org/presentationml/2006/main">
  <p:tag name="KSO_WM_DIAGRAM_VIRTUALLY_FRAME" val="{&quot;height&quot;:239.35999999999999,&quot;left&quot;:304.909842519685,&quot;top&quot;:209.59905511811024,&quot;width&quot;:326.7233070866142}"/>
</p:tagLst>
</file>

<file path=ppt/tags/tag6.xml><?xml version="1.0" encoding="utf-8"?>
<p:tagLst xmlns:p="http://schemas.openxmlformats.org/presentationml/2006/main">
  <p:tag name="KSO_WM_DIAGRAM_VIRTUALLY_FRAME" val="{&quot;height&quot;:239.35999999999999,&quot;left&quot;:304.909842519685,&quot;top&quot;:209.59905511811024,&quot;width&quot;:326.7233070866142}"/>
</p:tagLst>
</file>

<file path=ppt/tags/tag7.xml><?xml version="1.0" encoding="utf-8"?>
<p:tagLst xmlns:p="http://schemas.openxmlformats.org/presentationml/2006/main">
  <p:tag name="KSO_WM_DIAGRAM_VIRTUALLY_FRAME" val="{&quot;height&quot;:239.35999999999999,&quot;left&quot;:304.909842519685,&quot;top&quot;:209.59905511811024,&quot;width&quot;:326.7233070866142}"/>
</p:tagLst>
</file>

<file path=ppt/tags/tag8.xml><?xml version="1.0" encoding="utf-8"?>
<p:tagLst xmlns:p="http://schemas.openxmlformats.org/presentationml/2006/main">
  <p:tag name="KSO_WM_DIAGRAM_VIRTUALLY_FRAME" val="{&quot;height&quot;:239.35999999999999,&quot;left&quot;:304.909842519685,&quot;top&quot;:209.59905511811024,&quot;width&quot;:326.7233070866142}"/>
</p:tagLst>
</file>

<file path=ppt/tags/tag9.xml><?xml version="1.0" encoding="utf-8"?>
<p:tagLst xmlns:p="http://schemas.openxmlformats.org/presentationml/2006/main">
  <p:tag name="KSO_WM_DIAGRAM_VIRTUALLY_FRAME" val="{&quot;height&quot;:239.35999999999999,&quot;left&quot;:304.909842519685,&quot;top&quot;:209.59905511811024,&quot;width&quot;:326.7233070866142}"/>
</p:tagLst>
</file>

<file path=ppt/theme/theme1.xml><?xml version="1.0" encoding="utf-8"?>
<a:theme xmlns:a="http://schemas.openxmlformats.org/drawingml/2006/main" name="第一PPT：www.1ppt.com">
  <a:themeElements>
    <a:clrScheme name="演示设计 8">
      <a:dk1>
        <a:srgbClr val="000000"/>
      </a:dk1>
      <a:lt1>
        <a:srgbClr val="FFFFFF"/>
      </a:lt1>
      <a:dk2>
        <a:srgbClr val="000000"/>
      </a:dk2>
      <a:lt2>
        <a:srgbClr val="C0C0C0"/>
      </a:lt2>
      <a:accent1>
        <a:srgbClr val="6FC01E"/>
      </a:accent1>
      <a:accent2>
        <a:srgbClr val="4F7913"/>
      </a:accent2>
      <a:accent3>
        <a:srgbClr val="FFFFFF"/>
      </a:accent3>
      <a:accent4>
        <a:srgbClr val="000000"/>
      </a:accent4>
      <a:accent5>
        <a:srgbClr val="BBDCAB"/>
      </a:accent5>
      <a:accent6>
        <a:srgbClr val="476D10"/>
      </a:accent6>
      <a:hlink>
        <a:srgbClr val="26420A"/>
      </a:hlink>
      <a:folHlink>
        <a:srgbClr val="7BD520"/>
      </a:folHlink>
    </a:clrScheme>
    <a:fontScheme name="演示设计">
      <a:majorFont>
        <a:latin typeface="Times New Roman"/>
        <a:ea typeface="华文细黑"/>
        <a:cs typeface=""/>
      </a:majorFont>
      <a:minorFont>
        <a:latin typeface="Times New Roman"/>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defRPr>
        </a:defPPr>
      </a:lstStyle>
    </a:lnDef>
  </a:objectDefaults>
  <a:extraClrSchemeLst>
    <a:extraClrScheme>
      <a:clrScheme name="演示设计 1">
        <a:dk1>
          <a:srgbClr val="000000"/>
        </a:dk1>
        <a:lt1>
          <a:srgbClr val="FFFFFF"/>
        </a:lt1>
        <a:dk2>
          <a:srgbClr val="000000"/>
        </a:dk2>
        <a:lt2>
          <a:srgbClr val="808080"/>
        </a:lt2>
        <a:accent1>
          <a:srgbClr val="FFCC00"/>
        </a:accent1>
        <a:accent2>
          <a:srgbClr val="FF9933"/>
        </a:accent2>
        <a:accent3>
          <a:srgbClr val="FFFFFF"/>
        </a:accent3>
        <a:accent4>
          <a:srgbClr val="000000"/>
        </a:accent4>
        <a:accent5>
          <a:srgbClr val="FFE2AA"/>
        </a:accent5>
        <a:accent6>
          <a:srgbClr val="E78A2D"/>
        </a:accent6>
        <a:hlink>
          <a:srgbClr val="463900"/>
        </a:hlink>
        <a:folHlink>
          <a:srgbClr val="FFE67D"/>
        </a:folHlink>
      </a:clrScheme>
      <a:clrMap bg1="lt1" tx1="dk1" bg2="lt2" tx2="dk2" accent1="accent1" accent2="accent2" accent3="accent3" accent4="accent4" accent5="accent5" accent6="accent6" hlink="hlink" folHlink="folHlink"/>
    </a:extraClrScheme>
    <a:extraClrScheme>
      <a:clrScheme name="演示设计 2">
        <a:dk1>
          <a:srgbClr val="000000"/>
        </a:dk1>
        <a:lt1>
          <a:srgbClr val="FFFFFF"/>
        </a:lt1>
        <a:dk2>
          <a:srgbClr val="000000"/>
        </a:dk2>
        <a:lt2>
          <a:srgbClr val="808080"/>
        </a:lt2>
        <a:accent1>
          <a:srgbClr val="FF9021"/>
        </a:accent1>
        <a:accent2>
          <a:srgbClr val="DA5800"/>
        </a:accent2>
        <a:accent3>
          <a:srgbClr val="FFFFFF"/>
        </a:accent3>
        <a:accent4>
          <a:srgbClr val="000000"/>
        </a:accent4>
        <a:accent5>
          <a:srgbClr val="FFC6AB"/>
        </a:accent5>
        <a:accent6>
          <a:srgbClr val="C54F00"/>
        </a:accent6>
        <a:hlink>
          <a:srgbClr val="963D00"/>
        </a:hlink>
        <a:folHlink>
          <a:srgbClr val="FFAD5B"/>
        </a:folHlink>
      </a:clrScheme>
      <a:clrMap bg1="lt1" tx1="dk1" bg2="lt2" tx2="dk2" accent1="accent1" accent2="accent2" accent3="accent3" accent4="accent4" accent5="accent5" accent6="accent6" hlink="hlink" folHlink="folHlink"/>
    </a:extraClrScheme>
    <a:extraClrScheme>
      <a:clrScheme name="演示设计 3">
        <a:dk1>
          <a:srgbClr val="000000"/>
        </a:dk1>
        <a:lt1>
          <a:srgbClr val="FFFFFF"/>
        </a:lt1>
        <a:dk2>
          <a:srgbClr val="000000"/>
        </a:dk2>
        <a:lt2>
          <a:srgbClr val="C0C0C0"/>
        </a:lt2>
        <a:accent1>
          <a:srgbClr val="5B8CC1"/>
        </a:accent1>
        <a:accent2>
          <a:srgbClr val="2A5682"/>
        </a:accent2>
        <a:accent3>
          <a:srgbClr val="FFFFFF"/>
        </a:accent3>
        <a:accent4>
          <a:srgbClr val="000000"/>
        </a:accent4>
        <a:accent5>
          <a:srgbClr val="B5C5DD"/>
        </a:accent5>
        <a:accent6>
          <a:srgbClr val="254D75"/>
        </a:accent6>
        <a:hlink>
          <a:srgbClr val="002850"/>
        </a:hlink>
        <a:folHlink>
          <a:srgbClr val="2A94FE"/>
        </a:folHlink>
      </a:clrScheme>
      <a:clrMap bg1="lt1" tx1="dk1" bg2="lt2" tx2="dk2" accent1="accent1" accent2="accent2" accent3="accent3" accent4="accent4" accent5="accent5" accent6="accent6" hlink="hlink" folHlink="folHlink"/>
    </a:extraClrScheme>
    <a:extraClrScheme>
      <a:clrScheme name="演示设计 4">
        <a:dk1>
          <a:srgbClr val="000000"/>
        </a:dk1>
        <a:lt1>
          <a:srgbClr val="FFFFFF"/>
        </a:lt1>
        <a:dk2>
          <a:srgbClr val="000000"/>
        </a:dk2>
        <a:lt2>
          <a:srgbClr val="C0C0C0"/>
        </a:lt2>
        <a:accent1>
          <a:srgbClr val="B2B2B2"/>
        </a:accent1>
        <a:accent2>
          <a:srgbClr val="5F5F5F"/>
        </a:accent2>
        <a:accent3>
          <a:srgbClr val="FFFFFF"/>
        </a:accent3>
        <a:accent4>
          <a:srgbClr val="000000"/>
        </a:accent4>
        <a:accent5>
          <a:srgbClr val="D5D5D5"/>
        </a:accent5>
        <a:accent6>
          <a:srgbClr val="555555"/>
        </a:accent6>
        <a:hlink>
          <a:srgbClr val="1C1C1C"/>
        </a:hlink>
        <a:folHlink>
          <a:srgbClr val="C0C0C0"/>
        </a:folHlink>
      </a:clrScheme>
      <a:clrMap bg1="lt1" tx1="dk1" bg2="lt2" tx2="dk2" accent1="accent1" accent2="accent2" accent3="accent3" accent4="accent4" accent5="accent5" accent6="accent6" hlink="hlink" folHlink="folHlink"/>
    </a:extraClrScheme>
    <a:extraClrScheme>
      <a:clrScheme name="演示设计 5">
        <a:dk1>
          <a:srgbClr val="000000"/>
        </a:dk1>
        <a:lt1>
          <a:srgbClr val="FFFFFF"/>
        </a:lt1>
        <a:dk2>
          <a:srgbClr val="000000"/>
        </a:dk2>
        <a:lt2>
          <a:srgbClr val="B2B2B2"/>
        </a:lt2>
        <a:accent1>
          <a:srgbClr val="BF59B8"/>
        </a:accent1>
        <a:accent2>
          <a:srgbClr val="884183"/>
        </a:accent2>
        <a:accent3>
          <a:srgbClr val="FFFFFF"/>
        </a:accent3>
        <a:accent4>
          <a:srgbClr val="000000"/>
        </a:accent4>
        <a:accent5>
          <a:srgbClr val="DCB5D8"/>
        </a:accent5>
        <a:accent6>
          <a:srgbClr val="7B3A76"/>
        </a:accent6>
        <a:hlink>
          <a:srgbClr val="371535"/>
        </a:hlink>
        <a:folHlink>
          <a:srgbClr val="C468BD"/>
        </a:folHlink>
      </a:clrScheme>
      <a:clrMap bg1="lt1" tx1="dk1" bg2="lt2" tx2="dk2" accent1="accent1" accent2="accent2" accent3="accent3" accent4="accent4" accent5="accent5" accent6="accent6" hlink="hlink" folHlink="folHlink"/>
    </a:extraClrScheme>
    <a:extraClrScheme>
      <a:clrScheme name="演示设计 6">
        <a:dk1>
          <a:srgbClr val="000000"/>
        </a:dk1>
        <a:lt1>
          <a:srgbClr val="FFFFFF"/>
        </a:lt1>
        <a:dk2>
          <a:srgbClr val="000000"/>
        </a:dk2>
        <a:lt2>
          <a:srgbClr val="B2B2B2"/>
        </a:lt2>
        <a:accent1>
          <a:srgbClr val="FF0517"/>
        </a:accent1>
        <a:accent2>
          <a:srgbClr val="BC000D"/>
        </a:accent2>
        <a:accent3>
          <a:srgbClr val="FFFFFF"/>
        </a:accent3>
        <a:accent4>
          <a:srgbClr val="000000"/>
        </a:accent4>
        <a:accent5>
          <a:srgbClr val="FFAAAB"/>
        </a:accent5>
        <a:accent6>
          <a:srgbClr val="AA000B"/>
        </a:accent6>
        <a:hlink>
          <a:srgbClr val="3A0004"/>
        </a:hlink>
        <a:folHlink>
          <a:srgbClr val="FF3B3B"/>
        </a:folHlink>
      </a:clrScheme>
      <a:clrMap bg1="lt1" tx1="dk1" bg2="lt2" tx2="dk2" accent1="accent1" accent2="accent2" accent3="accent3" accent4="accent4" accent5="accent5" accent6="accent6" hlink="hlink" folHlink="folHlink"/>
    </a:extraClrScheme>
    <a:extraClrScheme>
      <a:clrScheme name="演示设计 7">
        <a:dk1>
          <a:srgbClr val="000000"/>
        </a:dk1>
        <a:lt1>
          <a:srgbClr val="FFFFFF"/>
        </a:lt1>
        <a:dk2>
          <a:srgbClr val="000000"/>
        </a:dk2>
        <a:lt2>
          <a:srgbClr val="C0C0C0"/>
        </a:lt2>
        <a:accent1>
          <a:srgbClr val="DFE0BE"/>
        </a:accent1>
        <a:accent2>
          <a:srgbClr val="D1D46B"/>
        </a:accent2>
        <a:accent3>
          <a:srgbClr val="FFFFFF"/>
        </a:accent3>
        <a:accent4>
          <a:srgbClr val="000000"/>
        </a:accent4>
        <a:accent5>
          <a:srgbClr val="ECEDDB"/>
        </a:accent5>
        <a:accent6>
          <a:srgbClr val="BDC060"/>
        </a:accent6>
        <a:hlink>
          <a:srgbClr val="3A3B11"/>
        </a:hlink>
        <a:folHlink>
          <a:srgbClr val="DDDF91"/>
        </a:folHlink>
      </a:clrScheme>
      <a:clrMap bg1="lt1" tx1="dk1" bg2="lt2" tx2="dk2" accent1="accent1" accent2="accent2" accent3="accent3" accent4="accent4" accent5="accent5" accent6="accent6" hlink="hlink" folHlink="folHlink"/>
    </a:extraClrScheme>
    <a:extraClrScheme>
      <a:clrScheme name="演示设计 8">
        <a:dk1>
          <a:srgbClr val="000000"/>
        </a:dk1>
        <a:lt1>
          <a:srgbClr val="FFFFFF"/>
        </a:lt1>
        <a:dk2>
          <a:srgbClr val="000000"/>
        </a:dk2>
        <a:lt2>
          <a:srgbClr val="C0C0C0"/>
        </a:lt2>
        <a:accent1>
          <a:srgbClr val="6FC01E"/>
        </a:accent1>
        <a:accent2>
          <a:srgbClr val="4F7913"/>
        </a:accent2>
        <a:accent3>
          <a:srgbClr val="FFFFFF"/>
        </a:accent3>
        <a:accent4>
          <a:srgbClr val="000000"/>
        </a:accent4>
        <a:accent5>
          <a:srgbClr val="BBDCAB"/>
        </a:accent5>
        <a:accent6>
          <a:srgbClr val="476D10"/>
        </a:accent6>
        <a:hlink>
          <a:srgbClr val="26420A"/>
        </a:hlink>
        <a:folHlink>
          <a:srgbClr val="7BD52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Times New Roman"/>
        <a:font script="Hebr" typeface="Times New Roman"/>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11203</Words>
  <Application>WPS 演示</Application>
  <PresentationFormat>全屏显示(4:3)</PresentationFormat>
  <Paragraphs>1263</Paragraphs>
  <Slides>59</Slides>
  <Notes>6</Notes>
  <HiddenSlides>1</HiddenSlides>
  <MMClips>0</MMClips>
  <ScaleCrop>false</ScaleCrop>
  <HeadingPairs>
    <vt:vector size="8" baseType="variant">
      <vt:variant>
        <vt:lpstr>已用的字体</vt:lpstr>
      </vt:variant>
      <vt:variant>
        <vt:i4>22</vt:i4>
      </vt:variant>
      <vt:variant>
        <vt:lpstr>主题</vt:lpstr>
      </vt:variant>
      <vt:variant>
        <vt:i4>1</vt:i4>
      </vt:variant>
      <vt:variant>
        <vt:lpstr>嵌入 OLE 服务器</vt:lpstr>
      </vt:variant>
      <vt:variant>
        <vt:i4>9</vt:i4>
      </vt:variant>
      <vt:variant>
        <vt:lpstr>幻灯片标题</vt:lpstr>
      </vt:variant>
      <vt:variant>
        <vt:i4>59</vt:i4>
      </vt:variant>
    </vt:vector>
  </HeadingPairs>
  <TitlesOfParts>
    <vt:vector size="91" baseType="lpstr">
      <vt:lpstr>Arial</vt:lpstr>
      <vt:lpstr>宋体</vt:lpstr>
      <vt:lpstr>Wingdings</vt:lpstr>
      <vt:lpstr>华文细黑</vt:lpstr>
      <vt:lpstr>Times New Roman</vt:lpstr>
      <vt:lpstr>Calibri</vt:lpstr>
      <vt:lpstr>Verdana</vt:lpstr>
      <vt:lpstr>方正正大黑简体</vt:lpstr>
      <vt:lpstr>黑体</vt:lpstr>
      <vt:lpstr>微软雅黑</vt:lpstr>
      <vt:lpstr>隶书</vt:lpstr>
      <vt:lpstr>Arial Unicode MS</vt:lpstr>
      <vt:lpstr>华文中宋</vt:lpstr>
      <vt:lpstr>楷体</vt:lpstr>
      <vt:lpstr>楷体_GB2312</vt:lpstr>
      <vt:lpstr>新宋体</vt:lpstr>
      <vt:lpstr>Symbol</vt:lpstr>
      <vt:lpstr>华文新魏</vt:lpstr>
      <vt:lpstr>Tahoma</vt:lpstr>
      <vt:lpstr>Cambria Math</vt:lpstr>
      <vt:lpstr>MS Mincho</vt:lpstr>
      <vt:lpstr>Segoe Print</vt:lpstr>
      <vt:lpstr>第一PPT：www.1ppt.com</vt:lpstr>
      <vt:lpstr>Equation.KSEE3</vt:lpstr>
      <vt:lpstr>Equation.KSEE3</vt:lpstr>
      <vt:lpstr>Equation.KSEE3</vt:lpstr>
      <vt:lpstr>Equation.KSEE3</vt:lpstr>
      <vt:lpstr>Equation.KSEE3</vt:lpstr>
      <vt:lpstr>Equation.KSEE3</vt:lpstr>
      <vt:lpstr>Equation.KSEE3</vt:lpstr>
      <vt:lpstr>Equation.KSEE3</vt:lpstr>
      <vt:lpstr>Equation.KSEE3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1.2 如何实现堆</vt:lpstr>
      <vt:lpstr>1.2 如何实现堆</vt:lpstr>
      <vt:lpstr>1.2 如何实现堆</vt:lpstr>
      <vt:lpstr>1.2 如何实现堆</vt:lpstr>
      <vt:lpstr>1.2 如何实现堆</vt:lpstr>
      <vt:lpstr>1.3 利用堆进行排序</vt:lpstr>
      <vt:lpstr>1.3 利用堆进行排序</vt:lpstr>
      <vt:lpstr>1.3 利用堆进行排序</vt:lpstr>
      <vt:lpstr>1.3 利用堆进行排序</vt:lpstr>
      <vt:lpstr>PowerPoint 演示文稿</vt:lpstr>
      <vt:lpstr>1.3 利用堆进行排序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第一PPT模板网：www.1ppt.com</dc:title>
  <dc:creator>第一PPT模板网：www.1ppt.com</dc:creator>
  <cp:lastModifiedBy>时间矿泉水</cp:lastModifiedBy>
  <cp:revision>440</cp:revision>
  <dcterms:created xsi:type="dcterms:W3CDTF">2010-09-23T08:30:00Z</dcterms:created>
  <dcterms:modified xsi:type="dcterms:W3CDTF">2025-10-28T05:55:18Z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模板">
    <vt:lpwstr>www.1ppt.com</vt:lpwstr>
  </property>
  <property fmtid="{D5CDD505-2E9C-101B-9397-08002B2CF9AE}" pid="3" name="ICV">
    <vt:lpwstr>EE327F7BBB4048909F030AD7F98148BF_13</vt:lpwstr>
  </property>
  <property fmtid="{D5CDD505-2E9C-101B-9397-08002B2CF9AE}" pid="4" name="KSOProductBuildVer">
    <vt:lpwstr>2052-12.1.0.23125</vt:lpwstr>
  </property>
</Properties>
</file>