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3"/>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15" r:id="rId30"/>
    <p:sldId id="804" r:id="rId31"/>
    <p:sldId id="805" r:id="rId32"/>
    <p:sldId id="806" r:id="rId33"/>
    <p:sldId id="816" r:id="rId34"/>
    <p:sldId id="807" r:id="rId35"/>
    <p:sldId id="808" r:id="rId36"/>
    <p:sldId id="809" r:id="rId37"/>
    <p:sldId id="810" r:id="rId38"/>
    <p:sldId id="814" r:id="rId39"/>
    <p:sldId id="784" r:id="rId40"/>
    <p:sldId id="811" r:id="rId41"/>
    <p:sldId id="813" r:id="rId42"/>
    <p:sldId id="812" r:id="rId43"/>
    <p:sldId id="818" r:id="rId44"/>
    <p:sldId id="817" r:id="rId45"/>
    <p:sldId id="820" r:id="rId46"/>
    <p:sldId id="821" r:id="rId47"/>
    <p:sldId id="822" r:id="rId48"/>
    <p:sldId id="823" r:id="rId49"/>
    <p:sldId id="824" r:id="rId50"/>
    <p:sldId id="825" r:id="rId51"/>
    <p:sldId id="826"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9" userDrawn="1">
          <p15:clr>
            <a:srgbClr val="A4A3A4"/>
          </p15:clr>
        </p15:guide>
        <p15:guide id="2" pos="28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139"/>
        <p:guide pos="28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blog.csdn.net/v_JULY_v/article/details/70418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5.xml"/><Relationship Id="rId1" Type="http://schemas.openxmlformats.org/officeDocument/2006/relationships/tags" Target="../tags/tag8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7.xml"/><Relationship Id="rId1" Type="http://schemas.openxmlformats.org/officeDocument/2006/relationships/tags" Target="../tags/tag8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4" name="文本框 3"/>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=4;n&lt;=20;n++)</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i&lt;n;i++)</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a3=2;j&lt;i;j++)</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a4=1;k&lt;j;k++)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%d\n",n,i,j,k);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思考代码交换的细节设计，为什么要</a:t>
            </a:r>
            <a:r>
              <a:rPr lang="en-US" altLang="zh-CN" sz="2000" dirty="0">
                <a:solidFill>
                  <a:srgbClr val="080808"/>
                </a:solidFill>
                <a:latin typeface="宋体" panose="02010600030101010101" pitchFamily="2" charset="-122"/>
              </a:rPr>
              <a:t>j&lt;n-i-1</a:t>
            </a:r>
            <a:r>
              <a:rPr lang="zh-CN" altLang="en-US" sz="2000" dirty="0">
                <a:solidFill>
                  <a:srgbClr val="080808"/>
                </a:solidFill>
                <a:latin typeface="宋体" panose="02010600030101010101" pitchFamily="2" charset="-122"/>
              </a:rPr>
              <a:t>。</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6" name="图片 5"/>
          <p:cNvPicPr>
            <a:picLocks noChangeAspect="1"/>
          </p:cNvPicPr>
          <p:nvPr/>
        </p:nvPicPr>
        <p:blipFill>
          <a:blip r:embed="rId6"/>
          <a:stretch>
            <a:fillRect/>
          </a:stretch>
        </p:blipFill>
        <p:spPr>
          <a:xfrm>
            <a:off x="1979930" y="3141345"/>
            <a:ext cx="5457825" cy="23526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5" name="图片 4"/>
          <p:cNvPicPr>
            <a:picLocks noChangeAspect="1"/>
          </p:cNvPicPr>
          <p:nvPr/>
        </p:nvPicPr>
        <p:blipFill>
          <a:blip r:embed="rId6"/>
          <a:stretch>
            <a:fillRect/>
          </a:stretch>
        </p:blipFill>
        <p:spPr>
          <a:xfrm>
            <a:off x="2843530" y="2637155"/>
            <a:ext cx="336232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55105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pic>
        <p:nvPicPr>
          <p:cNvPr id="3" name="图片 2"/>
          <p:cNvPicPr>
            <a:picLocks noChangeAspect="1"/>
          </p:cNvPicPr>
          <p:nvPr/>
        </p:nvPicPr>
        <p:blipFill>
          <a:blip r:embed="rId6"/>
          <a:stretch>
            <a:fillRect/>
          </a:stretch>
        </p:blipFill>
        <p:spPr>
          <a:xfrm>
            <a:off x="2483485" y="2943860"/>
            <a:ext cx="4371975" cy="2324100"/>
          </a:xfrm>
          <a:prstGeom prst="rect">
            <a:avLst/>
          </a:prstGeom>
        </p:spPr>
      </p:pic>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
        <p:nvSpPr>
          <p:cNvPr id="16" name="文本框 15"/>
          <p:cNvSpPr txBox="1"/>
          <p:nvPr/>
        </p:nvSpPr>
        <p:spPr>
          <a:xfrm>
            <a:off x="7275830" y="3573145"/>
            <a:ext cx="1793875" cy="1575435"/>
          </a:xfrm>
          <a:prstGeom prst="rect">
            <a:avLst/>
          </a:prstGeom>
          <a:noFill/>
        </p:spPr>
        <p:txBody>
          <a:bodyPr wrap="square" rtlCol="0">
            <a:noAutofit/>
          </a:bodyPr>
          <a:p>
            <a:pPr algn="ctr"/>
            <a:r>
              <a:rPr lang="zh-CN" altLang="en-US"/>
              <a:t>每一趟匹配，发现匹配失败则进行下一趟的</a:t>
            </a:r>
            <a:r>
              <a:rPr lang="zh-CN" altLang="en-US"/>
              <a:t>匹配！！！</a:t>
            </a:r>
            <a:endParaRPr lang="zh-CN" altLang="en-US"/>
          </a:p>
        </p:txBody>
      </p:sp>
      <p:sp>
        <p:nvSpPr>
          <p:cNvPr id="17" name="文本框 16"/>
          <p:cNvSpPr txBox="1"/>
          <p:nvPr/>
        </p:nvSpPr>
        <p:spPr>
          <a:xfrm>
            <a:off x="3295650" y="321310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c!=e</a:t>
            </a:r>
            <a:r>
              <a:rPr lang="zh-CN" altLang="en-US"/>
              <a:t>结束本次循环</a:t>
            </a:r>
            <a:r>
              <a:rPr lang="zh-CN" altLang="en-US"/>
              <a:t>匹配</a:t>
            </a:r>
            <a:endParaRPr lang="zh-CN" altLang="en-US"/>
          </a:p>
        </p:txBody>
      </p:sp>
      <p:sp>
        <p:nvSpPr>
          <p:cNvPr id="18" name="文本框 17"/>
          <p:cNvSpPr txBox="1"/>
          <p:nvPr/>
        </p:nvSpPr>
        <p:spPr>
          <a:xfrm>
            <a:off x="3716020" y="363347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e!=b</a:t>
            </a:r>
            <a:r>
              <a:rPr lang="zh-CN" altLang="en-US"/>
              <a:t>结束本次循环</a:t>
            </a:r>
            <a:r>
              <a:rPr lang="zh-CN" altLang="en-US"/>
              <a:t>匹配</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548130" y="29248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920355" cy="53340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S=“ABCABCABD”</a:t>
            </a:r>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T=“ABCABD”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17" name="文本框 16"/>
          <p:cNvSpPr txBox="1"/>
          <p:nvPr/>
        </p:nvSpPr>
        <p:spPr>
          <a:xfrm>
            <a:off x="1619885" y="5877877"/>
            <a:ext cx="5080000" cy="583565"/>
          </a:xfrm>
          <a:prstGeom prst="rect">
            <a:avLst/>
          </a:prstGeom>
        </p:spPr>
        <p:txBody>
          <a:bodyPr>
            <a:spAutoFit/>
          </a:bodyPr>
          <a:p>
            <a:r>
              <a:rPr lang="zh-CN" altLang="en-US" sz="1600">
                <a:hlinkClick r:id="rId1"/>
              </a:rPr>
              <a:t>从头到尾彻底理解</a:t>
            </a:r>
            <a:r>
              <a:rPr lang="en-US" altLang="zh-CN" sz="1600">
                <a:hlinkClick r:id="rId1"/>
              </a:rPr>
              <a:t>KMP</a:t>
            </a:r>
            <a:r>
              <a:rPr lang="zh-CN" altLang="en-US" sz="1600">
                <a:hlinkClick r:id="rId1"/>
              </a:rPr>
              <a:t>（</a:t>
            </a:r>
            <a:r>
              <a:rPr lang="en-US" altLang="zh-CN" sz="1600">
                <a:hlinkClick r:id="rId1"/>
              </a:rPr>
              <a:t>2014</a:t>
            </a:r>
            <a:r>
              <a:rPr lang="zh-CN" altLang="en-US" sz="1600">
                <a:hlinkClick r:id="rId1"/>
              </a:rPr>
              <a:t>年</a:t>
            </a:r>
            <a:r>
              <a:rPr lang="en-US" altLang="zh-CN" sz="1600">
                <a:hlinkClick r:id="rId1"/>
              </a:rPr>
              <a:t>8</a:t>
            </a:r>
            <a:r>
              <a:rPr lang="zh-CN" altLang="en-US" sz="1600">
                <a:hlinkClick r:id="rId1"/>
              </a:rPr>
              <a:t>月</a:t>
            </a:r>
            <a:r>
              <a:rPr lang="en-US" altLang="zh-CN" sz="1600">
                <a:hlinkClick r:id="rId1"/>
              </a:rPr>
              <a:t>22</a:t>
            </a:r>
            <a:r>
              <a:rPr lang="zh-CN" altLang="en-US" sz="1600">
                <a:hlinkClick r:id="rId1"/>
              </a:rPr>
              <a:t>日版）</a:t>
            </a:r>
            <a:r>
              <a:rPr lang="en-US" altLang="zh-CN" sz="1600">
                <a:hlinkClick r:id="rId1"/>
              </a:rPr>
              <a:t>_kmp</a:t>
            </a:r>
            <a:r>
              <a:rPr lang="zh-CN" altLang="en-US" sz="1600">
                <a:hlinkClick r:id="rId1"/>
              </a:rPr>
              <a:t>算法 </a:t>
            </a:r>
            <a:r>
              <a:rPr lang="en-US" altLang="zh-CN" sz="1600">
                <a:hlinkClick r:id="rId1"/>
              </a:rPr>
              <a:t>csdn-CSDN</a:t>
            </a:r>
            <a:r>
              <a:rPr lang="zh-CN" altLang="en-US" sz="1600">
                <a:hlinkClick r:id="rId1"/>
              </a:rPr>
              <a:t>博客</a:t>
            </a:r>
            <a:endParaRPr lang="zh-CN" altLang="en-US" sz="1600">
              <a:hlinkClick r:id="rId1"/>
            </a:endParaRPr>
          </a:p>
        </p:txBody>
      </p:sp>
      <p:sp>
        <p:nvSpPr>
          <p:cNvPr id="4" name="文本框 3"/>
          <p:cNvSpPr txBox="1"/>
          <p:nvPr/>
        </p:nvSpPr>
        <p:spPr>
          <a:xfrm>
            <a:off x="1548130" y="24644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主串</a:t>
            </a:r>
            <a:r>
              <a:rPr lang="en-US" altLang="zh-CN" sz="2400" dirty="0" smtClean="0">
                <a:solidFill>
                  <a:srgbClr val="080808"/>
                </a:solidFill>
                <a:uFillTx/>
                <a:latin typeface="Times New Roman" panose="02020603050405020304" charset="0"/>
                <a:sym typeface="+mn-ea"/>
              </a:rPr>
              <a:t>S</a:t>
            </a:r>
            <a:endParaRPr lang="en-US" altLang="zh-CN" sz="2400" dirty="0" smtClean="0">
              <a:solidFill>
                <a:srgbClr val="080808"/>
              </a:solidFill>
              <a:uFillTx/>
              <a:latin typeface="Times New Roman" panose="02020603050405020304" charset="0"/>
              <a:sym typeface="+mn-ea"/>
            </a:endParaRPr>
          </a:p>
        </p:txBody>
      </p:sp>
      <p:graphicFrame>
        <p:nvGraphicFramePr>
          <p:cNvPr id="5" name="表格 4"/>
          <p:cNvGraphicFramePr/>
          <p:nvPr/>
        </p:nvGraphicFramePr>
        <p:xfrm>
          <a:off x="1548130" y="422148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1548130" y="377507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828040" y="5373370"/>
            <a:ext cx="7509510" cy="458470"/>
          </a:xfrm>
          <a:prstGeom prst="rect">
            <a:avLst/>
          </a:prstGeom>
          <a:noFill/>
        </p:spPr>
        <p:txBody>
          <a:bodyPr wrap="square" rtlCol="0" anchor="t">
            <a:noAutofit/>
          </a:bodyPr>
          <a:p>
            <a:pPr>
              <a:spcBef>
                <a:spcPct val="50000"/>
              </a:spcBef>
              <a:buSzTx/>
              <a:buFontTx/>
              <a:buNone/>
            </a:pPr>
            <a:r>
              <a:rPr lang="en-US"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算法聪明在哪呢？可以说聪明</a:t>
            </a:r>
            <a:r>
              <a:rPr lang="zh-CN" altLang="en-US" sz="2400" dirty="0" smtClean="0">
                <a:solidFill>
                  <a:srgbClr val="080808"/>
                </a:solidFill>
                <a:uFillTx/>
                <a:latin typeface="Times New Roman" panose="02020603050405020304" charset="0"/>
                <a:sym typeface="+mn-ea"/>
              </a:rPr>
              <a:t>就是在</a:t>
            </a:r>
            <a:r>
              <a:rPr lang="en-US" altLang="zh-CN" sz="2400" dirty="0" smtClean="0">
                <a:solidFill>
                  <a:srgbClr val="080808"/>
                </a:solidFill>
                <a:uFillTx/>
                <a:latin typeface="Times New Roman" panose="02020603050405020304" charset="0"/>
                <a:sym typeface="+mn-ea"/>
              </a:rPr>
              <a:t>next</a:t>
            </a:r>
            <a:r>
              <a:rPr lang="zh-CN" altLang="en-US" sz="2400" dirty="0" smtClean="0">
                <a:solidFill>
                  <a:srgbClr val="080808"/>
                </a:solidFill>
                <a:uFillTx/>
                <a:latin typeface="Times New Roman" panose="02020603050405020304" charset="0"/>
                <a:sym typeface="+mn-ea"/>
              </a:rPr>
              <a:t>数组上</a:t>
            </a:r>
            <a:r>
              <a:rPr lang="en-US" altLang="zh-CN" sz="2400" dirty="0" smtClean="0">
                <a:solidFill>
                  <a:srgbClr val="080808"/>
                </a:solidFill>
                <a:uFillTx/>
                <a:latin typeface="Times New Roman" panose="02020603050405020304" charset="0"/>
                <a:sym typeface="+mn-ea"/>
              </a:rPr>
              <a:t>!</a:t>
            </a:r>
            <a:endParaRPr lang="en-US" altLang="zh-CN" sz="2400" dirty="0" smtClean="0">
              <a:solidFill>
                <a:srgbClr val="080808"/>
              </a:solidFill>
              <a:uFillTx/>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755650" y="20612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755650" y="14992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683895" y="2924810"/>
            <a:ext cx="7792720" cy="528320"/>
          </a:xfrm>
          <a:prstGeom prst="rect">
            <a:avLst/>
          </a:prstGeom>
          <a:noFill/>
        </p:spPr>
        <p:txBody>
          <a:bodyPr wrap="square" rtlCol="0" anchor="t">
            <a:noAutofit/>
          </a:bodyPr>
          <a:p>
            <a:pPr>
              <a:spcBef>
                <a:spcPct val="50000"/>
              </a:spcBef>
              <a:buSzTx/>
              <a:buFontTx/>
              <a:buNone/>
            </a:pPr>
            <a:r>
              <a:rPr lang="zh-CN" altLang="en-US" sz="1800" dirty="0" smtClean="0">
                <a:solidFill>
                  <a:srgbClr val="080808"/>
                </a:solidFill>
                <a:uFillTx/>
                <a:latin typeface="Times New Roman" panose="02020603050405020304" charset="0"/>
                <a:sym typeface="+mn-ea"/>
              </a:rPr>
              <a:t>那么什么是</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数组呢？</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数组就是记录模式串</a:t>
            </a:r>
            <a:r>
              <a:rPr lang="zh-CN" altLang="en-US" sz="1800" dirty="0" smtClean="0">
                <a:solidFill>
                  <a:srgbClr val="080808"/>
                </a:solidFill>
                <a:uFillTx/>
                <a:latin typeface="Times New Roman" panose="02020603050405020304" charset="0"/>
                <a:sym typeface="+mn-ea"/>
              </a:rPr>
              <a:t>子串最长相同前后缀。</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1"/>
            </p:custDataLst>
          </p:nvPr>
        </p:nvGraphicFramePr>
        <p:xfrm>
          <a:off x="755650" y="3429000"/>
          <a:ext cx="7505065" cy="2915285"/>
        </p:xfrm>
        <a:graphic>
          <a:graphicData uri="http://schemas.openxmlformats.org/drawingml/2006/table">
            <a:tbl>
              <a:tblPr firstRow="1" bandRow="1">
                <a:tableStyleId>{5C22544A-7EE6-4342-B048-85BDC9FD1C3A}</a:tableStyleId>
              </a:tblPr>
              <a:tblGrid>
                <a:gridCol w="1341120"/>
                <a:gridCol w="2306955"/>
                <a:gridCol w="2415540"/>
                <a:gridCol w="1441450"/>
              </a:tblGrid>
              <a:tr h="375920">
                <a:tc>
                  <a:txBody>
                    <a:bodyPr/>
                    <a:p>
                      <a:pPr>
                        <a:buNone/>
                      </a:pPr>
                      <a:r>
                        <a:rPr lang="zh-CN" altLang="en-US">
                          <a:solidFill>
                            <a:schemeClr val="accent3"/>
                          </a:solidFill>
                          <a:uFillTx/>
                          <a:ea typeface="宋体" panose="02010600030101010101" pitchFamily="2" charset="-122"/>
                        </a:rPr>
                        <a:t>字串</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前缀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后缀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最长公共长度</a:t>
                      </a:r>
                      <a:endParaRPr lang="zh-CN" altLang="en-US">
                        <a:solidFill>
                          <a:schemeClr val="accent3"/>
                        </a:solidFill>
                        <a:uFillTx/>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C,BC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ABCA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,AB,ABC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1</a:t>
                      </a:r>
                      <a:endParaRPr lang="en-US" altLang="zh-CN">
                        <a:latin typeface="Times New Roman" panose="02020603050405020304" charset="0"/>
                        <a:ea typeface="宋体" panose="02010600030101010101" pitchFamily="2" charset="-122"/>
                      </a:endParaRPr>
                    </a:p>
                  </a:txBody>
                  <a:tcPr/>
                </a:tc>
              </a:tr>
              <a:tr h="394335">
                <a:tc>
                  <a:txBody>
                    <a:bodyPr/>
                    <a:p>
                      <a:pPr>
                        <a:buNone/>
                      </a:pPr>
                      <a:r>
                        <a:rPr lang="en-US" altLang="zh-CN">
                          <a:solidFill>
                            <a:schemeClr val="accent4"/>
                          </a:solidFill>
                          <a:uFillTx/>
                          <a:latin typeface="Times New Roman" panose="02020603050405020304" charset="0"/>
                          <a:ea typeface="宋体" panose="02010600030101010101" pitchFamily="2" charset="-122"/>
                        </a:rPr>
                        <a:t>ABCAB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,ABC,ABCA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,CAB,BCAB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2</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ABCABD</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rPr>
                        <a:t>A,AB,ABC,ABCA,ABCAB</a:t>
                      </a:r>
                      <a:endParaRPr lang="en-US" altLang="zh-CN" sz="1400">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sym typeface="+mn-ea"/>
                        </a:rPr>
                        <a:t>D,BD,ABD,CABD,BCABD</a:t>
                      </a:r>
                      <a:endParaRPr lang="en-US" altLang="zh-CN" sz="1400">
                        <a:latin typeface="Times New Roman" panose="02020603050405020304" charset="0"/>
                        <a:ea typeface="宋体" panose="02010600030101010101" pitchFamily="2" charset="-122"/>
                        <a:sym typeface="+mn-ea"/>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bl>
          </a:graphicData>
        </a:graphic>
      </p:graphicFrame>
      <p:sp>
        <p:nvSpPr>
          <p:cNvPr id="2" name="云形标注 1"/>
          <p:cNvSpPr/>
          <p:nvPr/>
        </p:nvSpPr>
        <p:spPr>
          <a:xfrm>
            <a:off x="6012180" y="1412875"/>
            <a:ext cx="2087880" cy="1368425"/>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6308725" y="1642110"/>
            <a:ext cx="1495425" cy="734060"/>
          </a:xfrm>
          <a:prstGeom prst="rect">
            <a:avLst/>
          </a:prstGeom>
          <a:noFill/>
        </p:spPr>
        <p:txBody>
          <a:bodyPr wrap="square" rtlCol="0">
            <a:noAutofit/>
          </a:bodyPr>
          <a:p>
            <a:pPr algn="ctr"/>
            <a:r>
              <a:rPr lang="zh-CN" altLang="en-US">
                <a:solidFill>
                  <a:srgbClr val="FF0000"/>
                </a:solidFill>
              </a:rPr>
              <a:t>前缀就是从首字符开始的子串！</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1217930" y="4181475"/>
          <a:ext cx="2918460" cy="752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650875" y="1557020"/>
            <a:ext cx="7609840" cy="401955"/>
          </a:xfrm>
          <a:prstGeom prst="rect">
            <a:avLst/>
          </a:prstGeom>
          <a:noFill/>
        </p:spPr>
        <p:txBody>
          <a:bodyPr wrap="square" rtlCol="0" anchor="t">
            <a:noAutofit/>
          </a:bodyPr>
          <a:p>
            <a:r>
              <a:rPr lang="zh-CN" altLang="en-US" sz="1800" dirty="0" smtClean="0">
                <a:solidFill>
                  <a:srgbClr val="080808"/>
                </a:solidFill>
                <a:uFillTx/>
                <a:latin typeface="Times New Roman" panose="02020603050405020304" charset="0"/>
                <a:sym typeface="+mn-ea"/>
              </a:rPr>
              <a:t>那么KMP算法如何利用next数组实现模式串匹配？</a:t>
            </a:r>
            <a:endParaRPr lang="zh-CN" altLang="en-US" sz="1800" dirty="0" smtClean="0">
              <a:solidFill>
                <a:srgbClr val="080808"/>
              </a:solidFill>
              <a:uFillTx/>
              <a:latin typeface="Times New Roman" panose="02020603050405020304" charset="0"/>
              <a:sym typeface="+mn-ea"/>
            </a:endParaRPr>
          </a:p>
        </p:txBody>
      </p:sp>
      <p:graphicFrame>
        <p:nvGraphicFramePr>
          <p:cNvPr id="8" name="表格 7"/>
          <p:cNvGraphicFramePr/>
          <p:nvPr/>
        </p:nvGraphicFramePr>
        <p:xfrm>
          <a:off x="1208405" y="2881630"/>
          <a:ext cx="4377690" cy="762000"/>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gridCol w="486410"/>
                <a:gridCol w="486410"/>
                <a:gridCol w="486410"/>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37465" y="288163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nvGraphicFramePr>
        <p:xfrm>
          <a:off x="1217930" y="5060950"/>
          <a:ext cx="2918460" cy="371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5560" y="508508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810" y="417258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4" name="文本框 13"/>
          <p:cNvSpPr txBox="1"/>
          <p:nvPr/>
        </p:nvSpPr>
        <p:spPr>
          <a:xfrm>
            <a:off x="755650" y="1975485"/>
            <a:ext cx="8268970" cy="906145"/>
          </a:xfrm>
          <a:prstGeom prst="rect">
            <a:avLst/>
          </a:prstGeom>
          <a:noFill/>
        </p:spPr>
        <p:txBody>
          <a:bodyPr wrap="square" rtlCol="0">
            <a:noAutofit/>
          </a:bodyPr>
          <a:p>
            <a:r>
              <a:rPr lang="zh-CN" altLang="en-US">
                <a:solidFill>
                  <a:schemeClr val="tx1"/>
                </a:solidFill>
                <a:uFillTx/>
                <a:latin typeface="Times New Roman" panose="02020603050405020304" charset="0"/>
              </a:rPr>
              <a:t>算法思想：定义两个指针</a:t>
            </a:r>
            <a:r>
              <a:rPr lang="en-US" altLang="zh-CN">
                <a:solidFill>
                  <a:schemeClr val="tx1"/>
                </a:solidFill>
                <a:uFillTx/>
                <a:latin typeface="Times New Roman" panose="02020603050405020304" charset="0"/>
                <a:cs typeface="Times New Roman" panose="02020603050405020304" charset="0"/>
              </a:rPr>
              <a:t>i</a:t>
            </a:r>
            <a:r>
              <a:rPr lang="zh-CN" altLang="en-US">
                <a:solidFill>
                  <a:schemeClr val="tx1"/>
                </a:solidFill>
                <a:uFillTx/>
                <a:latin typeface="Times New Roman" panose="02020603050405020304" charset="0"/>
                <a:cs typeface="Times New Roman" panose="02020603050405020304" charset="0"/>
              </a:rPr>
              <a:t>，</a:t>
            </a:r>
            <a:r>
              <a:rPr lang="en-US" altLang="zh-CN">
                <a:solidFill>
                  <a:schemeClr val="tx1"/>
                </a:solidFill>
                <a:uFillTx/>
                <a:latin typeface="Times New Roman" panose="02020603050405020304" charset="0"/>
                <a:cs typeface="Times New Roman" panose="02020603050405020304" charset="0"/>
              </a:rPr>
              <a:t>j</a:t>
            </a:r>
            <a:r>
              <a:rPr lang="zh-CN" altLang="en-US">
                <a:solidFill>
                  <a:schemeClr val="tx1"/>
                </a:solidFill>
                <a:uFillTx/>
                <a:latin typeface="Times New Roman" panose="02020603050405020304" charset="0"/>
              </a:rPr>
              <a:t>分别指向主串和模式串，依次匹配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指向的字符，如果</a:t>
            </a:r>
            <a:r>
              <a:rPr lang="en-US" altLang="zh-CN">
                <a:solidFill>
                  <a:schemeClr val="tx1"/>
                </a:solidFill>
                <a:uFillTx/>
                <a:latin typeface="Times New Roman" panose="02020603050405020304" charset="0"/>
              </a:rPr>
              <a:t>S[i]!=T[j],i</a:t>
            </a:r>
            <a:r>
              <a:rPr lang="zh-CN" altLang="en-US">
                <a:solidFill>
                  <a:schemeClr val="tx1"/>
                </a:solidFill>
                <a:uFillTx/>
                <a:latin typeface="Times New Roman" panose="02020603050405020304" charset="0"/>
              </a:rPr>
              <a:t>指针指向位置不变，</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指针返回到当前字符之前子串的</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数组位置。若循环结束</a:t>
            </a:r>
            <a:r>
              <a:rPr lang="en-US" altLang="zh-CN">
                <a:solidFill>
                  <a:schemeClr val="tx1"/>
                </a:solidFill>
                <a:uFillTx/>
                <a:latin typeface="Times New Roman" panose="02020603050405020304" charset="0"/>
              </a:rPr>
              <a:t>j==len(T)</a:t>
            </a:r>
            <a:r>
              <a:rPr lang="zh-CN" altLang="en-US">
                <a:solidFill>
                  <a:schemeClr val="tx1"/>
                </a:solidFill>
                <a:uFillTx/>
                <a:latin typeface="Times New Roman" panose="02020603050405020304" charset="0"/>
              </a:rPr>
              <a:t>则说明匹配成功，若</a:t>
            </a:r>
            <a:r>
              <a:rPr lang="en-US" altLang="zh-CN">
                <a:solidFill>
                  <a:schemeClr val="tx1"/>
                </a:solidFill>
                <a:uFillTx/>
                <a:latin typeface="Times New Roman" panose="02020603050405020304" charset="0"/>
              </a:rPr>
              <a:t>j&lt;len(T)</a:t>
            </a:r>
            <a:r>
              <a:rPr lang="zh-CN" altLang="en-US">
                <a:solidFill>
                  <a:schemeClr val="tx1"/>
                </a:solidFill>
                <a:uFillTx/>
                <a:latin typeface="Times New Roman" panose="02020603050405020304" charset="0"/>
              </a:rPr>
              <a:t>则匹配失败。</a:t>
            </a:r>
            <a:endParaRPr lang="zh-CN" altLang="en-US">
              <a:solidFill>
                <a:schemeClr val="tx1"/>
              </a:solidFill>
              <a:uFillTx/>
              <a:latin typeface="Times New Roman" panose="02020603050405020304" charset="0"/>
            </a:endParaRPr>
          </a:p>
        </p:txBody>
      </p:sp>
      <p:sp>
        <p:nvSpPr>
          <p:cNvPr id="15" name="文本框 14"/>
          <p:cNvSpPr txBox="1"/>
          <p:nvPr/>
        </p:nvSpPr>
        <p:spPr>
          <a:xfrm>
            <a:off x="1332230" y="3849370"/>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a:t>
            </a:r>
            <a:endParaRPr lang="en-US" altLang="zh-CN">
              <a:latin typeface="Times New Roman" panose="02020603050405020304" charset="0"/>
              <a:cs typeface="Times New Roman" panose="02020603050405020304" charset="0"/>
            </a:endParaRPr>
          </a:p>
        </p:txBody>
      </p:sp>
      <p:cxnSp>
        <p:nvCxnSpPr>
          <p:cNvPr id="16" name="直接箭头连接符 15"/>
          <p:cNvCxnSpPr/>
          <p:nvPr/>
        </p:nvCxnSpPr>
        <p:spPr>
          <a:xfrm flipV="1">
            <a:off x="1463040" y="364490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1332230" y="5733415"/>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a:t>
            </a:r>
            <a:endParaRPr lang="en-US" altLang="zh-CN">
              <a:latin typeface="Times New Roman" panose="02020603050405020304" charset="0"/>
              <a:cs typeface="Times New Roman" panose="02020603050405020304" charset="0"/>
            </a:endParaRPr>
          </a:p>
        </p:txBody>
      </p:sp>
      <p:cxnSp>
        <p:nvCxnSpPr>
          <p:cNvPr id="18" name="直接箭头连接符 17"/>
          <p:cNvCxnSpPr/>
          <p:nvPr/>
        </p:nvCxnSpPr>
        <p:spPr>
          <a:xfrm flipV="1">
            <a:off x="1463040" y="55289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200150" y="2110740"/>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8" name="表格 7"/>
          <p:cNvGraphicFramePr/>
          <p:nvPr>
            <p:custDataLst>
              <p:tags r:id="rId2"/>
            </p:custDataLst>
          </p:nvPr>
        </p:nvGraphicFramePr>
        <p:xfrm>
          <a:off x="1210945" y="943610"/>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161290" y="840105"/>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custDataLst>
              <p:tags r:id="rId3"/>
            </p:custDataLst>
          </p:nvPr>
        </p:nvGraphicFramePr>
        <p:xfrm>
          <a:off x="1215390" y="3044825"/>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159385" y="304355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127635" y="213106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5" name="文本框 14"/>
          <p:cNvSpPr txBox="1"/>
          <p:nvPr/>
        </p:nvSpPr>
        <p:spPr>
          <a:xfrm>
            <a:off x="3222625" y="17506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6" name="直接箭头连接符 15"/>
          <p:cNvCxnSpPr/>
          <p:nvPr/>
        </p:nvCxnSpPr>
        <p:spPr>
          <a:xfrm flipV="1">
            <a:off x="3334385" y="154622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3150870" y="354901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8" name="直接箭头连接符 17"/>
          <p:cNvCxnSpPr/>
          <p:nvPr/>
        </p:nvCxnSpPr>
        <p:spPr>
          <a:xfrm flipV="1">
            <a:off x="3262630" y="33445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 name="文本框 1"/>
          <p:cNvSpPr txBox="1"/>
          <p:nvPr/>
        </p:nvSpPr>
        <p:spPr>
          <a:xfrm>
            <a:off x="5076190" y="1776730"/>
            <a:ext cx="3721735" cy="923290"/>
          </a:xfrm>
          <a:prstGeom prst="rect">
            <a:avLst/>
          </a:prstGeom>
          <a:noFill/>
        </p:spPr>
        <p:txBody>
          <a:bodyPr wrap="square" rtlCol="0">
            <a:noAutofit/>
          </a:bodyPr>
          <a:p>
            <a:r>
              <a:rPr lang="zh-CN" altLang="en-US">
                <a:solidFill>
                  <a:schemeClr val="tx1"/>
                </a:solidFill>
                <a:uFillTx/>
                <a:latin typeface="Times New Roman" panose="02020603050405020304" charset="0"/>
              </a:rPr>
              <a:t>此时发现</a:t>
            </a:r>
            <a:r>
              <a:rPr lang="en-US" altLang="zh-CN">
                <a:solidFill>
                  <a:schemeClr val="tx1"/>
                </a:solidFill>
                <a:uFillTx/>
                <a:latin typeface="Times New Roman" panose="02020603050405020304" charset="0"/>
              </a:rPr>
              <a:t>S[i]!=T[j]</a:t>
            </a:r>
            <a:r>
              <a:rPr lang="zh-CN" altLang="en-US">
                <a:solidFill>
                  <a:schemeClr val="tx1"/>
                </a:solidFill>
                <a:uFillTx/>
                <a:latin typeface="Times New Roman" panose="02020603050405020304" charset="0"/>
              </a:rPr>
              <a:t>不匹配，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值不变，让</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值赋值</a:t>
            </a:r>
            <a:r>
              <a:rPr lang="en-US" altLang="zh-CN">
                <a:solidFill>
                  <a:schemeClr val="tx1"/>
                </a:solidFill>
                <a:uFillTx/>
                <a:latin typeface="Times New Roman" panose="02020603050405020304" charset="0"/>
              </a:rPr>
              <a:t>next[j-1]</a:t>
            </a:r>
            <a:endParaRPr lang="en-US" altLang="zh-CN">
              <a:solidFill>
                <a:schemeClr val="tx1"/>
              </a:solidFill>
              <a:uFillTx/>
              <a:latin typeface="Times New Roman" panose="02020603050405020304" charset="0"/>
            </a:endParaRPr>
          </a:p>
        </p:txBody>
      </p:sp>
      <p:sp>
        <p:nvSpPr>
          <p:cNvPr id="3" name="下箭头 2"/>
          <p:cNvSpPr/>
          <p:nvPr/>
        </p:nvSpPr>
        <p:spPr>
          <a:xfrm>
            <a:off x="5219700" y="3213100"/>
            <a:ext cx="360045" cy="4318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custDataLst>
              <p:tags r:id="rId4"/>
            </p:custDataLst>
          </p:nvPr>
        </p:nvGraphicFramePr>
        <p:xfrm>
          <a:off x="5850255" y="5099685"/>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27" name="表格 26"/>
          <p:cNvGraphicFramePr/>
          <p:nvPr>
            <p:custDataLst>
              <p:tags r:id="rId5"/>
            </p:custDataLst>
          </p:nvPr>
        </p:nvGraphicFramePr>
        <p:xfrm>
          <a:off x="4679950" y="3932555"/>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630295" y="382905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29" name="表格 28"/>
          <p:cNvGraphicFramePr/>
          <p:nvPr>
            <p:custDataLst>
              <p:tags r:id="rId6"/>
            </p:custDataLst>
          </p:nvPr>
        </p:nvGraphicFramePr>
        <p:xfrm>
          <a:off x="5836920" y="6033770"/>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0" name="文本框 29"/>
          <p:cNvSpPr txBox="1"/>
          <p:nvPr/>
        </p:nvSpPr>
        <p:spPr>
          <a:xfrm>
            <a:off x="4476115" y="598487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31" name="文本框 30"/>
          <p:cNvSpPr txBox="1"/>
          <p:nvPr/>
        </p:nvSpPr>
        <p:spPr>
          <a:xfrm>
            <a:off x="4444365" y="51200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2" name="文本框 31"/>
          <p:cNvSpPr txBox="1"/>
          <p:nvPr/>
        </p:nvSpPr>
        <p:spPr>
          <a:xfrm>
            <a:off x="6691630" y="473964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6803390" y="453517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6619875" y="6537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6731635" y="633349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6" name="文本框 35"/>
          <p:cNvSpPr txBox="1"/>
          <p:nvPr/>
        </p:nvSpPr>
        <p:spPr>
          <a:xfrm>
            <a:off x="107315" y="471424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更换</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值之后继续匹配。直至匹配</a:t>
            </a:r>
            <a:r>
              <a:rPr lang="zh-CN" altLang="en-US">
                <a:solidFill>
                  <a:schemeClr val="tx1"/>
                </a:solidFill>
                <a:uFillTx/>
                <a:latin typeface="Times New Roman" panose="02020603050405020304" charset="0"/>
              </a:rPr>
              <a:t>结束。</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4" name="图片 3" descr="图片1"/>
          <p:cNvPicPr>
            <a:picLocks noChangeAspect="1"/>
          </p:cNvPicPr>
          <p:nvPr/>
        </p:nvPicPr>
        <p:blipFill>
          <a:blip r:embed="rId1"/>
          <a:stretch>
            <a:fillRect/>
          </a:stretch>
        </p:blipFill>
        <p:spPr>
          <a:xfrm>
            <a:off x="107315" y="1412875"/>
            <a:ext cx="4529455" cy="2987040"/>
          </a:xfrm>
          <a:prstGeom prst="rect">
            <a:avLst/>
          </a:prstGeom>
        </p:spPr>
      </p:pic>
      <p:sp>
        <p:nvSpPr>
          <p:cNvPr id="6" name="文本框 5"/>
          <p:cNvSpPr txBox="1"/>
          <p:nvPr/>
        </p:nvSpPr>
        <p:spPr>
          <a:xfrm>
            <a:off x="179705" y="83693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那么如何实现这个算法</a:t>
            </a:r>
            <a:r>
              <a:rPr lang="zh-CN" altLang="en-US">
                <a:solidFill>
                  <a:schemeClr val="tx1"/>
                </a:solidFill>
                <a:uFillTx/>
                <a:latin typeface="Times New Roman" panose="02020603050405020304" charset="0"/>
              </a:rPr>
              <a:t>呢？</a:t>
            </a:r>
            <a:endParaRPr lang="zh-CN" altLang="en-US">
              <a:solidFill>
                <a:schemeClr val="tx1"/>
              </a:solidFill>
              <a:uFillTx/>
              <a:latin typeface="Times New Roman" panose="02020603050405020304" charset="0"/>
            </a:endParaRPr>
          </a:p>
        </p:txBody>
      </p:sp>
      <p:sp>
        <p:nvSpPr>
          <p:cNvPr id="7" name="文本框 6"/>
          <p:cNvSpPr txBox="1"/>
          <p:nvPr/>
        </p:nvSpPr>
        <p:spPr>
          <a:xfrm>
            <a:off x="1331595" y="1679575"/>
            <a:ext cx="7409180" cy="11988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def kmp(text,pattern):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nextArr = next_self(pattern) </a:t>
            </a:r>
            <a:r>
              <a:rPr lang="en-US" altLang="zh-CN" sz="1400">
                <a:latin typeface="Times New Roman" panose="02020603050405020304" charset="0"/>
                <a:cs typeface="Times New Roman" panose="02020603050405020304" charset="0"/>
              </a:rPr>
              <a:t> </a:t>
            </a:r>
            <a:r>
              <a:rPr lang="en-US" altLang="zh-CN" sz="1400">
                <a:solidFill>
                  <a:srgbClr val="FF0000"/>
                </a:solidFill>
                <a:latin typeface="Times New Roman" panose="02020603050405020304" charset="0"/>
                <a:cs typeface="Times New Roman" panose="02020603050405020304" charset="0"/>
              </a:rPr>
              <a:t>#</a:t>
            </a:r>
            <a:r>
              <a:rPr lang="zh-CN" altLang="en-US" sz="1400">
                <a:solidFill>
                  <a:srgbClr val="FF0000"/>
                </a:solidFill>
                <a:latin typeface="Times New Roman" panose="02020603050405020304" charset="0"/>
                <a:cs typeface="Times New Roman" panose="02020603050405020304" charset="0"/>
              </a:rPr>
              <a:t>假如实现了</a:t>
            </a:r>
            <a:r>
              <a:rPr lang="en-US" altLang="zh-CN" sz="1400">
                <a:solidFill>
                  <a:srgbClr val="FF0000"/>
                </a:solidFill>
                <a:latin typeface="Times New Roman" panose="02020603050405020304" charset="0"/>
                <a:cs typeface="Times New Roman" panose="02020603050405020304" charset="0"/>
              </a:rPr>
              <a:t>next</a:t>
            </a:r>
            <a:r>
              <a:rPr lang="zh-CN" altLang="en-US" sz="1400">
                <a:solidFill>
                  <a:srgbClr val="FF0000"/>
                </a:solidFill>
                <a:latin typeface="Times New Roman" panose="02020603050405020304" charset="0"/>
                <a:cs typeface="Times New Roman" panose="02020603050405020304" charset="0"/>
              </a:rPr>
              <a:t>数组的函数，后续再讨论如何实现</a:t>
            </a:r>
            <a:endParaRPr lang="en-US" altLang="zh-CN" sz="1400">
              <a:solidFill>
                <a:srgbClr val="FF0000"/>
              </a:solidFill>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    </a:t>
            </a:r>
            <a:r>
              <a:rPr lang="en-US" altLang="zh-CN" sz="1800">
                <a:latin typeface="Times New Roman" panose="02020603050405020304" charset="0"/>
                <a:cs typeface="Times New Roman" panose="02020603050405020304" charset="0"/>
              </a:rPr>
              <a:t>i = 0</a:t>
            </a:r>
            <a:endParaRPr lang="en-US" altLang="zh-CN" sz="1800">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0</a:t>
            </a:r>
            <a:endParaRPr lang="en-US" altLang="zh-CN">
              <a:latin typeface="Times New Roman" panose="02020603050405020304" charset="0"/>
              <a:cs typeface="Times New Roman" panose="02020603050405020304" charset="0"/>
            </a:endParaRPr>
          </a:p>
        </p:txBody>
      </p:sp>
      <p:sp>
        <p:nvSpPr>
          <p:cNvPr id="10" name="文本框 9"/>
          <p:cNvSpPr txBox="1"/>
          <p:nvPr/>
        </p:nvSpPr>
        <p:spPr>
          <a:xfrm>
            <a:off x="1243330" y="2748915"/>
            <a:ext cx="7409180" cy="258445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    while i &lt; len(text) and j &lt; len(pattern):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j==0: </a:t>
            </a:r>
            <a:r>
              <a:rPr lang="en-US" altLang="zh-CN" sz="1400">
                <a:solidFill>
                  <a:srgbClr val="FF0000"/>
                </a:solidFill>
                <a:latin typeface="Times New Roman" panose="02020603050405020304" charset="0"/>
                <a:cs typeface="Times New Roman" panose="02020603050405020304" charset="0"/>
              </a:rPr>
              <a:t># 细节：就是如果S和T的第一个字符不匹配，需要让S的指针自增1</a:t>
            </a:r>
            <a:endParaRPr lang="en-US" altLang="zh-CN" sz="1400">
              <a:solidFill>
                <a:srgbClr val="FF0000"/>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else:</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nextArr[j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1 </a:t>
            </a:r>
            <a:endParaRPr lang="en-US" altLang="zh-CN">
              <a:latin typeface="Times New Roman" panose="02020603050405020304" charset="0"/>
              <a:cs typeface="Times New Roman" panose="02020603050405020304" charset="0"/>
            </a:endParaRPr>
          </a:p>
        </p:txBody>
      </p:sp>
      <p:sp>
        <p:nvSpPr>
          <p:cNvPr id="14" name="文本框 13"/>
          <p:cNvSpPr txBox="1"/>
          <p:nvPr/>
        </p:nvSpPr>
        <p:spPr>
          <a:xfrm>
            <a:off x="1547495" y="5303838"/>
            <a:ext cx="5080000" cy="368300"/>
          </a:xfrm>
          <a:prstGeom prst="rect">
            <a:avLst/>
          </a:prstGeom>
        </p:spPr>
        <p:txBody>
          <a:bodyPr>
            <a:spAutoFit/>
          </a:bodyPr>
          <a:p>
            <a:r>
              <a:rPr lang="en-US" altLang="zh-CN" sz="1800">
                <a:solidFill>
                  <a:schemeClr val="tx1"/>
                </a:solidFill>
                <a:latin typeface="Times New Roman" panose="02020603050405020304" charset="0"/>
                <a:ea typeface="JetBrains Mono"/>
                <a:cs typeface="Times New Roman" panose="02020603050405020304" charset="0"/>
              </a:rPr>
              <a:t>return True if j == len(pattern) else False</a:t>
            </a:r>
            <a:endParaRPr lang="en-US" altLang="zh-CN" sz="1800">
              <a:solidFill>
                <a:schemeClr val="tx1"/>
              </a:solidFill>
              <a:latin typeface="Times New Roman" panose="02020603050405020304" charset="0"/>
              <a:ea typeface="JetBrains Mono"/>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148018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227711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15005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23533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3"/>
            </p:custDataLst>
          </p:nvPr>
        </p:nvGraphicFramePr>
        <p:xfrm>
          <a:off x="796925" y="3071495"/>
          <a:ext cx="7389495" cy="2209165"/>
        </p:xfrm>
        <a:graphic>
          <a:graphicData uri="http://schemas.openxmlformats.org/drawingml/2006/table">
            <a:tbl>
              <a:tblPr firstRow="1" bandRow="1">
                <a:tableStyleId>{5C22544A-7EE6-4342-B048-85BDC9FD1C3A}</a:tableStyleId>
              </a:tblPr>
              <a:tblGrid>
                <a:gridCol w="334645"/>
                <a:gridCol w="856615"/>
                <a:gridCol w="2607945"/>
                <a:gridCol w="2818765"/>
                <a:gridCol w="771525"/>
              </a:tblGrid>
              <a:tr h="365760">
                <a:tc>
                  <a:txBody>
                    <a:bodyPr/>
                    <a:p>
                      <a:pPr>
                        <a:buNone/>
                      </a:pPr>
                      <a:r>
                        <a:rPr lang="en-US" altLang="zh-CN" sz="1200">
                          <a:solidFill>
                            <a:schemeClr val="accent3"/>
                          </a:solidFill>
                          <a:uFillTx/>
                          <a:latin typeface="Times New Roman" panose="02020603050405020304" charset="0"/>
                          <a:ea typeface="宋体" panose="02010600030101010101" pitchFamily="2" charset="-122"/>
                          <a:sym typeface="+mn-ea"/>
                        </a:rPr>
                        <a:t>i</a:t>
                      </a:r>
                      <a:endParaRPr lang="en-US" altLang="zh-CN" sz="1200">
                        <a:solidFill>
                          <a:schemeClr val="accent3"/>
                        </a:solidFill>
                        <a:uFillTx/>
                        <a:latin typeface="Times New Roman" panose="02020603050405020304" charset="0"/>
                        <a:ea typeface="宋体" panose="02010600030101010101" pitchFamily="2" charset="-122"/>
                        <a:sym typeface="+mn-ea"/>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字串</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前缀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后缀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en-US" altLang="zh-CN" sz="1200">
                          <a:solidFill>
                            <a:schemeClr val="accent3"/>
                          </a:solidFill>
                          <a:uFillTx/>
                          <a:latin typeface="Times New Roman" panose="02020603050405020304" charset="0"/>
                          <a:ea typeface="宋体" panose="02010600030101010101" pitchFamily="2" charset="-122"/>
                        </a:rPr>
                        <a:t>next[i]</a:t>
                      </a:r>
                      <a:endParaRPr lang="en-US" altLang="zh-CN" sz="1200">
                        <a:solidFill>
                          <a:schemeClr val="accent3"/>
                        </a:solidFill>
                        <a:uFillTx/>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0</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1</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rPr>
                        <a:t>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3</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4</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ABAC</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sym typeface="+mn-ea"/>
                        </a:rPr>
                        <a:t>A,AB,ABA</a:t>
                      </a:r>
                      <a:endParaRPr lang="en-US" altLang="zh-CN" sz="900">
                        <a:latin typeface="Times New Roman" panose="02020603050405020304" charset="0"/>
                        <a:ea typeface="宋体" panose="02010600030101010101" pitchFamily="2" charset="-122"/>
                        <a:sym typeface="+mn-ea"/>
                      </a:endParaRPr>
                    </a:p>
                  </a:txBody>
                  <a:tcPr/>
                </a:tc>
                <a:tc>
                  <a:txBody>
                    <a:bodyPr/>
                    <a:p>
                      <a:pPr>
                        <a:buNone/>
                      </a:pPr>
                      <a:r>
                        <a:rPr lang="en-US" altLang="zh-CN" sz="900">
                          <a:latin typeface="Times New Roman" panose="02020603050405020304" charset="0"/>
                          <a:ea typeface="宋体" panose="02010600030101010101" pitchFamily="2" charset="-122"/>
                        </a:rPr>
                        <a:t>C,AC,BAC</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5</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sym typeface="+mn-ea"/>
                        </a:rPr>
                        <a:t>A</a:t>
                      </a:r>
                      <a:r>
                        <a:rPr lang="en-US" altLang="zh-CN" sz="900">
                          <a:latin typeface="Times New Roman" panose="02020603050405020304" charset="0"/>
                          <a:ea typeface="宋体" panose="02010600030101010101" pitchFamily="2" charset="-122"/>
                          <a:sym typeface="+mn-ea"/>
                        </a:rPr>
                        <a:t>,AB,ABA,ABAC</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,CA,ACA,BACA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6</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t>
                      </a:r>
                      <a:r>
                        <a:rPr lang="en-US" altLang="zh-CN" sz="900">
                          <a:solidFill>
                            <a:srgbClr val="FF0000"/>
                          </a:solidFill>
                          <a:latin typeface="Times New Roman" panose="02020603050405020304" charset="0"/>
                          <a:ea typeface="宋体" panose="02010600030101010101" pitchFamily="2" charset="-122"/>
                          <a:sym typeface="+mn-ea"/>
                        </a:rPr>
                        <a:t>AB</a:t>
                      </a:r>
                      <a:r>
                        <a:rPr lang="en-US" altLang="zh-CN" sz="900">
                          <a:latin typeface="Times New Roman" panose="02020603050405020304" charset="0"/>
                          <a:ea typeface="宋体" panose="02010600030101010101" pitchFamily="2" charset="-122"/>
                          <a:sym typeface="+mn-ea"/>
                        </a:rPr>
                        <a:t>,ABA,ABAC,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r>
                        <a:rPr lang="en-US" altLang="zh-CN" sz="900">
                          <a:solidFill>
                            <a:srgbClr val="FF0000"/>
                          </a:solidFill>
                          <a:latin typeface="Times New Roman" panose="02020603050405020304" charset="0"/>
                          <a:ea typeface="宋体" panose="02010600030101010101" pitchFamily="2" charset="-122"/>
                        </a:rPr>
                        <a:t>AB</a:t>
                      </a:r>
                      <a:r>
                        <a:rPr lang="en-US" altLang="zh-CN" sz="900">
                          <a:latin typeface="Times New Roman" panose="02020603050405020304" charset="0"/>
                          <a:ea typeface="宋体" panose="02010600030101010101" pitchFamily="2" charset="-122"/>
                        </a:rPr>
                        <a:t>,CAB,ACAB,BACAB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2</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7</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t>
                      </a:r>
                      <a:r>
                        <a:rPr lang="en-US" altLang="zh-CN" sz="900">
                          <a:solidFill>
                            <a:srgbClr val="FF0000"/>
                          </a:solidFill>
                          <a:latin typeface="Times New Roman" panose="02020603050405020304" charset="0"/>
                          <a:ea typeface="宋体" panose="02010600030101010101" pitchFamily="2" charset="-122"/>
                          <a:sym typeface="+mn-ea"/>
                        </a:rPr>
                        <a:t>ABA</a:t>
                      </a:r>
                      <a:r>
                        <a:rPr lang="en-US" altLang="zh-CN" sz="900">
                          <a:latin typeface="Times New Roman" panose="02020603050405020304" charset="0"/>
                          <a:ea typeface="宋体" panose="02010600030101010101" pitchFamily="2" charset="-122"/>
                          <a:sym typeface="+mn-ea"/>
                        </a:rPr>
                        <a:t>,ABAC,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A,BA,</a:t>
                      </a:r>
                      <a:r>
                        <a:rPr lang="en-US" altLang="zh-CN" sz="900">
                          <a:solidFill>
                            <a:srgbClr val="FF0000"/>
                          </a:solidFill>
                          <a:latin typeface="Times New Roman" panose="02020603050405020304" charset="0"/>
                          <a:ea typeface="宋体" panose="02010600030101010101" pitchFamily="2" charset="-122"/>
                        </a:rPr>
                        <a:t>ABA</a:t>
                      </a:r>
                      <a:r>
                        <a:rPr lang="en-US" altLang="zh-CN" sz="900">
                          <a:latin typeface="Times New Roman" panose="02020603050405020304" charset="0"/>
                          <a:ea typeface="宋体" panose="02010600030101010101" pitchFamily="2" charset="-122"/>
                        </a:rPr>
                        <a:t>,CABA,ACABA,BACABA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3</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8</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ABACABAD</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ABACA,ABACAB,ABACABA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D,AD,BAD,ABAD,CABAD,ACABAD,</a:t>
                      </a:r>
                      <a:r>
                        <a:rPr lang="en-US" altLang="zh-CN" sz="900">
                          <a:latin typeface="Times New Roman" panose="02020603050405020304" charset="0"/>
                          <a:ea typeface="宋体" panose="02010600030101010101" pitchFamily="2" charset="-122"/>
                          <a:cs typeface="Times New Roman" panose="02020603050405020304" charset="0"/>
                          <a:sym typeface="+mn-ea"/>
                        </a:rPr>
                        <a:t>BACABAD</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bl>
          </a:graphicData>
        </a:graphic>
      </p:graphicFrame>
      <p:sp>
        <p:nvSpPr>
          <p:cNvPr id="10" name="文本框 9"/>
          <p:cNvSpPr txBox="1"/>
          <p:nvPr/>
        </p:nvSpPr>
        <p:spPr>
          <a:xfrm>
            <a:off x="419100" y="5432425"/>
            <a:ext cx="8547100" cy="810895"/>
          </a:xfrm>
          <a:prstGeom prst="rect">
            <a:avLst/>
          </a:prstGeom>
          <a:noFill/>
        </p:spPr>
        <p:txBody>
          <a:bodyPr wrap="square" rtlCol="0">
            <a:noAutofit/>
          </a:bodyPr>
          <a:p>
            <a:r>
              <a:rPr lang="zh-CN" altLang="en-US">
                <a:solidFill>
                  <a:schemeClr val="tx1"/>
                </a:solidFill>
                <a:uFillTx/>
                <a:latin typeface="Times New Roman" panose="02020603050405020304" charset="0"/>
              </a:rPr>
              <a:t>强调</a:t>
            </a:r>
            <a:r>
              <a:rPr lang="en-US" altLang="zh-CN">
                <a:solidFill>
                  <a:schemeClr val="tx1"/>
                </a:solidFill>
                <a:uFillTx/>
                <a:latin typeface="Times New Roman" panose="02020603050405020304" charset="0"/>
                <a:sym typeface="+mn-ea"/>
              </a:rPr>
              <a:t>next</a:t>
            </a:r>
            <a:r>
              <a:rPr lang="zh-CN" altLang="en-US">
                <a:solidFill>
                  <a:schemeClr val="tx1"/>
                </a:solidFill>
                <a:uFillTx/>
                <a:latin typeface="Times New Roman" panose="02020603050405020304" charset="0"/>
                <a:sym typeface="+mn-ea"/>
              </a:rPr>
              <a:t>数组的含义</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表示字符串</a:t>
            </a:r>
            <a:r>
              <a:rPr lang="en-US" altLang="zh-CN">
                <a:solidFill>
                  <a:schemeClr val="tx1"/>
                </a:solidFill>
                <a:uFillTx/>
                <a:latin typeface="Times New Roman" panose="02020603050405020304" charset="0"/>
              </a:rPr>
              <a:t>T[0:i+1]</a:t>
            </a:r>
            <a:r>
              <a:rPr lang="zh-CN" altLang="en-US">
                <a:solidFill>
                  <a:schemeClr val="tx1"/>
                </a:solidFill>
                <a:uFillTx/>
                <a:latin typeface="Times New Roman" panose="02020603050405020304" charset="0"/>
              </a:rPr>
              <a:t>字符串的最长公共长度，</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数字含义有两个，第一表示最长公共长度，第二表示最长前后缀的尾部索引（</a:t>
            </a:r>
            <a:r>
              <a:rPr lang="zh-CN" altLang="en-US">
                <a:uFillTx/>
                <a:latin typeface="Times New Roman" panose="02020603050405020304" charset="0"/>
                <a:sym typeface="+mn-ea"/>
              </a:rPr>
              <a:t>以及</a:t>
            </a:r>
            <a:r>
              <a:rPr lang="zh-CN" altLang="en-US">
                <a:solidFill>
                  <a:schemeClr val="tx1"/>
                </a:solidFill>
                <a:uFillTx/>
                <a:latin typeface="Times New Roman" panose="02020603050405020304" charset="0"/>
              </a:rPr>
              <a:t>表示最长前后缀下一个</a:t>
            </a:r>
            <a:r>
              <a:rPr lang="zh-CN" altLang="en-US">
                <a:solidFill>
                  <a:schemeClr val="tx1"/>
                </a:solidFill>
                <a:uFillTx/>
                <a:latin typeface="Times New Roman" panose="02020603050405020304" charset="0"/>
              </a:rPr>
              <a:t>字符）。</a:t>
            </a:r>
            <a:endParaRPr lang="zh-CN" altLang="en-US">
              <a:solidFill>
                <a:schemeClr val="tx1"/>
              </a:solidFill>
              <a:uFillTx/>
              <a:latin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468439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306705" y="1532255"/>
            <a:ext cx="7908925" cy="495935"/>
          </a:xfrm>
          <a:prstGeom prst="rect">
            <a:avLst/>
          </a:prstGeom>
          <a:noFill/>
        </p:spPr>
        <p:txBody>
          <a:bodyPr wrap="square" rtlCol="0">
            <a:noAutofit/>
          </a:bodyPr>
          <a:p>
            <a:r>
              <a:rPr lang="zh-CN" altLang="en-US">
                <a:solidFill>
                  <a:schemeClr val="tx1"/>
                </a:solidFill>
                <a:uFillTx/>
                <a:latin typeface="Times New Roman" panose="02020603050405020304" charset="0"/>
              </a:rPr>
              <a:t>算法初始：首先定义首字符的</a:t>
            </a:r>
            <a:r>
              <a:rPr lang="en-US" altLang="zh-CN">
                <a:solidFill>
                  <a:schemeClr val="tx1"/>
                </a:solidFill>
                <a:uFillTx/>
                <a:latin typeface="Times New Roman" panose="02020603050405020304" charset="0"/>
              </a:rPr>
              <a:t>next[0]</a:t>
            </a:r>
            <a:r>
              <a:rPr lang="zh-CN" altLang="en-US">
                <a:solidFill>
                  <a:schemeClr val="tx1"/>
                </a:solidFill>
                <a:uFillTx/>
                <a:latin typeface="Times New Roman" panose="02020603050405020304" charset="0"/>
              </a:rPr>
              <a:t>值为零，然后定义两个指针</a:t>
            </a:r>
            <a:r>
              <a:rPr lang="en-US" altLang="zh-CN">
                <a:solidFill>
                  <a:schemeClr val="tx1"/>
                </a:solidFill>
                <a:uFillTx/>
                <a:latin typeface="Times New Roman" panose="02020603050405020304" charset="0"/>
              </a:rPr>
              <a:t>i,j</a:t>
            </a:r>
            <a:r>
              <a:rPr lang="zh-CN" altLang="en-US">
                <a:solidFill>
                  <a:schemeClr val="tx1"/>
                </a:solidFill>
                <a:uFillTx/>
                <a:latin typeface="Times New Roman" panose="02020603050405020304" charset="0"/>
              </a:rPr>
              <a:t>分别</a:t>
            </a:r>
            <a:r>
              <a:rPr lang="en-US" altLang="zh-CN">
                <a:solidFill>
                  <a:schemeClr val="tx1"/>
                </a:solidFill>
                <a:uFillTx/>
                <a:latin typeface="Times New Roman" panose="02020603050405020304" charset="0"/>
              </a:rPr>
              <a:t>i=1,j=0</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2" name="文本框 31"/>
          <p:cNvSpPr txBox="1"/>
          <p:nvPr/>
        </p:nvSpPr>
        <p:spPr>
          <a:xfrm>
            <a:off x="1691640" y="32848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1803400" y="308038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1403350" y="359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515110" y="309054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9" name="文本框 8"/>
          <p:cNvSpPr txBox="1"/>
          <p:nvPr/>
        </p:nvSpPr>
        <p:spPr>
          <a:xfrm>
            <a:off x="4065905" y="2513330"/>
            <a:ext cx="4610100" cy="678815"/>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 != T[j] </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 = 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11" name="文本框 10"/>
          <p:cNvSpPr txBox="1"/>
          <p:nvPr/>
        </p:nvSpPr>
        <p:spPr>
          <a:xfrm>
            <a:off x="19799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0916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51910" y="2503805"/>
            <a:ext cx="5052695" cy="5016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next[i]=j+1</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i+=1,j+=1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8" name="表格 17"/>
          <p:cNvGraphicFramePr/>
          <p:nvPr>
            <p:custDataLst>
              <p:tags r:id="rId4"/>
            </p:custDataLst>
          </p:nvPr>
        </p:nvGraphicFramePr>
        <p:xfrm>
          <a:off x="1403350" y="470662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0" name="文本框 19"/>
          <p:cNvSpPr txBox="1"/>
          <p:nvPr/>
        </p:nvSpPr>
        <p:spPr>
          <a:xfrm>
            <a:off x="228727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1" name="直接箭头连接符 20"/>
          <p:cNvCxnSpPr/>
          <p:nvPr/>
        </p:nvCxnSpPr>
        <p:spPr>
          <a:xfrm flipV="1">
            <a:off x="239903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2" name="文本框 21"/>
          <p:cNvSpPr txBox="1"/>
          <p:nvPr/>
        </p:nvSpPr>
        <p:spPr>
          <a:xfrm>
            <a:off x="1690370" y="359473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3" name="直接箭头连接符 22"/>
          <p:cNvCxnSpPr/>
          <p:nvPr/>
        </p:nvCxnSpPr>
        <p:spPr>
          <a:xfrm flipV="1">
            <a:off x="1802130" y="308800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ppt_x"/>
                                          </p:val>
                                        </p:tav>
                                      </p:tavLst>
                                    </p:anim>
                                    <p:anim calcmode="lin" valueType="num">
                                      <p:cBhvr additive="base">
                                        <p:cTn id="31" dur="500"/>
                                        <p:tgtEl>
                                          <p:spTgt spid="3"/>
                                        </p:tgtEl>
                                        <p:attrNameLst>
                                          <p:attrName>ppt_y</p:attrName>
                                        </p:attrNameLst>
                                      </p:cBhvr>
                                      <p:tavLst>
                                        <p:tav tm="0">
                                          <p:val>
                                            <p:strVal val="ppt_y"/>
                                          </p:val>
                                        </p:tav>
                                        <p:tav tm="100000">
                                          <p:val>
                                            <p:strVal val="1+ppt_h/2"/>
                                          </p:val>
                                        </p:tav>
                                      </p:tavLst>
                                    </p:anim>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2"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6"/>
                                        </p:tgtEl>
                                        <p:attrNameLst>
                                          <p:attrName>ppt_x</p:attrName>
                                        </p:attrNameLst>
                                      </p:cBhvr>
                                      <p:tavLst>
                                        <p:tav tm="0">
                                          <p:val>
                                            <p:strVal val="ppt_x"/>
                                          </p:val>
                                        </p:tav>
                                        <p:tav tm="100000">
                                          <p:val>
                                            <p:strVal val="ppt_x"/>
                                          </p:val>
                                        </p:tav>
                                      </p:tavLst>
                                    </p:anim>
                                    <p:anim calcmode="lin" valueType="num">
                                      <p:cBhvr additive="base">
                                        <p:cTn id="55" dur="500"/>
                                        <p:tgtEl>
                                          <p:spTgt spid="16"/>
                                        </p:tgtEl>
                                        <p:attrNameLst>
                                          <p:attrName>ppt_y</p:attrName>
                                        </p:attrNameLst>
                                      </p:cBhvr>
                                      <p:tavLst>
                                        <p:tav tm="0">
                                          <p:val>
                                            <p:strVal val="ppt_y"/>
                                          </p:val>
                                        </p:tav>
                                        <p:tav tm="100000">
                                          <p:val>
                                            <p:strVal val="1+ppt_h/2"/>
                                          </p:val>
                                        </p:tav>
                                      </p:tavLst>
                                    </p:anim>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2" nodeType="clickEffect">
                                  <p:stCondLst>
                                    <p:cond delay="0"/>
                                  </p:stCondLst>
                                  <p:childTnLst>
                                    <p:anim calcmode="lin" valueType="num">
                                      <p:cBhvr additive="base">
                                        <p:cTn id="66" dur="500"/>
                                        <p:tgtEl>
                                          <p:spTgt spid="11"/>
                                        </p:tgtEl>
                                        <p:attrNameLst>
                                          <p:attrName>ppt_x</p:attrName>
                                        </p:attrNameLst>
                                      </p:cBhvr>
                                      <p:tavLst>
                                        <p:tav tm="0">
                                          <p:val>
                                            <p:strVal val="ppt_x"/>
                                          </p:val>
                                        </p:tav>
                                        <p:tav tm="100000">
                                          <p:val>
                                            <p:strVal val="ppt_x"/>
                                          </p:val>
                                        </p:tav>
                                      </p:tavLst>
                                    </p:anim>
                                    <p:anim calcmode="lin" valueType="num">
                                      <p:cBhvr additive="base">
                                        <p:cTn id="67" dur="500"/>
                                        <p:tgtEl>
                                          <p:spTgt spid="11"/>
                                        </p:tgtEl>
                                        <p:attrNameLst>
                                          <p:attrName>ppt_y</p:attrName>
                                        </p:attrNameLst>
                                      </p:cBhvr>
                                      <p:tavLst>
                                        <p:tav tm="0">
                                          <p:val>
                                            <p:strVal val="ppt_y"/>
                                          </p:val>
                                        </p:tav>
                                        <p:tav tm="100000">
                                          <p:val>
                                            <p:strVal val="1+ppt_h/2"/>
                                          </p:val>
                                        </p:tav>
                                      </p:tavLst>
                                    </p:anim>
                                    <p:set>
                                      <p:cBhvr>
                                        <p:cTn id="68" dur="1" fill="hold">
                                          <p:stCondLst>
                                            <p:cond delay="499"/>
                                          </p:stCondLst>
                                        </p:cTn>
                                        <p:tgtEl>
                                          <p:spTgt spid="11"/>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14"/>
                                        </p:tgtEl>
                                        <p:attrNameLst>
                                          <p:attrName>ppt_x</p:attrName>
                                        </p:attrNameLst>
                                      </p:cBhvr>
                                      <p:tavLst>
                                        <p:tav tm="0">
                                          <p:val>
                                            <p:strVal val="ppt_x"/>
                                          </p:val>
                                        </p:tav>
                                        <p:tav tm="100000">
                                          <p:val>
                                            <p:strVal val="ppt_x"/>
                                          </p:val>
                                        </p:tav>
                                      </p:tavLst>
                                    </p:anim>
                                    <p:anim calcmode="lin" valueType="num">
                                      <p:cBhvr additive="base">
                                        <p:cTn id="71" dur="500"/>
                                        <p:tgtEl>
                                          <p:spTgt spid="14"/>
                                        </p:tgtEl>
                                        <p:attrNameLst>
                                          <p:attrName>ppt_y</p:attrName>
                                        </p:attrNameLst>
                                      </p:cBhvr>
                                      <p:tavLst>
                                        <p:tav tm="0">
                                          <p:val>
                                            <p:strVal val="ppt_y"/>
                                          </p:val>
                                        </p:tav>
                                        <p:tav tm="100000">
                                          <p:val>
                                            <p:strVal val="1+ppt_h/2"/>
                                          </p:val>
                                        </p:tav>
                                      </p:tavLst>
                                    </p:anim>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35"/>
                                        </p:tgtEl>
                                        <p:attrNameLst>
                                          <p:attrName>ppt_x</p:attrName>
                                        </p:attrNameLst>
                                      </p:cBhvr>
                                      <p:tavLst>
                                        <p:tav tm="0">
                                          <p:val>
                                            <p:strVal val="ppt_x"/>
                                          </p:val>
                                        </p:tav>
                                        <p:tav tm="100000">
                                          <p:val>
                                            <p:strVal val="ppt_x"/>
                                          </p:val>
                                        </p:tav>
                                      </p:tavLst>
                                    </p:anim>
                                    <p:anim calcmode="lin" valueType="num">
                                      <p:cBhvr additive="base">
                                        <p:cTn id="87" dur="500"/>
                                        <p:tgtEl>
                                          <p:spTgt spid="35"/>
                                        </p:tgtEl>
                                        <p:attrNameLst>
                                          <p:attrName>ppt_y</p:attrName>
                                        </p:attrNameLst>
                                      </p:cBhvr>
                                      <p:tavLst>
                                        <p:tav tm="0">
                                          <p:val>
                                            <p:strVal val="ppt_y"/>
                                          </p:val>
                                        </p:tav>
                                        <p:tav tm="100000">
                                          <p:val>
                                            <p:strVal val="1+ppt_h/2"/>
                                          </p:val>
                                        </p:tav>
                                      </p:tavLst>
                                    </p:anim>
                                    <p:set>
                                      <p:cBhvr>
                                        <p:cTn id="88" dur="1" fill="hold">
                                          <p:stCondLst>
                                            <p:cond delay="499"/>
                                          </p:stCondLst>
                                        </p:cTn>
                                        <p:tgtEl>
                                          <p:spTgt spid="35"/>
                                        </p:tgtEl>
                                        <p:attrNameLst>
                                          <p:attrName>style.visibility</p:attrName>
                                        </p:attrNameLst>
                                      </p:cBhvr>
                                      <p:to>
                                        <p:strVal val="hidden"/>
                                      </p:to>
                                    </p:set>
                                  </p:childTnLst>
                                </p:cTn>
                              </p:par>
                              <p:par>
                                <p:cTn id="89" presetID="2" presetClass="exit" presetSubtype="4" fill="hold" grpId="0" nodeType="withEffect">
                                  <p:stCondLst>
                                    <p:cond delay="0"/>
                                  </p:stCondLst>
                                  <p:childTnLst>
                                    <p:anim calcmode="lin" valueType="num">
                                      <p:cBhvr additive="base">
                                        <p:cTn id="90" dur="500"/>
                                        <p:tgtEl>
                                          <p:spTgt spid="34"/>
                                        </p:tgtEl>
                                        <p:attrNameLst>
                                          <p:attrName>ppt_x</p:attrName>
                                        </p:attrNameLst>
                                      </p:cBhvr>
                                      <p:tavLst>
                                        <p:tav tm="0">
                                          <p:val>
                                            <p:strVal val="ppt_x"/>
                                          </p:val>
                                        </p:tav>
                                        <p:tav tm="100000">
                                          <p:val>
                                            <p:strVal val="ppt_x"/>
                                          </p:val>
                                        </p:tav>
                                      </p:tavLst>
                                    </p:anim>
                                    <p:anim calcmode="lin" valueType="num">
                                      <p:cBhvr additive="base">
                                        <p:cTn id="91" dur="500"/>
                                        <p:tgtEl>
                                          <p:spTgt spid="34"/>
                                        </p:tgtEl>
                                        <p:attrNameLst>
                                          <p:attrName>ppt_y</p:attrName>
                                        </p:attrNameLst>
                                      </p:cBhvr>
                                      <p:tavLst>
                                        <p:tav tm="0">
                                          <p:val>
                                            <p:strVal val="ppt_y"/>
                                          </p:val>
                                        </p:tav>
                                        <p:tav tm="100000">
                                          <p:val>
                                            <p:strVal val="1+ppt_h/2"/>
                                          </p:val>
                                        </p:tav>
                                      </p:tavLst>
                                    </p:anim>
                                    <p:set>
                                      <p:cBhvr>
                                        <p:cTn id="92" dur="1" fill="hold">
                                          <p:stCondLst>
                                            <p:cond delay="499"/>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par>
                                <p:cTn id="99" presetID="2" presetClass="entr" presetSubtype="4" fill="hold" grpId="1" nodeType="with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additive="base">
                                        <p:cTn id="101" dur="500" fill="hold"/>
                                        <p:tgtEl>
                                          <p:spTgt spid="22"/>
                                        </p:tgtEl>
                                        <p:attrNameLst>
                                          <p:attrName>ppt_x</p:attrName>
                                        </p:attrNameLst>
                                      </p:cBhvr>
                                      <p:tavLst>
                                        <p:tav tm="0">
                                          <p:val>
                                            <p:strVal val="#ppt_x"/>
                                          </p:val>
                                        </p:tav>
                                        <p:tav tm="100000">
                                          <p:val>
                                            <p:strVal val="#ppt_x"/>
                                          </p:val>
                                        </p:tav>
                                      </p:tavLst>
                                    </p:anim>
                                    <p:anim calcmode="lin" valueType="num">
                                      <p:cBhvr additive="base">
                                        <p:cTn id="10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2" grpId="0"/>
      <p:bldP spid="11" grpId="1"/>
      <p:bldP spid="9" grpId="2"/>
      <p:bldP spid="15" grpId="0"/>
      <p:bldP spid="15" grpId="1"/>
      <p:bldP spid="11" grpId="2"/>
      <p:bldP spid="20" grpId="0"/>
      <p:bldP spid="20" grpId="1"/>
      <p:bldP spid="34" grpId="0"/>
      <p:bldP spid="2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331595" y="153670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259080" y="155702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21155" y="263334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732915" y="212661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12975" y="232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24735" y="212280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780155" y="1474470"/>
            <a:ext cx="5100320" cy="15049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时，说明我们当前比较的字符串不能往下继续匹配（当前比较的字符串是</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），那么我们可以考虑去掉当前比较字符是否有前缀可以充当我们的最长前后缀，于是我</a:t>
            </a:r>
            <a:r>
              <a:rPr lang="en-US" altLang="zh-CN">
                <a:solidFill>
                  <a:schemeClr val="tx1"/>
                </a:solidFill>
                <a:uFillTx/>
                <a:latin typeface="Times New Roman" panose="02020603050405020304" charset="0"/>
              </a:rPr>
              <a:t>j=next[j-1]</a:t>
            </a:r>
            <a:r>
              <a:rPr lang="zh-CN" altLang="en-US">
                <a:solidFill>
                  <a:schemeClr val="tx1"/>
                </a:solidFill>
                <a:uFillTx/>
                <a:latin typeface="Times New Roman" panose="02020603050405020304" charset="0"/>
              </a:rPr>
              <a:t>的操作。</a:t>
            </a:r>
            <a:endParaRPr lang="zh-CN" altLang="en-US">
              <a:solidFill>
                <a:srgbClr val="FF0000"/>
              </a:solidFill>
              <a:uFillTx/>
              <a:latin typeface="Times New Roman" panose="02020603050405020304" charset="0"/>
            </a:endParaRPr>
          </a:p>
        </p:txBody>
      </p:sp>
      <p:sp>
        <p:nvSpPr>
          <p:cNvPr id="8" name="文本框 7"/>
          <p:cNvSpPr txBox="1"/>
          <p:nvPr/>
        </p:nvSpPr>
        <p:spPr>
          <a:xfrm>
            <a:off x="1341120" y="3608705"/>
            <a:ext cx="17405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j=next[j-1]</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1403350" y="26504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0" name="直接箭头连接符 9"/>
          <p:cNvCxnSpPr/>
          <p:nvPr/>
        </p:nvCxnSpPr>
        <p:spPr>
          <a:xfrm flipV="1">
            <a:off x="1515110" y="21437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24605" y="3429000"/>
            <a:ext cx="5052695" cy="50165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此时又发现</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，并且</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所以赋值</a:t>
            </a:r>
            <a:r>
              <a:rPr lang="en-US" altLang="zh-CN">
                <a:solidFill>
                  <a:schemeClr val="tx1"/>
                </a:solidFill>
                <a:uFillTx/>
                <a:latin typeface="Times New Roman" panose="02020603050405020304" charset="0"/>
              </a:rPr>
              <a:t>next[i]=j+1</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646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7" name="文本框 16"/>
          <p:cNvSpPr txBox="1"/>
          <p:nvPr/>
        </p:nvSpPr>
        <p:spPr>
          <a:xfrm>
            <a:off x="2483485" y="232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9" name="直接箭头连接符 18"/>
          <p:cNvCxnSpPr/>
          <p:nvPr/>
        </p:nvCxnSpPr>
        <p:spPr>
          <a:xfrm flipV="1">
            <a:off x="2595245" y="212280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5"/>
                                        </p:tgtEl>
                                        <p:attrNameLst>
                                          <p:attrName>ppt_x</p:attrName>
                                        </p:attrNameLst>
                                      </p:cBhvr>
                                      <p:tavLst>
                                        <p:tav tm="0">
                                          <p:val>
                                            <p:strVal val="ppt_x"/>
                                          </p:val>
                                        </p:tav>
                                        <p:tav tm="100000">
                                          <p:val>
                                            <p:strVal val="ppt_x"/>
                                          </p:val>
                                        </p:tav>
                                      </p:tavLst>
                                    </p:anim>
                                    <p:anim calcmode="lin" valueType="num">
                                      <p:cBhvr additive="base">
                                        <p:cTn id="13" dur="500"/>
                                        <p:tgtEl>
                                          <p:spTgt spid="35"/>
                                        </p:tgtEl>
                                        <p:attrNameLst>
                                          <p:attrName>ppt_y</p:attrName>
                                        </p:attrNameLst>
                                      </p:cBhvr>
                                      <p:tavLst>
                                        <p:tav tm="0">
                                          <p:val>
                                            <p:strVal val="ppt_y"/>
                                          </p:val>
                                        </p:tav>
                                        <p:tav tm="100000">
                                          <p:val>
                                            <p:strVal val="1+ppt_h/2"/>
                                          </p:val>
                                        </p:tav>
                                      </p:tavLst>
                                    </p:anim>
                                    <p:set>
                                      <p:cBhvr>
                                        <p:cTn id="14" dur="1" fill="hold">
                                          <p:stCondLst>
                                            <p:cond delay="499"/>
                                          </p:stCondLst>
                                        </p:cTn>
                                        <p:tgtEl>
                                          <p:spTgt spid="35"/>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4"/>
                                        </p:tgtEl>
                                        <p:attrNameLst>
                                          <p:attrName>ppt_x</p:attrName>
                                        </p:attrNameLst>
                                      </p:cBhvr>
                                      <p:tavLst>
                                        <p:tav tm="0">
                                          <p:val>
                                            <p:strVal val="ppt_x"/>
                                          </p:val>
                                        </p:tav>
                                        <p:tav tm="100000">
                                          <p:val>
                                            <p:strVal val="ppt_x"/>
                                          </p:val>
                                        </p:tav>
                                      </p:tavLst>
                                    </p:anim>
                                    <p:anim calcmode="lin" valueType="num">
                                      <p:cBhvr additive="base">
                                        <p:cTn id="17" dur="500"/>
                                        <p:tgtEl>
                                          <p:spTgt spid="34"/>
                                        </p:tgtEl>
                                        <p:attrNameLst>
                                          <p:attrName>ppt_y</p:attrName>
                                        </p:attrNameLst>
                                      </p:cBhvr>
                                      <p:tavLst>
                                        <p:tav tm="0">
                                          <p:val>
                                            <p:strVal val="ppt_y"/>
                                          </p:val>
                                        </p:tav>
                                        <p:tav tm="100000">
                                          <p:val>
                                            <p:strVal val="1+ppt_h/2"/>
                                          </p:val>
                                        </p:tav>
                                      </p:tavLst>
                                    </p:anim>
                                    <p:set>
                                      <p:cBhvr>
                                        <p:cTn id="18" dur="1" fill="hold">
                                          <p:stCondLst>
                                            <p:cond delay="499"/>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18"/>
                                        </p:tgtEl>
                                        <p:attrNameLst>
                                          <p:attrName>ppt_x</p:attrName>
                                        </p:attrNameLst>
                                      </p:cBhvr>
                                      <p:tavLst>
                                        <p:tav tm="0">
                                          <p:val>
                                            <p:strVal val="ppt_x"/>
                                          </p:val>
                                        </p:tav>
                                        <p:tav tm="100000">
                                          <p:val>
                                            <p:strVal val="ppt_x"/>
                                          </p:val>
                                        </p:tav>
                                      </p:tavLst>
                                    </p:anim>
                                    <p:anim calcmode="lin" valueType="num">
                                      <p:cBhvr additive="base">
                                        <p:cTn id="45" dur="500"/>
                                        <p:tgtEl>
                                          <p:spTgt spid="18"/>
                                        </p:tgtEl>
                                        <p:attrNameLst>
                                          <p:attrName>ppt_y</p:attrName>
                                        </p:attrNameLst>
                                      </p:cBhvr>
                                      <p:tavLst>
                                        <p:tav tm="0">
                                          <p:val>
                                            <p:strVal val="ppt_y"/>
                                          </p:val>
                                        </p:tav>
                                        <p:tav tm="100000">
                                          <p:val>
                                            <p:strVal val="1+ppt_h/2"/>
                                          </p:val>
                                        </p:tav>
                                      </p:tavLst>
                                    </p:anim>
                                    <p:set>
                                      <p:cBhvr>
                                        <p:cTn id="46" dur="1" fill="hold">
                                          <p:stCondLst>
                                            <p:cond delay="499"/>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0" nodeType="clickEffect">
                                  <p:stCondLst>
                                    <p:cond delay="0"/>
                                  </p:stCondLst>
                                  <p:childTnLst>
                                    <p:anim calcmode="lin" valueType="num">
                                      <p:cBhvr additive="base">
                                        <p:cTn id="56" dur="500"/>
                                        <p:tgtEl>
                                          <p:spTgt spid="11"/>
                                        </p:tgtEl>
                                        <p:attrNameLst>
                                          <p:attrName>ppt_x</p:attrName>
                                        </p:attrNameLst>
                                      </p:cBhvr>
                                      <p:tavLst>
                                        <p:tav tm="0">
                                          <p:val>
                                            <p:strVal val="ppt_x"/>
                                          </p:val>
                                        </p:tav>
                                        <p:tav tm="100000">
                                          <p:val>
                                            <p:strVal val="ppt_x"/>
                                          </p:val>
                                        </p:tav>
                                      </p:tavLst>
                                    </p:anim>
                                    <p:anim calcmode="lin" valueType="num">
                                      <p:cBhvr additive="base">
                                        <p:cTn id="57" dur="500"/>
                                        <p:tgtEl>
                                          <p:spTgt spid="11"/>
                                        </p:tgtEl>
                                        <p:attrNameLst>
                                          <p:attrName>ppt_y</p:attrName>
                                        </p:attrNameLst>
                                      </p:cBhvr>
                                      <p:tavLst>
                                        <p:tav tm="0">
                                          <p:val>
                                            <p:strVal val="ppt_y"/>
                                          </p:val>
                                        </p:tav>
                                        <p:tav tm="100000">
                                          <p:val>
                                            <p:strVal val="1+ppt_h/2"/>
                                          </p:val>
                                        </p:tav>
                                      </p:tavLst>
                                    </p:anim>
                                    <p:set>
                                      <p:cBhvr>
                                        <p:cTn id="58" dur="1" fill="hold">
                                          <p:stCondLst>
                                            <p:cond delay="499"/>
                                          </p:stCondLst>
                                        </p:cTn>
                                        <p:tgtEl>
                                          <p:spTgt spid="11"/>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14"/>
                                        </p:tgtEl>
                                        <p:attrNameLst>
                                          <p:attrName>ppt_x</p:attrName>
                                        </p:attrNameLst>
                                      </p:cBhvr>
                                      <p:tavLst>
                                        <p:tav tm="0">
                                          <p:val>
                                            <p:strVal val="ppt_x"/>
                                          </p:val>
                                        </p:tav>
                                        <p:tav tm="100000">
                                          <p:val>
                                            <p:strVal val="ppt_x"/>
                                          </p:val>
                                        </p:tav>
                                      </p:tavLst>
                                    </p:anim>
                                    <p:anim calcmode="lin" valueType="num">
                                      <p:cBhvr additive="base">
                                        <p:cTn id="61" dur="500"/>
                                        <p:tgtEl>
                                          <p:spTgt spid="14"/>
                                        </p:tgtEl>
                                        <p:attrNameLst>
                                          <p:attrName>ppt_y</p:attrName>
                                        </p:attrNameLst>
                                      </p:cBhvr>
                                      <p:tavLst>
                                        <p:tav tm="0">
                                          <p:val>
                                            <p:strVal val="ppt_y"/>
                                          </p:val>
                                        </p:tav>
                                        <p:tav tm="100000">
                                          <p:val>
                                            <p:strVal val="1+ppt_h/2"/>
                                          </p:val>
                                        </p:tav>
                                      </p:tavLst>
                                    </p:anim>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34" grpId="0"/>
      <p:bldP spid="34" grpId="1"/>
      <p:bldP spid="8" grpId="0"/>
      <p:bldP spid="8" grpId="1"/>
      <p:bldP spid="9" grpId="0"/>
      <p:bldP spid="9" grpId="1"/>
      <p:bldP spid="15" grpId="0"/>
      <p:bldP spid="15" grpId="1"/>
      <p:bldP spid="11" grpId="0"/>
      <p:bldP spid="11" grpId="1"/>
      <p:bldP spid="17" grpId="0"/>
      <p:bldP spid="17"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9291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80467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847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964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时，说明前缀长度是零。那么就就直接判断</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是否等于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a:t>
            </a:r>
            <a:r>
              <a:rPr lang="zh-CN" altLang="en-US">
                <a:solidFill>
                  <a:srgbClr val="FF0000"/>
                </a:solidFill>
                <a:uFillTx/>
                <a:latin typeface="Times New Roman" panose="02020603050405020304" charset="0"/>
              </a:rPr>
              <a:t>。</a:t>
            </a:r>
            <a:endParaRPr lang="zh-CN" altLang="en-US">
              <a:solidFill>
                <a:srgbClr val="FF0000"/>
              </a:solidFill>
              <a:uFillTx/>
              <a:latin typeface="Times New Roman" panose="02020603050405020304" charset="0"/>
            </a:endParaRPr>
          </a:p>
        </p:txBody>
      </p:sp>
      <p:sp>
        <p:nvSpPr>
          <p:cNvPr id="7" name="文本框 6"/>
          <p:cNvSpPr txBox="1"/>
          <p:nvPr/>
        </p:nvSpPr>
        <p:spPr>
          <a:xfrm>
            <a:off x="3707765" y="4581525"/>
            <a:ext cx="5306695" cy="2218690"/>
          </a:xfrm>
          <a:prstGeom prst="rect">
            <a:avLst/>
          </a:prstGeom>
          <a:noFill/>
        </p:spPr>
        <p:txBody>
          <a:bodyPr wrap="square" rtlCol="0">
            <a:noAutofit/>
          </a:bodyPr>
          <a:p>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，且</a:t>
            </a:r>
            <a:r>
              <a:rPr lang="en-US" altLang="zh-CN">
                <a:uFillTx/>
                <a:latin typeface="Times New Roman" panose="02020603050405020304" charset="0"/>
                <a:sym typeface="+mn-ea"/>
              </a:rPr>
              <a:t>j!=0</a:t>
            </a:r>
            <a:r>
              <a:rPr lang="zh-CN" altLang="en-US">
                <a:uFillTx/>
                <a:latin typeface="Times New Roman" panose="02020603050405020304" charset="0"/>
                <a:sym typeface="+mn-ea"/>
              </a:rPr>
              <a:t>时</a:t>
            </a:r>
            <a:r>
              <a:rPr lang="en-US" altLang="zh-CN">
                <a:uFillTx/>
                <a:latin typeface="Times New Roman" panose="02020603050405020304" charset="0"/>
                <a:sym typeface="+mn-ea"/>
              </a:rPr>
              <a:t>,</a:t>
            </a:r>
            <a:r>
              <a:rPr lang="zh-CN" altLang="en-US">
                <a:solidFill>
                  <a:schemeClr val="tx1"/>
                </a:solidFill>
                <a:uFillTx/>
                <a:latin typeface="Times New Roman" panose="02020603050405020304" charset="0"/>
                <a:sym typeface="+mn-ea"/>
              </a:rPr>
              <a:t>那么我们可以退而求其次，找到到当前的子串的最长公共前缀来找较短最长公共前缀，这就需要进行递推进行（注意：这里包含递归的思想）</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之前的前缀，所以赋值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解释：</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作为考虑最长前缀，发现</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不同，所以我们就回退一位（也就是</a:t>
            </a:r>
            <a:r>
              <a:rPr lang="en-US" altLang="zh-CN">
                <a:solidFill>
                  <a:schemeClr val="tx1"/>
                </a:solidFill>
                <a:uFillTx/>
                <a:latin typeface="Times New Roman" panose="02020603050405020304" charset="0"/>
              </a:rPr>
              <a:t>j-1</a:t>
            </a:r>
            <a:r>
              <a:rPr lang="zh-CN" altLang="en-US">
                <a:solidFill>
                  <a:schemeClr val="tx1"/>
                </a:solidFill>
                <a:uFillTx/>
                <a:latin typeface="Times New Roman" panose="02020603050405020304" charset="0"/>
              </a:rPr>
              <a:t>），考虑</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为最长前缀</a:t>
            </a:r>
            <a:r>
              <a:rPr lang="en-US" altLang="zh-CN">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bldLst>
      <p:bldP spid="11" grpId="1"/>
      <p:bldP spid="4"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9291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80467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847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964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时，说明前缀长度是零。那么就就直接判断</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是否等于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a:t>
            </a:r>
            <a:r>
              <a:rPr lang="zh-CN" altLang="en-US">
                <a:solidFill>
                  <a:srgbClr val="FF0000"/>
                </a:solidFill>
                <a:uFillTx/>
                <a:latin typeface="Times New Roman" panose="02020603050405020304" charset="0"/>
              </a:rPr>
              <a:t>。</a:t>
            </a:r>
            <a:endParaRPr lang="zh-CN" altLang="en-US">
              <a:solidFill>
                <a:srgbClr val="FF0000"/>
              </a:solidFill>
              <a:uFillTx/>
              <a:latin typeface="Times New Roman" panose="02020603050405020304" charset="0"/>
            </a:endParaRPr>
          </a:p>
        </p:txBody>
      </p:sp>
      <p:sp>
        <p:nvSpPr>
          <p:cNvPr id="7" name="文本框 6"/>
          <p:cNvSpPr txBox="1"/>
          <p:nvPr/>
        </p:nvSpPr>
        <p:spPr>
          <a:xfrm>
            <a:off x="3707765" y="4581525"/>
            <a:ext cx="5306695" cy="2218690"/>
          </a:xfrm>
          <a:prstGeom prst="rect">
            <a:avLst/>
          </a:prstGeom>
          <a:noFill/>
        </p:spPr>
        <p:txBody>
          <a:bodyPr wrap="square" rtlCol="0">
            <a:noAutofit/>
          </a:bodyPr>
          <a:p>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，且</a:t>
            </a:r>
            <a:r>
              <a:rPr lang="en-US" altLang="zh-CN">
                <a:uFillTx/>
                <a:latin typeface="Times New Roman" panose="02020603050405020304" charset="0"/>
                <a:sym typeface="+mn-ea"/>
              </a:rPr>
              <a:t>j!=0</a:t>
            </a:r>
            <a:r>
              <a:rPr lang="zh-CN" altLang="en-US">
                <a:uFillTx/>
                <a:latin typeface="Times New Roman" panose="02020603050405020304" charset="0"/>
                <a:sym typeface="+mn-ea"/>
              </a:rPr>
              <a:t>时</a:t>
            </a:r>
            <a:r>
              <a:rPr lang="en-US" altLang="zh-CN">
                <a:uFillTx/>
                <a:latin typeface="Times New Roman" panose="02020603050405020304" charset="0"/>
                <a:sym typeface="+mn-ea"/>
              </a:rPr>
              <a:t>,</a:t>
            </a:r>
            <a:r>
              <a:rPr lang="zh-CN" altLang="en-US">
                <a:solidFill>
                  <a:schemeClr val="tx1"/>
                </a:solidFill>
                <a:uFillTx/>
                <a:latin typeface="Times New Roman" panose="02020603050405020304" charset="0"/>
                <a:sym typeface="+mn-ea"/>
              </a:rPr>
              <a:t>那么我们可以退而求其次，找到到当前的子串的最长公共前缀来找较短最长公共前缀，这就需要进行递推进行（注意：这里包含递归的思想）</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之前的前缀，所以赋值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解释：</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作为考虑最长前缀，发现</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不同，所以我们就回退一位（也就是</a:t>
            </a:r>
            <a:r>
              <a:rPr lang="en-US" altLang="zh-CN">
                <a:solidFill>
                  <a:schemeClr val="tx1"/>
                </a:solidFill>
                <a:uFillTx/>
                <a:latin typeface="Times New Roman" panose="02020603050405020304" charset="0"/>
              </a:rPr>
              <a:t>j-1</a:t>
            </a:r>
            <a:r>
              <a:rPr lang="zh-CN" altLang="en-US">
                <a:solidFill>
                  <a:schemeClr val="tx1"/>
                </a:solidFill>
                <a:uFillTx/>
                <a:latin typeface="Times New Roman" panose="02020603050405020304" charset="0"/>
              </a:rPr>
              <a:t>），考虑</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为最长前缀</a:t>
            </a:r>
            <a:r>
              <a:rPr lang="en-US" altLang="zh-CN">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 name="文本框 2"/>
          <p:cNvSpPr txBox="1"/>
          <p:nvPr/>
        </p:nvSpPr>
        <p:spPr>
          <a:xfrm>
            <a:off x="611505" y="3215005"/>
            <a:ext cx="7073265" cy="125730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此时比较的字符串是</a:t>
            </a:r>
            <a:r>
              <a:rPr lang="en-US" altLang="zh-CN">
                <a:solidFill>
                  <a:schemeClr val="tx1"/>
                </a:solidFill>
                <a:uFillTx/>
                <a:latin typeface="Times New Roman" panose="02020603050405020304" charset="0"/>
              </a:rPr>
              <a:t>AB</a:t>
            </a:r>
            <a:r>
              <a:rPr lang="zh-CN" altLang="en-US">
                <a:solidFill>
                  <a:schemeClr val="tx1"/>
                </a:solidFill>
                <a:uFillTx/>
                <a:latin typeface="Times New Roman" panose="02020603050405020304" charset="0"/>
              </a:rPr>
              <a:t>表示最长的公共前后缀，但是我们发现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，所以我们就退而求其次，选择</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为作为考虑的最长公共前后缀。选择</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之后我们查看</a:t>
            </a:r>
            <a:r>
              <a:rPr lang="en-US" altLang="zh-CN">
                <a:solidFill>
                  <a:schemeClr val="tx1"/>
                </a:solidFill>
                <a:uFillTx/>
                <a:latin typeface="Times New Roman" panose="02020603050405020304" charset="0"/>
              </a:rPr>
              <a:t>next[j-1]</a:t>
            </a:r>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字符串没有最长前后缀，然后我们直接比较第一个字符看看能不能保底，让最长前后缀是</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。后面则</a:t>
            </a:r>
            <a:r>
              <a:rPr lang="zh-CN" altLang="en-US">
                <a:solidFill>
                  <a:schemeClr val="tx1"/>
                </a:solidFill>
                <a:uFillTx/>
                <a:latin typeface="Times New Roman" panose="02020603050405020304" charset="0"/>
              </a:rPr>
              <a:t>同理。</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bldLst>
      <p:bldP spid="11" grpId="1"/>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67.xml><?xml version="1.0" encoding="utf-8"?>
<p:tagLst xmlns:p="http://schemas.openxmlformats.org/presentationml/2006/main">
  <p:tag name="TABLE_ENDDRAG_ORIGIN_RECT" val="562*227"/>
  <p:tag name="TABLE_ENDDRAG_RECT" val="59*270*562*227"/>
</p:tagLst>
</file>

<file path=ppt/tags/tag68.xml><?xml version="1.0" encoding="utf-8"?>
<p:tagLst xmlns:p="http://schemas.openxmlformats.org/presentationml/2006/main">
  <p:tag name="TABLE_ENDDRAG_ORIGIN_RECT" val="179*43"/>
  <p:tag name="TABLE_ENDDRAG_RECT" val="94*166*179*43"/>
</p:tagLst>
</file>

<file path=ppt/tags/tag69.xml><?xml version="1.0" encoding="utf-8"?>
<p:tagLst xmlns:p="http://schemas.openxmlformats.org/presentationml/2006/main">
  <p:tag name="TABLE_ENDDRAG_ORIGIN_RECT" val="297*38"/>
  <p:tag name="TABLE_ENDDRAG_RECT" val="128*98*297*38"/>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70.xml><?xml version="1.0" encoding="utf-8"?>
<p:tagLst xmlns:p="http://schemas.openxmlformats.org/presentationml/2006/main">
  <p:tag name="TABLE_ENDDRAG_ORIGIN_RECT" val="177*21"/>
  <p:tag name="TABLE_ENDDRAG_RECT" val="105*237*177*21"/>
</p:tagLst>
</file>

<file path=ppt/tags/tag71.xml><?xml version="1.0" encoding="utf-8"?>
<p:tagLst xmlns:p="http://schemas.openxmlformats.org/presentationml/2006/main">
  <p:tag name="TABLE_ENDDRAG_ORIGIN_RECT" val="179*43"/>
  <p:tag name="TABLE_ENDDRAG_RECT" val="94*166*179*43"/>
</p:tagLst>
</file>

<file path=ppt/tags/tag72.xml><?xml version="1.0" encoding="utf-8"?>
<p:tagLst xmlns:p="http://schemas.openxmlformats.org/presentationml/2006/main">
  <p:tag name="TABLE_ENDDRAG_ORIGIN_RECT" val="297*38"/>
  <p:tag name="TABLE_ENDDRAG_RECT" val="128*98*297*38"/>
</p:tagLst>
</file>

<file path=ppt/tags/tag73.xml><?xml version="1.0" encoding="utf-8"?>
<p:tagLst xmlns:p="http://schemas.openxmlformats.org/presentationml/2006/main">
  <p:tag name="TABLE_ENDDRAG_ORIGIN_RECT" val="177*21"/>
  <p:tag name="TABLE_ENDDRAG_RECT" val="105*237*177*21"/>
</p:tagLst>
</file>

<file path=ppt/tags/tag74.xml><?xml version="1.0" encoding="utf-8"?>
<p:tagLst xmlns:p="http://schemas.openxmlformats.org/presentationml/2006/main">
  <p:tag name="TABLE_ENDDRAG_ORIGIN_RECT" val="179*43"/>
  <p:tag name="TABLE_ENDDRAG_RECT" val="94*166*179*43"/>
</p:tagLst>
</file>

<file path=ppt/tags/tag75.xml><?xml version="1.0" encoding="utf-8"?>
<p:tagLst xmlns:p="http://schemas.openxmlformats.org/presentationml/2006/main">
  <p:tag name="TABLE_ENDDRAG_ORIGIN_RECT" val="179*43"/>
  <p:tag name="TABLE_ENDDRAG_RECT" val="94*166*179*43"/>
</p:tagLst>
</file>

<file path=ppt/tags/tag76.xml><?xml version="1.0" encoding="utf-8"?>
<p:tagLst xmlns:p="http://schemas.openxmlformats.org/presentationml/2006/main">
  <p:tag name="TABLE_ENDDRAG_ORIGIN_RECT" val="330*173"/>
  <p:tag name="TABLE_ENDDRAG_RECT" val="354*88*330*173"/>
</p:tagLst>
</file>

<file path=ppt/tags/tag77.xml><?xml version="1.0" encoding="utf-8"?>
<p:tagLst xmlns:p="http://schemas.openxmlformats.org/presentationml/2006/main">
  <p:tag name="TABLE_ENDDRAG_ORIGIN_RECT" val="179*43"/>
  <p:tag name="TABLE_ENDDRAG_RECT" val="94*166*179*43"/>
</p:tagLst>
</file>

<file path=ppt/tags/tag78.xml><?xml version="1.0" encoding="utf-8"?>
<p:tagLst xmlns:p="http://schemas.openxmlformats.org/presentationml/2006/main">
  <p:tag name="TABLE_ENDDRAG_ORIGIN_RECT" val="179*43"/>
  <p:tag name="TABLE_ENDDRAG_RECT" val="94*166*179*43"/>
</p:tagLst>
</file>

<file path=ppt/tags/tag79.xml><?xml version="1.0" encoding="utf-8"?>
<p:tagLst xmlns:p="http://schemas.openxmlformats.org/presentationml/2006/main">
  <p:tag name="TABLE_ENDDRAG_ORIGIN_RECT" val="179*43"/>
  <p:tag name="TABLE_ENDDRAG_RECT" val="94*166*179*43"/>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80.xml><?xml version="1.0" encoding="utf-8"?>
<p:tagLst xmlns:p="http://schemas.openxmlformats.org/presentationml/2006/main">
  <p:tag name="TABLE_ENDDRAG_ORIGIN_RECT" val="179*43"/>
  <p:tag name="TABLE_ENDDRAG_RECT" val="94*166*179*43"/>
</p:tagLst>
</file>

<file path=ppt/tags/tag81.xml><?xml version="1.0" encoding="utf-8"?>
<p:tagLst xmlns:p="http://schemas.openxmlformats.org/presentationml/2006/main">
  <p:tag name="TABLE_ENDDRAG_ORIGIN_RECT" val="179*43"/>
  <p:tag name="TABLE_ENDDRAG_RECT" val="94*166*179*43"/>
</p:tagLst>
</file>

<file path=ppt/tags/tag82.xml><?xml version="1.0" encoding="utf-8"?>
<p:tagLst xmlns:p="http://schemas.openxmlformats.org/presentationml/2006/main">
  <p:tag name="TABLE_ENDDRAG_ORIGIN_RECT" val="179*43"/>
  <p:tag name="TABLE_ENDDRAG_RECT" val="94*166*179*43"/>
</p:tagLst>
</file>

<file path=ppt/tags/tag83.xml><?xml version="1.0" encoding="utf-8"?>
<p:tagLst xmlns:p="http://schemas.openxmlformats.org/presentationml/2006/main">
  <p:tag name="TABLE_ENDDRAG_ORIGIN_RECT" val="179*43"/>
  <p:tag name="TABLE_ENDDRAG_RECT" val="94*166*179*43"/>
</p:tagLst>
</file>

<file path=ppt/tags/tag84.xml><?xml version="1.0" encoding="utf-8"?>
<p:tagLst xmlns:p="http://schemas.openxmlformats.org/presentationml/2006/main">
  <p:tag name="TABLE_ENDDRAG_ORIGIN_RECT" val="179*43"/>
  <p:tag name="TABLE_ENDDRAG_RECT" val="94*166*179*43"/>
</p:tagLst>
</file>

<file path=ppt/tags/tag85.xml><?xml version="1.0" encoding="utf-8"?>
<p:tagLst xmlns:p="http://schemas.openxmlformats.org/presentationml/2006/main">
  <p:tag name="TABLE_ENDDRAG_ORIGIN_RECT" val="179*43"/>
  <p:tag name="TABLE_ENDDRAG_RECT" val="94*166*179*43"/>
</p:tagLst>
</file>

<file path=ppt/tags/tag86.xml><?xml version="1.0" encoding="utf-8"?>
<p:tagLst xmlns:p="http://schemas.openxmlformats.org/presentationml/2006/main">
  <p:tag name="TABLE_ENDDRAG_ORIGIN_RECT" val="179*43"/>
  <p:tag name="TABLE_ENDDRAG_RECT" val="94*166*179*43"/>
</p:tagLst>
</file>

<file path=ppt/tags/tag87.xml><?xml version="1.0" encoding="utf-8"?>
<p:tagLst xmlns:p="http://schemas.openxmlformats.org/presentationml/2006/main">
  <p:tag name="TABLE_ENDDRAG_ORIGIN_RECT" val="179*43"/>
  <p:tag name="TABLE_ENDDRAG_RECT" val="94*166*179*43"/>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9427</Words>
  <Application>WPS 演示</Application>
  <PresentationFormat>全屏显示(4:3)</PresentationFormat>
  <Paragraphs>2265</Paragraphs>
  <Slides>48</Slides>
  <Notes>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48</vt:i4>
      </vt:variant>
    </vt:vector>
  </HeadingPairs>
  <TitlesOfParts>
    <vt:vector size="68" baseType="lpstr">
      <vt:lpstr>Arial</vt:lpstr>
      <vt:lpstr>宋体</vt:lpstr>
      <vt:lpstr>Wingdings</vt:lpstr>
      <vt:lpstr>Calibri</vt:lpstr>
      <vt:lpstr>华文细黑</vt:lpstr>
      <vt:lpstr>MS UI Gothic</vt:lpstr>
      <vt:lpstr>方正正大黑简体</vt:lpstr>
      <vt:lpstr>黑体</vt:lpstr>
      <vt:lpstr>Verdana</vt:lpstr>
      <vt:lpstr>微软雅黑</vt:lpstr>
      <vt:lpstr>楷体</vt:lpstr>
      <vt:lpstr>Times New Roman</vt:lpstr>
      <vt:lpstr>隶书</vt:lpstr>
      <vt:lpstr>Arial Unicode MS</vt:lpstr>
      <vt:lpstr>Tahoma</vt:lpstr>
      <vt:lpstr>JetBrains Mono</vt:lpstr>
      <vt:lpstr>Segoe Print</vt:lpstr>
      <vt:lpstr>汉仪雅酷黑-85J</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431</cp:revision>
  <dcterms:created xsi:type="dcterms:W3CDTF">2010-09-23T08:30:00Z</dcterms:created>
  <dcterms:modified xsi:type="dcterms:W3CDTF">2025-09-21T14:50:40Z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