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2"/>
  </p:handoutMasterIdLst>
  <p:sldIdLst>
    <p:sldId id="709" r:id="rId4"/>
    <p:sldId id="720" r:id="rId6"/>
    <p:sldId id="802" r:id="rId7"/>
    <p:sldId id="335" r:id="rId8"/>
    <p:sldId id="731" r:id="rId9"/>
    <p:sldId id="732" r:id="rId10"/>
    <p:sldId id="794" r:id="rId11"/>
    <p:sldId id="744" r:id="rId12"/>
    <p:sldId id="745" r:id="rId13"/>
    <p:sldId id="747" r:id="rId14"/>
    <p:sldId id="748" r:id="rId15"/>
    <p:sldId id="749" r:id="rId16"/>
    <p:sldId id="750" r:id="rId17"/>
    <p:sldId id="755" r:id="rId18"/>
    <p:sldId id="757" r:id="rId19"/>
    <p:sldId id="758" r:id="rId20"/>
    <p:sldId id="759" r:id="rId21"/>
    <p:sldId id="760" r:id="rId22"/>
    <p:sldId id="761" r:id="rId23"/>
    <p:sldId id="763" r:id="rId24"/>
    <p:sldId id="612" r:id="rId25"/>
    <p:sldId id="762" r:id="rId26"/>
    <p:sldId id="764" r:id="rId27"/>
    <p:sldId id="766" r:id="rId28"/>
    <p:sldId id="765" r:id="rId29"/>
    <p:sldId id="743"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779" r:id="rId43"/>
    <p:sldId id="780" r:id="rId44"/>
    <p:sldId id="781" r:id="rId45"/>
    <p:sldId id="782" r:id="rId46"/>
    <p:sldId id="783" r:id="rId47"/>
    <p:sldId id="787" r:id="rId48"/>
    <p:sldId id="788" r:id="rId49"/>
    <p:sldId id="790" r:id="rId50"/>
    <p:sldId id="680" r:id="rId5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6" Type="http://schemas.openxmlformats.org/officeDocument/2006/relationships/commentAuthors" Target="commentAuthors.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这里已经给出了定义，同学们你们看这大堆这些东西，我相信你们已经把这些已经看过了。看不懂也没有关系，我们去类比我之前学习过得知识。我们学习过等差数列，等比数列对不对，我们高考得时候肯定都被这些题目给折磨过，我觉得同学们对这个知识点应该印象深刻，然后我们简单回忆一下，比如说有一个有一个等差数列的题目，他会给你说</a:t>
            </a:r>
            <a:r>
              <a:rPr lang="en-US" altLang="zh-CN" smtClean="0"/>
              <a:t>a1 = 1 </a:t>
            </a:r>
            <a:r>
              <a:rPr lang="zh-CN" altLang="en-US" smtClean="0"/>
              <a:t>然后有一个公式</a:t>
            </a:r>
            <a:r>
              <a:rPr lang="en-US" altLang="zh-CN" smtClean="0"/>
              <a:t>an = an-1 + 2,</a:t>
            </a:r>
            <a:r>
              <a:rPr lang="zh-CN" altLang="en-US" smtClean="0"/>
              <a:t>然后等比数列</a:t>
            </a:r>
            <a:r>
              <a:rPr lang="en-US" altLang="zh-CN" smtClean="0"/>
              <a:t>a1 =</a:t>
            </a:r>
            <a:r>
              <a:rPr lang="en-US" altLang="zh-CN" baseline="0" smtClean="0"/>
              <a:t> 1 an = 2an-1,</a:t>
            </a:r>
            <a:r>
              <a:rPr lang="zh-CN" altLang="en-US" baseline="0" smtClean="0"/>
              <a:t>好到这就可以了，再往后又该勾起高考痛苦的回忆了。你看我们这个等差和这个等比数列，给的这个公式叫什么叫递推公式。我们可以根据这个递推公式求任何一项值对不对，恰恰这就是我们的递归的一个思想。继续类比这个递推公式就是我们的递推函数，这个</a:t>
            </a:r>
            <a:r>
              <a:rPr lang="en-US" altLang="zh-CN" baseline="0" smtClean="0"/>
              <a:t>a1</a:t>
            </a:r>
            <a:r>
              <a:rPr lang="zh-CN" altLang="en-US" baseline="0" smtClean="0"/>
              <a:t>的值就是我们的递推的边界，也就是函数停止的条件。</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1.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23.emf"/></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 Target="slide34.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6.jpe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8.png"/><Relationship Id="rId1" Type="http://schemas.openxmlformats.org/officeDocument/2006/relationships/image" Target="../media/image27.png"/></Relationships>
</file>

<file path=ppt/slides/_rels/slide3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29.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0.png"/></Relationships>
</file>

<file path=ppt/slides/_rels/slide4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90150" y="963982"/>
            <a:ext cx="836369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如上表所示，第一个月和第二个月的兔子对数是</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，从第三个月开始，当月的兔子对数等于前两个月兔子对数之和。可以得出斐波那契数列</a:t>
            </a:r>
            <a:r>
              <a:rPr lang="en-US" altLang="zh-CN" sz="2400" dirty="0">
                <a:solidFill>
                  <a:srgbClr val="080808"/>
                </a:solidFill>
                <a:latin typeface="楷体" panose="02010609060101010101" pitchFamily="49" charset="-122"/>
                <a:ea typeface="楷体" panose="02010609060101010101" pitchFamily="49" charset="-122"/>
              </a:rPr>
              <a:t>Fib(n)</a:t>
            </a:r>
            <a:r>
              <a:rPr lang="zh-CN" altLang="en-US" sz="2400" dirty="0">
                <a:solidFill>
                  <a:srgbClr val="080808"/>
                </a:solidFill>
                <a:latin typeface="楷体" panose="02010609060101010101" pitchFamily="49" charset="-122"/>
                <a:ea typeface="楷体" panose="02010609060101010101" pitchFamily="49" charset="-122"/>
              </a:rPr>
              <a:t>的递推定义是：</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4" name="图片 3"/>
          <p:cNvPicPr>
            <a:picLocks noChangeAspect="1"/>
          </p:cNvPicPr>
          <p:nvPr/>
        </p:nvPicPr>
        <p:blipFill>
          <a:blip r:embed="rId6"/>
          <a:stretch>
            <a:fillRect/>
          </a:stretch>
        </p:blipFill>
        <p:spPr>
          <a:xfrm>
            <a:off x="1218069" y="2276872"/>
            <a:ext cx="6594289" cy="1449808"/>
          </a:xfrm>
          <a:prstGeom prst="rect">
            <a:avLst/>
          </a:prstGeom>
        </p:spPr>
      </p:pic>
      <p:sp>
        <p:nvSpPr>
          <p:cNvPr id="5" name="Text Box 4"/>
          <p:cNvSpPr txBox="1">
            <a:spLocks noChangeArrowheads="1"/>
          </p:cNvSpPr>
          <p:nvPr/>
        </p:nvSpPr>
        <p:spPr bwMode="auto">
          <a:xfrm>
            <a:off x="611560" y="3933056"/>
            <a:ext cx="8363699"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fib(int 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 1 || n == 2)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fib(n-1) + fib(n-2);     //</a:t>
            </a:r>
            <a:r>
              <a:rPr lang="zh-CN" altLang="en-US" sz="2400" dirty="0">
                <a:solidFill>
                  <a:srgbClr val="080808"/>
                </a:solidFill>
                <a:latin typeface="楷体" panose="02010609060101010101" pitchFamily="49" charset="-122"/>
                <a:ea typeface="楷体" panose="02010609060101010101" pitchFamily="49" charset="-122"/>
              </a:rPr>
              <a:t>递归调用</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683568" y="908720"/>
            <a:ext cx="6714419" cy="4176464"/>
          </a:xfrm>
          <a:prstGeom prst="rect">
            <a:avLst/>
          </a:prstGeom>
        </p:spPr>
      </p:pic>
      <p:sp>
        <p:nvSpPr>
          <p:cNvPr id="5" name="Text Box 4"/>
          <p:cNvSpPr txBox="1">
            <a:spLocks noChangeArrowheads="1"/>
          </p:cNvSpPr>
          <p:nvPr/>
        </p:nvSpPr>
        <p:spPr bwMode="auto">
          <a:xfrm>
            <a:off x="390150" y="5147794"/>
            <a:ext cx="83636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如上图所示，求解</a:t>
            </a:r>
            <a:r>
              <a:rPr lang="en-US" altLang="zh-CN" sz="2400" dirty="0">
                <a:solidFill>
                  <a:srgbClr val="080808"/>
                </a:solidFill>
                <a:latin typeface="楷体" panose="02010609060101010101" pitchFamily="49" charset="-122"/>
                <a:ea typeface="楷体" panose="02010609060101010101" pitchFamily="49" charset="-122"/>
              </a:rPr>
              <a:t>fib(5)</a:t>
            </a:r>
            <a:r>
              <a:rPr lang="zh-CN" altLang="en-US" sz="2400" dirty="0">
                <a:solidFill>
                  <a:srgbClr val="080808"/>
                </a:solidFill>
                <a:latin typeface="楷体" panose="02010609060101010101" pitchFamily="49" charset="-122"/>
                <a:ea typeface="楷体" panose="02010609060101010101" pitchFamily="49" charset="-122"/>
              </a:rPr>
              <a:t>要递归调用</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fib(4)</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，求解</a:t>
            </a:r>
            <a:r>
              <a:rPr lang="en-US" altLang="zh-CN" sz="2400" dirty="0">
                <a:solidFill>
                  <a:srgbClr val="080808"/>
                </a:solidFill>
                <a:latin typeface="楷体" panose="02010609060101010101" pitchFamily="49" charset="-122"/>
                <a:ea typeface="楷体" panose="02010609060101010101" pitchFamily="49" charset="-122"/>
              </a:rPr>
              <a:t>fib(3)</a:t>
            </a:r>
            <a:r>
              <a:rPr lang="zh-CN" altLang="en-US" sz="2400" dirty="0">
                <a:solidFill>
                  <a:srgbClr val="080808"/>
                </a:solidFill>
                <a:latin typeface="楷体" panose="02010609060101010101" pitchFamily="49" charset="-122"/>
                <a:ea typeface="楷体" panose="02010609060101010101" pitchFamily="49" charset="-122"/>
              </a:rPr>
              <a:t>又要递归调用</a:t>
            </a:r>
            <a:r>
              <a:rPr lang="en-US" altLang="zh-CN" sz="2400" dirty="0">
                <a:solidFill>
                  <a:srgbClr val="080808"/>
                </a:solidFill>
                <a:latin typeface="楷体" panose="02010609060101010101" pitchFamily="49" charset="-122"/>
                <a:ea typeface="楷体" panose="02010609060101010101" pitchFamily="49" charset="-122"/>
              </a:rPr>
              <a:t>fib(2)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fib(1)</a:t>
            </a:r>
            <a:r>
              <a:rPr lang="zh-CN" altLang="en-US" sz="2400" dirty="0">
                <a:solidFill>
                  <a:srgbClr val="080808"/>
                </a:solidFill>
                <a:latin typeface="楷体" panose="02010609060101010101" pitchFamily="49" charset="-122"/>
                <a:ea typeface="楷体" panose="02010609060101010101" pitchFamily="49" charset="-122"/>
              </a:rPr>
              <a:t>，因此斐波那契数列的递归算法的时间复杂度为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39552" y="856357"/>
            <a:ext cx="8363699"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fib1(int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current;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1 || n == 2)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3;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current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twopre</a:t>
            </a:r>
            <a:r>
              <a:rPr lang="en-US" altLang="zh-CN" sz="2400" dirty="0">
                <a:solidFill>
                  <a:srgbClr val="080808"/>
                </a:solidFill>
                <a:latin typeface="楷体" panose="02010609060101010101" pitchFamily="49" charset="-122"/>
                <a:ea typeface="楷体" panose="02010609060101010101" pitchFamily="49" charset="-122"/>
              </a:rPr>
              <a:t> =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onepre</a:t>
            </a:r>
            <a:r>
              <a:rPr lang="en-US" altLang="zh-CN" sz="2400" dirty="0">
                <a:solidFill>
                  <a:srgbClr val="080808"/>
                </a:solidFill>
                <a:latin typeface="楷体" panose="02010609060101010101" pitchFamily="49" charset="-122"/>
                <a:ea typeface="楷体" panose="02010609060101010101" pitchFamily="49" charset="-122"/>
              </a:rPr>
              <a:t> = current;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current;}}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390150" y="1412776"/>
            <a:ext cx="850233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斐波那契数列的非递归算法的时间复杂度为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。对比递归算法和非递归算法，发现非递归算法在计算第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项的值的时候使用的是之前已经计算得到并保存下来的第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项的值，其时间复杂度为</a:t>
            </a:r>
            <a:r>
              <a:rPr lang="en-US" altLang="zh-CN" sz="2400" dirty="0">
                <a:solidFill>
                  <a:srgbClr val="080808"/>
                </a:solidFill>
                <a:latin typeface="楷体" panose="02010609060101010101" pitchFamily="49" charset="-122"/>
                <a:ea typeface="楷体" panose="02010609060101010101" pitchFamily="49" charset="-122"/>
              </a:rPr>
              <a:t>O(n)</a:t>
            </a:r>
            <a:r>
              <a:rPr lang="zh-CN" altLang="en-US" sz="2400" dirty="0">
                <a:solidFill>
                  <a:srgbClr val="080808"/>
                </a:solidFill>
                <a:latin typeface="楷体" panose="02010609060101010101" pitchFamily="49" charset="-122"/>
                <a:ea typeface="楷体" panose="02010609060101010101" pitchFamily="49" charset="-122"/>
              </a:rPr>
              <a:t>；而递归算法在计算第</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项的值的时候，必须要先计算第</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项和第</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项的值，而之前所求出的</a:t>
            </a:r>
            <a:r>
              <a:rPr lang="en-US" altLang="zh-CN" sz="2400" dirty="0">
                <a:solidFill>
                  <a:srgbClr val="080808"/>
                </a:solidFill>
                <a:latin typeface="楷体" panose="02010609060101010101" pitchFamily="49" charset="-122"/>
                <a:ea typeface="楷体" panose="02010609060101010101" pitchFamily="49" charset="-122"/>
              </a:rPr>
              <a:t>fib(n-1)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fib(n-2)</a:t>
            </a:r>
            <a:r>
              <a:rPr lang="zh-CN" altLang="en-US" sz="2400" dirty="0">
                <a:solidFill>
                  <a:srgbClr val="080808"/>
                </a:solidFill>
                <a:latin typeface="楷体" panose="02010609060101010101" pitchFamily="49" charset="-122"/>
                <a:ea typeface="楷体" panose="02010609060101010101" pitchFamily="49" charset="-122"/>
              </a:rPr>
              <a:t>是没有保存的，因此存在很多次重复计算的问题，导致其时间复杂度增加，为</a:t>
            </a:r>
            <a:r>
              <a:rPr lang="en-US" altLang="zh-CN" sz="2400" dirty="0">
                <a:solidFill>
                  <a:srgbClr val="080808"/>
                </a:solidFill>
                <a:latin typeface="楷体" panose="02010609060101010101" pitchFamily="49" charset="-122"/>
                <a:ea typeface="楷体" panose="02010609060101010101" pitchFamily="49" charset="-122"/>
              </a:rPr>
              <a:t>O(2</a:t>
            </a:r>
            <a:r>
              <a:rPr lang="en-US" altLang="zh-CN" sz="2400" baseline="30000" dirty="0">
                <a:solidFill>
                  <a:srgbClr val="080808"/>
                </a:solidFill>
                <a:latin typeface="楷体" panose="02010609060101010101" pitchFamily="49" charset="-122"/>
                <a:ea typeface="楷体" panose="02010609060101010101" pitchFamily="49" charset="-122"/>
              </a:rPr>
              <a:t>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使用递归技术能够使得算法的结构清晰，易于理解， 缺点是运行效率较低，通常情况下算法的时间复杂度要比非递归算法高。</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456666" y="2082636"/>
            <a:ext cx="85798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递归函数被调用时，系统为每一次递归调用开辟一组存储单元，用来存放两类信息：本次调用函数的返回地址和调用函数的局部变量值。</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系统采用运行时栈的形式来存储这些数据。每一层递归调用所需保存的信息构成运行时栈的一个记录，在每进入下一层的递归调用时，系统就会建立一个新的记录，并把这个工作记录入栈成为运行时栈新的栈顶；每返回一层递归调用，就出栈一个工作记录，把当前栈顶保留的值送回相应的局部变量中进行恢复，并按栈顶中的返回地址，从调用函数的断点继续执行。</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179512" y="1124744"/>
            <a:ext cx="2714205"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3.1.5 </a:t>
            </a:r>
            <a:r>
              <a:rPr lang="zh-CN" altLang="en-US" sz="2800" b="1" dirty="0">
                <a:solidFill>
                  <a:srgbClr val="0000FF"/>
                </a:solidFill>
                <a:latin typeface="楷体" panose="02010609060101010101" pitchFamily="49" charset="-122"/>
                <a:ea typeface="楷体" panose="02010609060101010101" pitchFamily="49" charset="-122"/>
              </a:rPr>
              <a:t>递归过程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179512" y="2060848"/>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3.3】</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4" y="5373216"/>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解题思路：首先分解问题，可以分解为两个问题：一是输出一行值为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的数值；二是原问题的子问题，也就是打印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2" name="图片 1"/>
          <p:cNvPicPr>
            <a:picLocks noChangeAspect="1"/>
          </p:cNvPicPr>
          <p:nvPr/>
        </p:nvPicPr>
        <p:blipFill>
          <a:blip r:embed="rId6"/>
          <a:stretch>
            <a:fillRect/>
          </a:stretch>
        </p:blipFill>
        <p:spPr>
          <a:xfrm>
            <a:off x="1547663" y="2771411"/>
            <a:ext cx="3064187" cy="2313773"/>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void Display(int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 1;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&lt;= 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a:solidFill>
                  <a:srgbClr val="080808"/>
                </a:solidFill>
                <a:latin typeface="楷体" panose="02010609060101010101" pitchFamily="49" charset="-122"/>
                <a:ea typeface="楷体" panose="02010609060101010101" pitchFamily="49" charset="-122"/>
              </a:rPr>
              <a:t>d </a:t>
            </a:r>
            <a:r>
              <a:rPr lang="en-US" altLang="zh-CN" sz="2400" smtClean="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&gt;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Display(n - 1);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3.4】</a:t>
            </a:r>
            <a:r>
              <a:rPr lang="zh-CN" altLang="en-US" sz="2400" dirty="0">
                <a:solidFill>
                  <a:srgbClr val="080808"/>
                </a:solidFill>
                <a:latin typeface="楷体" panose="02010609060101010101" pitchFamily="49" charset="-122"/>
                <a:ea typeface="楷体" panose="02010609060101010101" pitchFamily="49" charset="-122"/>
              </a:rPr>
              <a:t>设计一个输出如下形式数值的递归算法。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4725144"/>
            <a:ext cx="86042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解题思路：首先分解问题，这道题其实和上一题是同类型的问题，也可以分解为两个问题：一是原问题的子问题；二是输出一行值为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的数值，也就是打印</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行数值的问题。和上一题的区别在于，上一题是先输出，再递归调用，本题是先递归调用，再输出，递归的出口是当参数</a:t>
            </a:r>
            <a:r>
              <a:rPr lang="en-US" altLang="zh-CN" sz="2400" dirty="0">
                <a:solidFill>
                  <a:srgbClr val="080808"/>
                </a:solidFill>
                <a:latin typeface="楷体" panose="02010609060101010101" pitchFamily="49" charset="-122"/>
                <a:ea typeface="楷体" panose="02010609060101010101" pitchFamily="49" charset="-122"/>
              </a:rPr>
              <a:t>n≤0</a:t>
            </a:r>
            <a:r>
              <a:rPr lang="zh-CN" altLang="en-US" sz="2400" dirty="0">
                <a:solidFill>
                  <a:srgbClr val="080808"/>
                </a:solidFill>
                <a:latin typeface="楷体" panose="02010609060101010101" pitchFamily="49" charset="-122"/>
                <a:ea typeface="楷体" panose="02010609060101010101" pitchFamily="49" charset="-122"/>
              </a:rPr>
              <a:t>时结束。</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6"/>
          <a:stretch>
            <a:fillRect/>
          </a:stretch>
        </p:blipFill>
        <p:spPr>
          <a:xfrm>
            <a:off x="1403648" y="1875503"/>
            <a:ext cx="3845828" cy="255838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Display1(int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if(n&gt;0)</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Display (n-1);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//n&lt;=0</a:t>
            </a:r>
            <a:r>
              <a:rPr lang="zh-CN" altLang="en-US" sz="2400" dirty="0">
                <a:solidFill>
                  <a:srgbClr val="080808"/>
                </a:solidFill>
                <a:latin typeface="楷体" panose="02010609060101010101" pitchFamily="49" charset="-122"/>
                <a:ea typeface="楷体" panose="02010609060101010101" pitchFamily="49" charset="-122"/>
              </a:rPr>
              <a:t>为递归出口，递归出口为空语句</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for(</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r>
              <a:rPr lang="en-US" altLang="zh-CN" sz="2400" dirty="0" err="1">
                <a:solidFill>
                  <a:srgbClr val="080808"/>
                </a:solidFill>
                <a:latin typeface="楷体" panose="02010609060101010101" pitchFamily="49" charset="-122"/>
                <a:ea typeface="楷体" panose="02010609060101010101" pitchFamily="49" charset="-122"/>
              </a:rPr>
              <a:t>n;i</a:t>
            </a:r>
            <a:r>
              <a:rPr lang="en-US" altLang="zh-CN" sz="2400" dirty="0">
                <a:solidFill>
                  <a:srgbClr val="080808"/>
                </a:solidFill>
                <a:latin typeface="楷体" panose="02010609060101010101" pitchFamily="49" charset="-122"/>
                <a:ea typeface="楷体" panose="02010609060101010101" pitchFamily="49" charset="-122"/>
              </a:rPr>
              <a:t>&gt;0;i--)</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 ("%d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3.5】</a:t>
            </a:r>
            <a:r>
              <a:rPr lang="zh-CN" altLang="en-US" sz="2400" dirty="0">
                <a:solidFill>
                  <a:srgbClr val="080808"/>
                </a:solidFill>
                <a:latin typeface="楷体" panose="02010609060101010101" pitchFamily="49" charset="-122"/>
                <a:ea typeface="楷体" panose="02010609060101010101" pitchFamily="49" charset="-122"/>
              </a:rPr>
              <a:t>委员会问题。问题描述：从由</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个人组成的团体中选出</a:t>
            </a:r>
            <a:r>
              <a:rPr lang="en-US" altLang="zh-CN" sz="2400" dirty="0">
                <a:solidFill>
                  <a:srgbClr val="080808"/>
                </a:solidFill>
                <a:latin typeface="楷体" panose="02010609060101010101" pitchFamily="49" charset="-122"/>
                <a:ea typeface="楷体" panose="02010609060101010101" pitchFamily="49" charset="-122"/>
              </a:rPr>
              <a:t>k (</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个人组成一个委员会，请设计算法求出共有多少种构成方法。</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69875" y="245950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en-US" altLang="zh-CN" sz="2400" dirty="0" err="1">
                <a:solidFill>
                  <a:srgbClr val="080808"/>
                </a:solidFill>
                <a:latin typeface="楷体" panose="02010609060101010101" pitchFamily="49" charset="-122"/>
                <a:ea typeface="楷体" panose="02010609060101010101" pitchFamily="49" charset="-122"/>
              </a:rPr>
              <a:t>k≤n</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个人的问题是一个组合问题。首先将</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个人固定位置，如此从</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个人的问题就分解成为两种情况：第一种情况是第一个人是委员会的成员，即包括在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个人中；第二种情况是是第一个人不是委员会的成员，即不包括在</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个人中。对于第一种情况，问题就简化为从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个人中选出</a:t>
            </a:r>
            <a:r>
              <a:rPr lang="en-US" altLang="zh-CN" sz="2400" dirty="0">
                <a:solidFill>
                  <a:srgbClr val="080808"/>
                </a:solidFill>
                <a:latin typeface="楷体" panose="02010609060101010101" pitchFamily="49" charset="-122"/>
                <a:ea typeface="楷体" panose="02010609060101010101" pitchFamily="49" charset="-122"/>
              </a:rPr>
              <a:t>k-1</a:t>
            </a:r>
            <a:r>
              <a:rPr lang="zh-CN" altLang="en-US" sz="2400" dirty="0">
                <a:solidFill>
                  <a:srgbClr val="080808"/>
                </a:solidFill>
                <a:latin typeface="楷体" panose="02010609060101010101" pitchFamily="49" charset="-122"/>
                <a:ea typeface="楷体" panose="02010609060101010101" pitchFamily="49" charset="-122"/>
              </a:rPr>
              <a:t>个人的问题，这是原问题的子问题；对于第二种情况，问题就简化为从</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个人中抽出</a:t>
            </a:r>
            <a:r>
              <a:rPr lang="en-US" altLang="zh-CN" sz="2400" dirty="0">
                <a:solidFill>
                  <a:srgbClr val="080808"/>
                </a:solidFill>
                <a:latin typeface="楷体" panose="02010609060101010101" pitchFamily="49" charset="-122"/>
                <a:ea typeface="楷体" panose="02010609060101010101" pitchFamily="49" charset="-122"/>
              </a:rPr>
              <a:t>k</a:t>
            </a:r>
            <a:r>
              <a:rPr lang="zh-CN" altLang="en-US" sz="2400" dirty="0">
                <a:solidFill>
                  <a:srgbClr val="080808"/>
                </a:solidFill>
                <a:latin typeface="楷体" panose="02010609060101010101" pitchFamily="49" charset="-122"/>
                <a:ea typeface="楷体" panose="02010609060101010101" pitchFamily="49" charset="-122"/>
              </a:rPr>
              <a:t>个人的问题，这也是原问题的子问题，原问题的解等于以上两部分之和。</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475740" y="1341120"/>
            <a:ext cx="6393815" cy="470344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881590" y="1268760"/>
            <a:ext cx="7380820" cy="532859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committee (int n, int k)</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if(k == 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if(n ==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a:t>
            </a:r>
            <a:r>
              <a:rPr lang="zh-CN" altLang="en-US" sz="2400" dirty="0">
                <a:solidFill>
                  <a:srgbClr val="080808"/>
                </a:solidFill>
                <a:latin typeface="楷体" panose="02010609060101010101" pitchFamily="49" charset="-122"/>
                <a:ea typeface="楷体" panose="02010609060101010101" pitchFamily="49" charset="-122"/>
              </a:rPr>
              <a:t>递归出口</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committee (n-1, k-1) + committee (n-1, k);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3.6】</a:t>
            </a:r>
            <a:r>
              <a:rPr lang="zh-CN" altLang="en-US" sz="2400" dirty="0">
                <a:solidFill>
                  <a:srgbClr val="080808"/>
                </a:solidFill>
                <a:latin typeface="楷体" panose="02010609060101010101" pitchFamily="49" charset="-122"/>
                <a:ea typeface="楷体" panose="02010609060101010101" pitchFamily="49" charset="-122"/>
              </a:rPr>
              <a:t>排队买票问题。现在有一场电影在售票，一张影票的价格是</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元，现在有</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个人在排队等待购票，其中有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元的钞票，另</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个人拿的是面额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元的钞票。设计算法求出这</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48779" y="3717032"/>
            <a:ext cx="86042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解题思路：定义</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，含义是有</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a:t>
            </a:r>
            <a:r>
              <a:rPr lang="en-US" altLang="zh-CN" sz="2000" dirty="0">
                <a:solidFill>
                  <a:srgbClr val="080808"/>
                </a:solidFill>
                <a:latin typeface="楷体" panose="02010609060101010101" pitchFamily="49" charset="-122"/>
                <a:ea typeface="楷体" panose="02010609060101010101" pitchFamily="49" charset="-122"/>
              </a:rPr>
              <a:t>n</a:t>
            </a:r>
            <a:r>
              <a:rPr lang="zh-CN" altLang="en-US" sz="2000" dirty="0">
                <a:solidFill>
                  <a:srgbClr val="080808"/>
                </a:solidFill>
                <a:latin typeface="楷体" panose="02010609060101010101" pitchFamily="49" charset="-122"/>
                <a:ea typeface="楷体" panose="02010609060101010101" pitchFamily="49" charset="-122"/>
              </a:rPr>
              <a:t>个人拿的是面额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元的钞票时，售票处不会出现找不开钱的局面的不同排队种数。首先考虑两类特殊情况：一是当 </a:t>
            </a:r>
            <a:r>
              <a:rPr lang="en-US" altLang="zh-CN" sz="2000" dirty="0">
                <a:solidFill>
                  <a:srgbClr val="080808"/>
                </a:solidFill>
                <a:latin typeface="楷体" panose="02010609060101010101" pitchFamily="49" charset="-122"/>
                <a:ea typeface="楷体" panose="02010609060101010101" pitchFamily="49" charset="-122"/>
              </a:rPr>
              <a:t>n=0</a:t>
            </a:r>
            <a:r>
              <a:rPr lang="zh-CN" altLang="en-US" sz="2000" dirty="0">
                <a:solidFill>
                  <a:srgbClr val="080808"/>
                </a:solidFill>
                <a:latin typeface="楷体" panose="02010609060101010101" pitchFamily="49" charset="-122"/>
                <a:ea typeface="楷体" panose="02010609060101010101" pitchFamily="49" charset="-122"/>
              </a:rPr>
              <a:t>时，此时排队购票的所有人手中拿的都是面额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元的钞票，售票处不会出现找不开钱的局面，根据题意拿同样面值钞票的人对换位置为同一种排队，因此</a:t>
            </a:r>
            <a:r>
              <a:rPr lang="en-US" altLang="zh-CN" sz="2000" dirty="0">
                <a:solidFill>
                  <a:srgbClr val="080808"/>
                </a:solidFill>
                <a:latin typeface="楷体" panose="02010609060101010101" pitchFamily="49" charset="-122"/>
                <a:ea typeface="楷体" panose="02010609060101010101" pitchFamily="49" charset="-122"/>
              </a:rPr>
              <a:t>tickets (m,0)=1</a:t>
            </a:r>
            <a:r>
              <a:rPr lang="zh-CN" altLang="en-US" sz="2000" dirty="0">
                <a:solidFill>
                  <a:srgbClr val="080808"/>
                </a:solidFill>
                <a:latin typeface="楷体" panose="02010609060101010101" pitchFamily="49" charset="-122"/>
                <a:ea typeface="楷体" panose="02010609060101010101" pitchFamily="49" charset="-122"/>
              </a:rPr>
              <a:t>。二是当</a:t>
            </a:r>
            <a:r>
              <a:rPr lang="en-US" altLang="zh-CN" sz="2000" dirty="0">
                <a:solidFill>
                  <a:srgbClr val="080808"/>
                </a:solidFill>
                <a:latin typeface="楷体" panose="02010609060101010101" pitchFamily="49" charset="-122"/>
                <a:ea typeface="楷体" panose="02010609060101010101" pitchFamily="49" charset="-122"/>
              </a:rPr>
              <a:t>m&lt;n</a:t>
            </a:r>
            <a:r>
              <a:rPr lang="zh-CN" altLang="en-US" sz="2000" dirty="0">
                <a:solidFill>
                  <a:srgbClr val="080808"/>
                </a:solidFill>
                <a:latin typeface="楷体" panose="02010609060101010101" pitchFamily="49" charset="-122"/>
                <a:ea typeface="楷体" panose="02010609060101010101" pitchFamily="49" charset="-122"/>
              </a:rPr>
              <a:t>时，即购票的人中手持面额</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元钞票的人数小于手持面额</a:t>
            </a:r>
            <a:r>
              <a:rPr lang="en-US" altLang="zh-CN" sz="2000" dirty="0">
                <a:solidFill>
                  <a:srgbClr val="080808"/>
                </a:solidFill>
                <a:latin typeface="楷体" panose="02010609060101010101" pitchFamily="49" charset="-122"/>
                <a:ea typeface="楷体" panose="02010609060101010101" pitchFamily="49" charset="-122"/>
              </a:rPr>
              <a:t>100</a:t>
            </a:r>
            <a:r>
              <a:rPr lang="zh-CN" altLang="en-US" sz="2000" dirty="0">
                <a:solidFill>
                  <a:srgbClr val="080808"/>
                </a:solidFill>
                <a:latin typeface="楷体" panose="02010609060101010101" pitchFamily="49" charset="-122"/>
                <a:ea typeface="楷体" panose="02010609060101010101" pitchFamily="49" charset="-122"/>
              </a:rPr>
              <a:t>元钞票的人数，不管怎么样排队，即便把</a:t>
            </a:r>
            <a:r>
              <a:rPr lang="en-US" altLang="zh-CN" sz="2000" dirty="0">
                <a:solidFill>
                  <a:srgbClr val="080808"/>
                </a:solidFill>
                <a:latin typeface="楷体" panose="02010609060101010101" pitchFamily="49" charset="-122"/>
                <a:ea typeface="楷体" panose="02010609060101010101" pitchFamily="49" charset="-122"/>
              </a:rPr>
              <a:t>m</a:t>
            </a:r>
            <a:r>
              <a:rPr lang="zh-CN" altLang="en-US" sz="2000" dirty="0">
                <a:solidFill>
                  <a:srgbClr val="080808"/>
                </a:solidFill>
                <a:latin typeface="楷体" panose="02010609060101010101" pitchFamily="49" charset="-122"/>
                <a:ea typeface="楷体" panose="02010609060101010101" pitchFamily="49" charset="-122"/>
              </a:rPr>
              <a:t>张</a:t>
            </a:r>
            <a:r>
              <a:rPr lang="en-US" altLang="zh-CN" sz="2000" dirty="0">
                <a:solidFill>
                  <a:srgbClr val="080808"/>
                </a:solidFill>
                <a:latin typeface="楷体" panose="02010609060101010101" pitchFamily="49" charset="-122"/>
                <a:ea typeface="楷体" panose="02010609060101010101" pitchFamily="49" charset="-122"/>
              </a:rPr>
              <a:t>50</a:t>
            </a:r>
            <a:r>
              <a:rPr lang="zh-CN" altLang="en-US" sz="2000" dirty="0">
                <a:solidFill>
                  <a:srgbClr val="080808"/>
                </a:solidFill>
                <a:latin typeface="楷体" panose="02010609060101010101" pitchFamily="49" charset="-122"/>
                <a:ea typeface="楷体" panose="02010609060101010101" pitchFamily="49" charset="-122"/>
              </a:rPr>
              <a:t>元的钞票都用上，仍然会出现找不开钱的局面，因此</a:t>
            </a:r>
            <a:r>
              <a:rPr lang="en-US" altLang="zh-CN" sz="2000" dirty="0">
                <a:solidFill>
                  <a:srgbClr val="080808"/>
                </a:solidFill>
                <a:latin typeface="楷体" panose="02010609060101010101" pitchFamily="49" charset="-122"/>
                <a:ea typeface="楷体" panose="02010609060101010101" pitchFamily="49" charset="-122"/>
              </a:rPr>
              <a:t>tickets (</a:t>
            </a:r>
            <a:r>
              <a:rPr lang="en-US" altLang="zh-CN" sz="2000" dirty="0" err="1">
                <a:solidFill>
                  <a:srgbClr val="080808"/>
                </a:solidFill>
                <a:latin typeface="楷体" panose="02010609060101010101" pitchFamily="49" charset="-122"/>
                <a:ea typeface="楷体" panose="02010609060101010101" pitchFamily="49" charset="-122"/>
              </a:rPr>
              <a:t>m,n</a:t>
            </a:r>
            <a:r>
              <a:rPr lang="en-US" altLang="zh-CN" sz="2000" dirty="0">
                <a:solidFill>
                  <a:srgbClr val="080808"/>
                </a:solidFill>
                <a:latin typeface="楷体" panose="02010609060101010101" pitchFamily="49" charset="-122"/>
                <a:ea typeface="楷体" panose="02010609060101010101" pitchFamily="49" charset="-122"/>
              </a:rPr>
              <a:t>)=0</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接下来将问题分解成为两种情况：</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）假设第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个人手持</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(m,n-1)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）第</a:t>
            </a:r>
            <a:r>
              <a:rPr lang="en-US" altLang="zh-CN" sz="2400" dirty="0" err="1">
                <a:solidFill>
                  <a:srgbClr val="080808"/>
                </a:solidFill>
                <a:latin typeface="楷体" panose="02010609060101010101" pitchFamily="49" charset="-122"/>
                <a:ea typeface="楷体" panose="02010609060101010101" pitchFamily="49" charset="-122"/>
              </a:rPr>
              <a:t>m+n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元的钞票，则在他之前的</a:t>
            </a:r>
            <a:r>
              <a:rPr lang="en-US" altLang="zh-CN" sz="2400" dirty="0">
                <a:solidFill>
                  <a:srgbClr val="080808"/>
                </a:solidFill>
                <a:latin typeface="楷体" panose="02010609060101010101" pitchFamily="49" charset="-122"/>
                <a:ea typeface="楷体" panose="02010609060101010101" pitchFamily="49" charset="-122"/>
              </a:rPr>
              <a:t>m+n-1</a:t>
            </a:r>
            <a:r>
              <a:rPr lang="zh-CN" altLang="en-US" sz="2400" dirty="0">
                <a:solidFill>
                  <a:srgbClr val="080808"/>
                </a:solidFill>
                <a:latin typeface="楷体" panose="02010609060101010101" pitchFamily="49" charset="-122"/>
                <a:ea typeface="楷体" panose="02010609060101010101" pitchFamily="49" charset="-122"/>
              </a:rPr>
              <a:t>个人中有</a:t>
            </a:r>
            <a:r>
              <a:rPr lang="en-US" altLang="zh-CN" sz="2400" dirty="0">
                <a:solidFill>
                  <a:srgbClr val="080808"/>
                </a:solidFill>
                <a:latin typeface="楷体" panose="02010609060101010101" pitchFamily="49" charset="-122"/>
                <a:ea typeface="楷体" panose="02010609060101010101" pitchFamily="49" charset="-122"/>
              </a:rPr>
              <a:t>m-1</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50</a:t>
            </a:r>
            <a:r>
              <a:rPr lang="zh-CN" altLang="en-US" sz="2400" dirty="0">
                <a:solidFill>
                  <a:srgbClr val="080808"/>
                </a:solidFill>
                <a:latin typeface="楷体" panose="02010609060101010101" pitchFamily="49" charset="-122"/>
                <a:ea typeface="楷体" panose="02010609060101010101" pitchFamily="49" charset="-122"/>
              </a:rPr>
              <a:t>元的钞票，有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个人手持面额</a:t>
            </a:r>
            <a:r>
              <a:rPr lang="en-US" altLang="zh-CN" sz="2400" dirty="0">
                <a:solidFill>
                  <a:srgbClr val="080808"/>
                </a:solidFill>
                <a:latin typeface="楷体" panose="02010609060101010101" pitchFamily="49" charset="-122"/>
                <a:ea typeface="楷体" panose="02010609060101010101" pitchFamily="49" charset="-122"/>
              </a:rPr>
              <a:t>100</a:t>
            </a:r>
            <a:r>
              <a:rPr lang="zh-CN" altLang="en-US" sz="2400" dirty="0">
                <a:solidFill>
                  <a:srgbClr val="080808"/>
                </a:solidFill>
                <a:latin typeface="楷体" panose="02010609060101010101" pitchFamily="49" charset="-122"/>
                <a:ea typeface="楷体" panose="02010609060101010101" pitchFamily="49" charset="-122"/>
              </a:rPr>
              <a:t>元的钞票，此种情况共有</a:t>
            </a:r>
            <a:r>
              <a:rPr lang="en-US" altLang="zh-CN" sz="2400" dirty="0">
                <a:solidFill>
                  <a:srgbClr val="080808"/>
                </a:solidFill>
                <a:latin typeface="楷体" panose="02010609060101010101" pitchFamily="49" charset="-122"/>
                <a:ea typeface="楷体" panose="02010609060101010101" pitchFamily="49" charset="-122"/>
              </a:rPr>
              <a:t>tickets (m-1,n)</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07504" y="3861048"/>
            <a:ext cx="5649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由此得出递推定义式如下所示</a:t>
            </a:r>
            <a:r>
              <a:rPr lang="zh-CN" altLang="en-US" sz="2400" dirty="0" smtClean="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tickets (int m, int 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y=1;</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if(m&lt;n)</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y=0;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y= tickets (m,n-1)+ tickets (m-1,n);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递归调用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return(y);</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95075" y="1124744"/>
            <a:ext cx="875385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fun(int pos)</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(pos == 6)</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1.5*(fun(pos+1) + 2);</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main()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一共有</a:t>
            </a:r>
            <a:r>
              <a:rPr lang="en-US" altLang="zh-CN" sz="2400" dirty="0">
                <a:solidFill>
                  <a:srgbClr val="080808"/>
                </a:solidFill>
                <a:latin typeface="楷体" panose="02010609060101010101" pitchFamily="49" charset="-122"/>
                <a:ea typeface="楷体" panose="02010609060101010101" pitchFamily="49" charset="-122"/>
              </a:rPr>
              <a:t>%d</a:t>
            </a:r>
            <a:r>
              <a:rPr lang="zh-CN" altLang="en-US" sz="2400" dirty="0">
                <a:solidFill>
                  <a:srgbClr val="080808"/>
                </a:solidFill>
                <a:latin typeface="楷体" panose="02010609060101010101" pitchFamily="49" charset="-122"/>
                <a:ea typeface="楷体" panose="02010609060101010101" pitchFamily="49" charset="-122"/>
              </a:rPr>
              <a:t>个鸭子</a:t>
            </a:r>
            <a:r>
              <a:rPr lang="en-US" altLang="zh-CN" sz="2400" dirty="0">
                <a:solidFill>
                  <a:srgbClr val="080808"/>
                </a:solidFill>
                <a:latin typeface="楷体" panose="02010609060101010101" pitchFamily="49" charset="-122"/>
                <a:ea typeface="楷体" panose="02010609060101010101" pitchFamily="49" charset="-122"/>
              </a:rPr>
              <a:t>!\n", fun(1));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967060"/>
            <a:ext cx="8136905"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前两个章节深入介绍了递归技术及其应用，接下来将使用学到的新技能来解决问题，探索分而治之（</a:t>
            </a:r>
            <a:r>
              <a:rPr lang="en-US" altLang="zh-CN" sz="2400" dirty="0">
                <a:solidFill>
                  <a:srgbClr val="080808"/>
                </a:solidFill>
                <a:latin typeface="楷体" panose="02010609060101010101" pitchFamily="49" charset="-122"/>
                <a:ea typeface="楷体" panose="02010609060101010101" pitchFamily="49" charset="-122"/>
              </a:rPr>
              <a:t>divide and conquer</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D&amp;C</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这种实用的递归式问题解决方法。采用分治法分解出的问题往往是原问题的较小规模的子问题，这就为使用递归技术提供了方便。在求解问题的过程中，反复应用分治策略，可以使子问题与原问题类型一致而其规模却不断缩小，最终使子问题缩小到很容易直接求出其解，而这自然导致递归过程的产生，分治与递归相辅相成，联合应用于算法设计之中。</a:t>
            </a:r>
            <a:endParaRPr lang="zh-CN" altLang="en-US"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引入：假设现在有一块布，要求将这块布均匀地分成方块，且分出的方块要尽可能大。</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楷体" panose="02010609060101010101" pitchFamily="49" charset="-122"/>
              <a:ea typeface="楷体" panose="02010609060101010101" pitchFamily="49"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第一步，先找出递归出口，对于这个问题最容易处理的情况是，一条边的长度是另外一条边的整数倍。即如果一条边是</a:t>
            </a:r>
            <a:r>
              <a:rPr lang="en-US" altLang="zh-CN" sz="2000" dirty="0">
                <a:solidFill>
                  <a:srgbClr val="080808"/>
                </a:solidFill>
                <a:latin typeface="楷体" panose="02010609060101010101" pitchFamily="49" charset="-122"/>
                <a:ea typeface="楷体" panose="02010609060101010101" pitchFamily="49" charset="-122"/>
              </a:rPr>
              <a:t>20m</a:t>
            </a:r>
            <a:r>
              <a:rPr lang="zh-CN" altLang="en-US" sz="2000" dirty="0">
                <a:solidFill>
                  <a:srgbClr val="080808"/>
                </a:solidFill>
                <a:latin typeface="楷体" panose="02010609060101010101" pitchFamily="49" charset="-122"/>
                <a:ea typeface="楷体" panose="02010609060101010101" pitchFamily="49" charset="-122"/>
              </a:rPr>
              <a:t>，另外一条边是</a:t>
            </a:r>
            <a:r>
              <a:rPr lang="en-US" altLang="zh-CN" sz="2000" dirty="0">
                <a:solidFill>
                  <a:srgbClr val="080808"/>
                </a:solidFill>
                <a:latin typeface="楷体" panose="02010609060101010101" pitchFamily="49" charset="-122"/>
                <a:ea typeface="楷体" panose="02010609060101010101" pitchFamily="49" charset="-122"/>
              </a:rPr>
              <a:t>10m</a:t>
            </a:r>
            <a:r>
              <a:rPr lang="zh-CN" altLang="en-US" sz="2000" dirty="0">
                <a:solidFill>
                  <a:srgbClr val="080808"/>
                </a:solidFill>
                <a:latin typeface="楷体" panose="02010609060101010101" pitchFamily="49" charset="-122"/>
                <a:ea typeface="楷体" panose="02010609060101010101" pitchFamily="49" charset="-122"/>
              </a:rPr>
              <a:t>，就能直接将布分成两块，最大方块是</a:t>
            </a:r>
            <a:r>
              <a:rPr lang="en-US" altLang="zh-CN" sz="2000" dirty="0">
                <a:solidFill>
                  <a:srgbClr val="080808"/>
                </a:solidFill>
                <a:latin typeface="楷体" panose="02010609060101010101" pitchFamily="49" charset="-122"/>
                <a:ea typeface="楷体" panose="02010609060101010101" pitchFamily="49" charset="-122"/>
              </a:rPr>
              <a:t>10m×10m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第二步，分解问题，找出递归条件。根据分治策略，缩小问题规模。如何缩小问题的规模呢？首先找出这块布可以分出的最大方块，如下</a:t>
            </a:r>
            <a:r>
              <a:rPr lang="zh-CN" altLang="en-US" sz="2000" dirty="0" smtClean="0">
                <a:solidFill>
                  <a:srgbClr val="080808"/>
                </a:solidFill>
                <a:latin typeface="楷体" panose="02010609060101010101" pitchFamily="49" charset="-122"/>
                <a:ea typeface="楷体" panose="02010609060101010101" pitchFamily="49" charset="-122"/>
              </a:rPr>
              <a:t>图所示：</a:t>
            </a:r>
            <a:endParaRPr lang="en-US" altLang="zh-CN" sz="2000" dirty="0" smtClean="0">
              <a:solidFill>
                <a:srgbClr val="080808"/>
              </a:solidFill>
              <a:latin typeface="楷体" panose="02010609060101010101" pitchFamily="49" charset="-122"/>
              <a:ea typeface="楷体" panose="02010609060101010101" pitchFamily="49" charset="-122"/>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如上图所示，从这块布中分出两个</a:t>
            </a:r>
            <a:r>
              <a:rPr lang="en-US" altLang="zh-CN" sz="2000" dirty="0">
                <a:solidFill>
                  <a:srgbClr val="080808"/>
                </a:solidFill>
                <a:latin typeface="楷体" panose="02010609060101010101" pitchFamily="49" charset="-122"/>
                <a:ea typeface="楷体" panose="02010609060101010101" pitchFamily="49" charset="-122"/>
              </a:rPr>
              <a:t>64m×64m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的布。能不能何对剩余的这块布使用相同的算法呢？现在要解决的问题从划分</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1" action="ppaction://hlinksldjump"/>
          </p:cNvPr>
          <p:cNvSpPr/>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30"/>
          <p:cNvSpPr/>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nvSpPr>
        <p:spPr>
          <a:xfrm>
            <a:off x="4784389" y="328642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rPr>
              <a:t>递归设计实例</a:t>
            </a:r>
            <a:endParaRPr lang="zh-CN" altLang="en-US" sz="2200" dirty="0">
              <a:solidFill>
                <a:schemeClr val="tx2">
                  <a:lumMod val="75000"/>
                  <a:lumOff val="25000"/>
                </a:schemeClr>
              </a:solidFill>
            </a:endParaRPr>
          </a:p>
        </p:txBody>
      </p:sp>
      <p:sp>
        <p:nvSpPr>
          <p:cNvPr id="19" name="TextBox 49"/>
          <p:cNvSpPr txBox="1"/>
          <p:nvPr/>
        </p:nvSpPr>
        <p:spPr>
          <a:xfrm>
            <a:off x="4784389" y="407262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rPr>
              <a:t>分治法概述</a:t>
            </a:r>
            <a:endParaRPr lang="zh-CN" altLang="en-US" sz="2200" dirty="0">
              <a:solidFill>
                <a:schemeClr val="tx2">
                  <a:lumMod val="75000"/>
                  <a:lumOff val="25000"/>
                </a:schemeClr>
              </a:solidFill>
            </a:endParaRPr>
          </a:p>
        </p:txBody>
      </p:sp>
      <p:sp>
        <p:nvSpPr>
          <p:cNvPr id="20" name="TextBox 50"/>
          <p:cNvSpPr txBox="1"/>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3.4 </a:t>
            </a:r>
            <a:r>
              <a:rPr lang="zh-CN" altLang="en-US" sz="2200" dirty="0">
                <a:solidFill>
                  <a:schemeClr val="tx2">
                    <a:lumMod val="75000"/>
                    <a:lumOff val="25000"/>
                  </a:schemeClr>
                </a:solidFill>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nvPicPr>
        <p:blipFill>
          <a:blip r:embed="rId3"/>
          <a:stretch>
            <a:fillRect/>
          </a:stretch>
        </p:blipFill>
        <p:spPr>
          <a:xfrm>
            <a:off x="3896499" y="4013942"/>
            <a:ext cx="558000" cy="562768"/>
          </a:xfrm>
          <a:prstGeom prst="rect">
            <a:avLst/>
          </a:prstGeom>
        </p:spPr>
      </p:pic>
      <p:pic>
        <p:nvPicPr>
          <p:cNvPr id="26" name="图片 25"/>
          <p:cNvPicPr>
            <a:picLocks noChangeAspect="1"/>
          </p:cNvPicPr>
          <p:nvPr/>
        </p:nvPicPr>
        <p:blipFill>
          <a:blip r:embed="rId4"/>
          <a:stretch>
            <a:fillRect/>
          </a:stretch>
        </p:blipFill>
        <p:spPr>
          <a:xfrm>
            <a:off x="3872356" y="3181986"/>
            <a:ext cx="558000" cy="558000"/>
          </a:xfrm>
          <a:prstGeom prst="rect">
            <a:avLst/>
          </a:prstGeom>
        </p:spPr>
      </p:pic>
      <p:pic>
        <p:nvPicPr>
          <p:cNvPr id="27" name="图片 26"/>
          <p:cNvPicPr>
            <a:picLocks noChangeAspect="1"/>
          </p:cNvPicPr>
          <p:nvPr/>
        </p:nvPicPr>
        <p:blipFill>
          <a:blip r:embed="rId5"/>
          <a:stretch>
            <a:fillRect/>
          </a:stretch>
        </p:blipFill>
        <p:spPr>
          <a:xfrm>
            <a:off x="3885236" y="2372308"/>
            <a:ext cx="558000" cy="558000"/>
          </a:xfrm>
          <a:prstGeom prst="rect">
            <a:avLst/>
          </a:prstGeom>
        </p:spPr>
      </p:pic>
      <p:pic>
        <p:nvPicPr>
          <p:cNvPr id="28" name="图片 27"/>
          <p:cNvPicPr>
            <a:picLocks noChangeAspect="1"/>
          </p:cNvPicPr>
          <p:nvPr/>
        </p:nvPicPr>
        <p:blipFill>
          <a:blip r:embed="rId6"/>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第三步，继续使用上述策略来分解问题，找出当前这块布可以分出的最大方块</a:t>
            </a:r>
            <a:r>
              <a:rPr lang="zh-CN" altLang="en-US" sz="2000" dirty="0" smtClean="0">
                <a:solidFill>
                  <a:srgbClr val="080808"/>
                </a:solidFill>
                <a:latin typeface="楷体" panose="02010609060101010101" pitchFamily="49" charset="-122"/>
                <a:ea typeface="楷体" panose="02010609060101010101" pitchFamily="49" charset="-122"/>
              </a:rPr>
              <a:t>，如下图所示：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40m×40m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64m×40m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第四步，继续使用上述策略来分解问题，找出当前这块布可以分出的最大</a:t>
            </a:r>
            <a:r>
              <a:rPr lang="zh-CN" altLang="en-US" sz="2000" dirty="0" smtClean="0">
                <a:solidFill>
                  <a:srgbClr val="080808"/>
                </a:solidFill>
                <a:latin typeface="楷体" panose="02010609060101010101" pitchFamily="49" charset="-122"/>
                <a:ea typeface="楷体" panose="02010609060101010101" pitchFamily="49" charset="-122"/>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16m×16m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而</a:t>
            </a:r>
            <a:r>
              <a:rPr lang="en-US" altLang="zh-CN" sz="2000" dirty="0">
                <a:solidFill>
                  <a:srgbClr val="080808"/>
                </a:solidFill>
                <a:latin typeface="楷体" panose="02010609060101010101" pitchFamily="49" charset="-122"/>
                <a:ea typeface="楷体" panose="02010609060101010101" pitchFamily="49" charset="-122"/>
              </a:rPr>
              <a:t>16m×8m</a:t>
            </a:r>
            <a:r>
              <a:rPr lang="zh-CN" altLang="en-US" sz="2000" dirty="0">
                <a:solidFill>
                  <a:srgbClr val="080808"/>
                </a:solidFill>
                <a:latin typeface="楷体" panose="02010609060101010101" pitchFamily="49" charset="-122"/>
                <a:ea typeface="楷体" panose="02010609060101010101" pitchFamily="49" charset="-122"/>
              </a:rPr>
              <a:t>满足递归出口的条件，因为</a:t>
            </a:r>
            <a:r>
              <a:rPr lang="en-US" altLang="zh-CN" sz="2000" dirty="0">
                <a:solidFill>
                  <a:srgbClr val="080808"/>
                </a:solidFill>
                <a:latin typeface="楷体" panose="02010609060101010101" pitchFamily="49" charset="-122"/>
                <a:ea typeface="楷体" panose="02010609060101010101" pitchFamily="49" charset="-122"/>
              </a:rPr>
              <a:t>16</a:t>
            </a:r>
            <a:r>
              <a:rPr lang="zh-CN" altLang="en-US" sz="2000" dirty="0">
                <a:solidFill>
                  <a:srgbClr val="080808"/>
                </a:solidFill>
                <a:latin typeface="楷体" panose="02010609060101010101" pitchFamily="49" charset="-122"/>
                <a:ea typeface="楷体" panose="02010609060101010101" pitchFamily="49" charset="-122"/>
              </a:rPr>
              <a:t>是</a:t>
            </a:r>
            <a:r>
              <a:rPr lang="en-US" altLang="zh-CN" sz="2000" dirty="0">
                <a:solidFill>
                  <a:srgbClr val="080808"/>
                </a:solidFill>
                <a:latin typeface="楷体" panose="02010609060101010101" pitchFamily="49" charset="-122"/>
                <a:ea typeface="楷体" panose="02010609060101010101" pitchFamily="49" charset="-122"/>
              </a:rPr>
              <a:t>8</a:t>
            </a:r>
            <a:r>
              <a:rPr lang="zh-CN" altLang="en-US" sz="2000" dirty="0">
                <a:solidFill>
                  <a:srgbClr val="080808"/>
                </a:solidFill>
                <a:latin typeface="楷体" panose="02010609060101010101" pitchFamily="49" charset="-122"/>
                <a:ea typeface="楷体" panose="02010609060101010101" pitchFamily="49" charset="-122"/>
              </a:rPr>
              <a:t>的整数倍。因此接下来只需将将这块布分成两个</a:t>
            </a:r>
            <a:r>
              <a:rPr lang="en-US" altLang="zh-CN" sz="2000" dirty="0">
                <a:solidFill>
                  <a:srgbClr val="080808"/>
                </a:solidFill>
                <a:latin typeface="楷体" panose="02010609060101010101" pitchFamily="49" charset="-122"/>
                <a:ea typeface="楷体" panose="02010609060101010101" pitchFamily="49" charset="-122"/>
              </a:rPr>
              <a:t>8m×8m</a:t>
            </a:r>
            <a:r>
              <a:rPr lang="zh-CN" altLang="en-US" sz="2000" dirty="0">
                <a:solidFill>
                  <a:srgbClr val="080808"/>
                </a:solidFill>
                <a:latin typeface="楷体" panose="02010609060101010101" pitchFamily="49" charset="-122"/>
                <a:ea typeface="楷体" panose="02010609060101010101" pitchFamily="49" charset="-122"/>
              </a:rPr>
              <a:t>方块即可，如下</a:t>
            </a:r>
            <a:r>
              <a:rPr lang="zh-CN" altLang="en-US" sz="2000" dirty="0" smtClean="0">
                <a:solidFill>
                  <a:srgbClr val="080808"/>
                </a:solidFill>
                <a:latin typeface="楷体" panose="02010609060101010101" pitchFamily="49" charset="-122"/>
                <a:ea typeface="楷体" panose="02010609060101010101" pitchFamily="49" charset="-122"/>
              </a:rPr>
              <a:t>图所</a:t>
            </a:r>
            <a:r>
              <a:rPr lang="zh-CN" altLang="en-US" sz="2000" dirty="0">
                <a:solidFill>
                  <a:srgbClr val="080808"/>
                </a:solidFill>
                <a:latin typeface="楷体" panose="02010609060101010101" pitchFamily="49" charset="-122"/>
                <a:ea typeface="楷体" panose="02010609060101010101" pitchFamily="49" charset="-122"/>
              </a:rPr>
              <a:t>示：</a:t>
            </a: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由此划分完成，将不剩下任何布了，该问题的解是对于</a:t>
            </a:r>
            <a:r>
              <a:rPr lang="en-US" altLang="zh-CN" sz="2000" dirty="0">
                <a:solidFill>
                  <a:srgbClr val="080808"/>
                </a:solidFill>
                <a:latin typeface="楷体" panose="02010609060101010101" pitchFamily="49" charset="-122"/>
                <a:ea typeface="楷体" panose="02010609060101010101" pitchFamily="49" charset="-122"/>
              </a:rPr>
              <a:t>168m×64m</a:t>
            </a:r>
            <a:r>
              <a:rPr lang="zh-CN" altLang="en-US" sz="2000" dirty="0">
                <a:solidFill>
                  <a:srgbClr val="080808"/>
                </a:solidFill>
                <a:latin typeface="楷体" panose="02010609060101010101" pitchFamily="49" charset="-122"/>
                <a:ea typeface="楷体" panose="02010609060101010101" pitchFamily="49" charset="-122"/>
              </a:rPr>
              <a:t>的布，均匀划分方块的所得最大方块尺寸是</a:t>
            </a:r>
            <a:r>
              <a:rPr lang="en-US" altLang="zh-CN" sz="2000" dirty="0">
                <a:solidFill>
                  <a:srgbClr val="080808"/>
                </a:solidFill>
                <a:latin typeface="楷体" panose="02010609060101010101" pitchFamily="49" charset="-122"/>
                <a:ea typeface="楷体" panose="02010609060101010101" pitchFamily="49" charset="-122"/>
              </a:rPr>
              <a:t>8 m× 8m</a:t>
            </a:r>
            <a:r>
              <a:rPr lang="zh-CN" altLang="en-US" sz="2000" dirty="0">
                <a:solidFill>
                  <a:srgbClr val="080808"/>
                </a:solidFill>
                <a:latin typeface="楷体" panose="02010609060101010101" pitchFamily="49" charset="-122"/>
                <a:ea typeface="楷体" panose="02010609060101010101" pitchFamily="49" charset="-122"/>
              </a:rPr>
              <a:t>。</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分治策略就是把一个复杂的问题分解成多个相同或是相似的子问题，这些子问题互相独立且与原问题形式相同，如无直接解的话再把子问题分成更小的子问题</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直到最后得出的子问题可以简单的直接求解为止，原问题的解来源于子问题解的合并。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分治法的思想主要包括以下三个部分：</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）分：将原问题逐步分解成规模更小的子问题，子问题要与原问题的解发一致；</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）治：将分解出的这些子问题逐个解决，若子问题规模较小且容易解决则直接解，否则递归解决各个子问题；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）合：将已经得出解的子问题进行合并，最终得出原问题的解。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7283" y="1340768"/>
            <a:ext cx="864318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分治法适用的问题具有以下特征：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）问题的规模缩小到一定的程度是能够容易求出解的；</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）问题能够分解为若干个规模较小的与原问题一致的子问题；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）所分解出的子问题的解能够合并得出原问题的解；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4</a:t>
            </a:r>
            <a:r>
              <a:rPr lang="zh-CN" altLang="en-US" sz="2400" dirty="0">
                <a:solidFill>
                  <a:srgbClr val="080808"/>
                </a:solidFill>
                <a:latin typeface="楷体" panose="02010609060101010101" pitchFamily="49" charset="-122"/>
                <a:ea typeface="楷体" panose="02010609060101010101" pitchFamily="49" charset="-122"/>
              </a:rPr>
              <a:t>）原问题所分解出的各个子问题之间是相互独立的，也就是说子问题之间不包含公共的子问题。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、基本思想</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快速排序采用的是分治策略：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）划分：选定第一个记录作为基准值，将整个序列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，划分成为两个子序列：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，前面的子序列中数据元素的值均小于或等于基准值，后面的子序列中数据元素的值均大于或等于基准值，并把基准值放在这两个子序列的中间</a:t>
            </a:r>
            <a:r>
              <a:rPr lang="en-US" altLang="zh-CN" sz="2400" dirty="0">
                <a:solidFill>
                  <a:srgbClr val="080808"/>
                </a:solidFill>
                <a:latin typeface="楷体" panose="02010609060101010101" pitchFamily="49" charset="-122"/>
                <a:ea typeface="楷体" panose="02010609060101010101" pitchFamily="49" charset="-122"/>
              </a:rPr>
              <a:t>ai</a:t>
            </a:r>
            <a:r>
              <a:rPr lang="zh-CN" altLang="en-US" sz="2400" dirty="0">
                <a:solidFill>
                  <a:srgbClr val="080808"/>
                </a:solidFill>
                <a:latin typeface="楷体" panose="02010609060101010101" pitchFamily="49" charset="-122"/>
                <a:ea typeface="楷体" panose="02010609060101010101" pitchFamily="49" charset="-122"/>
              </a:rPr>
              <a:t>的位置上；</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）求解子问题：若每个子序列内只有一个记录或空，则它是有序的，直接返回；否则递归地求解各个子问题。</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）合并：由于对子序列</a:t>
            </a:r>
            <a:r>
              <a:rPr lang="en-US" altLang="zh-CN" sz="2400" dirty="0">
                <a:solidFill>
                  <a:srgbClr val="080808"/>
                </a:solidFill>
                <a:latin typeface="楷体" panose="02010609060101010101" pitchFamily="49" charset="-122"/>
                <a:ea typeface="楷体" panose="02010609060101010101" pitchFamily="49" charset="-122"/>
              </a:rPr>
              <a:t>a1,a2, … ,ai-1</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ai+1, …, an</a:t>
            </a:r>
            <a:r>
              <a:rPr lang="zh-CN" altLang="en-US" sz="2400" dirty="0">
                <a:solidFill>
                  <a:srgbClr val="080808"/>
                </a:solidFill>
                <a:latin typeface="楷体" panose="02010609060101010101" pitchFamily="49" charset="-122"/>
                <a:ea typeface="楷体" panose="02010609060101010101" pitchFamily="49" charset="-122"/>
              </a:rPr>
              <a:t>的排序是就地进行的，因此合并不需要执行任何操作。</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400">
                <a:solidFill>
                  <a:srgbClr val="080808"/>
                </a:solidFill>
                <a:latin typeface="楷体" panose="02010609060101010101" pitchFamily="49" charset="-122"/>
                <a:ea typeface="楷体" panose="02010609060101010101" pitchFamily="49" charset="-122"/>
              </a:rPr>
              <a:t>1</a:t>
            </a:r>
            <a:r>
              <a:rPr lang="zh-CN" altLang="en-US" sz="2400" smtClean="0">
                <a:solidFill>
                  <a:srgbClr val="080808"/>
                </a:solidFill>
                <a:latin typeface="楷体" panose="02010609060101010101" pitchFamily="49" charset="-122"/>
                <a:ea typeface="楷体" panose="02010609060101010101" pitchFamily="49" charset="-122"/>
              </a:rPr>
              <a:t>、</a:t>
            </a:r>
            <a:r>
              <a:rPr lang="zh-CN" altLang="en-US" sz="2400" smtClean="0">
                <a:solidFill>
                  <a:srgbClr val="080808"/>
                </a:solidFill>
                <a:latin typeface="楷体" panose="02010609060101010101" pitchFamily="49" charset="-122"/>
                <a:ea typeface="楷体" panose="02010609060101010101" pitchFamily="49" charset="-122"/>
              </a:rPr>
              <a:t>加入学习通班级群</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39553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rotWithShape="1">
          <a:blip r:embed="rId6" cstate="hqprint">
            <a:extLst>
              <a:ext uri="{28A0092B-C50C-407E-A947-70E740481C1C}">
                <a14:useLocalDpi xmlns:a14="http://schemas.microsoft.com/office/drawing/2010/main" val="0"/>
              </a:ext>
            </a:extLst>
          </a:blip>
          <a:srcRect t="25400" b="23053"/>
          <a:stretch>
            <a:fillRect/>
          </a:stretch>
        </p:blipFill>
        <p:spPr>
          <a:xfrm>
            <a:off x="2915816" y="2492896"/>
            <a:ext cx="2550656" cy="292271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070738" y="836712"/>
            <a:ext cx="7002524" cy="5832648"/>
            <a:chOff x="0" y="0"/>
            <a:chExt cx="3492500" cy="588645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3492500" cy="295910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 y="2959100"/>
              <a:ext cx="3486150" cy="2927350"/>
            </a:xfrm>
            <a:prstGeom prst="rect">
              <a:avLst/>
            </a:prstGeom>
          </p:spPr>
        </p:pic>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511660" y="2636911"/>
            <a:ext cx="6084676" cy="2415173"/>
          </a:xfrm>
          <a:prstGeom prst="rect">
            <a:avLst/>
          </a:prstGeom>
        </p:spPr>
      </p:pic>
      <p:sp>
        <p:nvSpPr>
          <p:cNvPr id="4" name="Text Box 4"/>
          <p:cNvSpPr txBox="1">
            <a:spLocks noChangeArrowheads="1"/>
          </p:cNvSpPr>
          <p:nvPr/>
        </p:nvSpPr>
        <p:spPr bwMode="auto">
          <a:xfrm>
            <a:off x="195074" y="1124744"/>
            <a:ext cx="89489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如下图所示，对数据序列</a:t>
            </a:r>
            <a:r>
              <a:rPr lang="en-US" altLang="zh-CN" sz="2400" dirty="0">
                <a:solidFill>
                  <a:srgbClr val="080808"/>
                </a:solidFill>
                <a:latin typeface="楷体" panose="02010609060101010101" pitchFamily="49" charset="-122"/>
                <a:ea typeface="楷体" panose="02010609060101010101" pitchFamily="49" charset="-122"/>
              </a:rPr>
              <a:t>{32,15,11,26,53,87,3,61}</a:t>
            </a:r>
            <a:r>
              <a:rPr lang="zh-CN" altLang="en-US" sz="2400" dirty="0">
                <a:solidFill>
                  <a:srgbClr val="080808"/>
                </a:solidFill>
                <a:latin typeface="楷体" panose="02010609060101010101" pitchFamily="49" charset="-122"/>
                <a:ea typeface="楷体" panose="02010609060101010101" pitchFamily="49" charset="-122"/>
              </a:rPr>
              <a:t>进行快速排序，其中有序区用</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括起来。</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递归的概念</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是指函数直接或者间接地调用自己，将这类函数称之为递归函数。递归最主要的思想就是：分解问题，思考如何把大问题分解成小问题，把规模大的问题转化为规模小的相似的子问题来解决，直到子问题有直接解为止。而在在函数实现的过程中，解决大问题所用的方法和解决小问题所用的方法往往是同一种方法，所以就产生了函数调用它自身的情况。另外这个解决问题的函数必须有明显的结束条件，这样就不会产生无限递归的现象了。</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761704" y="1868798"/>
            <a:ext cx="3074881"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的定义</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Partition (int a[],int </a:t>
            </a:r>
            <a:r>
              <a:rPr lang="en-US" altLang="zh-CN" sz="2400" dirty="0" err="1">
                <a:solidFill>
                  <a:srgbClr val="080808"/>
                </a:solidFill>
                <a:latin typeface="楷体" panose="02010609060101010101" pitchFamily="49" charset="-122"/>
                <a:ea typeface="楷体" panose="02010609060101010101" pitchFamily="49" charset="-122"/>
              </a:rPr>
              <a:t>i,int</a:t>
            </a:r>
            <a:r>
              <a:rPr lang="en-US" altLang="zh-CN" sz="2400" dirty="0">
                <a:solidFill>
                  <a:srgbClr val="080808"/>
                </a:solidFill>
                <a:latin typeface="楷体" panose="02010609060101010101" pitchFamily="49" charset="-122"/>
                <a:ea typeface="楷体" panose="02010609060101010101" pitchFamily="49" charset="-122"/>
              </a:rPr>
              <a:t> j)</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int temp=a[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用待排序数据序列的第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个记录作为基准值</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从序列左右两端交替向中间扫描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直至</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=j</a:t>
            </a:r>
            <a:r>
              <a:rPr lang="zh-CN" altLang="en-US" sz="2000" dirty="0">
                <a:solidFill>
                  <a:srgbClr val="080808"/>
                </a:solidFill>
                <a:latin typeface="楷体" panose="02010609060101010101" pitchFamily="49" charset="-122"/>
                <a:ea typeface="楷体" panose="02010609060101010101" pitchFamily="49" charset="-122"/>
              </a:rPr>
              <a:t>为止</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while (j&gt;</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&amp;&amp; a[j]&gt;=temp)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从右向左扫描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个关键字小于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a[j]</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]=a[j];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while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&lt;j &amp;&amp; 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]&lt;=temp)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       //</a:t>
            </a:r>
            <a:r>
              <a:rPr lang="zh-CN" altLang="en-US" sz="2000" dirty="0">
                <a:solidFill>
                  <a:srgbClr val="080808"/>
                </a:solidFill>
                <a:latin typeface="楷体" panose="02010609060101010101" pitchFamily="49" charset="-122"/>
                <a:ea typeface="楷体" panose="02010609060101010101" pitchFamily="49" charset="-122"/>
              </a:rPr>
              <a:t>从左向右扫描</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找第</a:t>
            </a:r>
            <a:r>
              <a:rPr lang="en-US" altLang="zh-CN" sz="2000" dirty="0">
                <a:solidFill>
                  <a:srgbClr val="080808"/>
                </a:solidFill>
                <a:latin typeface="楷体" panose="02010609060101010101" pitchFamily="49" charset="-122"/>
                <a:ea typeface="楷体" panose="02010609060101010101" pitchFamily="49" charset="-122"/>
              </a:rPr>
              <a:t>1</a:t>
            </a:r>
            <a:r>
              <a:rPr lang="zh-CN" altLang="en-US" sz="2000" dirty="0">
                <a:solidFill>
                  <a:srgbClr val="080808"/>
                </a:solidFill>
                <a:latin typeface="楷体" panose="02010609060101010101" pitchFamily="49" charset="-122"/>
                <a:ea typeface="楷体" panose="02010609060101010101" pitchFamily="49" charset="-122"/>
              </a:rPr>
              <a:t>个关键字大于</a:t>
            </a:r>
            <a:r>
              <a:rPr lang="en-US" altLang="zh-CN" sz="2000" dirty="0">
                <a:solidFill>
                  <a:srgbClr val="080808"/>
                </a:solidFill>
                <a:latin typeface="楷体" panose="02010609060101010101" pitchFamily="49" charset="-122"/>
                <a:ea typeface="楷体" panose="02010609060101010101" pitchFamily="49" charset="-122"/>
              </a:rPr>
              <a:t>temp</a:t>
            </a:r>
            <a:r>
              <a:rPr lang="zh-CN" altLang="en-US" sz="2000" dirty="0">
                <a:solidFill>
                  <a:srgbClr val="080808"/>
                </a:solidFill>
                <a:latin typeface="楷体" panose="02010609060101010101" pitchFamily="49" charset="-122"/>
                <a:ea typeface="楷体" panose="02010609060101010101" pitchFamily="49" charset="-122"/>
              </a:rPr>
              <a:t>的</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a[j]=a[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a:t>
            </a:r>
            <a:r>
              <a:rPr lang="en-US" altLang="zh-CN" sz="2000" dirty="0">
                <a:solidFill>
                  <a:srgbClr val="080808"/>
                </a:solidFill>
                <a:latin typeface="楷体" panose="02010609060101010101" pitchFamily="49" charset="-122"/>
                <a:ea typeface="楷体" panose="02010609060101010101" pitchFamily="49" charset="-122"/>
              </a:rPr>
              <a:t>a[</a:t>
            </a:r>
            <a:r>
              <a:rPr lang="en-US" altLang="zh-CN" sz="2000" dirty="0" err="1">
                <a:solidFill>
                  <a:srgbClr val="080808"/>
                </a:solidFill>
                <a:latin typeface="楷体" panose="02010609060101010101" pitchFamily="49" charset="-122"/>
                <a:ea typeface="楷体" panose="02010609060101010101" pitchFamily="49" charset="-122"/>
              </a:rPr>
              <a:t>i</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移到</a:t>
            </a:r>
            <a:r>
              <a:rPr lang="en-US" altLang="zh-CN" sz="2000" dirty="0">
                <a:solidFill>
                  <a:srgbClr val="080808"/>
                </a:solidFill>
                <a:latin typeface="楷体" panose="02010609060101010101" pitchFamily="49" charset="-122"/>
                <a:ea typeface="楷体" panose="02010609060101010101" pitchFamily="49" charset="-122"/>
              </a:rPr>
              <a:t>a[j]</a:t>
            </a:r>
            <a:r>
              <a:rPr lang="zh-CN" altLang="en-US" sz="2000" dirty="0">
                <a:solidFill>
                  <a:srgbClr val="080808"/>
                </a:solidFill>
                <a:latin typeface="楷体" panose="02010609060101010101" pitchFamily="49" charset="-122"/>
                <a:ea typeface="楷体" panose="02010609060101010101" pitchFamily="49" charset="-122"/>
              </a:rPr>
              <a:t>的位置</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]=temp;</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return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返回基准值的下标</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void Quicksort(int a[],int </a:t>
            </a:r>
            <a:r>
              <a:rPr lang="en-US" altLang="zh-CN" sz="2400" dirty="0" err="1">
                <a:solidFill>
                  <a:srgbClr val="080808"/>
                </a:solidFill>
                <a:latin typeface="楷体" panose="02010609060101010101" pitchFamily="49" charset="-122"/>
                <a:ea typeface="楷体" panose="02010609060101010101" pitchFamily="49" charset="-122"/>
              </a:rPr>
              <a:t>s,int</a:t>
            </a:r>
            <a:r>
              <a:rPr lang="en-US" altLang="zh-CN" sz="2400" dirty="0">
                <a:solidFill>
                  <a:srgbClr val="080808"/>
                </a:solidFill>
                <a:latin typeface="楷体" panose="02010609060101010101" pitchFamily="49" charset="-122"/>
                <a:ea typeface="楷体" panose="02010609060101010101" pitchFamily="49" charset="-122"/>
              </a:rPr>
              <a:t> 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if (s&lt;t)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数据序列中至少存在</a:t>
            </a:r>
            <a:r>
              <a:rPr lang="en-US" altLang="zh-CN" sz="2000" dirty="0">
                <a:solidFill>
                  <a:srgbClr val="080808"/>
                </a:solidFill>
                <a:latin typeface="楷体" panose="02010609060101010101" pitchFamily="49" charset="-122"/>
                <a:ea typeface="楷体" panose="02010609060101010101" pitchFamily="49" charset="-122"/>
              </a:rPr>
              <a:t>2</a:t>
            </a:r>
            <a:r>
              <a:rPr lang="zh-CN" altLang="en-US" sz="2000" dirty="0">
                <a:solidFill>
                  <a:srgbClr val="080808"/>
                </a:solidFill>
                <a:latin typeface="楷体" panose="02010609060101010101" pitchFamily="49" charset="-122"/>
                <a:ea typeface="楷体" panose="02010609060101010101" pitchFamily="49" charset="-122"/>
              </a:rPr>
              <a:t>个元素</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i</a:t>
            </a:r>
            <a:r>
              <a:rPr lang="en-US" altLang="zh-CN" sz="2400" dirty="0">
                <a:solidFill>
                  <a:srgbClr val="080808"/>
                </a:solidFill>
                <a:latin typeface="楷体" panose="02010609060101010101" pitchFamily="49" charset="-122"/>
                <a:ea typeface="楷体" panose="02010609060101010101" pitchFamily="49" charset="-122"/>
              </a:rPr>
              <a:t>=Partition(</a:t>
            </a:r>
            <a:r>
              <a:rPr lang="en-US" altLang="zh-CN" sz="2400" dirty="0" err="1">
                <a:solidFill>
                  <a:srgbClr val="080808"/>
                </a:solidFill>
                <a:latin typeface="楷体" panose="02010609060101010101" pitchFamily="49" charset="-122"/>
                <a:ea typeface="楷体" panose="02010609060101010101" pitchFamily="49" charset="-122"/>
              </a:rPr>
              <a:t>a,s,t</a:t>
            </a:r>
            <a:r>
              <a:rPr lang="en-US" altLang="zh-CN" sz="2400" dirty="0">
                <a:solidFill>
                  <a:srgbClr val="080808"/>
                </a:solidFill>
                <a:latin typeface="楷体" panose="02010609060101010101" pitchFamily="49" charset="-122"/>
                <a:ea typeface="楷体" panose="02010609060101010101" pitchFamily="49" charset="-122"/>
              </a:rPr>
              <a: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将划分后基准值的下标赋值给</a:t>
            </a:r>
            <a:r>
              <a:rPr lang="en-US" altLang="zh-CN" sz="2000" dirty="0" err="1">
                <a:solidFill>
                  <a:srgbClr val="080808"/>
                </a:solidFill>
                <a:latin typeface="楷体" panose="02010609060101010101" pitchFamily="49" charset="-122"/>
                <a:ea typeface="楷体" panose="02010609060101010101" pitchFamily="49" charset="-122"/>
              </a:rPr>
              <a:t>i</a:t>
            </a:r>
            <a:endParaRPr lang="en-US" altLang="zh-CN"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Quicksort(a,s,i-1);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对左子序列进行递归排序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Quicksort(a,i+1,t);	</a:t>
            </a:r>
            <a:r>
              <a:rPr lang="en-US" altLang="zh-CN" sz="2000" dirty="0">
                <a:solidFill>
                  <a:srgbClr val="080808"/>
                </a:solidFill>
                <a:latin typeface="楷体" panose="02010609060101010101" pitchFamily="49" charset="-122"/>
                <a:ea typeface="楷体" panose="02010609060101010101" pitchFamily="49" charset="-122"/>
              </a:rPr>
              <a:t>//</a:t>
            </a:r>
            <a:r>
              <a:rPr lang="zh-CN" altLang="en-US" sz="2000" dirty="0">
                <a:solidFill>
                  <a:srgbClr val="080808"/>
                </a:solidFill>
                <a:latin typeface="楷体" panose="02010609060101010101" pitchFamily="49" charset="-122"/>
                <a:ea typeface="楷体" panose="02010609060101010101" pitchFamily="49" charset="-122"/>
              </a:rPr>
              <a:t>对右子序列进行递归排序</a:t>
            </a:r>
            <a:endParaRPr lang="zh-CN" altLang="en-US" sz="20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二路归并排序采用的也是分治策略：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）分解：将待排序序列将整个序列</a:t>
            </a:r>
            <a:r>
              <a:rPr lang="en-US" altLang="zh-CN" sz="2400" dirty="0">
                <a:solidFill>
                  <a:srgbClr val="080808"/>
                </a:solidFill>
                <a:latin typeface="楷体" panose="02010609060101010101" pitchFamily="49" charset="-122"/>
                <a:ea typeface="楷体" panose="02010609060101010101" pitchFamily="49" charset="-122"/>
              </a:rPr>
              <a:t>a1,a2, … , an</a:t>
            </a:r>
            <a:r>
              <a:rPr lang="zh-CN" altLang="en-US" sz="2400" dirty="0">
                <a:solidFill>
                  <a:srgbClr val="080808"/>
                </a:solidFill>
                <a:latin typeface="楷体" panose="02010609060101010101" pitchFamily="49" charset="-122"/>
                <a:ea typeface="楷体" panose="02010609060101010101" pitchFamily="49" charset="-122"/>
              </a:rPr>
              <a:t>划分为两个长度相等的子序列</a:t>
            </a:r>
            <a:r>
              <a:rPr lang="en-US" altLang="zh-CN" sz="2400" dirty="0">
                <a:solidFill>
                  <a:srgbClr val="080808"/>
                </a:solidFill>
                <a:latin typeface="楷体" panose="02010609060101010101" pitchFamily="49" charset="-122"/>
                <a:ea typeface="楷体" panose="02010609060101010101" pitchFamily="49" charset="-122"/>
              </a:rPr>
              <a:t>a1, …, 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dirty="0">
                <a:solidFill>
                  <a:srgbClr val="080808"/>
                </a:solidFill>
                <a:latin typeface="楷体" panose="02010609060101010101" pitchFamily="49" charset="-122"/>
                <a:ea typeface="楷体" panose="02010609060101010101" pitchFamily="49" charset="-122"/>
              </a:rPr>
              <a:t>和</a:t>
            </a:r>
            <a:r>
              <a:rPr lang="en-US" altLang="zh-CN" sz="2400" dirty="0">
                <a:solidFill>
                  <a:srgbClr val="080808"/>
                </a:solidFill>
                <a:latin typeface="楷体" panose="02010609060101010101" pitchFamily="49" charset="-122"/>
                <a:ea typeface="楷体" panose="02010609060101010101" pitchFamily="49" charset="-122"/>
              </a:rPr>
              <a:t>a</a:t>
            </a:r>
            <a:r>
              <a:rPr lang="en-US" altLang="zh-CN" sz="2400" baseline="-25000" dirty="0">
                <a:solidFill>
                  <a:srgbClr val="080808"/>
                </a:solidFill>
                <a:latin typeface="楷体" panose="02010609060101010101" pitchFamily="49" charset="-122"/>
                <a:ea typeface="楷体" panose="02010609060101010101" pitchFamily="49" charset="-122"/>
              </a:rPr>
              <a:t>n+1/2</a:t>
            </a:r>
            <a:r>
              <a:rPr lang="zh-CN" altLang="en-US" sz="2400" baseline="-25000" dirty="0">
                <a:solidFill>
                  <a:srgbClr val="080808"/>
                </a:solidFill>
                <a:latin typeface="楷体" panose="02010609060101010101" pitchFamily="49" charset="-122"/>
                <a:ea typeface="楷体" panose="02010609060101010101" pitchFamily="49" charset="-122"/>
              </a:rPr>
              <a:t>＋</a:t>
            </a:r>
            <a:r>
              <a:rPr lang="en-US" altLang="zh-CN" sz="2400" baseline="-25000" dirty="0">
                <a:solidFill>
                  <a:srgbClr val="080808"/>
                </a:solidFill>
                <a:latin typeface="楷体" panose="02010609060101010101" pitchFamily="49" charset="-122"/>
                <a:ea typeface="楷体" panose="02010609060101010101" pitchFamily="49" charset="-122"/>
              </a:rPr>
              <a:t>1</a:t>
            </a:r>
            <a:r>
              <a:rPr lang="en-US" altLang="zh-CN" sz="2400" dirty="0">
                <a:solidFill>
                  <a:srgbClr val="080808"/>
                </a:solidFill>
                <a:latin typeface="楷体" panose="02010609060101010101" pitchFamily="49" charset="-122"/>
                <a:ea typeface="楷体" panose="02010609060101010101" pitchFamily="49" charset="-122"/>
              </a:rPr>
              <a:t>, …, an</a:t>
            </a:r>
            <a:r>
              <a:rPr lang="zh-CN" altLang="en-US" sz="2400" dirty="0">
                <a:solidFill>
                  <a:srgbClr val="080808"/>
                </a:solidFill>
                <a:latin typeface="楷体" panose="02010609060101010101" pitchFamily="49" charset="-122"/>
                <a:ea typeface="楷体" panose="02010609060101010101" pitchFamily="49" charset="-122"/>
              </a:rPr>
              <a:t>；递归地对两个子序列进行继续分解。其终结条件是子序列长度为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）合并：递归地将两个已排序的两个子序列合并成一个有序子序列。</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二路归并排序的基本思想：首先将序列划分长度相等的两个子序列，如子序列长度为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，则划分结束，否则继续划分，最终把有</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个待排序的数据序列划分成为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的有序子序列；然后相邻的子序列两两合并，得到</a:t>
            </a:r>
            <a:r>
              <a:rPr lang="en-US" altLang="zh-CN" sz="2400" dirty="0">
                <a:solidFill>
                  <a:srgbClr val="080808"/>
                </a:solidFill>
                <a:latin typeface="楷体" panose="02010609060101010101" pitchFamily="49" charset="-122"/>
                <a:ea typeface="楷体" panose="02010609060101010101" pitchFamily="49" charset="-122"/>
              </a:rPr>
              <a:t>n/2</a:t>
            </a:r>
            <a:r>
              <a:rPr lang="zh-CN" altLang="en-US" sz="2400" dirty="0">
                <a:solidFill>
                  <a:srgbClr val="080808"/>
                </a:solidFill>
                <a:latin typeface="楷体" panose="02010609060101010101" pitchFamily="49" charset="-122"/>
                <a:ea typeface="楷体" panose="02010609060101010101" pitchFamily="49" charset="-122"/>
              </a:rPr>
              <a:t>个长度为</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的有序子序列，再进行两两合并</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直到得到一个长度为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的有序序列。</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251520" y="1052736"/>
            <a:ext cx="3435556"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二路归并排序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extLst>
              <a:ext uri="{28A0092B-C50C-407E-A947-70E740481C1C}">
                <a14:useLocalDpi xmlns:a14="http://schemas.microsoft.com/office/drawing/2010/main" val="0"/>
              </a:ext>
            </a:extLst>
          </a:blip>
          <a:stretch>
            <a:fillRect/>
          </a:stretch>
        </p:blipFill>
        <p:spPr>
          <a:xfrm>
            <a:off x="1979712" y="1484784"/>
            <a:ext cx="5333261" cy="4173314"/>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二分查找采用的是分治策略：</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）分：将待查找数据序列分成两个长度相等的子序列，取中间元素与</a:t>
            </a:r>
            <a:r>
              <a:rPr lang="en-US" altLang="zh-CN" sz="2400" dirty="0">
                <a:solidFill>
                  <a:srgbClr val="080808"/>
                </a:solidFill>
                <a:latin typeface="楷体" panose="02010609060101010101" pitchFamily="49" charset="-122"/>
                <a:ea typeface="楷体" panose="02010609060101010101" pitchFamily="49" charset="-122"/>
              </a:rPr>
              <a:t>key</a:t>
            </a:r>
            <a:r>
              <a:rPr lang="zh-CN" altLang="en-US" sz="2400" dirty="0">
                <a:solidFill>
                  <a:srgbClr val="080808"/>
                </a:solidFill>
                <a:latin typeface="楷体" panose="02010609060101010101" pitchFamily="49" charset="-122"/>
                <a:ea typeface="楷体" panose="02010609060101010101" pitchFamily="49" charset="-122"/>
              </a:rPr>
              <a:t>进行比较；</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）治：如果相等，查找成功，结束查找；如果不相等在子序列中进行递归查找；</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）合：因为实际上并没有把数据序列分开，因此无需进行合并；</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int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(int a[], int x, int low, int high)</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if(low &gt; high) return -1;	</a:t>
            </a: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查找不成功 </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mid = (low + high) / 2;</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if(x == a[mid])	</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mid;	              //</a:t>
            </a:r>
            <a:r>
              <a:rPr lang="zh-CN" altLang="en-US" sz="2400" dirty="0">
                <a:solidFill>
                  <a:srgbClr val="080808"/>
                </a:solidFill>
                <a:latin typeface="楷体" panose="02010609060101010101" pitchFamily="49" charset="-122"/>
                <a:ea typeface="楷体" panose="02010609060101010101" pitchFamily="49" charset="-122"/>
              </a:rPr>
              <a:t>查找成功</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 if(x &lt; a[mid])</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low, mid-1);	//</a:t>
            </a:r>
            <a:r>
              <a:rPr lang="zh-CN" altLang="en-US" sz="2400" dirty="0">
                <a:solidFill>
                  <a:srgbClr val="080808"/>
                </a:solidFill>
                <a:latin typeface="楷体" panose="02010609060101010101" pitchFamily="49" charset="-122"/>
                <a:ea typeface="楷体" panose="02010609060101010101" pitchFamily="49" charset="-122"/>
              </a:rPr>
              <a:t>在前半区查找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else</a:t>
            </a:r>
            <a:endParaRPr lang="en-US" altLang="zh-CN"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a:t>
            </a:r>
            <a:r>
              <a:rPr lang="en-US" altLang="zh-CN" sz="2400" dirty="0" err="1">
                <a:solidFill>
                  <a:srgbClr val="080808"/>
                </a:solidFill>
                <a:latin typeface="楷体" panose="02010609060101010101" pitchFamily="49" charset="-122"/>
                <a:ea typeface="楷体" panose="02010609060101010101" pitchFamily="49" charset="-122"/>
              </a:rPr>
              <a:t>BSearch</a:t>
            </a:r>
            <a:r>
              <a:rPr lang="en-US" altLang="zh-CN" sz="2400" dirty="0">
                <a:solidFill>
                  <a:srgbClr val="080808"/>
                </a:solidFill>
                <a:latin typeface="楷体" panose="02010609060101010101" pitchFamily="49" charset="-122"/>
                <a:ea typeface="楷体" panose="02010609060101010101" pitchFamily="49" charset="-122"/>
              </a:rPr>
              <a:t>(a, x, mid+1, high); //</a:t>
            </a:r>
            <a:r>
              <a:rPr lang="zh-CN" altLang="en-US" sz="2400" dirty="0">
                <a:solidFill>
                  <a:srgbClr val="080808"/>
                </a:solidFill>
                <a:latin typeface="楷体" panose="02010609060101010101" pitchFamily="49" charset="-122"/>
                <a:ea typeface="楷体" panose="02010609060101010101" pitchFamily="49" charset="-122"/>
              </a:rPr>
              <a:t>在后半区查找</a:t>
            </a:r>
            <a:endParaRPr lang="zh-CN" altLang="en-US" sz="2400"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456666" y="2082636"/>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3.1】</a:t>
            </a:r>
            <a:r>
              <a:rPr lang="zh-CN" altLang="en-US" sz="2400" dirty="0">
                <a:solidFill>
                  <a:srgbClr val="080808"/>
                </a:solidFill>
                <a:latin typeface="楷体" panose="02010609060101010101" pitchFamily="49" charset="-122"/>
                <a:ea typeface="楷体" panose="02010609060101010101" pitchFamily="49" charset="-122"/>
              </a:rPr>
              <a:t>请设计递归算法求</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为正整数），并写出</a:t>
            </a:r>
            <a:r>
              <a:rPr lang="en-US" altLang="zh-CN" sz="2400" dirty="0">
                <a:solidFill>
                  <a:srgbClr val="080808"/>
                </a:solidFill>
                <a:latin typeface="楷体" panose="02010609060101010101" pitchFamily="49" charset="-122"/>
                <a:ea typeface="楷体" panose="02010609060101010101" pitchFamily="49" charset="-122"/>
              </a:rPr>
              <a:t>n = 5</a:t>
            </a:r>
            <a:r>
              <a:rPr lang="zh-CN" altLang="en-US" sz="2400" dirty="0">
                <a:solidFill>
                  <a:srgbClr val="080808"/>
                </a:solidFill>
                <a:latin typeface="楷体" panose="02010609060101010101" pitchFamily="49" charset="-122"/>
                <a:ea typeface="楷体" panose="02010609060101010101" pitchFamily="49" charset="-122"/>
              </a:rPr>
              <a:t>时递归算法的执行过程。</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467544" y="1340768"/>
            <a:ext cx="3796232"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递归的执行过程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56665" y="3081322"/>
            <a:ext cx="836369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基本思路：大问题分解成小问题，</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可以分解为</a:t>
            </a:r>
            <a:r>
              <a:rPr lang="en-US" altLang="zh-CN" sz="2400" dirty="0">
                <a:solidFill>
                  <a:srgbClr val="080808"/>
                </a:solidFill>
                <a:latin typeface="楷体" panose="02010609060101010101" pitchFamily="49" charset="-122"/>
                <a:ea typeface="楷体" panose="02010609060101010101" pitchFamily="49" charset="-122"/>
              </a:rPr>
              <a:t>n*(n-1)!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(n-1)!</a:t>
            </a:r>
            <a:r>
              <a:rPr lang="zh-CN" altLang="en-US" sz="2400" dirty="0">
                <a:solidFill>
                  <a:srgbClr val="080808"/>
                </a:solidFill>
                <a:latin typeface="楷体" panose="02010609060101010101" pitchFamily="49" charset="-122"/>
                <a:ea typeface="楷体" panose="02010609060101010101" pitchFamily="49" charset="-122"/>
              </a:rPr>
              <a:t>又可以分解为</a:t>
            </a:r>
            <a:r>
              <a:rPr lang="en-US" altLang="zh-CN" sz="2400" dirty="0">
                <a:solidFill>
                  <a:srgbClr val="080808"/>
                </a:solidFill>
                <a:latin typeface="楷体" panose="02010609060101010101" pitchFamily="49" charset="-122"/>
                <a:ea typeface="楷体" panose="02010609060101010101" pitchFamily="49" charset="-122"/>
              </a:rPr>
              <a:t>(n-1)*(n-2)!</a:t>
            </a:r>
            <a:r>
              <a:rPr lang="zh-CN" altLang="en-US" sz="2400" dirty="0">
                <a:solidFill>
                  <a:srgbClr val="080808"/>
                </a:solidFill>
                <a:latin typeface="楷体" panose="02010609060101010101" pitchFamily="49" charset="-122"/>
                <a:ea typeface="楷体" panose="02010609060101010101" pitchFamily="49" charset="-122"/>
              </a:rPr>
              <a:t>，以此类推，直到</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！分解为</a:t>
            </a:r>
            <a:r>
              <a:rPr lang="en-US" altLang="zh-CN" sz="2400" dirty="0">
                <a:solidFill>
                  <a:srgbClr val="080808"/>
                </a:solidFill>
                <a:latin typeface="楷体" panose="02010609060101010101" pitchFamily="49" charset="-122"/>
                <a:ea typeface="楷体" panose="02010609060101010101" pitchFamily="49" charset="-122"/>
              </a:rPr>
              <a:t>1*(1-1)!=1*0</a:t>
            </a:r>
            <a:r>
              <a:rPr lang="zh-CN" altLang="en-US" sz="2400" dirty="0">
                <a:solidFill>
                  <a:srgbClr val="080808"/>
                </a:solidFill>
                <a:latin typeface="楷体" panose="02010609060101010101" pitchFamily="49" charset="-122"/>
                <a:ea typeface="楷体" panose="02010609060101010101" pitchFamily="49" charset="-122"/>
              </a:rPr>
              <a:t>！，而</a:t>
            </a:r>
            <a:r>
              <a:rPr lang="en-US" altLang="zh-CN" sz="2400" dirty="0">
                <a:solidFill>
                  <a:srgbClr val="080808"/>
                </a:solidFill>
                <a:latin typeface="楷体" panose="02010609060101010101" pitchFamily="49" charset="-122"/>
                <a:ea typeface="楷体" panose="02010609060101010101" pitchFamily="49" charset="-122"/>
              </a:rPr>
              <a:t>0</a:t>
            </a:r>
            <a:r>
              <a:rPr lang="zh-CN" altLang="en-US" sz="2400" dirty="0">
                <a:solidFill>
                  <a:srgbClr val="080808"/>
                </a:solidFill>
                <a:latin typeface="楷体" panose="02010609060101010101" pitchFamily="49" charset="-122"/>
                <a:ea typeface="楷体" panose="02010609060101010101" pitchFamily="49" charset="-122"/>
              </a:rPr>
              <a:t>！的阶乘是已知的，问题的规模在不断的缩小，直到有直接解为止。递归式如下：</a:t>
            </a:r>
            <a:endParaRPr lang="en-US" altLang="zh-CN" sz="2400" dirty="0">
              <a:solidFill>
                <a:srgbClr val="080808"/>
              </a:solidFill>
              <a:latin typeface="楷体" panose="02010609060101010101" pitchFamily="49" charset="-122"/>
              <a:ea typeface="楷体" panose="02010609060101010101" pitchFamily="49" charset="-122"/>
            </a:endParaRPr>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7584" y="4818671"/>
            <a:ext cx="7200800" cy="1409189"/>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算法实现如下：</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long int factorial (int n)</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int x;</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long y;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if(n &lt; 0)      //n &lt; 0</a:t>
            </a:r>
            <a:r>
              <a:rPr lang="zh-CN" altLang="en-US" sz="2400" dirty="0">
                <a:solidFill>
                  <a:srgbClr val="080808"/>
                </a:solidFill>
                <a:latin typeface="楷体" panose="02010609060101010101" pitchFamily="49" charset="-122"/>
                <a:ea typeface="楷体" panose="02010609060101010101" pitchFamily="49" charset="-122"/>
              </a:rPr>
              <a:t>时阶乘无定义</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en-US" altLang="zh-CN"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a:t>
            </a:r>
            <a:r>
              <a:rPr lang="en-US" altLang="zh-CN" sz="2400" dirty="0" err="1">
                <a:solidFill>
                  <a:srgbClr val="080808"/>
                </a:solidFill>
                <a:latin typeface="楷体" panose="02010609060101010101" pitchFamily="49" charset="-122"/>
                <a:ea typeface="楷体" panose="02010609060101010101" pitchFamily="49" charset="-122"/>
              </a:rPr>
              <a:t>printf</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参数错！”</a:t>
            </a: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	      }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if (n == 0)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1;</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else  	</a:t>
            </a:r>
            <a:endParaRPr lang="en-US" altLang="zh-CN"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	  return  n* factorial (n - 1); //</a:t>
            </a:r>
            <a:r>
              <a:rPr lang="zh-CN" altLang="en-US" sz="2400" dirty="0">
                <a:solidFill>
                  <a:srgbClr val="080808"/>
                </a:solidFill>
                <a:latin typeface="楷体" panose="02010609060101010101" pitchFamily="49" charset="-122"/>
                <a:ea typeface="楷体" panose="02010609060101010101" pitchFamily="49" charset="-122"/>
              </a:rPr>
              <a:t>递归调用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79512" y="1772816"/>
            <a:ext cx="878497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递归技术求解问题的设计方法是：在求解一个规模较大的复杂问题时，需要经过分析思考，将原问题分解成若干个相对简单而相同类型的子问题，需要注意的是分解出的子问题的解法必须与原问题是一致的，以此类推，直到分解出的子问题具有直接解为止，再由这个已知的解反推回去，如此通过递推求得原问题的解。适用使用递归技术求解的问题具有以下两个特征：</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）问题具有可用自身的问题描述的性质；</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）某一有限步分解的子问题存在直接的解。</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在求解具有上述特征的问题时，递归的设计方法是：</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）通过分析写出递归式，即把对原问题的求解分解成包含有对子问题求解的形式；</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2</a:t>
            </a:r>
            <a:r>
              <a:rPr lang="zh-CN" altLang="en-US" sz="2400" dirty="0">
                <a:solidFill>
                  <a:srgbClr val="080808"/>
                </a:solidFill>
                <a:latin typeface="楷体" panose="02010609060101010101" pitchFamily="49" charset="-122"/>
                <a:ea typeface="楷体" panose="02010609060101010101" pitchFamily="49" charset="-122"/>
              </a:rPr>
              <a:t>）设计递归出口。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323528" y="1052736"/>
            <a:ext cx="3796232"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递归的设计方法</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251520" y="1844824"/>
            <a:ext cx="871296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3.2】</a:t>
            </a:r>
            <a:r>
              <a:rPr lang="zh-CN" altLang="en-US" sz="2400" dirty="0">
                <a:solidFill>
                  <a:srgbClr val="080808"/>
                </a:solidFill>
                <a:latin typeface="楷体" panose="02010609060101010101" pitchFamily="49" charset="-122"/>
                <a:ea typeface="楷体" panose="02010609060101010101" pitchFamily="49" charset="-122"/>
              </a:rPr>
              <a:t>斐波那契数列。源自意大利著名数学家斐波那契在</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算盘全集</a:t>
            </a: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中提出的一个有趣的兔子繁殖问题</a:t>
            </a:r>
            <a:r>
              <a:rPr lang="en-US" altLang="zh-CN"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latin typeface="楷体" panose="02010609060101010101" pitchFamily="49" charset="-122"/>
                <a:ea typeface="楷体" panose="02010609060101010101" pitchFamily="49" charset="-122"/>
              </a:rPr>
              <a:t>假设一对初生兔子要一个月才到成熟期，而一对成熟期的兔子每个月会生一对小兔子，那么，从一对初生兔子开始，假设所有的兔子都不死，请计算出</a:t>
            </a:r>
            <a:r>
              <a:rPr lang="en-US" altLang="zh-CN" sz="2400" dirty="0">
                <a:solidFill>
                  <a:srgbClr val="080808"/>
                </a:solidFill>
                <a:latin typeface="楷体" panose="02010609060101010101" pitchFamily="49" charset="-122"/>
                <a:ea typeface="楷体" panose="02010609060101010101" pitchFamily="49" charset="-122"/>
              </a:rPr>
              <a:t>n</a:t>
            </a:r>
            <a:r>
              <a:rPr lang="zh-CN" altLang="en-US" sz="2400" dirty="0">
                <a:solidFill>
                  <a:srgbClr val="080808"/>
                </a:solidFill>
                <a:latin typeface="楷体" panose="02010609060101010101" pitchFamily="49" charset="-122"/>
                <a:ea typeface="楷体" panose="02010609060101010101" pitchFamily="49" charset="-122"/>
              </a:rPr>
              <a:t>个月后兔子的对数。</a:t>
            </a:r>
            <a:endParaRPr lang="zh-CN" altLang="en-US" sz="2400" dirty="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根据题意，计算</a:t>
            </a:r>
            <a:r>
              <a:rPr lang="en-US" altLang="zh-CN" sz="2400" dirty="0">
                <a:solidFill>
                  <a:srgbClr val="080808"/>
                </a:solidFill>
                <a:latin typeface="楷体" panose="02010609060101010101" pitchFamily="49" charset="-122"/>
                <a:ea typeface="楷体" panose="02010609060101010101" pitchFamily="49" charset="-122"/>
              </a:rPr>
              <a:t>1-10</a:t>
            </a:r>
            <a:r>
              <a:rPr lang="zh-CN" altLang="en-US" sz="2400" dirty="0">
                <a:solidFill>
                  <a:srgbClr val="080808"/>
                </a:solidFill>
                <a:latin typeface="楷体" panose="02010609060101010101" pitchFamily="49" charset="-122"/>
                <a:ea typeface="楷体" panose="02010609060101010101" pitchFamily="49" charset="-122"/>
              </a:rPr>
              <a:t>月的兔子对数，如下</a:t>
            </a:r>
            <a:r>
              <a:rPr lang="zh-CN" altLang="en-US" sz="2400" dirty="0" smtClean="0">
                <a:solidFill>
                  <a:srgbClr val="080808"/>
                </a:solidFill>
                <a:latin typeface="楷体" panose="02010609060101010101" pitchFamily="49" charset="-122"/>
                <a:ea typeface="楷体" panose="02010609060101010101" pitchFamily="49" charset="-122"/>
              </a:rPr>
              <a:t>表所</a:t>
            </a:r>
            <a:r>
              <a:rPr lang="zh-CN" altLang="en-US" sz="2400" dirty="0">
                <a:solidFill>
                  <a:srgbClr val="080808"/>
                </a:solidFill>
                <a:latin typeface="楷体" panose="02010609060101010101" pitchFamily="49" charset="-122"/>
                <a:ea typeface="楷体" panose="02010609060101010101" pitchFamily="49" charset="-122"/>
              </a:rPr>
              <a:t>示：</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2" name="矩形 1"/>
          <p:cNvSpPr/>
          <p:nvPr/>
        </p:nvSpPr>
        <p:spPr>
          <a:xfrm>
            <a:off x="431858" y="1124744"/>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递归技术效率分析</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4" name="表格 3"/>
          <p:cNvGraphicFramePr>
            <a:graphicFrameLocks noGrp="1"/>
          </p:cNvGraphicFramePr>
          <p:nvPr/>
        </p:nvGraphicFramePr>
        <p:xfrm>
          <a:off x="1569479" y="4869160"/>
          <a:ext cx="6077049" cy="853440"/>
        </p:xfrm>
        <a:graphic>
          <a:graphicData uri="http://schemas.openxmlformats.org/drawingml/2006/table">
            <a:tbl>
              <a:tblPr firstRow="1" firstCol="1" bandRow="1">
                <a:tableStyleId>{5C22544A-7EE6-4342-B048-85BDC9FD1C3A}</a:tableStyleId>
              </a:tblPr>
              <a:tblGrid>
                <a:gridCol w="1263983"/>
                <a:gridCol w="480991"/>
                <a:gridCol w="481780"/>
                <a:gridCol w="480991"/>
                <a:gridCol w="480991"/>
                <a:gridCol w="481780"/>
                <a:gridCol w="480991"/>
                <a:gridCol w="480991"/>
                <a:gridCol w="481780"/>
                <a:gridCol w="480991"/>
                <a:gridCol w="481780"/>
              </a:tblGrid>
              <a:tr h="0">
                <a:tc>
                  <a:txBody>
                    <a:bodyPr/>
                    <a:lstStyle/>
                    <a:p>
                      <a:pPr algn="just">
                        <a:spcAft>
                          <a:spcPts val="0"/>
                        </a:spcAft>
                      </a:pPr>
                      <a:r>
                        <a:rPr lang="zh-CN" sz="1400" kern="100">
                          <a:effectLst/>
                        </a:rPr>
                        <a:t>月份</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400" kern="100">
                          <a:effectLst/>
                        </a:rPr>
                        <a:t>初生兔子对数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400" kern="100">
                          <a:effectLst/>
                        </a:rPr>
                        <a:t>成熟兔子对数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0">
                <a:tc>
                  <a:txBody>
                    <a:bodyPr/>
                    <a:lstStyle/>
                    <a:p>
                      <a:pPr algn="just">
                        <a:spcAft>
                          <a:spcPts val="0"/>
                        </a:spcAft>
                      </a:pPr>
                      <a:r>
                        <a:rPr lang="zh-CN" sz="1400" kern="100">
                          <a:effectLst/>
                        </a:rPr>
                        <a:t>总对数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3</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13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21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a:effectLst/>
                        </a:rPr>
                        <a:t>34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rPr>
                        <a:t>55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971550" y="1098550"/>
            <a:ext cx="5867400" cy="5238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a:solidFill>
                  <a:srgbClr val="080808"/>
                </a:solidFill>
                <a:latin typeface="楷体_GB2312" panose="02010609030101010101" pitchFamily="49" charset="-122"/>
                <a:ea typeface="楷体_GB2312" panose="02010609030101010101" pitchFamily="49" charset="-122"/>
              </a:rPr>
              <a:t>斐波那契数列</a:t>
            </a:r>
            <a:endParaRPr lang="zh-CN" altLang="en-US" sz="2800" b="1">
              <a:solidFill>
                <a:srgbClr val="080808"/>
              </a:solidFill>
              <a:ea typeface="楷体_GB2312" panose="02010609030101010101" pitchFamily="49" charset="-122"/>
            </a:endParaRPr>
          </a:p>
        </p:txBody>
      </p:sp>
      <p:sp>
        <p:nvSpPr>
          <p:cNvPr id="4" name="Text Box 6"/>
          <p:cNvSpPr txBox="1">
            <a:spLocks noChangeArrowheads="1"/>
          </p:cNvSpPr>
          <p:nvPr/>
        </p:nvSpPr>
        <p:spPr bwMode="auto">
          <a:xfrm>
            <a:off x="323850" y="1916113"/>
            <a:ext cx="8126413" cy="138588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意大利著名数学家斐波那契在他的</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算盘全集</a:t>
            </a:r>
            <a:r>
              <a:rPr lang="en-US" altLang="zh-CN" dirty="0">
                <a:solidFill>
                  <a:srgbClr val="080808"/>
                </a:solidFill>
                <a:ea typeface="楷体_GB2312" panose="02010609030101010101" pitchFamily="49" charset="-122"/>
              </a:rPr>
              <a:t>》</a:t>
            </a:r>
            <a:r>
              <a:rPr lang="zh-CN" altLang="en-US" dirty="0">
                <a:solidFill>
                  <a:srgbClr val="080808"/>
                </a:solidFill>
                <a:ea typeface="楷体_GB2312" panose="02010609030101010101" pitchFamily="49" charset="-122"/>
              </a:rPr>
              <a:t>一书中提出了这样一道有趣的兔子繁殖问题</a:t>
            </a:r>
            <a:r>
              <a:rPr lang="en-US" altLang="zh-CN" dirty="0">
                <a:solidFill>
                  <a:srgbClr val="080808"/>
                </a:solidFill>
                <a:ea typeface="楷体_GB2312" panose="02010609030101010101" pitchFamily="49" charset="-122"/>
              </a:rPr>
              <a:t>:</a:t>
            </a:r>
            <a:endParaRPr lang="zh-CN" altLang="en-US" dirty="0">
              <a:solidFill>
                <a:srgbClr val="080808"/>
              </a:solidFill>
              <a:ea typeface="楷体_GB2312" panose="02010609030101010101" pitchFamily="49"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1"/>
          <p:cNvSpPr>
            <a:spLocks noChangeArrowheads="1"/>
          </p:cNvSpPr>
          <p:nvPr/>
        </p:nvSpPr>
        <p:spPr bwMode="auto">
          <a:xfrm>
            <a:off x="4267200" y="3087688"/>
            <a:ext cx="418306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ea typeface="楷体_GB2312" panose="02010609030101010101" pitchFamily="49"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ea typeface="楷体_GB2312" panose="02010609030101010101" pitchFamily="49" charset="-122"/>
              </a:rPr>
              <a:t>n</a:t>
            </a:r>
            <a:r>
              <a:rPr lang="zh-CN" altLang="en-US" dirty="0">
                <a:solidFill>
                  <a:srgbClr val="080808"/>
                </a:solidFill>
                <a:ea typeface="楷体_GB2312" panose="02010609030101010101" pitchFamily="49" charset="-122"/>
              </a:rPr>
              <a:t>个月后兔子的对数。</a:t>
            </a:r>
            <a:endParaRPr lang="en-US" altLang="zh-CN" dirty="0">
              <a:ea typeface="楷体_GB2312" panose="02010609030101010101"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8250</Words>
  <Application>WPS 演示</Application>
  <PresentationFormat>全屏显示(4:3)</PresentationFormat>
  <Paragraphs>456</Paragraphs>
  <Slides>47</Slides>
  <Notes>5</Notes>
  <HiddenSlides>0</HiddenSlides>
  <MMClips>0</MMClips>
  <ScaleCrop>false</ScaleCrop>
  <HeadingPairs>
    <vt:vector size="6" baseType="variant">
      <vt:variant>
        <vt:lpstr>已用的字体</vt:lpstr>
      </vt:variant>
      <vt:variant>
        <vt:i4>18</vt:i4>
      </vt:variant>
      <vt:variant>
        <vt:lpstr>主题</vt:lpstr>
      </vt:variant>
      <vt:variant>
        <vt:i4>2</vt:i4>
      </vt:variant>
      <vt:variant>
        <vt:lpstr>幻灯片标题</vt:lpstr>
      </vt:variant>
      <vt:variant>
        <vt:i4>47</vt:i4>
      </vt:variant>
    </vt:vector>
  </HeadingPairs>
  <TitlesOfParts>
    <vt:vector size="67"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楷体</vt:lpstr>
      <vt:lpstr>Times New Roman</vt:lpstr>
      <vt:lpstr>楷体_GB2312</vt:lpstr>
      <vt:lpstr>新宋体</vt:lpstr>
      <vt:lpstr>Arial Unicode MS</vt:lpstr>
      <vt:lpstr>方正仿宋_GB2312</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517</cp:revision>
  <dcterms:created xsi:type="dcterms:W3CDTF">2010-09-23T08:30:00Z</dcterms:created>
  <dcterms:modified xsi:type="dcterms:W3CDTF">2025-09-21T14:50:44Z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