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306" r:id="rId18"/>
    <p:sldId id="283" r:id="rId19"/>
    <p:sldId id="297" r:id="rId20"/>
    <p:sldId id="303" r:id="rId21"/>
    <p:sldId id="304" r:id="rId22"/>
    <p:sldId id="305" r:id="rId23"/>
    <p:sldId id="298" r:id="rId24"/>
    <p:sldId id="299" r:id="rId25"/>
    <p:sldId id="302" r:id="rId26"/>
    <p:sldId id="307" r:id="rId27"/>
    <p:sldId id="300" r:id="rId28"/>
    <p:sldId id="301" r:id="rId29"/>
    <p:sldId id="308" r:id="rId30"/>
    <p:sldId id="310" r:id="rId31"/>
    <p:sldId id="309" r:id="rId32"/>
    <p:sldId id="311" r:id="rId33"/>
    <p:sldId id="284" r:id="rId34"/>
    <p:sldId id="285" r:id="rId35"/>
    <p:sldId id="286" r:id="rId36"/>
    <p:sldId id="287" r:id="rId37"/>
    <p:sldId id="259" r:id="rId38"/>
    <p:sldId id="260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61" r:id="rId49"/>
    <p:sldId id="262" r:id="rId50"/>
    <p:sldId id="263" r:id="rId51"/>
    <p:sldId id="264" r:id="rId52"/>
    <p:sldId id="265" r:id="rId53"/>
    <p:sldId id="266" r:id="rId54"/>
    <p:sldId id="267" r:id="rId55"/>
    <p:sldId id="268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66838"/>
              </p:ext>
            </p:extLst>
          </p:nvPr>
        </p:nvGraphicFramePr>
        <p:xfrm>
          <a:off x="2589213" y="21336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数据类型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取值范围（有符号）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取值范围（无符号）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short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-32,768 -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32,767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0~65535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long(win)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</a:t>
                      </a:r>
                      <a:r>
                        <a:rPr lang="en-US" altLang="zh-CN" sz="1100" dirty="0" err="1" smtClean="0"/>
                        <a:t>linux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64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-9,223,372,036,854,775,808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9,223,372,036,854,775,807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18,446,744,073,709,551,615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float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32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double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类型的元素。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数组）更加灵活和方便，支持许多字符串操作，如拼接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将不同</a:t>
            </a:r>
            <a:r>
              <a:rPr lang="zh-CN" altLang="en-US" dirty="0"/>
              <a:t>的变量聚集在一起，形成一个整体。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同一块内存空间。也就是说，联合体的成员变量占用的内存是最大的成员变量所需要的内存。不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同数据类型的成员共享相同的内存空间，节省内存，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类与其他复合类型的区别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结构体与类非常相似，不同之处在于结构体默认成员是 公共（</a:t>
            </a:r>
            <a:r>
              <a:rPr lang="en-US" altLang="zh-CN" dirty="0"/>
              <a:t>public</a:t>
            </a:r>
            <a:r>
              <a:rPr lang="zh-CN" altLang="en-US" dirty="0"/>
              <a:t>） 的，而类</a:t>
            </a:r>
            <a:r>
              <a:rPr lang="en-US" altLang="zh-CN" dirty="0"/>
              <a:t>	</a:t>
            </a:r>
            <a:r>
              <a:rPr lang="zh-CN" altLang="en-US" dirty="0"/>
              <a:t>默认成员是 私有（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） 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zh-CN" altLang="en-US" dirty="0" smtClean="0"/>
              <a:t>结构</a:t>
            </a:r>
            <a:r>
              <a:rPr lang="zh-CN" altLang="en-US" dirty="0"/>
              <a:t>体相比，类除了具有成员变量外，还可以定义成员函数，并</a:t>
            </a:r>
            <a:r>
              <a:rPr lang="zh-CN" altLang="en-US" dirty="0" smtClean="0"/>
              <a:t>支</a:t>
            </a:r>
            <a:r>
              <a:rPr lang="en-US" altLang="zh-CN" dirty="0" smtClean="0"/>
              <a:t>	</a:t>
            </a:r>
            <a:r>
              <a:rPr lang="zh-CN" altLang="en-US" dirty="0" smtClean="0"/>
              <a:t>持</a:t>
            </a:r>
            <a:r>
              <a:rPr lang="zh-CN" altLang="en-US" dirty="0"/>
              <a:t>封装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继承</a:t>
            </a:r>
            <a:r>
              <a:rPr lang="zh-CN" altLang="en-US" dirty="0"/>
              <a:t>和多态等面向对象的特性。</a:t>
            </a:r>
          </a:p>
          <a:p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联合体中，所有成员共享相同的内存空间。这意味着，联合体的所有成员始终</a:t>
            </a:r>
            <a:r>
              <a:rPr lang="zh-CN" altLang="en-US" dirty="0" smtClean="0"/>
              <a:t>只</a:t>
            </a:r>
            <a:r>
              <a:rPr lang="en-US" altLang="zh-CN" dirty="0" smtClean="0"/>
              <a:t>	</a:t>
            </a:r>
            <a:r>
              <a:rPr lang="zh-CN" altLang="en-US" dirty="0" smtClean="0"/>
              <a:t>会</a:t>
            </a:r>
            <a:r>
              <a:rPr lang="zh-CN" altLang="en-US" dirty="0"/>
              <a:t>有一个成员有效，而类和结构体的每个成员都有</a:t>
            </a:r>
            <a:r>
              <a:rPr lang="zh-CN" altLang="en-US" b="1" dirty="0">
                <a:solidFill>
                  <a:srgbClr val="FF0000"/>
                </a:solidFill>
              </a:rPr>
              <a:t>自己的内存空间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中，</a:t>
            </a:r>
            <a:r>
              <a:rPr lang="zh-CN" altLang="en-US" b="1" dirty="0">
                <a:solidFill>
                  <a:srgbClr val="FF0000"/>
                </a:solidFill>
              </a:rPr>
              <a:t>程序运行期间一直存在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区，每次调用函数时分配内存，</a:t>
            </a:r>
            <a:r>
              <a:rPr lang="zh-CN" altLang="en-US" b="1" dirty="0">
                <a:solidFill>
                  <a:srgbClr val="FF0000"/>
                </a:solidFill>
              </a:rPr>
              <a:t>函数结束时销毁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，程序运行期间一直存在，但只在函数</a:t>
            </a:r>
            <a:r>
              <a:rPr lang="zh-CN" altLang="en-US" b="1" dirty="0">
                <a:solidFill>
                  <a:srgbClr val="FF0000"/>
                </a:solidFill>
              </a:rPr>
              <a:t>第一次调用时初始化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区，程序可以</a:t>
            </a:r>
            <a:r>
              <a:rPr lang="zh-CN" altLang="en-US" b="1" dirty="0">
                <a:solidFill>
                  <a:srgbClr val="FF0000"/>
                </a:solidFill>
              </a:rPr>
              <a:t>手动分配和释放内存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内核</a:t>
            </a:r>
            <a:r>
              <a:rPr lang="zh-CN" altLang="en-US" b="1" dirty="0"/>
              <a:t>空间（</a:t>
            </a:r>
            <a:r>
              <a:rPr lang="en-US" altLang="zh-CN" b="1" dirty="0"/>
              <a:t>Kernel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内存的顶部（如 </a:t>
            </a:r>
            <a:r>
              <a:rPr lang="en-US" altLang="zh-CN" dirty="0"/>
              <a:t>0xC0000000 </a:t>
            </a:r>
            <a:r>
              <a:rPr lang="zh-CN" altLang="en-US" dirty="0"/>
              <a:t>以上），由操作系统内核使用。该区域存储与操作系统相关的数据和代码。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不可</a:t>
            </a:r>
            <a:r>
              <a:rPr lang="zh-CN" altLang="en-US" dirty="0"/>
              <a:t>访问：普通用户程序无法直接访问内核空间。</a:t>
            </a:r>
          </a:p>
          <a:p>
            <a:r>
              <a:rPr lang="zh-CN" altLang="en-US" b="1" dirty="0"/>
              <a:t>栈区（</a:t>
            </a:r>
            <a:r>
              <a:rPr lang="en-US" altLang="zh-CN" b="1" dirty="0"/>
              <a:t>Stack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位于</a:t>
            </a:r>
            <a:r>
              <a:rPr lang="zh-CN" altLang="en-US" dirty="0"/>
              <a:t>堆区上方，用于存储局部变量和函数调用信息。栈区是一个</a:t>
            </a:r>
            <a:r>
              <a:rPr lang="zh-CN" altLang="en-US" b="1" dirty="0">
                <a:solidFill>
                  <a:srgbClr val="FF0000"/>
                </a:solidFill>
              </a:rPr>
              <a:t>后进先出（</a:t>
            </a:r>
            <a:r>
              <a:rPr lang="en-US" altLang="zh-CN" b="1" dirty="0">
                <a:solidFill>
                  <a:srgbClr val="FF0000"/>
                </a:solidFill>
              </a:rPr>
              <a:t>LIFO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的数据结构，随着函数的调用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局部变量</a:t>
            </a:r>
            <a:r>
              <a:rPr lang="zh-CN" altLang="en-US" dirty="0"/>
              <a:t>被压入</a:t>
            </a:r>
            <a:r>
              <a:rPr lang="zh-CN" altLang="en-US" dirty="0" smtClean="0"/>
              <a:t>栈</a:t>
            </a:r>
            <a:r>
              <a:rPr lang="en-US" altLang="zh-CN" dirty="0" smtClean="0"/>
              <a:t>	</a:t>
            </a:r>
            <a:r>
              <a:rPr lang="zh-CN" altLang="en-US" dirty="0" smtClean="0"/>
              <a:t>中，函数</a:t>
            </a:r>
            <a:r>
              <a:rPr lang="zh-CN" altLang="en-US" dirty="0"/>
              <a:t>返回时栈顶的数据会被销毁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栈</a:t>
            </a:r>
            <a:r>
              <a:rPr lang="zh-CN" altLang="en-US" b="1" dirty="0">
                <a:solidFill>
                  <a:srgbClr val="FF0000"/>
                </a:solidFill>
              </a:rPr>
              <a:t>区的增长方向通常是向下（从高地址向低地址）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堆区（</a:t>
            </a:r>
            <a:r>
              <a:rPr lang="en-US" altLang="zh-CN" b="1" dirty="0"/>
              <a:t>Heap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栈区的下方，用于存储动态分配的内存。通过 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new </a:t>
            </a:r>
            <a:r>
              <a:rPr lang="zh-CN" altLang="en-US" dirty="0"/>
              <a:t>等函数进行内存分配，程序员需要手动管理这</a:t>
            </a:r>
            <a:r>
              <a:rPr lang="zh-CN" altLang="en-US" dirty="0" smtClean="0"/>
              <a:t>块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</a:t>
            </a:r>
            <a:r>
              <a:rPr lang="zh-CN" altLang="en-US" dirty="0"/>
              <a:t>的分配和释放</a:t>
            </a:r>
            <a:r>
              <a:rPr lang="zh-CN" altLang="en-US" dirty="0" smtClean="0"/>
              <a:t>。堆</a:t>
            </a:r>
            <a:r>
              <a:rPr lang="zh-CN" altLang="en-US" dirty="0"/>
              <a:t>区的内存可以随程序运行时需求的变化而增长或缩小，</a:t>
            </a:r>
            <a:r>
              <a:rPr lang="zh-CN" altLang="en-US" b="1" dirty="0">
                <a:solidFill>
                  <a:srgbClr val="FF0000"/>
                </a:solidFill>
              </a:rPr>
              <a:t>通常向上增长（从低地址向</a:t>
            </a:r>
            <a:r>
              <a:rPr lang="zh-CN" altLang="en-US" b="1" dirty="0" smtClean="0">
                <a:solidFill>
                  <a:srgbClr val="FF0000"/>
                </a:solidFill>
              </a:rPr>
              <a:t>高地址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数据段（</a:t>
            </a:r>
            <a:r>
              <a:rPr lang="en-US" altLang="zh-CN" b="1" dirty="0"/>
              <a:t>Data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en-US" dirty="0"/>
              <a:t>存储程序中的全局变量和静态变量。</a:t>
            </a:r>
          </a:p>
          <a:p>
            <a:r>
              <a:rPr lang="zh-CN" altLang="en-US" b="1" dirty="0" smtClean="0"/>
              <a:t>代码</a:t>
            </a:r>
            <a:r>
              <a:rPr lang="zh-CN" altLang="en-US" b="1" dirty="0"/>
              <a:t>段（</a:t>
            </a:r>
            <a:r>
              <a:rPr lang="en-US" altLang="zh-CN" b="1" dirty="0"/>
              <a:t>Text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存储</a:t>
            </a:r>
            <a:r>
              <a:rPr lang="zh-CN" altLang="en-US" dirty="0"/>
              <a:t>程序的机器代码，也就是程序的执行指令。该区域通常是只读的，防止程序意外修改自己的指令。</a:t>
            </a:r>
          </a:p>
        </p:txBody>
      </p:sp>
    </p:spTree>
    <p:extLst>
      <p:ext uri="{BB962C8B-B14F-4D97-AF65-F5344CB8AC3E}">
        <p14:creationId xmlns:p14="http://schemas.microsoft.com/office/powerpoint/2010/main" val="38610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=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运算符</a:t>
            </a:r>
            <a:r>
              <a:rPr lang="zh-CN" altLang="en-US" dirty="0"/>
              <a:t>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程序</a:t>
            </a:r>
            <a:r>
              <a:rPr lang="en-US" altLang="zh-CN" b="1" dirty="0"/>
              <a:t>=</a:t>
            </a:r>
            <a:r>
              <a:rPr lang="zh-CN" altLang="en-US" b="1" dirty="0"/>
              <a:t>算法</a:t>
            </a:r>
            <a:r>
              <a:rPr lang="en-US" altLang="zh-CN" b="1" dirty="0"/>
              <a:t>+</a:t>
            </a:r>
            <a:r>
              <a:rPr lang="zh-CN" altLang="en-US" b="1" dirty="0"/>
              <a:t>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程序 </a:t>
            </a:r>
            <a:r>
              <a:rPr lang="en-US" altLang="zh-CN" b="1" dirty="0"/>
              <a:t>= </a:t>
            </a:r>
            <a:r>
              <a:rPr lang="zh-CN" altLang="en-US" b="1" dirty="0"/>
              <a:t>算法 </a:t>
            </a:r>
            <a:r>
              <a:rPr lang="en-US" altLang="zh-CN" b="1" dirty="0"/>
              <a:t>+ </a:t>
            </a:r>
            <a:r>
              <a:rPr lang="zh-CN" altLang="en-US" b="1" dirty="0"/>
              <a:t>数据</a:t>
            </a:r>
            <a:r>
              <a:rPr lang="zh-CN" altLang="en-US" dirty="0"/>
              <a:t> 是计算机科学中的一个基本观点，强调了程序的两个核心组成部分：</a:t>
            </a:r>
          </a:p>
          <a:p>
            <a:pPr lvl="1"/>
            <a:r>
              <a:rPr lang="zh-CN" altLang="en-US" b="1" dirty="0"/>
              <a:t>数据（</a:t>
            </a:r>
            <a:r>
              <a:rPr lang="en-US" altLang="zh-CN" b="1" dirty="0"/>
              <a:t>Data</a:t>
            </a:r>
            <a:r>
              <a:rPr lang="zh-CN" altLang="en-US" b="1" dirty="0"/>
              <a:t>）</a:t>
            </a:r>
            <a:r>
              <a:rPr lang="zh-CN" altLang="en-US" dirty="0"/>
              <a:t>：程序所操作的信息，包括变量、数组、结构体、对象等。</a:t>
            </a:r>
          </a:p>
          <a:p>
            <a:pPr lvl="1"/>
            <a:r>
              <a:rPr lang="zh-CN" altLang="en-US" b="1" dirty="0"/>
              <a:t>算法（</a:t>
            </a:r>
            <a:r>
              <a:rPr lang="en-US" altLang="zh-CN" b="1" dirty="0"/>
              <a:t>Algorithm</a:t>
            </a:r>
            <a:r>
              <a:rPr lang="zh-CN" altLang="en-US" b="1" dirty="0"/>
              <a:t>）</a:t>
            </a:r>
            <a:r>
              <a:rPr lang="zh-CN" altLang="en-US" dirty="0"/>
              <a:t>：对数据的操作方法和步骤，用于解决问题，如排序、查找、计算等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程序的本质就是 </a:t>
            </a:r>
            <a:r>
              <a:rPr lang="zh-CN" altLang="en-US" b="1" dirty="0"/>
              <a:t>管理和操作数据</a:t>
            </a:r>
            <a:r>
              <a:rPr lang="zh-CN" altLang="en-US" dirty="0"/>
              <a:t>，而算法是实现数据处理的 </a:t>
            </a:r>
            <a:r>
              <a:rPr lang="zh-CN" altLang="en-US" b="1" dirty="0"/>
              <a:t>规则和步骤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0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524" y="1905000"/>
            <a:ext cx="2366211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51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运算符</a:t>
            </a:r>
            <a:r>
              <a:rPr lang="zh-CN" altLang="en-US" dirty="0"/>
              <a:t>（算术、关系、逻辑、位运算、赋值等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+ - * / </a:t>
            </a:r>
            <a:r>
              <a:rPr lang="zh-CN" altLang="en-US" dirty="0"/>
              <a:t>进行数值计算</a:t>
            </a:r>
          </a:p>
          <a:p>
            <a:pPr lvl="1"/>
            <a:r>
              <a:rPr lang="en-US" altLang="zh-CN" dirty="0"/>
              <a:t>&amp;&amp; || </a:t>
            </a:r>
            <a:r>
              <a:rPr lang="zh-CN" altLang="en-US" dirty="0"/>
              <a:t>进行逻辑判断</a:t>
            </a:r>
          </a:p>
          <a:p>
            <a:r>
              <a:rPr lang="zh-CN" altLang="en-US" dirty="0"/>
              <a:t>控制语句（条件判断、循环、函数调用等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if-else </a:t>
            </a:r>
            <a:r>
              <a:rPr lang="zh-CN" altLang="en-US" dirty="0"/>
              <a:t>选择不同的分支</a:t>
            </a:r>
          </a:p>
          <a:p>
            <a:pPr lvl="1"/>
            <a:r>
              <a:rPr lang="en-US" altLang="zh-CN" dirty="0"/>
              <a:t>for/while </a:t>
            </a:r>
            <a:r>
              <a:rPr lang="zh-CN" altLang="en-US" dirty="0"/>
              <a:t>进行循环迭代</a:t>
            </a:r>
            <a:endParaRPr lang="en-US" altLang="zh-CN" dirty="0" smtClean="0"/>
          </a:p>
          <a:p>
            <a:r>
              <a:rPr lang="zh-CN" altLang="en-US" dirty="0"/>
              <a:t>数据（变量、数组、结构体等）</a:t>
            </a:r>
          </a:p>
          <a:p>
            <a:pPr lvl="1"/>
            <a:r>
              <a:rPr lang="zh-CN" altLang="en-US" dirty="0"/>
              <a:t>变量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b;)</a:t>
            </a:r>
          </a:p>
          <a:p>
            <a:pPr lvl="1"/>
            <a:r>
              <a:rPr lang="zh-CN" altLang="en-US" dirty="0"/>
              <a:t>数组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[10];)</a:t>
            </a:r>
          </a:p>
          <a:p>
            <a:pPr lvl="1"/>
            <a:r>
              <a:rPr lang="zh-CN" altLang="en-US" dirty="0"/>
              <a:t>结构体 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Student { </a:t>
            </a:r>
            <a:r>
              <a:rPr lang="en-US" altLang="zh-CN" dirty="0" err="1"/>
              <a:t>int</a:t>
            </a:r>
            <a:r>
              <a:rPr lang="en-US" altLang="zh-CN" dirty="0"/>
              <a:t> id; };)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79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算法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示例：求 </a:t>
            </a:r>
            <a:r>
              <a:rPr lang="en-US" altLang="zh-CN" b="1" dirty="0"/>
              <a:t>1 </a:t>
            </a:r>
            <a:r>
              <a:rPr lang="zh-CN" altLang="en-US" b="1" dirty="0"/>
              <a:t>到 </a:t>
            </a:r>
            <a:r>
              <a:rPr lang="en-US" altLang="zh-CN" b="1" dirty="0"/>
              <a:t>100 </a:t>
            </a:r>
            <a:r>
              <a:rPr lang="zh-CN" altLang="en-US" b="1" dirty="0"/>
              <a:t>的累加</a:t>
            </a:r>
            <a:r>
              <a:rPr lang="zh-CN" altLang="en-US" b="1" dirty="0" smtClean="0"/>
              <a:t>和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sum = 0;  // </a:t>
            </a:r>
            <a:r>
              <a:rPr lang="zh-CN" altLang="en-US" dirty="0">
                <a:solidFill>
                  <a:srgbClr val="FF0000"/>
                </a:solidFill>
              </a:rPr>
              <a:t>数据（变量）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 {  // </a:t>
            </a:r>
            <a:r>
              <a:rPr lang="zh-CN" altLang="en-US" dirty="0">
                <a:solidFill>
                  <a:srgbClr val="FF0000"/>
                </a:solidFill>
              </a:rPr>
              <a:t>控制语句（循环）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sum += </a:t>
            </a:r>
            <a:r>
              <a:rPr lang="en-US" altLang="zh-CN" dirty="0" err="1"/>
              <a:t>i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运算符（</a:t>
            </a:r>
            <a:r>
              <a:rPr lang="en-US" altLang="zh-CN" dirty="0">
                <a:solidFill>
                  <a:srgbClr val="FF0000"/>
                </a:solidFill>
              </a:rPr>
              <a:t>+=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"Sum = " &lt;&lt; sum &lt;&lt; </a:t>
            </a:r>
            <a:r>
              <a:rPr lang="en-US" altLang="zh-CN" dirty="0" err="1"/>
              <a:t>endl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输出结果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616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en-US" altLang="zh-CN" dirty="0"/>
              <a:t>,</a:t>
            </a:r>
            <a:r>
              <a:rPr lang="en-US" altLang="zh-CN" dirty="0" smtClean="0"/>
              <a:t> -</a:t>
            </a:r>
            <a:r>
              <a:rPr lang="en-US" altLang="zh-CN" dirty="0"/>
              <a:t>,</a:t>
            </a:r>
            <a:r>
              <a:rPr lang="en-US" altLang="zh-CN" dirty="0" smtClean="0"/>
              <a:t> *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/>
              <a:t>/ </a:t>
            </a:r>
            <a:endParaRPr lang="en-US" altLang="zh-CN" dirty="0" smtClean="0"/>
          </a:p>
          <a:p>
            <a:r>
              <a:rPr lang="zh-CN" altLang="en-US" dirty="0" smtClean="0"/>
              <a:t>关系运算符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&gt;,&lt;,==,!=</a:t>
            </a:r>
            <a:endParaRPr lang="zh-CN" altLang="en-US" dirty="0"/>
          </a:p>
          <a:p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&amp;&amp;,||,!</a:t>
            </a:r>
            <a:endParaRPr lang="zh-CN" altLang="en-US" dirty="0"/>
          </a:p>
          <a:p>
            <a:r>
              <a:rPr lang="zh-CN" altLang="en-US" dirty="0" smtClean="0"/>
              <a:t>位运算符</a:t>
            </a:r>
            <a:endParaRPr lang="en-US" altLang="zh-CN" dirty="0" smtClean="0"/>
          </a:p>
          <a:p>
            <a:pPr lvl="1"/>
            <a:r>
              <a:rPr lang="en-US" altLang="zh-CN" dirty="0"/>
              <a:t>&amp;, |, ^, &lt;&lt; , &gt;&gt;</a:t>
            </a:r>
            <a:endParaRPr lang="en-US" altLang="zh-CN" dirty="0" smtClean="0"/>
          </a:p>
          <a:p>
            <a:r>
              <a:rPr lang="zh-CN" altLang="en-US" dirty="0" smtClean="0"/>
              <a:t>赋值运算符</a:t>
            </a:r>
            <a:endParaRPr lang="en-US" altLang="zh-CN" dirty="0" smtClean="0"/>
          </a:p>
          <a:p>
            <a:pPr lvl="1"/>
            <a:r>
              <a:rPr lang="en-US" altLang="zh-CN" dirty="0"/>
              <a:t>+=, -=, *=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</a:p>
          <a:p>
            <a:pPr lvl="1"/>
            <a:r>
              <a:rPr lang="en-US" altLang="zh-CN" dirty="0"/>
              <a:t>switch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</a:p>
          <a:p>
            <a:pPr lvl="1"/>
            <a:r>
              <a:rPr lang="en-US" altLang="zh-CN" dirty="0" smtClean="0"/>
              <a:t>while</a:t>
            </a:r>
          </a:p>
          <a:p>
            <a:pPr lvl="1"/>
            <a:r>
              <a:rPr lang="en-US" altLang="zh-CN" dirty="0" smtClean="0"/>
              <a:t>Do…while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3.4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）输出对应的星期名称。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函数定义与调用：参数传递（值传递、引用传递）、返回值。</a:t>
            </a:r>
          </a:p>
          <a:p>
            <a:r>
              <a:rPr lang="zh-CN" altLang="en-US" dirty="0"/>
              <a:t>函数重载与递归：函数重载规则、递归函数的使用与优化。</a:t>
            </a:r>
          </a:p>
          <a:p>
            <a:r>
              <a:rPr lang="zh-CN" altLang="en-US" dirty="0"/>
              <a:t>数组：一维数组、二维数组的定义与使用，数组与指针的关系。</a:t>
            </a:r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语言中，我们通过函数来操作数据结构中的数据。每个函数都只能操作通过参数传递的变量。虽然可以通过结构体组织数据，但没有像类那样的封装性和继承性。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/>
              <a:t>高内</a:t>
            </a:r>
            <a:r>
              <a:rPr lang="zh-CN" altLang="en-US" smtClean="0"/>
              <a:t>聚，低耦合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4553</TotalTime>
  <Words>3059</Words>
  <Application>Microsoft Office PowerPoint</Application>
  <PresentationFormat>宽屏</PresentationFormat>
  <Paragraphs>392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1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取值范围 – sizeof()</vt:lpstr>
      <vt:lpstr>2.2 常量与枚举 </vt:lpstr>
      <vt:lpstr>2.3 复合类型</vt:lpstr>
      <vt:lpstr>C++ 字符串和 C 字符数组的区别</vt:lpstr>
      <vt:lpstr>C++ 字符串和 C 字符数组的区别</vt:lpstr>
      <vt:lpstr>类与其他复合类型的区别</vt:lpstr>
      <vt:lpstr>2.4 变量的作用域与存储类型</vt:lpstr>
      <vt:lpstr>2.5 变量内存分布</vt:lpstr>
      <vt:lpstr>内存分布</vt:lpstr>
      <vt:lpstr>内存分布</vt:lpstr>
      <vt:lpstr>2.6 课后练习</vt:lpstr>
      <vt:lpstr>第3章 运算符、控制语句与输入输出</vt:lpstr>
      <vt:lpstr>3.1 程序=算法+数据 </vt:lpstr>
      <vt:lpstr>算法的组成</vt:lpstr>
      <vt:lpstr>算法的组成</vt:lpstr>
      <vt:lpstr>算法 - 举例</vt:lpstr>
      <vt:lpstr>3.2 运算符 </vt:lpstr>
      <vt:lpstr>3.3 控制语句 </vt:lpstr>
      <vt:lpstr>3.4 输入与输出 </vt:lpstr>
      <vt:lpstr>3.5 课后练习</vt:lpstr>
      <vt:lpstr>第4章函数与数组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5.2 封装</vt:lpstr>
      <vt:lpstr>5.3 继承</vt:lpstr>
      <vt:lpstr>5.4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680</cp:revision>
  <dcterms:created xsi:type="dcterms:W3CDTF">2024-12-06T07:39:40Z</dcterms:created>
  <dcterms:modified xsi:type="dcterms:W3CDTF">2025-03-10T06:09:29Z</dcterms:modified>
</cp:coreProperties>
</file>