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32" r:id="rId49"/>
    <p:sldId id="331" r:id="rId50"/>
    <p:sldId id="327" r:id="rId51"/>
    <p:sldId id="329" r:id="rId52"/>
    <p:sldId id="317" r:id="rId53"/>
    <p:sldId id="318" r:id="rId54"/>
    <p:sldId id="313" r:id="rId55"/>
    <p:sldId id="330" r:id="rId56"/>
    <p:sldId id="333" r:id="rId57"/>
    <p:sldId id="334" r:id="rId58"/>
    <p:sldId id="315" r:id="rId59"/>
    <p:sldId id="260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61" r:id="rId70"/>
    <p:sldId id="262" r:id="rId71"/>
    <p:sldId id="263" r:id="rId72"/>
    <p:sldId id="264" r:id="rId73"/>
    <p:sldId id="265" r:id="rId74"/>
    <p:sldId id="266" r:id="rId75"/>
    <p:sldId id="267" r:id="rId76"/>
    <p:sldId id="268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函数重载规则、递归函数的使用与优化。</a:t>
            </a:r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什么是数组</a:t>
            </a:r>
            <a:endParaRPr lang="en-US" altLang="zh-CN" b="1" dirty="0" smtClean="0"/>
          </a:p>
          <a:p>
            <a:r>
              <a:rPr lang="zh-CN" altLang="en-US" b="1" dirty="0" smtClean="0"/>
              <a:t>为什么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r>
              <a:rPr lang="zh-CN" altLang="en-US" b="1" dirty="0" smtClean="0"/>
              <a:t>数组存储结构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）是一种</a:t>
            </a:r>
            <a:r>
              <a:rPr lang="zh-CN" altLang="en-US" b="1" dirty="0"/>
              <a:t>数据结构</a:t>
            </a:r>
            <a:r>
              <a:rPr lang="zh-CN" altLang="en-US" dirty="0"/>
              <a:t>，它可以</a:t>
            </a:r>
            <a:r>
              <a:rPr lang="zh-CN" altLang="en-US" b="1" dirty="0"/>
              <a:t>存储</a:t>
            </a:r>
            <a:r>
              <a:rPr lang="zh-CN" altLang="en-US" b="1" dirty="0">
                <a:solidFill>
                  <a:srgbClr val="FF0000"/>
                </a:solidFill>
              </a:rPr>
              <a:t>多个相同类型</a:t>
            </a:r>
            <a:r>
              <a:rPr lang="zh-CN" altLang="en-US" b="1" dirty="0"/>
              <a:t>的元素</a:t>
            </a:r>
            <a:r>
              <a:rPr lang="zh-CN" altLang="en-US" dirty="0"/>
              <a:t>，并使用索引访问它们。数组提供了一种</a:t>
            </a:r>
            <a:r>
              <a:rPr lang="zh-CN" altLang="en-US" b="1" dirty="0"/>
              <a:t>连续存储</a:t>
            </a:r>
            <a:r>
              <a:rPr lang="zh-CN" altLang="en-US" dirty="0"/>
              <a:t>的方式，使得数据管理更加高效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一</a:t>
            </a:r>
            <a:r>
              <a:rPr lang="zh-CN" altLang="en-US" b="1" dirty="0"/>
              <a:t>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二维数组是数组的数组。可以通过指定两个索引访问元素。</a:t>
            </a:r>
          </a:p>
          <a:p>
            <a:r>
              <a:rPr lang="zh-CN" altLang="en-US" b="1" dirty="0"/>
              <a:t>数组与指针的关系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数组名在很多情况下会退化为指向数组首元素的指针。因此，可以使用指针来访问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数组元素。</a:t>
            </a:r>
            <a:endParaRPr lang="en-US" altLang="zh-CN" dirty="0"/>
          </a:p>
          <a:p>
            <a:r>
              <a:rPr lang="zh-CN" altLang="en-US" b="1" dirty="0"/>
              <a:t>结构体数组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结构体大小受 </a:t>
            </a:r>
            <a:r>
              <a:rPr lang="zh-CN" altLang="en-US" b="1" dirty="0">
                <a:solidFill>
                  <a:srgbClr val="FF0000"/>
                </a:solidFill>
              </a:rPr>
              <a:t>成员变量类型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影响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方便</a:t>
            </a:r>
            <a:r>
              <a:rPr lang="zh-CN" altLang="en-US" b="1" dirty="0"/>
              <a:t>管理大量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如果需要存储 </a:t>
            </a:r>
            <a:r>
              <a:rPr lang="en-US" altLang="zh-CN" dirty="0"/>
              <a:t>100 </a:t>
            </a:r>
            <a:r>
              <a:rPr lang="zh-CN" altLang="en-US" dirty="0"/>
              <a:t>个整数，用单独的变量会很繁琐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num1, num2, num3, ..., num100; // </a:t>
            </a:r>
            <a:r>
              <a:rPr lang="zh-CN" altLang="en-US" dirty="0"/>
              <a:t>代码冗长且难以管理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numbers[100]; // </a:t>
            </a:r>
            <a:r>
              <a:rPr lang="zh-CN" altLang="en-US" dirty="0"/>
              <a:t>只需一个数组变量即可存储 </a:t>
            </a:r>
            <a:r>
              <a:rPr lang="en-US" altLang="zh-CN" dirty="0"/>
              <a:t>100 </a:t>
            </a:r>
            <a:r>
              <a:rPr lang="zh-CN" altLang="en-US" dirty="0"/>
              <a:t>个整数</a:t>
            </a:r>
          </a:p>
          <a:p>
            <a:r>
              <a:rPr lang="zh-CN" altLang="en-US" b="1" dirty="0" smtClean="0"/>
              <a:t>访问</a:t>
            </a:r>
            <a:r>
              <a:rPr lang="zh-CN" altLang="en-US" b="1" dirty="0"/>
              <a:t>元素更</a:t>
            </a:r>
            <a:r>
              <a:rPr lang="zh-CN" altLang="en-US" b="1" dirty="0" smtClean="0"/>
              <a:t>高效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numbers[5] = {10, 20, 30, 40, 50};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numbers[2];  // </a:t>
            </a:r>
            <a:r>
              <a:rPr lang="zh-CN" altLang="en-US" dirty="0"/>
              <a:t>输出 </a:t>
            </a:r>
            <a:r>
              <a:rPr lang="en-US" altLang="zh-CN" dirty="0"/>
              <a:t>30</a:t>
            </a:r>
          </a:p>
          <a:p>
            <a:r>
              <a:rPr lang="zh-CN" altLang="en-US" b="1" dirty="0" smtClean="0"/>
              <a:t>易于</a:t>
            </a:r>
            <a:r>
              <a:rPr lang="zh-CN" altLang="en-US" b="1" dirty="0"/>
              <a:t>遍历和批量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数组可以使用 </a:t>
            </a:r>
            <a:r>
              <a:rPr lang="zh-CN" altLang="en-US" b="1" dirty="0"/>
              <a:t>循环</a:t>
            </a:r>
            <a:r>
              <a:rPr lang="zh-CN" altLang="en-US" dirty="0"/>
              <a:t> 进行遍历，从而批量处理数据</a:t>
            </a:r>
            <a:endParaRPr lang="en-US" altLang="zh-CN" b="1" dirty="0" smtClean="0"/>
          </a:p>
          <a:p>
            <a:r>
              <a:rPr lang="zh-CN" altLang="en-US" b="1" dirty="0"/>
              <a:t>与指针结合，提供更强的</a:t>
            </a:r>
            <a:r>
              <a:rPr lang="zh-CN" altLang="en-US" b="1" dirty="0" smtClean="0"/>
              <a:t>灵活性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数组与 </a:t>
            </a:r>
            <a:r>
              <a:rPr lang="zh-CN" altLang="en-US" b="1" dirty="0"/>
              <a:t>指针</a:t>
            </a:r>
            <a:r>
              <a:rPr lang="zh-CN" altLang="en-US" dirty="0"/>
              <a:t> 结合可以提高程序的灵活性，如动态分配数组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86983"/>
            <a:ext cx="8267700" cy="24765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00673"/>
              </p:ext>
            </p:extLst>
          </p:nvPr>
        </p:nvGraphicFramePr>
        <p:xfrm>
          <a:off x="2662776" y="2039731"/>
          <a:ext cx="354855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</a:tblGrid>
              <a:tr h="189119"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dirty="0" err="1" smtClean="0"/>
                        <a:t>Arr</a:t>
                      </a:r>
                      <a:r>
                        <a:rPr lang="en-US" altLang="zh-CN" sz="600" b="0" dirty="0" smtClean="0"/>
                        <a:t>[3]</a:t>
                      </a:r>
                      <a:endParaRPr lang="zh-CN" altLang="en-US" sz="600" b="0" dirty="0" smtClean="0"/>
                    </a:p>
                    <a:p>
                      <a:endParaRPr lang="zh-CN" altLang="en-US" sz="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[4]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[5]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[6]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[7]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[8]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7121"/>
              </p:ext>
            </p:extLst>
          </p:nvPr>
        </p:nvGraphicFramePr>
        <p:xfrm>
          <a:off x="6785670" y="2039731"/>
          <a:ext cx="40178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68"/>
                <a:gridCol w="1339268"/>
                <a:gridCol w="133926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1901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C99 </a:t>
            </a:r>
            <a:r>
              <a:rPr lang="zh-CN" altLang="en-US" b="1" dirty="0" smtClean="0"/>
              <a:t>标准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取值</a:t>
            </a:r>
            <a:r>
              <a:rPr lang="zh-CN" altLang="en-US" b="1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，传递数组参数时，实际上传递的是</a:t>
            </a:r>
            <a:r>
              <a:rPr lang="zh-CN" altLang="en-US" b="1" dirty="0">
                <a:solidFill>
                  <a:srgbClr val="FF0000"/>
                </a:solidFill>
              </a:rPr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保护数组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 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</a:t>
            </a:r>
            <a:r>
              <a:rPr lang="zh-CN" altLang="en-US" b="1" dirty="0">
                <a:solidFill>
                  <a:srgbClr val="FF0000"/>
                </a:solidFill>
              </a:rPr>
              <a:t>同名的函数</a:t>
            </a:r>
            <a:r>
              <a:rPr lang="zh-CN" altLang="en-US" dirty="0"/>
              <a:t>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</a:t>
            </a:r>
            <a:r>
              <a:rPr lang="zh-CN" altLang="en-US" dirty="0" smtClean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同名的函数</a:t>
            </a:r>
            <a:endParaRPr lang="zh-CN" altLang="en-US" dirty="0"/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</a:t>
            </a:r>
            <a:r>
              <a:rPr lang="zh-CN" altLang="en-US" b="1" dirty="0">
                <a:solidFill>
                  <a:srgbClr val="FF0000"/>
                </a:solidFill>
              </a:rPr>
              <a:t>调用自身</a:t>
            </a:r>
            <a:r>
              <a:rPr lang="zh-CN" altLang="en-US" dirty="0"/>
              <a:t>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en-US" b="1" dirty="0" smtClean="0"/>
              <a:t>函数指针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什么是函数指针？</a:t>
            </a:r>
          </a:p>
          <a:p>
            <a:pPr lvl="1"/>
            <a:r>
              <a:rPr lang="zh-CN" altLang="en-US" dirty="0"/>
              <a:t>函数指针（</a:t>
            </a:r>
            <a:r>
              <a:rPr lang="en-US" altLang="zh-CN" dirty="0"/>
              <a:t>Function Pointer</a:t>
            </a:r>
            <a:r>
              <a:rPr lang="zh-CN" altLang="en-US" dirty="0"/>
              <a:t>）是一种特殊的指针，它指向一个函数，而不是数据。</a:t>
            </a:r>
          </a:p>
          <a:p>
            <a:pPr lvl="1"/>
            <a:r>
              <a:rPr lang="zh-CN" altLang="en-US" dirty="0"/>
              <a:t>通过函数指针，我们可以动态调用</a:t>
            </a:r>
            <a:r>
              <a:rPr lang="zh-CN" altLang="en-US" dirty="0" smtClean="0"/>
              <a:t>不同的</a:t>
            </a:r>
            <a:r>
              <a:rPr lang="zh-CN" altLang="en-US" dirty="0"/>
              <a:t>函数，实现更灵活的代码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函数指针使 </a:t>
            </a:r>
            <a:r>
              <a:rPr lang="en-US" altLang="zh-CN" dirty="0"/>
              <a:t>C++ </a:t>
            </a:r>
            <a:r>
              <a:rPr lang="zh-CN" altLang="en-US" dirty="0"/>
              <a:t>代码更加灵活，适用于</a:t>
            </a:r>
            <a:r>
              <a:rPr lang="zh-CN" altLang="en-US" dirty="0">
                <a:solidFill>
                  <a:srgbClr val="FF0000"/>
                </a:solidFill>
              </a:rPr>
              <a:t>回调函数、策略模式</a:t>
            </a:r>
            <a:r>
              <a:rPr lang="zh-CN" altLang="en-US" dirty="0"/>
              <a:t>等场景！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返回类型 </a:t>
            </a:r>
            <a:r>
              <a:rPr lang="en-US" altLang="zh-CN" dirty="0"/>
              <a:t>(*</a:t>
            </a:r>
            <a:r>
              <a:rPr lang="zh-CN" altLang="en-US" dirty="0"/>
              <a:t>指针名</a:t>
            </a:r>
            <a:r>
              <a:rPr lang="en-US" altLang="zh-CN" dirty="0"/>
              <a:t>)(</a:t>
            </a:r>
            <a:r>
              <a:rPr lang="zh-CN" altLang="en-US" dirty="0"/>
              <a:t>参数类型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 smtClean="0"/>
              <a:t>举例 </a:t>
            </a:r>
            <a:r>
              <a:rPr lang="en-US" altLang="zh-CN" dirty="0" smtClean="0"/>
              <a:t>-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/>
              <a:t>表示 </a:t>
            </a:r>
            <a:r>
              <a:rPr lang="en-US" altLang="zh-CN" dirty="0" err="1"/>
              <a:t>funcPtr</a:t>
            </a:r>
            <a:r>
              <a:rPr lang="en-US" altLang="zh-CN" dirty="0"/>
              <a:t> </a:t>
            </a:r>
            <a:r>
              <a:rPr lang="zh-CN" altLang="en-US" dirty="0"/>
              <a:t>是一个指向返回 </a:t>
            </a:r>
            <a:r>
              <a:rPr lang="en-US" altLang="zh-CN" dirty="0" err="1"/>
              <a:t>int</a:t>
            </a:r>
            <a:r>
              <a:rPr lang="zh-CN" altLang="en-US" dirty="0"/>
              <a:t>、接受两个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参数的函数的指针。</a:t>
            </a:r>
          </a:p>
        </p:txBody>
      </p:sp>
    </p:spTree>
    <p:extLst>
      <p:ext uri="{BB962C8B-B14F-4D97-AF65-F5344CB8AC3E}">
        <p14:creationId xmlns:p14="http://schemas.microsoft.com/office/powerpoint/2010/main" val="4040980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</a:t>
            </a:r>
            <a:r>
              <a:rPr lang="zh-CN" altLang="en-US" b="1" dirty="0" smtClean="0"/>
              <a:t>的语法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基本函数指针</a:t>
            </a:r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r>
              <a:rPr lang="zh-CN" altLang="en-US" b="1" dirty="0"/>
              <a:t>函数指针作为函数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计算函数，接受一个函数指针作为参数</a:t>
            </a:r>
            <a:endParaRPr lang="en-US" altLang="zh-CN" dirty="0" smtClean="0"/>
          </a:p>
          <a:p>
            <a:r>
              <a:rPr lang="zh-CN" altLang="en-US" b="1" dirty="0"/>
              <a:t>函数指针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使用函数指针</a:t>
            </a:r>
            <a:r>
              <a:rPr lang="zh-CN" altLang="en-US" dirty="0" smtClean="0"/>
              <a:t>实现</a:t>
            </a:r>
            <a:r>
              <a:rPr lang="en-US" altLang="zh-CN" dirty="0" err="1" smtClean="0">
                <a:solidFill>
                  <a:srgbClr val="FF0000"/>
                </a:solidFill>
              </a:rPr>
              <a:t>c++</a:t>
            </a:r>
            <a:r>
              <a:rPr lang="zh-CN" altLang="en-US" b="1" dirty="0" smtClean="0">
                <a:solidFill>
                  <a:srgbClr val="FF0000"/>
                </a:solidFill>
              </a:rPr>
              <a:t>多态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op </a:t>
            </a:r>
            <a:r>
              <a:rPr lang="zh-CN" altLang="en-US" dirty="0"/>
              <a:t>是一个函数指针，它存储不同函数的地址（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subtract</a:t>
            </a:r>
            <a:r>
              <a:rPr lang="zh-CN" altLang="en-US" dirty="0"/>
              <a:t>、</a:t>
            </a:r>
            <a:r>
              <a:rPr lang="en-US" altLang="zh-CN" dirty="0"/>
              <a:t>multiply</a:t>
            </a:r>
            <a:r>
              <a:rPr lang="zh-CN" altLang="en-US" dirty="0"/>
              <a:t>）。</a:t>
            </a:r>
          </a:p>
          <a:p>
            <a:pPr marL="400050" lvl="1" indent="0">
              <a:buNone/>
            </a:pPr>
            <a:r>
              <a:rPr lang="zh-CN" altLang="en-US" dirty="0"/>
              <a:t>通过改变 </a:t>
            </a:r>
            <a:r>
              <a:rPr lang="en-US" altLang="zh-CN" dirty="0"/>
              <a:t>op </a:t>
            </a:r>
            <a:r>
              <a:rPr lang="zh-CN" altLang="en-US" dirty="0"/>
              <a:t>指向的地址，我们可以在运行时动态选择要执行的函数。</a:t>
            </a:r>
          </a:p>
          <a:p>
            <a:pPr marL="400050" lvl="1" indent="0">
              <a:buNone/>
            </a:pPr>
            <a:r>
              <a:rPr lang="zh-CN" altLang="en-US" dirty="0"/>
              <a:t>这类似于</a:t>
            </a:r>
            <a:r>
              <a:rPr lang="zh-CN" altLang="en-US" b="1" dirty="0">
                <a:solidFill>
                  <a:srgbClr val="FF0000"/>
                </a:solidFill>
              </a:rPr>
              <a:t>虚函数的动态绑定</a:t>
            </a:r>
            <a:r>
              <a:rPr lang="zh-CN" altLang="en-US" dirty="0"/>
              <a:t>，但不需要继承。</a:t>
            </a:r>
          </a:p>
          <a:p>
            <a:r>
              <a:rPr lang="zh-CN" altLang="en-US" b="1" dirty="0" smtClean="0"/>
              <a:t>使用 </a:t>
            </a: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简化函数</a:t>
            </a:r>
            <a:r>
              <a:rPr lang="zh-CN" altLang="en-US" b="1" dirty="0" smtClean="0"/>
              <a:t>指针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(*Operation)(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 // </a:t>
            </a:r>
            <a:r>
              <a:rPr lang="zh-CN" altLang="en-US" dirty="0"/>
              <a:t>定义函数指针类型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让代码</a:t>
            </a:r>
            <a:r>
              <a:rPr lang="zh-CN" altLang="en-US" dirty="0">
                <a:solidFill>
                  <a:srgbClr val="FF0000"/>
                </a:solidFill>
              </a:rPr>
              <a:t>更清晰</a:t>
            </a:r>
            <a:r>
              <a:rPr lang="zh-CN" altLang="en-US" dirty="0"/>
              <a:t>，使 </a:t>
            </a:r>
            <a:r>
              <a:rPr lang="en-US" altLang="zh-CN" dirty="0"/>
              <a:t>Operation </a:t>
            </a:r>
            <a:r>
              <a:rPr lang="zh-CN" altLang="en-US" dirty="0"/>
              <a:t>作为函数指针类型，提高可读性</a:t>
            </a:r>
          </a:p>
          <a:p>
            <a:r>
              <a:rPr lang="zh-CN" altLang="en-US" b="1" dirty="0" smtClean="0"/>
              <a:t>数组排序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09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函数指针数组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50" name="Picture 2" descr="C语言指针-从底层原理到花式技巧，用图文和代码帮你讲解透彻- IOT物联网小镇- 博客园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12" y="2041757"/>
            <a:ext cx="3780952" cy="3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37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maxValue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b)</a:t>
            </a:r>
            <a:r>
              <a:rPr lang="zh-CN" altLang="en-US" sz="1600" dirty="0"/>
              <a:t>，返回两个整数中的较大值，并在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b)</a:t>
            </a:r>
            <a:r>
              <a:rPr lang="zh-CN" altLang="en-US" sz="1600" dirty="0"/>
              <a:t>，交换两个整数的值，并在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定义一个 </a:t>
            </a:r>
            <a:r>
              <a:rPr lang="en-US" altLang="zh-CN" sz="1600" dirty="0"/>
              <a:t>3×3 </a:t>
            </a:r>
            <a:r>
              <a:rPr lang="zh-CN" altLang="en-US" sz="1600" dirty="0"/>
              <a:t>的二维数组，并使用嵌套 </a:t>
            </a:r>
            <a:r>
              <a:rPr lang="en-US" altLang="zh-CN" sz="1600" dirty="0"/>
              <a:t>for </a:t>
            </a:r>
            <a:r>
              <a:rPr lang="zh-CN" altLang="en-US" sz="1600" dirty="0"/>
              <a:t>循环输出所有元素。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printArray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r>
              <a:rPr lang="zh-CN" altLang="en-US" sz="1600" dirty="0"/>
              <a:t>，使用指针遍历并输出数组中的所有元素。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findElement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key)</a:t>
            </a:r>
            <a:r>
              <a:rPr lang="zh-CN" altLang="en-US" sz="1600" dirty="0"/>
              <a:t>，如果 </a:t>
            </a:r>
            <a:r>
              <a:rPr lang="en-US" altLang="zh-CN" sz="1600" dirty="0"/>
              <a:t>key </a:t>
            </a:r>
            <a:r>
              <a:rPr lang="zh-CN" altLang="en-US" sz="1600" dirty="0"/>
              <a:t>存在于数组中，则返回索引，否则返回 </a:t>
            </a:r>
            <a:r>
              <a:rPr lang="en-US" altLang="zh-CN" sz="1600" dirty="0"/>
              <a:t>-1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5834</TotalTime>
  <Words>3743</Words>
  <Application>Microsoft Office PowerPoint</Application>
  <PresentationFormat>宽屏</PresentationFormat>
  <Paragraphs>630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什么是数组</vt:lpstr>
      <vt:lpstr>为什么使用数组</vt:lpstr>
      <vt:lpstr>数组存储结构</vt:lpstr>
      <vt:lpstr>C99 标准 - 取值范围</vt:lpstr>
      <vt:lpstr>4.4 参数类型 - 数组</vt:lpstr>
      <vt:lpstr>参数类型 - 数组 - 示例</vt:lpstr>
      <vt:lpstr>4.5 函数重载与递归</vt:lpstr>
      <vt:lpstr>4.6 函数指针</vt:lpstr>
      <vt:lpstr>函数指针的语法</vt:lpstr>
      <vt:lpstr>函数指针数组 </vt:lpstr>
      <vt:lpstr>4.7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tianyu</cp:lastModifiedBy>
  <cp:revision>878</cp:revision>
  <dcterms:created xsi:type="dcterms:W3CDTF">2024-12-06T07:39:40Z</dcterms:created>
  <dcterms:modified xsi:type="dcterms:W3CDTF">2025-03-17T03:04:32Z</dcterms:modified>
</cp:coreProperties>
</file>