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308" r:id="rId30"/>
    <p:sldId id="310" r:id="rId31"/>
    <p:sldId id="309" r:id="rId32"/>
    <p:sldId id="311" r:id="rId33"/>
    <p:sldId id="284" r:id="rId34"/>
    <p:sldId id="285" r:id="rId35"/>
    <p:sldId id="286" r:id="rId36"/>
    <p:sldId id="287" r:id="rId37"/>
    <p:sldId id="259" r:id="rId38"/>
    <p:sldId id="316" r:id="rId39"/>
    <p:sldId id="312" r:id="rId40"/>
    <p:sldId id="319" r:id="rId41"/>
    <p:sldId id="320" r:id="rId42"/>
    <p:sldId id="314" r:id="rId43"/>
    <p:sldId id="317" r:id="rId44"/>
    <p:sldId id="318" r:id="rId45"/>
    <p:sldId id="313" r:id="rId46"/>
    <p:sldId id="315" r:id="rId47"/>
    <p:sldId id="260" r:id="rId48"/>
    <p:sldId id="288" r:id="rId49"/>
    <p:sldId id="289" r:id="rId50"/>
    <p:sldId id="290" r:id="rId51"/>
    <p:sldId id="291" r:id="rId52"/>
    <p:sldId id="292" r:id="rId53"/>
    <p:sldId id="293" r:id="rId54"/>
    <p:sldId id="294" r:id="rId55"/>
    <p:sldId id="295" r:id="rId56"/>
    <p:sldId id="296" r:id="rId57"/>
    <p:sldId id="261" r:id="rId58"/>
    <p:sldId id="262" r:id="rId59"/>
    <p:sldId id="263" r:id="rId60"/>
    <p:sldId id="264" r:id="rId61"/>
    <p:sldId id="265" r:id="rId62"/>
    <p:sldId id="266" r:id="rId63"/>
    <p:sldId id="267" r:id="rId64"/>
    <p:sldId id="268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类型的元素。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数组）更加灵活和方便，支持许多字符串操作，如拼接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将不同</a:t>
            </a:r>
            <a:r>
              <a:rPr lang="zh-CN" altLang="en-US" dirty="0"/>
              <a:t>的变量聚集在一起，形成一个整体。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同一块内存空间。也就是说，联合体的成员变量占用的内存是最大的成员变量所需要的内存。不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同数据类型的成员共享相同的内存空间，节省内存，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</a:t>
            </a:r>
            <a:r>
              <a:rPr lang="zh-CN" altLang="en-US" b="1" dirty="0">
                <a:solidFill>
                  <a:srgbClr val="FF0000"/>
                </a:solidFill>
              </a:rPr>
              <a:t>自己的内存空间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FF0000"/>
                </a:solidFill>
              </a:rPr>
              <a:t>程序运行期间一直存在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</a:t>
            </a:r>
            <a:r>
              <a:rPr lang="zh-CN" altLang="en-US" b="1" dirty="0">
                <a:solidFill>
                  <a:srgbClr val="FF0000"/>
                </a:solidFill>
              </a:rPr>
              <a:t>函数结束时销毁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</a:t>
            </a:r>
            <a:r>
              <a:rPr lang="zh-CN" altLang="en-US" b="1" dirty="0">
                <a:solidFill>
                  <a:srgbClr val="FF0000"/>
                </a:solidFill>
              </a:rPr>
              <a:t>第一次调用时初始化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</a:t>
            </a:r>
            <a:r>
              <a:rPr lang="zh-CN" altLang="en-US" b="1" dirty="0">
                <a:solidFill>
                  <a:srgbClr val="FF0000"/>
                </a:solidFill>
              </a:rPr>
              <a:t>手动分配和释放内存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r>
              <a:rPr lang="zh-CN" altLang="en-US" dirty="0"/>
              <a:t>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程序</a:t>
            </a:r>
            <a:r>
              <a:rPr lang="en-US" altLang="zh-CN" b="1" dirty="0"/>
              <a:t>=</a:t>
            </a:r>
            <a:r>
              <a:rPr lang="zh-CN" altLang="en-US" b="1" dirty="0"/>
              <a:t>算法</a:t>
            </a:r>
            <a:r>
              <a:rPr lang="en-US" altLang="zh-CN" b="1" dirty="0"/>
              <a:t>+</a:t>
            </a:r>
            <a:r>
              <a:rPr lang="zh-CN" altLang="en-US" b="1" dirty="0"/>
              <a:t>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程序 </a:t>
            </a:r>
            <a:r>
              <a:rPr lang="en-US" altLang="zh-CN" b="1" dirty="0"/>
              <a:t>= </a:t>
            </a:r>
            <a:r>
              <a:rPr lang="zh-CN" altLang="en-US" b="1" dirty="0"/>
              <a:t>算法 </a:t>
            </a:r>
            <a:r>
              <a:rPr lang="en-US" altLang="zh-CN" b="1" dirty="0"/>
              <a:t>+ </a:t>
            </a:r>
            <a:r>
              <a:rPr lang="zh-CN" altLang="en-US" b="1" dirty="0"/>
              <a:t>数据</a:t>
            </a:r>
            <a:r>
              <a:rPr lang="zh-CN" altLang="en-US" dirty="0"/>
              <a:t> 是计算机科学中的一个基本观点，强调了程序的两个核心组成部分：</a:t>
            </a:r>
          </a:p>
          <a:p>
            <a:pPr lvl="1"/>
            <a:r>
              <a:rPr lang="zh-CN" altLang="en-US" b="1" dirty="0"/>
              <a:t>数据（</a:t>
            </a:r>
            <a:r>
              <a:rPr lang="en-US" altLang="zh-CN" b="1" dirty="0"/>
              <a:t>Data</a:t>
            </a:r>
            <a:r>
              <a:rPr lang="zh-CN" altLang="en-US" b="1" dirty="0"/>
              <a:t>）</a:t>
            </a:r>
            <a:r>
              <a:rPr lang="zh-CN" altLang="en-US" dirty="0"/>
              <a:t>：程序所操作的信息，包括变量、数组、结构体、对象等。</a:t>
            </a:r>
          </a:p>
          <a:p>
            <a:pPr lvl="1"/>
            <a:r>
              <a:rPr lang="zh-CN" altLang="en-US" b="1" dirty="0"/>
              <a:t>算法（</a:t>
            </a:r>
            <a:r>
              <a:rPr lang="en-US" altLang="zh-CN" b="1" dirty="0"/>
              <a:t>Algorithm</a:t>
            </a:r>
            <a:r>
              <a:rPr lang="zh-CN" altLang="en-US" b="1" dirty="0"/>
              <a:t>）</a:t>
            </a:r>
            <a:r>
              <a:rPr lang="zh-CN" altLang="en-US" dirty="0"/>
              <a:t>：对数据的操作方法和步骤，用于解决问题，如排序、查找、计算等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程序的本质就是 </a:t>
            </a:r>
            <a:r>
              <a:rPr lang="zh-CN" altLang="en-US" b="1" dirty="0"/>
              <a:t>管理和操作数据</a:t>
            </a:r>
            <a:r>
              <a:rPr lang="zh-CN" altLang="en-US" dirty="0"/>
              <a:t>，而算法是实现数据处理的 </a:t>
            </a:r>
            <a:r>
              <a:rPr lang="zh-CN" altLang="en-US" b="1" dirty="0"/>
              <a:t>规则和步骤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0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24" y="1905000"/>
            <a:ext cx="2366211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5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运算符</a:t>
            </a:r>
            <a:r>
              <a:rPr lang="zh-CN" altLang="en-US" dirty="0"/>
              <a:t>（算术、关系、逻辑、位运算、赋值等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+ - * / </a:t>
            </a:r>
            <a:r>
              <a:rPr lang="zh-CN" altLang="en-US" dirty="0"/>
              <a:t>进行数值计算</a:t>
            </a:r>
          </a:p>
          <a:p>
            <a:pPr lvl="1"/>
            <a:r>
              <a:rPr lang="en-US" altLang="zh-CN" dirty="0"/>
              <a:t>&amp;&amp; || </a:t>
            </a:r>
            <a:r>
              <a:rPr lang="zh-CN" altLang="en-US" dirty="0"/>
              <a:t>进行逻辑判断</a:t>
            </a:r>
          </a:p>
          <a:p>
            <a:r>
              <a:rPr lang="zh-CN" altLang="en-US" dirty="0"/>
              <a:t>控制语句（条件判断、循环、函数调用等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if-else </a:t>
            </a:r>
            <a:r>
              <a:rPr lang="zh-CN" altLang="en-US" dirty="0"/>
              <a:t>选择不同的分支</a:t>
            </a:r>
          </a:p>
          <a:p>
            <a:pPr lvl="1"/>
            <a:r>
              <a:rPr lang="en-US" altLang="zh-CN" dirty="0"/>
              <a:t>for/while </a:t>
            </a:r>
            <a:r>
              <a:rPr lang="zh-CN" altLang="en-US" dirty="0"/>
              <a:t>进行循环迭代</a:t>
            </a:r>
            <a:endParaRPr lang="en-US" altLang="zh-CN" dirty="0" smtClean="0"/>
          </a:p>
          <a:p>
            <a:r>
              <a:rPr lang="zh-CN" altLang="en-US" dirty="0"/>
              <a:t>数据（变量、数组、结构体等）</a:t>
            </a:r>
          </a:p>
          <a:p>
            <a:pPr lvl="1"/>
            <a:r>
              <a:rPr lang="zh-CN" altLang="en-US" dirty="0"/>
              <a:t>变量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b;)</a:t>
            </a:r>
          </a:p>
          <a:p>
            <a:pPr lvl="1"/>
            <a:r>
              <a:rPr lang="zh-CN" altLang="en-US" dirty="0"/>
              <a:t>数组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[10];)</a:t>
            </a:r>
          </a:p>
          <a:p>
            <a:pPr lvl="1"/>
            <a:r>
              <a:rPr lang="zh-CN" altLang="en-US" dirty="0"/>
              <a:t>结构体 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{ </a:t>
            </a:r>
            <a:r>
              <a:rPr lang="en-US" altLang="zh-CN" dirty="0" err="1"/>
              <a:t>int</a:t>
            </a:r>
            <a:r>
              <a:rPr lang="en-US" altLang="zh-CN" dirty="0"/>
              <a:t> id; };)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79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示例：求 </a:t>
            </a:r>
            <a:r>
              <a:rPr lang="en-US" altLang="zh-CN" b="1" dirty="0"/>
              <a:t>1 </a:t>
            </a:r>
            <a:r>
              <a:rPr lang="zh-CN" altLang="en-US" b="1" dirty="0"/>
              <a:t>到 </a:t>
            </a:r>
            <a:r>
              <a:rPr lang="en-US" altLang="zh-CN" b="1" dirty="0"/>
              <a:t>100 </a:t>
            </a:r>
            <a:r>
              <a:rPr lang="zh-CN" altLang="en-US" b="1" dirty="0"/>
              <a:t>的累加</a:t>
            </a:r>
            <a:r>
              <a:rPr lang="zh-CN" altLang="en-US" b="1" dirty="0" smtClean="0"/>
              <a:t>和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sum = 0;  // </a:t>
            </a:r>
            <a:r>
              <a:rPr lang="zh-CN" altLang="en-US" dirty="0">
                <a:solidFill>
                  <a:srgbClr val="FF0000"/>
                </a:solidFill>
              </a:rPr>
              <a:t>数据（变量）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 {  // </a:t>
            </a:r>
            <a:r>
              <a:rPr lang="zh-CN" altLang="en-US" dirty="0">
                <a:solidFill>
                  <a:srgbClr val="FF0000"/>
                </a:solidFill>
              </a:rPr>
              <a:t>控制语句（循环）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sum += </a:t>
            </a:r>
            <a:r>
              <a:rPr lang="en-US" altLang="zh-CN" dirty="0" err="1"/>
              <a:t>i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运算符（</a:t>
            </a:r>
            <a:r>
              <a:rPr lang="en-US" altLang="zh-CN" dirty="0">
                <a:solidFill>
                  <a:srgbClr val="FF0000"/>
                </a:solidFill>
              </a:rPr>
              <a:t>+=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输出结果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61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en-US" altLang="zh-CN" dirty="0"/>
              <a:t>,</a:t>
            </a:r>
            <a:r>
              <a:rPr lang="en-US" altLang="zh-CN" dirty="0" smtClean="0"/>
              <a:t> -</a:t>
            </a:r>
            <a:r>
              <a:rPr lang="en-US" altLang="zh-CN" dirty="0"/>
              <a:t>,</a:t>
            </a:r>
            <a:r>
              <a:rPr lang="en-US" altLang="zh-CN" dirty="0" smtClean="0"/>
              <a:t> *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/ </a:t>
            </a:r>
            <a:endParaRPr lang="en-US" altLang="zh-CN" dirty="0" smtClean="0"/>
          </a:p>
          <a:p>
            <a:r>
              <a:rPr lang="zh-CN" altLang="en-US" dirty="0" smtClean="0"/>
              <a:t>关系运算符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&gt;,&lt;,==,!=</a:t>
            </a:r>
            <a:endParaRPr lang="zh-CN" altLang="en-US" dirty="0"/>
          </a:p>
          <a:p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&amp;&amp;,||,!</a:t>
            </a:r>
            <a:endParaRPr lang="zh-CN" altLang="en-US" dirty="0"/>
          </a:p>
          <a:p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pPr lvl="1"/>
            <a:r>
              <a:rPr lang="en-US" altLang="zh-CN" dirty="0"/>
              <a:t>&amp;, |, ^, &lt;&lt; , &gt;&gt;</a:t>
            </a:r>
            <a:endParaRPr lang="en-US" altLang="zh-CN" dirty="0" smtClean="0"/>
          </a:p>
          <a:p>
            <a:r>
              <a:rPr lang="zh-CN" altLang="en-US" dirty="0" smtClean="0"/>
              <a:t>赋值运算符</a:t>
            </a:r>
            <a:endParaRPr lang="en-US" altLang="zh-CN" dirty="0" smtClean="0"/>
          </a:p>
          <a:p>
            <a:pPr lvl="1"/>
            <a:r>
              <a:rPr lang="en-US" altLang="zh-CN" dirty="0"/>
              <a:t>+=, -=, *=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</a:p>
          <a:p>
            <a:pPr lvl="1"/>
            <a:r>
              <a:rPr lang="en-US" altLang="zh-CN" dirty="0"/>
              <a:t>switch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</a:p>
          <a:p>
            <a:pPr lvl="1"/>
            <a:r>
              <a:rPr lang="en-US" altLang="zh-CN" dirty="0" smtClean="0"/>
              <a:t>while</a:t>
            </a:r>
          </a:p>
          <a:p>
            <a:pPr lvl="1"/>
            <a:r>
              <a:rPr lang="en-US" altLang="zh-CN" dirty="0" smtClean="0"/>
              <a:t>Do…while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）输出对应的星期名称。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函数的作用</a:t>
            </a:r>
            <a:endParaRPr lang="en-US" altLang="zh-CN" dirty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定义与调用：参数传递（值传递、引用传递）、返回值。</a:t>
            </a:r>
          </a:p>
          <a:p>
            <a:r>
              <a:rPr lang="zh-CN" altLang="en-US" dirty="0"/>
              <a:t>函数重载与递归：函数重载规则、递归函数的使用与优化。</a:t>
            </a:r>
          </a:p>
          <a:p>
            <a:r>
              <a:rPr lang="zh-CN" altLang="en-US" dirty="0"/>
              <a:t>数组：一维数组、二维数组的定义与使用，数组与指针的关系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函数参数使用数组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4.1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的作用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提高代码的可读性：通过函数将逻辑分块，使代码更加清晰易懂。</a:t>
            </a:r>
          </a:p>
          <a:p>
            <a:r>
              <a:rPr lang="zh-CN" altLang="en-US" dirty="0"/>
              <a:t>增强代码的复用性：相同的功能可以封装为一个函数，在不同的地方重复调用，而不需要复制代码。</a:t>
            </a:r>
          </a:p>
          <a:p>
            <a:r>
              <a:rPr lang="zh-CN" altLang="en-US" dirty="0"/>
              <a:t>简化代码的维护：如果程序需要修改，只需修改函数内部的实现，而不影响整个程序。</a:t>
            </a:r>
          </a:p>
          <a:p>
            <a:r>
              <a:rPr lang="zh-CN" altLang="en-US" dirty="0"/>
              <a:t>模块化编程：将大程序拆分成多个小的、可管理的单元，提高开发效率。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3732899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4.2 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定义与调用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函数用于封装特定的操作或计算。定义函数时需要指定</a:t>
            </a:r>
            <a:r>
              <a:rPr lang="zh-CN" altLang="en-US" dirty="0">
                <a:solidFill>
                  <a:srgbClr val="FF0000"/>
                </a:solidFill>
              </a:rPr>
              <a:t>返回类型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函数名称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zh-CN" altLang="en-US" dirty="0" smtClean="0">
                <a:solidFill>
                  <a:srgbClr val="FF0000"/>
                </a:solidFill>
              </a:rPr>
              <a:t>类型</a:t>
            </a:r>
            <a:r>
              <a:rPr lang="zh-CN" altLang="en-US" dirty="0" smtClean="0"/>
              <a:t>以及</a:t>
            </a:r>
            <a:r>
              <a:rPr lang="zh-CN" altLang="en-US" dirty="0">
                <a:solidFill>
                  <a:srgbClr val="FF0000"/>
                </a:solidFill>
              </a:rPr>
              <a:t>函数体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// </a:t>
            </a:r>
            <a:r>
              <a:rPr lang="zh-CN" altLang="en-US" dirty="0"/>
              <a:t>定义一个加法函数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400050" lvl="1" indent="0">
              <a:buNone/>
            </a:pPr>
            <a:r>
              <a:rPr lang="en-US" altLang="zh-CN" dirty="0"/>
              <a:t>    return a + b;</a:t>
            </a:r>
          </a:p>
          <a:p>
            <a:pPr marL="400050" lvl="1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result = add(3, 4);  // </a:t>
            </a:r>
            <a:r>
              <a:rPr lang="zh-CN" altLang="en-US" dirty="0"/>
              <a:t>调用函数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"Result: " &lt;&lt; result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629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参数传递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值传递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将</a:t>
            </a:r>
            <a:r>
              <a:rPr lang="zh-CN" altLang="en-US" dirty="0"/>
              <a:t>参数的值复制给函数的参数变量。</a:t>
            </a:r>
          </a:p>
          <a:p>
            <a:r>
              <a:rPr lang="zh-CN" altLang="en-US" dirty="0"/>
              <a:t>引用传递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传递</a:t>
            </a:r>
            <a:r>
              <a:rPr lang="zh-CN" altLang="en-US" dirty="0"/>
              <a:t>参数的引用，函数内对参数的修改会影响原变量。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471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结构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stuct</a:t>
            </a:r>
            <a:endParaRPr lang="en-US" altLang="zh-CN" dirty="0" smtClean="0"/>
          </a:p>
          <a:p>
            <a:r>
              <a:rPr lang="zh-CN" altLang="en-US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874589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4.3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一维数组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维数组是具有相同类型元素的集合，元素通过索引访问。</a:t>
            </a:r>
          </a:p>
          <a:p>
            <a:r>
              <a:rPr lang="zh-CN" altLang="en-US" b="1" dirty="0"/>
              <a:t>二维数组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二</a:t>
            </a:r>
            <a:r>
              <a:rPr lang="zh-CN" altLang="en-US" dirty="0"/>
              <a:t>维数组是数组的数组。可以通过指定两个索引访问元素。</a:t>
            </a:r>
          </a:p>
          <a:p>
            <a:r>
              <a:rPr lang="zh-CN" altLang="en-US" b="1" dirty="0"/>
              <a:t>数组与指针的</a:t>
            </a:r>
            <a:r>
              <a:rPr lang="zh-CN" altLang="en-US" b="1" dirty="0" smtClean="0"/>
              <a:t>关系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数组</a:t>
            </a:r>
            <a:r>
              <a:rPr lang="zh-CN" altLang="en-US" dirty="0"/>
              <a:t>名在很多情况下会退化为指向数组首元素的指针。因此，可以使用指针来访问</a:t>
            </a:r>
            <a:r>
              <a:rPr lang="en-US" altLang="zh-CN" dirty="0"/>
              <a:t>	</a:t>
            </a:r>
            <a:r>
              <a:rPr lang="zh-CN" altLang="en-US" dirty="0"/>
              <a:t>数组元素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311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4.4 </a:t>
            </a:r>
            <a:r>
              <a:rPr lang="zh-CN" altLang="en-US" b="1" dirty="0" smtClean="0"/>
              <a:t>参数类型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zh-CN" altLang="en-US" b="1" dirty="0"/>
              <a:t>数组可以作为函数的参数</a:t>
            </a:r>
            <a:r>
              <a:rPr lang="zh-CN" altLang="en-US" dirty="0"/>
              <a:t> 进行传递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由于</a:t>
            </a:r>
            <a:r>
              <a:rPr lang="zh-CN" altLang="en-US" dirty="0"/>
              <a:t>数组本质上是指针，传递数组参数时，实际上传递的是</a:t>
            </a:r>
            <a:r>
              <a:rPr lang="zh-CN" altLang="en-US" b="1" dirty="0"/>
              <a:t>数组的地址</a:t>
            </a:r>
            <a:r>
              <a:rPr lang="zh-CN" altLang="en-US" dirty="0"/>
              <a:t>，这</a:t>
            </a:r>
            <a:r>
              <a:rPr lang="zh-CN" altLang="en-US" dirty="0" smtClean="0"/>
              <a:t>意味着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内部可以修改原数组的内容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语法格式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/>
              <a:t>由于数组作为参数时实际传递的是指针，所以函数内部对数组的修改会影响原数组。</a:t>
            </a:r>
          </a:p>
          <a:p>
            <a:pPr lvl="1"/>
            <a:r>
              <a:rPr lang="zh-CN" altLang="en-US" dirty="0"/>
              <a:t>需要提供数组的 大小（</a:t>
            </a:r>
            <a:r>
              <a:rPr lang="en-US" altLang="zh-CN" dirty="0"/>
              <a:t>size</a:t>
            </a:r>
            <a:r>
              <a:rPr lang="zh-CN" altLang="en-US" dirty="0"/>
              <a:t>），否则无法正确遍历数组。</a:t>
            </a:r>
          </a:p>
        </p:txBody>
      </p:sp>
    </p:spTree>
    <p:extLst>
      <p:ext uri="{BB962C8B-B14F-4D97-AF65-F5344CB8AC3E}">
        <p14:creationId xmlns:p14="http://schemas.microsoft.com/office/powerpoint/2010/main" val="1038020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参数类型 </a:t>
            </a:r>
            <a:r>
              <a:rPr lang="en-US" altLang="zh-CN" b="1" dirty="0"/>
              <a:t>- </a:t>
            </a:r>
            <a:r>
              <a:rPr lang="zh-CN" altLang="en-US" b="1" dirty="0" smtClean="0"/>
              <a:t>数组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示例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求和</a:t>
            </a:r>
            <a:endParaRPr lang="en-US" altLang="zh-CN" dirty="0" smtClean="0"/>
          </a:p>
          <a:p>
            <a:r>
              <a:rPr lang="zh-CN" altLang="en-US" dirty="0"/>
              <a:t>修改数组中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r>
              <a:rPr lang="zh-CN" altLang="en-US" dirty="0"/>
              <a:t>传递二维数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/>
              <a:t>使用指针修改数组元素</a:t>
            </a:r>
          </a:p>
        </p:txBody>
      </p:sp>
    </p:spTree>
    <p:extLst>
      <p:ext uri="{BB962C8B-B14F-4D97-AF65-F5344CB8AC3E}">
        <p14:creationId xmlns:p14="http://schemas.microsoft.com/office/powerpoint/2010/main" val="4022824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4.5 </a:t>
            </a:r>
            <a:r>
              <a:rPr lang="zh-CN" altLang="en-US" b="1" dirty="0"/>
              <a:t>函数重载与递归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函数重载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重载是指在同一作用域内可以定义多个同名的函数，只要它们的参数类型或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</a:t>
            </a:r>
            <a:r>
              <a:rPr lang="zh-CN" altLang="en-US" dirty="0" smtClean="0"/>
              <a:t>数</a:t>
            </a:r>
            <a:r>
              <a:rPr lang="zh-CN" altLang="en-US" dirty="0"/>
              <a:t>不同。</a:t>
            </a:r>
          </a:p>
          <a:p>
            <a:r>
              <a:rPr lang="zh-CN" altLang="en-US" b="1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递归</a:t>
            </a:r>
            <a:r>
              <a:rPr lang="zh-CN" altLang="en-US" dirty="0"/>
              <a:t>是函数调用自身。递归函数通常包括基准情况和递归调用。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0533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基本函数调用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maxValue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</a:t>
            </a:r>
            <a:r>
              <a:rPr lang="zh-CN" altLang="en-US" dirty="0"/>
              <a:t>，返回两个整数中的较大值，并在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值传递与引用传递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/>
              <a:t>swap(</a:t>
            </a:r>
            <a:r>
              <a:rPr lang="en-US" altLang="zh-CN" dirty="0" err="1"/>
              <a:t>int</a:t>
            </a:r>
            <a:r>
              <a:rPr lang="en-US" altLang="zh-CN" dirty="0"/>
              <a:t>&amp; a, </a:t>
            </a:r>
            <a:r>
              <a:rPr lang="en-US" altLang="zh-CN" dirty="0" err="1"/>
              <a:t>int</a:t>
            </a:r>
            <a:r>
              <a:rPr lang="en-US" altLang="zh-CN" dirty="0"/>
              <a:t>&amp; b)</a:t>
            </a:r>
            <a:r>
              <a:rPr lang="zh-CN" altLang="en-US" dirty="0"/>
              <a:t>，交换两个整数的值，并在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一个递归函数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fibonacci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  <a:r>
              <a:rPr lang="zh-CN" altLang="en-US" dirty="0"/>
              <a:t>，计算并返回斐波那契数列的第 </a:t>
            </a:r>
            <a:r>
              <a:rPr lang="en-US" altLang="zh-CN" dirty="0"/>
              <a:t>n </a:t>
            </a:r>
            <a:r>
              <a:rPr lang="zh-CN" altLang="en-US" dirty="0"/>
              <a:t>项。（</a:t>
            </a:r>
            <a:r>
              <a:rPr lang="en-US" altLang="zh-CN" dirty="0"/>
              <a:t>F(0) = 0, F(1) = 1, F(n) = F(n-1) + F(n-2)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sumArray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，计算并返回数组元素的总和。在 </a:t>
            </a:r>
            <a:r>
              <a:rPr lang="en-US" altLang="zh-CN" dirty="0"/>
              <a:t>main </a:t>
            </a:r>
            <a:r>
              <a:rPr lang="zh-CN" altLang="en-US" dirty="0"/>
              <a:t>函数中测试该函数。</a:t>
            </a:r>
          </a:p>
          <a:p>
            <a:r>
              <a:rPr lang="zh-CN" altLang="en-US" dirty="0"/>
              <a:t>数组最大值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maxInArray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，返回数组中的最大值，并在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二维数组遍历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定义</a:t>
            </a:r>
            <a:r>
              <a:rPr lang="zh-CN" altLang="en-US" dirty="0"/>
              <a:t>一个 </a:t>
            </a:r>
            <a:r>
              <a:rPr lang="en-US" altLang="zh-CN" dirty="0"/>
              <a:t>3×3 </a:t>
            </a:r>
            <a:r>
              <a:rPr lang="zh-CN" altLang="en-US" dirty="0"/>
              <a:t>的二维数组，并使用嵌套 </a:t>
            </a:r>
            <a:r>
              <a:rPr lang="en-US" altLang="zh-CN" dirty="0"/>
              <a:t>for </a:t>
            </a:r>
            <a:r>
              <a:rPr lang="zh-CN" altLang="en-US" dirty="0"/>
              <a:t>循环输出所有元素。</a:t>
            </a:r>
          </a:p>
          <a:p>
            <a:r>
              <a:rPr lang="zh-CN" altLang="en-US" dirty="0"/>
              <a:t>数组与指针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/>
              <a:t>void </a:t>
            </a:r>
            <a:r>
              <a:rPr lang="en-US" altLang="zh-CN" dirty="0" err="1"/>
              <a:t>printArray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* </a:t>
            </a:r>
            <a:r>
              <a:rPr lang="en-US" altLang="zh-CN" dirty="0" err="1"/>
              <a:t>arr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，使用指针遍历并输出数组中的所有元素。</a:t>
            </a:r>
          </a:p>
          <a:p>
            <a:r>
              <a:rPr lang="zh-CN" altLang="en-US" dirty="0"/>
              <a:t>数组元素查找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findElement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size, </a:t>
            </a:r>
            <a:r>
              <a:rPr lang="en-US" altLang="zh-CN" dirty="0" err="1"/>
              <a:t>int</a:t>
            </a:r>
            <a:r>
              <a:rPr lang="en-US" altLang="zh-CN" dirty="0"/>
              <a:t> key)</a:t>
            </a:r>
            <a:r>
              <a:rPr lang="zh-CN" altLang="en-US" dirty="0"/>
              <a:t>，如果 </a:t>
            </a:r>
            <a:r>
              <a:rPr lang="en-US" altLang="zh-CN" dirty="0"/>
              <a:t>key </a:t>
            </a:r>
            <a:r>
              <a:rPr lang="zh-CN" altLang="en-US" dirty="0"/>
              <a:t>存在于数组中，则返回索引，否则返回 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2481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4932</TotalTime>
  <Words>3267</Words>
  <Application>Microsoft Office PowerPoint</Application>
  <PresentationFormat>宽屏</PresentationFormat>
  <Paragraphs>464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0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程序=算法+数据 </vt:lpstr>
      <vt:lpstr>算法的组成</vt:lpstr>
      <vt:lpstr>算法的组成</vt:lpstr>
      <vt:lpstr>算法 - 举例</vt:lpstr>
      <vt:lpstr>3.2 运算符 </vt:lpstr>
      <vt:lpstr>3.3 控制语句 </vt:lpstr>
      <vt:lpstr>3.4 输入与输出 </vt:lpstr>
      <vt:lpstr>3.5 课后练习</vt:lpstr>
      <vt:lpstr>第4章函数与数组</vt:lpstr>
      <vt:lpstr>4.1函数的作用 </vt:lpstr>
      <vt:lpstr>4.2 函数定义与调用</vt:lpstr>
      <vt:lpstr>参数传递 </vt:lpstr>
      <vt:lpstr>参数类型</vt:lpstr>
      <vt:lpstr>4.3 数组</vt:lpstr>
      <vt:lpstr>4.4 参数类型 - 数组</vt:lpstr>
      <vt:lpstr>参数类型 - 数组 - 示例</vt:lpstr>
      <vt:lpstr>4.5 函数重载与递归</vt:lpstr>
      <vt:lpstr>4.6 课后练习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739</cp:revision>
  <dcterms:created xsi:type="dcterms:W3CDTF">2024-12-06T07:39:40Z</dcterms:created>
  <dcterms:modified xsi:type="dcterms:W3CDTF">2025-03-11T07:00:56Z</dcterms:modified>
</cp:coreProperties>
</file>