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81" r:id="rId7"/>
    <p:sldId id="280" r:id="rId8"/>
    <p:sldId id="269" r:id="rId9"/>
    <p:sldId id="279" r:id="rId10"/>
    <p:sldId id="270" r:id="rId11"/>
    <p:sldId id="271" r:id="rId12"/>
    <p:sldId id="278" r:id="rId13"/>
    <p:sldId id="272" r:id="rId14"/>
    <p:sldId id="277" r:id="rId15"/>
    <p:sldId id="258" r:id="rId16"/>
    <p:sldId id="282" r:id="rId17"/>
    <p:sldId id="306" r:id="rId18"/>
    <p:sldId id="283" r:id="rId19"/>
    <p:sldId id="297" r:id="rId20"/>
    <p:sldId id="303" r:id="rId21"/>
    <p:sldId id="304" r:id="rId22"/>
    <p:sldId id="305" r:id="rId23"/>
    <p:sldId id="298" r:id="rId24"/>
    <p:sldId id="299" r:id="rId25"/>
    <p:sldId id="302" r:id="rId26"/>
    <p:sldId id="307" r:id="rId27"/>
    <p:sldId id="300" r:id="rId28"/>
    <p:sldId id="301" r:id="rId29"/>
    <p:sldId id="308" r:id="rId30"/>
    <p:sldId id="310" r:id="rId31"/>
    <p:sldId id="309" r:id="rId32"/>
    <p:sldId id="311" r:id="rId33"/>
    <p:sldId id="284" r:id="rId34"/>
    <p:sldId id="285" r:id="rId35"/>
    <p:sldId id="286" r:id="rId36"/>
    <p:sldId id="287" r:id="rId37"/>
    <p:sldId id="259" r:id="rId38"/>
    <p:sldId id="316" r:id="rId39"/>
    <p:sldId id="312" r:id="rId40"/>
    <p:sldId id="326" r:id="rId41"/>
    <p:sldId id="324" r:id="rId42"/>
    <p:sldId id="321" r:id="rId43"/>
    <p:sldId id="319" r:id="rId44"/>
    <p:sldId id="325" r:id="rId45"/>
    <p:sldId id="323" r:id="rId46"/>
    <p:sldId id="320" r:id="rId47"/>
    <p:sldId id="314" r:id="rId48"/>
    <p:sldId id="329" r:id="rId49"/>
    <p:sldId id="327" r:id="rId50"/>
    <p:sldId id="317" r:id="rId51"/>
    <p:sldId id="318" r:id="rId52"/>
    <p:sldId id="313" r:id="rId53"/>
    <p:sldId id="315" r:id="rId54"/>
    <p:sldId id="260" r:id="rId55"/>
    <p:sldId id="288" r:id="rId56"/>
    <p:sldId id="289" r:id="rId57"/>
    <p:sldId id="290" r:id="rId58"/>
    <p:sldId id="291" r:id="rId59"/>
    <p:sldId id="292" r:id="rId60"/>
    <p:sldId id="293" r:id="rId61"/>
    <p:sldId id="294" r:id="rId62"/>
    <p:sldId id="295" r:id="rId63"/>
    <p:sldId id="296" r:id="rId64"/>
    <p:sldId id="261" r:id="rId65"/>
    <p:sldId id="262" r:id="rId66"/>
    <p:sldId id="263" r:id="rId67"/>
    <p:sldId id="264" r:id="rId68"/>
    <p:sldId id="265" r:id="rId69"/>
    <p:sldId id="266" r:id="rId70"/>
    <p:sldId id="267" r:id="rId71"/>
    <p:sldId id="268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26222"/>
            <a:ext cx="2905352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399" y="2126222"/>
            <a:ext cx="2589211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5754404" y="2126222"/>
            <a:ext cx="2901156" cy="377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8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1.3 </a:t>
            </a:r>
            <a:r>
              <a:rPr lang="zh-CN" altLang="zh-CN" b="1" dirty="0"/>
              <a:t>开发环境</a:t>
            </a:r>
            <a:br>
              <a:rPr lang="zh-CN" altLang="zh-CN" b="1" dirty="0"/>
            </a:b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zh-CN" dirty="0"/>
              <a:t>的编译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r>
              <a:rPr lang="en-US" altLang="zh-CN" dirty="0"/>
              <a:t>C++</a:t>
            </a:r>
            <a:r>
              <a:rPr lang="zh-CN" altLang="zh-CN" dirty="0"/>
              <a:t>开发环境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1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的编译过程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的编译过程通常包括以下几个步骤：</a:t>
            </a:r>
          </a:p>
          <a:p>
            <a:pPr lvl="1"/>
            <a:r>
              <a:rPr lang="en-US" altLang="zh-CN" dirty="0"/>
              <a:t>1.	</a:t>
            </a:r>
            <a:r>
              <a:rPr lang="zh-CN" altLang="en-US" dirty="0"/>
              <a:t>预处理：编译器将源代码中的预处理指令（如</a:t>
            </a:r>
            <a:r>
              <a:rPr lang="en-US" altLang="zh-CN" dirty="0"/>
              <a:t>#include</a:t>
            </a:r>
            <a:r>
              <a:rPr lang="zh-CN" altLang="en-US" dirty="0"/>
              <a:t>、</a:t>
            </a:r>
            <a:r>
              <a:rPr lang="en-US" altLang="zh-CN" dirty="0"/>
              <a:t>#define</a:t>
            </a:r>
            <a:r>
              <a:rPr lang="zh-CN" altLang="en-US" dirty="0"/>
              <a:t>等）进行处理，生成一个预处理后的代码文件。</a:t>
            </a:r>
          </a:p>
          <a:p>
            <a:pPr lvl="1"/>
            <a:r>
              <a:rPr lang="en-US" altLang="zh-CN" dirty="0"/>
              <a:t>2.	</a:t>
            </a:r>
            <a:r>
              <a:rPr lang="zh-CN" altLang="en-US" dirty="0"/>
              <a:t>编译：预处理后的代码被编译器转换为汇编语言，生成目标文件（</a:t>
            </a:r>
            <a:r>
              <a:rPr lang="en-US" altLang="zh-CN" dirty="0"/>
              <a:t>.o</a:t>
            </a:r>
            <a:r>
              <a:rPr lang="zh-CN" altLang="en-US" dirty="0"/>
              <a:t>或</a:t>
            </a:r>
            <a:r>
              <a:rPr lang="en-US" altLang="zh-CN" dirty="0"/>
              <a:t>.</a:t>
            </a:r>
            <a:r>
              <a:rPr lang="en-US" altLang="zh-CN" dirty="0" err="1"/>
              <a:t>obj</a:t>
            </a:r>
            <a:r>
              <a:rPr lang="zh-CN" altLang="en-US" dirty="0"/>
              <a:t>）。</a:t>
            </a:r>
          </a:p>
          <a:p>
            <a:pPr lvl="1"/>
            <a:r>
              <a:rPr lang="en-US" altLang="zh-CN" dirty="0"/>
              <a:t>3.	</a:t>
            </a:r>
            <a:r>
              <a:rPr lang="zh-CN" altLang="en-US" dirty="0"/>
              <a:t>链接：链接器将目标文件和库文件合并，生成可执行文件。</a:t>
            </a:r>
          </a:p>
          <a:p>
            <a:pPr lvl="1"/>
            <a:r>
              <a:rPr lang="en-US" altLang="zh-CN" dirty="0"/>
              <a:t>4.	</a:t>
            </a:r>
            <a:r>
              <a:rPr lang="zh-CN" altLang="en-US" dirty="0"/>
              <a:t>执行：执行生成的可执行文件。</a:t>
            </a:r>
          </a:p>
        </p:txBody>
      </p:sp>
    </p:spTree>
    <p:extLst>
      <p:ext uri="{BB962C8B-B14F-4D97-AF65-F5344CB8AC3E}">
        <p14:creationId xmlns:p14="http://schemas.microsoft.com/office/powerpoint/2010/main" val="12035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编译运行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5544" y="2133600"/>
            <a:ext cx="394273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开发环境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/>
              <a:t>Qt</a:t>
            </a:r>
            <a:r>
              <a:rPr lang="en-US" altLang="zh-CN" dirty="0"/>
              <a:t> IDE</a:t>
            </a:r>
            <a:r>
              <a:rPr lang="zh-CN" altLang="en-US" dirty="0"/>
              <a:t>：</a:t>
            </a:r>
          </a:p>
          <a:p>
            <a:r>
              <a:rPr lang="zh-CN" altLang="en-US" dirty="0" smtClean="0"/>
              <a:t>下载</a:t>
            </a:r>
            <a:r>
              <a:rPr lang="zh-CN" altLang="en-US" dirty="0"/>
              <a:t>并安装</a:t>
            </a:r>
            <a:r>
              <a:rPr lang="en-US" altLang="zh-CN" dirty="0" err="1"/>
              <a:t>Qt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 smtClean="0"/>
              <a:t>打开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，创建一个新的</a:t>
            </a:r>
            <a:r>
              <a:rPr lang="en-US" altLang="zh-CN" dirty="0"/>
              <a:t>C++</a:t>
            </a:r>
            <a:r>
              <a:rPr lang="zh-CN" altLang="en-US" dirty="0"/>
              <a:t>项目。</a:t>
            </a:r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err="1"/>
              <a:t>CMake</a:t>
            </a:r>
            <a:r>
              <a:rPr lang="zh-CN" altLang="en-US" dirty="0"/>
              <a:t>文件，确保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能够正确编译项目。</a:t>
            </a:r>
          </a:p>
          <a:p>
            <a:r>
              <a:rPr lang="en-US" altLang="zh-CN" dirty="0" err="1" smtClean="0"/>
              <a:t>CMake</a:t>
            </a:r>
            <a:r>
              <a:rPr lang="zh-CN" altLang="en-US" dirty="0"/>
              <a:t>配置： </a:t>
            </a:r>
            <a:endParaRPr lang="en-US" altLang="zh-CN" dirty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使用</a:t>
            </a:r>
            <a:r>
              <a:rPr lang="en-US" altLang="zh-CN" dirty="0" err="1"/>
              <a:t>CMake</a:t>
            </a:r>
            <a:r>
              <a:rPr lang="zh-CN" altLang="en-US" dirty="0"/>
              <a:t>来管理项目构建，确保跨平台的可移植性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CMakeLists.txt</a:t>
            </a:r>
            <a:r>
              <a:rPr lang="zh-CN" altLang="en-US" dirty="0" smtClean="0"/>
              <a:t>示例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4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QT</a:t>
            </a:r>
          </a:p>
          <a:p>
            <a:r>
              <a:rPr lang="zh-CN" altLang="en-US" dirty="0"/>
              <a:t>编写一个</a:t>
            </a:r>
            <a:r>
              <a:rPr lang="en-US" altLang="zh-CN" dirty="0"/>
              <a:t>C++</a:t>
            </a:r>
            <a:r>
              <a:rPr lang="zh-CN" altLang="en-US" dirty="0"/>
              <a:t>程序，输出以下内容到控制台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Hello, World!</a:t>
            </a:r>
          </a:p>
          <a:p>
            <a:pPr marL="0" indent="0">
              <a:buNone/>
            </a:pPr>
            <a:r>
              <a:rPr lang="en-US" altLang="zh-CN" dirty="0" smtClean="0"/>
              <a:t>	Welcome </a:t>
            </a:r>
            <a:r>
              <a:rPr lang="en-US" altLang="zh-CN" dirty="0"/>
              <a:t>to C++ programming!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8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基础数据类型与变量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数据类型</a:t>
            </a:r>
          </a:p>
          <a:p>
            <a:r>
              <a:rPr lang="zh-CN" altLang="en-US" dirty="0"/>
              <a:t>常量与</a:t>
            </a:r>
            <a:r>
              <a:rPr lang="zh-CN" altLang="en-US" dirty="0" smtClean="0"/>
              <a:t>枚举</a:t>
            </a:r>
            <a:endParaRPr lang="en-US" altLang="zh-CN" dirty="0" smtClean="0"/>
          </a:p>
          <a:p>
            <a:r>
              <a:rPr lang="zh-CN" altLang="en-US" dirty="0"/>
              <a:t>复合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变量的作用域与存储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变量内存分布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445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2.1 </a:t>
            </a:r>
            <a:r>
              <a:rPr lang="zh-CN" altLang="en-US" b="1" dirty="0" smtClean="0"/>
              <a:t>基本</a:t>
            </a:r>
            <a:r>
              <a:rPr lang="zh-CN" altLang="en-US" b="1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在 </a:t>
            </a:r>
            <a:r>
              <a:rPr lang="en-US" altLang="zh-CN" b="1" dirty="0"/>
              <a:t>C++ </a:t>
            </a:r>
            <a:r>
              <a:rPr lang="zh-CN" altLang="en-US" b="1" dirty="0"/>
              <a:t>中，变量是存储数据的内存空间，可以用来存储不同类型的数据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整数类型：</a:t>
            </a:r>
          </a:p>
          <a:p>
            <a:pPr lvl="1"/>
            <a:r>
              <a:rPr lang="en-US" altLang="zh-CN" dirty="0" err="1"/>
              <a:t>int</a:t>
            </a:r>
            <a:r>
              <a:rPr lang="zh-CN" altLang="en-US" dirty="0"/>
              <a:t>：用于存储整数，大小通常为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short</a:t>
            </a:r>
            <a:r>
              <a:rPr lang="zh-CN" altLang="en-US" dirty="0"/>
              <a:t>：短整数类型，通常为 </a:t>
            </a:r>
            <a:r>
              <a:rPr lang="en-US" altLang="zh-CN" dirty="0"/>
              <a:t>2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</a:t>
            </a:r>
            <a:r>
              <a:rPr lang="zh-CN" altLang="en-US" dirty="0"/>
              <a:t>：长整数类型，通常为 </a:t>
            </a:r>
            <a:r>
              <a:rPr lang="en-US" altLang="zh-CN" dirty="0"/>
              <a:t>4 </a:t>
            </a:r>
            <a:r>
              <a:rPr lang="zh-CN" altLang="en-US" dirty="0"/>
              <a:t>或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：更长的整数类型，通常为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浮点数类型：</a:t>
            </a:r>
          </a:p>
          <a:p>
            <a:pPr lvl="1"/>
            <a:r>
              <a:rPr lang="en-US" altLang="zh-CN" dirty="0"/>
              <a:t>float</a:t>
            </a:r>
            <a:r>
              <a:rPr lang="zh-CN" altLang="en-US" dirty="0"/>
              <a:t>：单精度浮点数，通常占用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double</a:t>
            </a:r>
            <a:r>
              <a:rPr lang="zh-CN" altLang="en-US" dirty="0"/>
              <a:t>：双精度浮点数，通常占用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double</a:t>
            </a:r>
            <a:r>
              <a:rPr lang="zh-CN" altLang="en-US" dirty="0"/>
              <a:t>：长双精度浮点数，通常占用 </a:t>
            </a:r>
            <a:r>
              <a:rPr lang="en-US" altLang="zh-CN" dirty="0"/>
              <a:t>12 </a:t>
            </a:r>
            <a:r>
              <a:rPr lang="zh-CN" altLang="en-US" dirty="0"/>
              <a:t>或 </a:t>
            </a:r>
            <a:r>
              <a:rPr lang="en-US" altLang="zh-CN" dirty="0"/>
              <a:t>16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字符类型：</a:t>
            </a:r>
          </a:p>
          <a:p>
            <a:pPr lvl="1"/>
            <a:r>
              <a:rPr lang="en-US" altLang="zh-CN" dirty="0"/>
              <a:t>char</a:t>
            </a:r>
            <a:r>
              <a:rPr lang="zh-CN" altLang="en-US" dirty="0"/>
              <a:t>：字符类型，通常占用 </a:t>
            </a:r>
            <a:r>
              <a:rPr lang="en-US" altLang="zh-CN" dirty="0"/>
              <a:t>1 </a:t>
            </a:r>
            <a:r>
              <a:rPr lang="zh-CN" altLang="en-US" dirty="0"/>
              <a:t>字节，表示单个字符。</a:t>
            </a:r>
          </a:p>
          <a:p>
            <a:r>
              <a:rPr lang="zh-CN" altLang="en-US" b="1" dirty="0"/>
              <a:t>布尔类型：</a:t>
            </a:r>
          </a:p>
          <a:p>
            <a:pPr lvl="1"/>
            <a:r>
              <a:rPr lang="en-US" altLang="zh-CN" dirty="0"/>
              <a:t>bool</a:t>
            </a:r>
            <a:r>
              <a:rPr lang="zh-CN" altLang="en-US" dirty="0"/>
              <a:t>：用于表示布尔值 </a:t>
            </a:r>
            <a:r>
              <a:rPr lang="en-US" altLang="zh-CN" dirty="0"/>
              <a:t>true </a:t>
            </a:r>
            <a:r>
              <a:rPr lang="zh-CN" altLang="en-US" dirty="0"/>
              <a:t>或 </a:t>
            </a:r>
            <a:r>
              <a:rPr lang="en-US" altLang="zh-CN" dirty="0"/>
              <a:t>false</a:t>
            </a:r>
            <a:r>
              <a:rPr lang="zh-CN" altLang="en-US" dirty="0"/>
              <a:t>，通常占用 </a:t>
            </a:r>
            <a:r>
              <a:rPr lang="en-US" altLang="zh-CN" dirty="0"/>
              <a:t>1 </a:t>
            </a:r>
            <a:r>
              <a:rPr lang="zh-CN" altLang="en-US" dirty="0"/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2342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取值</a:t>
            </a:r>
            <a:r>
              <a:rPr lang="zh-CN" altLang="en-US" dirty="0" smtClean="0"/>
              <a:t>范围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166838"/>
              </p:ext>
            </p:extLst>
          </p:nvPr>
        </p:nvGraphicFramePr>
        <p:xfrm>
          <a:off x="2589213" y="2133600"/>
          <a:ext cx="89154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数据类型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位数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取值范围（有符号）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取值范围（无符号）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short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-32,768 -</a:t>
                      </a:r>
                      <a:r>
                        <a:rPr lang="zh-CN" altLang="en-US" sz="1100" dirty="0" smtClean="0"/>
                        <a:t> </a:t>
                      </a:r>
                      <a:r>
                        <a:rPr lang="en-US" altLang="zh-CN" sz="1100" dirty="0" smtClean="0"/>
                        <a:t>32,767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0~65535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int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long(win)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</a:t>
                      </a:r>
                      <a:r>
                        <a:rPr lang="en-US" altLang="zh-CN" sz="1100" dirty="0" err="1" smtClean="0"/>
                        <a:t>linux</a:t>
                      </a:r>
                      <a:r>
                        <a:rPr lang="en-US" altLang="zh-CN" sz="1100" dirty="0" smtClean="0"/>
                        <a:t>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64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-9,223,372,036,854,775,808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9,223,372,036,854,775,807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18,446,744,073,709,551,615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float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32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double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64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409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2.2 </a:t>
            </a:r>
            <a:r>
              <a:rPr lang="zh-CN" altLang="en-US" b="1" dirty="0" smtClean="0"/>
              <a:t>常量</a:t>
            </a:r>
            <a:r>
              <a:rPr lang="zh-CN" altLang="en-US" b="1" dirty="0"/>
              <a:t>与枚举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常量是值不可更改的量。可以使用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关键字定义常量</a:t>
            </a:r>
            <a:endParaRPr lang="en-US" altLang="zh-CN" dirty="0" smtClean="0"/>
          </a:p>
          <a:p>
            <a:r>
              <a:rPr lang="en-US" altLang="zh-CN" dirty="0"/>
              <a:t>#define </a:t>
            </a:r>
            <a:r>
              <a:rPr lang="zh-CN" altLang="en-US" dirty="0" smtClean="0"/>
              <a:t>宏定义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#define </a:t>
            </a:r>
            <a:r>
              <a:rPr lang="zh-CN" altLang="en-US" dirty="0"/>
              <a:t>是预处理指令，用于定义常量或宏函数，常量值在编译前会被替换。</a:t>
            </a:r>
            <a:endParaRPr lang="en-US" altLang="zh-CN" dirty="0" smtClean="0"/>
          </a:p>
          <a:p>
            <a:r>
              <a:rPr lang="zh-CN" altLang="en-US" dirty="0"/>
              <a:t>枚举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枚举类型用于定义一个具有固定值集合的变量。</a:t>
            </a:r>
          </a:p>
        </p:txBody>
      </p:sp>
    </p:spTree>
    <p:extLst>
      <p:ext uri="{BB962C8B-B14F-4D97-AF65-F5344CB8AC3E}">
        <p14:creationId xmlns:p14="http://schemas.microsoft.com/office/powerpoint/2010/main" val="29989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2.3 </a:t>
            </a:r>
            <a:r>
              <a:rPr lang="zh-CN" altLang="en-US" b="1" dirty="0" smtClean="0"/>
              <a:t>复合</a:t>
            </a:r>
            <a:r>
              <a:rPr lang="zh-CN" altLang="en-US" b="1" dirty="0"/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数组（</a:t>
            </a:r>
            <a:r>
              <a:rPr lang="en-US" altLang="zh-CN" b="1" dirty="0"/>
              <a:t>Array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数组</a:t>
            </a:r>
            <a:r>
              <a:rPr lang="zh-CN" altLang="en-US" dirty="0"/>
              <a:t>是一种固定大小的相同类型数据的集合，数据通过下标访问。</a:t>
            </a:r>
            <a:r>
              <a:rPr lang="en-US" altLang="zh-CN" dirty="0"/>
              <a:t>C++ </a:t>
            </a:r>
            <a:r>
              <a:rPr lang="zh-CN" altLang="en-US" dirty="0"/>
              <a:t>中的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	</a:t>
            </a:r>
            <a:r>
              <a:rPr lang="zh-CN" altLang="en-US" dirty="0" smtClean="0"/>
              <a:t>可以</a:t>
            </a:r>
            <a:r>
              <a:rPr lang="zh-CN" altLang="en-US" dirty="0"/>
              <a:t>存储</a:t>
            </a:r>
            <a:r>
              <a:rPr lang="zh-CN" altLang="en-US" dirty="0" smtClean="0"/>
              <a:t>一系列</a:t>
            </a:r>
            <a:r>
              <a:rPr lang="en-US" altLang="zh-CN" dirty="0" smtClean="0"/>
              <a:t>	</a:t>
            </a:r>
            <a:r>
              <a:rPr lang="zh-CN" altLang="en-US" dirty="0" smtClean="0"/>
              <a:t>相同</a:t>
            </a:r>
            <a:r>
              <a:rPr lang="zh-CN" altLang="en-US" dirty="0"/>
              <a:t>类型</a:t>
            </a:r>
            <a:r>
              <a:rPr lang="zh-CN" altLang="en-US" dirty="0" smtClean="0"/>
              <a:t>的</a:t>
            </a:r>
            <a:r>
              <a:rPr lang="en-US" altLang="zh-CN" dirty="0" smtClean="0"/>
              <a:t>	</a:t>
            </a:r>
            <a:r>
              <a:rPr lang="zh-CN" altLang="en-US" dirty="0" smtClean="0"/>
              <a:t>元素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字符串（</a:t>
            </a:r>
            <a:r>
              <a:rPr lang="en-US" altLang="zh-CN" b="1" dirty="0"/>
              <a:t>String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/>
              <a:t>string </a:t>
            </a:r>
            <a:r>
              <a:rPr lang="zh-CN" altLang="en-US" dirty="0"/>
              <a:t>是一个标准库类（</a:t>
            </a:r>
            <a:r>
              <a:rPr lang="en-US" altLang="zh-CN" dirty="0" err="1"/>
              <a:t>std</a:t>
            </a:r>
            <a:r>
              <a:rPr lang="en-US" altLang="zh-CN" dirty="0"/>
              <a:t>::string</a:t>
            </a:r>
            <a:r>
              <a:rPr lang="zh-CN" altLang="en-US" dirty="0"/>
              <a:t>），用于表示字符序列。它比</a:t>
            </a:r>
            <a:r>
              <a:rPr lang="zh-CN" altLang="en-US" dirty="0" smtClean="0"/>
              <a:t>传统</a:t>
            </a:r>
            <a:r>
              <a:rPr lang="en-US" altLang="zh-CN" dirty="0" smtClean="0"/>
              <a:t>	</a:t>
            </a:r>
            <a:r>
              <a:rPr lang="zh-CN" altLang="en-US" dirty="0" smtClean="0"/>
              <a:t>的 </a:t>
            </a:r>
            <a:r>
              <a:rPr lang="en-US" altLang="zh-CN" dirty="0"/>
              <a:t>C </a:t>
            </a:r>
            <a:r>
              <a:rPr lang="zh-CN" altLang="en-US" dirty="0"/>
              <a:t>风格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char </a:t>
            </a:r>
            <a:r>
              <a:rPr lang="zh-CN" altLang="en-US" dirty="0"/>
              <a:t>数组</a:t>
            </a:r>
            <a:r>
              <a:rPr lang="zh-CN" altLang="en-US" dirty="0" smtClean="0"/>
              <a:t>）</a:t>
            </a:r>
            <a:r>
              <a:rPr lang="en-US" altLang="zh-CN" dirty="0" smtClean="0"/>
              <a:t>	</a:t>
            </a:r>
            <a:r>
              <a:rPr lang="zh-CN" altLang="en-US" dirty="0" smtClean="0"/>
              <a:t>更加</a:t>
            </a:r>
            <a:r>
              <a:rPr lang="zh-CN" altLang="en-US" dirty="0"/>
              <a:t>灵活和方便，支持许多字符串操作，如拼接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查找、替换</a:t>
            </a:r>
            <a:r>
              <a:rPr lang="zh-CN" altLang="en-US" dirty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/>
              <a:t>结构体（</a:t>
            </a:r>
            <a:r>
              <a:rPr lang="en-US" altLang="zh-CN" b="1" dirty="0" err="1"/>
              <a:t>struct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结构体</a:t>
            </a:r>
            <a:r>
              <a:rPr lang="zh-CN" altLang="en-US" dirty="0"/>
              <a:t>是 </a:t>
            </a:r>
            <a:r>
              <a:rPr lang="en-US" altLang="zh-CN" dirty="0"/>
              <a:t>C++ </a:t>
            </a:r>
            <a:r>
              <a:rPr lang="zh-CN" altLang="en-US" dirty="0"/>
              <a:t>中的一种复合数据类型，它可以存储多个不同类型的变量（成员变</a:t>
            </a:r>
            <a:r>
              <a:rPr lang="en-US" altLang="zh-CN" dirty="0"/>
              <a:t>	</a:t>
            </a:r>
            <a:r>
              <a:rPr lang="zh-CN" altLang="en-US" dirty="0"/>
              <a:t>量）。结构体</a:t>
            </a:r>
            <a:r>
              <a:rPr lang="zh-CN" altLang="en-US" dirty="0" smtClean="0"/>
              <a:t>允</a:t>
            </a:r>
            <a:r>
              <a:rPr lang="en-US" altLang="zh-CN" dirty="0" smtClean="0"/>
              <a:t>	</a:t>
            </a:r>
            <a:r>
              <a:rPr lang="zh-CN" altLang="en-US" dirty="0" smtClean="0"/>
              <a:t>许</a:t>
            </a:r>
            <a:r>
              <a:rPr lang="zh-CN" altLang="en-US" dirty="0"/>
              <a:t>你</a:t>
            </a:r>
            <a:r>
              <a:rPr lang="zh-CN" altLang="en-US" dirty="0" smtClean="0"/>
              <a:t>将不同</a:t>
            </a:r>
            <a:r>
              <a:rPr lang="en-US" altLang="zh-CN" dirty="0" smtClean="0"/>
              <a:t>	</a:t>
            </a:r>
            <a:r>
              <a:rPr lang="zh-CN" altLang="en-US" dirty="0" smtClean="0"/>
              <a:t>的</a:t>
            </a:r>
            <a:r>
              <a:rPr lang="zh-CN" altLang="en-US" dirty="0"/>
              <a:t>变量聚集在一起，形成一个整体。</a:t>
            </a:r>
            <a:endParaRPr lang="en-US" altLang="zh-CN" dirty="0"/>
          </a:p>
          <a:p>
            <a:r>
              <a:rPr lang="zh-CN" altLang="en-US" b="1" dirty="0" smtClean="0"/>
              <a:t>联合体</a:t>
            </a:r>
            <a:r>
              <a:rPr lang="zh-CN" altLang="en-US" b="1" dirty="0"/>
              <a:t>（</a:t>
            </a:r>
            <a:r>
              <a:rPr lang="en-US" altLang="zh-CN" b="1" dirty="0"/>
              <a:t>Union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联合体（</a:t>
            </a:r>
            <a:r>
              <a:rPr lang="en-US" altLang="zh-CN" dirty="0"/>
              <a:t>union</a:t>
            </a:r>
            <a:r>
              <a:rPr lang="zh-CN" altLang="en-US" dirty="0"/>
              <a:t>）是 </a:t>
            </a:r>
            <a:r>
              <a:rPr lang="en-US" altLang="zh-CN" dirty="0"/>
              <a:t>C++ </a:t>
            </a:r>
            <a:r>
              <a:rPr lang="zh-CN" altLang="en-US" dirty="0"/>
              <a:t>中的一个特殊数据类型，它可以存储不同类型的数据，但所</a:t>
            </a:r>
            <a:r>
              <a:rPr lang="en-US" altLang="zh-CN" dirty="0"/>
              <a:t>	</a:t>
            </a:r>
            <a:r>
              <a:rPr lang="zh-CN" altLang="en-US" dirty="0"/>
              <a:t>有成员共享</a:t>
            </a:r>
            <a:r>
              <a:rPr lang="en-US" altLang="zh-CN" dirty="0"/>
              <a:t>	</a:t>
            </a:r>
            <a:r>
              <a:rPr lang="zh-CN" altLang="en-US" dirty="0"/>
              <a:t>同一块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	</a:t>
            </a:r>
            <a:r>
              <a:rPr lang="zh-CN" altLang="en-US" dirty="0" smtClean="0"/>
              <a:t>空间</a:t>
            </a:r>
            <a:r>
              <a:rPr lang="zh-CN" altLang="en-US" dirty="0"/>
              <a:t>。也就是说，联合体的成员变量占用的内存是最大的成员变量所需要的内存。不</a:t>
            </a:r>
            <a:r>
              <a:rPr lang="en-US" altLang="zh-CN" dirty="0"/>
              <a:t>	</a:t>
            </a:r>
            <a:r>
              <a:rPr lang="zh-CN" altLang="en-US" dirty="0"/>
              <a:t>同数据类型的成员共享</a:t>
            </a:r>
            <a:r>
              <a:rPr lang="zh-CN" altLang="en-US" dirty="0" smtClean="0"/>
              <a:t>相</a:t>
            </a:r>
            <a:r>
              <a:rPr lang="en-US" altLang="zh-CN" dirty="0" smtClean="0"/>
              <a:t>	</a:t>
            </a:r>
            <a:r>
              <a:rPr lang="zh-CN" altLang="en-US" dirty="0" smtClean="0"/>
              <a:t>同</a:t>
            </a:r>
            <a:r>
              <a:rPr lang="zh-CN" altLang="en-US" dirty="0"/>
              <a:t>的内存空间，节省内存，</a:t>
            </a:r>
            <a:r>
              <a:rPr lang="zh-CN" altLang="en-US" b="1" dirty="0">
                <a:solidFill>
                  <a:srgbClr val="FF0000"/>
                </a:solidFill>
              </a:rPr>
              <a:t>但同一时刻只能使用一个成</a:t>
            </a:r>
            <a:r>
              <a:rPr lang="zh-CN" altLang="en-US" dirty="0">
                <a:solidFill>
                  <a:srgbClr val="FF0000"/>
                </a:solidFill>
              </a:rPr>
              <a:t>员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自定义类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自定义</a:t>
            </a:r>
            <a:r>
              <a:rPr lang="zh-CN" altLang="en-US" dirty="0"/>
              <a:t>类通过将不同类型的成员变量和成员函数组合起来，形成一个新的类型，从而使得对象在实际使用中能够</a:t>
            </a:r>
            <a:r>
              <a:rPr lang="zh-CN" altLang="en-US" dirty="0" smtClean="0"/>
              <a:t>代</a:t>
            </a:r>
            <a:r>
              <a:rPr lang="en-US" altLang="zh-CN" dirty="0" smtClean="0"/>
              <a:t>	</a:t>
            </a:r>
            <a:r>
              <a:rPr lang="zh-CN" altLang="en-US" dirty="0" smtClean="0"/>
              <a:t>表</a:t>
            </a:r>
            <a:r>
              <a:rPr lang="zh-CN" altLang="en-US" dirty="0"/>
              <a:t>一个复杂的实体。类内部的数据成员可以是基本数据类型、结构体、其他类的对象，甚至是其他类的指针等。</a:t>
            </a:r>
            <a:endParaRPr lang="zh-CN" altLang="en-US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5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编程模式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语言</a:t>
            </a:r>
            <a:r>
              <a:rPr lang="zh-CN" altLang="en-US" dirty="0" smtClean="0"/>
              <a:t>概述</a:t>
            </a:r>
            <a:endParaRPr lang="zh-CN" altLang="en-US" dirty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开发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9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 smtClean="0"/>
              <a:t>中，</a:t>
            </a:r>
            <a:r>
              <a:rPr lang="zh-CN" altLang="en-US" dirty="0"/>
              <a:t>定义字符串变量有两种常见方式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使用字符数组和使用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 smtClean="0"/>
              <a:t>使用字符</a:t>
            </a:r>
            <a:r>
              <a:rPr lang="zh-CN" altLang="en-US" dirty="0"/>
              <a:t>数组（</a:t>
            </a:r>
            <a:r>
              <a:rPr lang="en-US" altLang="zh-CN" dirty="0"/>
              <a:t>C </a:t>
            </a:r>
            <a:r>
              <a:rPr lang="zh-CN" altLang="en-US" dirty="0"/>
              <a:t>风格字符串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 </a:t>
            </a:r>
            <a:r>
              <a:rPr lang="zh-CN" altLang="en-US" dirty="0"/>
              <a:t>中，字符串通常是一个字符数组，并以 </a:t>
            </a:r>
            <a:r>
              <a:rPr lang="en-US" altLang="zh-CN" dirty="0"/>
              <a:t>'\0'</a:t>
            </a:r>
            <a:r>
              <a:rPr lang="zh-CN" altLang="en-US" dirty="0"/>
              <a:t>（空字符）结尾来标识字符串的结 </a:t>
            </a:r>
            <a:r>
              <a:rPr lang="en-US" altLang="zh-CN" dirty="0"/>
              <a:t>	</a:t>
            </a:r>
            <a:r>
              <a:rPr lang="zh-CN" altLang="en-US" dirty="0"/>
              <a:t>束。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类（</a:t>
            </a:r>
            <a:r>
              <a:rPr lang="en-US" altLang="zh-CN" dirty="0"/>
              <a:t>C++ </a:t>
            </a:r>
            <a:r>
              <a:rPr lang="zh-CN" altLang="en-US" dirty="0"/>
              <a:t>风格字符串）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是一个标准库类，专门用于处理字符串。它封装了字符</a:t>
            </a:r>
            <a:r>
              <a:rPr lang="zh-CN" altLang="en-US" dirty="0" smtClean="0"/>
              <a:t>数</a:t>
            </a:r>
            <a:r>
              <a:rPr lang="en-US" altLang="zh-CN" dirty="0" smtClean="0"/>
              <a:t>	</a:t>
            </a:r>
            <a:r>
              <a:rPr lang="zh-CN" altLang="en-US" dirty="0" smtClean="0"/>
              <a:t>组</a:t>
            </a:r>
            <a:r>
              <a:rPr lang="zh-CN" altLang="en-US" dirty="0"/>
              <a:t>，提供了更便捷的字符串操作方法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类自动管理内存，可以动态调整大小。</a:t>
            </a:r>
          </a:p>
          <a:p>
            <a:pPr lvl="1"/>
            <a:r>
              <a:rPr lang="zh-CN" altLang="en-US" dirty="0"/>
              <a:t>字符串操作更方便，提供了许多内置方法，如 </a:t>
            </a:r>
            <a:r>
              <a:rPr lang="en-US" altLang="zh-CN" dirty="0"/>
              <a:t>length(), append(), </a:t>
            </a:r>
            <a:r>
              <a:rPr lang="en-US" altLang="zh-CN" dirty="0" err="1"/>
              <a:t>substr</a:t>
            </a:r>
            <a:r>
              <a:rPr lang="en-US" altLang="zh-CN" dirty="0"/>
              <a:t>() </a:t>
            </a:r>
            <a:r>
              <a:rPr lang="zh-CN" altLang="en-US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452621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445036"/>
              </p:ext>
            </p:extLst>
          </p:nvPr>
        </p:nvGraphicFramePr>
        <p:xfrm>
          <a:off x="2589213" y="2133600"/>
          <a:ext cx="8915400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12"/>
                <a:gridCol w="4751388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特性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字符数组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std</a:t>
                      </a:r>
                      <a:r>
                        <a:rPr lang="en-US" sz="1200" b="1" dirty="0"/>
                        <a:t>::string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定义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使用字符数组来存储字符串，末尾需要 </a:t>
                      </a:r>
                      <a:r>
                        <a:rPr lang="en-US" altLang="zh-CN" sz="1200"/>
                        <a:t>'\0' </a:t>
                      </a:r>
                      <a:r>
                        <a:rPr lang="zh-CN" altLang="en-US" sz="1200"/>
                        <a:t>标识结束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使用 </a:t>
                      </a:r>
                      <a:r>
                        <a:rPr lang="en-US" sz="1200" dirty="0" err="1"/>
                        <a:t>std</a:t>
                      </a:r>
                      <a:r>
                        <a:rPr lang="en-US" sz="1200" dirty="0"/>
                        <a:t>::string </a:t>
                      </a:r>
                      <a:r>
                        <a:rPr lang="zh-CN" altLang="en-US" sz="1200" dirty="0"/>
                        <a:t>类，自动管理字符串长度和内存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手动管理，程序员需要确保足够的空间，且必须管理字符串结束符 </a:t>
                      </a:r>
                      <a:r>
                        <a:rPr lang="en-US" altLang="zh-CN" sz="1200"/>
                        <a:t>'\0'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自动管理内存，不需要手动管理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灵活性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需要确定数组的大小，不能动态调整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动态大小，支持自动扩展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安全性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容易发生缓冲区溢出、越界错误等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内置安全检查，避免越界问题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操作方式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需要使用标准库函数（如 </a:t>
                      </a:r>
                      <a:r>
                        <a:rPr lang="en-US" sz="1200" dirty="0" err="1"/>
                        <a:t>strlen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strcpy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strcmp</a:t>
                      </a:r>
                      <a:r>
                        <a:rPr lang="en-US" sz="1200" dirty="0"/>
                        <a:t>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提供许多便捷的成员函数（如 </a:t>
                      </a:r>
                      <a:r>
                        <a:rPr lang="en-US" sz="1200" dirty="0"/>
                        <a:t>size(), append(), </a:t>
                      </a:r>
                      <a:r>
                        <a:rPr lang="en-US" sz="1200" dirty="0" err="1"/>
                        <a:t>substr</a:t>
                      </a:r>
                      <a:r>
                        <a:rPr lang="en-US" sz="1200" dirty="0"/>
                        <a:t>()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效率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通常性能更好，尤其是在无需动态分配的场景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可能稍慢，但对大多数应用来说影响不大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38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类与其他复合类型的区别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结构体（</a:t>
            </a:r>
            <a:r>
              <a:rPr lang="en-US" altLang="zh-CN" dirty="0" err="1"/>
              <a:t>struct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结构体与类非常相似，不同之处在于结构体默认成员是 公共（</a:t>
            </a:r>
            <a:r>
              <a:rPr lang="en-US" altLang="zh-CN" dirty="0"/>
              <a:t>public</a:t>
            </a:r>
            <a:r>
              <a:rPr lang="zh-CN" altLang="en-US" dirty="0"/>
              <a:t>） 的，而类</a:t>
            </a:r>
            <a:r>
              <a:rPr lang="en-US" altLang="zh-CN" dirty="0"/>
              <a:t>	</a:t>
            </a:r>
            <a:r>
              <a:rPr lang="zh-CN" altLang="en-US" dirty="0"/>
              <a:t>默认成员是 私有（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zh-CN" altLang="en-US" dirty="0"/>
              <a:t>） 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与 </a:t>
            </a:r>
            <a:r>
              <a:rPr lang="zh-CN" altLang="en-US" dirty="0" smtClean="0"/>
              <a:t>结构</a:t>
            </a:r>
            <a:r>
              <a:rPr lang="zh-CN" altLang="en-US" dirty="0"/>
              <a:t>体相比，类除了具有成员变量外，还可以定义成员函数，并</a:t>
            </a:r>
            <a:r>
              <a:rPr lang="zh-CN" altLang="en-US" dirty="0" smtClean="0"/>
              <a:t>支</a:t>
            </a:r>
            <a:r>
              <a:rPr lang="en-US" altLang="zh-CN" dirty="0" smtClean="0"/>
              <a:t>	</a:t>
            </a:r>
            <a:r>
              <a:rPr lang="zh-CN" altLang="en-US" dirty="0" smtClean="0"/>
              <a:t>持</a:t>
            </a:r>
            <a:r>
              <a:rPr lang="zh-CN" altLang="en-US" dirty="0"/>
              <a:t>封装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继承</a:t>
            </a:r>
            <a:r>
              <a:rPr lang="zh-CN" altLang="en-US" dirty="0"/>
              <a:t>和多态等面向对象的特性。</a:t>
            </a:r>
          </a:p>
          <a:p>
            <a:r>
              <a:rPr lang="zh-CN" altLang="en-US" dirty="0" smtClean="0"/>
              <a:t>联合体</a:t>
            </a:r>
            <a:r>
              <a:rPr lang="zh-CN" altLang="en-US" dirty="0"/>
              <a:t>（</a:t>
            </a:r>
            <a:r>
              <a:rPr lang="en-US" altLang="zh-CN" dirty="0"/>
              <a:t>union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在</a:t>
            </a:r>
            <a:r>
              <a:rPr lang="zh-CN" altLang="en-US" dirty="0"/>
              <a:t>联合体中，所有成员共享相同的内存空间。这意味着，联合体的所有成员始终</a:t>
            </a:r>
            <a:r>
              <a:rPr lang="zh-CN" altLang="en-US" dirty="0" smtClean="0"/>
              <a:t>只</a:t>
            </a:r>
            <a:r>
              <a:rPr lang="en-US" altLang="zh-CN" dirty="0" smtClean="0"/>
              <a:t>	</a:t>
            </a:r>
            <a:r>
              <a:rPr lang="zh-CN" altLang="en-US" dirty="0" smtClean="0"/>
              <a:t>会</a:t>
            </a:r>
            <a:r>
              <a:rPr lang="zh-CN" altLang="en-US" dirty="0"/>
              <a:t>有一个成员有效，而类和结构体的每个成员都有</a:t>
            </a:r>
            <a:r>
              <a:rPr lang="zh-CN" altLang="en-US" b="1" dirty="0">
                <a:solidFill>
                  <a:srgbClr val="FF0000"/>
                </a:solidFill>
              </a:rPr>
              <a:t>自己的内存空间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607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2.4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的作用域与存储类型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根据变量的作用范围和生命周期，</a:t>
            </a:r>
            <a:r>
              <a:rPr lang="en-US" altLang="zh-CN" b="1" dirty="0"/>
              <a:t>C++ </a:t>
            </a:r>
            <a:r>
              <a:rPr lang="zh-CN" altLang="en-US" b="1" dirty="0"/>
              <a:t>中的变量通常可以分为以下几类：</a:t>
            </a:r>
          </a:p>
          <a:p>
            <a:r>
              <a:rPr lang="zh-CN" altLang="en-US" b="1" dirty="0" smtClean="0"/>
              <a:t>全局变量</a:t>
            </a:r>
            <a:r>
              <a:rPr lang="zh-CN" altLang="en-US" b="1" dirty="0"/>
              <a:t>（</a:t>
            </a:r>
            <a:r>
              <a:rPr lang="en-US" altLang="zh-CN" b="1" dirty="0"/>
              <a:t>Global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在函数外部声明的变量。它们的作用域是整个程序，可以被所有函数访问。</a:t>
            </a:r>
          </a:p>
          <a:p>
            <a:pPr lvl="1"/>
            <a:r>
              <a:rPr lang="zh-CN" altLang="en-US" dirty="0"/>
              <a:t>存储位置： 存储在程序的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中，</a:t>
            </a:r>
            <a:r>
              <a:rPr lang="zh-CN" altLang="en-US" b="1" dirty="0">
                <a:solidFill>
                  <a:srgbClr val="FF0000"/>
                </a:solidFill>
              </a:rPr>
              <a:t>程序运行期间一直存在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局部变量</a:t>
            </a:r>
            <a:r>
              <a:rPr lang="zh-CN" altLang="en-US" b="1" dirty="0"/>
              <a:t>（</a:t>
            </a:r>
            <a:r>
              <a:rPr lang="en-US" altLang="zh-CN" b="1" dirty="0"/>
              <a:t>Local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在函数或代码块内部声明的变量。它们的作用域仅限于所在的函数或代码块。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栈</a:t>
            </a:r>
            <a:r>
              <a:rPr lang="zh-CN" altLang="en-US" dirty="0"/>
              <a:t>区，每次调用函数时分配内存，</a:t>
            </a:r>
            <a:r>
              <a:rPr lang="zh-CN" altLang="en-US" b="1" dirty="0">
                <a:solidFill>
                  <a:srgbClr val="FF0000"/>
                </a:solidFill>
              </a:rPr>
              <a:t>函数结束时销毁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静态</a:t>
            </a:r>
            <a:r>
              <a:rPr lang="zh-CN" altLang="en-US" b="1" dirty="0"/>
              <a:t>变量（</a:t>
            </a:r>
            <a:r>
              <a:rPr lang="en-US" altLang="zh-CN" b="1" dirty="0"/>
              <a:t>Static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使用 </a:t>
            </a:r>
            <a:r>
              <a:rPr lang="en-US" altLang="zh-CN" b="1" dirty="0">
                <a:solidFill>
                  <a:srgbClr val="FF0000"/>
                </a:solidFill>
              </a:rPr>
              <a:t>static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关键字声明的变量。即使它们是在函数内部定义的，也能保持其值的状态。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，程序运行期间一直存在，但只在函数</a:t>
            </a:r>
            <a:r>
              <a:rPr lang="zh-CN" altLang="en-US" b="1" dirty="0">
                <a:solidFill>
                  <a:srgbClr val="FF0000"/>
                </a:solidFill>
              </a:rPr>
              <a:t>第一次调用时初始化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动态</a:t>
            </a:r>
            <a:r>
              <a:rPr lang="zh-CN" altLang="en-US" b="1" dirty="0"/>
              <a:t>变量（</a:t>
            </a:r>
            <a:r>
              <a:rPr lang="en-US" altLang="zh-CN" b="1" dirty="0"/>
              <a:t>Dynamic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在程序运行时，通过 </a:t>
            </a:r>
            <a:r>
              <a:rPr lang="en-US" altLang="zh-CN" dirty="0"/>
              <a:t>new </a:t>
            </a:r>
            <a:r>
              <a:rPr lang="zh-CN" altLang="en-US" dirty="0"/>
              <a:t>或 </a:t>
            </a:r>
            <a:r>
              <a:rPr lang="en-US" altLang="zh-CN" dirty="0" err="1"/>
              <a:t>malloc</a:t>
            </a:r>
            <a:r>
              <a:rPr lang="en-US" altLang="zh-CN" dirty="0"/>
              <a:t> </a:t>
            </a:r>
            <a:r>
              <a:rPr lang="zh-CN" altLang="en-US" dirty="0"/>
              <a:t>动态分配的变量。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堆</a:t>
            </a:r>
            <a:r>
              <a:rPr lang="zh-CN" altLang="en-US" dirty="0"/>
              <a:t>区，程序可以</a:t>
            </a:r>
            <a:r>
              <a:rPr lang="zh-CN" altLang="en-US" b="1" dirty="0">
                <a:solidFill>
                  <a:srgbClr val="FF0000"/>
                </a:solidFill>
              </a:rPr>
              <a:t>手动分配和释放内存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876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2.5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内</a:t>
            </a:r>
            <a:r>
              <a:rPr lang="zh-CN" altLang="en-US" b="1" dirty="0" smtClean="0"/>
              <a:t>存</a:t>
            </a:r>
            <a:r>
              <a:rPr lang="zh-CN" altLang="en-US" b="1" dirty="0"/>
              <a:t>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栈区：存储局部变量，每次函数调用时分配内存，调用结束时销毁。</a:t>
            </a:r>
          </a:p>
          <a:p>
            <a:r>
              <a:rPr lang="zh-CN" altLang="en-US" dirty="0"/>
              <a:t>堆区：用于存储动态分配的变量，程序员手动管理内存（使用 </a:t>
            </a:r>
            <a:r>
              <a:rPr lang="en-US" altLang="zh-CN" dirty="0"/>
              <a:t>new/delete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数据段：用于存储全局变量、静态变量和常量。</a:t>
            </a:r>
          </a:p>
          <a:p>
            <a:r>
              <a:rPr lang="zh-CN" altLang="en-US" dirty="0"/>
              <a:t>代码段：用于存储程序的代码。</a:t>
            </a:r>
          </a:p>
        </p:txBody>
      </p:sp>
    </p:spTree>
    <p:extLst>
      <p:ext uri="{BB962C8B-B14F-4D97-AF65-F5344CB8AC3E}">
        <p14:creationId xmlns:p14="http://schemas.microsoft.com/office/powerpoint/2010/main" val="3048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3904" y="1656281"/>
            <a:ext cx="5107714" cy="405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 smtClean="0"/>
              <a:t>内核</a:t>
            </a:r>
            <a:r>
              <a:rPr lang="zh-CN" altLang="en-US" b="1" dirty="0"/>
              <a:t>空间（</a:t>
            </a:r>
            <a:r>
              <a:rPr lang="en-US" altLang="zh-CN" b="1" dirty="0"/>
              <a:t>Kernel</a:t>
            </a:r>
            <a:r>
              <a:rPr lang="zh-CN" altLang="en-US" b="1" dirty="0"/>
              <a:t>）</a:t>
            </a:r>
            <a:r>
              <a:rPr lang="en-US" altLang="zh-CN" b="1" dirty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内存的顶部（如 </a:t>
            </a:r>
            <a:r>
              <a:rPr lang="en-US" altLang="zh-CN" dirty="0"/>
              <a:t>0xC0000000 </a:t>
            </a:r>
            <a:r>
              <a:rPr lang="zh-CN" altLang="en-US" dirty="0"/>
              <a:t>以上），由操作系统内核使用。该区域存储与操作系统相关的数据和代码。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不可</a:t>
            </a:r>
            <a:r>
              <a:rPr lang="zh-CN" altLang="en-US" dirty="0"/>
              <a:t>访问：普通用户程序无法直接访问内核空间。</a:t>
            </a:r>
          </a:p>
          <a:p>
            <a:r>
              <a:rPr lang="zh-CN" altLang="en-US" b="1" dirty="0"/>
              <a:t>栈区（</a:t>
            </a:r>
            <a:r>
              <a:rPr lang="en-US" altLang="zh-CN" b="1" dirty="0"/>
              <a:t>Stack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zh-CN" altLang="en-US" dirty="0" smtClean="0"/>
              <a:t>位于</a:t>
            </a:r>
            <a:r>
              <a:rPr lang="zh-CN" altLang="en-US" dirty="0"/>
              <a:t>堆区上方，用于存储局部变量和函数调用信息。栈区是一个</a:t>
            </a:r>
            <a:r>
              <a:rPr lang="zh-CN" altLang="en-US" b="1" dirty="0">
                <a:solidFill>
                  <a:srgbClr val="FF0000"/>
                </a:solidFill>
              </a:rPr>
              <a:t>后进先出（</a:t>
            </a:r>
            <a:r>
              <a:rPr lang="en-US" altLang="zh-CN" b="1" dirty="0">
                <a:solidFill>
                  <a:srgbClr val="FF0000"/>
                </a:solidFill>
              </a:rPr>
              <a:t>LIFO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的数据结构，随着函数的调用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局部变量</a:t>
            </a:r>
            <a:r>
              <a:rPr lang="zh-CN" altLang="en-US" dirty="0"/>
              <a:t>被压入</a:t>
            </a:r>
            <a:r>
              <a:rPr lang="zh-CN" altLang="en-US" dirty="0" smtClean="0"/>
              <a:t>栈</a:t>
            </a:r>
            <a:r>
              <a:rPr lang="en-US" altLang="zh-CN" dirty="0" smtClean="0"/>
              <a:t>	</a:t>
            </a:r>
            <a:r>
              <a:rPr lang="zh-CN" altLang="en-US" dirty="0" smtClean="0"/>
              <a:t>中，函数</a:t>
            </a:r>
            <a:r>
              <a:rPr lang="zh-CN" altLang="en-US" dirty="0"/>
              <a:t>返回时栈顶的数据会被销毁</a:t>
            </a:r>
            <a:r>
              <a:rPr lang="zh-CN" altLang="en-US" dirty="0" smtClean="0"/>
              <a:t>。</a:t>
            </a:r>
            <a:r>
              <a:rPr lang="zh-CN" altLang="en-US" b="1" dirty="0" smtClean="0">
                <a:solidFill>
                  <a:srgbClr val="FF0000"/>
                </a:solidFill>
              </a:rPr>
              <a:t>栈</a:t>
            </a:r>
            <a:r>
              <a:rPr lang="zh-CN" altLang="en-US" b="1" dirty="0">
                <a:solidFill>
                  <a:srgbClr val="FF0000"/>
                </a:solidFill>
              </a:rPr>
              <a:t>区的增长方向通常是向下（从高地址向低地址）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堆区（</a:t>
            </a:r>
            <a:r>
              <a:rPr lang="en-US" altLang="zh-CN" b="1" dirty="0"/>
              <a:t>Heap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栈区的下方，用于存储动态分配的内存。通过 </a:t>
            </a:r>
            <a:r>
              <a:rPr lang="en-US" altLang="zh-CN" dirty="0" err="1"/>
              <a:t>malloc</a:t>
            </a:r>
            <a:r>
              <a:rPr lang="zh-CN" altLang="en-US" dirty="0"/>
              <a:t>、</a:t>
            </a:r>
            <a:r>
              <a:rPr lang="en-US" altLang="zh-CN" dirty="0"/>
              <a:t>new </a:t>
            </a:r>
            <a:r>
              <a:rPr lang="zh-CN" altLang="en-US" dirty="0"/>
              <a:t>等函数进行内存分配，程序员需要手动管理这</a:t>
            </a:r>
            <a:r>
              <a:rPr lang="zh-CN" altLang="en-US" dirty="0" smtClean="0"/>
              <a:t>块</a:t>
            </a:r>
            <a:r>
              <a:rPr lang="en-US" altLang="zh-CN" dirty="0" smtClean="0"/>
              <a:t>	</a:t>
            </a:r>
            <a:r>
              <a:rPr lang="zh-CN" altLang="en-US" dirty="0" smtClean="0"/>
              <a:t>内存</a:t>
            </a:r>
            <a:r>
              <a:rPr lang="zh-CN" altLang="en-US" dirty="0"/>
              <a:t>的分配和释放</a:t>
            </a:r>
            <a:r>
              <a:rPr lang="zh-CN" altLang="en-US" dirty="0" smtClean="0"/>
              <a:t>。堆</a:t>
            </a:r>
            <a:r>
              <a:rPr lang="zh-CN" altLang="en-US" dirty="0"/>
              <a:t>区的内存可以随程序运行时需求的变化而增长或缩小，</a:t>
            </a:r>
            <a:r>
              <a:rPr lang="zh-CN" altLang="en-US" b="1" dirty="0">
                <a:solidFill>
                  <a:srgbClr val="FF0000"/>
                </a:solidFill>
              </a:rPr>
              <a:t>通常向上增长（从低地址向</a:t>
            </a:r>
            <a:r>
              <a:rPr lang="zh-CN" altLang="en-US" b="1" dirty="0" smtClean="0">
                <a:solidFill>
                  <a:srgbClr val="FF0000"/>
                </a:solidFill>
              </a:rPr>
              <a:t>高地址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数据段（</a:t>
            </a:r>
            <a:r>
              <a:rPr lang="en-US" altLang="zh-CN" b="1" dirty="0"/>
              <a:t>Data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用于</a:t>
            </a:r>
            <a:r>
              <a:rPr lang="zh-CN" altLang="en-US" dirty="0"/>
              <a:t>存储程序中的全局变量和静态变量。</a:t>
            </a:r>
          </a:p>
          <a:p>
            <a:r>
              <a:rPr lang="zh-CN" altLang="en-US" b="1" dirty="0" smtClean="0"/>
              <a:t>代码</a:t>
            </a:r>
            <a:r>
              <a:rPr lang="zh-CN" altLang="en-US" b="1" dirty="0"/>
              <a:t>段（</a:t>
            </a:r>
            <a:r>
              <a:rPr lang="en-US" altLang="zh-CN" b="1" dirty="0"/>
              <a:t>Text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存储</a:t>
            </a:r>
            <a:r>
              <a:rPr lang="zh-CN" altLang="en-US" dirty="0"/>
              <a:t>程序的机器代码，也就是程序的执行指令。该区域通常是只读的，防止程序意外修改自己的指令。</a:t>
            </a:r>
          </a:p>
        </p:txBody>
      </p:sp>
    </p:spTree>
    <p:extLst>
      <p:ext uri="{BB962C8B-B14F-4D97-AF65-F5344CB8AC3E}">
        <p14:creationId xmlns:p14="http://schemas.microsoft.com/office/powerpoint/2010/main" val="3861001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2.6 </a:t>
            </a:r>
            <a:r>
              <a:rPr lang="zh-CN" altLang="zh-CN" b="1" dirty="0"/>
              <a:t>课后练习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列举 </a:t>
            </a:r>
            <a:r>
              <a:rPr lang="en-US" altLang="zh-CN" dirty="0"/>
              <a:t>C++ </a:t>
            </a:r>
            <a:r>
              <a:rPr lang="zh-CN" altLang="en-US" dirty="0"/>
              <a:t>中的常见基本数据类型，并简述它们的特点（例如，大小、存储范围等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请简述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union </a:t>
            </a:r>
            <a:r>
              <a:rPr lang="zh-CN" altLang="en-US" dirty="0"/>
              <a:t>的区别。你会在什么场景下使用它们？</a:t>
            </a:r>
          </a:p>
          <a:p>
            <a:r>
              <a:rPr lang="en-US" altLang="zh-CN" dirty="0"/>
              <a:t>C++ </a:t>
            </a:r>
            <a:r>
              <a:rPr lang="zh-CN" altLang="en-US" dirty="0"/>
              <a:t>中如何定义一个字符串变量？与 </a:t>
            </a:r>
            <a:r>
              <a:rPr lang="en-US" altLang="zh-CN" dirty="0"/>
              <a:t>C </a:t>
            </a:r>
            <a:r>
              <a:rPr lang="zh-CN" altLang="en-US" dirty="0"/>
              <a:t>中的字符数组有什么区别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解释什么是 全局变量 和 局部变量。它们在内存中存储的位置有什么区别？</a:t>
            </a:r>
          </a:p>
          <a:p>
            <a:r>
              <a:rPr lang="zh-CN" altLang="en-US" dirty="0"/>
              <a:t>什么是 静态变量，它与普通的局部变量有什么不同？</a:t>
            </a:r>
          </a:p>
        </p:txBody>
      </p:sp>
    </p:spTree>
    <p:extLst>
      <p:ext uri="{BB962C8B-B14F-4D97-AF65-F5344CB8AC3E}">
        <p14:creationId xmlns:p14="http://schemas.microsoft.com/office/powerpoint/2010/main" val="11949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运算符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、控制语句与输入输出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  <a:r>
              <a:rPr lang="en-US" altLang="zh-CN" dirty="0"/>
              <a:t>=</a:t>
            </a:r>
            <a:r>
              <a:rPr lang="zh-CN" altLang="en-US" dirty="0"/>
              <a:t>算法</a:t>
            </a:r>
            <a:r>
              <a:rPr lang="en-US" altLang="zh-CN" dirty="0"/>
              <a:t>+</a:t>
            </a:r>
            <a:r>
              <a:rPr lang="zh-CN" altLang="en-US" dirty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运算符</a:t>
            </a:r>
            <a:r>
              <a:rPr lang="zh-CN" altLang="en-US" dirty="0"/>
              <a:t>：算术运算符、关系运算符、逻辑运算符、位运算符、赋值运算符。</a:t>
            </a:r>
          </a:p>
          <a:p>
            <a:r>
              <a:rPr lang="zh-CN" altLang="en-US" dirty="0"/>
              <a:t>控制语句：条件语句（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else</a:t>
            </a:r>
            <a:r>
              <a:rPr lang="zh-CN" altLang="en-US" dirty="0"/>
              <a:t>、</a:t>
            </a:r>
            <a:r>
              <a:rPr lang="en-US" altLang="zh-CN" dirty="0"/>
              <a:t>switch</a:t>
            </a:r>
            <a:r>
              <a:rPr lang="zh-CN" altLang="en-US" dirty="0"/>
              <a:t>）、循环语句（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do-while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输入与输出：使用</a:t>
            </a:r>
            <a:r>
              <a:rPr lang="en-US" altLang="zh-CN" dirty="0" err="1"/>
              <a:t>cin</a:t>
            </a:r>
            <a:r>
              <a:rPr lang="zh-CN" altLang="en-US" dirty="0"/>
              <a:t>和</a:t>
            </a:r>
            <a:r>
              <a:rPr lang="en-US" altLang="zh-CN" dirty="0" err="1"/>
              <a:t>cout</a:t>
            </a:r>
            <a:r>
              <a:rPr lang="zh-CN" altLang="en-US" dirty="0"/>
              <a:t>进行数据输入输出。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2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3.1 </a:t>
            </a:r>
            <a:r>
              <a:rPr lang="zh-CN" altLang="en-US" b="1" dirty="0" smtClean="0"/>
              <a:t>程序</a:t>
            </a:r>
            <a:r>
              <a:rPr lang="en-US" altLang="zh-CN" b="1" dirty="0"/>
              <a:t>=</a:t>
            </a:r>
            <a:r>
              <a:rPr lang="zh-CN" altLang="en-US" b="1" dirty="0"/>
              <a:t>算法</a:t>
            </a:r>
            <a:r>
              <a:rPr lang="en-US" altLang="zh-CN" b="1" dirty="0"/>
              <a:t>+</a:t>
            </a:r>
            <a:r>
              <a:rPr lang="zh-CN" altLang="en-US" b="1" dirty="0"/>
              <a:t>数据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程序 </a:t>
            </a:r>
            <a:r>
              <a:rPr lang="en-US" altLang="zh-CN" b="1" dirty="0"/>
              <a:t>= </a:t>
            </a:r>
            <a:r>
              <a:rPr lang="zh-CN" altLang="en-US" b="1" dirty="0"/>
              <a:t>算法 </a:t>
            </a:r>
            <a:r>
              <a:rPr lang="en-US" altLang="zh-CN" b="1" dirty="0"/>
              <a:t>+ </a:t>
            </a:r>
            <a:r>
              <a:rPr lang="zh-CN" altLang="en-US" b="1" dirty="0"/>
              <a:t>数据</a:t>
            </a:r>
            <a:r>
              <a:rPr lang="zh-CN" altLang="en-US" dirty="0"/>
              <a:t> 是计算机科学中的一个基本观点，强调了程序的两个核心组成部分：</a:t>
            </a:r>
          </a:p>
          <a:p>
            <a:pPr lvl="1"/>
            <a:r>
              <a:rPr lang="zh-CN" altLang="en-US" b="1" dirty="0"/>
              <a:t>数据（</a:t>
            </a:r>
            <a:r>
              <a:rPr lang="en-US" altLang="zh-CN" b="1" dirty="0"/>
              <a:t>Data</a:t>
            </a:r>
            <a:r>
              <a:rPr lang="zh-CN" altLang="en-US" b="1" dirty="0"/>
              <a:t>）</a:t>
            </a:r>
            <a:r>
              <a:rPr lang="zh-CN" altLang="en-US" dirty="0"/>
              <a:t>：程序所操作的信息，包括变量、数组、结构体、对象等。</a:t>
            </a:r>
          </a:p>
          <a:p>
            <a:pPr lvl="1"/>
            <a:r>
              <a:rPr lang="zh-CN" altLang="en-US" b="1" dirty="0"/>
              <a:t>算法（</a:t>
            </a:r>
            <a:r>
              <a:rPr lang="en-US" altLang="zh-CN" b="1" dirty="0"/>
              <a:t>Algorithm</a:t>
            </a:r>
            <a:r>
              <a:rPr lang="zh-CN" altLang="en-US" b="1" dirty="0"/>
              <a:t>）</a:t>
            </a:r>
            <a:r>
              <a:rPr lang="zh-CN" altLang="en-US" dirty="0"/>
              <a:t>：对数据的操作方法和步骤，用于解决问题，如排序、查找、计算等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程序的本质就是 </a:t>
            </a:r>
            <a:r>
              <a:rPr lang="zh-CN" altLang="en-US" b="1" dirty="0"/>
              <a:t>管理和操作数据</a:t>
            </a:r>
            <a:r>
              <a:rPr lang="zh-CN" altLang="en-US" dirty="0"/>
              <a:t>，而算法是实现数据处理的 </a:t>
            </a:r>
            <a:r>
              <a:rPr lang="zh-CN" altLang="en-US" b="1" dirty="0"/>
              <a:t>规则和步骤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02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1.1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编程模式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面向过程编程（</a:t>
            </a:r>
            <a:r>
              <a:rPr lang="en-US" altLang="zh-CN" b="1" dirty="0"/>
              <a:t>POP</a:t>
            </a:r>
            <a:r>
              <a:rPr lang="zh-CN" altLang="en-US" b="1" dirty="0"/>
              <a:t>，</a:t>
            </a:r>
            <a:r>
              <a:rPr lang="en-US" altLang="zh-CN" b="1" dirty="0"/>
              <a:t>Procedural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dirty="0"/>
              <a:t>C</a:t>
            </a:r>
            <a:r>
              <a:rPr lang="zh-CN" altLang="en-US" dirty="0"/>
              <a:t>语言就是一种典型的面向过程编程语言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面向对象编程（</a:t>
            </a:r>
            <a:r>
              <a:rPr lang="en-US" altLang="zh-CN" b="1" dirty="0" smtClean="0"/>
              <a:t>OOP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Object-Oriented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en-US" dirty="0"/>
              <a:t>就是一种典型的面向对象编程语言。</a:t>
            </a:r>
            <a:endParaRPr lang="en-US" altLang="zh-CN" dirty="0"/>
          </a:p>
          <a:p>
            <a:r>
              <a:rPr lang="zh-CN" altLang="en-US" b="1" dirty="0" smtClean="0"/>
              <a:t>区别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面向过程和面向对象</a:t>
            </a:r>
            <a:r>
              <a:rPr lang="en-US" altLang="zh-CN" b="1" dirty="0" smtClean="0"/>
              <a:t>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868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算法的组成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7524" y="1905000"/>
            <a:ext cx="2366211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51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算法的组成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运算符</a:t>
            </a:r>
            <a:r>
              <a:rPr lang="zh-CN" altLang="en-US" dirty="0"/>
              <a:t>（算术、关系、逻辑、位运算、赋值等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+ - * / </a:t>
            </a:r>
            <a:r>
              <a:rPr lang="zh-CN" altLang="en-US" dirty="0"/>
              <a:t>进行数值计算</a:t>
            </a:r>
          </a:p>
          <a:p>
            <a:pPr lvl="1"/>
            <a:r>
              <a:rPr lang="en-US" altLang="zh-CN" dirty="0"/>
              <a:t>&amp;&amp; || </a:t>
            </a:r>
            <a:r>
              <a:rPr lang="zh-CN" altLang="en-US" dirty="0"/>
              <a:t>进行逻辑判断</a:t>
            </a:r>
          </a:p>
          <a:p>
            <a:r>
              <a:rPr lang="zh-CN" altLang="en-US" dirty="0"/>
              <a:t>控制语句（条件判断、循环、函数调用等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if-else </a:t>
            </a:r>
            <a:r>
              <a:rPr lang="zh-CN" altLang="en-US" dirty="0"/>
              <a:t>选择不同的分支</a:t>
            </a:r>
          </a:p>
          <a:p>
            <a:pPr lvl="1"/>
            <a:r>
              <a:rPr lang="en-US" altLang="zh-CN" dirty="0"/>
              <a:t>for/while </a:t>
            </a:r>
            <a:r>
              <a:rPr lang="zh-CN" altLang="en-US" dirty="0"/>
              <a:t>进行循环迭代</a:t>
            </a:r>
            <a:endParaRPr lang="en-US" altLang="zh-CN" dirty="0" smtClean="0"/>
          </a:p>
          <a:p>
            <a:r>
              <a:rPr lang="zh-CN" altLang="en-US" dirty="0"/>
              <a:t>数据（变量、数组、结构体等）</a:t>
            </a:r>
          </a:p>
          <a:p>
            <a:pPr lvl="1"/>
            <a:r>
              <a:rPr lang="zh-CN" altLang="en-US" dirty="0"/>
              <a:t>变量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a, b;)</a:t>
            </a:r>
          </a:p>
          <a:p>
            <a:pPr lvl="1"/>
            <a:r>
              <a:rPr lang="zh-CN" altLang="en-US" dirty="0"/>
              <a:t>数组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[10];)</a:t>
            </a:r>
          </a:p>
          <a:p>
            <a:pPr lvl="1"/>
            <a:r>
              <a:rPr lang="zh-CN" altLang="en-US" dirty="0"/>
              <a:t>结构体 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Student { </a:t>
            </a:r>
            <a:r>
              <a:rPr lang="en-US" altLang="zh-CN" dirty="0" err="1"/>
              <a:t>int</a:t>
            </a:r>
            <a:r>
              <a:rPr lang="en-US" altLang="zh-CN" dirty="0"/>
              <a:t> id; };)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792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算法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示例：求 </a:t>
            </a:r>
            <a:r>
              <a:rPr lang="en-US" altLang="zh-CN" b="1" dirty="0"/>
              <a:t>1 </a:t>
            </a:r>
            <a:r>
              <a:rPr lang="zh-CN" altLang="en-US" b="1" dirty="0"/>
              <a:t>到 </a:t>
            </a:r>
            <a:r>
              <a:rPr lang="en-US" altLang="zh-CN" b="1" dirty="0"/>
              <a:t>100 </a:t>
            </a:r>
            <a:r>
              <a:rPr lang="zh-CN" altLang="en-US" b="1" dirty="0"/>
              <a:t>的累加</a:t>
            </a:r>
            <a:r>
              <a:rPr lang="zh-CN" altLang="en-US" b="1" dirty="0" smtClean="0"/>
              <a:t>和</a:t>
            </a:r>
            <a:endParaRPr lang="en-US" altLang="zh-CN" b="1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sum = 0;  // </a:t>
            </a:r>
            <a:r>
              <a:rPr lang="zh-CN" altLang="en-US" dirty="0">
                <a:solidFill>
                  <a:srgbClr val="FF0000"/>
                </a:solidFill>
              </a:rPr>
              <a:t>数据（变量）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100; </a:t>
            </a:r>
            <a:r>
              <a:rPr lang="en-US" altLang="zh-CN" dirty="0" err="1"/>
              <a:t>i</a:t>
            </a:r>
            <a:r>
              <a:rPr lang="en-US" altLang="zh-CN" dirty="0"/>
              <a:t>++) {  // </a:t>
            </a:r>
            <a:r>
              <a:rPr lang="zh-CN" altLang="en-US" dirty="0">
                <a:solidFill>
                  <a:srgbClr val="FF0000"/>
                </a:solidFill>
              </a:rPr>
              <a:t>控制语句（循环）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sum += </a:t>
            </a:r>
            <a:r>
              <a:rPr lang="en-US" altLang="zh-CN" dirty="0" err="1"/>
              <a:t>i</a:t>
            </a:r>
            <a:r>
              <a:rPr lang="en-US" altLang="zh-CN" dirty="0"/>
              <a:t>;  // </a:t>
            </a:r>
            <a:r>
              <a:rPr lang="zh-CN" altLang="en-US" dirty="0">
                <a:solidFill>
                  <a:srgbClr val="FF0000"/>
                </a:solidFill>
              </a:rPr>
              <a:t>运算符（</a:t>
            </a:r>
            <a:r>
              <a:rPr lang="en-US" altLang="zh-CN" dirty="0">
                <a:solidFill>
                  <a:srgbClr val="FF0000"/>
                </a:solidFill>
              </a:rPr>
              <a:t>+=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"Sum = " &lt;&lt; sum &lt;&lt; </a:t>
            </a:r>
            <a:r>
              <a:rPr lang="en-US" altLang="zh-CN" dirty="0" err="1"/>
              <a:t>endl</a:t>
            </a:r>
            <a:r>
              <a:rPr lang="en-US" altLang="zh-CN" dirty="0"/>
              <a:t>;  // </a:t>
            </a:r>
            <a:r>
              <a:rPr lang="zh-CN" altLang="en-US" dirty="0">
                <a:solidFill>
                  <a:srgbClr val="FF0000"/>
                </a:solidFill>
              </a:rPr>
              <a:t>输出结果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616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3.2 </a:t>
            </a:r>
            <a:r>
              <a:rPr lang="zh-CN" altLang="zh-CN" b="1" dirty="0"/>
              <a:t>运算符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算术运算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en-US" altLang="zh-CN" dirty="0"/>
              <a:t>,</a:t>
            </a:r>
            <a:r>
              <a:rPr lang="en-US" altLang="zh-CN" dirty="0" smtClean="0"/>
              <a:t> -</a:t>
            </a:r>
            <a:r>
              <a:rPr lang="en-US" altLang="zh-CN" dirty="0"/>
              <a:t>,</a:t>
            </a:r>
            <a:r>
              <a:rPr lang="en-US" altLang="zh-CN" dirty="0" smtClean="0"/>
              <a:t> *</a:t>
            </a:r>
            <a:r>
              <a:rPr lang="en-US" altLang="zh-CN" dirty="0"/>
              <a:t>,</a:t>
            </a:r>
            <a:r>
              <a:rPr lang="en-US" altLang="zh-CN" dirty="0" smtClean="0"/>
              <a:t> </a:t>
            </a:r>
            <a:r>
              <a:rPr lang="en-US" altLang="zh-CN" dirty="0"/>
              <a:t>/ </a:t>
            </a:r>
            <a:endParaRPr lang="en-US" altLang="zh-CN" dirty="0" smtClean="0"/>
          </a:p>
          <a:p>
            <a:r>
              <a:rPr lang="zh-CN" altLang="en-US" dirty="0" smtClean="0"/>
              <a:t>关系运算符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&gt;,&lt;,==,!=</a:t>
            </a:r>
            <a:endParaRPr lang="zh-CN" altLang="en-US" dirty="0"/>
          </a:p>
          <a:p>
            <a:r>
              <a:rPr lang="zh-CN" altLang="en-US" dirty="0" smtClean="0"/>
              <a:t>逻辑运算符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&amp;&amp;,||,!</a:t>
            </a:r>
            <a:endParaRPr lang="zh-CN" altLang="en-US" dirty="0"/>
          </a:p>
          <a:p>
            <a:r>
              <a:rPr lang="zh-CN" altLang="en-US" dirty="0" smtClean="0"/>
              <a:t>位运算符</a:t>
            </a:r>
            <a:endParaRPr lang="en-US" altLang="zh-CN" dirty="0" smtClean="0"/>
          </a:p>
          <a:p>
            <a:pPr lvl="1"/>
            <a:r>
              <a:rPr lang="en-US" altLang="zh-CN" dirty="0"/>
              <a:t>&amp;, |, ^, &lt;&lt; , &gt;&gt;</a:t>
            </a:r>
            <a:endParaRPr lang="en-US" altLang="zh-CN" dirty="0" smtClean="0"/>
          </a:p>
          <a:p>
            <a:r>
              <a:rPr lang="zh-CN" altLang="en-US" dirty="0" smtClean="0"/>
              <a:t>赋值运算符</a:t>
            </a:r>
            <a:endParaRPr lang="en-US" altLang="zh-CN" dirty="0" smtClean="0"/>
          </a:p>
          <a:p>
            <a:pPr lvl="1"/>
            <a:r>
              <a:rPr lang="en-US" altLang="zh-CN" dirty="0"/>
              <a:t>+=, -=, *=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7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3.3 </a:t>
            </a:r>
            <a:r>
              <a:rPr lang="zh-CN" altLang="zh-CN" b="1" dirty="0"/>
              <a:t>控制语句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</a:t>
            </a:r>
          </a:p>
          <a:p>
            <a:pPr lvl="1"/>
            <a:r>
              <a:rPr lang="en-US" altLang="zh-CN" dirty="0"/>
              <a:t>switch</a:t>
            </a:r>
            <a:endParaRPr lang="en-US" altLang="zh-CN" dirty="0" smtClean="0"/>
          </a:p>
          <a:p>
            <a:r>
              <a:rPr lang="zh-CN" altLang="en-US" dirty="0"/>
              <a:t>循环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</a:t>
            </a:r>
          </a:p>
          <a:p>
            <a:pPr lvl="1"/>
            <a:r>
              <a:rPr lang="en-US" altLang="zh-CN" dirty="0" smtClean="0"/>
              <a:t>while</a:t>
            </a:r>
          </a:p>
          <a:p>
            <a:pPr lvl="1"/>
            <a:r>
              <a:rPr lang="en-US" altLang="zh-CN" dirty="0" smtClean="0"/>
              <a:t>Do…while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4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3.4 </a:t>
            </a:r>
            <a:r>
              <a:rPr lang="zh-CN" altLang="zh-CN" b="1" dirty="0"/>
              <a:t>输入与输出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zh-CN" altLang="en-US" dirty="0" smtClean="0"/>
              <a:t>输入数据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zh-CN" altLang="en-US" dirty="0" smtClean="0"/>
              <a:t>输出数据</a:t>
            </a:r>
            <a:endParaRPr lang="en-US" altLang="zh-CN" dirty="0" smtClean="0"/>
          </a:p>
          <a:p>
            <a:r>
              <a:rPr lang="zh-CN" altLang="en-US" dirty="0"/>
              <a:t>使用格式化输出</a:t>
            </a:r>
          </a:p>
        </p:txBody>
      </p:sp>
    </p:spTree>
    <p:extLst>
      <p:ext uri="{BB962C8B-B14F-4D97-AF65-F5344CB8AC3E}">
        <p14:creationId xmlns:p14="http://schemas.microsoft.com/office/powerpoint/2010/main" val="24067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编写一个程序，接收两个整数输入，输出它们的和、差、积和商。</a:t>
            </a:r>
          </a:p>
          <a:p>
            <a:r>
              <a:rPr lang="zh-CN" altLang="en-US" dirty="0"/>
              <a:t>编写一个程序，判断输入的整数是正数、负数还是零。</a:t>
            </a:r>
          </a:p>
          <a:p>
            <a:r>
              <a:rPr lang="zh-CN" altLang="en-US" dirty="0"/>
              <a:t>编写一个程序，输出从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的所有奇数。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switch </a:t>
            </a:r>
            <a:r>
              <a:rPr lang="zh-CN" altLang="en-US" dirty="0"/>
              <a:t>语句编写一个程序，根据输入的星期数字（</a:t>
            </a:r>
            <a:r>
              <a:rPr lang="en-US" altLang="zh-CN" dirty="0"/>
              <a:t>1-7</a:t>
            </a:r>
            <a:r>
              <a:rPr lang="zh-CN" altLang="en-US" dirty="0"/>
              <a:t>）输出对应的星期名称。</a:t>
            </a:r>
          </a:p>
        </p:txBody>
      </p:sp>
    </p:spTree>
    <p:extLst>
      <p:ext uri="{BB962C8B-B14F-4D97-AF65-F5344CB8AC3E}">
        <p14:creationId xmlns:p14="http://schemas.microsoft.com/office/powerpoint/2010/main" val="19800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章函数与数组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函数的作用</a:t>
            </a:r>
            <a:endParaRPr lang="en-US" altLang="zh-CN" dirty="0"/>
          </a:p>
          <a:p>
            <a:r>
              <a:rPr lang="zh-CN" altLang="en-US" dirty="0" smtClean="0"/>
              <a:t>函数</a:t>
            </a:r>
            <a:r>
              <a:rPr lang="zh-CN" altLang="en-US" dirty="0"/>
              <a:t>定义与调用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参数</a:t>
            </a:r>
            <a:r>
              <a:rPr lang="zh-CN" altLang="en-US" dirty="0"/>
              <a:t>传递（值传递、引用传递）、返回值。</a:t>
            </a:r>
          </a:p>
          <a:p>
            <a:r>
              <a:rPr lang="zh-CN" altLang="en-US" dirty="0" smtClean="0"/>
              <a:t>数组：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一</a:t>
            </a:r>
            <a:r>
              <a:rPr lang="zh-CN" altLang="en-US" dirty="0"/>
              <a:t>维数组、二维数组的定义与使用，数组与指针的关系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函数参数使用数组</a:t>
            </a:r>
          </a:p>
          <a:p>
            <a:r>
              <a:rPr lang="zh-CN" altLang="en-US" dirty="0" smtClean="0"/>
              <a:t>函数</a:t>
            </a:r>
            <a:r>
              <a:rPr lang="zh-CN" altLang="en-US" dirty="0"/>
              <a:t>重载与递归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函数</a:t>
            </a:r>
            <a:r>
              <a:rPr lang="zh-CN" altLang="en-US" dirty="0"/>
              <a:t>重载规则、递归函数的使用与优化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0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4.1</a:t>
            </a:r>
            <a:r>
              <a:rPr lang="zh-CN" altLang="en-US" b="1" dirty="0" smtClean="0"/>
              <a:t>函数</a:t>
            </a:r>
            <a:r>
              <a:rPr lang="zh-CN" altLang="en-US" b="1" dirty="0"/>
              <a:t>的作用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提高代码的可读性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通过</a:t>
            </a:r>
            <a:r>
              <a:rPr lang="zh-CN" altLang="en-US" dirty="0"/>
              <a:t>函数将逻辑分块，使代码更加清晰易懂。</a:t>
            </a:r>
          </a:p>
          <a:p>
            <a:r>
              <a:rPr lang="zh-CN" altLang="en-US" dirty="0"/>
              <a:t>增强代码的复用性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相同</a:t>
            </a:r>
            <a:r>
              <a:rPr lang="zh-CN" altLang="en-US" dirty="0"/>
              <a:t>的功能可以封装为一个函数，在不同的地方重复调用，而不需要复制代码。</a:t>
            </a:r>
          </a:p>
          <a:p>
            <a:r>
              <a:rPr lang="zh-CN" altLang="en-US" dirty="0"/>
              <a:t>简化代码的维护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如果</a:t>
            </a:r>
            <a:r>
              <a:rPr lang="zh-CN" altLang="en-US" dirty="0"/>
              <a:t>程序需要修改，只需修改函数内部的实现，而不影响整个程序。</a:t>
            </a:r>
          </a:p>
          <a:p>
            <a:r>
              <a:rPr lang="zh-CN" altLang="en-US" dirty="0"/>
              <a:t>模块化编程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将</a:t>
            </a:r>
            <a:r>
              <a:rPr lang="zh-CN" altLang="en-US" dirty="0"/>
              <a:t>大程序拆分成多个小的、可管理的单元，提高开发效率。</a:t>
            </a:r>
          </a:p>
        </p:txBody>
      </p:sp>
    </p:spTree>
    <p:extLst>
      <p:ext uri="{BB962C8B-B14F-4D97-AF65-F5344CB8AC3E}">
        <p14:creationId xmlns:p14="http://schemas.microsoft.com/office/powerpoint/2010/main" val="3732899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4.2 </a:t>
            </a:r>
            <a:r>
              <a:rPr lang="zh-CN" altLang="en-US" b="1" dirty="0" smtClean="0"/>
              <a:t>函数</a:t>
            </a:r>
            <a:r>
              <a:rPr lang="zh-CN" altLang="en-US" b="1" dirty="0"/>
              <a:t>定义与调用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函数定义</a:t>
            </a:r>
            <a:endParaRPr lang="en-US" altLang="zh-CN" dirty="0" smtClean="0"/>
          </a:p>
          <a:p>
            <a:r>
              <a:rPr lang="zh-CN" altLang="en-US" dirty="0"/>
              <a:t>函数调用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r>
              <a:rPr lang="zh-CN" altLang="en-US" dirty="0"/>
              <a:t>参数 </a:t>
            </a:r>
            <a:r>
              <a:rPr lang="en-US" altLang="zh-CN" dirty="0"/>
              <a:t>- </a:t>
            </a:r>
            <a:r>
              <a:rPr lang="zh-CN" altLang="en-US" dirty="0"/>
              <a:t>形参与</a:t>
            </a:r>
            <a:r>
              <a:rPr lang="zh-CN" altLang="en-US" dirty="0" smtClean="0"/>
              <a:t>实参</a:t>
            </a:r>
            <a:endParaRPr lang="en-US" altLang="zh-CN" dirty="0" smtClean="0"/>
          </a:p>
          <a:p>
            <a:r>
              <a:rPr lang="zh-CN" altLang="en-US" dirty="0"/>
              <a:t>参数</a:t>
            </a:r>
            <a:r>
              <a:rPr lang="zh-CN" altLang="en-US" dirty="0" smtClean="0"/>
              <a:t>传递</a:t>
            </a:r>
            <a:endParaRPr lang="en-US" altLang="zh-CN" dirty="0" smtClean="0"/>
          </a:p>
          <a:p>
            <a:r>
              <a:rPr lang="zh-CN" altLang="en-US" dirty="0"/>
              <a:t>参数类型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0629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面向过程</a:t>
            </a:r>
            <a:r>
              <a:rPr lang="zh-CN" altLang="en-US" b="1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面向过程编程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Procedural Programming</a:t>
            </a:r>
            <a:r>
              <a:rPr lang="zh-CN" altLang="en-US" dirty="0" smtClean="0"/>
              <a:t>）是一种基于过程（函数）来组织代码的编程范式。程序由一系列的过程（即函数）组成，这些过程通过操作数据来实现程序的功能。数据和功能是分离的，数据通常是通过参数传递到函数中进行处理。</a:t>
            </a:r>
          </a:p>
          <a:p>
            <a:pPr lvl="1"/>
            <a:r>
              <a:rPr lang="zh-CN" altLang="en-US" b="1" dirty="0" smtClean="0"/>
              <a:t>设计理念：</a:t>
            </a:r>
            <a:r>
              <a:rPr lang="zh-CN" altLang="en-US" dirty="0" smtClean="0"/>
              <a:t> 强调功能的实现（即“如何做”），通过一系列函数来逐步完成任务。</a:t>
            </a:r>
          </a:p>
          <a:p>
            <a:pPr lvl="1"/>
            <a:r>
              <a:rPr lang="zh-CN" altLang="en-US" b="1" dirty="0" smtClean="0"/>
              <a:t>程序结构：</a:t>
            </a:r>
            <a:r>
              <a:rPr lang="zh-CN" altLang="en-US" dirty="0" smtClean="0"/>
              <a:t> 程序的核心是函数，函数通过参数接收数据，并对数据进行处理。函数与数据分离。</a:t>
            </a:r>
          </a:p>
          <a:p>
            <a:pPr lvl="1"/>
            <a:r>
              <a:rPr lang="zh-CN" altLang="en-US" b="1" dirty="0" smtClean="0"/>
              <a:t>优点：</a:t>
            </a:r>
            <a:r>
              <a:rPr lang="zh-CN" altLang="en-US" dirty="0" smtClean="0"/>
              <a:t> 简单、易于理解，适用于小型或功能相对简单的程序。</a:t>
            </a:r>
          </a:p>
          <a:p>
            <a:pPr lvl="1"/>
            <a:r>
              <a:rPr lang="zh-CN" altLang="en-US" b="1" dirty="0" smtClean="0"/>
              <a:t>缺点：</a:t>
            </a:r>
            <a:r>
              <a:rPr lang="zh-CN" altLang="en-US" dirty="0" smtClean="0"/>
              <a:t> 随着程序复杂度增加，难以管理和扩展，代码重复度高，维护起来困难。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7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函数定义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函数用于封装特定的操作或计算。定义函数时需要指定</a:t>
            </a:r>
            <a:r>
              <a:rPr lang="zh-CN" altLang="en-US" dirty="0">
                <a:solidFill>
                  <a:srgbClr val="FF0000"/>
                </a:solidFill>
              </a:rPr>
              <a:t>返回类型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函数名称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参数类型</a:t>
            </a:r>
            <a:r>
              <a:rPr lang="zh-CN" altLang="en-US" dirty="0"/>
              <a:t>以及</a:t>
            </a:r>
            <a:r>
              <a:rPr lang="zh-CN" altLang="en-US" dirty="0">
                <a:solidFill>
                  <a:srgbClr val="FF0000"/>
                </a:solidFill>
              </a:rPr>
              <a:t>函数体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函数定义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// </a:t>
            </a:r>
            <a:r>
              <a:rPr lang="zh-CN" altLang="en-US" dirty="0"/>
              <a:t>定义一个加法函数</a:t>
            </a:r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</a:t>
            </a:r>
          </a:p>
          <a:p>
            <a:pPr marL="400050" lvl="1" indent="0">
              <a:buNone/>
            </a:pPr>
            <a:r>
              <a:rPr lang="en-US" altLang="zh-CN" dirty="0"/>
              <a:t>    return a + b;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result = add(3, 4);  // </a:t>
            </a:r>
            <a:r>
              <a:rPr lang="zh-CN" altLang="en-US" dirty="0"/>
              <a:t>调用函数</a:t>
            </a:r>
          </a:p>
          <a:p>
            <a:pPr marL="400050" lvl="1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"Result: " &lt;&lt; result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400050" lvl="1" indent="0">
              <a:buNone/>
            </a:pPr>
            <a:r>
              <a:rPr lang="en-US" altLang="zh-CN" dirty="0"/>
              <a:t>    return 0;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515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函数调用过程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4707" y="2059459"/>
            <a:ext cx="600741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92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形参</a:t>
            </a:r>
            <a:r>
              <a:rPr lang="zh-CN" altLang="en-US" dirty="0"/>
              <a:t>与实参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形参（</a:t>
            </a:r>
            <a:r>
              <a:rPr lang="en-US" altLang="zh-CN" dirty="0"/>
              <a:t>Formal Parameter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形参是</a:t>
            </a:r>
            <a:r>
              <a:rPr lang="zh-CN" altLang="en-US" b="1" dirty="0"/>
              <a:t>函数定义</a:t>
            </a:r>
            <a:r>
              <a:rPr lang="zh-CN" altLang="en-US" dirty="0"/>
              <a:t>时指定的参数，作为占位符，表示调用时需要传入的值。形参在</a:t>
            </a:r>
            <a:r>
              <a:rPr lang="zh-CN" altLang="en-US" dirty="0" smtClean="0"/>
              <a:t>函数被</a:t>
            </a:r>
            <a:r>
              <a:rPr lang="en-US" altLang="zh-CN" smtClean="0"/>
              <a:t>	</a:t>
            </a:r>
            <a:r>
              <a:rPr lang="zh-CN" altLang="en-US" smtClean="0"/>
              <a:t>调用</a:t>
            </a:r>
            <a:r>
              <a:rPr lang="zh-CN" altLang="en-US" dirty="0"/>
              <a:t>时才会被赋值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形参在函数定义中声明，不分配具体值。</a:t>
            </a:r>
          </a:p>
          <a:p>
            <a:pPr lvl="1"/>
            <a:r>
              <a:rPr lang="zh-CN" altLang="en-US" dirty="0"/>
              <a:t>形参在函数调用时被赋值，即接收实参的数据。</a:t>
            </a:r>
          </a:p>
          <a:p>
            <a:pPr lvl="1"/>
            <a:r>
              <a:rPr lang="zh-CN" altLang="en-US" dirty="0"/>
              <a:t>形参的作用范围仅限于当前函数，函数执行结束后，形参的内存会被释放。</a:t>
            </a:r>
          </a:p>
          <a:p>
            <a:pPr lvl="1"/>
            <a:r>
              <a:rPr lang="zh-CN" altLang="en-US" dirty="0"/>
              <a:t>在值传递模式下，形参和实参占用不同的内存空间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实参（</a:t>
            </a:r>
            <a:r>
              <a:rPr lang="en-US" altLang="zh-CN" dirty="0"/>
              <a:t>Actual Parameter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实参</a:t>
            </a:r>
            <a:r>
              <a:rPr lang="zh-CN" altLang="en-US" dirty="0"/>
              <a:t>是</a:t>
            </a:r>
            <a:r>
              <a:rPr lang="zh-CN" altLang="en-US" b="1" dirty="0"/>
              <a:t>函数调用时</a:t>
            </a:r>
            <a:r>
              <a:rPr lang="zh-CN" altLang="en-US" dirty="0"/>
              <a:t>传递给形参的具体值或变量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实参是在函数调用时提供的值或变量。</a:t>
            </a:r>
          </a:p>
          <a:p>
            <a:pPr lvl="1"/>
            <a:r>
              <a:rPr lang="zh-CN" altLang="en-US" dirty="0"/>
              <a:t>实参与形参数据类型必须匹配（或可以隐式转换）。</a:t>
            </a:r>
          </a:p>
          <a:p>
            <a:pPr lvl="1"/>
            <a:r>
              <a:rPr lang="zh-CN" altLang="en-US" dirty="0"/>
              <a:t>传递方式可以是值传递、引用传递或指针传递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4731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参数传递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值传递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值传递是指</a:t>
            </a:r>
            <a:r>
              <a:rPr lang="zh-CN" altLang="en-US" b="1" dirty="0">
                <a:solidFill>
                  <a:srgbClr val="FF0000"/>
                </a:solidFill>
              </a:rPr>
              <a:t>将实参的值复制一份</a:t>
            </a:r>
            <a:r>
              <a:rPr lang="zh-CN" altLang="en-US" dirty="0"/>
              <a:t>，然后传递给函数的形参。函数内部对形参的</a:t>
            </a:r>
            <a:r>
              <a:rPr lang="zh-CN" altLang="en-US" dirty="0" smtClean="0"/>
              <a:t>修改不会</a:t>
            </a:r>
            <a:r>
              <a:rPr lang="en-US" altLang="zh-CN" dirty="0" smtClean="0"/>
              <a:t>	</a:t>
            </a:r>
            <a:r>
              <a:rPr lang="zh-CN" altLang="en-US" dirty="0" smtClean="0"/>
              <a:t>影响</a:t>
            </a:r>
            <a:r>
              <a:rPr lang="zh-CN" altLang="en-US" dirty="0"/>
              <a:t>原始变量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因为</a:t>
            </a:r>
            <a:r>
              <a:rPr lang="zh-CN" altLang="en-US" dirty="0"/>
              <a:t>它们</a:t>
            </a:r>
            <a:r>
              <a:rPr lang="zh-CN" altLang="en-US" dirty="0" smtClean="0"/>
              <a:t>是</a:t>
            </a:r>
            <a:r>
              <a:rPr lang="en-US" altLang="zh-CN" dirty="0" smtClean="0"/>
              <a:t>	</a:t>
            </a:r>
            <a:r>
              <a:rPr lang="zh-CN" altLang="en-US" dirty="0" smtClean="0"/>
              <a:t>两</a:t>
            </a:r>
            <a:r>
              <a:rPr lang="zh-CN" altLang="en-US" dirty="0"/>
              <a:t>个独立的变量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形参和实参占用不同的内存空间。</a:t>
            </a:r>
          </a:p>
          <a:p>
            <a:pPr lvl="1"/>
            <a:r>
              <a:rPr lang="zh-CN" altLang="en-US" dirty="0"/>
              <a:t>形参的修改不会影响实参的值。</a:t>
            </a:r>
          </a:p>
          <a:p>
            <a:pPr lvl="1"/>
            <a:r>
              <a:rPr lang="zh-CN" altLang="en-US" dirty="0"/>
              <a:t>适用于基本数据类型（如整数、浮点数、字符等）。</a:t>
            </a:r>
          </a:p>
          <a:p>
            <a:r>
              <a:rPr lang="zh-CN" altLang="en-US" dirty="0"/>
              <a:t>引用传递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引用</a:t>
            </a:r>
            <a:r>
              <a:rPr lang="zh-CN" altLang="en-US" dirty="0"/>
              <a:t>传递是</a:t>
            </a:r>
            <a:r>
              <a:rPr lang="zh-CN" altLang="en-US" b="1" dirty="0">
                <a:solidFill>
                  <a:srgbClr val="FF0000"/>
                </a:solidFill>
              </a:rPr>
              <a:t>将变量的地址</a:t>
            </a:r>
            <a:r>
              <a:rPr lang="zh-CN" altLang="en-US" b="1" dirty="0"/>
              <a:t>传递</a:t>
            </a:r>
            <a:r>
              <a:rPr lang="zh-CN" altLang="en-US" dirty="0"/>
              <a:t>给函数，使得函数内的操作直接作用于原变量。</a:t>
            </a:r>
          </a:p>
          <a:p>
            <a:pPr lvl="1"/>
            <a:r>
              <a:rPr lang="zh-CN" altLang="en-US" dirty="0"/>
              <a:t>形参和实参共享</a:t>
            </a:r>
            <a:r>
              <a:rPr lang="zh-CN" altLang="en-US" dirty="0">
                <a:solidFill>
                  <a:srgbClr val="FF0000"/>
                </a:solidFill>
              </a:rPr>
              <a:t>相同的内存地址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形参的修改会直接影响实参的值。</a:t>
            </a:r>
          </a:p>
          <a:p>
            <a:pPr lvl="1"/>
            <a:r>
              <a:rPr lang="zh-CN" altLang="en-US" dirty="0"/>
              <a:t>适用于复杂数据类型（如数组、对象、结构体）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指针传递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变量</a:t>
            </a:r>
            <a:r>
              <a:rPr lang="zh-CN" altLang="en-US" dirty="0"/>
              <a:t>的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endParaRPr lang="zh-CN" altLang="en-US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4714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参数传递 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比较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972958"/>
              </p:ext>
            </p:extLst>
          </p:nvPr>
        </p:nvGraphicFramePr>
        <p:xfrm>
          <a:off x="2589213" y="2133600"/>
          <a:ext cx="8915400" cy="339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538"/>
                <a:gridCol w="2764162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对比项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值传递（</a:t>
                      </a:r>
                      <a:r>
                        <a:rPr lang="en-US" sz="1100" b="1" baseline="0" dirty="0"/>
                        <a:t>Pass by Value）</a:t>
                      </a:r>
                      <a:endParaRPr 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1" baseline="0" dirty="0"/>
                        <a:t>引用</a:t>
                      </a:r>
                      <a:r>
                        <a:rPr lang="zh-CN" altLang="en-US" sz="1100" b="1" baseline="0" dirty="0"/>
                        <a:t>传递（</a:t>
                      </a:r>
                      <a:r>
                        <a:rPr lang="en-US" sz="1100" b="1" baseline="0" dirty="0"/>
                        <a:t>Pass by Reference）</a:t>
                      </a:r>
                      <a:endParaRPr 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指针传递（</a:t>
                      </a:r>
                      <a:r>
                        <a:rPr lang="en-US" sz="1100" b="1" baseline="0" dirty="0"/>
                        <a:t>Pass by Pointer）</a:t>
                      </a:r>
                      <a:endParaRPr lang="en-US" sz="1100" baseline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传递内容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变量值的副本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变量的引用（别名）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变量的地址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是否修改原变量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可以修改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✅ 可以修改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是否需要解引用 *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✅ 需要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是否需要 </a:t>
                      </a:r>
                      <a:r>
                        <a:rPr lang="en-US" altLang="zh-CN" sz="1100" b="1" baseline="0" dirty="0"/>
                        <a:t>&amp; </a:t>
                      </a:r>
                      <a:r>
                        <a:rPr lang="zh-CN" altLang="en-US" sz="1100" b="1" baseline="0" dirty="0"/>
                        <a:t>获取地址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✅ 需要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是否可为空 </a:t>
                      </a:r>
                      <a:r>
                        <a:rPr lang="en-US" sz="1100" b="1" baseline="0" dirty="0" err="1"/>
                        <a:t>nullptr</a:t>
                      </a:r>
                      <a:endParaRPr 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不适用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不能为空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可以为空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是否可修改变量的指向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可以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/>
                        <a:t>性能（数据大时）</a:t>
                      </a:r>
                      <a:endParaRPr lang="zh-CN" altLang="en-US" sz="1100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🚫 低（会拷贝数据）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/>
                        <a:t>适用场景</a:t>
                      </a:r>
                      <a:endParaRPr lang="zh-CN" altLang="en-US" sz="1100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适用于</a:t>
                      </a:r>
                      <a:r>
                        <a:rPr lang="zh-CN" altLang="en-US" sz="1100" b="1" baseline="0" dirty="0"/>
                        <a:t>基本数据类型</a:t>
                      </a:r>
                      <a:r>
                        <a:rPr lang="zh-CN" altLang="en-US" sz="1100" baseline="0" dirty="0"/>
                        <a:t>，无需修改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适用于</a:t>
                      </a:r>
                      <a:r>
                        <a:rPr lang="zh-CN" altLang="en-US" sz="1100" b="1" baseline="0"/>
                        <a:t>大对象传递</a:t>
                      </a:r>
                      <a:r>
                        <a:rPr lang="zh-CN" altLang="en-US" sz="1100" baseline="0"/>
                        <a:t>，无需拷贝但需要修改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适用于</a:t>
                      </a:r>
                      <a:r>
                        <a:rPr lang="zh-CN" altLang="en-US" sz="1100" b="1" baseline="0" dirty="0"/>
                        <a:t>动态内存分配</a:t>
                      </a:r>
                      <a:r>
                        <a:rPr lang="zh-CN" altLang="en-US" sz="1100" baseline="0" dirty="0"/>
                        <a:t>或允许空指针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2165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</a:t>
            </a:r>
            <a:r>
              <a:rPr lang="zh-CN" altLang="en-US" b="1" dirty="0" smtClean="0"/>
              <a:t>传递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使用</a:t>
            </a:r>
            <a:r>
              <a:rPr lang="zh-CN" altLang="en-US" b="1" dirty="0"/>
              <a:t>场景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基本数据类型（如 </a:t>
            </a:r>
            <a:r>
              <a:rPr lang="en-US" altLang="zh-CN" dirty="0" err="1"/>
              <a:t>int</a:t>
            </a:r>
            <a:r>
              <a:rPr lang="zh-CN" altLang="en-US" dirty="0"/>
              <a:t>，</a:t>
            </a:r>
            <a:r>
              <a:rPr lang="en-US" altLang="zh-CN" dirty="0"/>
              <a:t>float</a:t>
            </a:r>
            <a:r>
              <a:rPr lang="zh-CN" altLang="en-US" dirty="0"/>
              <a:t>）一般使用</a:t>
            </a:r>
            <a:r>
              <a:rPr lang="zh-CN" altLang="en-US" dirty="0">
                <a:solidFill>
                  <a:srgbClr val="FF0000"/>
                </a:solidFill>
              </a:rPr>
              <a:t>值传递</a:t>
            </a:r>
            <a:r>
              <a:rPr lang="zh-CN" altLang="en-US" dirty="0"/>
              <a:t>，以保证数据安全。</a:t>
            </a:r>
          </a:p>
          <a:p>
            <a:r>
              <a:rPr lang="zh-CN" altLang="en-US" dirty="0"/>
              <a:t>复杂数据类型（如数组、对象）使用</a:t>
            </a:r>
            <a:r>
              <a:rPr lang="zh-CN" altLang="en-US" dirty="0">
                <a:solidFill>
                  <a:srgbClr val="FF0000"/>
                </a:solidFill>
              </a:rPr>
              <a:t>引用传递</a:t>
            </a:r>
            <a:r>
              <a:rPr lang="zh-CN" altLang="en-US" dirty="0"/>
              <a:t>，以提高效率，</a:t>
            </a:r>
            <a:r>
              <a:rPr lang="zh-CN" altLang="en-US" dirty="0">
                <a:solidFill>
                  <a:srgbClr val="FF0000"/>
                </a:solidFill>
              </a:rPr>
              <a:t>避免不必要的复制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020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参数类型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基本类型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tring</a:t>
            </a:r>
            <a:r>
              <a:rPr lang="zh-CN" altLang="en-US" dirty="0" smtClean="0"/>
              <a:t>对象 </a:t>
            </a:r>
            <a:endParaRPr lang="en-US" altLang="zh-CN" dirty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风格比较</a:t>
            </a:r>
            <a:endParaRPr lang="en-US" altLang="zh-CN" dirty="0" smtClean="0"/>
          </a:p>
          <a:p>
            <a:r>
              <a:rPr lang="zh-CN" altLang="en-US" dirty="0" smtClean="0"/>
              <a:t>结构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stuct</a:t>
            </a:r>
            <a:endParaRPr lang="en-US" altLang="zh-CN" dirty="0" smtClean="0"/>
          </a:p>
          <a:p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5896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4.3 </a:t>
            </a:r>
            <a:r>
              <a:rPr lang="zh-CN" altLang="en-US" b="1" dirty="0" smtClean="0"/>
              <a:t>数组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一维数组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一</a:t>
            </a:r>
            <a:r>
              <a:rPr lang="zh-CN" altLang="en-US" dirty="0"/>
              <a:t>维数组是具有相同类型元素的集合，元素通过索引访问。</a:t>
            </a:r>
          </a:p>
          <a:p>
            <a:r>
              <a:rPr lang="zh-CN" altLang="en-US" b="1" dirty="0"/>
              <a:t>二维数组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二</a:t>
            </a:r>
            <a:r>
              <a:rPr lang="zh-CN" altLang="en-US" dirty="0"/>
              <a:t>维数组是数组的数组。可以通过指定两个索引访问元素。</a:t>
            </a:r>
          </a:p>
          <a:p>
            <a:r>
              <a:rPr lang="zh-CN" altLang="en-US" b="1" dirty="0"/>
              <a:t>数组与指针的</a:t>
            </a:r>
            <a:r>
              <a:rPr lang="zh-CN" altLang="en-US" b="1" dirty="0" smtClean="0"/>
              <a:t>关系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数组</a:t>
            </a:r>
            <a:r>
              <a:rPr lang="zh-CN" altLang="en-US" dirty="0"/>
              <a:t>名在很多情况下会退化为指向数组首元素的指针。因此，可以使用指针来访问</a:t>
            </a:r>
            <a:r>
              <a:rPr lang="en-US" altLang="zh-CN" dirty="0"/>
              <a:t>	</a:t>
            </a:r>
            <a:r>
              <a:rPr lang="zh-CN" altLang="en-US" dirty="0"/>
              <a:t>数组元素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93117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C99 </a:t>
            </a:r>
            <a:r>
              <a:rPr lang="zh-CN" altLang="en-US" dirty="0" smtClean="0"/>
              <a:t>标准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取值</a:t>
            </a:r>
            <a:r>
              <a:rPr lang="zh-CN" altLang="en-US" dirty="0"/>
              <a:t>范围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/>
          </p:nvPr>
        </p:nvGraphicFramePr>
        <p:xfrm>
          <a:off x="2589213" y="2133600"/>
          <a:ext cx="8915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530"/>
                <a:gridCol w="1101516"/>
                <a:gridCol w="6092354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位数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取值范围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int8_t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-128~127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uint8_t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0~255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int16_t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-32768~32767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uint16_t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0~65535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int32_t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-2147483648~2147483647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uint32_t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0~4294967295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int64_t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-9,223,372,036,854,775,808 ~9,223,372,036,854,775,807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uint64_t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0~18,446,744,073,709,551,615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78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数组存储</a:t>
            </a:r>
            <a:r>
              <a:rPr lang="zh-CN" altLang="en-US" b="1" dirty="0"/>
              <a:t>结构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422010"/>
            <a:ext cx="82677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6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  <a:r>
              <a:rPr lang="zh-CN" altLang="en-US" dirty="0"/>
              <a:t>（</a:t>
            </a:r>
            <a:r>
              <a:rPr lang="en-US" altLang="zh-CN" dirty="0"/>
              <a:t>Object-Oriented Programming</a:t>
            </a:r>
            <a:r>
              <a:rPr lang="zh-CN" altLang="en-US" dirty="0"/>
              <a:t>）是一种将数据和对数据的操作结合在一起，封装成对象的编程范式。每个对象都有自己的数据和操作这些数据的方法。</a:t>
            </a:r>
            <a:r>
              <a:rPr lang="en-US" altLang="zh-CN" dirty="0"/>
              <a:t>OOP</a:t>
            </a:r>
            <a:r>
              <a:rPr lang="zh-CN" altLang="en-US" dirty="0"/>
              <a:t>强调通过类和对象来组织程序，以便实现更高效的代码复用和更好的模块化设计。</a:t>
            </a:r>
          </a:p>
          <a:p>
            <a:pPr lvl="1"/>
            <a:r>
              <a:rPr lang="zh-CN" altLang="en-US" b="1" dirty="0"/>
              <a:t>设计理念：</a:t>
            </a:r>
            <a:r>
              <a:rPr lang="zh-CN" altLang="en-US" dirty="0"/>
              <a:t> 强调“做什么”的问题，通过定义类来封装数据和行为（即“什么做什么”），更关注系统的行为。</a:t>
            </a:r>
          </a:p>
          <a:p>
            <a:pPr lvl="1"/>
            <a:r>
              <a:rPr lang="zh-CN" altLang="en-US" b="1" dirty="0"/>
              <a:t>程序结构：</a:t>
            </a:r>
            <a:r>
              <a:rPr lang="zh-CN" altLang="en-US" dirty="0"/>
              <a:t> 程序的核心是类和对象。类是对现实世界的抽象，类中既包含数据（成员变量），也包含操作数据的行为（成员方法）。</a:t>
            </a:r>
          </a:p>
          <a:p>
            <a:pPr lvl="1"/>
            <a:r>
              <a:rPr lang="zh-CN" altLang="en-US" b="1" dirty="0"/>
              <a:t>优点：</a:t>
            </a:r>
            <a:r>
              <a:rPr lang="zh-CN" altLang="en-US" dirty="0"/>
              <a:t> 代码重用性高，易于扩展，具有更好的模块化和维护性。</a:t>
            </a:r>
          </a:p>
          <a:p>
            <a:pPr lvl="1"/>
            <a:r>
              <a:rPr lang="zh-CN" altLang="en-US" b="1" dirty="0"/>
              <a:t>缺点：</a:t>
            </a:r>
            <a:r>
              <a:rPr lang="zh-CN" altLang="en-US" dirty="0"/>
              <a:t> 对比面向过程，初学者可能会觉得更加复杂。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1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4.4 </a:t>
            </a:r>
            <a:r>
              <a:rPr lang="zh-CN" altLang="en-US" b="1" dirty="0" smtClean="0"/>
              <a:t>参数类型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数组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zh-CN" altLang="en-US" b="1" dirty="0"/>
              <a:t>数组可以作为函数的参数</a:t>
            </a:r>
            <a:r>
              <a:rPr lang="zh-CN" altLang="en-US" dirty="0"/>
              <a:t> 进行传递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由于</a:t>
            </a:r>
            <a:r>
              <a:rPr lang="zh-CN" altLang="en-US" dirty="0"/>
              <a:t>数组本质上是指针，传递数组参数时，实际上传递的是</a:t>
            </a:r>
            <a:r>
              <a:rPr lang="zh-CN" altLang="en-US" b="1" dirty="0"/>
              <a:t>数组的地址</a:t>
            </a:r>
            <a:r>
              <a:rPr lang="zh-CN" altLang="en-US" dirty="0"/>
              <a:t>，这</a:t>
            </a:r>
            <a:r>
              <a:rPr lang="zh-CN" altLang="en-US" dirty="0" smtClean="0"/>
              <a:t>意味着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函数</a:t>
            </a:r>
            <a:r>
              <a:rPr lang="zh-CN" altLang="en-US" dirty="0"/>
              <a:t>内部可以修改原数组的内容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语法格式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void </a:t>
            </a:r>
            <a:r>
              <a:rPr lang="en-US" altLang="zh-CN" dirty="0" err="1"/>
              <a:t>functionName</a:t>
            </a:r>
            <a:r>
              <a:rPr lang="en-US" altLang="zh-CN" dirty="0"/>
              <a:t>(</a:t>
            </a:r>
            <a:r>
              <a:rPr lang="en-US" altLang="zh-CN" dirty="0" err="1"/>
              <a:t>dataType</a:t>
            </a:r>
            <a:r>
              <a:rPr lang="en-US" altLang="zh-CN" dirty="0"/>
              <a:t> </a:t>
            </a:r>
            <a:r>
              <a:rPr lang="en-US" altLang="zh-CN" dirty="0" err="1"/>
              <a:t>arrayName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void </a:t>
            </a:r>
            <a:r>
              <a:rPr lang="en-US" altLang="zh-CN" dirty="0" err="1"/>
              <a:t>functionName</a:t>
            </a:r>
            <a:r>
              <a:rPr lang="en-US" altLang="zh-CN" dirty="0"/>
              <a:t>(</a:t>
            </a:r>
            <a:r>
              <a:rPr lang="en-US" altLang="zh-CN" dirty="0" err="1"/>
              <a:t>dataType</a:t>
            </a:r>
            <a:r>
              <a:rPr lang="en-US" altLang="zh-CN" dirty="0"/>
              <a:t>* </a:t>
            </a:r>
            <a:r>
              <a:rPr lang="en-US" altLang="zh-CN" dirty="0" err="1"/>
              <a:t>arrayName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size);</a:t>
            </a:r>
          </a:p>
          <a:p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1"/>
            <a:r>
              <a:rPr lang="zh-CN" altLang="en-US" dirty="0"/>
              <a:t>由于数组作为参数时实际传递的是指针，所以函数内部对数组的修改会影响原数组。</a:t>
            </a:r>
          </a:p>
          <a:p>
            <a:pPr lvl="1"/>
            <a:r>
              <a:rPr lang="zh-CN" altLang="en-US" dirty="0"/>
              <a:t>需要提供数组的 大小（</a:t>
            </a:r>
            <a:r>
              <a:rPr lang="en-US" altLang="zh-CN" dirty="0"/>
              <a:t>size</a:t>
            </a:r>
            <a:r>
              <a:rPr lang="zh-CN" altLang="en-US" dirty="0"/>
              <a:t>），否则无法正确遍历数组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使用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保护数组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void </a:t>
            </a:r>
            <a:r>
              <a:rPr lang="en-US" altLang="zh-CN" dirty="0" err="1" smtClean="0"/>
              <a:t>functionName</a:t>
            </a:r>
            <a:r>
              <a:rPr lang="en-US" altLang="zh-CN" dirty="0" smtClean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 smtClean="0"/>
              <a:t>dataType</a:t>
            </a:r>
            <a:r>
              <a:rPr lang="en-US" altLang="zh-CN" dirty="0" smtClean="0"/>
              <a:t> </a:t>
            </a:r>
            <a:r>
              <a:rPr lang="en-US" altLang="zh-CN" dirty="0" err="1"/>
              <a:t>arrayName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</a:t>
            </a:r>
            <a:r>
              <a:rPr lang="en-US" altLang="zh-CN" dirty="0" smtClean="0"/>
              <a:t>);</a:t>
            </a:r>
          </a:p>
          <a:p>
            <a:pPr marL="457200" lvl="1" indent="0">
              <a:buNone/>
            </a:pPr>
            <a:r>
              <a:rPr lang="en-US" altLang="zh-CN" dirty="0"/>
              <a:t>	 void </a:t>
            </a:r>
            <a:r>
              <a:rPr lang="en-US" altLang="zh-CN" dirty="0" err="1" smtClean="0"/>
              <a:t>functionName</a:t>
            </a:r>
            <a:r>
              <a:rPr lang="en-US" altLang="zh-CN" dirty="0" smtClean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 smtClean="0"/>
              <a:t>dataType</a:t>
            </a:r>
            <a:r>
              <a:rPr lang="en-US" altLang="zh-CN" dirty="0"/>
              <a:t>* </a:t>
            </a:r>
            <a:r>
              <a:rPr lang="en-US" altLang="zh-CN" dirty="0" err="1"/>
              <a:t>arrayName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size);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0208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参数类型 </a:t>
            </a:r>
            <a:r>
              <a:rPr lang="en-US" altLang="zh-CN" b="1" dirty="0"/>
              <a:t>- </a:t>
            </a:r>
            <a:r>
              <a:rPr lang="zh-CN" altLang="en-US" b="1" dirty="0" smtClean="0"/>
              <a:t>数组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示例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  <a:r>
              <a:rPr lang="zh-CN" altLang="en-US" dirty="0" smtClean="0"/>
              <a:t>求和</a:t>
            </a:r>
            <a:endParaRPr lang="en-US" altLang="zh-CN" dirty="0" smtClean="0"/>
          </a:p>
          <a:p>
            <a:r>
              <a:rPr lang="zh-CN" altLang="en-US" dirty="0"/>
              <a:t>修改数组中</a:t>
            </a:r>
            <a:r>
              <a:rPr lang="zh-CN" altLang="en-US" dirty="0" smtClean="0"/>
              <a:t>的元素</a:t>
            </a:r>
            <a:endParaRPr lang="en-US" altLang="zh-CN" dirty="0" smtClean="0"/>
          </a:p>
          <a:p>
            <a:r>
              <a:rPr lang="zh-CN" altLang="en-US" dirty="0"/>
              <a:t>传递二维数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r>
              <a:rPr lang="zh-CN" altLang="en-US" dirty="0"/>
              <a:t>使用指针修改数组元素</a:t>
            </a:r>
          </a:p>
        </p:txBody>
      </p:sp>
    </p:spTree>
    <p:extLst>
      <p:ext uri="{BB962C8B-B14F-4D97-AF65-F5344CB8AC3E}">
        <p14:creationId xmlns:p14="http://schemas.microsoft.com/office/powerpoint/2010/main" val="40228244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4.5 </a:t>
            </a:r>
            <a:r>
              <a:rPr lang="zh-CN" altLang="en-US" b="1" dirty="0"/>
              <a:t>函数重载与递归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函数重载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函数</a:t>
            </a:r>
            <a:r>
              <a:rPr lang="zh-CN" altLang="en-US" dirty="0"/>
              <a:t>重载是指在同一作用域内可以定义多个同名的函数，只要它们的参数类型或</a:t>
            </a:r>
            <a:r>
              <a:rPr lang="zh-CN" altLang="en-US" dirty="0" smtClean="0"/>
              <a:t>个</a:t>
            </a:r>
            <a:r>
              <a:rPr lang="en-US" altLang="zh-CN" dirty="0" smtClean="0"/>
              <a:t>	</a:t>
            </a:r>
            <a:r>
              <a:rPr lang="zh-CN" altLang="en-US" dirty="0" smtClean="0"/>
              <a:t>数</a:t>
            </a:r>
            <a:r>
              <a:rPr lang="zh-CN" altLang="en-US" dirty="0"/>
              <a:t>不同。</a:t>
            </a:r>
          </a:p>
          <a:p>
            <a:r>
              <a:rPr lang="zh-CN" altLang="en-US" b="1" dirty="0"/>
              <a:t>递归函数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递归</a:t>
            </a:r>
            <a:r>
              <a:rPr lang="zh-CN" altLang="en-US" dirty="0"/>
              <a:t>是函数调用自身。递归函数通常包括基准情况和递归调用。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0533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4.6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/>
              <a:t>编写一个函数 </a:t>
            </a:r>
            <a:r>
              <a:rPr lang="en-US" altLang="zh-CN" sz="1600" dirty="0" err="1"/>
              <a:t>maxValue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a,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b)</a:t>
            </a:r>
            <a:r>
              <a:rPr lang="zh-CN" altLang="en-US" sz="1600" dirty="0"/>
              <a:t>，返回两个整数中的较大值，并在 </a:t>
            </a:r>
            <a:r>
              <a:rPr lang="en-US" altLang="zh-CN" sz="1600" dirty="0"/>
              <a:t>main </a:t>
            </a:r>
            <a:r>
              <a:rPr lang="zh-CN" altLang="en-US" sz="1600" dirty="0"/>
              <a:t>函数中测试。</a:t>
            </a:r>
          </a:p>
          <a:p>
            <a:r>
              <a:rPr lang="zh-CN" altLang="en-US" sz="1600" dirty="0"/>
              <a:t>编写一个函数 </a:t>
            </a:r>
            <a:r>
              <a:rPr lang="en-US" altLang="zh-CN" sz="1600" dirty="0"/>
              <a:t>swap(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&amp; a,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&amp; b)</a:t>
            </a:r>
            <a:r>
              <a:rPr lang="zh-CN" altLang="en-US" sz="1600" dirty="0"/>
              <a:t>，交换两个整数的值，并在 </a:t>
            </a:r>
            <a:r>
              <a:rPr lang="en-US" altLang="zh-CN" sz="1600" dirty="0"/>
              <a:t>main </a:t>
            </a:r>
            <a:r>
              <a:rPr lang="zh-CN" altLang="en-US" sz="1600" dirty="0"/>
              <a:t>函数中测试。</a:t>
            </a:r>
          </a:p>
          <a:p>
            <a:r>
              <a:rPr lang="zh-CN" altLang="en-US" sz="1600" dirty="0"/>
              <a:t>定义一个 </a:t>
            </a:r>
            <a:r>
              <a:rPr lang="en-US" altLang="zh-CN" sz="1600" dirty="0"/>
              <a:t>3×3 </a:t>
            </a:r>
            <a:r>
              <a:rPr lang="zh-CN" altLang="en-US" sz="1600" dirty="0"/>
              <a:t>的二维数组，并使用嵌套 </a:t>
            </a:r>
            <a:r>
              <a:rPr lang="en-US" altLang="zh-CN" sz="1600" dirty="0"/>
              <a:t>for </a:t>
            </a:r>
            <a:r>
              <a:rPr lang="zh-CN" altLang="en-US" sz="1600" dirty="0"/>
              <a:t>循环输出所有元素。</a:t>
            </a:r>
          </a:p>
          <a:p>
            <a:r>
              <a:rPr lang="zh-CN" altLang="en-US" sz="1600" dirty="0"/>
              <a:t>编写一个函数 </a:t>
            </a:r>
            <a:r>
              <a:rPr lang="en-US" altLang="zh-CN" sz="1600" dirty="0"/>
              <a:t>void </a:t>
            </a:r>
            <a:r>
              <a:rPr lang="en-US" altLang="zh-CN" sz="1600" dirty="0" err="1"/>
              <a:t>printArray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* </a:t>
            </a:r>
            <a:r>
              <a:rPr lang="en-US" altLang="zh-CN" sz="1600" dirty="0" err="1"/>
              <a:t>arr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size)</a:t>
            </a:r>
            <a:r>
              <a:rPr lang="zh-CN" altLang="en-US" sz="1600" dirty="0"/>
              <a:t>，使用指针遍历并输出数组中的所有元素。</a:t>
            </a:r>
          </a:p>
          <a:p>
            <a:r>
              <a:rPr lang="zh-CN" altLang="en-US" sz="1600" dirty="0"/>
              <a:t>编写一个函数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findElement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arr</a:t>
            </a:r>
            <a:r>
              <a:rPr lang="en-US" altLang="zh-CN" sz="1600" dirty="0"/>
              <a:t>[],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size,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key)</a:t>
            </a:r>
            <a:r>
              <a:rPr lang="zh-CN" altLang="en-US" sz="1600" dirty="0"/>
              <a:t>，如果 </a:t>
            </a:r>
            <a:r>
              <a:rPr lang="en-US" altLang="zh-CN" sz="1600" dirty="0"/>
              <a:t>key </a:t>
            </a:r>
            <a:r>
              <a:rPr lang="zh-CN" altLang="en-US" sz="1600" dirty="0"/>
              <a:t>存在于数组中，则返回索引，否则返回 </a:t>
            </a:r>
            <a:r>
              <a:rPr lang="en-US" altLang="zh-CN" sz="1600" dirty="0"/>
              <a:t>-1</a:t>
            </a:r>
            <a:r>
              <a:rPr lang="zh-CN" altLang="en-US" sz="1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12481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面向对象编程（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OOP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）基础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类与对象：定义类、创建对象、构造函数与析构函数。</a:t>
            </a:r>
          </a:p>
          <a:p>
            <a:r>
              <a:rPr lang="zh-CN" altLang="en-US" dirty="0"/>
              <a:t>封装：访问控制修饰符（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继承：继承的概念、基类与派生类、多重继承。</a:t>
            </a:r>
          </a:p>
          <a:p>
            <a:r>
              <a:rPr lang="zh-CN" altLang="en-US" dirty="0"/>
              <a:t>多态：虚函数、纯虚函数、虚函数的重写、运行时多态。</a:t>
            </a:r>
          </a:p>
        </p:txBody>
      </p:sp>
    </p:spTree>
    <p:extLst>
      <p:ext uri="{BB962C8B-B14F-4D97-AF65-F5344CB8AC3E}">
        <p14:creationId xmlns:p14="http://schemas.microsoft.com/office/powerpoint/2010/main" val="2413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5.1 </a:t>
            </a:r>
            <a:r>
              <a:rPr lang="zh-CN" altLang="en-US" b="1" dirty="0"/>
              <a:t>为什么使用面向对象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面向对象编程（</a:t>
            </a:r>
            <a:r>
              <a:rPr lang="en-US" altLang="zh-CN" dirty="0"/>
              <a:t>OOP</a:t>
            </a:r>
            <a:r>
              <a:rPr lang="zh-CN" altLang="en-US" dirty="0"/>
              <a:t>）是软件开发中的一种编程范式，它与传统的过程化编程（如</a:t>
            </a:r>
            <a:r>
              <a:rPr lang="en-US" altLang="zh-CN" dirty="0"/>
              <a:t>C</a:t>
            </a:r>
            <a:r>
              <a:rPr lang="zh-CN" altLang="en-US" dirty="0"/>
              <a:t>语言）相比，提供了更高的灵活性和可维护性。通过将数据和操作数据的方法封装在一起，</a:t>
            </a:r>
            <a:r>
              <a:rPr lang="en-US" altLang="zh-CN" dirty="0"/>
              <a:t>OOP</a:t>
            </a:r>
            <a:r>
              <a:rPr lang="zh-CN" altLang="en-US" dirty="0"/>
              <a:t>可以使代码更加模块化、可扩展和易于维护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面向对象的</a:t>
            </a:r>
            <a:r>
              <a:rPr lang="zh-CN" altLang="en-US" dirty="0" smtClean="0"/>
              <a:t>优势</a:t>
            </a:r>
            <a:endParaRPr lang="en-US" altLang="zh-CN" dirty="0" smtClean="0"/>
          </a:p>
          <a:p>
            <a:r>
              <a:rPr lang="zh-CN" altLang="en-US" dirty="0"/>
              <a:t>与 </a:t>
            </a:r>
            <a:r>
              <a:rPr lang="en-US" altLang="zh-CN" dirty="0"/>
              <a:t>C </a:t>
            </a:r>
            <a:r>
              <a:rPr lang="zh-CN" altLang="en-US" dirty="0"/>
              <a:t>语言的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r>
              <a:rPr lang="zh-CN" altLang="en-US" dirty="0"/>
              <a:t>为什么选择面向对象编程</a:t>
            </a:r>
          </a:p>
        </p:txBody>
      </p:sp>
    </p:spTree>
    <p:extLst>
      <p:ext uri="{BB962C8B-B14F-4D97-AF65-F5344CB8AC3E}">
        <p14:creationId xmlns:p14="http://schemas.microsoft.com/office/powerpoint/2010/main" val="3297546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面向对象的优势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封装：</a:t>
            </a:r>
            <a:r>
              <a:rPr lang="en-US" altLang="zh-CN" dirty="0"/>
              <a:t>OOP</a:t>
            </a:r>
            <a:r>
              <a:rPr lang="zh-CN" altLang="en-US" dirty="0"/>
              <a:t>鼓励将数据与数据操作封装在一起，减少数据访问的复杂性。通过封装，类的实现细节可以隐藏，外部代码只需关注接口而非实现。</a:t>
            </a:r>
          </a:p>
          <a:p>
            <a:r>
              <a:rPr lang="zh-CN" altLang="en-US" dirty="0"/>
              <a:t>继承：继承允许类继承另一个类的属性和方法，减少代码的重复，增强代码的重用性。</a:t>
            </a:r>
          </a:p>
          <a:p>
            <a:r>
              <a:rPr lang="zh-CN" altLang="en-US" dirty="0"/>
              <a:t>多态：多态使得同一操作可以在不同类型的对象上表现出不同的行为，提高了代码的灵活性。</a:t>
            </a:r>
          </a:p>
          <a:p>
            <a:r>
              <a:rPr lang="zh-CN" altLang="en-US" dirty="0"/>
              <a:t>模块化与可维护性：</a:t>
            </a:r>
            <a:r>
              <a:rPr lang="en-US" altLang="zh-CN" dirty="0"/>
              <a:t>OOP</a:t>
            </a:r>
            <a:r>
              <a:rPr lang="zh-CN" altLang="en-US" dirty="0"/>
              <a:t>允许将一个大程序拆分成多个小模块，每个模块负责自己独立的功能，增强了代码的可维护性和扩展性。</a:t>
            </a:r>
          </a:p>
        </p:txBody>
      </p:sp>
    </p:spTree>
    <p:extLst>
      <p:ext uri="{BB962C8B-B14F-4D97-AF65-F5344CB8AC3E}">
        <p14:creationId xmlns:p14="http://schemas.microsoft.com/office/powerpoint/2010/main" val="19413990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语言是一种过程化编程语言，代码组织以函数为单位，数据与函数是分离的。而面向对象编程则将数据与操作数据的方法封装在一个实体</a:t>
            </a:r>
            <a:r>
              <a:rPr lang="en-US" altLang="zh-CN" dirty="0"/>
              <a:t>——</a:t>
            </a:r>
            <a:r>
              <a:rPr lang="zh-CN" altLang="en-US" dirty="0"/>
              <a:t>类中。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语言中，我们通过函数来操作数据结构中的数据。每个函数都只能操作通过参数传递的变量。虽然可以通过结构体组织数据，但没有像类那样的封装性和继承性。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4944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语言中的代码</a:t>
            </a:r>
            <a:r>
              <a:rPr lang="zh-CN" altLang="en-US" dirty="0" smtClean="0"/>
              <a:t>组织</a:t>
            </a:r>
            <a:endParaRPr lang="en-US" altLang="zh-CN" dirty="0" smtClean="0"/>
          </a:p>
          <a:p>
            <a:r>
              <a:rPr lang="en-US" altLang="zh-CN" dirty="0"/>
              <a:t>C++ </a:t>
            </a:r>
            <a:r>
              <a:rPr lang="zh-CN" altLang="en-US" dirty="0"/>
              <a:t>中的类与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C </a:t>
            </a:r>
            <a:r>
              <a:rPr lang="zh-CN" altLang="en-US" dirty="0"/>
              <a:t>与 </a:t>
            </a:r>
            <a:r>
              <a:rPr lang="en-US" altLang="zh-CN" dirty="0"/>
              <a:t>C++ </a:t>
            </a:r>
            <a:r>
              <a:rPr lang="zh-CN" altLang="en-US" dirty="0"/>
              <a:t>的区别</a:t>
            </a:r>
            <a:r>
              <a:rPr lang="zh-CN" altLang="en-US" dirty="0" smtClean="0"/>
              <a:t>总结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93521"/>
              </p:ext>
            </p:extLst>
          </p:nvPr>
        </p:nvGraphicFramePr>
        <p:xfrm>
          <a:off x="2759787" y="3490858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797"/>
                <a:gridCol w="3163330"/>
                <a:gridCol w="354787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C++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数据与操作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数据和操作分开，函数操作结构体数据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数据和操作封装在一起，使用类和对象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封装性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需要手动管理数据与函数的组织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类可以封装数据和函数，增强模块化与安全性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继承与多态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不支持继承和多态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支持继承和多态，支持代码重用和灵活性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手动管理内存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支持智能指针、构造函数与析构函数自动管理内存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代码可维护性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代码容易冗余、重复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代码模块化，易于维护与扩展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291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类与对象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类是面向对象编程中的核心概念，它描述了一个对象的属性和行为。类定义包括</a:t>
            </a:r>
            <a:r>
              <a:rPr lang="zh-CN" altLang="en-US" dirty="0" smtClean="0"/>
              <a:t>成</a:t>
            </a:r>
            <a:r>
              <a:rPr lang="en-US" altLang="zh-CN" dirty="0" smtClean="0"/>
              <a:t>	</a:t>
            </a:r>
            <a:r>
              <a:rPr lang="zh-CN" altLang="en-US" dirty="0" smtClean="0"/>
              <a:t>员</a:t>
            </a:r>
            <a:r>
              <a:rPr lang="zh-CN" altLang="en-US" dirty="0"/>
              <a:t>变量（属性）和成员函数（行为）。类的实例化称为对象。</a:t>
            </a:r>
            <a:endParaRPr lang="en-US" altLang="zh-CN" dirty="0" smtClean="0"/>
          </a:p>
          <a:p>
            <a:r>
              <a:rPr lang="zh-CN" altLang="en-US" dirty="0"/>
              <a:t>构造函数与</a:t>
            </a:r>
            <a:r>
              <a:rPr lang="zh-CN" altLang="en-US" dirty="0" smtClean="0"/>
              <a:t>析构函数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构造函数用于初始化对象的成员变量。析构函数用于在对象销毁时进行资源清理</a:t>
            </a:r>
            <a:r>
              <a:rPr lang="zh-CN" altLang="en-US" dirty="0" smtClean="0"/>
              <a:t>。</a:t>
            </a:r>
            <a:r>
              <a:rPr lang="en-US" altLang="zh-CN" dirty="0" smtClean="0"/>
              <a:t>	</a:t>
            </a:r>
            <a:r>
              <a:rPr lang="zh-CN" altLang="en-US" dirty="0" smtClean="0"/>
              <a:t>构造</a:t>
            </a:r>
            <a:r>
              <a:rPr lang="zh-CN" altLang="en-US" dirty="0"/>
              <a:t>函数和析构函数的名称与类名相同，但构造函数没有返回类型，析构函数以 </a:t>
            </a:r>
            <a:r>
              <a:rPr lang="en-US" altLang="zh-CN" dirty="0"/>
              <a:t>~ </a:t>
            </a:r>
            <a:r>
              <a:rPr lang="en-US" altLang="zh-CN" dirty="0" smtClean="0"/>
              <a:t>	</a:t>
            </a:r>
            <a:r>
              <a:rPr lang="zh-CN" altLang="en-US" dirty="0" smtClean="0"/>
              <a:t>开头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752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926" y="1993557"/>
            <a:ext cx="336207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封装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封装是面向对象编程的四大基本特性之一。封装通过访问控制修饰符（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）来控制类成员的访问权限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访问控制修饰符</a:t>
            </a:r>
          </a:p>
          <a:p>
            <a:pPr lvl="1"/>
            <a:r>
              <a:rPr lang="en-US" altLang="zh-CN" dirty="0"/>
              <a:t>public</a:t>
            </a:r>
            <a:r>
              <a:rPr lang="zh-CN" altLang="en-US" dirty="0"/>
              <a:t>：公开的成员，外部代码可以访问。</a:t>
            </a:r>
          </a:p>
          <a:p>
            <a:pPr lvl="1"/>
            <a:r>
              <a:rPr lang="en-US" altLang="zh-CN" dirty="0"/>
              <a:t>private</a:t>
            </a:r>
            <a:r>
              <a:rPr lang="zh-CN" altLang="en-US" dirty="0"/>
              <a:t>：私有的成员，只能在类的内部访问。</a:t>
            </a:r>
          </a:p>
          <a:p>
            <a:pPr lvl="1"/>
            <a:r>
              <a:rPr lang="en-US" altLang="zh-CN" dirty="0"/>
              <a:t>protected</a:t>
            </a:r>
            <a:r>
              <a:rPr lang="zh-CN" altLang="en-US" dirty="0"/>
              <a:t>：保护的成员，子类可以访问，但外部代码不能访问。</a:t>
            </a:r>
          </a:p>
        </p:txBody>
      </p:sp>
    </p:spTree>
    <p:extLst>
      <p:ext uri="{BB962C8B-B14F-4D97-AF65-F5344CB8AC3E}">
        <p14:creationId xmlns:p14="http://schemas.microsoft.com/office/powerpoint/2010/main" val="38876026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通过继承，我们可以创建一个新的类（派生类），它可以继承已有类（基类）的成员变量和成员函数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继承的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基类和派生类的关系：</a:t>
            </a:r>
            <a:r>
              <a:rPr lang="en-US" altLang="zh-CN" dirty="0"/>
              <a:t>	</a:t>
            </a:r>
            <a:endParaRPr lang="zh-CN" altLang="en-US" dirty="0"/>
          </a:p>
          <a:p>
            <a:pPr lvl="1"/>
            <a:r>
              <a:rPr lang="zh-CN" altLang="en-US" dirty="0"/>
              <a:t>基类是被继承的类。</a:t>
            </a:r>
          </a:p>
          <a:p>
            <a:pPr lvl="1"/>
            <a:r>
              <a:rPr lang="zh-CN" altLang="en-US" dirty="0"/>
              <a:t>派生类是从基类派生出来的类，可以继承基类的属性和行为。</a:t>
            </a:r>
          </a:p>
          <a:p>
            <a:r>
              <a:rPr lang="zh-CN" altLang="en-US" dirty="0" smtClean="0"/>
              <a:t>基</a:t>
            </a:r>
            <a:r>
              <a:rPr lang="zh-CN" altLang="en-US" dirty="0"/>
              <a:t>类与派生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/>
              <a:t>多重继承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24704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/>
              <a:t>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多态是指通过相同的接口调用不同的函数，实现不同的行为。多态有两种类型：编译时多态</a:t>
            </a:r>
            <a:r>
              <a:rPr lang="zh-CN" altLang="en-US" dirty="0" smtClean="0"/>
              <a:t>和运行</a:t>
            </a:r>
            <a:r>
              <a:rPr lang="zh-CN" altLang="en-US" dirty="0"/>
              <a:t>时多态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虚函数允许我们在基类中声明函数，在派生类中重写该函数，以便实现动态绑定。</a:t>
            </a:r>
            <a:endParaRPr lang="en-US" altLang="zh-CN" dirty="0"/>
          </a:p>
          <a:p>
            <a:r>
              <a:rPr lang="zh-CN" altLang="en-US" dirty="0" smtClean="0"/>
              <a:t>纯</a:t>
            </a:r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纯虚函数是没有函数体的虚函数，必须在派生类中实现它。含有纯虚函数的类被称</a:t>
            </a:r>
            <a:r>
              <a:rPr lang="en-US" altLang="zh-CN" dirty="0"/>
              <a:t>	</a:t>
            </a:r>
            <a:r>
              <a:rPr lang="zh-CN" altLang="en-US" dirty="0"/>
              <a:t>为抽象类，不能直接实例化。</a:t>
            </a:r>
            <a:endParaRPr lang="en-US" altLang="zh-CN" dirty="0"/>
          </a:p>
          <a:p>
            <a:r>
              <a:rPr lang="zh-CN" altLang="en-US" dirty="0" smtClean="0"/>
              <a:t>运行</a:t>
            </a:r>
            <a:r>
              <a:rPr lang="zh-CN" altLang="en-US" dirty="0"/>
              <a:t>时多态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运行</a:t>
            </a:r>
            <a:r>
              <a:rPr lang="zh-CN" altLang="en-US" dirty="0"/>
              <a:t>时多态是通过虚函数和指向基类的指针或引用来实现的。根据对象的实际类型</a:t>
            </a:r>
            <a:r>
              <a:rPr lang="zh-CN" altLang="en-US" dirty="0" smtClean="0"/>
              <a:t>，  </a:t>
            </a:r>
            <a:r>
              <a:rPr lang="en-US" altLang="zh-CN" dirty="0" smtClean="0"/>
              <a:t>	</a:t>
            </a:r>
            <a:r>
              <a:rPr lang="zh-CN" altLang="en-US" dirty="0" smtClean="0"/>
              <a:t>调用</a:t>
            </a:r>
            <a:r>
              <a:rPr lang="zh-CN" altLang="en-US" dirty="0"/>
              <a:t>相应的重写函数。</a:t>
            </a:r>
          </a:p>
        </p:txBody>
      </p:sp>
    </p:spTree>
    <p:extLst>
      <p:ext uri="{BB962C8B-B14F-4D97-AF65-F5344CB8AC3E}">
        <p14:creationId xmlns:p14="http://schemas.microsoft.com/office/powerpoint/2010/main" val="11039901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类与对象：类是对象的蓝图，对象是类的实例。构造函数和析构函数分别用于初始化和清理对象。</a:t>
            </a:r>
          </a:p>
          <a:p>
            <a:r>
              <a:rPr lang="zh-CN" altLang="en-US" dirty="0"/>
              <a:t>封装：通过访问控制修饰符（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）控制成员的访问权限，保护对象的状态。</a:t>
            </a:r>
          </a:p>
          <a:p>
            <a:r>
              <a:rPr lang="zh-CN" altLang="en-US" dirty="0"/>
              <a:t>继承：通过继承实现代码的复用，派生类可以继承基类的属性和方法。</a:t>
            </a:r>
          </a:p>
          <a:p>
            <a:r>
              <a:rPr lang="zh-CN" altLang="en-US" dirty="0"/>
              <a:t>多态：通过虚函数和纯虚函数实现多态，允许在运行时根据对象的实际类型调用不同的方法</a:t>
            </a:r>
          </a:p>
        </p:txBody>
      </p:sp>
    </p:spTree>
    <p:extLst>
      <p:ext uri="{BB962C8B-B14F-4D97-AF65-F5344CB8AC3E}">
        <p14:creationId xmlns:p14="http://schemas.microsoft.com/office/powerpoint/2010/main" val="16868443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指针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与动态内存管理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指针基础：指针的定义、解引用、指针运算。</a:t>
            </a:r>
          </a:p>
          <a:p>
            <a:r>
              <a:rPr lang="zh-CN" altLang="en-US" dirty="0" smtClean="0"/>
              <a:t>指针与数组：数组名作为指针，指针与数组的关系。</a:t>
            </a:r>
          </a:p>
          <a:p>
            <a:r>
              <a:rPr lang="zh-CN" altLang="en-US" dirty="0" smtClean="0"/>
              <a:t>动态内存管理：</a:t>
            </a:r>
            <a:r>
              <a:rPr lang="en-US" altLang="zh-CN" dirty="0" smtClean="0"/>
              <a:t>new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new[]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delete[]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内存泄漏与指针悬挂：避免内存泄漏，指针的安全使用。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06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STL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（标准模板库）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概述：</a:t>
            </a:r>
            <a:r>
              <a:rPr lang="en-US" altLang="zh-CN" dirty="0"/>
              <a:t>STL</a:t>
            </a:r>
            <a:r>
              <a:rPr lang="zh-CN" altLang="en-US" dirty="0"/>
              <a:t>的组成部分（容器、算法、迭代器）。</a:t>
            </a:r>
          </a:p>
          <a:p>
            <a:r>
              <a:rPr lang="zh-CN" altLang="en-US" dirty="0"/>
              <a:t>容器：</a:t>
            </a:r>
            <a:r>
              <a:rPr lang="en-US" altLang="zh-CN" dirty="0"/>
              <a:t>vector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/>
              <a:t>map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、</a:t>
            </a:r>
            <a:r>
              <a:rPr lang="en-US" altLang="zh-CN" dirty="0" err="1"/>
              <a:t>deque</a:t>
            </a:r>
            <a:r>
              <a:rPr lang="zh-CN" altLang="en-US" dirty="0"/>
              <a:t>等。</a:t>
            </a:r>
          </a:p>
          <a:p>
            <a:r>
              <a:rPr lang="zh-CN" altLang="en-US" dirty="0"/>
              <a:t>算法：排序、查找、删除、替换等常用算法。</a:t>
            </a:r>
          </a:p>
          <a:p>
            <a:r>
              <a:rPr lang="zh-CN" altLang="en-US" dirty="0"/>
              <a:t>迭代器：容器的迭代器使用方法。</a:t>
            </a:r>
          </a:p>
          <a:p>
            <a:r>
              <a:rPr lang="zh-CN" altLang="en-US" dirty="0"/>
              <a:t>智能指针：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、</a:t>
            </a:r>
            <a:r>
              <a:rPr lang="en-US" altLang="zh-CN" dirty="0" err="1"/>
              <a:t>weak_ptr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14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异常概念：异常的定义、捕获、抛出。</a:t>
            </a:r>
          </a:p>
          <a:p>
            <a:r>
              <a:rPr lang="en-US" altLang="zh-CN" dirty="0"/>
              <a:t>try-catch</a:t>
            </a:r>
            <a:r>
              <a:rPr lang="zh-CN" altLang="en-US" dirty="0"/>
              <a:t>语句：基本语法、捕获多种异常。</a:t>
            </a:r>
          </a:p>
          <a:p>
            <a:r>
              <a:rPr lang="zh-CN" altLang="en-US" dirty="0"/>
              <a:t>自定义异常类：如何创建自定义异常类型。</a:t>
            </a:r>
          </a:p>
          <a:p>
            <a:r>
              <a:rPr lang="zh-CN" altLang="en-US" dirty="0"/>
              <a:t>异常安全：异常安全的编程原则（基本保证、强保证）。</a:t>
            </a:r>
          </a:p>
        </p:txBody>
      </p:sp>
    </p:spTree>
    <p:extLst>
      <p:ext uri="{BB962C8B-B14F-4D97-AF65-F5344CB8AC3E}">
        <p14:creationId xmlns:p14="http://schemas.microsoft.com/office/powerpoint/2010/main" val="21025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文件输入输出：使用</a:t>
            </a:r>
            <a:r>
              <a:rPr lang="en-US" altLang="zh-CN" dirty="0" err="1"/>
              <a:t>fstream</a:t>
            </a:r>
            <a:r>
              <a:rPr lang="zh-CN" altLang="en-US" dirty="0"/>
              <a:t>进行文件读写。</a:t>
            </a:r>
          </a:p>
          <a:p>
            <a:r>
              <a:rPr lang="zh-CN" altLang="en-US" dirty="0"/>
              <a:t>文本文件与二进制文件：处理文本文件和二进制文件的不同方式。</a:t>
            </a:r>
          </a:p>
          <a:p>
            <a:r>
              <a:rPr lang="zh-CN" altLang="en-US" dirty="0"/>
              <a:t>文件指针与流控制：</a:t>
            </a:r>
            <a:r>
              <a:rPr lang="en-US" altLang="zh-CN" dirty="0" err="1"/>
              <a:t>seekg</a:t>
            </a:r>
            <a:r>
              <a:rPr lang="zh-CN" altLang="en-US" dirty="0"/>
              <a:t>、</a:t>
            </a:r>
            <a:r>
              <a:rPr lang="en-US" altLang="zh-CN" dirty="0" err="1"/>
              <a:t>seekp</a:t>
            </a:r>
            <a:r>
              <a:rPr lang="zh-CN" altLang="en-US" dirty="0"/>
              <a:t>、</a:t>
            </a:r>
            <a:r>
              <a:rPr lang="en-US" altLang="zh-CN" dirty="0" err="1"/>
              <a:t>tellg</a:t>
            </a:r>
            <a:r>
              <a:rPr lang="zh-CN" altLang="en-US" dirty="0"/>
              <a:t>、</a:t>
            </a:r>
            <a:r>
              <a:rPr lang="en-US" altLang="zh-CN" dirty="0" err="1"/>
              <a:t>tellp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097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C++11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及以后特性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表达式：如何使用</a:t>
            </a:r>
            <a:r>
              <a:rPr lang="en-US" altLang="zh-CN" dirty="0"/>
              <a:t>Lambda</a:t>
            </a:r>
            <a:r>
              <a:rPr lang="zh-CN" altLang="en-US" dirty="0"/>
              <a:t>简化代码。</a:t>
            </a:r>
          </a:p>
          <a:p>
            <a:r>
              <a:rPr lang="zh-CN" altLang="en-US" dirty="0"/>
              <a:t>智能指针：如何使用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等智能指针管理内存。</a:t>
            </a:r>
          </a:p>
          <a:p>
            <a:r>
              <a:rPr lang="zh-CN" altLang="en-US" dirty="0"/>
              <a:t>线程与并发：</a:t>
            </a:r>
            <a:r>
              <a:rPr lang="en-US" altLang="zh-CN" dirty="0" err="1"/>
              <a:t>std</a:t>
            </a:r>
            <a:r>
              <a:rPr lang="en-US" altLang="zh-CN" dirty="0"/>
              <a:t>::thread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mutex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async</a:t>
            </a:r>
            <a:r>
              <a:rPr lang="zh-CN" altLang="en-US" dirty="0"/>
              <a:t>等并发编程工具。</a:t>
            </a:r>
          </a:p>
          <a:p>
            <a:r>
              <a:rPr lang="zh-CN" altLang="en-US" dirty="0"/>
              <a:t>右值引用与移动语义：</a:t>
            </a:r>
            <a:r>
              <a:rPr lang="en-US" altLang="zh-CN" dirty="0" err="1"/>
              <a:t>std</a:t>
            </a:r>
            <a:r>
              <a:rPr lang="en-US" altLang="zh-CN" dirty="0"/>
              <a:t>::move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::forward</a:t>
            </a:r>
            <a:r>
              <a:rPr lang="zh-CN" altLang="en-US" dirty="0"/>
              <a:t>、移动构造函数和移动赋值运算符。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chrono</a:t>
            </a:r>
            <a:r>
              <a:rPr lang="zh-CN" altLang="en-US" dirty="0"/>
              <a:t>库：时间测量和延时功能。</a:t>
            </a:r>
          </a:p>
        </p:txBody>
      </p:sp>
    </p:spTree>
    <p:extLst>
      <p:ext uri="{BB962C8B-B14F-4D97-AF65-F5344CB8AC3E}">
        <p14:creationId xmlns:p14="http://schemas.microsoft.com/office/powerpoint/2010/main" val="12956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单例模式：如何实现和应用单例模式。</a:t>
            </a:r>
          </a:p>
          <a:p>
            <a:r>
              <a:rPr lang="zh-CN" altLang="en-US" dirty="0"/>
              <a:t>工厂模式：使用工厂模式来创建对象。</a:t>
            </a:r>
          </a:p>
          <a:p>
            <a:r>
              <a:rPr lang="zh-CN" altLang="en-US" dirty="0"/>
              <a:t>观察者模式：如何实现和应用观察者模式。</a:t>
            </a:r>
          </a:p>
          <a:p>
            <a:r>
              <a:rPr lang="zh-CN" altLang="en-US" dirty="0"/>
              <a:t>策略模式：定义一系列算法，将每一个算法封装起来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/>
              <a:t>高内</a:t>
            </a:r>
            <a:r>
              <a:rPr lang="zh-CN" altLang="en-US" smtClean="0"/>
              <a:t>聚，低耦合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6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240" y="2100648"/>
            <a:ext cx="421181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7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模板编程：函数模板、类模板、模板特化与偏特化、模板元编程。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的互操作性：如何在</a:t>
            </a:r>
            <a:r>
              <a:rPr lang="en-US" altLang="zh-CN" dirty="0"/>
              <a:t>C++</a:t>
            </a:r>
            <a:r>
              <a:rPr lang="zh-CN" altLang="en-US" dirty="0"/>
              <a:t>中调用</a:t>
            </a:r>
            <a:r>
              <a:rPr lang="en-US" altLang="zh-CN" dirty="0"/>
              <a:t>C</a:t>
            </a:r>
            <a:r>
              <a:rPr lang="zh-CN" altLang="en-US" dirty="0"/>
              <a:t>语言代码。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与外部库集成：使用外部库（如</a:t>
            </a:r>
            <a:r>
              <a:rPr lang="en-US" altLang="zh-CN" dirty="0"/>
              <a:t>Boost</a:t>
            </a:r>
            <a:r>
              <a:rPr lang="zh-CN" altLang="en-US" dirty="0"/>
              <a:t>、</a:t>
            </a:r>
            <a:r>
              <a:rPr lang="en-US" altLang="zh-CN" dirty="0" err="1"/>
              <a:t>Qt</a:t>
            </a:r>
            <a:r>
              <a:rPr lang="zh-CN" altLang="en-US" dirty="0"/>
              <a:t>、</a:t>
            </a:r>
            <a:r>
              <a:rPr lang="en-US" altLang="zh-CN" dirty="0" err="1"/>
              <a:t>OpenCV</a:t>
            </a:r>
            <a:r>
              <a:rPr lang="zh-CN" altLang="en-US" dirty="0"/>
              <a:t>等）进行开发。</a:t>
            </a:r>
          </a:p>
        </p:txBody>
      </p:sp>
    </p:spTree>
    <p:extLst>
      <p:ext uri="{BB962C8B-B14F-4D97-AF65-F5344CB8AC3E}">
        <p14:creationId xmlns:p14="http://schemas.microsoft.com/office/powerpoint/2010/main" val="27836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章  总和练习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</a:t>
            </a:r>
            <a:r>
              <a:rPr lang="zh-CN" altLang="en-US" dirty="0" smtClean="0"/>
              <a:t>计算机程序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2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1.2 </a:t>
            </a:r>
            <a:r>
              <a:rPr lang="en-US" altLang="zh-CN" b="1" dirty="0"/>
              <a:t>C++</a:t>
            </a:r>
            <a:r>
              <a:rPr lang="zh-CN" altLang="zh-CN" b="1" dirty="0"/>
              <a:t>语言概述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的起源与发展历程</a:t>
            </a:r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zh-CN" dirty="0"/>
              <a:t>最初由</a:t>
            </a:r>
            <a:r>
              <a:rPr lang="en-US" altLang="zh-CN" dirty="0"/>
              <a:t>Bjarne </a:t>
            </a:r>
            <a:r>
              <a:rPr lang="en-US" altLang="zh-CN" dirty="0" err="1"/>
              <a:t>Stroustrup</a:t>
            </a:r>
            <a:r>
              <a:rPr lang="zh-CN" altLang="zh-CN" dirty="0"/>
              <a:t>于</a:t>
            </a:r>
            <a:r>
              <a:rPr lang="en-US" altLang="zh-CN" dirty="0"/>
              <a:t>1979</a:t>
            </a:r>
            <a:r>
              <a:rPr lang="zh-CN" altLang="zh-CN" dirty="0"/>
              <a:t>年在贝尔实验室开发，旨在扩展</a:t>
            </a:r>
            <a:r>
              <a:rPr lang="en-US" altLang="zh-CN" dirty="0"/>
              <a:t>C</a:t>
            </a:r>
            <a:r>
              <a:rPr lang="zh-CN" altLang="zh-CN" dirty="0"/>
              <a:t>语言以</a:t>
            </a:r>
            <a:r>
              <a:rPr lang="zh-CN" altLang="zh-CN" dirty="0" smtClean="0"/>
              <a:t>支持</a:t>
            </a:r>
            <a:r>
              <a:rPr lang="en-US" altLang="zh-CN" dirty="0" smtClean="0"/>
              <a:t>	</a:t>
            </a:r>
            <a:r>
              <a:rPr lang="zh-CN" altLang="zh-CN" dirty="0" smtClean="0"/>
              <a:t>面向对象</a:t>
            </a:r>
            <a:r>
              <a:rPr lang="zh-CN" altLang="zh-CN" dirty="0"/>
              <a:t>编程。它兼具面向过程和面向对象的特性，广泛应用于系统软件、应用</a:t>
            </a:r>
            <a:r>
              <a:rPr lang="zh-CN" altLang="zh-CN" dirty="0" smtClean="0"/>
              <a:t>程</a:t>
            </a:r>
            <a:r>
              <a:rPr lang="en-US" altLang="zh-CN" dirty="0" smtClean="0"/>
              <a:t>	</a:t>
            </a:r>
            <a:r>
              <a:rPr lang="zh-CN" altLang="zh-CN" dirty="0" smtClean="0"/>
              <a:t>序</a:t>
            </a:r>
            <a:r>
              <a:rPr lang="zh-CN" altLang="zh-CN" dirty="0"/>
              <a:t>、游戏开发、嵌入式系统等多个领域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b="1" dirty="0"/>
              <a:t>C++</a:t>
            </a:r>
            <a:r>
              <a:rPr lang="zh-CN" altLang="zh-CN" b="1" dirty="0"/>
              <a:t>与</a:t>
            </a:r>
            <a:r>
              <a:rPr lang="en-US" altLang="zh-CN" b="1" dirty="0"/>
              <a:t>C</a:t>
            </a:r>
            <a:r>
              <a:rPr lang="zh-CN" altLang="zh-CN" b="1" dirty="0"/>
              <a:t>语言的区别</a:t>
            </a:r>
          </a:p>
          <a:p>
            <a:pPr lvl="1"/>
            <a:r>
              <a:rPr lang="en-US" altLang="zh-CN" dirty="0" smtClean="0"/>
              <a:t>C++</a:t>
            </a:r>
            <a:r>
              <a:rPr lang="zh-CN" altLang="zh-CN" dirty="0" smtClean="0"/>
              <a:t>比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语言在面向对象编程（</a:t>
            </a:r>
            <a:r>
              <a:rPr lang="en-US" altLang="zh-CN" dirty="0" smtClean="0"/>
              <a:t>OOP</a:t>
            </a:r>
            <a:r>
              <a:rPr lang="zh-CN" altLang="zh-CN" dirty="0" smtClean="0"/>
              <a:t>）方面做了大量扩展。以下是主要的区别：</a:t>
            </a:r>
          </a:p>
          <a:p>
            <a:pPr lvl="1"/>
            <a:r>
              <a:rPr lang="zh-CN" altLang="zh-CN" b="1" dirty="0" smtClean="0"/>
              <a:t>面向对象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引入了类（</a:t>
            </a:r>
            <a:r>
              <a:rPr lang="en-US" altLang="zh-CN" dirty="0" smtClean="0"/>
              <a:t>Class</a:t>
            </a:r>
            <a:r>
              <a:rPr lang="zh-CN" altLang="zh-CN" dirty="0" smtClean="0"/>
              <a:t>）和对象（</a:t>
            </a:r>
            <a:r>
              <a:rPr lang="en-US" altLang="zh-CN" dirty="0" smtClean="0"/>
              <a:t>Object</a:t>
            </a:r>
            <a:r>
              <a:rPr lang="zh-CN" altLang="zh-CN" dirty="0" smtClean="0"/>
              <a:t>）的概念，支持封装、继承和多态。</a:t>
            </a:r>
          </a:p>
          <a:p>
            <a:pPr lvl="1"/>
            <a:r>
              <a:rPr lang="zh-CN" altLang="zh-CN" b="1" dirty="0" smtClean="0"/>
              <a:t>构造函数与析构函数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引入了构造函数和析构函数，用于对象的初始化与销毁。</a:t>
            </a:r>
          </a:p>
          <a:p>
            <a:pPr lvl="1"/>
            <a:r>
              <a:rPr lang="zh-CN" altLang="zh-CN" b="1" dirty="0" smtClean="0"/>
              <a:t>函数重载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允许函数名重载，可以根据参数类型或数量来选择不同的函数实现。</a:t>
            </a:r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2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 // </a:t>
            </a:r>
            <a:r>
              <a:rPr lang="zh-CN" altLang="en-US" dirty="0"/>
              <a:t>引入输入输出流库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定义一个类，负责输出</a:t>
            </a:r>
            <a:r>
              <a:rPr lang="en-US" altLang="zh-CN" dirty="0"/>
              <a:t>Hello World</a:t>
            </a:r>
          </a:p>
          <a:p>
            <a:pPr marL="0" indent="0">
              <a:buNone/>
            </a:pPr>
            <a:r>
              <a:rPr lang="en-US" altLang="zh-CN" dirty="0"/>
              <a:t>class HelloWorld {</a:t>
            </a:r>
          </a:p>
          <a:p>
            <a:pPr marL="0" indent="0">
              <a:buNone/>
            </a:pPr>
            <a:r>
              <a:rPr lang="en-US" altLang="zh-CN" dirty="0"/>
              <a:t>public:</a:t>
            </a:r>
          </a:p>
          <a:p>
            <a:pPr marL="0" indent="0">
              <a:buNone/>
            </a:pPr>
            <a:r>
              <a:rPr lang="en-US" altLang="zh-CN" dirty="0"/>
              <a:t>    void </a:t>
            </a:r>
            <a:r>
              <a:rPr lang="en-US" altLang="zh-CN" dirty="0" err="1"/>
              <a:t>printMessage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"Hello, World!"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 // </a:t>
            </a:r>
            <a:r>
              <a:rPr lang="zh-CN" altLang="en-US" dirty="0"/>
              <a:t>输出 </a:t>
            </a:r>
            <a:r>
              <a:rPr lang="en-US" altLang="zh-CN" dirty="0"/>
              <a:t>"Hello, World!"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main() {</a:t>
            </a:r>
          </a:p>
          <a:p>
            <a:pPr marL="0" indent="0">
              <a:buNone/>
            </a:pPr>
            <a:r>
              <a:rPr lang="en-US" altLang="zh-CN" dirty="0"/>
              <a:t>    HelloWorld hello;  // </a:t>
            </a:r>
            <a:r>
              <a:rPr lang="zh-CN" altLang="en-US" dirty="0"/>
              <a:t>创建一个</a:t>
            </a:r>
            <a:r>
              <a:rPr lang="en-US" altLang="zh-CN" dirty="0"/>
              <a:t>HelloWorld</a:t>
            </a:r>
            <a:r>
              <a:rPr lang="zh-CN" altLang="en-US" dirty="0"/>
              <a:t>类的对象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hello.printMessage</a:t>
            </a:r>
            <a:r>
              <a:rPr lang="en-US" altLang="zh-CN" dirty="0"/>
              <a:t>(); // </a:t>
            </a:r>
            <a:r>
              <a:rPr lang="zh-CN" altLang="en-US" dirty="0"/>
              <a:t>调用</a:t>
            </a:r>
            <a:r>
              <a:rPr lang="en-US" altLang="zh-CN" dirty="0" err="1"/>
              <a:t>printMessage</a:t>
            </a:r>
            <a:r>
              <a:rPr lang="zh-CN" altLang="en-US" dirty="0"/>
              <a:t>方法输出信息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 // </a:t>
            </a:r>
            <a:r>
              <a:rPr lang="zh-CN" altLang="en-US" dirty="0"/>
              <a:t>返回 </a:t>
            </a:r>
            <a:r>
              <a:rPr lang="en-US" altLang="zh-CN" dirty="0"/>
              <a:t>0</a:t>
            </a:r>
            <a:r>
              <a:rPr lang="zh-CN" altLang="en-US" dirty="0"/>
              <a:t>，表示程序成功结束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05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5673</TotalTime>
  <Words>3524</Words>
  <Application>Microsoft Office PowerPoint</Application>
  <PresentationFormat>宽屏</PresentationFormat>
  <Paragraphs>565</Paragraphs>
  <Slides>71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77" baseType="lpstr">
      <vt:lpstr>华文楷体</vt:lpstr>
      <vt:lpstr>幼圆</vt:lpstr>
      <vt:lpstr>Arial</vt:lpstr>
      <vt:lpstr>Century Gothic</vt:lpstr>
      <vt:lpstr>Wingdings 3</vt:lpstr>
      <vt:lpstr>丝状</vt:lpstr>
      <vt:lpstr>C++语言培训</vt:lpstr>
      <vt:lpstr>第1章  C++简介</vt:lpstr>
      <vt:lpstr>1.1 编程模式</vt:lpstr>
      <vt:lpstr>面向过程编程</vt:lpstr>
      <vt:lpstr>面向对象编程</vt:lpstr>
      <vt:lpstr>区别 - 面向过程和面向对象</vt:lpstr>
      <vt:lpstr>区别 - 面向过程和面向对象</vt:lpstr>
      <vt:lpstr>1.2 C++语言概述 </vt:lpstr>
      <vt:lpstr>最简单的C++语言程序</vt:lpstr>
      <vt:lpstr>1.3 开发环境  </vt:lpstr>
      <vt:lpstr>C++的编译过程 </vt:lpstr>
      <vt:lpstr>编译运行C++程序</vt:lpstr>
      <vt:lpstr>C++开发环境</vt:lpstr>
      <vt:lpstr>1.4 课后练习</vt:lpstr>
      <vt:lpstr>第2章  C++基础数据类型与变量</vt:lpstr>
      <vt:lpstr>2.1 基本数据类型</vt:lpstr>
      <vt:lpstr>取值范围 – sizeof()</vt:lpstr>
      <vt:lpstr>2.2 常量与枚举 </vt:lpstr>
      <vt:lpstr>2.3 复合类型</vt:lpstr>
      <vt:lpstr>C++ 字符串和 C 字符数组的区别</vt:lpstr>
      <vt:lpstr>C++ 字符串和 C 字符数组的区别</vt:lpstr>
      <vt:lpstr>类与其他复合类型的区别</vt:lpstr>
      <vt:lpstr>2.4 变量的作用域与存储类型</vt:lpstr>
      <vt:lpstr>2.5 变量内存分布</vt:lpstr>
      <vt:lpstr>内存分布</vt:lpstr>
      <vt:lpstr>内存分布</vt:lpstr>
      <vt:lpstr>2.6 课后练习</vt:lpstr>
      <vt:lpstr>第3章 运算符、控制语句与输入输出</vt:lpstr>
      <vt:lpstr>3.1 程序=算法+数据 </vt:lpstr>
      <vt:lpstr>算法的组成</vt:lpstr>
      <vt:lpstr>算法的组成</vt:lpstr>
      <vt:lpstr>算法 - 举例</vt:lpstr>
      <vt:lpstr>3.2 运算符 </vt:lpstr>
      <vt:lpstr>3.3 控制语句 </vt:lpstr>
      <vt:lpstr>3.4 输入与输出 </vt:lpstr>
      <vt:lpstr>3.5 课后练习</vt:lpstr>
      <vt:lpstr>第4章函数与数组</vt:lpstr>
      <vt:lpstr>4.1函数的作用 </vt:lpstr>
      <vt:lpstr>4.2 函数定义与调用</vt:lpstr>
      <vt:lpstr>函数定义</vt:lpstr>
      <vt:lpstr>函数调用过程</vt:lpstr>
      <vt:lpstr>参数 - 形参与实参 </vt:lpstr>
      <vt:lpstr>参数传递 </vt:lpstr>
      <vt:lpstr>参数传递 -比较</vt:lpstr>
      <vt:lpstr>参数传递 - 使用场景 </vt:lpstr>
      <vt:lpstr>参数类型</vt:lpstr>
      <vt:lpstr>4.3 数组</vt:lpstr>
      <vt:lpstr>C99 标准 - 取值范围</vt:lpstr>
      <vt:lpstr>数组存储结构</vt:lpstr>
      <vt:lpstr>4.4 参数类型 - 数组</vt:lpstr>
      <vt:lpstr>参数类型 - 数组 - 示例</vt:lpstr>
      <vt:lpstr>4.5 函数重载与递归</vt:lpstr>
      <vt:lpstr>4.6 课后练习</vt:lpstr>
      <vt:lpstr>第5章面向对象编程（OOP）基础</vt:lpstr>
      <vt:lpstr>5.1 为什么使用面向对象</vt:lpstr>
      <vt:lpstr>面向对象的优势 </vt:lpstr>
      <vt:lpstr>与 C 语言的区别</vt:lpstr>
      <vt:lpstr>与 C 语言的区别</vt:lpstr>
      <vt:lpstr>5.2 类与对象</vt:lpstr>
      <vt:lpstr>5.2 封装</vt:lpstr>
      <vt:lpstr>5.3 继承</vt:lpstr>
      <vt:lpstr>5.4 多态</vt:lpstr>
      <vt:lpstr>5.5 总结</vt:lpstr>
      <vt:lpstr>第6章 指针与动态内存管理</vt:lpstr>
      <vt:lpstr>第7章  STL（标准模板库）</vt:lpstr>
      <vt:lpstr>第8章异常处理</vt:lpstr>
      <vt:lpstr>第9章文件操作</vt:lpstr>
      <vt:lpstr>第10章  C++11及以后特性</vt:lpstr>
      <vt:lpstr>第11章  C++设计模式</vt:lpstr>
      <vt:lpstr>第11章  C++进阶</vt:lpstr>
      <vt:lpstr>第12章  总和练习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</dc:title>
  <dc:creator>Microsoft 帐户</dc:creator>
  <cp:lastModifiedBy>Microsoft 帐户</cp:lastModifiedBy>
  <cp:revision>817</cp:revision>
  <dcterms:created xsi:type="dcterms:W3CDTF">2024-12-06T07:39:40Z</dcterms:created>
  <dcterms:modified xsi:type="dcterms:W3CDTF">2025-03-14T07:23:54Z</dcterms:modified>
</cp:coreProperties>
</file>