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8" r:id="rId9"/>
    <p:sldId id="262" r:id="rId10"/>
    <p:sldId id="265" r:id="rId11"/>
    <p:sldId id="267" r:id="rId12"/>
    <p:sldId id="264" r:id="rId13"/>
    <p:sldId id="269" r:id="rId14"/>
    <p:sldId id="274" r:id="rId15"/>
    <p:sldId id="278" r:id="rId16"/>
    <p:sldId id="271" r:id="rId17"/>
    <p:sldId id="272" r:id="rId18"/>
    <p:sldId id="277" r:id="rId19"/>
    <p:sldId id="310" r:id="rId20"/>
    <p:sldId id="279" r:id="rId21"/>
    <p:sldId id="280" r:id="rId22"/>
    <p:sldId id="281" r:id="rId23"/>
    <p:sldId id="276" r:id="rId24"/>
    <p:sldId id="270" r:id="rId25"/>
    <p:sldId id="273" r:id="rId26"/>
    <p:sldId id="275" r:id="rId27"/>
    <p:sldId id="283" r:id="rId28"/>
    <p:sldId id="284" r:id="rId29"/>
    <p:sldId id="282" r:id="rId30"/>
    <p:sldId id="285" r:id="rId31"/>
    <p:sldId id="291" r:id="rId32"/>
    <p:sldId id="292" r:id="rId33"/>
    <p:sldId id="293" r:id="rId34"/>
    <p:sldId id="294" r:id="rId35"/>
    <p:sldId id="287" r:id="rId36"/>
    <p:sldId id="288" r:id="rId37"/>
    <p:sldId id="289" r:id="rId38"/>
    <p:sldId id="290" r:id="rId39"/>
    <p:sldId id="329" r:id="rId40"/>
    <p:sldId id="295" r:id="rId41"/>
    <p:sldId id="335" r:id="rId42"/>
    <p:sldId id="330" r:id="rId43"/>
    <p:sldId id="331" r:id="rId44"/>
    <p:sldId id="332" r:id="rId45"/>
    <p:sldId id="333" r:id="rId46"/>
    <p:sldId id="336" r:id="rId47"/>
    <p:sldId id="334" r:id="rId48"/>
    <p:sldId id="300" r:id="rId49"/>
    <p:sldId id="306" r:id="rId50"/>
    <p:sldId id="307" r:id="rId51"/>
    <p:sldId id="308" r:id="rId52"/>
    <p:sldId id="309" r:id="rId53"/>
    <p:sldId id="337" r:id="rId54"/>
    <p:sldId id="296" r:id="rId55"/>
    <p:sldId id="317" r:id="rId56"/>
    <p:sldId id="318" r:id="rId57"/>
    <p:sldId id="319" r:id="rId58"/>
    <p:sldId id="320" r:id="rId59"/>
    <p:sldId id="298" r:id="rId60"/>
    <p:sldId id="321" r:id="rId61"/>
    <p:sldId id="325" r:id="rId62"/>
    <p:sldId id="323" r:id="rId63"/>
    <p:sldId id="324" r:id="rId64"/>
    <p:sldId id="299" r:id="rId65"/>
    <p:sldId id="327" r:id="rId66"/>
    <p:sldId id="328" r:id="rId67"/>
    <p:sldId id="340" r:id="rId68"/>
    <p:sldId id="315" r:id="rId69"/>
    <p:sldId id="316" r:id="rId70"/>
    <p:sldId id="326" r:id="rId71"/>
    <p:sldId id="311" r:id="rId72"/>
    <p:sldId id="314" r:id="rId73"/>
    <p:sldId id="312" r:id="rId74"/>
    <p:sldId id="313" r:id="rId75"/>
    <p:sldId id="341" r:id="rId76"/>
    <p:sldId id="342" r:id="rId77"/>
    <p:sldId id="343" r:id="rId78"/>
    <p:sldId id="303" r:id="rId79"/>
    <p:sldId id="338" r:id="rId80"/>
    <p:sldId id="339" r:id="rId81"/>
    <p:sldId id="344" r:id="rId82"/>
    <p:sldId id="345" r:id="rId83"/>
    <p:sldId id="346" r:id="rId84"/>
    <p:sldId id="347" r:id="rId85"/>
    <p:sldId id="348" r:id="rId86"/>
    <p:sldId id="349" r:id="rId87"/>
    <p:sldId id="350" r:id="rId88"/>
    <p:sldId id="351" r:id="rId89"/>
    <p:sldId id="358" r:id="rId90"/>
    <p:sldId id="352" r:id="rId91"/>
    <p:sldId id="353" r:id="rId92"/>
    <p:sldId id="354" r:id="rId93"/>
    <p:sldId id="355" r:id="rId94"/>
    <p:sldId id="356" r:id="rId95"/>
    <p:sldId id="357" r:id="rId96"/>
    <p:sldId id="30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QT</a:t>
            </a:r>
            <a:r>
              <a:rPr lang="zh-CN" altLang="en-US" dirty="0"/>
              <a:t>编译运行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1823" y="1905000"/>
            <a:ext cx="6196360" cy="44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1.7 </a:t>
            </a:r>
            <a:r>
              <a:rPr lang="zh-CN" altLang="en-US" dirty="0" smtClean="0"/>
              <a:t>程序设计</a:t>
            </a:r>
            <a:r>
              <a:rPr lang="zh-CN" altLang="en-US" dirty="0"/>
              <a:t>的任务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  <a:p>
            <a:r>
              <a:rPr lang="zh-CN" altLang="en-US" dirty="0"/>
              <a:t>设计算法</a:t>
            </a:r>
          </a:p>
          <a:p>
            <a:r>
              <a:rPr lang="zh-CN" altLang="en-US" dirty="0"/>
              <a:t>编写程序</a:t>
            </a:r>
          </a:p>
          <a:p>
            <a:r>
              <a:rPr lang="zh-CN" altLang="en-US" dirty="0"/>
              <a:t>对源程序进行编辑、编译和连接</a:t>
            </a:r>
          </a:p>
          <a:p>
            <a:r>
              <a:rPr lang="zh-CN" altLang="en-US" dirty="0"/>
              <a:t>运行程序分析结果</a:t>
            </a:r>
          </a:p>
          <a:p>
            <a:r>
              <a:rPr lang="zh-CN" altLang="en-US" dirty="0"/>
              <a:t>编写程序文档</a:t>
            </a:r>
          </a:p>
        </p:txBody>
      </p:sp>
    </p:spTree>
    <p:extLst>
      <p:ext uri="{BB962C8B-B14F-4D97-AF65-F5344CB8AC3E}">
        <p14:creationId xmlns:p14="http://schemas.microsoft.com/office/powerpoint/2010/main" val="118720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zh-CN" b="1" dirty="0" smtClean="0"/>
              <a:t>课后</a:t>
            </a:r>
            <a:r>
              <a:rPr lang="zh-CN" altLang="zh-CN" b="1" dirty="0"/>
              <a:t>练习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smtClean="0"/>
              <a:t>QT 12.9</a:t>
            </a:r>
            <a:endParaRPr lang="en-US" altLang="zh-CN" dirty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参照本章例题</a:t>
            </a:r>
            <a:r>
              <a:rPr lang="en-US" altLang="zh-CN" dirty="0"/>
              <a:t>,</a:t>
            </a:r>
            <a:r>
              <a:rPr lang="zh-CN" altLang="en-US" dirty="0"/>
              <a:t>编写一个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  <a:r>
              <a:rPr lang="en-US" altLang="zh-CN" dirty="0"/>
              <a:t>,</a:t>
            </a:r>
            <a:r>
              <a:rPr lang="zh-CN" altLang="en-US" dirty="0"/>
              <a:t>输出以下信息</a:t>
            </a:r>
            <a:r>
              <a:rPr lang="en-US" altLang="zh-CN" dirty="0" smtClean="0"/>
              <a:t>:</a:t>
            </a:r>
          </a:p>
          <a:p>
            <a:pPr marL="457200" lvl="1" indent="0">
              <a:buNone/>
            </a:pPr>
            <a:r>
              <a:rPr lang="en-US" altLang="zh-CN" dirty="0" smtClean="0"/>
              <a:t>**********************************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Very good!</a:t>
            </a:r>
          </a:p>
          <a:p>
            <a:pPr marL="457200" lvl="1" indent="0">
              <a:buNone/>
            </a:pPr>
            <a:r>
              <a:rPr lang="en-US" altLang="zh-CN" dirty="0" smtClean="0"/>
              <a:t>**********************************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8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数据类型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和变量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基本类型：</a:t>
            </a:r>
          </a:p>
          <a:p>
            <a:pPr marL="0" indent="0">
              <a:buNone/>
            </a:pPr>
            <a:r>
              <a:rPr lang="zh-CN" altLang="en-US" dirty="0"/>
              <a:t>	整数类型：</a:t>
            </a:r>
            <a:r>
              <a:rPr lang="en-US" altLang="zh-CN" dirty="0" err="1"/>
              <a:t>int</a:t>
            </a:r>
            <a:r>
              <a:rPr lang="zh-CN" altLang="en-US" dirty="0"/>
              <a:t>、</a:t>
            </a:r>
            <a:r>
              <a:rPr lang="en-US" altLang="zh-CN" dirty="0"/>
              <a:t>short</a:t>
            </a:r>
            <a:r>
              <a:rPr lang="zh-CN" altLang="en-US" dirty="0"/>
              <a:t>、</a:t>
            </a:r>
            <a:r>
              <a:rPr lang="en-US" altLang="zh-CN" dirty="0" smtClean="0"/>
              <a:t>long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	浮点类型：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 smtClean="0"/>
              <a:t>double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	字符类型：</a:t>
            </a:r>
            <a:r>
              <a:rPr lang="en-US" altLang="zh-CN" dirty="0" smtClean="0"/>
              <a:t>char</a:t>
            </a:r>
            <a:endParaRPr lang="zh-CN" altLang="en-US" dirty="0"/>
          </a:p>
          <a:p>
            <a:r>
              <a:rPr lang="zh-CN" altLang="en-US" dirty="0"/>
              <a:t>特殊类型：</a:t>
            </a:r>
            <a:r>
              <a:rPr lang="en-US" altLang="zh-CN" dirty="0" smtClean="0"/>
              <a:t>void</a:t>
            </a:r>
          </a:p>
          <a:p>
            <a:r>
              <a:rPr lang="zh-CN" altLang="en-US" dirty="0" smtClean="0"/>
              <a:t>取值范围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09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取值范围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960714"/>
              </p:ext>
            </p:extLst>
          </p:nvPr>
        </p:nvGraphicFramePr>
        <p:xfrm>
          <a:off x="2589213" y="2133600"/>
          <a:ext cx="89154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966917"/>
                <a:gridCol w="3490783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位数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取值范围（有符号）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取值范围（无符号）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short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-32,768 -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32,767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~2147483648~2147483647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0~4294967295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long(win)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~2147483648~2147483647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long(</a:t>
                      </a:r>
                      <a:r>
                        <a:rPr lang="en-US" altLang="zh-CN" dirty="0" err="1" smtClean="0"/>
                        <a:t>linux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64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-9,223,372,036,854,775,808 </a:t>
                      </a:r>
                      <a:r>
                        <a:rPr lang="zh-CN" altLang="en-US" dirty="0" smtClean="0"/>
                        <a:t>～ </a:t>
                      </a:r>
                      <a:r>
                        <a:rPr lang="en-US" altLang="zh-CN" dirty="0" smtClean="0"/>
                        <a:t>9,223,372,036,854,775,807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 </a:t>
                      </a:r>
                      <a:r>
                        <a:rPr lang="zh-CN" altLang="en-US" dirty="0" smtClean="0"/>
                        <a:t>～ </a:t>
                      </a:r>
                      <a:r>
                        <a:rPr lang="en-US" altLang="zh-CN" dirty="0" smtClean="0"/>
                        <a:t>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8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取值</a:t>
            </a:r>
            <a:r>
              <a:rPr lang="zh-CN" altLang="en-US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063612"/>
              </p:ext>
            </p:extLst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变量声明与初始化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语法：数据类型 变量名 </a:t>
            </a:r>
            <a:r>
              <a:rPr lang="en-US" altLang="zh-CN" dirty="0"/>
              <a:t>= 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zh-CN" altLang="en-US" dirty="0"/>
              <a:t>示例：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age = 25;</a:t>
            </a:r>
          </a:p>
          <a:p>
            <a:pPr marL="400050" lvl="1" indent="0">
              <a:buNone/>
            </a:pPr>
            <a:r>
              <a:rPr lang="en-US" altLang="zh-CN" dirty="0"/>
              <a:t>float height = 175.5;</a:t>
            </a:r>
          </a:p>
          <a:p>
            <a:pPr marL="400050" lvl="1" indent="0">
              <a:buNone/>
            </a:pPr>
            <a:r>
              <a:rPr lang="en-US" altLang="zh-CN" dirty="0"/>
              <a:t>char grade = 'A';</a:t>
            </a:r>
            <a:endParaRPr lang="zh-CN" altLang="en-US" dirty="0"/>
          </a:p>
          <a:p>
            <a:r>
              <a:rPr lang="zh-CN" altLang="zh-CN" b="1" dirty="0" smtClean="0"/>
              <a:t>常量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smtClean="0"/>
              <a:t>	#</a:t>
            </a:r>
            <a:r>
              <a:rPr lang="en-US" altLang="zh-CN" dirty="0"/>
              <a:t>define</a:t>
            </a:r>
            <a:r>
              <a:rPr lang="zh-CN" altLang="en-US" dirty="0"/>
              <a:t>宏定义。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const</a:t>
            </a:r>
            <a:r>
              <a:rPr lang="zh-CN" altLang="en-US" dirty="0"/>
              <a:t>关键字。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79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输入输出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输入：</a:t>
            </a:r>
            <a:r>
              <a:rPr lang="en-US" altLang="zh-CN" dirty="0" err="1"/>
              <a:t>scanf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输出：</a:t>
            </a:r>
            <a:r>
              <a:rPr lang="en-US" altLang="zh-CN" dirty="0" err="1"/>
              <a:t>printf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age;</a:t>
            </a:r>
          </a:p>
          <a:p>
            <a:pPr marL="400050" lvl="1" indent="0">
              <a:buNone/>
            </a:pPr>
            <a:r>
              <a:rPr lang="en-US" altLang="zh-CN" dirty="0"/>
              <a:t>    float height;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your age: ");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("%d", &amp;age);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("Enter your height : ");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scanf</a:t>
            </a:r>
            <a:r>
              <a:rPr lang="en-US" altLang="zh-CN" dirty="0"/>
              <a:t>("%f", &amp;height);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("Your age is: %d\n", age);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("Your height is: %.2f meters\n", height);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7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 smtClean="0"/>
              <a:t>标准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&lt;</a:t>
            </a:r>
            <a:r>
              <a:rPr lang="en-US" altLang="zh-CN" dirty="0" err="1"/>
              <a:t>stdint.h</a:t>
            </a:r>
            <a:r>
              <a:rPr lang="en-US" altLang="zh-CN" dirty="0"/>
              <a:t>&gt; </a:t>
            </a:r>
            <a:r>
              <a:rPr lang="zh-CN" altLang="en-US" dirty="0" smtClean="0"/>
              <a:t>头文件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定义了一组具有固定大小的整数类型，确保它们在所有平台上都具有相同的大小。</a:t>
            </a:r>
            <a:r>
              <a:rPr lang="en-US" altLang="zh-CN" dirty="0"/>
              <a:t>	</a:t>
            </a:r>
            <a:r>
              <a:rPr lang="zh-CN" altLang="en-US" dirty="0"/>
              <a:t>这些类型可以保证跨平台开发时数据大小的一致性。</a:t>
            </a:r>
          </a:p>
          <a:p>
            <a:r>
              <a:rPr lang="zh-CN" altLang="en-US" dirty="0" smtClean="0"/>
              <a:t>常见</a:t>
            </a:r>
            <a:r>
              <a:rPr lang="zh-CN" altLang="en-US" dirty="0"/>
              <a:t>的类型包括</a:t>
            </a:r>
            <a:r>
              <a:rPr lang="zh-CN" altLang="en-US" dirty="0" smtClean="0"/>
              <a:t>：</a:t>
            </a:r>
          </a:p>
          <a:p>
            <a:pPr marL="400050" lvl="1" indent="0">
              <a:buNone/>
            </a:pPr>
            <a:r>
              <a:rPr lang="en-US" altLang="zh-CN" dirty="0"/>
              <a:t>int8_t</a:t>
            </a:r>
            <a:r>
              <a:rPr lang="zh-CN" altLang="en-US" dirty="0"/>
              <a:t>：</a:t>
            </a:r>
            <a:r>
              <a:rPr lang="en-US" altLang="zh-CN" dirty="0"/>
              <a:t>8 </a:t>
            </a:r>
            <a:r>
              <a:rPr lang="zh-CN" altLang="en-US" dirty="0"/>
              <a:t>位有符号整数。</a:t>
            </a:r>
          </a:p>
          <a:p>
            <a:pPr marL="400050" lvl="1" indent="0">
              <a:buNone/>
            </a:pPr>
            <a:r>
              <a:rPr lang="en-US" altLang="zh-CN" dirty="0"/>
              <a:t>uint8_t</a:t>
            </a:r>
            <a:r>
              <a:rPr lang="zh-CN" altLang="en-US" dirty="0"/>
              <a:t>：</a:t>
            </a:r>
            <a:r>
              <a:rPr lang="en-US" altLang="zh-CN" dirty="0"/>
              <a:t>8 </a:t>
            </a:r>
            <a:r>
              <a:rPr lang="zh-CN" altLang="en-US" dirty="0"/>
              <a:t>位无符号整数。</a:t>
            </a:r>
          </a:p>
          <a:p>
            <a:pPr marL="400050" lvl="1" indent="0">
              <a:buNone/>
            </a:pPr>
            <a:r>
              <a:rPr lang="en-US" altLang="zh-CN" dirty="0"/>
              <a:t>int16_t</a:t>
            </a:r>
            <a:r>
              <a:rPr lang="zh-CN" altLang="en-US" dirty="0"/>
              <a:t>：</a:t>
            </a:r>
            <a:r>
              <a:rPr lang="en-US" altLang="zh-CN" dirty="0"/>
              <a:t>16 </a:t>
            </a:r>
            <a:r>
              <a:rPr lang="zh-CN" altLang="en-US" dirty="0"/>
              <a:t>位有符号整数。</a:t>
            </a:r>
          </a:p>
          <a:p>
            <a:pPr marL="400050" lvl="1" indent="0">
              <a:buNone/>
            </a:pPr>
            <a:r>
              <a:rPr lang="en-US" altLang="zh-CN" dirty="0"/>
              <a:t>uint16_t</a:t>
            </a:r>
            <a:r>
              <a:rPr lang="zh-CN" altLang="en-US" dirty="0"/>
              <a:t>：</a:t>
            </a:r>
            <a:r>
              <a:rPr lang="en-US" altLang="zh-CN" dirty="0"/>
              <a:t>16 </a:t>
            </a:r>
            <a:r>
              <a:rPr lang="zh-CN" altLang="en-US" dirty="0"/>
              <a:t>位无符号整数。</a:t>
            </a:r>
          </a:p>
          <a:p>
            <a:pPr marL="400050" lvl="1" indent="0">
              <a:buNone/>
            </a:pPr>
            <a:r>
              <a:rPr lang="en-US" altLang="zh-CN" dirty="0"/>
              <a:t>int32_t</a:t>
            </a:r>
            <a:r>
              <a:rPr lang="zh-CN" altLang="en-US" dirty="0"/>
              <a:t>：</a:t>
            </a:r>
            <a:r>
              <a:rPr lang="en-US" altLang="zh-CN" dirty="0"/>
              <a:t>32 </a:t>
            </a:r>
            <a:r>
              <a:rPr lang="zh-CN" altLang="en-US" dirty="0"/>
              <a:t>位有符号整数。</a:t>
            </a:r>
          </a:p>
          <a:p>
            <a:pPr marL="400050" lvl="1" indent="0">
              <a:buNone/>
            </a:pPr>
            <a:r>
              <a:rPr lang="en-US" altLang="zh-CN" dirty="0"/>
              <a:t>uint32_t</a:t>
            </a:r>
            <a:r>
              <a:rPr lang="zh-CN" altLang="en-US" dirty="0"/>
              <a:t>：</a:t>
            </a:r>
            <a:r>
              <a:rPr lang="en-US" altLang="zh-CN" dirty="0"/>
              <a:t>32 </a:t>
            </a:r>
            <a:r>
              <a:rPr lang="zh-CN" altLang="en-US" dirty="0"/>
              <a:t>位无符号整数。</a:t>
            </a:r>
          </a:p>
          <a:p>
            <a:pPr marL="400050" lvl="1" indent="0">
              <a:buNone/>
            </a:pPr>
            <a:r>
              <a:rPr lang="en-US" altLang="zh-CN" dirty="0"/>
              <a:t>int64_t</a:t>
            </a:r>
            <a:r>
              <a:rPr lang="zh-CN" altLang="en-US" dirty="0"/>
              <a:t>：</a:t>
            </a:r>
            <a:r>
              <a:rPr lang="en-US" altLang="zh-CN" dirty="0"/>
              <a:t>64 </a:t>
            </a:r>
            <a:r>
              <a:rPr lang="zh-CN" altLang="en-US" dirty="0"/>
              <a:t>位有符号整数。</a:t>
            </a:r>
          </a:p>
          <a:p>
            <a:pPr marL="400050" lvl="1" indent="0">
              <a:buNone/>
            </a:pPr>
            <a:r>
              <a:rPr lang="en-US" altLang="zh-CN" dirty="0"/>
              <a:t>uint64_t</a:t>
            </a:r>
            <a:r>
              <a:rPr lang="zh-CN" altLang="en-US" dirty="0"/>
              <a:t>：</a:t>
            </a:r>
            <a:r>
              <a:rPr lang="en-US" altLang="zh-CN" dirty="0"/>
              <a:t>64 </a:t>
            </a:r>
            <a:r>
              <a:rPr lang="zh-CN" altLang="en-US" dirty="0"/>
              <a:t>位无符号整数。</a:t>
            </a:r>
          </a:p>
        </p:txBody>
      </p:sp>
    </p:spTree>
    <p:extLst>
      <p:ext uri="{BB962C8B-B14F-4D97-AF65-F5344CB8AC3E}">
        <p14:creationId xmlns:p14="http://schemas.microsoft.com/office/powerpoint/2010/main" val="3256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sizeof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stdint.h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// </a:t>
            </a:r>
            <a:r>
              <a:rPr lang="en-US" altLang="zh-CN" dirty="0" err="1"/>
              <a:t>linux</a:t>
            </a:r>
            <a:r>
              <a:rPr lang="en-US" altLang="zh-CN" dirty="0"/>
              <a:t> - 8; win - 4</a:t>
            </a:r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sizeof</a:t>
            </a:r>
            <a:r>
              <a:rPr lang="en-US" altLang="zh-CN" dirty="0"/>
              <a:t>(long): %</a:t>
            </a:r>
            <a:r>
              <a:rPr lang="en-US" altLang="zh-CN" dirty="0" err="1"/>
              <a:t>zu</a:t>
            </a:r>
            <a:r>
              <a:rPr lang="en-US" altLang="zh-CN" dirty="0"/>
              <a:t> bytes\n", </a:t>
            </a:r>
            <a:r>
              <a:rPr lang="en-US" altLang="zh-CN" dirty="0" err="1"/>
              <a:t>sizeof</a:t>
            </a:r>
            <a:r>
              <a:rPr lang="en-US" altLang="zh-CN" dirty="0"/>
              <a:t>(long));</a:t>
            </a:r>
          </a:p>
          <a:p>
            <a:pPr marL="400050" lvl="1" indent="0">
              <a:buNone/>
            </a:pPr>
            <a:r>
              <a:rPr lang="en-US" altLang="zh-CN" dirty="0"/>
              <a:t>   int64_t </a:t>
            </a:r>
            <a:r>
              <a:rPr lang="en-US" altLang="zh-CN" dirty="0" err="1"/>
              <a:t>myLong</a:t>
            </a:r>
            <a:r>
              <a:rPr lang="en-US" altLang="zh-CN" dirty="0"/>
              <a:t> = 123456789012345;</a:t>
            </a:r>
          </a:p>
          <a:p>
            <a:pPr marL="400050" lvl="1" indent="0">
              <a:buNone/>
            </a:pPr>
            <a:r>
              <a:rPr lang="en-US" altLang="zh-CN" dirty="0"/>
              <a:t>   // </a:t>
            </a:r>
            <a:r>
              <a:rPr lang="zh-CN" altLang="en-US" dirty="0"/>
              <a:t>输出类型大小 </a:t>
            </a:r>
            <a:r>
              <a:rPr lang="en-US" altLang="zh-CN" dirty="0" err="1"/>
              <a:t>linux</a:t>
            </a:r>
            <a:r>
              <a:rPr lang="en-US" altLang="zh-CN" dirty="0"/>
              <a:t> - 8; win - 8</a:t>
            </a:r>
          </a:p>
          <a:p>
            <a:pPr marL="400050" lvl="1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sizeof</a:t>
            </a:r>
            <a:r>
              <a:rPr lang="en-US" altLang="zh-CN" dirty="0"/>
              <a:t>(int64_t): %</a:t>
            </a:r>
            <a:r>
              <a:rPr lang="en-US" altLang="zh-CN" dirty="0" err="1"/>
              <a:t>zu</a:t>
            </a:r>
            <a:r>
              <a:rPr lang="en-US" altLang="zh-CN" dirty="0"/>
              <a:t> bytes\n", </a:t>
            </a:r>
            <a:r>
              <a:rPr lang="en-US" altLang="zh-CN" dirty="0" err="1"/>
              <a:t>sizeof</a:t>
            </a:r>
            <a:r>
              <a:rPr lang="en-US" altLang="zh-CN" dirty="0"/>
              <a:t>(int64_t));</a:t>
            </a:r>
          </a:p>
          <a:p>
            <a:pPr marL="400050" lvl="1" indent="0">
              <a:buNone/>
            </a:pPr>
            <a:r>
              <a:rPr lang="en-US" altLang="zh-CN" dirty="0"/>
              <a:t>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92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  Ｃ语言概述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什么是计算机程序</a:t>
            </a:r>
          </a:p>
          <a:p>
            <a:r>
              <a:rPr lang="en-US" altLang="zh-CN" dirty="0"/>
              <a:t>1.2 </a:t>
            </a:r>
            <a:r>
              <a:rPr lang="zh-CN" altLang="en-US" dirty="0"/>
              <a:t>什么是计算机语言</a:t>
            </a:r>
          </a:p>
          <a:p>
            <a:r>
              <a:rPr lang="en-US" altLang="zh-CN" dirty="0"/>
              <a:t>1.3 C</a:t>
            </a:r>
            <a:r>
              <a:rPr lang="zh-CN" altLang="en-US" dirty="0"/>
              <a:t>语言的发展及其特点</a:t>
            </a:r>
          </a:p>
          <a:p>
            <a:r>
              <a:rPr lang="en-US" altLang="zh-CN" dirty="0"/>
              <a:t>1.4 </a:t>
            </a:r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</a:p>
          <a:p>
            <a:r>
              <a:rPr lang="en-US" altLang="zh-CN" dirty="0" smtClean="0"/>
              <a:t>1.5 </a:t>
            </a:r>
            <a:r>
              <a:rPr lang="zh-CN" altLang="en-US" dirty="0" smtClean="0"/>
              <a:t>编译</a:t>
            </a:r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 smtClean="0"/>
              <a:t>程序</a:t>
            </a:r>
            <a:endParaRPr lang="en-US" altLang="zh-CN" dirty="0" smtClean="0"/>
          </a:p>
          <a:p>
            <a:r>
              <a:rPr lang="en-US" altLang="zh-CN" dirty="0"/>
              <a:t>1.6 QT</a:t>
            </a:r>
            <a:r>
              <a:rPr lang="zh-CN" altLang="en-US" dirty="0"/>
              <a:t>安装和运行</a:t>
            </a:r>
          </a:p>
          <a:p>
            <a:r>
              <a:rPr lang="en-US" altLang="zh-CN" dirty="0" smtClean="0"/>
              <a:t>1.7 </a:t>
            </a:r>
            <a:r>
              <a:rPr lang="zh-CN" altLang="en-US" dirty="0" smtClean="0"/>
              <a:t>程序设计</a:t>
            </a:r>
            <a:r>
              <a:rPr lang="zh-CN" altLang="en-US" dirty="0"/>
              <a:t>的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 smtClean="0"/>
              <a:t>1.8 </a:t>
            </a:r>
            <a:r>
              <a:rPr lang="zh-CN" altLang="zh-CN" dirty="0"/>
              <a:t>课后练习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zh-CN" altLang="en-US" dirty="0" smtClean="0"/>
              <a:t>常量表示</a:t>
            </a:r>
            <a:r>
              <a:rPr lang="zh-CN" altLang="en-US" dirty="0"/>
              <a:t>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整型常量即整常数，在Ｃ语言中可用三种形式表示：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十进制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是</a:t>
            </a:r>
            <a:r>
              <a:rPr lang="zh-CN" altLang="en-US" dirty="0"/>
              <a:t>一种将数值按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</a:t>
            </a:r>
            <a:r>
              <a:rPr lang="zh-CN" altLang="en-US" dirty="0"/>
              <a:t>制表示的方法。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二进制 </a:t>
            </a:r>
            <a:r>
              <a:rPr lang="en-US" altLang="zh-CN" dirty="0" smtClean="0"/>
              <a:t>-</a:t>
            </a:r>
            <a:r>
              <a:rPr lang="zh-CN" altLang="en-US" b="1" dirty="0"/>
              <a:t> </a:t>
            </a:r>
            <a:r>
              <a:rPr lang="zh-CN" altLang="en-US" dirty="0" smtClean="0"/>
              <a:t>是</a:t>
            </a:r>
            <a:r>
              <a:rPr lang="zh-CN" altLang="en-US" dirty="0"/>
              <a:t>一种用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表示数值的方式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十六进制 </a:t>
            </a:r>
            <a:r>
              <a:rPr lang="en-US" altLang="zh-CN" dirty="0" smtClean="0"/>
              <a:t>- </a:t>
            </a:r>
            <a:r>
              <a:rPr lang="zh-CN" altLang="en-US" dirty="0" smtClean="0"/>
              <a:t>是</a:t>
            </a:r>
            <a:r>
              <a:rPr lang="zh-CN" altLang="en-US" dirty="0"/>
              <a:t>一种将数值按</a:t>
            </a:r>
            <a:r>
              <a:rPr lang="en-US" altLang="zh-CN" dirty="0"/>
              <a:t>16</a:t>
            </a:r>
            <a:r>
              <a:rPr lang="zh-CN" altLang="en-US" dirty="0"/>
              <a:t>进制表示的方法。十六进制包括</a:t>
            </a:r>
            <a:r>
              <a:rPr lang="en-US" altLang="zh-CN" dirty="0"/>
              <a:t>0-9</a:t>
            </a:r>
            <a:r>
              <a:rPr lang="zh-CN" altLang="en-US" dirty="0"/>
              <a:t>和</a:t>
            </a:r>
            <a:r>
              <a:rPr lang="en-US" altLang="zh-CN" dirty="0"/>
              <a:t>A-F</a:t>
            </a:r>
            <a:r>
              <a:rPr lang="zh-CN" altLang="en-US" dirty="0"/>
              <a:t>，用于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				   </a:t>
            </a:r>
            <a:r>
              <a:rPr lang="zh-CN" altLang="en-US" dirty="0" smtClean="0"/>
              <a:t>更</a:t>
            </a:r>
            <a:r>
              <a:rPr lang="zh-CN" altLang="en-US" dirty="0"/>
              <a:t>大的数值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49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zh-CN" altLang="en-US" dirty="0" smtClean="0"/>
              <a:t>二进制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二进制是一种用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表示数值的方式，在计算机中非常常见。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语言中，二进制数据可以使用常规的整数类型表示，但输出时需要进行格式化。</a:t>
            </a:r>
          </a:p>
          <a:p>
            <a:r>
              <a:rPr lang="en-US" altLang="zh-CN" dirty="0"/>
              <a:t>C</a:t>
            </a:r>
            <a:r>
              <a:rPr lang="zh-CN" altLang="en-US" dirty="0"/>
              <a:t>语言本身不直接支持二进制输出，但可以通过位运算来操作二进制数据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42;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输出二进制形式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 * 8 - 1; </a:t>
            </a:r>
            <a:r>
              <a:rPr lang="en-US" altLang="zh-CN" dirty="0" err="1"/>
              <a:t>i</a:t>
            </a:r>
            <a:r>
              <a:rPr lang="en-US" altLang="zh-CN" dirty="0"/>
              <a:t> &gt;= 0; </a:t>
            </a:r>
            <a:r>
              <a:rPr lang="en-US" altLang="zh-CN" dirty="0" err="1"/>
              <a:t>i</a:t>
            </a:r>
            <a:r>
              <a:rPr lang="en-US" altLang="zh-CN" dirty="0"/>
              <a:t>--)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("%d", (</a:t>
            </a:r>
            <a:r>
              <a:rPr lang="en-US" altLang="zh-CN" dirty="0" err="1"/>
              <a:t>num</a:t>
            </a:r>
            <a:r>
              <a:rPr lang="en-US" altLang="zh-CN" dirty="0"/>
              <a:t> &gt;&gt; </a:t>
            </a:r>
            <a:r>
              <a:rPr lang="en-US" altLang="zh-CN" dirty="0" err="1"/>
              <a:t>i</a:t>
            </a:r>
            <a:r>
              <a:rPr lang="en-US" altLang="zh-CN" dirty="0"/>
              <a:t>) &amp; 1);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% 8 == 0) </a:t>
            </a:r>
            <a:r>
              <a:rPr lang="en-US" altLang="zh-CN" dirty="0" err="1"/>
              <a:t>printf</a:t>
            </a:r>
            <a:r>
              <a:rPr lang="en-US" altLang="zh-CN" dirty="0"/>
              <a:t>(" ");  // </a:t>
            </a:r>
            <a:r>
              <a:rPr lang="zh-CN" altLang="en-US" dirty="0"/>
              <a:t>每</a:t>
            </a:r>
            <a:r>
              <a:rPr lang="en-US" altLang="zh-CN" dirty="0"/>
              <a:t>8</a:t>
            </a:r>
            <a:r>
              <a:rPr lang="zh-CN" altLang="en-US" dirty="0"/>
              <a:t>位加空格分隔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}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84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整型</a:t>
            </a:r>
            <a:r>
              <a:rPr lang="zh-CN" altLang="en-US" dirty="0" smtClean="0"/>
              <a:t>十六进制</a:t>
            </a:r>
            <a:r>
              <a:rPr lang="zh-CN" altLang="en-US" dirty="0"/>
              <a:t>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十六进制（</a:t>
            </a:r>
            <a:r>
              <a:rPr lang="en-US" altLang="zh-CN" dirty="0"/>
              <a:t>Base 16</a:t>
            </a:r>
            <a:r>
              <a:rPr lang="zh-CN" altLang="en-US" dirty="0"/>
              <a:t>）是一种将数值按</a:t>
            </a:r>
            <a:r>
              <a:rPr lang="en-US" altLang="zh-CN" dirty="0"/>
              <a:t>16</a:t>
            </a:r>
            <a:r>
              <a:rPr lang="zh-CN" altLang="en-US" dirty="0"/>
              <a:t>进制表示的方法。十六进制包括</a:t>
            </a:r>
            <a:r>
              <a:rPr lang="en-US" altLang="zh-CN" dirty="0"/>
              <a:t>0-9</a:t>
            </a:r>
            <a:r>
              <a:rPr lang="zh-CN" altLang="en-US" dirty="0"/>
              <a:t>和</a:t>
            </a:r>
            <a:r>
              <a:rPr lang="en-US" altLang="zh-CN" dirty="0"/>
              <a:t>A-F</a:t>
            </a:r>
            <a:r>
              <a:rPr lang="zh-CN" altLang="en-US" dirty="0"/>
              <a:t>，用于表示更大的数值。</a:t>
            </a:r>
          </a:p>
          <a:p>
            <a:r>
              <a:rPr lang="zh-CN" altLang="en-US" dirty="0"/>
              <a:t>十六进制通常用于程序中表示内存地址、颜色、或其他硬件相关的</a:t>
            </a:r>
            <a:r>
              <a:rPr lang="zh-CN" altLang="en-US" dirty="0" smtClean="0"/>
              <a:t>数值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42;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输出十六进制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十六进制</a:t>
            </a:r>
            <a:r>
              <a:rPr lang="en-US" altLang="zh-CN" dirty="0"/>
              <a:t>: 0x%X\n", </a:t>
            </a:r>
            <a:r>
              <a:rPr lang="en-US" altLang="zh-CN" dirty="0" err="1"/>
              <a:t>num</a:t>
            </a:r>
            <a:r>
              <a:rPr lang="en-US" altLang="zh-CN" dirty="0"/>
              <a:t>);  // %X </a:t>
            </a:r>
            <a:r>
              <a:rPr lang="zh-CN" altLang="en-US" dirty="0"/>
              <a:t>输出大写十六进制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十六进制</a:t>
            </a:r>
            <a:r>
              <a:rPr lang="en-US" altLang="zh-CN" dirty="0"/>
              <a:t>: 0x%x\n", </a:t>
            </a:r>
            <a:r>
              <a:rPr lang="en-US" altLang="zh-CN" dirty="0" err="1"/>
              <a:t>num</a:t>
            </a:r>
            <a:r>
              <a:rPr lang="en-US" altLang="zh-CN" dirty="0"/>
              <a:t>);  // %x </a:t>
            </a:r>
            <a:r>
              <a:rPr lang="zh-CN" altLang="en-US" dirty="0"/>
              <a:t>输出小写十六进制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5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编写一个程序，输入用户的年龄和身高，并输出。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5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算术运算</a:t>
            </a:r>
            <a:r>
              <a:rPr lang="zh-CN" altLang="zh-CN" b="1" dirty="0" smtClean="0"/>
              <a:t>符</a:t>
            </a:r>
            <a:endParaRPr lang="en-US" altLang="zh-CN" b="1" dirty="0" smtClean="0"/>
          </a:p>
          <a:p>
            <a:r>
              <a:rPr lang="zh-CN" altLang="zh-CN" b="1" dirty="0"/>
              <a:t>关系运算符</a:t>
            </a:r>
            <a:endParaRPr lang="zh-CN" altLang="zh-CN" dirty="0"/>
          </a:p>
          <a:p>
            <a:r>
              <a:rPr lang="zh-CN" altLang="zh-CN" b="1" dirty="0"/>
              <a:t>逻辑运算符</a:t>
            </a:r>
            <a:endParaRPr lang="zh-CN" altLang="zh-CN" dirty="0"/>
          </a:p>
          <a:p>
            <a:r>
              <a:rPr lang="zh-CN" altLang="zh-CN" b="1" dirty="0"/>
              <a:t>赋值运算符与复合</a:t>
            </a:r>
            <a:r>
              <a:rPr lang="zh-CN" altLang="zh-CN" b="1" dirty="0" smtClean="0"/>
              <a:t>赋值</a:t>
            </a:r>
            <a:endParaRPr lang="en-US" altLang="zh-CN" b="1" dirty="0" smtClean="0"/>
          </a:p>
          <a:p>
            <a:r>
              <a:rPr lang="zh-CN" altLang="en-US" b="1" dirty="0"/>
              <a:t>二进制操作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09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算术运算符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加减乘除模：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、*、</a:t>
            </a:r>
            <a:r>
              <a:rPr lang="en-US" altLang="zh-CN" dirty="0"/>
              <a:t>/</a:t>
            </a:r>
            <a:r>
              <a:rPr lang="zh-CN" altLang="en-US" dirty="0"/>
              <a:t>、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	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10, b = 3;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(“Sum: %d\n”, a + b);		// 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(“Difference</a:t>
            </a:r>
            <a:r>
              <a:rPr lang="en-US" altLang="zh-CN" dirty="0"/>
              <a:t>: %</a:t>
            </a:r>
            <a:r>
              <a:rPr lang="en-US" altLang="zh-CN" dirty="0" smtClean="0"/>
              <a:t>d\n”, </a:t>
            </a:r>
            <a:r>
              <a:rPr lang="en-US" altLang="zh-CN" dirty="0"/>
              <a:t>a - b</a:t>
            </a:r>
            <a:r>
              <a:rPr lang="en-US" altLang="zh-CN" dirty="0" smtClean="0"/>
              <a:t>);	// 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(“Product</a:t>
            </a:r>
            <a:r>
              <a:rPr lang="en-US" altLang="zh-CN" dirty="0"/>
              <a:t>: %</a:t>
            </a:r>
            <a:r>
              <a:rPr lang="en-US" altLang="zh-CN" dirty="0" smtClean="0"/>
              <a:t>d\n”, </a:t>
            </a:r>
            <a:r>
              <a:rPr lang="en-US" altLang="zh-CN" dirty="0"/>
              <a:t>a * b</a:t>
            </a:r>
            <a:r>
              <a:rPr lang="en-US" altLang="zh-CN" dirty="0" smtClean="0"/>
              <a:t>);		// </a:t>
            </a:r>
            <a:r>
              <a:rPr lang="zh-CN" altLang="en-US" dirty="0" smtClean="0"/>
              <a:t>乘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(“Quotient</a:t>
            </a:r>
            <a:r>
              <a:rPr lang="en-US" altLang="zh-CN" dirty="0"/>
              <a:t>: %</a:t>
            </a:r>
            <a:r>
              <a:rPr lang="en-US" altLang="zh-CN" dirty="0" smtClean="0"/>
              <a:t>d\n”, </a:t>
            </a:r>
            <a:r>
              <a:rPr lang="en-US" altLang="zh-CN" dirty="0"/>
              <a:t>a / b</a:t>
            </a:r>
            <a:r>
              <a:rPr lang="en-US" altLang="zh-CN" dirty="0" smtClean="0"/>
              <a:t>);		// </a:t>
            </a:r>
            <a:r>
              <a:rPr lang="zh-CN" altLang="en-US" dirty="0"/>
              <a:t>除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 smtClean="0"/>
              <a:t>(“Remainder</a:t>
            </a:r>
            <a:r>
              <a:rPr lang="en-US" altLang="zh-CN" dirty="0"/>
              <a:t>: %</a:t>
            </a:r>
            <a:r>
              <a:rPr lang="en-US" altLang="zh-CN" dirty="0" smtClean="0"/>
              <a:t>d\n”, </a:t>
            </a:r>
            <a:r>
              <a:rPr lang="en-US" altLang="zh-CN" dirty="0"/>
              <a:t>a % b</a:t>
            </a:r>
            <a:r>
              <a:rPr lang="en-US" altLang="zh-CN" dirty="0" smtClean="0"/>
              <a:t>);	// </a:t>
            </a:r>
            <a:r>
              <a:rPr lang="zh-CN" altLang="en-US" dirty="0" smtClean="0"/>
              <a:t>取模 </a:t>
            </a:r>
            <a:r>
              <a:rPr lang="en-US" altLang="zh-CN" dirty="0" smtClean="0"/>
              <a:t>- </a:t>
            </a:r>
            <a:r>
              <a:rPr lang="zh-CN" altLang="en-US" dirty="0" smtClean="0"/>
              <a:t>返回</a:t>
            </a:r>
            <a:r>
              <a:rPr lang="zh-CN" altLang="en-US" dirty="0"/>
              <a:t>两个整数相除的余数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81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关系运算符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==</a:t>
            </a:r>
            <a:r>
              <a:rPr lang="zh-CN" altLang="en-US" dirty="0"/>
              <a:t>、</a:t>
            </a:r>
            <a:r>
              <a:rPr lang="en-US" altLang="zh-CN" dirty="0"/>
              <a:t>!=</a:t>
            </a:r>
            <a:r>
              <a:rPr lang="zh-CN" altLang="en-US" dirty="0"/>
              <a:t>、</a:t>
            </a:r>
            <a:r>
              <a:rPr lang="en-US" altLang="zh-CN" dirty="0"/>
              <a:t>&gt;</a:t>
            </a:r>
            <a:r>
              <a:rPr lang="zh-CN" altLang="en-US" dirty="0"/>
              <a:t>、</a:t>
            </a:r>
            <a:r>
              <a:rPr lang="en-US" altLang="zh-CN" dirty="0"/>
              <a:t>&lt;</a:t>
            </a:r>
            <a:r>
              <a:rPr lang="zh-CN" altLang="en-US" dirty="0"/>
              <a:t>、</a:t>
            </a:r>
            <a:r>
              <a:rPr lang="en-US" altLang="zh-CN" dirty="0"/>
              <a:t>&gt;=</a:t>
            </a:r>
            <a:r>
              <a:rPr lang="zh-CN" altLang="en-US" dirty="0"/>
              <a:t>、</a:t>
            </a:r>
            <a:r>
              <a:rPr lang="en-US" altLang="zh-CN" dirty="0" smtClean="0"/>
              <a:t>&lt;=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marL="0" indent="0">
              <a:buNone/>
            </a:pPr>
            <a:r>
              <a:rPr lang="es-ES" altLang="zh-CN" dirty="0"/>
              <a:t> </a:t>
            </a:r>
            <a:r>
              <a:rPr lang="es-ES" altLang="zh-CN" dirty="0" smtClean="0"/>
              <a:t>   int </a:t>
            </a:r>
            <a:r>
              <a:rPr lang="es-ES" altLang="zh-CN" dirty="0"/>
              <a:t>x = 5, y = 10;</a:t>
            </a:r>
          </a:p>
          <a:p>
            <a:pPr marL="0" indent="0">
              <a:buNone/>
            </a:pPr>
            <a:r>
              <a:rPr lang="es-ES" altLang="zh-CN" dirty="0"/>
              <a:t>    printf("x == y: %d\n", x == y);</a:t>
            </a:r>
          </a:p>
          <a:p>
            <a:pPr marL="0" indent="0">
              <a:buNone/>
            </a:pPr>
            <a:r>
              <a:rPr lang="es-ES" altLang="zh-CN" dirty="0"/>
              <a:t>    printf("x != y: %d\n", x != y);</a:t>
            </a:r>
          </a:p>
          <a:p>
            <a:pPr marL="0" indent="0">
              <a:buNone/>
            </a:pPr>
            <a:r>
              <a:rPr lang="es-ES" altLang="zh-CN" dirty="0"/>
              <a:t>    printf("x &gt; y: %d\n", x &gt; y);</a:t>
            </a:r>
          </a:p>
          <a:p>
            <a:pPr marL="0" indent="0">
              <a:buNone/>
            </a:pPr>
            <a:r>
              <a:rPr lang="es-ES" altLang="zh-CN" dirty="0"/>
              <a:t>    printf("x &lt; y: %d\n", x &lt; y);</a:t>
            </a:r>
          </a:p>
          <a:p>
            <a:pPr marL="0" indent="0">
              <a:buNone/>
            </a:pPr>
            <a:r>
              <a:rPr lang="es-ES" altLang="zh-CN" dirty="0"/>
              <a:t>    printf("x &gt;= y: %d\n", x &gt;= y);</a:t>
            </a:r>
          </a:p>
          <a:p>
            <a:pPr marL="0" indent="0">
              <a:buNone/>
            </a:pPr>
            <a:r>
              <a:rPr lang="es-ES" altLang="zh-CN" dirty="0"/>
              <a:t>    printf("x &lt;= y: %d\n", x &lt;= y);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67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逻辑运算符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&amp;&amp;</a:t>
            </a:r>
            <a:r>
              <a:rPr lang="zh-CN" altLang="en-US" dirty="0"/>
              <a:t>（与）、</a:t>
            </a:r>
            <a:r>
              <a:rPr lang="en-US" altLang="zh-CN" dirty="0"/>
              <a:t>||</a:t>
            </a:r>
            <a:r>
              <a:rPr lang="zh-CN" altLang="en-US" dirty="0"/>
              <a:t>（或）、</a:t>
            </a:r>
            <a:r>
              <a:rPr lang="en-US" altLang="zh-CN" dirty="0"/>
              <a:t>!</a:t>
            </a:r>
            <a:r>
              <a:rPr lang="zh-CN" altLang="en-US" dirty="0"/>
              <a:t>（非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a = 1, b = 0;</a:t>
            </a:r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&amp;&amp; b: %d\n", a &amp;&amp; b);  // </a:t>
            </a:r>
            <a:r>
              <a:rPr lang="zh-CN" altLang="en-US" dirty="0"/>
              <a:t>与：同时为真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|| b: %d\n", a || b);  // </a:t>
            </a:r>
            <a:r>
              <a:rPr lang="zh-CN" altLang="en-US" dirty="0"/>
              <a:t>或：至少一个为真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("!a: %d\n", !a);          // </a:t>
            </a:r>
            <a:r>
              <a:rPr lang="zh-CN" altLang="en-US" dirty="0"/>
              <a:t>非：取反</a:t>
            </a:r>
          </a:p>
        </p:txBody>
      </p:sp>
    </p:spTree>
    <p:extLst>
      <p:ext uri="{BB962C8B-B14F-4D97-AF65-F5344CB8AC3E}">
        <p14:creationId xmlns:p14="http://schemas.microsoft.com/office/powerpoint/2010/main" val="165708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赋值运算符与复合赋值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基本赋值：</a:t>
            </a:r>
            <a:r>
              <a:rPr lang="en-US" altLang="zh-CN" dirty="0"/>
              <a:t>=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复合赋值：</a:t>
            </a:r>
            <a:r>
              <a:rPr lang="en-US" altLang="zh-CN" dirty="0"/>
              <a:t>+=</a:t>
            </a:r>
            <a:r>
              <a:rPr lang="zh-CN" altLang="en-US" dirty="0"/>
              <a:t>、</a:t>
            </a:r>
            <a:r>
              <a:rPr lang="en-US" altLang="zh-CN" dirty="0"/>
              <a:t>-=</a:t>
            </a:r>
            <a:r>
              <a:rPr lang="zh-CN" altLang="en-US" dirty="0"/>
              <a:t>、*</a:t>
            </a:r>
            <a:r>
              <a:rPr lang="en-US" altLang="zh-CN" dirty="0"/>
              <a:t>=</a:t>
            </a:r>
            <a:r>
              <a:rPr lang="zh-CN" altLang="en-US" dirty="0"/>
              <a:t>、</a:t>
            </a:r>
            <a:r>
              <a:rPr lang="en-US" altLang="zh-CN" dirty="0"/>
              <a:t>/=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>
              <a:buNone/>
            </a:pPr>
            <a:r>
              <a:rPr lang="pt-BR" altLang="zh-CN" dirty="0"/>
              <a:t> </a:t>
            </a:r>
            <a:r>
              <a:rPr lang="pt-BR" altLang="zh-CN" dirty="0" smtClean="0"/>
              <a:t>   int </a:t>
            </a:r>
            <a:r>
              <a:rPr lang="pt-BR" altLang="zh-CN" dirty="0"/>
              <a:t>num = 5;</a:t>
            </a:r>
          </a:p>
          <a:p>
            <a:pPr marL="0" indent="0">
              <a:buNone/>
            </a:pPr>
            <a:r>
              <a:rPr lang="pt-BR" altLang="zh-CN" dirty="0"/>
              <a:t>    printf("Initial value: %d\n", num);</a:t>
            </a:r>
          </a:p>
          <a:p>
            <a:pPr marL="0" indent="0">
              <a:buNone/>
            </a:pPr>
            <a:r>
              <a:rPr lang="pt-BR" altLang="zh-CN" dirty="0"/>
              <a:t>    num += 3; // num = num + 3</a:t>
            </a:r>
          </a:p>
          <a:p>
            <a:pPr marL="0" indent="0">
              <a:buNone/>
            </a:pPr>
            <a:r>
              <a:rPr lang="pt-BR" altLang="zh-CN" dirty="0"/>
              <a:t>    printf("After += 3: %d\n", num);</a:t>
            </a:r>
          </a:p>
          <a:p>
            <a:pPr marL="0" indent="0">
              <a:buNone/>
            </a:pPr>
            <a:r>
              <a:rPr lang="pt-BR" altLang="zh-CN" dirty="0"/>
              <a:t>    num -= 2; // num = num - 2</a:t>
            </a:r>
          </a:p>
          <a:p>
            <a:pPr marL="0" indent="0">
              <a:buNone/>
            </a:pPr>
            <a:r>
              <a:rPr lang="pt-BR" altLang="zh-CN" dirty="0"/>
              <a:t>    printf("After -= 2: %d\n", num);</a:t>
            </a:r>
          </a:p>
          <a:p>
            <a:pPr marL="0" indent="0">
              <a:buNone/>
            </a:pPr>
            <a:r>
              <a:rPr lang="pt-BR" altLang="zh-CN" dirty="0"/>
              <a:t>    num *= 4; // num = num * 4</a:t>
            </a:r>
          </a:p>
          <a:p>
            <a:pPr marL="0" indent="0">
              <a:buNone/>
            </a:pPr>
            <a:r>
              <a:rPr lang="pt-BR" altLang="zh-CN" dirty="0"/>
              <a:t>    printf("After *= 4: %d\n", num);</a:t>
            </a:r>
          </a:p>
          <a:p>
            <a:pPr marL="0" indent="0">
              <a:buNone/>
            </a:pPr>
            <a:r>
              <a:rPr lang="pt-BR" altLang="zh-CN" dirty="0"/>
              <a:t>    num /= 2; // num = num / 2</a:t>
            </a:r>
          </a:p>
          <a:p>
            <a:pPr marL="0" indent="0">
              <a:buNone/>
            </a:pPr>
            <a:r>
              <a:rPr lang="pt-BR" altLang="zh-CN" dirty="0"/>
              <a:t>    printf("After /= 2: %d\n", num);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二进制</a:t>
            </a:r>
            <a:r>
              <a:rPr lang="zh-CN" altLang="en-US" dirty="0"/>
              <a:t>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按位与（</a:t>
            </a:r>
            <a:r>
              <a:rPr lang="en-US" altLang="zh-CN" dirty="0"/>
              <a:t>&amp;</a:t>
            </a:r>
            <a:r>
              <a:rPr lang="zh-CN" altLang="en-US" dirty="0"/>
              <a:t>），按位或（</a:t>
            </a:r>
            <a:r>
              <a:rPr lang="en-US" altLang="zh-CN" dirty="0"/>
              <a:t>|</a:t>
            </a:r>
            <a:r>
              <a:rPr lang="zh-CN" altLang="en-US" dirty="0"/>
              <a:t>），按位异或（</a:t>
            </a:r>
            <a:r>
              <a:rPr lang="en-US" altLang="zh-CN" dirty="0"/>
              <a:t>^</a:t>
            </a:r>
            <a:r>
              <a:rPr lang="zh-CN" altLang="en-US" dirty="0"/>
              <a:t>），按位取反（</a:t>
            </a:r>
            <a:r>
              <a:rPr lang="en-US" altLang="zh-CN" dirty="0"/>
              <a:t>~</a:t>
            </a:r>
            <a:r>
              <a:rPr lang="zh-CN" altLang="en-US" dirty="0"/>
              <a:t>）等位运算操作，通常用于二进制数据处理。</a:t>
            </a:r>
          </a:p>
          <a:p>
            <a:r>
              <a:rPr lang="zh-CN" altLang="en-US" dirty="0"/>
              <a:t>左移（</a:t>
            </a:r>
            <a:r>
              <a:rPr lang="en-US" altLang="zh-CN" dirty="0"/>
              <a:t>&lt;&lt;</a:t>
            </a:r>
            <a:r>
              <a:rPr lang="zh-CN" altLang="en-US" dirty="0"/>
              <a:t>）和右移（</a:t>
            </a:r>
            <a:r>
              <a:rPr lang="en-US" altLang="zh-CN" dirty="0"/>
              <a:t>&gt;&gt;</a:t>
            </a:r>
            <a:r>
              <a:rPr lang="zh-CN" altLang="en-US" dirty="0"/>
              <a:t>）可以帮助在二进制位之间移动数据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 = 5;    // </a:t>
            </a:r>
            <a:r>
              <a:rPr lang="zh-CN" altLang="en-US" dirty="0"/>
              <a:t>二进制 </a:t>
            </a:r>
            <a:r>
              <a:rPr lang="en-US" altLang="zh-CN" dirty="0"/>
              <a:t>0101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b = 3;    // </a:t>
            </a:r>
            <a:r>
              <a:rPr lang="zh-CN" altLang="en-US" dirty="0"/>
              <a:t>二进制 </a:t>
            </a:r>
            <a:r>
              <a:rPr lang="en-US" altLang="zh-CN" dirty="0"/>
              <a:t>0011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&amp; b = %d\n", a &amp; b);   // </a:t>
            </a:r>
            <a:r>
              <a:rPr lang="zh-CN" altLang="en-US" dirty="0"/>
              <a:t>结果：</a:t>
            </a:r>
            <a:r>
              <a:rPr lang="en-US" altLang="zh-CN" dirty="0"/>
              <a:t>1 (0001)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| b = %d\n", a | b);   // </a:t>
            </a:r>
            <a:r>
              <a:rPr lang="zh-CN" altLang="en-US" dirty="0"/>
              <a:t>结果：</a:t>
            </a:r>
            <a:r>
              <a:rPr lang="en-US" altLang="zh-CN" dirty="0"/>
              <a:t>7 (0111)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^ b = %d\n", a ^ b);   // </a:t>
            </a:r>
            <a:r>
              <a:rPr lang="zh-CN" altLang="en-US" dirty="0"/>
              <a:t>结果：</a:t>
            </a:r>
            <a:r>
              <a:rPr lang="en-US" altLang="zh-CN" dirty="0"/>
              <a:t>6 (0110)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("~a = %d\n", ~a);         // </a:t>
            </a:r>
            <a:r>
              <a:rPr lang="zh-CN" altLang="en-US" dirty="0"/>
              <a:t>结果：</a:t>
            </a:r>
            <a:r>
              <a:rPr lang="en-US" altLang="zh-CN" dirty="0"/>
              <a:t>-6 (</a:t>
            </a:r>
            <a:r>
              <a:rPr lang="zh-CN" altLang="en-US" dirty="0"/>
              <a:t>二进制补码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&lt;&lt; 1 = %d\n", a &lt;&lt; 1); // </a:t>
            </a:r>
            <a:r>
              <a:rPr lang="zh-CN" altLang="en-US" dirty="0"/>
              <a:t>结果：</a:t>
            </a:r>
            <a:r>
              <a:rPr lang="en-US" altLang="zh-CN" dirty="0"/>
              <a:t>10 (</a:t>
            </a:r>
            <a:r>
              <a:rPr lang="zh-CN" altLang="en-US" dirty="0"/>
              <a:t>二进制 </a:t>
            </a:r>
            <a:r>
              <a:rPr lang="en-US" altLang="zh-CN" dirty="0"/>
              <a:t>1010)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 &gt;&gt; 1 = %d\n", a &gt;&gt; 1); // </a:t>
            </a:r>
            <a:r>
              <a:rPr lang="zh-CN" altLang="en-US" dirty="0"/>
              <a:t>结果：</a:t>
            </a:r>
            <a:r>
              <a:rPr lang="en-US" altLang="zh-CN" dirty="0"/>
              <a:t>2 (</a:t>
            </a:r>
            <a:r>
              <a:rPr lang="zh-CN" altLang="en-US" dirty="0"/>
              <a:t>二进制 </a:t>
            </a:r>
            <a:r>
              <a:rPr lang="en-US" altLang="zh-CN" dirty="0"/>
              <a:t>0010)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23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1.1   </a:t>
            </a:r>
            <a: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计算机程序</a:t>
            </a:r>
            <a:br>
              <a:rPr lang="zh-CN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程序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一系列遵循一定规则并正确完成一定功能的代码或指令序列，通常包括数据结构</a:t>
            </a:r>
            <a:r>
              <a:rPr lang="zh-CN" altLang="en-US" dirty="0" smtClean="0"/>
              <a:t>与</a:t>
            </a:r>
            <a:r>
              <a:rPr lang="en-US" altLang="zh-CN" dirty="0" smtClean="0"/>
              <a:t>	</a:t>
            </a:r>
            <a:r>
              <a:rPr lang="zh-CN" altLang="en-US" dirty="0" smtClean="0"/>
              <a:t>算法</a:t>
            </a:r>
            <a:r>
              <a:rPr lang="zh-CN" altLang="en-US" dirty="0"/>
              <a:t>两部分。</a:t>
            </a:r>
            <a:endParaRPr lang="en-US" altLang="zh-CN" dirty="0" smtClean="0"/>
          </a:p>
          <a:p>
            <a:r>
              <a:rPr lang="zh-CN" altLang="en-US" b="1" dirty="0" smtClean="0"/>
              <a:t>程序设计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按照任务需要，设计数据结构与算法，编写代码并测试其正确性，得到正确运行</a:t>
            </a:r>
            <a:r>
              <a:rPr lang="zh-CN" altLang="en-US" dirty="0" smtClean="0"/>
              <a:t>结</a:t>
            </a:r>
            <a:r>
              <a:rPr lang="en-US" altLang="zh-CN" dirty="0" smtClean="0"/>
              <a:t>	</a:t>
            </a:r>
            <a:r>
              <a:rPr lang="zh-CN" altLang="en-US" dirty="0" smtClean="0"/>
              <a:t>果</a:t>
            </a:r>
            <a:r>
              <a:rPr lang="zh-CN" altLang="en-US" dirty="0"/>
              <a:t>的</a:t>
            </a:r>
            <a:r>
              <a:rPr lang="zh-CN" altLang="en-US" dirty="0" smtClean="0"/>
              <a:t>过程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717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编写一个程序，计算两个数的和、差、积、</a:t>
            </a:r>
            <a:r>
              <a:rPr lang="zh-CN" altLang="zh-CN" dirty="0" smtClean="0"/>
              <a:t>商。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7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</a:t>
            </a:r>
            <a:r>
              <a:rPr lang="zh-CN" altLang="zh-CN" b="1" dirty="0" smtClean="0"/>
              <a:t>控制结构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根据不同的条件决定程序的执行路径，常用于决策和分支。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if-else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 smtClean="0"/>
              <a:t>循环语句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用于重复执行某些操作，直到满足停止条件，常用于遍历或多次计算。</a:t>
            </a:r>
            <a:endParaRPr lang="en-US" altLang="zh-CN" dirty="0" smtClean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do-while</a:t>
            </a:r>
            <a:r>
              <a:rPr lang="zh-CN" altLang="en-US" dirty="0"/>
              <a:t>循环</a:t>
            </a:r>
            <a:endParaRPr lang="en-US" altLang="zh-CN" dirty="0"/>
          </a:p>
          <a:p>
            <a:pPr lvl="1"/>
            <a:r>
              <a:rPr lang="en-US" altLang="zh-CN" dirty="0"/>
              <a:t>break</a:t>
            </a:r>
            <a:r>
              <a:rPr lang="zh-CN" altLang="en-US" dirty="0"/>
              <a:t>与</a:t>
            </a:r>
            <a:r>
              <a:rPr lang="en-US" altLang="zh-CN" dirty="0"/>
              <a:t>continue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682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条件 </a:t>
            </a:r>
            <a:r>
              <a:rPr lang="en-US" altLang="zh-CN" dirty="0" smtClean="0"/>
              <a:t>-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if (</a:t>
            </a:r>
            <a:r>
              <a:rPr lang="zh-CN" altLang="en-US" dirty="0"/>
              <a:t>条件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		// </a:t>
            </a:r>
            <a:r>
              <a:rPr lang="zh-CN" altLang="en-US" dirty="0"/>
              <a:t>执行语句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int</a:t>
            </a:r>
            <a:r>
              <a:rPr lang="en-US" altLang="zh-CN" dirty="0"/>
              <a:t> number = 10;</a:t>
            </a:r>
          </a:p>
          <a:p>
            <a:pPr marL="400050" lvl="1" indent="0">
              <a:buNone/>
            </a:pPr>
            <a:r>
              <a:rPr lang="en-US" altLang="zh-CN" dirty="0" smtClean="0"/>
              <a:t>  </a:t>
            </a:r>
            <a:r>
              <a:rPr lang="en-US" altLang="zh-CN" dirty="0"/>
              <a:t>// </a:t>
            </a:r>
            <a:r>
              <a:rPr lang="zh-CN" altLang="en-US" dirty="0"/>
              <a:t>检查 </a:t>
            </a:r>
            <a:r>
              <a:rPr lang="en-US" altLang="zh-CN" dirty="0"/>
              <a:t>number </a:t>
            </a:r>
            <a:r>
              <a:rPr lang="zh-CN" altLang="en-US" dirty="0"/>
              <a:t>是否大于 </a:t>
            </a:r>
            <a:r>
              <a:rPr lang="en-US" altLang="zh-CN" dirty="0"/>
              <a:t>5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if </a:t>
            </a:r>
            <a:r>
              <a:rPr lang="en-US" altLang="zh-CN" dirty="0"/>
              <a:t>(number &gt; 5) {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"The number is greater than 5."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42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 </a:t>
            </a:r>
            <a:r>
              <a:rPr lang="en-US" altLang="zh-CN" dirty="0"/>
              <a:t>- if-else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age = 18;</a:t>
            </a:r>
          </a:p>
          <a:p>
            <a:pPr marL="400050" lvl="1" indent="0">
              <a:buNone/>
            </a:pPr>
            <a:r>
              <a:rPr lang="en-US" altLang="zh-CN" dirty="0"/>
              <a:t>if (age &gt;= 18)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("You are an adult.\n");</a:t>
            </a:r>
          </a:p>
          <a:p>
            <a:pPr marL="400050" lvl="1" indent="0">
              <a:buNone/>
            </a:pPr>
            <a:r>
              <a:rPr lang="en-US" altLang="zh-CN" dirty="0"/>
              <a:t>} else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("You are a minor.\n");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7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 </a:t>
            </a:r>
            <a:r>
              <a:rPr lang="en-US" altLang="zh-CN" dirty="0"/>
              <a:t>- switch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day = 3;</a:t>
            </a:r>
          </a:p>
          <a:p>
            <a:pPr marL="400050" lvl="1" indent="0">
              <a:buNone/>
            </a:pPr>
            <a:r>
              <a:rPr lang="en-US" altLang="zh-CN" dirty="0"/>
              <a:t>switch (day) {</a:t>
            </a:r>
          </a:p>
          <a:p>
            <a:pPr marL="400050" lvl="1" indent="0">
              <a:buNone/>
            </a:pPr>
            <a:r>
              <a:rPr lang="en-US" altLang="zh-CN" dirty="0"/>
              <a:t>    case 1: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("Monday\n");</a:t>
            </a:r>
          </a:p>
          <a:p>
            <a:pPr marL="400050" lvl="1" indent="0">
              <a:buNone/>
            </a:pPr>
            <a:r>
              <a:rPr lang="en-US" altLang="zh-CN" dirty="0"/>
              <a:t>        break;</a:t>
            </a:r>
          </a:p>
          <a:p>
            <a:pPr marL="400050" lvl="1" indent="0">
              <a:buNone/>
            </a:pPr>
            <a:r>
              <a:rPr lang="en-US" altLang="zh-CN" dirty="0"/>
              <a:t>    case 2: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("Tuesday\n");</a:t>
            </a:r>
          </a:p>
          <a:p>
            <a:pPr marL="400050" lvl="1" indent="0">
              <a:buNone/>
            </a:pPr>
            <a:r>
              <a:rPr lang="en-US" altLang="zh-CN" dirty="0"/>
              <a:t>        break;</a:t>
            </a:r>
          </a:p>
          <a:p>
            <a:pPr marL="400050" lvl="1" indent="0">
              <a:buNone/>
            </a:pPr>
            <a:r>
              <a:rPr lang="en-US" altLang="zh-CN" dirty="0"/>
              <a:t>    default: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("Other day\n");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78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 </a:t>
            </a:r>
            <a:r>
              <a:rPr lang="en-US" altLang="zh-CN" dirty="0" smtClean="0"/>
              <a:t>- for</a:t>
            </a:r>
            <a:r>
              <a:rPr lang="zh-CN" altLang="en-US" dirty="0"/>
              <a:t>循环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for (</a:t>
            </a:r>
            <a:r>
              <a:rPr lang="zh-CN" altLang="en-US" dirty="0"/>
              <a:t>初始化</a:t>
            </a:r>
            <a:r>
              <a:rPr lang="en-US" altLang="zh-CN" dirty="0"/>
              <a:t>; </a:t>
            </a:r>
            <a:r>
              <a:rPr lang="zh-CN" altLang="en-US" dirty="0"/>
              <a:t>条件</a:t>
            </a:r>
            <a:r>
              <a:rPr lang="en-US" altLang="zh-CN" dirty="0"/>
              <a:t>; </a:t>
            </a:r>
            <a:r>
              <a:rPr lang="zh-CN" altLang="en-US" dirty="0"/>
              <a:t>更新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		// </a:t>
            </a:r>
            <a:r>
              <a:rPr lang="zh-CN" altLang="en-US" dirty="0"/>
              <a:t>循环体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nn-NO" altLang="zh-CN" dirty="0"/>
              <a:t> for (int i = 0; i &lt; 10; i++) {</a:t>
            </a:r>
          </a:p>
          <a:p>
            <a:pPr marL="0" indent="0">
              <a:buNone/>
            </a:pPr>
            <a:r>
              <a:rPr lang="nn-NO" altLang="zh-CN" dirty="0"/>
              <a:t>    </a:t>
            </a:r>
            <a:r>
              <a:rPr lang="nn-NO" altLang="zh-CN" dirty="0" smtClean="0"/>
              <a:t>		printf</a:t>
            </a:r>
            <a:r>
              <a:rPr lang="nn-NO" altLang="zh-CN" dirty="0"/>
              <a:t>("i = %d\n", i);</a:t>
            </a:r>
          </a:p>
          <a:p>
            <a:pPr marL="0" indent="0">
              <a:buNone/>
            </a:pPr>
            <a:r>
              <a:rPr lang="nn-NO" altLang="zh-CN" dirty="0" smtClean="0"/>
              <a:t>	}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21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 </a:t>
            </a:r>
            <a:r>
              <a:rPr lang="en-US" altLang="zh-CN" dirty="0"/>
              <a:t>- 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基本语法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while (</a:t>
            </a:r>
            <a:r>
              <a:rPr lang="zh-CN" altLang="en-US" dirty="0"/>
              <a:t>条件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		// </a:t>
            </a:r>
            <a:r>
              <a:rPr lang="zh-CN" altLang="en-US" dirty="0"/>
              <a:t>循环体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nn-NO" altLang="zh-CN" dirty="0"/>
              <a:t>int i = 0;</a:t>
            </a:r>
          </a:p>
          <a:p>
            <a:pPr marL="0" indent="0">
              <a:buNone/>
            </a:pPr>
            <a:r>
              <a:rPr lang="nn-NO" altLang="zh-CN" dirty="0" smtClean="0"/>
              <a:t>	while </a:t>
            </a:r>
            <a:r>
              <a:rPr lang="nn-NO" altLang="zh-CN" dirty="0"/>
              <a:t>(i &lt; 10) {</a:t>
            </a:r>
          </a:p>
          <a:p>
            <a:pPr marL="0" indent="0">
              <a:buNone/>
            </a:pPr>
            <a:r>
              <a:rPr lang="nn-NO" altLang="zh-CN" dirty="0"/>
              <a:t>    </a:t>
            </a:r>
            <a:r>
              <a:rPr lang="nn-NO" altLang="zh-CN" dirty="0" smtClean="0"/>
              <a:t>		printf</a:t>
            </a:r>
            <a:r>
              <a:rPr lang="nn-NO" altLang="zh-CN" dirty="0"/>
              <a:t>("i = %d\n", i);</a:t>
            </a:r>
          </a:p>
          <a:p>
            <a:pPr marL="0" indent="0">
              <a:buNone/>
            </a:pPr>
            <a:r>
              <a:rPr lang="nn-NO" altLang="zh-CN" dirty="0"/>
              <a:t>    </a:t>
            </a:r>
            <a:r>
              <a:rPr lang="nn-NO" altLang="zh-CN" dirty="0" smtClean="0"/>
              <a:t>		i</a:t>
            </a:r>
            <a:r>
              <a:rPr lang="nn-NO" altLang="zh-CN" dirty="0"/>
              <a:t>++;</a:t>
            </a:r>
          </a:p>
          <a:p>
            <a:pPr marL="0" indent="0">
              <a:buNone/>
            </a:pPr>
            <a:r>
              <a:rPr lang="nn-NO" altLang="zh-CN" dirty="0" smtClean="0"/>
              <a:t>	}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54106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- do-while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do {</a:t>
            </a:r>
          </a:p>
          <a:p>
            <a:pPr marL="0" indent="0">
              <a:buNone/>
            </a:pPr>
            <a:r>
              <a:rPr lang="en-US" altLang="zh-CN" dirty="0"/>
              <a:t>    		// </a:t>
            </a:r>
            <a:r>
              <a:rPr lang="zh-CN" altLang="en-US" dirty="0"/>
              <a:t>循环体</a:t>
            </a:r>
          </a:p>
          <a:p>
            <a:pPr marL="0" indent="0">
              <a:buNone/>
            </a:pPr>
            <a:r>
              <a:rPr lang="en-US" altLang="zh-CN" dirty="0"/>
              <a:t>	} while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  <a:endParaRPr lang="zh-CN" altLang="en-US" dirty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</a:t>
            </a:r>
          </a:p>
          <a:p>
            <a:pPr marL="400050" lvl="1" indent="0">
              <a:buNone/>
            </a:pPr>
            <a:r>
              <a:rPr lang="en-US" altLang="zh-CN" dirty="0"/>
              <a:t>do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en-US" altLang="zh-CN" dirty="0" err="1"/>
              <a:t>i</a:t>
            </a:r>
            <a:r>
              <a:rPr lang="en-US" altLang="zh-CN" dirty="0"/>
              <a:t> = %d\n",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400050" lvl="1" indent="0">
              <a:buNone/>
            </a:pPr>
            <a:r>
              <a:rPr lang="en-US" altLang="zh-CN" dirty="0"/>
              <a:t>} while (</a:t>
            </a:r>
            <a:r>
              <a:rPr lang="en-US" altLang="zh-CN" dirty="0" err="1"/>
              <a:t>i</a:t>
            </a:r>
            <a:r>
              <a:rPr lang="en-US" altLang="zh-CN" dirty="0"/>
              <a:t> &lt; 10);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1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 </a:t>
            </a:r>
            <a:r>
              <a:rPr lang="en-US" altLang="zh-CN" dirty="0"/>
              <a:t>- break</a:t>
            </a:r>
            <a:r>
              <a:rPr lang="zh-CN" altLang="en-US" dirty="0"/>
              <a:t>与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：跳出循环。</a:t>
            </a:r>
          </a:p>
          <a:p>
            <a:r>
              <a:rPr lang="en-US" altLang="zh-CN" dirty="0"/>
              <a:t>continue</a:t>
            </a:r>
            <a:r>
              <a:rPr lang="zh-CN" altLang="en-US" dirty="0"/>
              <a:t>：跳过当前循环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40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编写一个程序，打印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100</a:t>
            </a:r>
            <a:r>
              <a:rPr lang="zh-CN" altLang="zh-CN" dirty="0"/>
              <a:t>之间的所有偶数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73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什么是计算机语言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MH_SubTitle_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7126" y="2233457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H_Text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7126" y="2762096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计算机能直接识别和接受的二进制代码称为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机器指令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。机器指令的集合就是该计算机的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algn="just" eaLnBrk="1" hangingPunct="1">
              <a:lnSpc>
                <a:spcPct val="130000"/>
              </a:lnSpc>
              <a:defRPr/>
            </a:pP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特点：难学，难记，难检查，难修改，难以推广使用。依赖具体机器难以移植。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MH_SubTitle_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682564" y="2233457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MH_Text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682564" y="2762096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机器语言的符号化。用英文字母和数字表示指令的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符号语言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特点：相比机器语言简单好记，但仍然难以普及。汇编指令需通过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汇编程序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转换为机器指令才能被计算机执行。依赖具体机器难以移植。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8" name="MH_SubTitle_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747158" y="2233457"/>
            <a:ext cx="2160000" cy="432000"/>
          </a:xfrm>
          <a:prstGeom prst="rect">
            <a:avLst/>
          </a:prstGeom>
          <a:noFill/>
          <a:ln>
            <a:noFill/>
          </a:ln>
          <a:extLst/>
        </p:spPr>
        <p:txBody>
          <a:bodyPr anchor="b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MH_Text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747158" y="2762096"/>
            <a:ext cx="2159000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defPPr>
              <a:defRPr lang="zh-CN"/>
            </a:defPPr>
            <a:lvl1pPr algn="just" eaLnBrk="1" hangingPunct="1">
              <a:lnSpc>
                <a:spcPct val="130000"/>
              </a:lnSpc>
              <a:defRPr sz="14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高级语言更接近于人们习惯使用的自然语言和数学语言。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特点：功能强大，不依赖于具体机器。用高级语言编写的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源程序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需要通过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编译程序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转换为机器指令的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目标程序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687126" y="5143630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7F 01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  21 02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D8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B8  1F 04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2B  </a:t>
            </a:r>
            <a:r>
              <a:rPr lang="en-US" altLang="zh-CN" sz="12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  <a:endParaRPr lang="en-US" altLang="zh-CN" sz="1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682564" y="5143630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383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BX  545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  BX  AX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  AX  1055</a:t>
            </a:r>
          </a:p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   AX  BX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747158" y="5143630"/>
            <a:ext cx="2160000" cy="10621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defTabSz="7175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defTabSz="7175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S=1055-(383+545)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687126" y="2665457"/>
            <a:ext cx="2160000" cy="96639"/>
            <a:chOff x="1797436" y="2162952"/>
            <a:chExt cx="2160000" cy="96639"/>
          </a:xfrm>
        </p:grpSpPr>
        <p:sp>
          <p:nvSpPr>
            <p:cNvPr id="14" name="矩形 13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682564" y="2650364"/>
            <a:ext cx="2160000" cy="96639"/>
            <a:chOff x="1797436" y="2162952"/>
            <a:chExt cx="2160000" cy="96639"/>
          </a:xfrm>
        </p:grpSpPr>
        <p:sp>
          <p:nvSpPr>
            <p:cNvPr id="17" name="矩形 16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8747158" y="2665457"/>
            <a:ext cx="2160000" cy="96639"/>
            <a:chOff x="1797436" y="2162952"/>
            <a:chExt cx="2160000" cy="96639"/>
          </a:xfrm>
        </p:grpSpPr>
        <p:sp>
          <p:nvSpPr>
            <p:cNvPr id="20" name="矩形 19"/>
            <p:cNvSpPr/>
            <p:nvPr/>
          </p:nvSpPr>
          <p:spPr>
            <a:xfrm>
              <a:off x="1797436" y="2162952"/>
              <a:ext cx="1313512" cy="966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797436" y="2162952"/>
              <a:ext cx="216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354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函数的定义与</a:t>
            </a:r>
            <a:r>
              <a:rPr lang="zh-CN" altLang="en-US" b="1" dirty="0" smtClean="0"/>
              <a:t>调用</a:t>
            </a:r>
            <a:endParaRPr lang="en-US" altLang="zh-CN" b="1" dirty="0" smtClean="0"/>
          </a:p>
          <a:p>
            <a:r>
              <a:rPr lang="zh-CN" altLang="en-US" b="1" dirty="0"/>
              <a:t>参数传递</a:t>
            </a:r>
            <a:r>
              <a:rPr lang="zh-CN" altLang="en-US" b="1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en-US" b="1" dirty="0"/>
              <a:t>值</a:t>
            </a:r>
            <a:r>
              <a:rPr lang="zh-CN" altLang="en-US" b="1" dirty="0" smtClean="0"/>
              <a:t>传递</a:t>
            </a:r>
            <a:endParaRPr lang="en-US" altLang="zh-CN" b="1" dirty="0" smtClean="0"/>
          </a:p>
          <a:p>
            <a:pPr lvl="1"/>
            <a:r>
              <a:rPr lang="zh-CN" altLang="en-US" b="1" dirty="0"/>
              <a:t>引用</a:t>
            </a:r>
            <a:r>
              <a:rPr lang="zh-CN" altLang="en-US" b="1" dirty="0" smtClean="0"/>
              <a:t>传递</a:t>
            </a:r>
            <a:endParaRPr lang="en-US" altLang="zh-CN" b="1" dirty="0" smtClean="0"/>
          </a:p>
          <a:p>
            <a:r>
              <a:rPr lang="zh-CN" altLang="zh-CN" b="1" dirty="0"/>
              <a:t>递归函数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620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为什么要用函数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使用函数可使程序清晰、精炼、简单、灵活。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函数就是功能。每一个函数用来实现一个特定的功能。函数名应反映其代表的功能。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在设计较大程序时，往往把它分为若干个程序模块，每一个模块包括一个或多个函数，每个函数实现一个特定的功能。</a:t>
            </a:r>
            <a:endParaRPr lang="en-US" altLang="zh-CN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dirty="0">
                <a:solidFill>
                  <a:schemeClr val="tx1"/>
                </a:solidFill>
              </a:rPr>
              <a:t>一个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程序可由一个主函数和若干个其他函数构成。由主函数调用其他函数，其他函数也可以互相调用。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061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函数的定义与调用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返回类型 函数名</a:t>
            </a:r>
            <a:r>
              <a:rPr lang="en-US" altLang="zh-CN" dirty="0"/>
              <a:t>(</a:t>
            </a:r>
            <a:r>
              <a:rPr lang="zh-CN" altLang="en-US" dirty="0"/>
              <a:t>参数列表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		// </a:t>
            </a:r>
            <a:r>
              <a:rPr lang="zh-CN" altLang="en-US" dirty="0"/>
              <a:t>函数体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10263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值传递：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在上面的例子中，</a:t>
            </a:r>
            <a:r>
              <a:rPr lang="en-US" altLang="zh-CN" dirty="0"/>
              <a:t>add() </a:t>
            </a:r>
            <a:r>
              <a:rPr lang="zh-CN" altLang="en-US" dirty="0"/>
              <a:t>和 </a:t>
            </a:r>
            <a:r>
              <a:rPr lang="en-US" altLang="zh-CN" dirty="0"/>
              <a:t>multiply() </a:t>
            </a:r>
            <a:r>
              <a:rPr lang="zh-CN" altLang="en-US" dirty="0"/>
              <a:t>函数是通过值传递（</a:t>
            </a:r>
            <a:r>
              <a:rPr lang="en-US" altLang="zh-CN" dirty="0"/>
              <a:t>call by value</a:t>
            </a:r>
            <a:r>
              <a:rPr lang="zh-CN" altLang="en-US" dirty="0"/>
              <a:t>）传递</a:t>
            </a:r>
            <a:r>
              <a:rPr lang="en-US" altLang="zh-CN" dirty="0"/>
              <a:t>	</a:t>
            </a:r>
            <a:r>
              <a:rPr lang="zh-CN" altLang="en-US" dirty="0"/>
              <a:t>实参的。即实参的值复制给了形参，</a:t>
            </a:r>
            <a:r>
              <a:rPr lang="zh-CN" altLang="en-US" dirty="0">
                <a:solidFill>
                  <a:srgbClr val="FF0000"/>
                </a:solidFill>
              </a:rPr>
              <a:t>函数内部的操作不会影响到外部的实参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引用传递（通过指针）：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如果你希望函数</a:t>
            </a:r>
            <a:r>
              <a:rPr lang="zh-CN" altLang="en-US" dirty="0">
                <a:solidFill>
                  <a:srgbClr val="FF0000"/>
                </a:solidFill>
              </a:rPr>
              <a:t>修改传入的实参</a:t>
            </a:r>
            <a:r>
              <a:rPr lang="zh-CN" altLang="en-US" dirty="0"/>
              <a:t>，可以通过指针传递实参，这种方式称为引用传递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call by reference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638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值传递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en-US" altLang="zh-CN" dirty="0"/>
              <a:t>    return a + b;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add(10, 20);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("Sum: %d\n", sum);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97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引用传递</a:t>
            </a:r>
            <a:r>
              <a:rPr lang="zh-CN" altLang="en-US" dirty="0"/>
              <a:t>（通过指针）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swap(</a:t>
            </a:r>
            <a:r>
              <a:rPr lang="en-US" altLang="zh-CN" dirty="0" err="1"/>
              <a:t>int</a:t>
            </a:r>
            <a:r>
              <a:rPr lang="en-US" altLang="zh-CN" dirty="0"/>
              <a:t> *a, </a:t>
            </a:r>
            <a:r>
              <a:rPr lang="en-US" altLang="zh-CN" dirty="0" err="1"/>
              <a:t>int</a:t>
            </a:r>
            <a:r>
              <a:rPr lang="en-US" altLang="zh-CN" dirty="0"/>
              <a:t> *b)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temp = *a;</a:t>
            </a:r>
          </a:p>
          <a:p>
            <a:pPr marL="0" indent="0">
              <a:buNone/>
            </a:pPr>
            <a:r>
              <a:rPr lang="en-US" altLang="zh-CN" dirty="0"/>
              <a:t>    *a = *b;</a:t>
            </a:r>
          </a:p>
          <a:p>
            <a:pPr marL="0" indent="0">
              <a:buNone/>
            </a:pPr>
            <a:r>
              <a:rPr lang="en-US" altLang="zh-CN" dirty="0"/>
              <a:t>    *b = temp;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x = 5, y = 10;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调用函数并传递变量的地址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交换前：</a:t>
            </a:r>
            <a:r>
              <a:rPr lang="en-US" altLang="zh-CN" dirty="0"/>
              <a:t>x = %d, y = %d\n", x, y);</a:t>
            </a:r>
          </a:p>
          <a:p>
            <a:pPr marL="0" indent="0">
              <a:buNone/>
            </a:pPr>
            <a:r>
              <a:rPr lang="en-US" altLang="zh-CN" dirty="0"/>
              <a:t>    swap(&amp;x, &amp;y); // </a:t>
            </a:r>
            <a:r>
              <a:rPr lang="zh-CN" altLang="en-US" dirty="0"/>
              <a:t>传递变量的地址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// </a:t>
            </a:r>
            <a:r>
              <a:rPr lang="zh-CN" altLang="en-US" dirty="0"/>
              <a:t>输出交换后的值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交换后：</a:t>
            </a:r>
            <a:r>
              <a:rPr lang="en-US" altLang="zh-CN" dirty="0"/>
              <a:t>x = %d, y = %d\n", x, y);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977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递归函数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</a:t>
            </a:r>
            <a:r>
              <a:rPr lang="zh-CN" altLang="en-US" dirty="0"/>
              <a:t>是指一个函数在其定义中调用自身，通常用于解决那些可以分解成相似子问题的问题。递归问题通常具有一个</a:t>
            </a:r>
            <a:r>
              <a:rPr lang="zh-CN" altLang="en-US" b="1" dirty="0"/>
              <a:t>基准条件</a:t>
            </a:r>
            <a:r>
              <a:rPr lang="zh-CN" altLang="en-US" dirty="0"/>
              <a:t>，当达到基准条件时递归停止，避免无限循环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示例 </a:t>
            </a:r>
            <a:r>
              <a:rPr lang="en-US" altLang="zh-CN" dirty="0"/>
              <a:t>– </a:t>
            </a:r>
            <a:r>
              <a:rPr lang="zh-CN" altLang="en-US" dirty="0"/>
              <a:t>阶乘 </a:t>
            </a:r>
            <a:r>
              <a:rPr lang="en-US" altLang="zh-CN" dirty="0"/>
              <a:t>– 3*2*1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factorial(</a:t>
            </a:r>
            <a:r>
              <a:rPr lang="en-US" altLang="zh-CN" dirty="0" err="1"/>
              <a:t>int</a:t>
            </a:r>
            <a:r>
              <a:rPr lang="en-US" altLang="zh-CN" dirty="0"/>
              <a:t> n) {</a:t>
            </a:r>
          </a:p>
          <a:p>
            <a:pPr marL="400050" lvl="1" indent="0">
              <a:buNone/>
            </a:pPr>
            <a:r>
              <a:rPr lang="en-US" altLang="zh-CN" dirty="0"/>
              <a:t>    if (n == 0) return 1;</a:t>
            </a:r>
          </a:p>
          <a:p>
            <a:pPr marL="400050" lvl="1" indent="0">
              <a:buNone/>
            </a:pPr>
            <a:r>
              <a:rPr lang="en-US" altLang="zh-CN" dirty="0"/>
              <a:t>    return n * factorial(n - 1);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131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编写函数 </a:t>
            </a:r>
            <a:r>
              <a:rPr lang="en-US" altLang="zh-CN" dirty="0"/>
              <a:t>– </a:t>
            </a:r>
            <a:r>
              <a:rPr lang="zh-CN" altLang="en-US" dirty="0"/>
              <a:t>检查一个整数的第</a:t>
            </a:r>
            <a:r>
              <a:rPr lang="en-US" altLang="zh-CN" dirty="0"/>
              <a:t>n</a:t>
            </a:r>
            <a:r>
              <a:rPr lang="zh-CN" altLang="en-US" dirty="0"/>
              <a:t>位是否为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checkBit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 marL="0" indent="0">
              <a:buNone/>
            </a:pPr>
            <a:r>
              <a:rPr lang="en-US" altLang="zh-CN" dirty="0"/>
              <a:t>	. </a:t>
            </a:r>
            <a:r>
              <a:rPr lang="zh-CN" altLang="en-US" dirty="0"/>
              <a:t>输入 </a:t>
            </a:r>
            <a:r>
              <a:rPr lang="en-US" altLang="zh-CN" dirty="0"/>
              <a:t>: </a:t>
            </a:r>
            <a:r>
              <a:rPr lang="zh-CN" altLang="en-US" dirty="0"/>
              <a:t>一个整数 </a:t>
            </a:r>
            <a:r>
              <a:rPr lang="en-US" altLang="zh-CN" dirty="0" err="1"/>
              <a:t>num</a:t>
            </a:r>
            <a:r>
              <a:rPr lang="en-US" altLang="zh-CN" dirty="0"/>
              <a:t> </a:t>
            </a:r>
            <a:r>
              <a:rPr lang="zh-CN" altLang="en-US" dirty="0"/>
              <a:t>和一个位数 </a:t>
            </a:r>
            <a:r>
              <a:rPr lang="en-US" altLang="zh-CN" dirty="0"/>
              <a:t>n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	. </a:t>
            </a:r>
            <a:r>
              <a:rPr lang="zh-CN" altLang="en-US" dirty="0"/>
              <a:t>输出 </a:t>
            </a:r>
            <a:r>
              <a:rPr lang="en-US" altLang="zh-CN" dirty="0"/>
              <a:t>: </a:t>
            </a:r>
            <a:r>
              <a:rPr lang="zh-CN" altLang="en-US" dirty="0"/>
              <a:t>如果第 </a:t>
            </a:r>
            <a:r>
              <a:rPr lang="en-US" altLang="zh-CN" dirty="0"/>
              <a:t>n </a:t>
            </a:r>
            <a:r>
              <a:rPr lang="zh-CN" altLang="en-US" dirty="0"/>
              <a:t>位是</a:t>
            </a:r>
            <a:r>
              <a:rPr lang="en-US" altLang="zh-CN" dirty="0"/>
              <a:t>1</a:t>
            </a:r>
            <a:r>
              <a:rPr lang="zh-CN" altLang="en-US" dirty="0"/>
              <a:t>，则返回为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0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常用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标准库函数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数学库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字符处理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时间与日期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/>
              <a:t>随机数函数</a:t>
            </a:r>
          </a:p>
        </p:txBody>
      </p:sp>
    </p:spTree>
    <p:extLst>
      <p:ext uri="{BB962C8B-B14F-4D97-AF65-F5344CB8AC3E}">
        <p14:creationId xmlns:p14="http://schemas.microsoft.com/office/powerpoint/2010/main" val="378988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数学库函数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FF0000"/>
                </a:solidFill>
              </a:rPr>
              <a:t>#</a:t>
            </a:r>
            <a:r>
              <a:rPr lang="en-US" altLang="zh-CN" dirty="0">
                <a:solidFill>
                  <a:srgbClr val="FF0000"/>
                </a:solidFill>
              </a:rPr>
              <a:t>include &lt;</a:t>
            </a:r>
            <a:r>
              <a:rPr lang="en-US" altLang="zh-CN" dirty="0" err="1">
                <a:solidFill>
                  <a:srgbClr val="FF0000"/>
                </a:solidFill>
              </a:rPr>
              <a:t>math.h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400050" lvl="1" indent="0">
              <a:buNone/>
            </a:pPr>
            <a:r>
              <a:rPr lang="en-US" altLang="zh-CN" dirty="0"/>
              <a:t>    double x = 16.0;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("Square root of %.2f: %.2f\n", x, </a:t>
            </a:r>
            <a:r>
              <a:rPr lang="en-US" altLang="zh-CN" dirty="0" err="1"/>
              <a:t>sqrt</a:t>
            </a:r>
            <a:r>
              <a:rPr lang="en-US" altLang="zh-CN" dirty="0"/>
              <a:t>(x));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("2 raised to the power of 3: %.2f\n", pow(2, 3));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("Sine of 90 degrees: %.2f\n", sin(M_PI / 2));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1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语言同时具有汇编语言和高级语言的优势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语言简洁、紧凑，使用方便、灵活。</a:t>
            </a:r>
          </a:p>
          <a:p>
            <a:r>
              <a:rPr lang="zh-CN" altLang="en-US" dirty="0"/>
              <a:t>运算符极其丰富。</a:t>
            </a:r>
          </a:p>
          <a:p>
            <a:r>
              <a:rPr lang="zh-CN" altLang="en-US" dirty="0"/>
              <a:t>数据结构丰富。</a:t>
            </a:r>
          </a:p>
          <a:p>
            <a:r>
              <a:rPr lang="zh-CN" altLang="en-US" dirty="0"/>
              <a:t>具有结构化的控制语句。</a:t>
            </a:r>
          </a:p>
          <a:p>
            <a:r>
              <a:rPr lang="zh-CN" altLang="en-US" dirty="0"/>
              <a:t>生成的目标代码质量高，程序执行效率高。</a:t>
            </a:r>
          </a:p>
          <a:p>
            <a:r>
              <a:rPr lang="zh-CN" altLang="en-US" dirty="0"/>
              <a:t>可移植性好（较之汇编语言）。</a:t>
            </a:r>
          </a:p>
          <a:p>
            <a:r>
              <a:rPr lang="zh-CN" altLang="en-US" dirty="0"/>
              <a:t>可以直接访问物理地址，能进行位操作。 </a:t>
            </a:r>
          </a:p>
        </p:txBody>
      </p:sp>
    </p:spTree>
    <p:extLst>
      <p:ext uri="{BB962C8B-B14F-4D97-AF65-F5344CB8AC3E}">
        <p14:creationId xmlns:p14="http://schemas.microsoft.com/office/powerpoint/2010/main" val="38313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字符处理函数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#include &lt;</a:t>
            </a:r>
            <a:r>
              <a:rPr lang="en-US" altLang="zh-CN" b="1" dirty="0" err="1">
                <a:solidFill>
                  <a:srgbClr val="FF0000"/>
                </a:solidFill>
              </a:rPr>
              <a:t>ctype.h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char c = 'a';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("Uppercase of '%c': %c\n", c, </a:t>
            </a:r>
            <a:r>
              <a:rPr lang="en-US" altLang="zh-CN" dirty="0" err="1"/>
              <a:t>toupper</a:t>
            </a:r>
            <a:r>
              <a:rPr lang="en-US" altLang="zh-CN" dirty="0"/>
              <a:t>(c));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</a:p>
          <a:p>
            <a:pPr marL="400050" lvl="1" indent="0"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num</a:t>
            </a:r>
            <a:r>
              <a:rPr lang="en-US" altLang="zh-CN" dirty="0"/>
              <a:t> = '5';</a:t>
            </a:r>
          </a:p>
          <a:p>
            <a:pPr marL="400050" lvl="1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isdigit</a:t>
            </a:r>
            <a:r>
              <a:rPr lang="en-US" altLang="zh-CN" dirty="0"/>
              <a:t>(</a:t>
            </a:r>
            <a:r>
              <a:rPr lang="en-US" altLang="zh-CN" dirty="0" err="1"/>
              <a:t>num</a:t>
            </a:r>
            <a:r>
              <a:rPr lang="en-US" altLang="zh-CN" dirty="0"/>
              <a:t>))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("'%c' is a digit.\n", 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    } else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("'%c' is not a digit.\n", 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8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时间与日期函数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#include &lt;</a:t>
            </a:r>
            <a:r>
              <a:rPr lang="en-US" altLang="zh-CN" b="1" dirty="0" err="1">
                <a:solidFill>
                  <a:srgbClr val="FF0000"/>
                </a:solidFill>
              </a:rPr>
              <a:t>time.h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time_t</a:t>
            </a:r>
            <a:r>
              <a:rPr lang="en-US" altLang="zh-CN" dirty="0"/>
              <a:t> now = time(NULL);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("Current time: %s", </a:t>
            </a:r>
            <a:r>
              <a:rPr lang="en-US" altLang="zh-CN" dirty="0" err="1"/>
              <a:t>ctime</a:t>
            </a:r>
            <a:r>
              <a:rPr lang="en-US" altLang="zh-CN" dirty="0"/>
              <a:t>(&amp;now));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time_t</a:t>
            </a:r>
            <a:r>
              <a:rPr lang="en-US" altLang="zh-CN" dirty="0"/>
              <a:t> start = time(NULL);</a:t>
            </a:r>
          </a:p>
          <a:p>
            <a:pPr marL="400050" lvl="1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100000000; </a:t>
            </a:r>
            <a:r>
              <a:rPr lang="en-US" altLang="zh-CN" dirty="0" err="1"/>
              <a:t>i</a:t>
            </a:r>
            <a:r>
              <a:rPr lang="en-US" altLang="zh-CN" dirty="0"/>
              <a:t>++); // Simple delay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time_t</a:t>
            </a:r>
            <a:r>
              <a:rPr lang="en-US" altLang="zh-CN" dirty="0"/>
              <a:t> end = time(NULL);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("Time taken for loop: %.2f seconds\n", </a:t>
            </a:r>
            <a:r>
              <a:rPr lang="en-US" altLang="zh-CN" dirty="0" err="1"/>
              <a:t>difftime</a:t>
            </a:r>
            <a:r>
              <a:rPr lang="en-US" altLang="zh-CN" dirty="0"/>
              <a:t>(end, start));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6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随机数函数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#include &lt;</a:t>
            </a:r>
            <a:r>
              <a:rPr lang="en-US" altLang="zh-CN" b="1" dirty="0" err="1">
                <a:solidFill>
                  <a:srgbClr val="FF0000"/>
                </a:solidFill>
              </a:rPr>
              <a:t>time.h</a:t>
            </a:r>
            <a:r>
              <a:rPr lang="en-US" altLang="zh-CN" b="1" dirty="0">
                <a:solidFill>
                  <a:srgbClr val="FF0000"/>
                </a:solidFill>
              </a:rPr>
              <a:t>&gt;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srand</a:t>
            </a:r>
            <a:r>
              <a:rPr lang="en-US" altLang="zh-CN" dirty="0"/>
              <a:t>(time(NULL)); // Seed the random number generator</a:t>
            </a:r>
          </a:p>
          <a:p>
            <a:pPr marL="400050" lvl="1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("Random number %d: %d\n", </a:t>
            </a:r>
            <a:r>
              <a:rPr lang="en-US" altLang="zh-CN" dirty="0" err="1"/>
              <a:t>i</a:t>
            </a:r>
            <a:r>
              <a:rPr lang="en-US" altLang="zh-CN" dirty="0"/>
              <a:t> + 1, rand() % 100); // Random number between 0-99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编写一个程序，要求用户输入一个整数，使用 </a:t>
            </a:r>
            <a:r>
              <a:rPr lang="en-US" altLang="zh-CN" dirty="0"/>
              <a:t>abs </a:t>
            </a:r>
            <a:r>
              <a:rPr lang="zh-CN" altLang="en-US" dirty="0"/>
              <a:t>函数计算其绝对值，并输出结果。</a:t>
            </a:r>
          </a:p>
        </p:txBody>
      </p:sp>
    </p:spTree>
    <p:extLst>
      <p:ext uri="{BB962C8B-B14F-4D97-AF65-F5344CB8AC3E}">
        <p14:creationId xmlns:p14="http://schemas.microsoft.com/office/powerpoint/2010/main" val="3074718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多维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/>
              <a:t>数组与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909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一维数组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定义与初始化：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[5] = {1, 2, 3, 4, 5};</a:t>
            </a:r>
          </a:p>
          <a:p>
            <a:r>
              <a:rPr lang="zh-CN" altLang="en-US" dirty="0"/>
              <a:t>遍历：</a:t>
            </a:r>
          </a:p>
          <a:p>
            <a:pPr marL="0" indent="0">
              <a:buNone/>
            </a:pPr>
            <a:r>
              <a:rPr lang="en-US" altLang="zh-CN" dirty="0" smtClean="0"/>
              <a:t>	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[%d] = %d\n",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arr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多维数组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定义：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matrix[2][3] =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  {1, 2, 3},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{</a:t>
            </a:r>
            <a:r>
              <a:rPr lang="en-US" altLang="zh-CN" dirty="0"/>
              <a:t>4, 5, 6}</a:t>
            </a:r>
          </a:p>
          <a:p>
            <a:pPr marL="0" indent="0">
              <a:buNone/>
            </a:pPr>
            <a:r>
              <a:rPr lang="en-US" altLang="zh-CN" dirty="0" smtClean="0"/>
              <a:t>	};</a:t>
            </a:r>
            <a:endParaRPr lang="en-US" altLang="zh-CN" dirty="0"/>
          </a:p>
          <a:p>
            <a:r>
              <a:rPr lang="zh-CN" altLang="en-US" dirty="0"/>
              <a:t>遍历：</a:t>
            </a:r>
          </a:p>
          <a:p>
            <a:pPr marL="0" indent="0">
              <a:buNone/>
            </a:pPr>
            <a:r>
              <a:rPr lang="en-US" altLang="zh-CN" dirty="0" smtClean="0"/>
              <a:t>	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2;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j = 0; j &lt; 3; </a:t>
            </a:r>
            <a:r>
              <a:rPr lang="en-US" altLang="zh-CN" dirty="0" err="1"/>
              <a:t>j++</a:t>
            </a:r>
            <a:r>
              <a:rPr lang="en-US" altLang="zh-CN" dirty="0"/>
              <a:t>)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    </a:t>
            </a:r>
            <a:r>
              <a:rPr lang="en-US" altLang="zh-CN" dirty="0" err="1"/>
              <a:t>printf</a:t>
            </a:r>
            <a:r>
              <a:rPr lang="en-US" altLang="zh-CN" dirty="0"/>
              <a:t>("matrix[%d][%d] = %d\n", </a:t>
            </a:r>
            <a:r>
              <a:rPr lang="en-US" altLang="zh-CN" dirty="0" err="1"/>
              <a:t>i</a:t>
            </a:r>
            <a:r>
              <a:rPr lang="en-US" altLang="zh-CN" dirty="0"/>
              <a:t>, j, matrix[</a:t>
            </a:r>
            <a:r>
              <a:rPr lang="en-US" altLang="zh-CN" dirty="0" err="1"/>
              <a:t>i</a:t>
            </a:r>
            <a:r>
              <a:rPr lang="en-US" altLang="zh-CN" dirty="0"/>
              <a:t>][j</a:t>
            </a:r>
            <a:r>
              <a:rPr lang="en-US" altLang="zh-CN" dirty="0" smtClean="0"/>
              <a:t>]);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1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数组与指针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数组名表示首地址。</a:t>
            </a:r>
          </a:p>
          <a:p>
            <a:r>
              <a:rPr lang="zh-CN" altLang="en-US" dirty="0"/>
              <a:t>示例：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[3] = {10, 20, 30};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("First element: %d\n", *</a:t>
            </a:r>
            <a:r>
              <a:rPr lang="en-US" altLang="zh-CN" dirty="0" err="1"/>
              <a:t>arr</a:t>
            </a:r>
            <a:r>
              <a:rPr lang="en-US" altLang="zh-CN" dirty="0"/>
              <a:t>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32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编写一个程序，计算一个整数数组的平均值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93637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b="1" dirty="0"/>
              <a:t>字符串的</a:t>
            </a:r>
            <a:r>
              <a:rPr lang="zh-CN" altLang="zh-CN" b="1" dirty="0" smtClean="0"/>
              <a:t>定义</a:t>
            </a:r>
            <a:endParaRPr lang="en-US" altLang="zh-CN" b="1" dirty="0" smtClean="0"/>
          </a:p>
          <a:p>
            <a:r>
              <a:rPr lang="zh-CN" altLang="zh-CN" b="1" dirty="0"/>
              <a:t>字符串输入输出</a:t>
            </a:r>
            <a:endParaRPr lang="zh-CN" altLang="zh-CN" dirty="0"/>
          </a:p>
          <a:p>
            <a:r>
              <a:rPr lang="zh-CN" altLang="zh-CN" b="1" dirty="0"/>
              <a:t>常见字符串函数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760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C</a:t>
            </a:r>
            <a:r>
              <a:rPr lang="zh-CN" altLang="en-US" dirty="0"/>
              <a:t>语言的发展及其特点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历史背景：由</a:t>
            </a:r>
            <a:r>
              <a:rPr lang="en-US" altLang="zh-CN" dirty="0"/>
              <a:t>Dennis Ritchie</a:t>
            </a:r>
            <a:r>
              <a:rPr lang="zh-CN" altLang="en-US" dirty="0"/>
              <a:t>于</a:t>
            </a:r>
            <a:r>
              <a:rPr lang="en-US" altLang="zh-CN" dirty="0"/>
              <a:t>1972</a:t>
            </a:r>
            <a:r>
              <a:rPr lang="zh-CN" altLang="en-US" dirty="0"/>
              <a:t>年开发。</a:t>
            </a:r>
          </a:p>
          <a:p>
            <a:r>
              <a:rPr lang="zh-CN" altLang="en-US" dirty="0"/>
              <a:t>语言特点：高效、灵活、接近硬件、广泛应用于系统开发。</a:t>
            </a:r>
          </a:p>
          <a:p>
            <a:r>
              <a:rPr lang="zh-CN" altLang="en-US" dirty="0"/>
              <a:t>常见应用：操作系统（如</a:t>
            </a:r>
            <a:r>
              <a:rPr lang="en-US" altLang="zh-CN" dirty="0"/>
              <a:t>Linux</a:t>
            </a:r>
            <a:r>
              <a:rPr lang="zh-CN" altLang="en-US" dirty="0"/>
              <a:t>）、嵌入式系统、驱动程序等。</a:t>
            </a:r>
          </a:p>
        </p:txBody>
      </p:sp>
    </p:spTree>
    <p:extLst>
      <p:ext uri="{BB962C8B-B14F-4D97-AF65-F5344CB8AC3E}">
        <p14:creationId xmlns:p14="http://schemas.microsoft.com/office/powerpoint/2010/main" val="17910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字符串的定义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使用字符数组：</a:t>
            </a:r>
          </a:p>
          <a:p>
            <a:pPr marL="0" indent="0">
              <a:buNone/>
            </a:pPr>
            <a:r>
              <a:rPr lang="en-US" altLang="zh-CN" dirty="0" smtClean="0"/>
              <a:t>	char </a:t>
            </a:r>
            <a:r>
              <a:rPr lang="en-US" altLang="zh-CN" dirty="0" err="1"/>
              <a:t>str</a:t>
            </a:r>
            <a:r>
              <a:rPr lang="en-US" altLang="zh-CN" dirty="0"/>
              <a:t>[20] = "Hello";</a:t>
            </a:r>
          </a:p>
          <a:p>
            <a:r>
              <a:rPr lang="zh-CN" altLang="en-US" dirty="0"/>
              <a:t>使用字符串常量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char *</a:t>
            </a:r>
            <a:r>
              <a:rPr lang="en-US" altLang="zh-CN" dirty="0" err="1"/>
              <a:t>str</a:t>
            </a:r>
            <a:r>
              <a:rPr lang="en-US" altLang="zh-CN" dirty="0"/>
              <a:t> = "Hello";</a:t>
            </a:r>
            <a:endParaRPr lang="en-US" altLang="zh-CN" dirty="0" smtClean="0"/>
          </a:p>
          <a:p>
            <a:r>
              <a:rPr lang="zh-CN" altLang="en-US" dirty="0"/>
              <a:t>示例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328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字符串</a:t>
            </a:r>
            <a:r>
              <a:rPr lang="zh-CN" altLang="en-US" b="1" dirty="0" smtClean="0"/>
              <a:t>输入和输出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输入：</a:t>
            </a:r>
            <a:r>
              <a:rPr lang="en-US" altLang="zh-CN" dirty="0"/>
              <a:t>gets</a:t>
            </a:r>
          </a:p>
          <a:p>
            <a:r>
              <a:rPr lang="zh-CN" altLang="en-US" dirty="0"/>
              <a:t>输出：</a:t>
            </a:r>
            <a:r>
              <a:rPr lang="en-US" altLang="zh-CN" dirty="0" smtClean="0"/>
              <a:t>puts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char input[100]; // </a:t>
            </a:r>
            <a:r>
              <a:rPr lang="zh-CN" altLang="en-US" dirty="0"/>
              <a:t>用于存储用户输入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请输入一些文字：</a:t>
            </a:r>
            <a:r>
              <a:rPr lang="en-US" altLang="zh-CN" dirty="0"/>
              <a:t>\n");</a:t>
            </a:r>
          </a:p>
          <a:p>
            <a:pPr marL="0" indent="0">
              <a:buNone/>
            </a:pPr>
            <a:r>
              <a:rPr lang="en-US" altLang="zh-CN" dirty="0" smtClean="0"/>
              <a:t>	gets(input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您输入的内容是：</a:t>
            </a:r>
            <a:r>
              <a:rPr lang="en-US" altLang="zh-CN" dirty="0"/>
              <a:t>\n");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puts(input</a:t>
            </a:r>
            <a:r>
              <a:rPr lang="en-US" altLang="zh-CN" dirty="0"/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108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常见字符串函数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/>
              <a:t>strlen</a:t>
            </a:r>
            <a:r>
              <a:rPr lang="zh-CN" altLang="en-US" dirty="0"/>
              <a:t>：</a:t>
            </a:r>
            <a:r>
              <a:rPr lang="zh-CN" altLang="en-US" dirty="0" smtClean="0"/>
              <a:t>计算长度</a:t>
            </a:r>
            <a:endParaRPr lang="zh-CN" altLang="en-US" dirty="0"/>
          </a:p>
          <a:p>
            <a:r>
              <a:rPr lang="en-US" altLang="zh-CN" dirty="0" err="1"/>
              <a:t>strcpy</a:t>
            </a:r>
            <a:r>
              <a:rPr lang="zh-CN" altLang="en-US" dirty="0"/>
              <a:t>：拷贝</a:t>
            </a:r>
            <a:r>
              <a:rPr lang="zh-CN" altLang="en-US" dirty="0" smtClean="0"/>
              <a:t>字符串</a:t>
            </a:r>
            <a:endParaRPr lang="zh-CN" altLang="en-US" dirty="0"/>
          </a:p>
          <a:p>
            <a:r>
              <a:rPr lang="en-US" altLang="zh-CN" dirty="0" err="1"/>
              <a:t>strcmp</a:t>
            </a:r>
            <a:r>
              <a:rPr lang="zh-CN" altLang="en-US" dirty="0"/>
              <a:t>：比较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smtClean="0"/>
              <a:t> </a:t>
            </a:r>
            <a:r>
              <a:rPr lang="en-US" altLang="zh-CN" sz="1600" dirty="0" smtClean="0"/>
              <a:t>char </a:t>
            </a:r>
            <a:r>
              <a:rPr lang="en-US" altLang="zh-CN" sz="1600" dirty="0"/>
              <a:t>str1[20] = "Hello";</a:t>
            </a:r>
          </a:p>
          <a:p>
            <a:pPr marL="400050" lvl="1" indent="0">
              <a:buNone/>
            </a:pPr>
            <a:r>
              <a:rPr lang="en-US" altLang="zh-CN" dirty="0"/>
              <a:t>    char str2[20] = "World";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("Length: %</a:t>
            </a:r>
            <a:r>
              <a:rPr lang="en-US" altLang="zh-CN" dirty="0" err="1"/>
              <a:t>lu</a:t>
            </a:r>
            <a:r>
              <a:rPr lang="en-US" altLang="zh-CN" dirty="0"/>
              <a:t>\n", </a:t>
            </a:r>
            <a:r>
              <a:rPr lang="en-US" altLang="zh-CN" dirty="0" err="1"/>
              <a:t>strlen</a:t>
            </a:r>
            <a:r>
              <a:rPr lang="en-US" altLang="zh-CN" dirty="0"/>
              <a:t>(str1));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(str1, str2);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("After copy: %s\n", str1);</a:t>
            </a:r>
          </a:p>
          <a:p>
            <a:pPr marL="400050" lvl="1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strcmp</a:t>
            </a:r>
            <a:r>
              <a:rPr lang="en-US" altLang="zh-CN" dirty="0"/>
              <a:t>(str1, str2) == 0)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("Strings are equal\n");</a:t>
            </a:r>
          </a:p>
          <a:p>
            <a:pPr marL="400050" lvl="1" indent="0">
              <a:buNone/>
            </a:pPr>
            <a:r>
              <a:rPr lang="en-US" altLang="zh-CN" dirty="0"/>
              <a:t>    } else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("Strings are not equal\n");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743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编写一个程序，统计输入字符串中的字符个数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224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语言中非常强大而且灵活的工具，掌握指针的使用可以让你更高效地进行内存管理、实现复杂的数据结构和算法等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指针定义与</a:t>
            </a:r>
            <a:r>
              <a:rPr lang="zh-CN" altLang="zh-CN" b="1" dirty="0" smtClean="0"/>
              <a:t>初始化</a:t>
            </a:r>
            <a:endParaRPr lang="en-US" altLang="zh-CN" b="1" dirty="0" smtClean="0"/>
          </a:p>
          <a:p>
            <a:r>
              <a:rPr lang="zh-CN" altLang="zh-CN" b="1" dirty="0"/>
              <a:t>指针与</a:t>
            </a:r>
            <a:r>
              <a:rPr lang="zh-CN" altLang="zh-CN" b="1" dirty="0" smtClean="0"/>
              <a:t>数组</a:t>
            </a:r>
            <a:endParaRPr lang="en-US" altLang="zh-CN" b="1" dirty="0" smtClean="0"/>
          </a:p>
          <a:p>
            <a:r>
              <a:rPr lang="zh-CN" altLang="en-US" b="1" dirty="0"/>
              <a:t>指针和函数</a:t>
            </a:r>
            <a:endParaRPr lang="zh-CN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5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指针定义与初始化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通过指针访问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指针可以通过解引用来访问其所指向的变量的值。指针和普通变量之间的关系是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指针</a:t>
            </a:r>
            <a:r>
              <a:rPr lang="zh-CN" altLang="en-US" dirty="0"/>
              <a:t>指向一个</a:t>
            </a:r>
            <a:r>
              <a:rPr lang="zh-CN" altLang="en-US" dirty="0" smtClean="0"/>
              <a:t>变量，</a:t>
            </a:r>
            <a:r>
              <a:rPr lang="zh-CN" altLang="en-US" dirty="0"/>
              <a:t>解引用指针就能获取该变量的值。</a:t>
            </a:r>
            <a:endParaRPr lang="en-US" altLang="zh-CN" dirty="0"/>
          </a:p>
          <a:p>
            <a:r>
              <a:rPr lang="zh-CN" altLang="en-US" dirty="0" smtClean="0"/>
              <a:t>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*p;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int</a:t>
            </a:r>
            <a:r>
              <a:rPr lang="en-US" altLang="zh-CN" dirty="0"/>
              <a:t> a = 10;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&amp;a;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("Value of a: %d\n", *p); 	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92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指针与数组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r>
              <a:rPr lang="zh-CN" altLang="en-US" dirty="0"/>
              <a:t>名实际上是一个常量指针，指向数组的第一个元素。因此，数组和指针在许多情况下可以互换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[3] = {10, 20, 30};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*p = </a:t>
            </a:r>
            <a:r>
              <a:rPr lang="en-US" altLang="zh-CN" dirty="0" err="1"/>
              <a:t>arr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smtClean="0"/>
              <a:t>	for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printf</a:t>
            </a:r>
            <a:r>
              <a:rPr lang="en-US" altLang="zh-CN" dirty="0"/>
              <a:t>("%d ", *(p + </a:t>
            </a:r>
            <a:r>
              <a:rPr lang="en-US" altLang="zh-CN" dirty="0" err="1"/>
              <a:t>i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1930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指针和函数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函数指针在 </a:t>
            </a:r>
            <a:r>
              <a:rPr lang="en-US" altLang="zh-CN" dirty="0"/>
              <a:t>C++ </a:t>
            </a:r>
            <a:r>
              <a:rPr lang="zh-CN" altLang="en-US" dirty="0"/>
              <a:t>中允许你存储函数的地址，并通过指针调用函数。这样，你可以在程序运行时动态选择要调用的函数。</a:t>
            </a:r>
            <a:endParaRPr lang="en-US" altLang="zh-CN" dirty="0"/>
          </a:p>
          <a:p>
            <a:r>
              <a:rPr lang="zh-CN" altLang="en-US" dirty="0"/>
              <a:t>函数指针的定义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指针变量名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/>
              <a:t>1, </a:t>
            </a:r>
            <a:r>
              <a:rPr lang="zh-CN" altLang="en-US" dirty="0"/>
              <a:t>参数类型</a:t>
            </a:r>
            <a:r>
              <a:rPr lang="en-US" altLang="zh-CN" dirty="0"/>
              <a:t>2, ...);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返回类型 是函数的返回值类型。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指针变量名 是你要定义的指针变量的名称。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参数类型</a:t>
            </a:r>
            <a:r>
              <a:rPr lang="en-US" altLang="zh-CN" dirty="0"/>
              <a:t>1, </a:t>
            </a:r>
            <a:r>
              <a:rPr lang="zh-CN" altLang="en-US" dirty="0"/>
              <a:t>参数类型</a:t>
            </a:r>
            <a:r>
              <a:rPr lang="en-US" altLang="zh-CN" dirty="0"/>
              <a:t>2, ... </a:t>
            </a:r>
            <a:r>
              <a:rPr lang="zh-CN" altLang="en-US" dirty="0"/>
              <a:t>是函数的参数类型列表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定义函数指针，指向返回类型为 </a:t>
            </a:r>
            <a:r>
              <a:rPr lang="en-US" altLang="zh-CN" dirty="0" err="1"/>
              <a:t>int</a:t>
            </a:r>
            <a:r>
              <a:rPr lang="zh-CN" altLang="en-US" dirty="0"/>
              <a:t>、参数为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</a:t>
            </a:r>
            <a:r>
              <a:rPr lang="zh-CN" altLang="en-US" dirty="0"/>
              <a:t>的函数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dirty="0" smtClean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563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示例 </a:t>
            </a:r>
            <a:r>
              <a:rPr lang="en-US" altLang="zh-CN" dirty="0" smtClean="0"/>
              <a:t>– </a:t>
            </a:r>
            <a:br>
              <a:rPr lang="en-US" altLang="zh-CN" dirty="0" smtClean="0"/>
            </a:br>
            <a:r>
              <a:rPr lang="en-US" altLang="zh-CN" dirty="0" smtClean="0"/>
              <a:t> </a:t>
            </a:r>
            <a:r>
              <a:rPr lang="zh-CN" altLang="en-US" sz="2700" dirty="0" smtClean="0"/>
              <a:t>假设</a:t>
            </a:r>
            <a:r>
              <a:rPr lang="zh-CN" altLang="en-US" sz="2700" dirty="0"/>
              <a:t>你有一个函数，它接受两个整数参数并返回一个整数结果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定义一个简单的加法函数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0" indent="0">
              <a:buNone/>
            </a:pPr>
            <a:r>
              <a:rPr lang="en-US" altLang="zh-CN" dirty="0"/>
              <a:t>    return a + b;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定义函数指针，指向返回类型为 </a:t>
            </a:r>
            <a:r>
              <a:rPr lang="en-US" altLang="zh-CN" dirty="0" err="1"/>
              <a:t>int</a:t>
            </a:r>
            <a:r>
              <a:rPr lang="zh-CN" altLang="en-US" dirty="0"/>
              <a:t>、参数为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 </a:t>
            </a:r>
            <a:r>
              <a:rPr lang="zh-CN" altLang="en-US" dirty="0"/>
              <a:t>的函数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将函数地址赋给指针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funcPtr</a:t>
            </a:r>
            <a:r>
              <a:rPr lang="en-US" altLang="zh-CN" dirty="0"/>
              <a:t> = add;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通过函数指针调用函数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</a:t>
            </a:r>
            <a:r>
              <a:rPr lang="en-US" altLang="zh-CN" dirty="0" err="1"/>
              <a:t>funcPtr</a:t>
            </a:r>
            <a:r>
              <a:rPr lang="en-US" altLang="zh-CN" dirty="0"/>
              <a:t>(10, 20);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"The result of the addition is: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24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函数</a:t>
            </a:r>
            <a:r>
              <a:rPr lang="zh-CN" altLang="en-US" dirty="0"/>
              <a:t>指针作为</a:t>
            </a:r>
            <a:r>
              <a:rPr lang="zh-CN" altLang="en-US" dirty="0" smtClean="0"/>
              <a:t>参数 </a:t>
            </a:r>
            <a:r>
              <a:rPr lang="en-US" altLang="zh-CN" dirty="0" smtClean="0"/>
              <a:t>– </a:t>
            </a:r>
            <a:r>
              <a:rPr lang="zh-CN" altLang="en-US" dirty="0" smtClean="0">
                <a:solidFill>
                  <a:srgbClr val="FF0000"/>
                </a:solidFill>
              </a:rPr>
              <a:t>回调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void message()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("over!");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定义一个接受函数指针的函数</a:t>
            </a: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performOperation</a:t>
            </a:r>
            <a:r>
              <a:rPr lang="en-US" altLang="zh-CN" dirty="0"/>
              <a:t>(void (*callback)()) {</a:t>
            </a:r>
          </a:p>
          <a:p>
            <a:pPr marL="0" indent="0">
              <a:buNone/>
            </a:pPr>
            <a:r>
              <a:rPr lang="en-US" altLang="zh-CN" dirty="0"/>
              <a:t>    Sleep(2000);    // </a:t>
            </a:r>
            <a:r>
              <a:rPr lang="zh-CN" altLang="en-US" dirty="0"/>
              <a:t>休眠</a:t>
            </a:r>
            <a:r>
              <a:rPr lang="en-US" altLang="zh-CN" dirty="0"/>
              <a:t>2</a:t>
            </a:r>
            <a:r>
              <a:rPr lang="zh-CN" altLang="en-US" dirty="0"/>
              <a:t>秒（</a:t>
            </a:r>
            <a:r>
              <a:rPr lang="en-US" altLang="zh-CN" dirty="0"/>
              <a:t>2000</a:t>
            </a:r>
            <a:r>
              <a:rPr lang="zh-CN" altLang="en-US" dirty="0"/>
              <a:t>毫秒），模拟耗时操作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callback();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performOperation</a:t>
            </a:r>
            <a:r>
              <a:rPr lang="en-US" altLang="zh-CN" dirty="0"/>
              <a:t>(message);</a:t>
            </a:r>
          </a:p>
          <a:p>
            <a:pPr marL="0" indent="0">
              <a:buNone/>
            </a:pPr>
            <a:r>
              <a:rPr lang="en-US" altLang="zh-CN" dirty="0"/>
              <a:t>   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1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最简单的</a:t>
            </a:r>
            <a:r>
              <a:rPr lang="en-US" altLang="zh-CN" dirty="0"/>
              <a:t>C</a:t>
            </a:r>
            <a:r>
              <a:rPr lang="zh-CN" altLang="en-US" dirty="0"/>
              <a:t>语言程序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                           // </a:t>
            </a:r>
            <a:r>
              <a:rPr lang="zh-CN" altLang="en-US" dirty="0"/>
              <a:t>这是编译预处理指令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 )                                  </a:t>
            </a:r>
            <a:r>
              <a:rPr lang="en-US" altLang="zh-CN" dirty="0" smtClean="0"/>
              <a:t>	 // </a:t>
            </a:r>
            <a:r>
              <a:rPr lang="zh-CN" altLang="en-US" dirty="0"/>
              <a:t>定义主函数 </a:t>
            </a:r>
          </a:p>
          <a:p>
            <a:pPr marL="0" indent="0">
              <a:buNone/>
            </a:pPr>
            <a:r>
              <a:rPr lang="en-US" altLang="zh-CN" dirty="0"/>
              <a:t>{                                            </a:t>
            </a:r>
            <a:r>
              <a:rPr lang="en-US" altLang="zh-CN" dirty="0" smtClean="0"/>
              <a:t>		 // </a:t>
            </a:r>
            <a:r>
              <a:rPr lang="zh-CN" altLang="en-US" dirty="0"/>
              <a:t>函数开始的标志 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  <a:r>
              <a:rPr lang="en-US" altLang="zh-CN" dirty="0" err="1"/>
              <a:t>printf</a:t>
            </a:r>
            <a:r>
              <a:rPr lang="en-US" altLang="zh-CN" dirty="0"/>
              <a:t> ("This is a C program.\n");   </a:t>
            </a:r>
            <a:r>
              <a:rPr lang="en-US" altLang="zh-CN" dirty="0" smtClean="0"/>
              <a:t> // </a:t>
            </a:r>
            <a:r>
              <a:rPr lang="zh-CN" altLang="en-US" dirty="0"/>
              <a:t>输出所指定的一行信息 </a:t>
            </a:r>
          </a:p>
          <a:p>
            <a:pPr marL="400050" lvl="1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return 0;                                   </a:t>
            </a:r>
            <a:r>
              <a:rPr lang="en-US" altLang="zh-CN" dirty="0" smtClean="0"/>
              <a:t>		 // </a:t>
            </a:r>
            <a:r>
              <a:rPr lang="zh-CN" altLang="en-US" dirty="0"/>
              <a:t>函数执行完毕时返回函数值</a:t>
            </a: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24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课后练习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编写一个程序，使用指针遍历数组并</a:t>
            </a:r>
            <a:r>
              <a:rPr lang="zh-CN" altLang="zh-CN" dirty="0" smtClean="0"/>
              <a:t>求和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07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和堆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栈：适用于临时存储数据、递归调用等。</a:t>
            </a:r>
          </a:p>
          <a:p>
            <a:r>
              <a:rPr lang="zh-CN" altLang="en-US" dirty="0"/>
              <a:t>堆：适用于需要在函数外部访问的数据、动态数组或结构体等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动态内存管理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5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栈与堆的对比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栈：</a:t>
            </a:r>
          </a:p>
          <a:p>
            <a:pPr lvl="1"/>
            <a:r>
              <a:rPr lang="zh-CN" altLang="en-US" dirty="0"/>
              <a:t>自动分配和释放</a:t>
            </a:r>
          </a:p>
          <a:p>
            <a:pPr lvl="1"/>
            <a:r>
              <a:rPr lang="zh-CN" altLang="en-US" dirty="0"/>
              <a:t>存储局部变量和函数调用</a:t>
            </a:r>
          </a:p>
          <a:p>
            <a:pPr lvl="1"/>
            <a:r>
              <a:rPr lang="zh-CN" altLang="en-US" dirty="0"/>
              <a:t>空间有限</a:t>
            </a:r>
          </a:p>
          <a:p>
            <a:r>
              <a:rPr lang="zh-CN" altLang="en-US" dirty="0"/>
              <a:t>堆：</a:t>
            </a:r>
          </a:p>
          <a:p>
            <a:pPr lvl="1"/>
            <a:r>
              <a:rPr lang="zh-CN" altLang="en-US" dirty="0"/>
              <a:t>手动分配和释放</a:t>
            </a:r>
          </a:p>
          <a:p>
            <a:pPr lvl="1"/>
            <a:r>
              <a:rPr lang="zh-CN" altLang="en-US" dirty="0"/>
              <a:t>用于动态内存管理</a:t>
            </a:r>
          </a:p>
          <a:p>
            <a:pPr lvl="1"/>
            <a:r>
              <a:rPr lang="zh-CN" altLang="en-US" dirty="0"/>
              <a:t>空间较大，但需要谨慎管理</a:t>
            </a:r>
          </a:p>
        </p:txBody>
      </p:sp>
    </p:spTree>
    <p:extLst>
      <p:ext uri="{BB962C8B-B14F-4D97-AF65-F5344CB8AC3E}">
        <p14:creationId xmlns:p14="http://schemas.microsoft.com/office/powerpoint/2010/main" val="333455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栈 </a:t>
            </a:r>
            <a:r>
              <a:rPr lang="en-US" altLang="zh-CN" b="1" dirty="0"/>
              <a:t>(Stack)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定义：栈是一种后进先出（</a:t>
            </a:r>
            <a:r>
              <a:rPr lang="en-US" altLang="zh-CN" dirty="0"/>
              <a:t>LIFO</a:t>
            </a:r>
            <a:r>
              <a:rPr lang="zh-CN" altLang="en-US" dirty="0"/>
              <a:t>，</a:t>
            </a:r>
            <a:r>
              <a:rPr lang="en-US" altLang="zh-CN" dirty="0"/>
              <a:t>Last In, First Out</a:t>
            </a:r>
            <a:r>
              <a:rPr lang="zh-CN" altLang="en-US" dirty="0"/>
              <a:t>）的数据结构。它用于存储局部变量、函数调用等数据。</a:t>
            </a:r>
          </a:p>
          <a:p>
            <a:r>
              <a:rPr lang="zh-CN" altLang="en-US" dirty="0"/>
              <a:t>分配方式：栈的内存由编译器自动管理，内存分配和释放的速度较快。</a:t>
            </a:r>
          </a:p>
          <a:p>
            <a:r>
              <a:rPr lang="zh-CN" altLang="en-US" dirty="0"/>
              <a:t>生命周期：栈中的变量在函数调用时创建，在函数返回时销毁。</a:t>
            </a:r>
          </a:p>
          <a:p>
            <a:r>
              <a:rPr lang="zh-CN" altLang="en-US" dirty="0"/>
              <a:t>栈溢出：栈的空间是有限的，当使用过多的栈内存（如深度递归）时，会导致栈溢出（</a:t>
            </a:r>
            <a:r>
              <a:rPr lang="en-US" altLang="zh-CN" dirty="0"/>
              <a:t>stack overflow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void function()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a = 10; // </a:t>
            </a:r>
            <a:r>
              <a:rPr lang="zh-CN" altLang="en-US" dirty="0"/>
              <a:t>局部变量存储在栈上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812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堆 </a:t>
            </a:r>
            <a:r>
              <a:rPr lang="en-US" altLang="zh-CN" b="1" dirty="0"/>
              <a:t>(Heap)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定义：堆是一种由程序员手动管理的内存区域，用于动态分配内存。</a:t>
            </a:r>
          </a:p>
          <a:p>
            <a:r>
              <a:rPr lang="zh-CN" altLang="en-US" dirty="0"/>
              <a:t>分配方式：堆的内存通过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 err="1"/>
              <a:t>calloc</a:t>
            </a:r>
            <a:r>
              <a:rPr lang="zh-CN" altLang="en-US" dirty="0"/>
              <a:t>等函数申请，通过</a:t>
            </a:r>
            <a:r>
              <a:rPr lang="en-US" altLang="zh-CN" dirty="0"/>
              <a:t>free</a:t>
            </a:r>
            <a:r>
              <a:rPr lang="zh-CN" altLang="en-US" dirty="0"/>
              <a:t>释放。</a:t>
            </a:r>
          </a:p>
          <a:p>
            <a:r>
              <a:rPr lang="zh-CN" altLang="en-US" dirty="0"/>
              <a:t>生命周期：堆中分配的内存直到程序员手动释放，或者程序结束时才会被操作系统回收。</a:t>
            </a:r>
          </a:p>
          <a:p>
            <a:r>
              <a:rPr lang="zh-CN" altLang="en-US" dirty="0"/>
              <a:t>内存泄漏：如果忘记释放堆内存，可能会导致内存泄漏。</a:t>
            </a:r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/>
              <a:t>	void function() </a:t>
            </a:r>
            <a:r>
              <a:rPr lang="en-US" altLang="zh-CN" dirty="0" smtClean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*</a:t>
            </a:r>
            <a:r>
              <a:rPr lang="en-US" altLang="zh-CN" dirty="0" err="1"/>
              <a:t>ptr</a:t>
            </a:r>
            <a:r>
              <a:rPr lang="en-US" altLang="zh-CN" dirty="0"/>
              <a:t> = 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)); // </a:t>
            </a:r>
            <a:r>
              <a:rPr lang="zh-CN" altLang="en-US" dirty="0"/>
              <a:t>动态分配内存</a:t>
            </a:r>
          </a:p>
          <a:p>
            <a:pPr marL="400050" lvl="1" indent="0">
              <a:buNone/>
            </a:pPr>
            <a:r>
              <a:rPr lang="zh-CN" altLang="en-US" dirty="0"/>
              <a:t>    *</a:t>
            </a:r>
            <a:r>
              <a:rPr lang="en-US" altLang="zh-CN" dirty="0" err="1"/>
              <a:t>ptr</a:t>
            </a:r>
            <a:r>
              <a:rPr lang="en-US" altLang="zh-CN" dirty="0"/>
              <a:t> = 10;</a:t>
            </a:r>
          </a:p>
          <a:p>
            <a:pPr marL="400050" lvl="1" indent="0">
              <a:buNone/>
            </a:pPr>
            <a:r>
              <a:rPr lang="en-US" altLang="zh-CN" dirty="0"/>
              <a:t>    free(</a:t>
            </a:r>
            <a:r>
              <a:rPr lang="en-US" altLang="zh-CN" dirty="0" err="1"/>
              <a:t>ptr</a:t>
            </a:r>
            <a:r>
              <a:rPr lang="en-US" altLang="zh-CN" dirty="0"/>
              <a:t>); // </a:t>
            </a:r>
            <a:r>
              <a:rPr lang="zh-CN" altLang="en-US" dirty="0"/>
              <a:t>释放内存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627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动态内存</a:t>
            </a:r>
            <a:r>
              <a:rPr lang="zh-CN" altLang="en-US" b="1" dirty="0" smtClean="0"/>
              <a:t>管理 </a:t>
            </a:r>
            <a:r>
              <a:rPr lang="en-US" altLang="zh-CN" b="1" dirty="0" smtClean="0"/>
              <a:t>- </a:t>
            </a:r>
            <a:r>
              <a:rPr lang="en-US" altLang="zh-CN" dirty="0" err="1"/>
              <a:t>malloc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malloc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函数用于分配指定大小的内存块，并返回一个指向这块内存的指针。如果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分配失败，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会返回 </a:t>
            </a:r>
            <a:r>
              <a:rPr lang="en-US" altLang="zh-CN" dirty="0"/>
              <a:t>NULL</a:t>
            </a:r>
          </a:p>
          <a:p>
            <a:r>
              <a:rPr lang="zh-CN" altLang="en-US" dirty="0" smtClean="0"/>
              <a:t>语法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void *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size_t</a:t>
            </a:r>
            <a:r>
              <a:rPr lang="en-US" altLang="zh-CN" dirty="0"/>
              <a:t> size);</a:t>
            </a:r>
          </a:p>
          <a:p>
            <a:pPr marL="400050" lvl="1" indent="0">
              <a:buNone/>
            </a:pPr>
            <a:r>
              <a:rPr lang="en-US" altLang="zh-CN" dirty="0"/>
              <a:t>size</a:t>
            </a:r>
            <a:r>
              <a:rPr lang="zh-CN" altLang="en-US" dirty="0"/>
              <a:t>：请求分配的内存大小，以字节为单位。</a:t>
            </a:r>
          </a:p>
          <a:p>
            <a:pPr marL="400050" lvl="1" indent="0">
              <a:buNone/>
            </a:pPr>
            <a:r>
              <a:rPr lang="zh-CN" altLang="en-US" dirty="0"/>
              <a:t>返回：返回指向分配内存块的指针，如果分配失败则返回 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2680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动态内存管理 </a:t>
            </a:r>
            <a:r>
              <a:rPr lang="en-US" altLang="zh-CN" b="1" dirty="0"/>
              <a:t>- </a:t>
            </a:r>
            <a:r>
              <a:rPr lang="en-US" altLang="zh-CN" dirty="0" smtClean="0"/>
              <a:t>free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free</a:t>
            </a:r>
          </a:p>
          <a:p>
            <a:pPr marL="0" indent="0">
              <a:buNone/>
            </a:pPr>
            <a:r>
              <a:rPr lang="en-US" altLang="zh-CN" dirty="0"/>
              <a:t>	free </a:t>
            </a:r>
            <a:r>
              <a:rPr lang="zh-CN" altLang="en-US" dirty="0"/>
              <a:t>用于释放之前通过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分配的内存块。释放内存后，指针不再有效，因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此最好将指针设为 </a:t>
            </a:r>
            <a:r>
              <a:rPr lang="en-US" altLang="zh-CN" dirty="0"/>
              <a:t>NULL</a:t>
            </a:r>
          </a:p>
          <a:p>
            <a:r>
              <a:rPr lang="zh-CN" altLang="en-US" dirty="0" smtClean="0"/>
              <a:t>语法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void free(void *</a:t>
            </a:r>
            <a:r>
              <a:rPr lang="en-US" altLang="zh-CN" dirty="0" err="1"/>
              <a:t>ptr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ptr</a:t>
            </a:r>
            <a:r>
              <a:rPr lang="zh-CN" altLang="en-US" dirty="0"/>
              <a:t>：指向已分配内存块的指针。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74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编写一个程序，根据学生人数</a:t>
            </a:r>
            <a:r>
              <a:rPr lang="en-US" altLang="zh-CN" dirty="0"/>
              <a:t>n</a:t>
            </a:r>
            <a:r>
              <a:rPr lang="zh-CN" altLang="en-US" dirty="0"/>
              <a:t>录入分数。然后计算平均值。</a:t>
            </a:r>
          </a:p>
        </p:txBody>
      </p:sp>
    </p:spTree>
    <p:extLst>
      <p:ext uri="{BB962C8B-B14F-4D97-AF65-F5344CB8AC3E}">
        <p14:creationId xmlns:p14="http://schemas.microsoft.com/office/powerpoint/2010/main" val="96637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结构体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b="1" dirty="0"/>
              <a:t>结构体</a:t>
            </a:r>
            <a:r>
              <a:rPr lang="zh-CN" altLang="en-US" b="1" dirty="0" smtClean="0"/>
              <a:t>简介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/>
              <a:t>）是 </a:t>
            </a:r>
            <a:r>
              <a:rPr lang="en-US" altLang="zh-CN" dirty="0"/>
              <a:t>C </a:t>
            </a:r>
            <a:r>
              <a:rPr lang="zh-CN" altLang="en-US" dirty="0"/>
              <a:t>语言中一种聚合数据类型，它允许将不同类型的数据组合</a:t>
            </a:r>
            <a:r>
              <a:rPr lang="zh-CN" altLang="en-US" dirty="0" smtClean="0"/>
              <a:t>在</a:t>
            </a:r>
            <a:r>
              <a:rPr lang="en-US" altLang="zh-CN" dirty="0"/>
              <a:t>	</a:t>
            </a:r>
            <a:r>
              <a:rPr lang="zh-CN" altLang="en-US" dirty="0" smtClean="0"/>
              <a:t>一起</a:t>
            </a:r>
            <a:r>
              <a:rPr lang="zh-CN" altLang="en-US" dirty="0"/>
              <a:t>，形成一个新的数据类型。结构体用于表示一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对象</a:t>
            </a:r>
            <a:r>
              <a:rPr lang="zh-CN" altLang="en-US" dirty="0"/>
              <a:t>，能够将多个相关联的</a:t>
            </a:r>
            <a:r>
              <a:rPr lang="zh-CN" altLang="en-US" dirty="0" smtClean="0"/>
              <a:t>信</a:t>
            </a:r>
            <a:r>
              <a:rPr lang="en-US" altLang="zh-CN" dirty="0"/>
              <a:t>	</a:t>
            </a:r>
            <a:r>
              <a:rPr lang="zh-CN" altLang="en-US" dirty="0" smtClean="0"/>
              <a:t>息</a:t>
            </a:r>
            <a:r>
              <a:rPr lang="zh-CN" altLang="en-US" dirty="0"/>
              <a:t>存储在一个变量中。</a:t>
            </a:r>
            <a:endParaRPr lang="en-US" altLang="zh-CN" dirty="0" smtClean="0"/>
          </a:p>
          <a:p>
            <a:r>
              <a:rPr lang="zh-CN" altLang="en-US" b="1" dirty="0"/>
              <a:t>定义</a:t>
            </a:r>
            <a:r>
              <a:rPr lang="zh-CN" altLang="en-US" b="1" dirty="0" smtClean="0"/>
              <a:t>结构体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struct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StructName</a:t>
            </a:r>
            <a:r>
              <a:rPr lang="en-US" altLang="zh-CN" dirty="0" smtClean="0"/>
              <a:t> {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member1;</a:t>
            </a:r>
          </a:p>
          <a:p>
            <a:pPr marL="400050" lvl="1" indent="0">
              <a:buNone/>
            </a:pPr>
            <a:r>
              <a:rPr lang="en-US" altLang="zh-CN" dirty="0" smtClean="0"/>
              <a:t>   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member2;</a:t>
            </a:r>
          </a:p>
          <a:p>
            <a:pPr marL="400050" lvl="1" indent="0">
              <a:buNone/>
            </a:pPr>
            <a:r>
              <a:rPr lang="en-US" altLang="zh-CN" dirty="0" smtClean="0"/>
              <a:t>    // ...</a:t>
            </a:r>
          </a:p>
          <a:p>
            <a:pPr marL="400050" lvl="1" indent="0">
              <a:buNone/>
            </a:pPr>
            <a:r>
              <a:rPr lang="en-US" altLang="zh-CN" dirty="0" smtClean="0"/>
              <a:t>};</a:t>
            </a:r>
          </a:p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Person {</a:t>
            </a:r>
          </a:p>
          <a:p>
            <a:pPr marL="400050" lvl="1" indent="0">
              <a:buNone/>
            </a:pPr>
            <a:r>
              <a:rPr lang="en-US" altLang="zh-CN" dirty="0"/>
              <a:t>    char name[50];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marL="400050" lvl="1" indent="0">
              <a:buNone/>
            </a:pPr>
            <a:r>
              <a:rPr lang="en-US" altLang="zh-CN" dirty="0"/>
              <a:t>    float height;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2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结构体变量的声明与初始化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zh-CN" b="1" dirty="0" smtClean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Person person1 = {"Alice", 25, 5.6};</a:t>
            </a:r>
          </a:p>
          <a:p>
            <a:r>
              <a:rPr lang="zh-CN" altLang="en-US" b="1" dirty="0"/>
              <a:t>访问结构体</a:t>
            </a:r>
            <a:r>
              <a:rPr lang="zh-CN" altLang="en-US" b="1" dirty="0" smtClean="0"/>
              <a:t>成员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Person {</a:t>
            </a:r>
          </a:p>
          <a:p>
            <a:pPr marL="400050" lvl="1" indent="0">
              <a:buNone/>
            </a:pPr>
            <a:r>
              <a:rPr lang="en-US" altLang="zh-CN" dirty="0"/>
              <a:t>  </a:t>
            </a:r>
            <a:r>
              <a:rPr lang="en-US" altLang="zh-CN" dirty="0" smtClean="0"/>
              <a:t>  char </a:t>
            </a:r>
            <a:r>
              <a:rPr lang="en-US" altLang="zh-CN" dirty="0"/>
              <a:t>name[50];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marL="400050" lvl="1" indent="0">
              <a:buNone/>
            </a:pPr>
            <a:r>
              <a:rPr lang="en-US" altLang="zh-CN" dirty="0"/>
              <a:t>    float height;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Person person1 = {"Alice", 25, 5.6};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("Name: %s\n", person1.name);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("Age: %d\n", person1.age);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("Height: %.2f\n", person1.height);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1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1.5 </a:t>
            </a:r>
            <a:r>
              <a:rPr lang="zh-CN" altLang="en-US" dirty="0" smtClean="0"/>
              <a:t>编译</a:t>
            </a:r>
            <a:r>
              <a:rPr lang="zh-CN" altLang="en-US" dirty="0"/>
              <a:t>运行</a:t>
            </a:r>
            <a:r>
              <a:rPr lang="en-US" altLang="zh-CN" dirty="0"/>
              <a:t>C</a:t>
            </a:r>
            <a:r>
              <a:rPr lang="zh-CN" altLang="en-US" dirty="0"/>
              <a:t>程序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4951" y="1682640"/>
            <a:ext cx="4883924" cy="46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结构体指针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dirty="0"/>
              <a:t>结构体可以作为函数的参数传递。可以通过值传递（传递结构体的副本）或者通过指针传递（传递结构体的地址）来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400050" lvl="1" indent="0">
              <a:buNone/>
            </a:pPr>
            <a:r>
              <a:rPr lang="en-US" altLang="zh-CN" dirty="0" err="1"/>
              <a:t>struct</a:t>
            </a:r>
            <a:r>
              <a:rPr lang="en-US" altLang="zh-CN" dirty="0"/>
              <a:t> Person {</a:t>
            </a:r>
          </a:p>
          <a:p>
            <a:pPr marL="400050" lvl="1" indent="0">
              <a:buNone/>
            </a:pPr>
            <a:r>
              <a:rPr lang="en-US" altLang="zh-CN" dirty="0"/>
              <a:t>    char name[50];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marL="400050" lvl="1" indent="0">
              <a:buNone/>
            </a:pPr>
            <a:r>
              <a:rPr lang="en-US" altLang="zh-CN" dirty="0"/>
              <a:t>    float height;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400050" lvl="1" indent="0"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printPerson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Person *p)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("Name: %s\n", p-&gt;name);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("Age: %d\n", p-&gt;age);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("Height: %.2f\n", p-&gt;height);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Person person1 = {"Alice", 25, 5.6};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printPerson</a:t>
            </a:r>
            <a:r>
              <a:rPr lang="en-US" altLang="zh-CN" dirty="0"/>
              <a:t>(&amp;person1);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0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结构体数组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b="1" dirty="0"/>
              <a:t>结构体数组用于存储多个结构体</a:t>
            </a:r>
            <a:r>
              <a:rPr lang="zh-CN" altLang="en-US" b="1" dirty="0" smtClean="0"/>
              <a:t>实例</a:t>
            </a:r>
            <a:endParaRPr lang="en-US" altLang="zh-CN" b="1" dirty="0" smtClean="0"/>
          </a:p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struct</a:t>
            </a:r>
            <a:r>
              <a:rPr lang="en-US" altLang="zh-CN" dirty="0"/>
              <a:t> Person {</a:t>
            </a:r>
          </a:p>
          <a:p>
            <a:pPr marL="400050" lvl="1" indent="0">
              <a:buNone/>
            </a:pPr>
            <a:r>
              <a:rPr lang="en-US" altLang="zh-CN" dirty="0"/>
              <a:t>    char name[50];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age;</a:t>
            </a:r>
          </a:p>
          <a:p>
            <a:pPr marL="400050" lvl="1" indent="0">
              <a:buNone/>
            </a:pPr>
            <a:r>
              <a:rPr lang="en-US" altLang="zh-CN" dirty="0"/>
              <a:t>    float height;</a:t>
            </a:r>
          </a:p>
          <a:p>
            <a:pPr marL="400050" lvl="1" indent="0">
              <a:buNone/>
            </a:pPr>
            <a:r>
              <a:rPr lang="en-US" altLang="zh-CN" dirty="0"/>
              <a:t>};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Person people[3] = {</a:t>
            </a:r>
          </a:p>
          <a:p>
            <a:pPr marL="400050" lvl="1" indent="0">
              <a:buNone/>
            </a:pPr>
            <a:r>
              <a:rPr lang="en-US" altLang="zh-CN" dirty="0"/>
              <a:t>        {"Alice", 25, 5.6},</a:t>
            </a:r>
          </a:p>
          <a:p>
            <a:pPr marL="400050" lvl="1" indent="0">
              <a:buNone/>
            </a:pPr>
            <a:r>
              <a:rPr lang="en-US" altLang="zh-CN" dirty="0"/>
              <a:t>        {"Bob", 30, 5.8},</a:t>
            </a:r>
          </a:p>
          <a:p>
            <a:pPr marL="400050" lvl="1" indent="0">
              <a:buNone/>
            </a:pPr>
            <a:r>
              <a:rPr lang="en-US" altLang="zh-CN" dirty="0"/>
              <a:t>        {"Charlie", 22, 5.7}</a:t>
            </a:r>
          </a:p>
          <a:p>
            <a:pPr marL="400050" lvl="1" indent="0">
              <a:buNone/>
            </a:pPr>
            <a:r>
              <a:rPr lang="en-US" altLang="zh-CN" dirty="0"/>
              <a:t>    };</a:t>
            </a:r>
          </a:p>
          <a:p>
            <a:pPr marL="400050" lvl="1" indent="0">
              <a:buNone/>
            </a:pPr>
            <a:r>
              <a:rPr lang="en-US" altLang="zh-CN" dirty="0"/>
              <a:t>    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3;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("Name: %s, Age: %d, Height: %.2f\n", people[</a:t>
            </a:r>
            <a:r>
              <a:rPr lang="en-US" altLang="zh-CN" dirty="0" err="1"/>
              <a:t>i</a:t>
            </a:r>
            <a:r>
              <a:rPr lang="en-US" altLang="zh-CN" dirty="0"/>
              <a:t>].name, people[</a:t>
            </a:r>
            <a:r>
              <a:rPr lang="en-US" altLang="zh-CN" dirty="0" err="1"/>
              <a:t>i</a:t>
            </a:r>
            <a:r>
              <a:rPr lang="en-US" altLang="zh-CN" dirty="0"/>
              <a:t>].age, people[</a:t>
            </a:r>
            <a:r>
              <a:rPr lang="en-US" altLang="zh-CN" dirty="0" err="1"/>
              <a:t>i</a:t>
            </a:r>
            <a:r>
              <a:rPr lang="en-US" altLang="zh-CN" dirty="0"/>
              <a:t>].height);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9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编写一个程序，定义一个结构体表示学生信息，并</a:t>
            </a:r>
            <a:r>
              <a:rPr lang="zh-CN" altLang="zh-CN" dirty="0" smtClean="0"/>
              <a:t>输入输出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</a:t>
            </a:r>
            <a:r>
              <a:rPr lang="zh-CN" altLang="zh-CN" dirty="0"/>
              <a:t>学生的信息。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 文件操作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语言中，文件操作是通过文件指针和一组标准库函数来完成的。文件指针是指向文件的指针，通过它可以访问文件中的内容。常见的文件操作函数包括：</a:t>
            </a:r>
          </a:p>
          <a:p>
            <a:pPr lvl="1"/>
            <a:r>
              <a:rPr lang="en-US" altLang="zh-CN" dirty="0" err="1" smtClean="0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：打开文件</a:t>
            </a:r>
          </a:p>
          <a:p>
            <a:pPr lvl="1"/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：关闭文件</a:t>
            </a:r>
          </a:p>
          <a:p>
            <a:pPr lvl="1"/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：读取文件内容</a:t>
            </a:r>
          </a:p>
          <a:p>
            <a:pPr lvl="1"/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：写入文件内容</a:t>
            </a:r>
          </a:p>
          <a:p>
            <a:pPr lvl="1"/>
            <a:r>
              <a:rPr lang="en-US" altLang="zh-CN" dirty="0" err="1"/>
              <a:t>fseek</a:t>
            </a:r>
            <a:r>
              <a:rPr lang="en-US" altLang="zh-CN" dirty="0"/>
              <a:t>()</a:t>
            </a:r>
            <a:r>
              <a:rPr lang="zh-CN" altLang="en-US" dirty="0"/>
              <a:t>：移动文件指针</a:t>
            </a:r>
          </a:p>
          <a:p>
            <a:pPr lvl="1"/>
            <a:r>
              <a:rPr lang="en-US" altLang="zh-CN" dirty="0" err="1"/>
              <a:t>ftell</a:t>
            </a:r>
            <a:r>
              <a:rPr lang="en-US" altLang="zh-CN" dirty="0"/>
              <a:t>()</a:t>
            </a:r>
            <a:r>
              <a:rPr lang="zh-CN" altLang="en-US" dirty="0"/>
              <a:t>：获取文件指针的位置</a:t>
            </a:r>
          </a:p>
          <a:p>
            <a:pPr lvl="1"/>
            <a:r>
              <a:rPr lang="en-US" altLang="zh-CN" dirty="0" err="1"/>
              <a:t>feof</a:t>
            </a:r>
            <a:r>
              <a:rPr lang="en-US" altLang="zh-CN" dirty="0"/>
              <a:t>()</a:t>
            </a:r>
            <a:r>
              <a:rPr lang="zh-CN" altLang="en-US" dirty="0"/>
              <a:t>：判断文件是否结束</a:t>
            </a:r>
          </a:p>
        </p:txBody>
      </p:sp>
    </p:spTree>
    <p:extLst>
      <p:ext uri="{BB962C8B-B14F-4D97-AF65-F5344CB8AC3E}">
        <p14:creationId xmlns:p14="http://schemas.microsoft.com/office/powerpoint/2010/main" val="3181841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打开文件 </a:t>
            </a:r>
            <a:r>
              <a:rPr lang="en-US" altLang="zh-CN" b="1" dirty="0" smtClean="0"/>
              <a:t>- </a:t>
            </a:r>
            <a:r>
              <a:rPr lang="en-US" altLang="zh-CN" b="1" dirty="0" err="1" smtClean="0"/>
              <a:t>fopen</a:t>
            </a:r>
            <a:r>
              <a:rPr lang="en-US" altLang="zh-CN" b="1" dirty="0" smtClean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en-US" dirty="0"/>
              <a:t>函数用于打开一个文件，并返回一个文件</a:t>
            </a:r>
            <a:r>
              <a:rPr lang="zh-CN" altLang="en-US" dirty="0" smtClean="0"/>
              <a:t>指针</a:t>
            </a:r>
            <a:endParaRPr lang="en-US" altLang="zh-CN" dirty="0" smtClean="0"/>
          </a:p>
          <a:p>
            <a:r>
              <a:rPr lang="zh-CN" altLang="en-US" b="1" dirty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fr-FR" altLang="zh-CN" dirty="0"/>
              <a:t>FILE *</a:t>
            </a:r>
            <a:r>
              <a:rPr lang="fr-FR" altLang="zh-CN" dirty="0" smtClean="0"/>
              <a:t>fopen(const </a:t>
            </a:r>
            <a:r>
              <a:rPr lang="fr-FR" altLang="zh-CN" dirty="0"/>
              <a:t>char *filename, const char *mode</a:t>
            </a:r>
            <a:r>
              <a:rPr lang="fr-FR" altLang="zh-CN" dirty="0" smtClean="0"/>
              <a:t>);</a:t>
            </a:r>
          </a:p>
          <a:p>
            <a:pPr marL="685800" lvl="1"/>
            <a:r>
              <a:rPr lang="en-US" altLang="zh-CN" dirty="0"/>
              <a:t>filename</a:t>
            </a:r>
            <a:r>
              <a:rPr lang="zh-CN" altLang="en-US" dirty="0"/>
              <a:t>：要打开的文件名</a:t>
            </a:r>
          </a:p>
          <a:p>
            <a:pPr marL="685800" lvl="1"/>
            <a:r>
              <a:rPr lang="en-US" altLang="zh-CN" dirty="0"/>
              <a:t>mode</a:t>
            </a:r>
            <a:r>
              <a:rPr lang="zh-CN" altLang="en-US" dirty="0"/>
              <a:t>：文件打开模式（例如读取、写入等）</a:t>
            </a:r>
          </a:p>
          <a:p>
            <a:pPr marL="1085850" lvl="2"/>
            <a:r>
              <a:rPr lang="en-US" altLang="zh-CN" dirty="0" smtClean="0"/>
              <a:t>"</a:t>
            </a:r>
            <a:r>
              <a:rPr lang="en-US" altLang="zh-CN" dirty="0"/>
              <a:t>r"</a:t>
            </a:r>
            <a:r>
              <a:rPr lang="zh-CN" altLang="en-US" dirty="0"/>
              <a:t>：以只读方式打开文件，文件必须存在</a:t>
            </a:r>
          </a:p>
          <a:p>
            <a:pPr marL="1085850" lvl="2"/>
            <a:r>
              <a:rPr lang="en-US" altLang="zh-CN" dirty="0"/>
              <a:t>"w"</a:t>
            </a:r>
            <a:r>
              <a:rPr lang="zh-CN" altLang="en-US" dirty="0"/>
              <a:t>：以只写方式打开文件，文件不存在则创建文件，文件存在则清空文件内容</a:t>
            </a:r>
          </a:p>
          <a:p>
            <a:pPr marL="1085850" lvl="2"/>
            <a:r>
              <a:rPr lang="en-US" altLang="zh-CN" dirty="0"/>
              <a:t>"a"</a:t>
            </a:r>
            <a:r>
              <a:rPr lang="zh-CN" altLang="en-US" dirty="0"/>
              <a:t>：以追加方式打开文件，文件不存在则创建文件</a:t>
            </a:r>
          </a:p>
          <a:p>
            <a:pPr marL="1085850" lvl="2"/>
            <a:r>
              <a:rPr lang="en-US" altLang="zh-CN" dirty="0"/>
              <a:t>"</a:t>
            </a:r>
            <a:r>
              <a:rPr lang="en-US" altLang="zh-CN" dirty="0" err="1"/>
              <a:t>rb</a:t>
            </a:r>
            <a:r>
              <a:rPr lang="en-US" altLang="zh-CN" dirty="0"/>
              <a:t>"</a:t>
            </a:r>
            <a:r>
              <a:rPr lang="zh-CN" altLang="en-US" dirty="0"/>
              <a:t>：以二进制方式打开文件进行读取</a:t>
            </a:r>
          </a:p>
          <a:p>
            <a:pPr marL="1085850" lvl="2"/>
            <a:r>
              <a:rPr lang="en-US" altLang="zh-CN" dirty="0"/>
              <a:t>"</a:t>
            </a:r>
            <a:r>
              <a:rPr lang="en-US" altLang="zh-CN" dirty="0" err="1"/>
              <a:t>wb</a:t>
            </a:r>
            <a:r>
              <a:rPr lang="en-US" altLang="zh-CN" dirty="0"/>
              <a:t>"</a:t>
            </a:r>
            <a:r>
              <a:rPr lang="zh-CN" altLang="en-US" dirty="0"/>
              <a:t>：以二进制方式打开文件进行写入</a:t>
            </a:r>
          </a:p>
        </p:txBody>
      </p:sp>
    </p:spTree>
    <p:extLst>
      <p:ext uri="{BB962C8B-B14F-4D97-AF65-F5344CB8AC3E}">
        <p14:creationId xmlns:p14="http://schemas.microsoft.com/office/powerpoint/2010/main" val="407769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打开文件 </a:t>
            </a:r>
            <a:r>
              <a:rPr lang="en-US" altLang="zh-CN" b="1" dirty="0"/>
              <a:t>- </a:t>
            </a:r>
            <a:r>
              <a:rPr lang="en-US" altLang="zh-CN" b="1" dirty="0" err="1"/>
              <a:t>fopen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("example.txt", "w");  // </a:t>
            </a:r>
            <a:r>
              <a:rPr lang="zh-CN" altLang="en-US" dirty="0"/>
              <a:t>以写入模式打开文件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 (file == NULL)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文件打开失败</a:t>
            </a:r>
            <a:r>
              <a:rPr lang="en-US" altLang="zh-CN" dirty="0"/>
              <a:t>!\n");</a:t>
            </a:r>
          </a:p>
          <a:p>
            <a:pPr marL="400050" lvl="1" indent="0">
              <a:buNone/>
            </a:pPr>
            <a:r>
              <a:rPr lang="en-US" altLang="zh-CN" dirty="0"/>
              <a:t>        return 1;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fprintf</a:t>
            </a:r>
            <a:r>
              <a:rPr lang="en-US" altLang="zh-CN" dirty="0"/>
              <a:t>(file, "Hello, file operations in C!\n");  // </a:t>
            </a:r>
            <a:r>
              <a:rPr lang="zh-CN" altLang="en-US" dirty="0"/>
              <a:t>写入内容到文件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(file);  // </a:t>
            </a:r>
            <a:r>
              <a:rPr lang="zh-CN" altLang="en-US" dirty="0"/>
              <a:t>关闭文件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9434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关闭</a:t>
            </a:r>
            <a:r>
              <a:rPr lang="zh-CN" altLang="en-US" b="1" dirty="0" smtClean="0"/>
              <a:t>文件 </a:t>
            </a:r>
            <a:r>
              <a:rPr lang="en-US" altLang="zh-CN" b="1" dirty="0" smtClean="0"/>
              <a:t>- </a:t>
            </a:r>
            <a:r>
              <a:rPr lang="en-US" altLang="zh-CN" b="1" dirty="0" err="1" smtClean="0"/>
              <a:t>fclose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在操作完文件之后，应该通过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en-US" dirty="0"/>
              <a:t>关闭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fclose</a:t>
            </a:r>
            <a:r>
              <a:rPr lang="en-US" altLang="zh-CN" dirty="0"/>
              <a:t>(FILE *stream);</a:t>
            </a:r>
            <a:endParaRPr lang="zh-CN" altLang="en-US" dirty="0"/>
          </a:p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FILE *file = </a:t>
            </a:r>
            <a:r>
              <a:rPr lang="en-US" altLang="zh-CN" dirty="0" err="1"/>
              <a:t>fopen</a:t>
            </a:r>
            <a:r>
              <a:rPr lang="en-US" altLang="zh-CN" dirty="0"/>
              <a:t>("example.txt", "w");</a:t>
            </a:r>
          </a:p>
          <a:p>
            <a:pPr marL="400050" lvl="1" indent="0">
              <a:buNone/>
            </a:pPr>
            <a:r>
              <a:rPr lang="en-US" altLang="zh-CN" dirty="0"/>
              <a:t>// ... </a:t>
            </a:r>
            <a:r>
              <a:rPr lang="zh-CN" altLang="en-US" dirty="0"/>
              <a:t>进行文件操作</a:t>
            </a:r>
          </a:p>
          <a:p>
            <a:pPr marL="400050" lvl="1" indent="0">
              <a:buNone/>
            </a:pPr>
            <a:r>
              <a:rPr lang="en-US" altLang="zh-CN" dirty="0" err="1"/>
              <a:t>fclose</a:t>
            </a:r>
            <a:r>
              <a:rPr lang="en-US" altLang="zh-CN" dirty="0"/>
              <a:t>(file);  // </a:t>
            </a:r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6144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读取文件内容 </a:t>
            </a:r>
            <a:r>
              <a:rPr lang="en-US" altLang="zh-CN" b="1" dirty="0" smtClean="0"/>
              <a:t>- </a:t>
            </a:r>
            <a:r>
              <a:rPr lang="en-US" altLang="zh-CN" b="1" dirty="0" err="1" smtClean="0"/>
              <a:t>fread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en-US" dirty="0"/>
              <a:t>函数用于从文件中读取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size_t</a:t>
            </a:r>
            <a:r>
              <a:rPr lang="en-US" altLang="zh-CN" dirty="0" smtClean="0"/>
              <a:t> </a:t>
            </a:r>
            <a:r>
              <a:rPr lang="en-US" altLang="zh-CN" dirty="0" err="1"/>
              <a:t>fread</a:t>
            </a:r>
            <a:r>
              <a:rPr lang="en-US" altLang="zh-CN" dirty="0"/>
              <a:t>(void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count, FILE *stream);</a:t>
            </a:r>
          </a:p>
          <a:p>
            <a:pPr marL="685800" lvl="1"/>
            <a:r>
              <a:rPr lang="en-US" altLang="zh-CN" dirty="0" err="1"/>
              <a:t>ptr</a:t>
            </a:r>
            <a:r>
              <a:rPr lang="zh-CN" altLang="en-US" dirty="0"/>
              <a:t>：指向存储读取内容的缓冲区</a:t>
            </a:r>
          </a:p>
          <a:p>
            <a:pPr marL="685800" lvl="1"/>
            <a:r>
              <a:rPr lang="en-US" altLang="zh-CN" dirty="0"/>
              <a:t>size</a:t>
            </a:r>
            <a:r>
              <a:rPr lang="zh-CN" altLang="en-US" dirty="0"/>
              <a:t>：每个元素的大小</a:t>
            </a:r>
          </a:p>
          <a:p>
            <a:pPr marL="685800" lvl="1"/>
            <a:r>
              <a:rPr lang="en-US" altLang="zh-CN" dirty="0"/>
              <a:t>count</a:t>
            </a:r>
            <a:r>
              <a:rPr lang="zh-CN" altLang="en-US" dirty="0"/>
              <a:t>：要读取的元素个数</a:t>
            </a:r>
          </a:p>
          <a:p>
            <a:pPr marL="685800" lvl="1"/>
            <a:r>
              <a:rPr lang="en-US" altLang="zh-CN" dirty="0"/>
              <a:t>stream</a:t>
            </a:r>
            <a:r>
              <a:rPr lang="zh-CN" altLang="en-US" dirty="0"/>
              <a:t>：文件指针</a:t>
            </a:r>
          </a:p>
        </p:txBody>
      </p:sp>
    </p:spTree>
    <p:extLst>
      <p:ext uri="{BB962C8B-B14F-4D97-AF65-F5344CB8AC3E}">
        <p14:creationId xmlns:p14="http://schemas.microsoft.com/office/powerpoint/2010/main" val="11089211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读取文件内容 </a:t>
            </a:r>
            <a:r>
              <a:rPr lang="en-US" altLang="zh-CN" b="1" dirty="0"/>
              <a:t>- </a:t>
            </a:r>
            <a:r>
              <a:rPr lang="en-US" altLang="zh-CN" b="1" dirty="0" err="1"/>
              <a:t>fread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("example.txt", "r");</a:t>
            </a:r>
          </a:p>
          <a:p>
            <a:pPr marL="400050" lvl="1" indent="0">
              <a:buNone/>
            </a:pPr>
            <a:r>
              <a:rPr lang="en-US" altLang="zh-CN" dirty="0"/>
              <a:t>    if (file == NULL)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文件打开失败</a:t>
            </a:r>
            <a:r>
              <a:rPr lang="en-US" altLang="zh-CN" dirty="0"/>
              <a:t>!\n");</a:t>
            </a:r>
          </a:p>
          <a:p>
            <a:pPr marL="400050" lvl="1" indent="0">
              <a:buNone/>
            </a:pPr>
            <a:r>
              <a:rPr lang="en-US" altLang="zh-CN" dirty="0"/>
              <a:t>        return 1;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char buffer[100];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bytesRead</a:t>
            </a:r>
            <a:r>
              <a:rPr lang="en-US" altLang="zh-CN" dirty="0"/>
              <a:t> = </a:t>
            </a:r>
            <a:r>
              <a:rPr lang="en-US" altLang="zh-CN" dirty="0" err="1"/>
              <a:t>fread</a:t>
            </a:r>
            <a:r>
              <a:rPr lang="en-US" altLang="zh-CN" dirty="0"/>
              <a:t>(buffer, </a:t>
            </a:r>
            <a:r>
              <a:rPr lang="en-US" altLang="zh-CN" dirty="0" err="1"/>
              <a:t>sizeof</a:t>
            </a:r>
            <a:r>
              <a:rPr lang="en-US" altLang="zh-CN" dirty="0"/>
              <a:t>(char), </a:t>
            </a:r>
            <a:r>
              <a:rPr lang="en-US" altLang="zh-CN" dirty="0" err="1"/>
              <a:t>sizeof</a:t>
            </a:r>
            <a:r>
              <a:rPr lang="en-US" altLang="zh-CN" dirty="0"/>
              <a:t>(buffer) - 1, file);</a:t>
            </a:r>
          </a:p>
          <a:p>
            <a:pPr marL="400050" lvl="1" indent="0">
              <a:buNone/>
            </a:pPr>
            <a:r>
              <a:rPr lang="en-US" altLang="zh-CN" dirty="0"/>
              <a:t>    buffer[</a:t>
            </a:r>
            <a:r>
              <a:rPr lang="en-US" altLang="zh-CN" dirty="0" err="1"/>
              <a:t>bytesRead</a:t>
            </a:r>
            <a:r>
              <a:rPr lang="en-US" altLang="zh-CN" dirty="0"/>
              <a:t>] = '\0';  // </a:t>
            </a:r>
            <a:r>
              <a:rPr lang="zh-CN" altLang="en-US" dirty="0"/>
              <a:t>确保字符串终止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读取的内容</a:t>
            </a:r>
            <a:r>
              <a:rPr lang="en-US" altLang="zh-CN" dirty="0"/>
              <a:t>: %s\n", buffer);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(file);  // </a:t>
            </a:r>
            <a:r>
              <a:rPr lang="zh-CN" altLang="en-US" dirty="0"/>
              <a:t>关闭文件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871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写入文件内容 </a:t>
            </a:r>
            <a:r>
              <a:rPr lang="en-US" altLang="zh-CN" b="1" dirty="0"/>
              <a:t>- </a:t>
            </a:r>
            <a:r>
              <a:rPr lang="en-US" altLang="zh-CN" dirty="0" err="1" smtClean="0"/>
              <a:t>fprintf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写入</a:t>
            </a:r>
            <a:r>
              <a:rPr lang="zh-CN" altLang="en-US" dirty="0" smtClean="0"/>
              <a:t>格式化</a:t>
            </a:r>
            <a:r>
              <a:rPr lang="zh-CN" altLang="en-US" dirty="0"/>
              <a:t>的文本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示例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("output.txt", "w");</a:t>
            </a:r>
          </a:p>
          <a:p>
            <a:pPr marL="400050" lvl="1" indent="0">
              <a:buNone/>
            </a:pPr>
            <a:r>
              <a:rPr lang="en-US" altLang="zh-CN" dirty="0"/>
              <a:t>    if (file == NULL)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无法打开文件</a:t>
            </a:r>
            <a:r>
              <a:rPr lang="en-US" altLang="zh-CN" dirty="0"/>
              <a:t>\n");</a:t>
            </a:r>
          </a:p>
          <a:p>
            <a:pPr marL="400050" lvl="1" indent="0">
              <a:buNone/>
            </a:pPr>
            <a:r>
              <a:rPr lang="en-US" altLang="zh-CN" dirty="0"/>
              <a:t>        return 1;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42;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fprintf</a:t>
            </a:r>
            <a:r>
              <a:rPr lang="en-US" altLang="zh-CN" dirty="0"/>
              <a:t>(file, "The number is: %d\n", 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(file);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01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1.6 QT</a:t>
            </a:r>
            <a:r>
              <a:rPr lang="zh-CN" altLang="en-US" dirty="0" smtClean="0"/>
              <a:t>安装和运行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安装</a:t>
            </a:r>
            <a:r>
              <a:rPr lang="en-US" altLang="zh-CN" b="1" dirty="0" err="1"/>
              <a:t>Qt</a:t>
            </a:r>
            <a:r>
              <a:rPr lang="zh-CN" altLang="en-US" b="1" dirty="0"/>
              <a:t>和</a:t>
            </a:r>
            <a:r>
              <a:rPr lang="en-US" altLang="zh-CN" b="1" dirty="0" err="1"/>
              <a:t>Qt</a:t>
            </a:r>
            <a:r>
              <a:rPr lang="en-US" altLang="zh-CN" b="1" dirty="0"/>
              <a:t> </a:t>
            </a:r>
            <a:r>
              <a:rPr lang="en-US" altLang="zh-CN" b="1" dirty="0" smtClean="0"/>
              <a:t>Creator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确保你的系统上安装了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和</a:t>
            </a:r>
            <a:r>
              <a:rPr lang="en-US" altLang="zh-CN" dirty="0" err="1"/>
              <a:t>Qt</a:t>
            </a:r>
            <a:r>
              <a:rPr lang="zh-CN" altLang="en-US" dirty="0"/>
              <a:t>开发库。</a:t>
            </a:r>
            <a:endParaRPr lang="en-US" altLang="zh-CN" dirty="0" smtClean="0"/>
          </a:p>
          <a:p>
            <a:r>
              <a:rPr lang="zh-CN" altLang="en-US" b="1" dirty="0"/>
              <a:t>打开</a:t>
            </a:r>
            <a:r>
              <a:rPr lang="en-US" altLang="zh-CN" b="1" dirty="0" err="1"/>
              <a:t>Qt</a:t>
            </a:r>
            <a:r>
              <a:rPr lang="en-US" altLang="zh-CN" b="1" dirty="0"/>
              <a:t> Creator</a:t>
            </a:r>
            <a:r>
              <a:rPr lang="zh-CN" altLang="en-US" b="1" dirty="0"/>
              <a:t>，创建新</a:t>
            </a:r>
            <a:r>
              <a:rPr lang="zh-CN" altLang="en-US" b="1" dirty="0" smtClean="0"/>
              <a:t>项目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选择“应用程序”</a:t>
            </a:r>
            <a:r>
              <a:rPr lang="en-US" altLang="zh-CN" dirty="0"/>
              <a:t>-&gt;“</a:t>
            </a:r>
            <a:r>
              <a:rPr lang="zh-CN" altLang="en-US" dirty="0"/>
              <a:t>控制台应用程序”，填写项目名称和路径。</a:t>
            </a:r>
            <a:endParaRPr lang="en-US" altLang="zh-CN" dirty="0" smtClean="0"/>
          </a:p>
          <a:p>
            <a:r>
              <a:rPr lang="zh-CN" altLang="en-US" b="1" dirty="0"/>
              <a:t>编写</a:t>
            </a:r>
            <a:r>
              <a:rPr lang="en-US" altLang="zh-CN" b="1" dirty="0"/>
              <a:t>C</a:t>
            </a:r>
            <a:r>
              <a:rPr lang="zh-CN" altLang="en-US" b="1" dirty="0" smtClean="0"/>
              <a:t>代码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在项目视图中，打开</a:t>
            </a:r>
            <a:r>
              <a:rPr lang="en-US" altLang="zh-CN" dirty="0" err="1"/>
              <a:t>main.c</a:t>
            </a:r>
            <a:r>
              <a:rPr lang="zh-CN" altLang="en-US" dirty="0"/>
              <a:t>文件，编写你的</a:t>
            </a:r>
            <a:r>
              <a:rPr lang="en-US" altLang="zh-CN" dirty="0"/>
              <a:t>C</a:t>
            </a:r>
            <a:r>
              <a:rPr lang="zh-CN" altLang="en-US" dirty="0"/>
              <a:t>代码。</a:t>
            </a:r>
            <a:endParaRPr lang="en-US" altLang="zh-CN" dirty="0" smtClean="0"/>
          </a:p>
          <a:p>
            <a:r>
              <a:rPr lang="zh-CN" altLang="en-US" b="1" dirty="0"/>
              <a:t>配置</a:t>
            </a:r>
            <a:r>
              <a:rPr lang="zh-CN" altLang="en-US" b="1" dirty="0" smtClean="0"/>
              <a:t>项目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确保项目设置中的构建系统选择了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qmake</a:t>
            </a:r>
            <a:r>
              <a:rPr lang="en-US" altLang="zh-CN" dirty="0"/>
              <a:t>”</a:t>
            </a:r>
            <a:r>
              <a:rPr lang="zh-CN" altLang="en-US" dirty="0"/>
              <a:t>，并且</a:t>
            </a:r>
            <a:r>
              <a:rPr lang="en-US" altLang="zh-CN" dirty="0" err="1"/>
              <a:t>Qt</a:t>
            </a:r>
            <a:r>
              <a:rPr lang="zh-CN" altLang="en-US" dirty="0"/>
              <a:t>版本正确。</a:t>
            </a:r>
            <a:endParaRPr lang="en-US" altLang="zh-CN" dirty="0" smtClean="0"/>
          </a:p>
          <a:p>
            <a:r>
              <a:rPr lang="zh-CN" altLang="en-US" b="1" dirty="0"/>
              <a:t>保存项目，构建和</a:t>
            </a:r>
            <a:r>
              <a:rPr lang="zh-CN" altLang="en-US" b="1" dirty="0" smtClean="0"/>
              <a:t>运行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点击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顶部的“构建”按钮，或按</a:t>
            </a:r>
            <a:r>
              <a:rPr lang="en-US" altLang="zh-CN" dirty="0"/>
              <a:t>Ctrl + B</a:t>
            </a:r>
            <a:r>
              <a:rPr lang="zh-CN" altLang="en-US" dirty="0"/>
              <a:t>，运行程序使用</a:t>
            </a:r>
            <a:r>
              <a:rPr lang="en-US" altLang="zh-CN" dirty="0"/>
              <a:t>Ctrl + 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6836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写入文件</a:t>
            </a:r>
            <a:r>
              <a:rPr lang="zh-CN" altLang="en-US" b="1" dirty="0" smtClean="0"/>
              <a:t>内容 </a:t>
            </a:r>
            <a:r>
              <a:rPr lang="en-US" altLang="zh-CN" b="1" dirty="0" smtClean="0"/>
              <a:t>- </a:t>
            </a:r>
            <a:r>
              <a:rPr lang="en-US" altLang="zh-CN" b="1" dirty="0" err="1" smtClean="0"/>
              <a:t>fwrite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en-US" dirty="0"/>
              <a:t>函数用于向文件写入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size_t</a:t>
            </a:r>
            <a:r>
              <a:rPr lang="en-US" altLang="zh-CN" dirty="0"/>
              <a:t> </a:t>
            </a:r>
            <a:r>
              <a:rPr lang="en-US" altLang="zh-CN" dirty="0" err="1"/>
              <a:t>fwrite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void *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size, </a:t>
            </a:r>
            <a:r>
              <a:rPr lang="en-US" altLang="zh-CN" dirty="0" err="1"/>
              <a:t>size_t</a:t>
            </a:r>
            <a:r>
              <a:rPr lang="en-US" altLang="zh-CN" dirty="0"/>
              <a:t> count, FILE *stream);</a:t>
            </a:r>
          </a:p>
          <a:p>
            <a:pPr marL="685800" lvl="1"/>
            <a:r>
              <a:rPr lang="en-US" altLang="zh-CN" dirty="0" err="1"/>
              <a:t>ptr</a:t>
            </a:r>
            <a:r>
              <a:rPr lang="zh-CN" altLang="en-US" dirty="0"/>
              <a:t>：指向要写入文件的数据</a:t>
            </a:r>
          </a:p>
          <a:p>
            <a:pPr marL="685800" lvl="1"/>
            <a:r>
              <a:rPr lang="en-US" altLang="zh-CN" dirty="0"/>
              <a:t>size</a:t>
            </a:r>
            <a:r>
              <a:rPr lang="zh-CN" altLang="en-US" dirty="0"/>
              <a:t>：每个元素的大小</a:t>
            </a:r>
          </a:p>
          <a:p>
            <a:pPr marL="685800" lvl="1"/>
            <a:r>
              <a:rPr lang="en-US" altLang="zh-CN" dirty="0"/>
              <a:t>count</a:t>
            </a:r>
            <a:r>
              <a:rPr lang="zh-CN" altLang="en-US" dirty="0"/>
              <a:t>：要写入的元素个数</a:t>
            </a:r>
          </a:p>
          <a:p>
            <a:pPr marL="685800" lvl="1"/>
            <a:r>
              <a:rPr lang="en-US" altLang="zh-CN" dirty="0"/>
              <a:t>stream</a:t>
            </a:r>
            <a:r>
              <a:rPr lang="zh-CN" altLang="en-US" dirty="0"/>
              <a:t>：文件指针</a:t>
            </a:r>
          </a:p>
        </p:txBody>
      </p:sp>
    </p:spTree>
    <p:extLst>
      <p:ext uri="{BB962C8B-B14F-4D97-AF65-F5344CB8AC3E}">
        <p14:creationId xmlns:p14="http://schemas.microsoft.com/office/powerpoint/2010/main" val="9381717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写入文件内容 </a:t>
            </a:r>
            <a:r>
              <a:rPr lang="en-US" altLang="zh-CN" b="1" dirty="0"/>
              <a:t>- </a:t>
            </a:r>
            <a:r>
              <a:rPr lang="en-US" altLang="zh-CN" b="1" dirty="0" err="1"/>
              <a:t>fwrite</a:t>
            </a:r>
            <a:r>
              <a:rPr lang="en-US" altLang="zh-CN" b="1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("example.txt", "w");</a:t>
            </a:r>
          </a:p>
          <a:p>
            <a:pPr marL="400050" lvl="1" indent="0">
              <a:buNone/>
            </a:pPr>
            <a:r>
              <a:rPr lang="en-US" altLang="zh-CN" dirty="0"/>
              <a:t>    if (file == NULL)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文件打开失败</a:t>
            </a:r>
            <a:r>
              <a:rPr lang="en-US" altLang="zh-CN" dirty="0"/>
              <a:t>!\n");</a:t>
            </a:r>
          </a:p>
          <a:p>
            <a:pPr marL="400050" lvl="1" indent="0">
              <a:buNone/>
            </a:pPr>
            <a:r>
              <a:rPr lang="en-US" altLang="zh-CN" dirty="0"/>
              <a:t>        return 1;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const</a:t>
            </a:r>
            <a:r>
              <a:rPr lang="en-US" altLang="zh-CN" dirty="0"/>
              <a:t> char *text = "This is an example of writing to a file.";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fwrite</a:t>
            </a:r>
            <a:r>
              <a:rPr lang="en-US" altLang="zh-CN" dirty="0"/>
              <a:t>(text, </a:t>
            </a:r>
            <a:r>
              <a:rPr lang="en-US" altLang="zh-CN" dirty="0" err="1"/>
              <a:t>sizeof</a:t>
            </a:r>
            <a:r>
              <a:rPr lang="en-US" altLang="zh-CN" dirty="0"/>
              <a:t>(char), </a:t>
            </a:r>
            <a:r>
              <a:rPr lang="en-US" altLang="zh-CN" dirty="0" err="1"/>
              <a:t>strlen</a:t>
            </a:r>
            <a:r>
              <a:rPr lang="en-US" altLang="zh-CN" dirty="0"/>
              <a:t>(text), file);  // </a:t>
            </a:r>
            <a:r>
              <a:rPr lang="zh-CN" altLang="en-US" dirty="0"/>
              <a:t>写入数据到文件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(file);  // </a:t>
            </a:r>
            <a:r>
              <a:rPr lang="zh-CN" altLang="en-US" dirty="0"/>
              <a:t>关闭文件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0752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移动文件指针 </a:t>
            </a:r>
            <a:r>
              <a:rPr lang="en-US" altLang="zh-CN" b="1" dirty="0" smtClean="0"/>
              <a:t>- </a:t>
            </a:r>
            <a:r>
              <a:rPr lang="en-US" altLang="zh-CN" b="1" dirty="0" err="1" smtClean="0"/>
              <a:t>fseek</a:t>
            </a:r>
            <a:r>
              <a:rPr lang="en-US" altLang="zh-CN" b="1" dirty="0"/>
              <a:t>() </a:t>
            </a:r>
            <a:r>
              <a:rPr lang="zh-CN" altLang="en-US" b="1" dirty="0"/>
              <a:t>和 </a:t>
            </a:r>
            <a:r>
              <a:rPr lang="en-US" altLang="zh-CN" b="1" dirty="0" err="1"/>
              <a:t>ftell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fseek</a:t>
            </a:r>
            <a:r>
              <a:rPr lang="en-US" altLang="zh-CN" dirty="0"/>
              <a:t>()</a:t>
            </a:r>
            <a:r>
              <a:rPr lang="zh-CN" altLang="en-US" dirty="0"/>
              <a:t>函数用于设置文件指针的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fseek</a:t>
            </a:r>
            <a:r>
              <a:rPr lang="en-US" altLang="zh-CN" dirty="0"/>
              <a:t>(FILE *stream, long offset, </a:t>
            </a:r>
            <a:r>
              <a:rPr lang="en-US" altLang="zh-CN" dirty="0" err="1"/>
              <a:t>int</a:t>
            </a:r>
            <a:r>
              <a:rPr lang="en-US" altLang="zh-CN" dirty="0"/>
              <a:t> whence);</a:t>
            </a:r>
          </a:p>
          <a:p>
            <a:pPr marL="685800" lvl="1"/>
            <a:r>
              <a:rPr lang="en-US" altLang="zh-CN" dirty="0"/>
              <a:t>stream</a:t>
            </a:r>
            <a:r>
              <a:rPr lang="zh-CN" altLang="en-US" dirty="0"/>
              <a:t>：文件指针</a:t>
            </a:r>
          </a:p>
          <a:p>
            <a:pPr marL="685800" lvl="1"/>
            <a:r>
              <a:rPr lang="en-US" altLang="zh-CN" dirty="0"/>
              <a:t>offset</a:t>
            </a:r>
            <a:r>
              <a:rPr lang="zh-CN" altLang="en-US" dirty="0"/>
              <a:t>：偏移量</a:t>
            </a:r>
          </a:p>
          <a:p>
            <a:pPr marL="685800" lvl="1"/>
            <a:r>
              <a:rPr lang="en-US" altLang="zh-CN" dirty="0"/>
              <a:t>whence</a:t>
            </a:r>
            <a:r>
              <a:rPr lang="zh-CN" altLang="en-US" dirty="0"/>
              <a:t>：起始位置，可以是：</a:t>
            </a:r>
          </a:p>
          <a:p>
            <a:pPr marL="1085850" lvl="2"/>
            <a:r>
              <a:rPr lang="en-US" altLang="zh-CN" dirty="0"/>
              <a:t>SEEK_SET</a:t>
            </a:r>
            <a:r>
              <a:rPr lang="zh-CN" altLang="en-US" dirty="0"/>
              <a:t>：文件开头</a:t>
            </a:r>
          </a:p>
          <a:p>
            <a:pPr marL="1085850" lvl="2"/>
            <a:r>
              <a:rPr lang="en-US" altLang="zh-CN" dirty="0"/>
              <a:t>SEEK_CUR</a:t>
            </a:r>
            <a:r>
              <a:rPr lang="zh-CN" altLang="en-US" dirty="0"/>
              <a:t>：当前指针位置</a:t>
            </a:r>
          </a:p>
          <a:p>
            <a:pPr marL="1085850" lvl="2"/>
            <a:r>
              <a:rPr lang="en-US" altLang="zh-CN" dirty="0"/>
              <a:t>SEEK_END</a:t>
            </a:r>
            <a:r>
              <a:rPr lang="zh-CN" altLang="en-US" dirty="0"/>
              <a:t>：文件</a:t>
            </a:r>
            <a:r>
              <a:rPr lang="zh-CN" altLang="en-US" dirty="0" smtClean="0"/>
              <a:t>末尾</a:t>
            </a:r>
            <a:endParaRPr lang="en-US" altLang="zh-CN" dirty="0" smtClean="0"/>
          </a:p>
          <a:p>
            <a:pPr marL="285750"/>
            <a:r>
              <a:rPr lang="en-US" altLang="zh-CN" dirty="0" err="1"/>
              <a:t>ftell</a:t>
            </a:r>
            <a:r>
              <a:rPr lang="en-US" altLang="zh-CN" dirty="0"/>
              <a:t>()</a:t>
            </a:r>
            <a:r>
              <a:rPr lang="zh-CN" altLang="en-US" dirty="0"/>
              <a:t>函数用于返回文件指针的</a:t>
            </a:r>
            <a:r>
              <a:rPr lang="zh-CN" altLang="en-US" dirty="0" smtClean="0"/>
              <a:t>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long </a:t>
            </a:r>
            <a:r>
              <a:rPr lang="en-US" altLang="zh-CN" dirty="0" err="1"/>
              <a:t>ftell</a:t>
            </a:r>
            <a:r>
              <a:rPr lang="en-US" altLang="zh-CN" dirty="0"/>
              <a:t>(FILE *stream);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2"/>
              </a:rPr>
              <a:t>ftell()</a:t>
            </a:r>
            <a:r>
              <a:rPr kumimoji="0" lang="zh-CN" altLang="zh-CN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函数用于返回文件指针的位置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066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移动文件指针 </a:t>
            </a:r>
            <a:r>
              <a:rPr lang="en-US" altLang="zh-CN" b="1" dirty="0"/>
              <a:t>- </a:t>
            </a:r>
            <a:r>
              <a:rPr lang="en-US" altLang="zh-CN" b="1" dirty="0" err="1"/>
              <a:t>fseek</a:t>
            </a:r>
            <a:r>
              <a:rPr lang="en-US" altLang="zh-CN" b="1" dirty="0"/>
              <a:t>() </a:t>
            </a:r>
            <a:r>
              <a:rPr lang="zh-CN" altLang="en-US" b="1" dirty="0"/>
              <a:t>和 </a:t>
            </a:r>
            <a:r>
              <a:rPr lang="en-US" altLang="zh-CN" b="1" dirty="0" err="1"/>
              <a:t>ftell</a:t>
            </a:r>
            <a:r>
              <a:rPr lang="en-US" altLang="zh-CN" b="1" dirty="0"/>
              <a:t>()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zh-CN" altLang="en-US" b="1" dirty="0" smtClean="0"/>
              <a:t>示例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FILE *file = </a:t>
            </a:r>
            <a:r>
              <a:rPr lang="en-US" altLang="zh-CN" dirty="0" err="1"/>
              <a:t>fopen</a:t>
            </a:r>
            <a:r>
              <a:rPr lang="en-US" altLang="zh-CN" dirty="0"/>
              <a:t>("example.txt", "r");</a:t>
            </a:r>
          </a:p>
          <a:p>
            <a:pPr marL="400050" lvl="1" indent="0">
              <a:buNone/>
            </a:pPr>
            <a:r>
              <a:rPr lang="en-US" altLang="zh-CN" dirty="0"/>
              <a:t>    if (file == NULL)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文件打开失败</a:t>
            </a:r>
            <a:r>
              <a:rPr lang="en-US" altLang="zh-CN" dirty="0"/>
              <a:t>!\n");</a:t>
            </a:r>
          </a:p>
          <a:p>
            <a:pPr marL="400050" lvl="1" indent="0">
              <a:buNone/>
            </a:pPr>
            <a:r>
              <a:rPr lang="en-US" altLang="zh-CN" dirty="0"/>
              <a:t>        return 1;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while ((</a:t>
            </a:r>
            <a:r>
              <a:rPr lang="en-US" altLang="zh-CN" dirty="0" err="1"/>
              <a:t>ch</a:t>
            </a:r>
            <a:r>
              <a:rPr lang="en-US" altLang="zh-CN" dirty="0"/>
              <a:t> = </a:t>
            </a:r>
            <a:r>
              <a:rPr lang="en-US" altLang="zh-CN" dirty="0" err="1"/>
              <a:t>fgetc</a:t>
            </a:r>
            <a:r>
              <a:rPr lang="en-US" altLang="zh-CN" dirty="0"/>
              <a:t>(file)) != EOF)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putchar</a:t>
            </a:r>
            <a:r>
              <a:rPr lang="en-US" altLang="zh-CN" dirty="0"/>
              <a:t>(</a:t>
            </a:r>
            <a:r>
              <a:rPr lang="en-US" altLang="zh-CN" dirty="0" err="1"/>
              <a:t>ch</a:t>
            </a:r>
            <a:r>
              <a:rPr lang="en-US" altLang="zh-CN" dirty="0"/>
              <a:t>);  // </a:t>
            </a:r>
            <a:r>
              <a:rPr lang="zh-CN" altLang="en-US" dirty="0"/>
              <a:t>打印文件内容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feof</a:t>
            </a:r>
            <a:r>
              <a:rPr lang="en-US" altLang="zh-CN" dirty="0"/>
              <a:t>(file)) {</a:t>
            </a:r>
          </a:p>
          <a:p>
            <a:pPr marL="400050" lvl="1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("\</a:t>
            </a:r>
            <a:r>
              <a:rPr lang="en-US" altLang="zh-CN" dirty="0" err="1"/>
              <a:t>nup</a:t>
            </a:r>
            <a:r>
              <a:rPr lang="en-US" altLang="zh-CN" dirty="0"/>
              <a:t> to end of file.\n");</a:t>
            </a:r>
          </a:p>
          <a:p>
            <a:pPr marL="400050" lvl="1" indent="0">
              <a:buNone/>
            </a:pPr>
            <a:r>
              <a:rPr lang="en-US" altLang="zh-CN" dirty="0"/>
              <a:t>    }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fclose</a:t>
            </a:r>
            <a:r>
              <a:rPr lang="en-US" altLang="zh-CN" dirty="0"/>
              <a:t>(file);  // </a:t>
            </a:r>
            <a:r>
              <a:rPr lang="zh-CN" altLang="en-US" dirty="0"/>
              <a:t>关闭文件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77774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其他常用函数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fgetc</a:t>
            </a:r>
            <a:r>
              <a:rPr lang="en-US" altLang="zh-CN" dirty="0"/>
              <a:t>()</a:t>
            </a:r>
            <a:r>
              <a:rPr lang="zh-CN" altLang="en-US" dirty="0"/>
              <a:t>：从文件中读取一个字符</a:t>
            </a:r>
          </a:p>
          <a:p>
            <a:r>
              <a:rPr lang="en-US" altLang="zh-CN" dirty="0" err="1"/>
              <a:t>fputc</a:t>
            </a:r>
            <a:r>
              <a:rPr lang="en-US" altLang="zh-CN" dirty="0"/>
              <a:t>()</a:t>
            </a:r>
            <a:r>
              <a:rPr lang="zh-CN" altLang="en-US" dirty="0"/>
              <a:t>：向文件中写入一个字符</a:t>
            </a:r>
          </a:p>
          <a:p>
            <a:r>
              <a:rPr lang="en-US" altLang="zh-CN" dirty="0" err="1"/>
              <a:t>fprintf</a:t>
            </a:r>
            <a:r>
              <a:rPr lang="en-US" altLang="zh-CN" dirty="0"/>
              <a:t>()</a:t>
            </a:r>
            <a:r>
              <a:rPr lang="zh-CN" altLang="en-US" dirty="0"/>
              <a:t>：将格式化输出写入文件</a:t>
            </a:r>
          </a:p>
          <a:p>
            <a:r>
              <a:rPr lang="en-US" altLang="zh-CN" dirty="0" err="1"/>
              <a:t>fscanf</a:t>
            </a:r>
            <a:r>
              <a:rPr lang="en-US" altLang="zh-CN" dirty="0"/>
              <a:t>()</a:t>
            </a:r>
            <a:r>
              <a:rPr lang="zh-CN" altLang="en-US" dirty="0"/>
              <a:t>：从文件中读取格式化输入</a:t>
            </a:r>
          </a:p>
        </p:txBody>
      </p:sp>
    </p:spTree>
    <p:extLst>
      <p:ext uri="{BB962C8B-B14F-4D97-AF65-F5344CB8AC3E}">
        <p14:creationId xmlns:p14="http://schemas.microsoft.com/office/powerpoint/2010/main" val="28311529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文件追加</a:t>
            </a:r>
            <a:r>
              <a:rPr lang="zh-CN" altLang="en-US" dirty="0" smtClean="0"/>
              <a:t>操作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编写一个程序，将用户输入的字符串写入文件，并从文件中</a:t>
            </a:r>
            <a:r>
              <a:rPr lang="zh-CN" altLang="zh-CN"/>
              <a:t>读取</a:t>
            </a:r>
            <a:r>
              <a:rPr lang="zh-CN" altLang="zh-CN" smtClean="0"/>
              <a:t>显示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95171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综合练习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编写一个学生</a:t>
            </a:r>
            <a:r>
              <a:rPr lang="zh-CN" altLang="zh-CN" dirty="0" smtClean="0"/>
              <a:t>管理系统</a:t>
            </a:r>
            <a:endParaRPr lang="en-US" altLang="zh-CN" dirty="0" smtClean="0"/>
          </a:p>
          <a:p>
            <a:pPr lvl="1"/>
            <a:r>
              <a:rPr lang="zh-CN" altLang="en-US" dirty="0"/>
              <a:t>输入学生信息：使用结构体存储学生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姓名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年龄</a:t>
            </a:r>
            <a:r>
              <a:rPr lang="en-US" altLang="zh-CN" dirty="0" smtClean="0"/>
              <a:t>,</a:t>
            </a:r>
            <a:r>
              <a:rPr lang="zh-CN" altLang="en-US" dirty="0" smtClean="0"/>
              <a:t>分数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[3]),</a:t>
            </a:r>
            <a:r>
              <a:rPr lang="zh-CN" altLang="en-US" dirty="0" smtClean="0"/>
              <a:t>平均分。</a:t>
            </a:r>
            <a:endParaRPr lang="zh-CN" altLang="en-US" dirty="0"/>
          </a:p>
          <a:p>
            <a:pPr lvl="1"/>
            <a:r>
              <a:rPr lang="zh-CN" altLang="en-US" dirty="0"/>
              <a:t>计算平均分：根据每个学生的成绩计算平均分。</a:t>
            </a:r>
          </a:p>
          <a:p>
            <a:pPr lvl="1"/>
            <a:r>
              <a:rPr lang="zh-CN" altLang="en-US" dirty="0"/>
              <a:t>保存信息到文件：将学生信息保存到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karl</a:t>
            </a:r>
            <a:r>
              <a:rPr lang="en-US" altLang="zh-CN" dirty="0"/>
              <a:t> 17 90.00 90.00 100.00 93.33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alice</a:t>
            </a:r>
            <a:r>
              <a:rPr lang="en-US" altLang="zh-CN" dirty="0" smtClean="0"/>
              <a:t> </a:t>
            </a:r>
            <a:r>
              <a:rPr lang="en-US" altLang="zh-CN" dirty="0"/>
              <a:t>18 90.00 98.00 97.00 95.00</a:t>
            </a:r>
          </a:p>
        </p:txBody>
      </p:sp>
    </p:spTree>
    <p:extLst>
      <p:ext uri="{BB962C8B-B14F-4D97-AF65-F5344CB8AC3E}">
        <p14:creationId xmlns:p14="http://schemas.microsoft.com/office/powerpoint/2010/main" val="198531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SubTitle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3155910"/>
  <p:tag name="MH_LIBRARY" val="GRAPHIC"/>
  <p:tag name="MH_TYPE" val="Text"/>
  <p:tag name="MH_ORDER" val="3"/>
</p:tagLst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3179</TotalTime>
  <Words>3140</Words>
  <Application>Microsoft Office PowerPoint</Application>
  <PresentationFormat>宽屏</PresentationFormat>
  <Paragraphs>880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6" baseType="lpstr">
      <vt:lpstr>Arial Unicode MS</vt:lpstr>
      <vt:lpstr>华文楷体</vt:lpstr>
      <vt:lpstr>宋体</vt:lpstr>
      <vt:lpstr>微软雅黑</vt:lpstr>
      <vt:lpstr>幼圆</vt:lpstr>
      <vt:lpstr>Arial</vt:lpstr>
      <vt:lpstr>Century Gothic</vt:lpstr>
      <vt:lpstr>Times New Roman</vt:lpstr>
      <vt:lpstr>Wingdings 3</vt:lpstr>
      <vt:lpstr>丝状</vt:lpstr>
      <vt:lpstr>C语言培训</vt:lpstr>
      <vt:lpstr>第1章  Ｃ语言概述</vt:lpstr>
      <vt:lpstr>1.1   计算机程序 </vt:lpstr>
      <vt:lpstr>1.2 什么是计算机语言 </vt:lpstr>
      <vt:lpstr>C语言同时具有汇编语言和高级语言的优势</vt:lpstr>
      <vt:lpstr>1.3 C语言的发展及其特点 </vt:lpstr>
      <vt:lpstr>1.4 最简单的C语言程序 </vt:lpstr>
      <vt:lpstr>1.5 编译运行C程序</vt:lpstr>
      <vt:lpstr>1.6 QT安装和运行  </vt:lpstr>
      <vt:lpstr>QT编译运行C程序</vt:lpstr>
      <vt:lpstr>1.7 程序设计的任务</vt:lpstr>
      <vt:lpstr>1.8 课后练习 </vt:lpstr>
      <vt:lpstr>第2章 数据类型和变量</vt:lpstr>
      <vt:lpstr>取值范围</vt:lpstr>
      <vt:lpstr>C99 标准 - 取值范围</vt:lpstr>
      <vt:lpstr>变量声明与初始化 </vt:lpstr>
      <vt:lpstr>输入输出 </vt:lpstr>
      <vt:lpstr>C99 标准 </vt:lpstr>
      <vt:lpstr>sizeof</vt:lpstr>
      <vt:lpstr>整型常量表示形式</vt:lpstr>
      <vt:lpstr>整型二进制表示</vt:lpstr>
      <vt:lpstr>整型十六进制表示</vt:lpstr>
      <vt:lpstr>课后练习</vt:lpstr>
      <vt:lpstr>第3章 运算符</vt:lpstr>
      <vt:lpstr>算术运算符 </vt:lpstr>
      <vt:lpstr>关系运算符</vt:lpstr>
      <vt:lpstr>逻辑运算符 </vt:lpstr>
      <vt:lpstr>赋值运算符与复合赋值 </vt:lpstr>
      <vt:lpstr>二进制操作</vt:lpstr>
      <vt:lpstr>课后练习 </vt:lpstr>
      <vt:lpstr>第4章 控制结构</vt:lpstr>
      <vt:lpstr>条件 - if语句</vt:lpstr>
      <vt:lpstr>条件 - if-else语句</vt:lpstr>
      <vt:lpstr>条件 - switch语句</vt:lpstr>
      <vt:lpstr>循环 - for循环 </vt:lpstr>
      <vt:lpstr>循环 - while循环</vt:lpstr>
      <vt:lpstr>循环 - do-while循环</vt:lpstr>
      <vt:lpstr>循环 - break与continue</vt:lpstr>
      <vt:lpstr>课后练习</vt:lpstr>
      <vt:lpstr>第5章 函数</vt:lpstr>
      <vt:lpstr>为什么要用函数</vt:lpstr>
      <vt:lpstr>函数的定义与调用 </vt:lpstr>
      <vt:lpstr>参数传递方式</vt:lpstr>
      <vt:lpstr>值传递</vt:lpstr>
      <vt:lpstr>引用传递（通过指针）</vt:lpstr>
      <vt:lpstr>递归函数 </vt:lpstr>
      <vt:lpstr>课后练习</vt:lpstr>
      <vt:lpstr>第6章 常用标准库函数</vt:lpstr>
      <vt:lpstr>数学库函数</vt:lpstr>
      <vt:lpstr>字符处理函数</vt:lpstr>
      <vt:lpstr>时间与日期函数</vt:lpstr>
      <vt:lpstr>随机数函数</vt:lpstr>
      <vt:lpstr>课后练习</vt:lpstr>
      <vt:lpstr>第7章 数组</vt:lpstr>
      <vt:lpstr>一维数组 </vt:lpstr>
      <vt:lpstr>多维数组 </vt:lpstr>
      <vt:lpstr>数组与指针 </vt:lpstr>
      <vt:lpstr>课后练习</vt:lpstr>
      <vt:lpstr>第8章 字符串</vt:lpstr>
      <vt:lpstr>字符串的定义 </vt:lpstr>
      <vt:lpstr>字符串输入和输出</vt:lpstr>
      <vt:lpstr>常见字符串函数 </vt:lpstr>
      <vt:lpstr>课后练习 </vt:lpstr>
      <vt:lpstr>第9章 指针</vt:lpstr>
      <vt:lpstr>指针定义与初始化 </vt:lpstr>
      <vt:lpstr>指针与数组 </vt:lpstr>
      <vt:lpstr>指针和函数 </vt:lpstr>
      <vt:lpstr>示例 –   假设你有一个函数，它接受两个整数参数并返回一个整数结果</vt:lpstr>
      <vt:lpstr>示例 – 函数指针作为参数 – 回调</vt:lpstr>
      <vt:lpstr>课后练习 </vt:lpstr>
      <vt:lpstr>第10章 栈和堆</vt:lpstr>
      <vt:lpstr>栈与堆的对比</vt:lpstr>
      <vt:lpstr>栈 (Stack)</vt:lpstr>
      <vt:lpstr>堆 (Heap)</vt:lpstr>
      <vt:lpstr>动态内存管理 - malloc </vt:lpstr>
      <vt:lpstr>动态内存管理 - free</vt:lpstr>
      <vt:lpstr>课后练习</vt:lpstr>
      <vt:lpstr>第11 结构体</vt:lpstr>
      <vt:lpstr>结构体变量的声明与初始化 </vt:lpstr>
      <vt:lpstr>结构体指针 </vt:lpstr>
      <vt:lpstr>结构体数组</vt:lpstr>
      <vt:lpstr>课后练习</vt:lpstr>
      <vt:lpstr>第12章 文件操作</vt:lpstr>
      <vt:lpstr>打开文件 - fopen()</vt:lpstr>
      <vt:lpstr>打开文件 - fopen()</vt:lpstr>
      <vt:lpstr>关闭文件 - fclose()</vt:lpstr>
      <vt:lpstr>读取文件内容 - fread()</vt:lpstr>
      <vt:lpstr>读取文件内容 - fread()</vt:lpstr>
      <vt:lpstr>写入文件内容 - fprintf</vt:lpstr>
      <vt:lpstr>写入文件内容 - fwrite()</vt:lpstr>
      <vt:lpstr>写入文件内容 - fwrite()</vt:lpstr>
      <vt:lpstr>移动文件指针 - fseek() 和 ftell()</vt:lpstr>
      <vt:lpstr>移动文件指针 - fseek() 和 ftell()</vt:lpstr>
      <vt:lpstr>其他常用函数</vt:lpstr>
      <vt:lpstr>课后练习</vt:lpstr>
      <vt:lpstr>综合练习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444</cp:revision>
  <dcterms:created xsi:type="dcterms:W3CDTF">2024-12-06T07:39:40Z</dcterms:created>
  <dcterms:modified xsi:type="dcterms:W3CDTF">2024-12-25T01:55:33Z</dcterms:modified>
</cp:coreProperties>
</file>