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308" r:id="rId30"/>
    <p:sldId id="310" r:id="rId31"/>
    <p:sldId id="309" r:id="rId32"/>
    <p:sldId id="311" r:id="rId33"/>
    <p:sldId id="284" r:id="rId34"/>
    <p:sldId id="285" r:id="rId35"/>
    <p:sldId id="286" r:id="rId36"/>
    <p:sldId id="287" r:id="rId37"/>
    <p:sldId id="259" r:id="rId38"/>
    <p:sldId id="316" r:id="rId39"/>
    <p:sldId id="312" r:id="rId40"/>
    <p:sldId id="326" r:id="rId41"/>
    <p:sldId id="324" r:id="rId42"/>
    <p:sldId id="321" r:id="rId43"/>
    <p:sldId id="319" r:id="rId44"/>
    <p:sldId id="325" r:id="rId45"/>
    <p:sldId id="323" r:id="rId46"/>
    <p:sldId id="320" r:id="rId47"/>
    <p:sldId id="314" r:id="rId48"/>
    <p:sldId id="331" r:id="rId49"/>
    <p:sldId id="332" r:id="rId50"/>
    <p:sldId id="329" r:id="rId51"/>
    <p:sldId id="327" r:id="rId52"/>
    <p:sldId id="317" r:id="rId53"/>
    <p:sldId id="318" r:id="rId54"/>
    <p:sldId id="313" r:id="rId55"/>
    <p:sldId id="330" r:id="rId56"/>
    <p:sldId id="333" r:id="rId57"/>
    <p:sldId id="315" r:id="rId58"/>
    <p:sldId id="260" r:id="rId59"/>
    <p:sldId id="288" r:id="rId60"/>
    <p:sldId id="289" r:id="rId61"/>
    <p:sldId id="290" r:id="rId62"/>
    <p:sldId id="291" r:id="rId63"/>
    <p:sldId id="292" r:id="rId64"/>
    <p:sldId id="293" r:id="rId65"/>
    <p:sldId id="294" r:id="rId66"/>
    <p:sldId id="295" r:id="rId67"/>
    <p:sldId id="296" r:id="rId68"/>
    <p:sldId id="261" r:id="rId69"/>
    <p:sldId id="262" r:id="rId70"/>
    <p:sldId id="263" r:id="rId71"/>
    <p:sldId id="264" r:id="rId72"/>
    <p:sldId id="265" r:id="rId73"/>
    <p:sldId id="266" r:id="rId74"/>
    <p:sldId id="267" r:id="rId75"/>
    <p:sldId id="268" r:id="rId7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</a:t>
            </a:r>
            <a:r>
              <a:rPr lang="zh-CN" altLang="en-US" dirty="0" smtClean="0"/>
              <a:t>范围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sizeof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</a:t>
            </a:r>
            <a:r>
              <a:rPr lang="zh-CN" altLang="en-US" dirty="0" smtClean="0"/>
              <a:t>的</a:t>
            </a:r>
            <a:r>
              <a:rPr lang="en-US" altLang="zh-CN" dirty="0" smtClean="0"/>
              <a:t>	</a:t>
            </a:r>
            <a:r>
              <a:rPr lang="zh-CN" altLang="en-US" dirty="0" smtClean="0"/>
              <a:t>元素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</a:t>
            </a:r>
            <a:r>
              <a:rPr lang="zh-CN" altLang="en-US" dirty="0" smtClean="0"/>
              <a:t>）</a:t>
            </a:r>
            <a:r>
              <a:rPr lang="en-US" altLang="zh-CN" dirty="0" smtClean="0"/>
              <a:t>	</a:t>
            </a:r>
            <a:r>
              <a:rPr lang="zh-CN" altLang="en-US" dirty="0" smtClean="0"/>
              <a:t>更加</a:t>
            </a:r>
            <a:r>
              <a:rPr lang="zh-CN" altLang="en-US" dirty="0"/>
              <a:t>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</a:t>
            </a:r>
            <a:r>
              <a:rPr lang="zh-CN" altLang="en-US" dirty="0"/>
              <a:t>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</a:t>
            </a:r>
            <a:r>
              <a:rPr lang="zh-CN" altLang="en-US" dirty="0" smtClean="0"/>
              <a:t>内存</a:t>
            </a:r>
            <a:r>
              <a:rPr lang="en-US" altLang="zh-CN" dirty="0" smtClean="0"/>
              <a:t>	</a:t>
            </a:r>
            <a:r>
              <a:rPr lang="zh-CN" altLang="en-US" dirty="0" smtClean="0"/>
              <a:t>空间</a:t>
            </a:r>
            <a:r>
              <a:rPr lang="zh-CN" altLang="en-US" dirty="0"/>
              <a:t>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</a:t>
            </a:r>
            <a:r>
              <a:rPr lang="zh-CN" altLang="en-US" dirty="0" smtClean="0"/>
              <a:t>相</a:t>
            </a:r>
            <a:r>
              <a:rPr lang="en-US" altLang="zh-CN" dirty="0" smtClean="0"/>
              <a:t>	</a:t>
            </a:r>
            <a:r>
              <a:rPr lang="zh-CN" altLang="en-US" dirty="0" smtClean="0"/>
              <a:t>同</a:t>
            </a:r>
            <a:r>
              <a:rPr lang="zh-CN" altLang="en-US" dirty="0"/>
              <a:t>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>
                <a:solidFill>
                  <a:srgbClr val="FF0000"/>
                </a:solidFill>
              </a:rPr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</a:t>
            </a:r>
            <a:r>
              <a:rPr lang="zh-CN" altLang="en-US" b="1" dirty="0">
                <a:solidFill>
                  <a:srgbClr val="FF0000"/>
                </a:solidFill>
              </a:rPr>
              <a:t>自己的内存空间</a:t>
            </a:r>
            <a:r>
              <a:rPr lang="zh-CN" altLang="en-US" dirty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</a:t>
            </a:r>
            <a:r>
              <a:rPr lang="zh-CN" altLang="en-US" b="1" dirty="0">
                <a:solidFill>
                  <a:srgbClr val="FF0000"/>
                </a:solidFill>
              </a:rPr>
              <a:t>程序运行期间一直存在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</a:t>
            </a:r>
            <a:r>
              <a:rPr lang="zh-CN" altLang="en-US" b="1" dirty="0">
                <a:solidFill>
                  <a:srgbClr val="FF0000"/>
                </a:solidFill>
              </a:rPr>
              <a:t>函数结束时销毁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</a:t>
            </a:r>
            <a:r>
              <a:rPr lang="zh-CN" altLang="en-US" b="1" dirty="0">
                <a:solidFill>
                  <a:srgbClr val="FF0000"/>
                </a:solidFill>
              </a:rPr>
              <a:t>第一次调用时初始化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</a:t>
            </a:r>
            <a:r>
              <a:rPr lang="zh-CN" altLang="en-US" b="1" dirty="0">
                <a:solidFill>
                  <a:srgbClr val="FF0000"/>
                </a:solidFill>
              </a:rPr>
              <a:t>手动分配和释放内存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程序</a:t>
            </a:r>
            <a:r>
              <a:rPr lang="en-US" altLang="zh-CN" dirty="0"/>
              <a:t>=</a:t>
            </a:r>
            <a:r>
              <a:rPr lang="zh-CN" altLang="en-US" dirty="0"/>
              <a:t>算法</a:t>
            </a:r>
            <a:r>
              <a:rPr lang="en-US" altLang="zh-CN" dirty="0"/>
              <a:t>+</a:t>
            </a:r>
            <a:r>
              <a:rPr lang="zh-CN" altLang="en-US" dirty="0"/>
              <a:t>数据</a:t>
            </a:r>
            <a:endParaRPr lang="en-US" altLang="zh-CN" dirty="0" smtClean="0"/>
          </a:p>
          <a:p>
            <a:r>
              <a:rPr lang="zh-CN" altLang="en-US" dirty="0" smtClean="0"/>
              <a:t>运算符</a:t>
            </a:r>
            <a:r>
              <a:rPr lang="zh-CN" altLang="en-US" dirty="0"/>
              <a:t>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en-US" b="1" dirty="0" smtClean="0"/>
              <a:t>程序</a:t>
            </a:r>
            <a:r>
              <a:rPr lang="en-US" altLang="zh-CN" b="1" dirty="0"/>
              <a:t>=</a:t>
            </a:r>
            <a:r>
              <a:rPr lang="zh-CN" altLang="en-US" b="1" dirty="0"/>
              <a:t>算法</a:t>
            </a:r>
            <a:r>
              <a:rPr lang="en-US" altLang="zh-CN" b="1" dirty="0"/>
              <a:t>+</a:t>
            </a:r>
            <a:r>
              <a:rPr lang="zh-CN" altLang="en-US" b="1" dirty="0"/>
              <a:t>数据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程序 </a:t>
            </a:r>
            <a:r>
              <a:rPr lang="en-US" altLang="zh-CN" b="1" dirty="0"/>
              <a:t>= </a:t>
            </a:r>
            <a:r>
              <a:rPr lang="zh-CN" altLang="en-US" b="1" dirty="0"/>
              <a:t>算法 </a:t>
            </a:r>
            <a:r>
              <a:rPr lang="en-US" altLang="zh-CN" b="1" dirty="0"/>
              <a:t>+ </a:t>
            </a:r>
            <a:r>
              <a:rPr lang="zh-CN" altLang="en-US" b="1" dirty="0"/>
              <a:t>数据</a:t>
            </a:r>
            <a:r>
              <a:rPr lang="zh-CN" altLang="en-US" dirty="0"/>
              <a:t> 是计算机科学中的一个基本观点，强调了程序的两个核心组成部分：</a:t>
            </a:r>
          </a:p>
          <a:p>
            <a:pPr lvl="1"/>
            <a:r>
              <a:rPr lang="zh-CN" altLang="en-US" b="1" dirty="0"/>
              <a:t>数据（</a:t>
            </a:r>
            <a:r>
              <a:rPr lang="en-US" altLang="zh-CN" b="1" dirty="0"/>
              <a:t>Data</a:t>
            </a:r>
            <a:r>
              <a:rPr lang="zh-CN" altLang="en-US" b="1" dirty="0"/>
              <a:t>）</a:t>
            </a:r>
            <a:r>
              <a:rPr lang="zh-CN" altLang="en-US" dirty="0"/>
              <a:t>：程序所操作的信息，包括变量、数组、结构体、对象等。</a:t>
            </a:r>
          </a:p>
          <a:p>
            <a:pPr lvl="1"/>
            <a:r>
              <a:rPr lang="zh-CN" altLang="en-US" b="1" dirty="0"/>
              <a:t>算法（</a:t>
            </a:r>
            <a:r>
              <a:rPr lang="en-US" altLang="zh-CN" b="1" dirty="0"/>
              <a:t>Algorithm</a:t>
            </a:r>
            <a:r>
              <a:rPr lang="zh-CN" altLang="en-US" b="1" dirty="0"/>
              <a:t>）</a:t>
            </a:r>
            <a:r>
              <a:rPr lang="zh-CN" altLang="en-US" dirty="0"/>
              <a:t>：对数据的操作方法和步骤，用于解决问题，如排序、查找、计算等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程序的本质就是 </a:t>
            </a:r>
            <a:r>
              <a:rPr lang="zh-CN" altLang="en-US" b="1" dirty="0"/>
              <a:t>管理和操作数据</a:t>
            </a:r>
            <a:r>
              <a:rPr lang="zh-CN" altLang="en-US" dirty="0"/>
              <a:t>，而算法是实现数据处理的 </a:t>
            </a:r>
            <a:r>
              <a:rPr lang="zh-CN" altLang="en-US" b="1" dirty="0"/>
              <a:t>规则和步骤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502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7524" y="1905000"/>
            <a:ext cx="2366211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551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算法的组成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运算符</a:t>
            </a:r>
            <a:r>
              <a:rPr lang="zh-CN" altLang="en-US" dirty="0"/>
              <a:t>（算术、关系、逻辑、位运算、赋值等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+ - * / </a:t>
            </a:r>
            <a:r>
              <a:rPr lang="zh-CN" altLang="en-US" dirty="0"/>
              <a:t>进行数值计算</a:t>
            </a:r>
          </a:p>
          <a:p>
            <a:pPr lvl="1"/>
            <a:r>
              <a:rPr lang="en-US" altLang="zh-CN" dirty="0"/>
              <a:t>&amp;&amp; || </a:t>
            </a:r>
            <a:r>
              <a:rPr lang="zh-CN" altLang="en-US" dirty="0"/>
              <a:t>进行逻辑判断</a:t>
            </a:r>
          </a:p>
          <a:p>
            <a:r>
              <a:rPr lang="zh-CN" altLang="en-US" dirty="0"/>
              <a:t>控制语句（条件判断、循环、函数调用等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en-US" altLang="zh-CN" dirty="0"/>
              <a:t>if-else </a:t>
            </a:r>
            <a:r>
              <a:rPr lang="zh-CN" altLang="en-US" dirty="0"/>
              <a:t>选择不同的分支</a:t>
            </a:r>
          </a:p>
          <a:p>
            <a:pPr lvl="1"/>
            <a:r>
              <a:rPr lang="en-US" altLang="zh-CN" dirty="0"/>
              <a:t>for/while </a:t>
            </a:r>
            <a:r>
              <a:rPr lang="zh-CN" altLang="en-US" dirty="0"/>
              <a:t>进行循环迭代</a:t>
            </a:r>
            <a:endParaRPr lang="en-US" altLang="zh-CN" dirty="0" smtClean="0"/>
          </a:p>
          <a:p>
            <a:r>
              <a:rPr lang="zh-CN" altLang="en-US" dirty="0"/>
              <a:t>数据（变量、数组、结构体等）</a:t>
            </a:r>
          </a:p>
          <a:p>
            <a:pPr lvl="1"/>
            <a:r>
              <a:rPr lang="zh-CN" altLang="en-US" dirty="0"/>
              <a:t>变量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a, b;)</a:t>
            </a:r>
          </a:p>
          <a:p>
            <a:pPr lvl="1"/>
            <a:r>
              <a:rPr lang="zh-CN" altLang="en-US" dirty="0"/>
              <a:t>数组 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arr</a:t>
            </a:r>
            <a:r>
              <a:rPr lang="en-US" altLang="zh-CN" dirty="0"/>
              <a:t>[10];)</a:t>
            </a:r>
          </a:p>
          <a:p>
            <a:pPr lvl="1"/>
            <a:r>
              <a:rPr lang="zh-CN" altLang="en-US" dirty="0"/>
              <a:t>结构体 </a:t>
            </a:r>
            <a:r>
              <a:rPr lang="en-US" altLang="zh-CN" dirty="0"/>
              <a:t>(</a:t>
            </a:r>
            <a:r>
              <a:rPr lang="en-US" altLang="zh-CN" dirty="0" err="1"/>
              <a:t>struct</a:t>
            </a:r>
            <a:r>
              <a:rPr lang="en-US" altLang="zh-CN" dirty="0"/>
              <a:t> Student { </a:t>
            </a:r>
            <a:r>
              <a:rPr lang="en-US" altLang="zh-CN" dirty="0" err="1"/>
              <a:t>int</a:t>
            </a:r>
            <a:r>
              <a:rPr lang="en-US" altLang="zh-CN" dirty="0"/>
              <a:t> id; };)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1792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算法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示例：求 </a:t>
            </a:r>
            <a:r>
              <a:rPr lang="en-US" altLang="zh-CN" b="1" dirty="0"/>
              <a:t>1 </a:t>
            </a:r>
            <a:r>
              <a:rPr lang="zh-CN" altLang="en-US" b="1" dirty="0"/>
              <a:t>到 </a:t>
            </a:r>
            <a:r>
              <a:rPr lang="en-US" altLang="zh-CN" b="1" dirty="0"/>
              <a:t>100 </a:t>
            </a:r>
            <a:r>
              <a:rPr lang="zh-CN" altLang="en-US" b="1" dirty="0"/>
              <a:t>的累加</a:t>
            </a:r>
            <a:r>
              <a:rPr lang="zh-CN" altLang="en-US" b="1" dirty="0" smtClean="0"/>
              <a:t>和</a:t>
            </a:r>
            <a:endParaRPr lang="en-US" altLang="zh-CN" b="1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#</a:t>
            </a:r>
            <a:r>
              <a:rPr lang="en-US" altLang="zh-CN" dirty="0"/>
              <a:t>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</a:t>
            </a:r>
          </a:p>
          <a:p>
            <a:pPr marL="0" indent="0">
              <a:buNone/>
            </a:pPr>
            <a:r>
              <a:rPr lang="en-US" altLang="zh-CN" dirty="0"/>
              <a:t>using namespace </a:t>
            </a:r>
            <a:r>
              <a:rPr lang="en-US" altLang="zh-CN" dirty="0" err="1"/>
              <a:t>std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sum = 0;  // </a:t>
            </a:r>
            <a:r>
              <a:rPr lang="zh-CN" altLang="en-US" dirty="0">
                <a:solidFill>
                  <a:srgbClr val="FF0000"/>
                </a:solidFill>
              </a:rPr>
              <a:t>数据（变量）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for 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1; </a:t>
            </a:r>
            <a:r>
              <a:rPr lang="en-US" altLang="zh-CN" dirty="0" err="1"/>
              <a:t>i</a:t>
            </a:r>
            <a:r>
              <a:rPr lang="en-US" altLang="zh-CN" dirty="0"/>
              <a:t> &lt;= 100; </a:t>
            </a:r>
            <a:r>
              <a:rPr lang="en-US" altLang="zh-CN" dirty="0" err="1"/>
              <a:t>i</a:t>
            </a:r>
            <a:r>
              <a:rPr lang="en-US" altLang="zh-CN" dirty="0"/>
              <a:t>++) {  // </a:t>
            </a:r>
            <a:r>
              <a:rPr lang="zh-CN" altLang="en-US" dirty="0">
                <a:solidFill>
                  <a:srgbClr val="FF0000"/>
                </a:solidFill>
              </a:rPr>
              <a:t>控制语句（循环）</a:t>
            </a:r>
          </a:p>
          <a:p>
            <a:pPr marL="0" indent="0"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sum += </a:t>
            </a:r>
            <a:r>
              <a:rPr lang="en-US" altLang="zh-CN" dirty="0" err="1"/>
              <a:t>i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运算符（</a:t>
            </a:r>
            <a:r>
              <a:rPr lang="en-US" altLang="zh-CN" dirty="0">
                <a:solidFill>
                  <a:srgbClr val="FF0000"/>
                </a:solidFill>
              </a:rPr>
              <a:t>+=</a:t>
            </a:r>
            <a:r>
              <a:rPr lang="zh-CN" altLang="en-US" dirty="0"/>
              <a:t>）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}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"Sum = " &lt;&lt; sum &lt;&lt; </a:t>
            </a:r>
            <a:r>
              <a:rPr lang="en-US" altLang="zh-CN" dirty="0" err="1"/>
              <a:t>endl</a:t>
            </a:r>
            <a:r>
              <a:rPr lang="en-US" altLang="zh-CN" dirty="0"/>
              <a:t>;  // </a:t>
            </a:r>
            <a:r>
              <a:rPr lang="zh-CN" altLang="en-US" dirty="0">
                <a:solidFill>
                  <a:srgbClr val="FF0000"/>
                </a:solidFill>
              </a:rPr>
              <a:t>输出结果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7616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+</a:t>
            </a:r>
            <a:r>
              <a:rPr lang="en-US" altLang="zh-CN" dirty="0"/>
              <a:t>,</a:t>
            </a:r>
            <a:r>
              <a:rPr lang="en-US" altLang="zh-CN" dirty="0" smtClean="0"/>
              <a:t> -</a:t>
            </a:r>
            <a:r>
              <a:rPr lang="en-US" altLang="zh-CN" dirty="0"/>
              <a:t>,</a:t>
            </a:r>
            <a:r>
              <a:rPr lang="en-US" altLang="zh-CN" dirty="0" smtClean="0"/>
              <a:t> *</a:t>
            </a:r>
            <a:r>
              <a:rPr lang="en-US" altLang="zh-CN" dirty="0"/>
              <a:t>,</a:t>
            </a:r>
            <a:r>
              <a:rPr lang="en-US" altLang="zh-CN" dirty="0" smtClean="0"/>
              <a:t> </a:t>
            </a:r>
            <a:r>
              <a:rPr lang="en-US" altLang="zh-CN" dirty="0"/>
              <a:t>/ </a:t>
            </a:r>
            <a:endParaRPr lang="en-US" altLang="zh-CN" dirty="0" smtClean="0"/>
          </a:p>
          <a:p>
            <a:r>
              <a:rPr lang="zh-CN" altLang="en-US" dirty="0" smtClean="0"/>
              <a:t>关系运算符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&gt;,&lt;,==,!=</a:t>
            </a:r>
            <a:endParaRPr lang="zh-CN" altLang="en-US" dirty="0"/>
          </a:p>
          <a:p>
            <a:r>
              <a:rPr lang="zh-CN" altLang="en-US" dirty="0" smtClean="0"/>
              <a:t>逻辑运算符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&amp;&amp;,||,!</a:t>
            </a:r>
            <a:endParaRPr lang="zh-CN" altLang="en-US" dirty="0"/>
          </a:p>
          <a:p>
            <a:r>
              <a:rPr lang="zh-CN" altLang="en-US" dirty="0" smtClean="0"/>
              <a:t>位运算符</a:t>
            </a:r>
            <a:endParaRPr lang="en-US" altLang="zh-CN" dirty="0" smtClean="0"/>
          </a:p>
          <a:p>
            <a:pPr lvl="1"/>
            <a:r>
              <a:rPr lang="en-US" altLang="zh-CN" dirty="0"/>
              <a:t>&amp;, |, ^, &lt;&lt; , &gt;&gt;</a:t>
            </a:r>
            <a:endParaRPr lang="en-US" altLang="zh-CN" dirty="0" smtClean="0"/>
          </a:p>
          <a:p>
            <a:r>
              <a:rPr lang="zh-CN" altLang="en-US" dirty="0" smtClean="0"/>
              <a:t>赋值运算符</a:t>
            </a:r>
            <a:endParaRPr lang="en-US" altLang="zh-CN" dirty="0" smtClean="0"/>
          </a:p>
          <a:p>
            <a:pPr lvl="1"/>
            <a:r>
              <a:rPr lang="en-US" altLang="zh-CN" dirty="0"/>
              <a:t>+=, -=, *=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</a:t>
            </a:r>
          </a:p>
          <a:p>
            <a:pPr lvl="1"/>
            <a:r>
              <a:rPr lang="en-US" altLang="zh-CN" dirty="0"/>
              <a:t>switch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for</a:t>
            </a:r>
          </a:p>
          <a:p>
            <a:pPr lvl="1"/>
            <a:r>
              <a:rPr lang="en-US" altLang="zh-CN" dirty="0" smtClean="0"/>
              <a:t>while</a:t>
            </a:r>
          </a:p>
          <a:p>
            <a:pPr lvl="1"/>
            <a:r>
              <a:rPr lang="en-US" altLang="zh-CN" dirty="0" smtClean="0"/>
              <a:t>Do…while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）输出对应的星期名称。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函数的作用</a:t>
            </a:r>
            <a:endParaRPr lang="en-US" altLang="zh-CN" dirty="0"/>
          </a:p>
          <a:p>
            <a:r>
              <a:rPr lang="zh-CN" altLang="en-US" dirty="0" smtClean="0"/>
              <a:t>函数</a:t>
            </a:r>
            <a:r>
              <a:rPr lang="zh-CN" altLang="en-US" dirty="0"/>
              <a:t>定义与调用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参数</a:t>
            </a:r>
            <a:r>
              <a:rPr lang="zh-CN" altLang="en-US" dirty="0"/>
              <a:t>传递（值传递、引用传递）、返回值。</a:t>
            </a:r>
          </a:p>
          <a:p>
            <a:r>
              <a:rPr lang="zh-CN" altLang="en-US" dirty="0" smtClean="0"/>
              <a:t>数组：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一</a:t>
            </a:r>
            <a:r>
              <a:rPr lang="zh-CN" altLang="en-US" dirty="0"/>
              <a:t>维数组、二维数组的定义与使用，数组与指针的关系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函数参数使用数组</a:t>
            </a:r>
          </a:p>
          <a:p>
            <a:r>
              <a:rPr lang="zh-CN" altLang="en-US" dirty="0" smtClean="0"/>
              <a:t>函数</a:t>
            </a:r>
            <a:r>
              <a:rPr lang="zh-CN" altLang="en-US" dirty="0"/>
              <a:t>重载与递归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重载规则、递归函数的使用与优化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4.1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的作用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提高代码的可读性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通过</a:t>
            </a:r>
            <a:r>
              <a:rPr lang="zh-CN" altLang="en-US" dirty="0"/>
              <a:t>函数将逻辑分块，使代码更加清晰易懂。</a:t>
            </a:r>
          </a:p>
          <a:p>
            <a:r>
              <a:rPr lang="zh-CN" altLang="en-US" dirty="0"/>
              <a:t>增强代码的复用性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相同</a:t>
            </a:r>
            <a:r>
              <a:rPr lang="zh-CN" altLang="en-US" dirty="0"/>
              <a:t>的功能可以封装为一个函数，在不同的地方重复调用，而不需要复制代码。</a:t>
            </a:r>
          </a:p>
          <a:p>
            <a:r>
              <a:rPr lang="zh-CN" altLang="en-US" dirty="0"/>
              <a:t>简化代码的维护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如果</a:t>
            </a:r>
            <a:r>
              <a:rPr lang="zh-CN" altLang="en-US" dirty="0"/>
              <a:t>程序需要修改，只需修改函数内部的实现，而不影响整个程序。</a:t>
            </a:r>
          </a:p>
          <a:p>
            <a:r>
              <a:rPr lang="zh-CN" altLang="en-US" dirty="0"/>
              <a:t>模块化编程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将</a:t>
            </a:r>
            <a:r>
              <a:rPr lang="zh-CN" altLang="en-US" dirty="0"/>
              <a:t>大程序拆分成多个小的、可管理的单元，提高开发效率。</a:t>
            </a:r>
          </a:p>
        </p:txBody>
      </p:sp>
    </p:spTree>
    <p:extLst>
      <p:ext uri="{BB962C8B-B14F-4D97-AF65-F5344CB8AC3E}">
        <p14:creationId xmlns:p14="http://schemas.microsoft.com/office/powerpoint/2010/main" val="37328994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4.2 </a:t>
            </a:r>
            <a:r>
              <a:rPr lang="zh-CN" altLang="en-US" b="1" dirty="0" smtClean="0"/>
              <a:t>函数</a:t>
            </a:r>
            <a:r>
              <a:rPr lang="zh-CN" altLang="en-US" b="1" dirty="0"/>
              <a:t>定义与调用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函数定义</a:t>
            </a:r>
            <a:endParaRPr lang="en-US" altLang="zh-CN" dirty="0" smtClean="0"/>
          </a:p>
          <a:p>
            <a:r>
              <a:rPr lang="zh-CN" altLang="en-US" dirty="0"/>
              <a:t>函数调用</a:t>
            </a:r>
            <a:r>
              <a:rPr lang="zh-CN" altLang="en-US" dirty="0" smtClean="0"/>
              <a:t>过程</a:t>
            </a:r>
            <a:endParaRPr lang="en-US" altLang="zh-CN" dirty="0" smtClean="0"/>
          </a:p>
          <a:p>
            <a:r>
              <a:rPr lang="zh-CN" altLang="en-US" dirty="0"/>
              <a:t>参数 </a:t>
            </a:r>
            <a:r>
              <a:rPr lang="en-US" altLang="zh-CN" dirty="0"/>
              <a:t>- </a:t>
            </a:r>
            <a:r>
              <a:rPr lang="zh-CN" altLang="en-US" dirty="0"/>
              <a:t>形参与</a:t>
            </a:r>
            <a:r>
              <a:rPr lang="zh-CN" altLang="en-US" dirty="0" smtClean="0"/>
              <a:t>实参</a:t>
            </a:r>
            <a:endParaRPr lang="en-US" altLang="zh-CN" dirty="0" smtClean="0"/>
          </a:p>
          <a:p>
            <a:r>
              <a:rPr lang="zh-CN" altLang="en-US" dirty="0"/>
              <a:t>参数</a:t>
            </a:r>
            <a:r>
              <a:rPr lang="zh-CN" altLang="en-US" dirty="0" smtClean="0"/>
              <a:t>传递</a:t>
            </a:r>
            <a:endParaRPr lang="en-US" altLang="zh-CN" dirty="0" smtClean="0"/>
          </a:p>
          <a:p>
            <a:r>
              <a:rPr lang="zh-CN" altLang="en-US" dirty="0"/>
              <a:t>参数类型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70629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函数用于封装特定的操作或计算。定义函数时需要指定</a:t>
            </a:r>
            <a:r>
              <a:rPr lang="zh-CN" altLang="en-US" dirty="0">
                <a:solidFill>
                  <a:srgbClr val="FF0000"/>
                </a:solidFill>
              </a:rPr>
              <a:t>返回类型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函数名称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FF0000"/>
                </a:solidFill>
              </a:rPr>
              <a:t>参数类型</a:t>
            </a:r>
            <a:r>
              <a:rPr lang="zh-CN" altLang="en-US" dirty="0"/>
              <a:t>以及</a:t>
            </a:r>
            <a:r>
              <a:rPr lang="zh-CN" altLang="en-US" dirty="0">
                <a:solidFill>
                  <a:srgbClr val="FF0000"/>
                </a:solidFill>
              </a:rPr>
              <a:t>函数体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函数定义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// </a:t>
            </a:r>
            <a:r>
              <a:rPr lang="zh-CN" altLang="en-US" dirty="0"/>
              <a:t>定义一个加法函数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add(</a:t>
            </a:r>
            <a:r>
              <a:rPr lang="en-US" altLang="zh-CN" dirty="0" err="1"/>
              <a:t>int</a:t>
            </a:r>
            <a:r>
              <a:rPr lang="en-US" altLang="zh-CN" dirty="0"/>
              <a:t> a, </a:t>
            </a:r>
            <a:r>
              <a:rPr lang="en-US" altLang="zh-CN" dirty="0" err="1"/>
              <a:t>int</a:t>
            </a:r>
            <a:r>
              <a:rPr lang="en-US" altLang="zh-CN" dirty="0"/>
              <a:t> b) {</a:t>
            </a:r>
          </a:p>
          <a:p>
            <a:pPr marL="400050" lvl="1" indent="0">
              <a:buNone/>
            </a:pPr>
            <a:r>
              <a:rPr lang="en-US" altLang="zh-CN" dirty="0"/>
              <a:t>    return a + b;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pPr marL="400050" lvl="1" indent="0"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main() {</a:t>
            </a:r>
          </a:p>
          <a:p>
            <a:pPr marL="400050" lvl="1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int</a:t>
            </a:r>
            <a:r>
              <a:rPr lang="en-US" altLang="zh-CN" dirty="0"/>
              <a:t> result = add(3, 4);  // </a:t>
            </a:r>
            <a:r>
              <a:rPr lang="zh-CN" altLang="en-US" dirty="0"/>
              <a:t>调用函数</a:t>
            </a:r>
          </a:p>
          <a:p>
            <a:pPr marL="400050" lvl="1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cout</a:t>
            </a:r>
            <a:r>
              <a:rPr lang="en-US" altLang="zh-CN" dirty="0"/>
              <a:t> &lt;&lt; "Result: " &lt;&lt; result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</a:p>
          <a:p>
            <a:pPr marL="400050" lvl="1" indent="0">
              <a:buNone/>
            </a:pPr>
            <a:r>
              <a:rPr lang="en-US" altLang="zh-CN" dirty="0"/>
              <a:t>    return 0;</a:t>
            </a:r>
          </a:p>
          <a:p>
            <a:pPr marL="400050" lvl="1" indent="0">
              <a:buNone/>
            </a:pPr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15158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函数调用过程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4707" y="2059459"/>
            <a:ext cx="6007417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92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参数 </a:t>
            </a:r>
            <a:r>
              <a:rPr lang="en-US" altLang="zh-CN" dirty="0" smtClean="0"/>
              <a:t>- </a:t>
            </a:r>
            <a:r>
              <a:rPr lang="zh-CN" altLang="en-US" dirty="0" smtClean="0"/>
              <a:t>形参</a:t>
            </a:r>
            <a:r>
              <a:rPr lang="zh-CN" altLang="en-US" dirty="0"/>
              <a:t>与实参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形参（</a:t>
            </a:r>
            <a:r>
              <a:rPr lang="en-US" altLang="zh-CN" dirty="0"/>
              <a:t>Formal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形参是</a:t>
            </a:r>
            <a:r>
              <a:rPr lang="zh-CN" altLang="en-US" b="1" dirty="0"/>
              <a:t>函数定义</a:t>
            </a:r>
            <a:r>
              <a:rPr lang="zh-CN" altLang="en-US" dirty="0"/>
              <a:t>时指定的参数，作为占位符，表示调用时需要传入的值。形参在</a:t>
            </a:r>
            <a:r>
              <a:rPr lang="zh-CN" altLang="en-US" dirty="0" smtClean="0"/>
              <a:t>函数被</a:t>
            </a:r>
            <a:r>
              <a:rPr lang="en-US" altLang="zh-CN" smtClean="0"/>
              <a:t>	</a:t>
            </a:r>
            <a:r>
              <a:rPr lang="zh-CN" altLang="en-US" smtClean="0"/>
              <a:t>调用</a:t>
            </a:r>
            <a:r>
              <a:rPr lang="zh-CN" altLang="en-US" dirty="0"/>
              <a:t>时才会被赋值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形参在函数定义中声明，不分配具体值。</a:t>
            </a:r>
          </a:p>
          <a:p>
            <a:pPr lvl="1"/>
            <a:r>
              <a:rPr lang="zh-CN" altLang="en-US" dirty="0"/>
              <a:t>形参在函数调用时被赋值，即接收实参的数据。</a:t>
            </a:r>
          </a:p>
          <a:p>
            <a:pPr lvl="1"/>
            <a:r>
              <a:rPr lang="zh-CN" altLang="en-US" dirty="0"/>
              <a:t>形参的作用范围仅限于当前函数，函数执行结束后，形参的内存会被释放。</a:t>
            </a:r>
          </a:p>
          <a:p>
            <a:pPr lvl="1"/>
            <a:r>
              <a:rPr lang="zh-CN" altLang="en-US" dirty="0"/>
              <a:t>在值传递模式下，形参和实参占用不同的内存空间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实参（</a:t>
            </a:r>
            <a:r>
              <a:rPr lang="en-US" altLang="zh-CN" dirty="0"/>
              <a:t>Actual Parameter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实参</a:t>
            </a:r>
            <a:r>
              <a:rPr lang="zh-CN" altLang="en-US" dirty="0"/>
              <a:t>是</a:t>
            </a:r>
            <a:r>
              <a:rPr lang="zh-CN" altLang="en-US" b="1" dirty="0"/>
              <a:t>函数调用时</a:t>
            </a:r>
            <a:r>
              <a:rPr lang="zh-CN" altLang="en-US" dirty="0"/>
              <a:t>传递给形参的具体值或变量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实参是在函数调用时提供的值或变量。</a:t>
            </a:r>
          </a:p>
          <a:p>
            <a:pPr lvl="1"/>
            <a:r>
              <a:rPr lang="zh-CN" altLang="en-US" dirty="0"/>
              <a:t>实参与形参数据类型必须匹配（或可以隐式转换）。</a:t>
            </a:r>
          </a:p>
          <a:p>
            <a:pPr lvl="1"/>
            <a:r>
              <a:rPr lang="zh-CN" altLang="en-US" dirty="0"/>
              <a:t>传递方式可以是值传递、引用传递或指针传递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54731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参数传递</a:t>
            </a:r>
            <a:r>
              <a:rPr lang="zh-CN" altLang="en-US" dirty="0"/>
              <a:t/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zh-CN" altLang="en-US" dirty="0"/>
              <a:t>值传递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值传递是指</a:t>
            </a:r>
            <a:r>
              <a:rPr lang="zh-CN" altLang="en-US" b="1" dirty="0">
                <a:solidFill>
                  <a:srgbClr val="FF0000"/>
                </a:solidFill>
              </a:rPr>
              <a:t>将实参的值复制一份</a:t>
            </a:r>
            <a:r>
              <a:rPr lang="zh-CN" altLang="en-US" dirty="0"/>
              <a:t>，然后传递给函数的形参。函数内部对形参的</a:t>
            </a:r>
            <a:r>
              <a:rPr lang="zh-CN" altLang="en-US" dirty="0" smtClean="0"/>
              <a:t>修改不会</a:t>
            </a:r>
            <a:r>
              <a:rPr lang="en-US" altLang="zh-CN" dirty="0" smtClean="0"/>
              <a:t>	</a:t>
            </a:r>
            <a:r>
              <a:rPr lang="zh-CN" altLang="en-US" dirty="0" smtClean="0"/>
              <a:t>影响</a:t>
            </a:r>
            <a:r>
              <a:rPr lang="zh-CN" altLang="en-US" dirty="0"/>
              <a:t>原始变量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因为</a:t>
            </a:r>
            <a:r>
              <a:rPr lang="zh-CN" altLang="en-US" dirty="0"/>
              <a:t>它们</a:t>
            </a:r>
            <a:r>
              <a:rPr lang="zh-CN" altLang="en-US" dirty="0" smtClean="0"/>
              <a:t>是</a:t>
            </a:r>
            <a:r>
              <a:rPr lang="en-US" altLang="zh-CN" dirty="0" smtClean="0"/>
              <a:t>	</a:t>
            </a:r>
            <a:r>
              <a:rPr lang="zh-CN" altLang="en-US" dirty="0" smtClean="0"/>
              <a:t>两</a:t>
            </a:r>
            <a:r>
              <a:rPr lang="zh-CN" altLang="en-US" dirty="0"/>
              <a:t>个独立的变量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形参和实参占用不同的内存空间。</a:t>
            </a:r>
          </a:p>
          <a:p>
            <a:pPr lvl="1"/>
            <a:r>
              <a:rPr lang="zh-CN" altLang="en-US" dirty="0"/>
              <a:t>形参的修改不会影响实参的值。</a:t>
            </a:r>
          </a:p>
          <a:p>
            <a:pPr lvl="1"/>
            <a:r>
              <a:rPr lang="zh-CN" altLang="en-US" dirty="0"/>
              <a:t>适用于基本数据类型（如整数、浮点数、字符等）。</a:t>
            </a:r>
          </a:p>
          <a:p>
            <a:r>
              <a:rPr lang="zh-CN" altLang="en-US" dirty="0"/>
              <a:t>引用传递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引用</a:t>
            </a:r>
            <a:r>
              <a:rPr lang="zh-CN" altLang="en-US" dirty="0"/>
              <a:t>传递是</a:t>
            </a:r>
            <a:r>
              <a:rPr lang="zh-CN" altLang="en-US" b="1" dirty="0">
                <a:solidFill>
                  <a:srgbClr val="FF0000"/>
                </a:solidFill>
              </a:rPr>
              <a:t>将变量的地址</a:t>
            </a:r>
            <a:r>
              <a:rPr lang="zh-CN" altLang="en-US" b="1" dirty="0"/>
              <a:t>传递</a:t>
            </a:r>
            <a:r>
              <a:rPr lang="zh-CN" altLang="en-US" dirty="0"/>
              <a:t>给函数，使得函数内的操作直接作用于原变量。</a:t>
            </a:r>
          </a:p>
          <a:p>
            <a:pPr lvl="1"/>
            <a:r>
              <a:rPr lang="zh-CN" altLang="en-US" dirty="0"/>
              <a:t>形参和实参共享</a:t>
            </a:r>
            <a:r>
              <a:rPr lang="zh-CN" altLang="en-US" dirty="0">
                <a:solidFill>
                  <a:srgbClr val="FF0000"/>
                </a:solidFill>
              </a:rPr>
              <a:t>相同的内存地址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形参的修改会直接影响实参的值。</a:t>
            </a:r>
          </a:p>
          <a:p>
            <a:pPr lvl="1"/>
            <a:r>
              <a:rPr lang="zh-CN" altLang="en-US" dirty="0"/>
              <a:t>适用于复杂数据类型（如数组、对象、结构体）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指针传递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变量</a:t>
            </a:r>
            <a:r>
              <a:rPr lang="zh-CN" altLang="en-US" dirty="0"/>
              <a:t>的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endParaRPr lang="zh-CN" altLang="en-US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3247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参数传递 </a:t>
            </a:r>
            <a:r>
              <a:rPr lang="en-US" altLang="zh-CN" b="1" dirty="0" smtClean="0"/>
              <a:t>-</a:t>
            </a:r>
            <a:r>
              <a:rPr lang="zh-CN" altLang="en-US" b="1" dirty="0" smtClean="0"/>
              <a:t>比较</a:t>
            </a:r>
            <a:endParaRPr lang="zh-CN" altLang="en-US" dirty="0"/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9972958"/>
              </p:ext>
            </p:extLst>
          </p:nvPr>
        </p:nvGraphicFramePr>
        <p:xfrm>
          <a:off x="2589213" y="2133600"/>
          <a:ext cx="8915400" cy="339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538"/>
                <a:gridCol w="2764162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对比项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值传递（</a:t>
                      </a:r>
                      <a:r>
                        <a:rPr lang="en-US" sz="1100" b="1" baseline="0" dirty="0"/>
                        <a:t>Pass by Value）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900" b="1" baseline="0" dirty="0"/>
                        <a:t>引用</a:t>
                      </a:r>
                      <a:r>
                        <a:rPr lang="zh-CN" altLang="en-US" sz="1100" b="1" baseline="0" dirty="0"/>
                        <a:t>传递（</a:t>
                      </a:r>
                      <a:r>
                        <a:rPr lang="en-US" sz="1100" b="1" baseline="0" dirty="0"/>
                        <a:t>Pass by Reference）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指针传递（</a:t>
                      </a:r>
                      <a:r>
                        <a:rPr lang="en-US" sz="1100" b="1" baseline="0" dirty="0"/>
                        <a:t>Pass by Pointer）</a:t>
                      </a:r>
                      <a:endParaRPr lang="en-US" sz="1100" baseline="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传递内容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变量值的副本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变量的引用（别名）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变量的地址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是否修改原变量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可以修改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是否需要解引用 *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是否需要 </a:t>
                      </a:r>
                      <a:r>
                        <a:rPr lang="en-US" altLang="zh-CN" sz="1100" b="1" baseline="0" dirty="0"/>
                        <a:t>&amp; </a:t>
                      </a:r>
                      <a:r>
                        <a:rPr lang="zh-CN" altLang="en-US" sz="1100" b="1" baseline="0" dirty="0"/>
                        <a:t>获取地址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不需要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✅ 需要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是否可为空 </a:t>
                      </a:r>
                      <a:r>
                        <a:rPr lang="en-US" sz="1100" b="1" baseline="0" dirty="0" err="1"/>
                        <a:t>nullptr</a:t>
                      </a:r>
                      <a:endParaRPr 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不适用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可以为空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 dirty="0"/>
                        <a:t>是否可修改变量的指向</a:t>
                      </a:r>
                      <a:endParaRPr lang="zh-CN" altLang="en-US" sz="1100" baseline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❌ 不能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可以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性能（数据大时）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🚫 低（会拷贝数据）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✅ 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100" b="1" baseline="0"/>
                        <a:t>适用场景</a:t>
                      </a:r>
                      <a:endParaRPr lang="zh-CN" altLang="en-US" sz="1100" baseline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基本数据类型</a:t>
                      </a:r>
                      <a:r>
                        <a:rPr lang="zh-CN" altLang="en-US" sz="1100" baseline="0" dirty="0"/>
                        <a:t>，无需修改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/>
                        <a:t>适用于</a:t>
                      </a:r>
                      <a:r>
                        <a:rPr lang="zh-CN" altLang="en-US" sz="1100" b="1" baseline="0"/>
                        <a:t>大对象传递</a:t>
                      </a:r>
                      <a:r>
                        <a:rPr lang="zh-CN" altLang="en-US" sz="1100" baseline="0"/>
                        <a:t>，无需拷贝但需要修改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100" baseline="0" dirty="0"/>
                        <a:t>适用于</a:t>
                      </a:r>
                      <a:r>
                        <a:rPr lang="zh-CN" altLang="en-US" sz="1100" b="1" baseline="0" dirty="0"/>
                        <a:t>动态内存分配</a:t>
                      </a:r>
                      <a:r>
                        <a:rPr lang="zh-CN" altLang="en-US" sz="1100" baseline="0" dirty="0"/>
                        <a:t>或允许空指针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216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</a:t>
            </a:r>
            <a:r>
              <a:rPr lang="zh-CN" altLang="en-US" b="1" dirty="0" smtClean="0"/>
              <a:t>传递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使用</a:t>
            </a:r>
            <a:r>
              <a:rPr lang="zh-CN" altLang="en-US" b="1" dirty="0"/>
              <a:t>场景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基本数据类型（如 </a:t>
            </a:r>
            <a:r>
              <a:rPr lang="en-US" altLang="zh-CN" dirty="0" err="1"/>
              <a:t>int</a:t>
            </a:r>
            <a:r>
              <a:rPr lang="zh-CN" altLang="en-US" dirty="0"/>
              <a:t>，</a:t>
            </a:r>
            <a:r>
              <a:rPr lang="en-US" altLang="zh-CN" dirty="0"/>
              <a:t>float</a:t>
            </a:r>
            <a:r>
              <a:rPr lang="zh-CN" altLang="en-US" dirty="0"/>
              <a:t>）一般使用</a:t>
            </a:r>
            <a:r>
              <a:rPr lang="zh-CN" altLang="en-US" dirty="0">
                <a:solidFill>
                  <a:srgbClr val="FF0000"/>
                </a:solidFill>
              </a:rPr>
              <a:t>值传递</a:t>
            </a:r>
            <a:r>
              <a:rPr lang="zh-CN" altLang="en-US" dirty="0"/>
              <a:t>，以保证数据安全。</a:t>
            </a:r>
          </a:p>
          <a:p>
            <a:r>
              <a:rPr lang="zh-CN" altLang="en-US" dirty="0"/>
              <a:t>复杂数据类型（如数组、对象）使用</a:t>
            </a:r>
            <a:r>
              <a:rPr lang="zh-CN" altLang="en-US" dirty="0">
                <a:solidFill>
                  <a:srgbClr val="FF0000"/>
                </a:solidFill>
              </a:rPr>
              <a:t>引用传递</a:t>
            </a:r>
            <a:r>
              <a:rPr lang="zh-CN" altLang="en-US" dirty="0"/>
              <a:t>，以提高效率，</a:t>
            </a:r>
            <a:r>
              <a:rPr lang="zh-CN" altLang="en-US" dirty="0">
                <a:solidFill>
                  <a:srgbClr val="FF0000"/>
                </a:solidFill>
              </a:rPr>
              <a:t>避免不必要的复制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1020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参数类型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基本类型</a:t>
            </a:r>
            <a:endParaRPr lang="en-US" altLang="zh-CN" dirty="0" smtClean="0"/>
          </a:p>
          <a:p>
            <a:r>
              <a:rPr lang="en-US" altLang="zh-CN" dirty="0"/>
              <a:t>s</a:t>
            </a:r>
            <a:r>
              <a:rPr lang="en-US" altLang="zh-CN" dirty="0" smtClean="0"/>
              <a:t>tring</a:t>
            </a:r>
            <a:r>
              <a:rPr lang="zh-CN" altLang="en-US" dirty="0" smtClean="0"/>
              <a:t>对象 </a:t>
            </a:r>
            <a:endParaRPr lang="en-US" altLang="zh-CN" dirty="0"/>
          </a:p>
          <a:p>
            <a:pPr lvl="1"/>
            <a:r>
              <a:rPr lang="zh-CN" altLang="en-US" dirty="0" smtClean="0"/>
              <a:t>与</a:t>
            </a:r>
            <a:r>
              <a:rPr lang="en-US" altLang="zh-CN" dirty="0" smtClean="0"/>
              <a:t>c</a:t>
            </a:r>
            <a:r>
              <a:rPr lang="zh-CN" altLang="en-US" dirty="0" smtClean="0"/>
              <a:t>风格比较</a:t>
            </a:r>
            <a:endParaRPr lang="en-US" altLang="zh-CN" dirty="0" smtClean="0"/>
          </a:p>
          <a:p>
            <a:r>
              <a:rPr lang="zh-CN" altLang="en-US" dirty="0" smtClean="0"/>
              <a:t>结构 </a:t>
            </a:r>
            <a:r>
              <a:rPr lang="en-US" altLang="zh-CN" dirty="0" smtClean="0"/>
              <a:t>– </a:t>
            </a:r>
            <a:r>
              <a:rPr lang="en-US" altLang="zh-CN" dirty="0" err="1" smtClean="0"/>
              <a:t>stuct</a:t>
            </a:r>
            <a:endParaRPr lang="en-US" altLang="zh-CN" dirty="0" smtClean="0"/>
          </a:p>
          <a:p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4589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4.3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 smtClean="0"/>
              <a:t>什么是数组</a:t>
            </a:r>
            <a:endParaRPr lang="en-US" altLang="zh-CN" b="1" dirty="0" smtClean="0"/>
          </a:p>
          <a:p>
            <a:r>
              <a:rPr lang="zh-CN" altLang="en-US" b="1" dirty="0" smtClean="0"/>
              <a:t>为什么</a:t>
            </a:r>
            <a:r>
              <a:rPr lang="zh-CN" altLang="en-US" b="1" dirty="0"/>
              <a:t>使用</a:t>
            </a:r>
            <a:r>
              <a:rPr lang="zh-CN" altLang="en-US" b="1" dirty="0" smtClean="0"/>
              <a:t>数组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28593117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为什么使用数组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b="1" dirty="0" smtClean="0"/>
              <a:t>方便</a:t>
            </a:r>
            <a:r>
              <a:rPr lang="zh-CN" altLang="en-US" b="1" dirty="0"/>
              <a:t>管理大量</a:t>
            </a:r>
            <a:r>
              <a:rPr lang="zh-CN" altLang="en-US" b="1" dirty="0" smtClean="0"/>
              <a:t>数据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如果需要存储 </a:t>
            </a:r>
            <a:r>
              <a:rPr lang="en-US" altLang="zh-CN" dirty="0"/>
              <a:t>100 </a:t>
            </a:r>
            <a:r>
              <a:rPr lang="zh-CN" altLang="en-US" dirty="0"/>
              <a:t>个整数，用单独的变量会很繁琐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num1, num2, num3, ..., num100; // </a:t>
            </a:r>
            <a:r>
              <a:rPr lang="zh-CN" altLang="en-US" dirty="0"/>
              <a:t>代码冗长且难以管理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numbers[100]; // </a:t>
            </a:r>
            <a:r>
              <a:rPr lang="zh-CN" altLang="en-US" dirty="0"/>
              <a:t>只需一个数组变量即可存储 </a:t>
            </a:r>
            <a:r>
              <a:rPr lang="en-US" altLang="zh-CN" dirty="0"/>
              <a:t>100 </a:t>
            </a:r>
            <a:r>
              <a:rPr lang="zh-CN" altLang="en-US" dirty="0"/>
              <a:t>个整数</a:t>
            </a:r>
          </a:p>
          <a:p>
            <a:r>
              <a:rPr lang="zh-CN" altLang="en-US" b="1" dirty="0" smtClean="0"/>
              <a:t>访问</a:t>
            </a:r>
            <a:r>
              <a:rPr lang="zh-CN" altLang="en-US" b="1" dirty="0"/>
              <a:t>元素更</a:t>
            </a:r>
            <a:r>
              <a:rPr lang="zh-CN" altLang="en-US" b="1" dirty="0" smtClean="0"/>
              <a:t>高效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 err="1"/>
              <a:t>int</a:t>
            </a:r>
            <a:r>
              <a:rPr lang="en-US" altLang="zh-CN" dirty="0"/>
              <a:t> numbers[5] = {10, 20, 30, 40, 50};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 </a:t>
            </a:r>
            <a:r>
              <a:rPr lang="en-US" altLang="zh-CN" dirty="0"/>
              <a:t>&lt;&lt; numbers[2];  // </a:t>
            </a:r>
            <a:r>
              <a:rPr lang="zh-CN" altLang="en-US" dirty="0"/>
              <a:t>输出 </a:t>
            </a:r>
            <a:r>
              <a:rPr lang="en-US" altLang="zh-CN" dirty="0"/>
              <a:t>30</a:t>
            </a:r>
          </a:p>
          <a:p>
            <a:r>
              <a:rPr lang="zh-CN" altLang="en-US" b="1" dirty="0" smtClean="0"/>
              <a:t>易于</a:t>
            </a:r>
            <a:r>
              <a:rPr lang="zh-CN" altLang="en-US" b="1" dirty="0"/>
              <a:t>遍历和批量</a:t>
            </a:r>
            <a:r>
              <a:rPr lang="zh-CN" altLang="en-US" b="1" dirty="0" smtClean="0"/>
              <a:t>操作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数组可以使用 </a:t>
            </a:r>
            <a:r>
              <a:rPr lang="zh-CN" altLang="en-US" b="1" dirty="0"/>
              <a:t>循环</a:t>
            </a:r>
            <a:r>
              <a:rPr lang="zh-CN" altLang="en-US" dirty="0"/>
              <a:t> 进行遍历，从而批量处理数据</a:t>
            </a:r>
            <a:endParaRPr lang="en-US" altLang="zh-CN" b="1" dirty="0" smtClean="0"/>
          </a:p>
          <a:p>
            <a:r>
              <a:rPr lang="zh-CN" altLang="en-US" b="1" dirty="0"/>
              <a:t>与指针结合，提供更强的</a:t>
            </a:r>
            <a:r>
              <a:rPr lang="zh-CN" altLang="en-US" b="1" dirty="0" smtClean="0"/>
              <a:t>灵活性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数组与 </a:t>
            </a:r>
            <a:r>
              <a:rPr lang="zh-CN" altLang="en-US" b="1" dirty="0"/>
              <a:t>指针</a:t>
            </a:r>
            <a:r>
              <a:rPr lang="zh-CN" altLang="en-US" dirty="0"/>
              <a:t> 结合可以提高程序的灵活性，如动态分配数组</a:t>
            </a:r>
            <a:endParaRPr lang="zh-CN" altLang="en-US" b="1" dirty="0"/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0329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什么是数组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数组（</a:t>
            </a:r>
            <a:r>
              <a:rPr lang="en-US" altLang="zh-CN" dirty="0"/>
              <a:t>Array</a:t>
            </a:r>
            <a:r>
              <a:rPr lang="zh-CN" altLang="en-US" dirty="0"/>
              <a:t>）是一种</a:t>
            </a:r>
            <a:r>
              <a:rPr lang="zh-CN" altLang="en-US" b="1" dirty="0"/>
              <a:t>数据结构</a:t>
            </a:r>
            <a:r>
              <a:rPr lang="zh-CN" altLang="en-US" dirty="0"/>
              <a:t>，它可以</a:t>
            </a:r>
            <a:r>
              <a:rPr lang="zh-CN" altLang="en-US" b="1" dirty="0"/>
              <a:t>存储</a:t>
            </a:r>
            <a:r>
              <a:rPr lang="zh-CN" altLang="en-US" b="1" dirty="0">
                <a:solidFill>
                  <a:srgbClr val="FF0000"/>
                </a:solidFill>
              </a:rPr>
              <a:t>多个相同类型</a:t>
            </a:r>
            <a:r>
              <a:rPr lang="zh-CN" altLang="en-US" b="1" dirty="0"/>
              <a:t>的元素</a:t>
            </a:r>
            <a:r>
              <a:rPr lang="zh-CN" altLang="en-US" dirty="0"/>
              <a:t>，并使用索引访问它们。数组提供了一种</a:t>
            </a:r>
            <a:r>
              <a:rPr lang="zh-CN" altLang="en-US" b="1" dirty="0"/>
              <a:t>连续存储</a:t>
            </a:r>
            <a:r>
              <a:rPr lang="zh-CN" altLang="en-US" dirty="0"/>
              <a:t>的方式，使得数据管理更加高效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一</a:t>
            </a:r>
            <a:r>
              <a:rPr lang="zh-CN" altLang="en-US" b="1" dirty="0"/>
              <a:t>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一维数组是具有相同类型元素的集合，元素通过索引访问。</a:t>
            </a:r>
          </a:p>
          <a:p>
            <a:r>
              <a:rPr lang="zh-CN" altLang="en-US" b="1" dirty="0"/>
              <a:t>二维数组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二维数组是数组的数组。可以通过指定两个索引访问元素。</a:t>
            </a:r>
          </a:p>
          <a:p>
            <a:r>
              <a:rPr lang="zh-CN" altLang="en-US" b="1" dirty="0"/>
              <a:t>数组与指针的关系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数组名在很多情况下会退化为指向数组首元素的指针。因此，可以使用指针来访问</a:t>
            </a:r>
            <a:r>
              <a:rPr lang="en-US" altLang="zh-CN" dirty="0"/>
              <a:t>	</a:t>
            </a:r>
            <a:r>
              <a:rPr lang="zh-CN" altLang="en-US" dirty="0"/>
              <a:t>数组元素。</a:t>
            </a:r>
            <a:endParaRPr lang="en-US" altLang="zh-CN" dirty="0"/>
          </a:p>
          <a:p>
            <a:r>
              <a:rPr lang="zh-CN" altLang="en-US" b="1" dirty="0"/>
              <a:t>结构体数组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结构体大小受 </a:t>
            </a:r>
            <a:r>
              <a:rPr lang="zh-CN" altLang="en-US" b="1" dirty="0">
                <a:solidFill>
                  <a:srgbClr val="FF0000"/>
                </a:solidFill>
              </a:rPr>
              <a:t>成员变量类型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影响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1679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C99 </a:t>
            </a:r>
            <a:r>
              <a:rPr lang="zh-CN" altLang="en-US" b="1" dirty="0" smtClean="0"/>
              <a:t>标准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取值</a:t>
            </a:r>
            <a:r>
              <a:rPr lang="zh-CN" altLang="en-US" b="1" dirty="0"/>
              <a:t>范围</a:t>
            </a:r>
          </a:p>
        </p:txBody>
      </p:sp>
      <p:graphicFrame>
        <p:nvGraphicFramePr>
          <p:cNvPr id="7" name="内容占位符 6"/>
          <p:cNvGraphicFramePr>
            <a:graphicFrameLocks noGrp="1"/>
          </p:cNvGraphicFramePr>
          <p:nvPr>
            <p:ph idx="1"/>
            <p:extLst/>
          </p:nvPr>
        </p:nvGraphicFramePr>
        <p:xfrm>
          <a:off x="2589213" y="2133600"/>
          <a:ext cx="8915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1530"/>
                <a:gridCol w="1101516"/>
                <a:gridCol w="6092354"/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数据类型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dirty="0" smtClean="0"/>
                        <a:t>位数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取值范围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-128~127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uint8_t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0~255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-32768~32767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uint16_t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0~65535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-2147483648~2147483647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uint32_t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0~4294967295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-9,223,372,036,854,775,808 ~9,223,372,036,854,775,807</a:t>
                      </a:r>
                      <a:endParaRPr lang="zh-CN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uint64_t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64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0~18,446,744,073,709,551,615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78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数组存储</a:t>
            </a:r>
            <a:r>
              <a:rPr lang="zh-CN" altLang="en-US" b="1" dirty="0"/>
              <a:t>结构</a:t>
            </a:r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2925" y="3286983"/>
            <a:ext cx="8267700" cy="2476500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0900673"/>
              </p:ext>
            </p:extLst>
          </p:nvPr>
        </p:nvGraphicFramePr>
        <p:xfrm>
          <a:off x="2662776" y="2039731"/>
          <a:ext cx="3548556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  <a:gridCol w="394284"/>
              </a:tblGrid>
              <a:tr h="189119"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</a:t>
                      </a:r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b="0" dirty="0" err="1" smtClean="0"/>
                        <a:t>Arr</a:t>
                      </a:r>
                      <a:r>
                        <a:rPr lang="en-US" altLang="zh-CN" sz="600" b="0" dirty="0" smtClean="0"/>
                        <a:t>[3]</a:t>
                      </a:r>
                      <a:endParaRPr lang="zh-CN" altLang="en-US" sz="600" b="0" dirty="0" smtClean="0"/>
                    </a:p>
                    <a:p>
                      <a:endParaRPr lang="zh-CN" altLang="en-US" sz="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[4]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[5]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[6]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[7]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[8]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267121"/>
              </p:ext>
            </p:extLst>
          </p:nvPr>
        </p:nvGraphicFramePr>
        <p:xfrm>
          <a:off x="6785670" y="2039731"/>
          <a:ext cx="40178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9268"/>
                <a:gridCol w="1339268"/>
                <a:gridCol w="1339268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[0]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19019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[1]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  <a:tr h="20162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[0]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[1]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600" dirty="0" err="1" smtClean="0"/>
                        <a:t>Arr</a:t>
                      </a:r>
                      <a:r>
                        <a:rPr lang="en-US" altLang="zh-CN" sz="600" dirty="0" smtClean="0"/>
                        <a:t>[2] [2]</a:t>
                      </a:r>
                      <a:endParaRPr lang="zh-CN" altLang="en-US" sz="600" dirty="0" smtClean="0"/>
                    </a:p>
                    <a:p>
                      <a:endParaRPr lang="zh-CN" altLang="en-US" sz="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6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4.4 </a:t>
            </a:r>
            <a:r>
              <a:rPr lang="zh-CN" altLang="en-US" b="1" dirty="0" smtClean="0"/>
              <a:t>参数类型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数组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zh-CN" altLang="en-US" b="1" dirty="0"/>
              <a:t>数组可以作为函数的参数</a:t>
            </a:r>
            <a:r>
              <a:rPr lang="zh-CN" altLang="en-US" dirty="0"/>
              <a:t> 进行传递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由于</a:t>
            </a:r>
            <a:r>
              <a:rPr lang="zh-CN" altLang="en-US" dirty="0"/>
              <a:t>数组本质上是指针，传递数组参数时，实际上传递的是</a:t>
            </a:r>
            <a:r>
              <a:rPr lang="zh-CN" altLang="en-US" b="1" dirty="0"/>
              <a:t>数组的地址</a:t>
            </a:r>
            <a:r>
              <a:rPr lang="zh-CN" altLang="en-US" dirty="0"/>
              <a:t>，这</a:t>
            </a:r>
            <a:r>
              <a:rPr lang="zh-CN" altLang="en-US" dirty="0" smtClean="0"/>
              <a:t>意味着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内部可以修改原数组的内容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语法格式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void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 err="1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/>
              <a:t>由于数组作为参数时实际传递的是指针，所以函数内部对数组的修改会影响原数组。</a:t>
            </a:r>
          </a:p>
          <a:p>
            <a:pPr lvl="1"/>
            <a:r>
              <a:rPr lang="zh-CN" altLang="en-US" dirty="0"/>
              <a:t>需要提供数组的 大小（</a:t>
            </a:r>
            <a:r>
              <a:rPr lang="en-US" altLang="zh-CN" dirty="0"/>
              <a:t>size</a:t>
            </a:r>
            <a:r>
              <a:rPr lang="zh-CN" altLang="en-US" dirty="0"/>
              <a:t>），否则无法正确遍历数组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使用 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保护数组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dirty="0" smtClean="0"/>
              <a:t>	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 smtClean="0"/>
              <a:t> </a:t>
            </a:r>
            <a:r>
              <a:rPr lang="en-US" altLang="zh-CN" dirty="0" err="1"/>
              <a:t>arrayName</a:t>
            </a:r>
            <a:r>
              <a:rPr lang="en-US" altLang="zh-CN" dirty="0"/>
              <a:t>[], </a:t>
            </a:r>
            <a:r>
              <a:rPr lang="en-US" altLang="zh-CN" dirty="0" err="1"/>
              <a:t>int</a:t>
            </a:r>
            <a:r>
              <a:rPr lang="en-US" altLang="zh-CN" dirty="0"/>
              <a:t> size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en-US" altLang="zh-CN" dirty="0"/>
              <a:t>	 void </a:t>
            </a:r>
            <a:r>
              <a:rPr lang="en-US" altLang="zh-CN" dirty="0" err="1" smtClean="0"/>
              <a:t>functionName</a:t>
            </a:r>
            <a:r>
              <a:rPr lang="en-US" altLang="zh-CN" dirty="0" smtClean="0"/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const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 smtClean="0"/>
              <a:t>dataType</a:t>
            </a:r>
            <a:r>
              <a:rPr lang="en-US" altLang="zh-CN" dirty="0"/>
              <a:t>* </a:t>
            </a:r>
            <a:r>
              <a:rPr lang="en-US" altLang="zh-CN" dirty="0" err="1"/>
              <a:t>arrayName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80208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参数类型 </a:t>
            </a:r>
            <a:r>
              <a:rPr lang="en-US" altLang="zh-CN" b="1" dirty="0"/>
              <a:t>- </a:t>
            </a:r>
            <a:r>
              <a:rPr lang="zh-CN" altLang="en-US" b="1" dirty="0" smtClean="0"/>
              <a:t>数组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示例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求和</a:t>
            </a:r>
            <a:endParaRPr lang="en-US" altLang="zh-CN" dirty="0" smtClean="0"/>
          </a:p>
          <a:p>
            <a:r>
              <a:rPr lang="zh-CN" altLang="en-US" dirty="0"/>
              <a:t>修改数组中</a:t>
            </a:r>
            <a:r>
              <a:rPr lang="zh-CN" altLang="en-US" dirty="0" smtClean="0"/>
              <a:t>的元素</a:t>
            </a:r>
            <a:endParaRPr lang="en-US" altLang="zh-CN" dirty="0" smtClean="0"/>
          </a:p>
          <a:p>
            <a:r>
              <a:rPr lang="zh-CN" altLang="en-US" dirty="0"/>
              <a:t>传递二维数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r>
              <a:rPr lang="zh-CN" altLang="en-US" dirty="0"/>
              <a:t>使用指针修改数组元素</a:t>
            </a:r>
          </a:p>
        </p:txBody>
      </p:sp>
    </p:spTree>
    <p:extLst>
      <p:ext uri="{BB962C8B-B14F-4D97-AF65-F5344CB8AC3E}">
        <p14:creationId xmlns:p14="http://schemas.microsoft.com/office/powerpoint/2010/main" val="40228244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4.5 </a:t>
            </a:r>
            <a:r>
              <a:rPr lang="zh-CN" altLang="en-US" b="1" dirty="0"/>
              <a:t>函数重载与递归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函数重载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函数</a:t>
            </a:r>
            <a:r>
              <a:rPr lang="zh-CN" altLang="en-US" dirty="0"/>
              <a:t>重载是指在同一作用域内可以定义多个同名的函数，只要它们的参数类型或</a:t>
            </a:r>
            <a:r>
              <a:rPr lang="zh-CN" altLang="en-US" dirty="0" smtClean="0"/>
              <a:t>个</a:t>
            </a:r>
            <a:r>
              <a:rPr lang="en-US" altLang="zh-CN" dirty="0" smtClean="0"/>
              <a:t>	</a:t>
            </a:r>
            <a:r>
              <a:rPr lang="zh-CN" altLang="en-US" dirty="0" smtClean="0"/>
              <a:t>数</a:t>
            </a:r>
            <a:r>
              <a:rPr lang="zh-CN" altLang="en-US" dirty="0"/>
              <a:t>不同。</a:t>
            </a:r>
          </a:p>
          <a:p>
            <a:r>
              <a:rPr lang="zh-CN" altLang="en-US" b="1" dirty="0"/>
              <a:t>递归函数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递归</a:t>
            </a:r>
            <a:r>
              <a:rPr lang="zh-CN" altLang="en-US" dirty="0"/>
              <a:t>是函数调用自身。递归函数通常包括基准情况和递归调用。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60533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4.6 </a:t>
            </a:r>
            <a:r>
              <a:rPr lang="zh-CN" altLang="en-US" b="1" dirty="0" smtClean="0"/>
              <a:t>函数指针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什么是函数指针？</a:t>
            </a:r>
          </a:p>
          <a:p>
            <a:pPr lvl="1"/>
            <a:r>
              <a:rPr lang="zh-CN" altLang="en-US" dirty="0"/>
              <a:t>函数指针（</a:t>
            </a:r>
            <a:r>
              <a:rPr lang="en-US" altLang="zh-CN" dirty="0"/>
              <a:t>Function Pointer</a:t>
            </a:r>
            <a:r>
              <a:rPr lang="zh-CN" altLang="en-US" dirty="0"/>
              <a:t>）是一种特殊的指针，它指向一个函数，而不是数据。</a:t>
            </a:r>
          </a:p>
          <a:p>
            <a:pPr lvl="1"/>
            <a:r>
              <a:rPr lang="zh-CN" altLang="en-US" dirty="0"/>
              <a:t>通过函数指针，我们可以动态调用</a:t>
            </a:r>
            <a:r>
              <a:rPr lang="zh-CN" altLang="en-US" dirty="0" smtClean="0"/>
              <a:t>不同的</a:t>
            </a:r>
            <a:r>
              <a:rPr lang="zh-CN" altLang="en-US" dirty="0"/>
              <a:t>函数，实现更灵活的代码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/>
              <a:t>函数指针使 </a:t>
            </a:r>
            <a:r>
              <a:rPr lang="en-US" altLang="zh-CN" dirty="0"/>
              <a:t>C++ </a:t>
            </a:r>
            <a:r>
              <a:rPr lang="zh-CN" altLang="en-US" dirty="0"/>
              <a:t>代码更加灵活，适用于</a:t>
            </a:r>
            <a:r>
              <a:rPr lang="zh-CN" altLang="en-US" dirty="0">
                <a:solidFill>
                  <a:srgbClr val="FF0000"/>
                </a:solidFill>
              </a:rPr>
              <a:t>回调函数、策略模式</a:t>
            </a:r>
            <a:r>
              <a:rPr lang="zh-CN" altLang="en-US" dirty="0"/>
              <a:t>等场景！</a:t>
            </a:r>
            <a:endParaRPr lang="en-US" altLang="zh-CN" dirty="0" smtClean="0"/>
          </a:p>
          <a:p>
            <a:r>
              <a:rPr lang="zh-CN" altLang="en-US" dirty="0" smtClean="0"/>
              <a:t>基本语法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返回类型 </a:t>
            </a:r>
            <a:r>
              <a:rPr lang="en-US" altLang="zh-CN" dirty="0"/>
              <a:t>(*</a:t>
            </a:r>
            <a:r>
              <a:rPr lang="zh-CN" altLang="en-US" dirty="0"/>
              <a:t>指针名</a:t>
            </a:r>
            <a:r>
              <a:rPr lang="en-US" altLang="zh-CN" dirty="0"/>
              <a:t>)(</a:t>
            </a:r>
            <a:r>
              <a:rPr lang="zh-CN" altLang="en-US" dirty="0"/>
              <a:t>参数类型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 smtClean="0"/>
              <a:t>举例 </a:t>
            </a:r>
            <a:r>
              <a:rPr lang="en-US" altLang="zh-CN" dirty="0" smtClean="0"/>
              <a:t>- 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(*</a:t>
            </a:r>
            <a:r>
              <a:rPr lang="en-US" altLang="zh-CN" dirty="0" err="1"/>
              <a:t>funcPtr</a:t>
            </a:r>
            <a:r>
              <a:rPr lang="en-US" altLang="zh-CN" dirty="0"/>
              <a:t>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 smtClean="0"/>
              <a:t>);</a:t>
            </a:r>
          </a:p>
          <a:p>
            <a:pPr marL="457200" lvl="1" indent="0">
              <a:buNone/>
            </a:pPr>
            <a:r>
              <a:rPr lang="zh-CN" altLang="en-US" dirty="0"/>
              <a:t>表示 </a:t>
            </a:r>
            <a:r>
              <a:rPr lang="en-US" altLang="zh-CN" dirty="0" err="1"/>
              <a:t>funcPtr</a:t>
            </a:r>
            <a:r>
              <a:rPr lang="en-US" altLang="zh-CN" dirty="0"/>
              <a:t> </a:t>
            </a:r>
            <a:r>
              <a:rPr lang="zh-CN" altLang="en-US" dirty="0"/>
              <a:t>是一个指向返回 </a:t>
            </a:r>
            <a:r>
              <a:rPr lang="en-US" altLang="zh-CN" dirty="0" err="1"/>
              <a:t>int</a:t>
            </a:r>
            <a:r>
              <a:rPr lang="zh-CN" altLang="en-US" dirty="0"/>
              <a:t>、接受两个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zh-CN" altLang="en-US" dirty="0"/>
              <a:t>参数的函数的指针。</a:t>
            </a:r>
          </a:p>
        </p:txBody>
      </p:sp>
    </p:spTree>
    <p:extLst>
      <p:ext uri="{BB962C8B-B14F-4D97-AF65-F5344CB8AC3E}">
        <p14:creationId xmlns:p14="http://schemas.microsoft.com/office/powerpoint/2010/main" val="40409806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函数指针</a:t>
            </a:r>
            <a:r>
              <a:rPr lang="zh-CN" altLang="en-US" b="1" dirty="0" smtClean="0"/>
              <a:t>的语法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基本函数指针</a:t>
            </a:r>
            <a:r>
              <a:rPr lang="zh-CN" altLang="en-US" dirty="0" smtClean="0"/>
              <a:t>用法</a:t>
            </a:r>
            <a:endParaRPr lang="en-US" altLang="zh-CN" dirty="0" smtClean="0"/>
          </a:p>
          <a:p>
            <a:r>
              <a:rPr lang="zh-CN" altLang="en-US" dirty="0"/>
              <a:t>函数指针作为函数</a:t>
            </a:r>
            <a:r>
              <a:rPr lang="zh-CN" altLang="en-US" dirty="0" smtClean="0"/>
              <a:t>参数</a:t>
            </a:r>
            <a:endParaRPr lang="en-US" altLang="zh-CN" dirty="0" smtClean="0"/>
          </a:p>
          <a:p>
            <a:r>
              <a:rPr lang="zh-CN" altLang="en-US" dirty="0"/>
              <a:t>函数指针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简化函数</a:t>
            </a:r>
            <a:r>
              <a:rPr lang="zh-CN" altLang="en-US" dirty="0" smtClean="0"/>
              <a:t>指针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typedef</a:t>
            </a:r>
            <a:r>
              <a:rPr lang="en-US" altLang="zh-CN" dirty="0" smtClean="0"/>
              <a:t> </a:t>
            </a:r>
            <a:r>
              <a:rPr lang="en-US" altLang="zh-CN" dirty="0" err="1"/>
              <a:t>int</a:t>
            </a:r>
            <a:r>
              <a:rPr lang="en-US" altLang="zh-CN" dirty="0"/>
              <a:t> (*Operation)(</a:t>
            </a:r>
            <a:r>
              <a:rPr lang="en-US" altLang="zh-CN" dirty="0" err="1"/>
              <a:t>int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); // </a:t>
            </a:r>
            <a:r>
              <a:rPr lang="zh-CN" altLang="en-US" dirty="0"/>
              <a:t>定义函数指针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zh-CN" altLang="en-US" dirty="0"/>
              <a:t>让代码</a:t>
            </a:r>
            <a:r>
              <a:rPr lang="zh-CN" altLang="en-US" dirty="0">
                <a:solidFill>
                  <a:srgbClr val="FF0000"/>
                </a:solidFill>
              </a:rPr>
              <a:t>更清晰</a:t>
            </a:r>
            <a:r>
              <a:rPr lang="zh-CN" altLang="en-US" dirty="0"/>
              <a:t>，使 </a:t>
            </a:r>
            <a:r>
              <a:rPr lang="en-US" altLang="zh-CN" dirty="0"/>
              <a:t>Operation </a:t>
            </a:r>
            <a:r>
              <a:rPr lang="zh-CN" altLang="en-US" dirty="0"/>
              <a:t>作为函数指针类型，提高可读性</a:t>
            </a:r>
          </a:p>
        </p:txBody>
      </p:sp>
    </p:spTree>
    <p:extLst>
      <p:ext uri="{BB962C8B-B14F-4D97-AF65-F5344CB8AC3E}">
        <p14:creationId xmlns:p14="http://schemas.microsoft.com/office/powerpoint/2010/main" val="13610994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4.7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maxValue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b)</a:t>
            </a:r>
            <a:r>
              <a:rPr lang="zh-CN" altLang="en-US" sz="1600" dirty="0"/>
              <a:t>，返回两个整数中的较大值，并在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swap(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a,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&amp; b)</a:t>
            </a:r>
            <a:r>
              <a:rPr lang="zh-CN" altLang="en-US" sz="1600" dirty="0"/>
              <a:t>，交换两个整数的值，并在 </a:t>
            </a:r>
            <a:r>
              <a:rPr lang="en-US" altLang="zh-CN" sz="1600" dirty="0"/>
              <a:t>main </a:t>
            </a:r>
            <a:r>
              <a:rPr lang="zh-CN" altLang="en-US" sz="1600" dirty="0"/>
              <a:t>函数中测试。</a:t>
            </a:r>
          </a:p>
          <a:p>
            <a:r>
              <a:rPr lang="zh-CN" altLang="en-US" sz="1600" dirty="0"/>
              <a:t>定义一个 </a:t>
            </a:r>
            <a:r>
              <a:rPr lang="en-US" altLang="zh-CN" sz="1600" dirty="0"/>
              <a:t>3×3 </a:t>
            </a:r>
            <a:r>
              <a:rPr lang="zh-CN" altLang="en-US" sz="1600" dirty="0"/>
              <a:t>的二维数组，并使用嵌套 </a:t>
            </a:r>
            <a:r>
              <a:rPr lang="en-US" altLang="zh-CN" sz="1600" dirty="0"/>
              <a:t>for </a:t>
            </a:r>
            <a:r>
              <a:rPr lang="zh-CN" altLang="en-US" sz="1600" dirty="0"/>
              <a:t>循环输出所有元素。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/>
              <a:t>void </a:t>
            </a:r>
            <a:r>
              <a:rPr lang="en-US" altLang="zh-CN" sz="1600" dirty="0" err="1"/>
              <a:t>printArray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*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size)</a:t>
            </a:r>
            <a:r>
              <a:rPr lang="zh-CN" altLang="en-US" sz="1600" dirty="0"/>
              <a:t>，使用指针遍历并输出数组中的所有元素。</a:t>
            </a:r>
          </a:p>
          <a:p>
            <a:r>
              <a:rPr lang="zh-CN" altLang="en-US" sz="1600" dirty="0"/>
              <a:t>编写一个函数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findElement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</a:t>
            </a:r>
            <a:r>
              <a:rPr lang="en-US" altLang="zh-CN" sz="1600" dirty="0" err="1"/>
              <a:t>arr</a:t>
            </a:r>
            <a:r>
              <a:rPr lang="en-US" altLang="zh-CN" sz="1600" dirty="0"/>
              <a:t>[],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size,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key)</a:t>
            </a:r>
            <a:r>
              <a:rPr lang="zh-CN" altLang="en-US" sz="1600" dirty="0"/>
              <a:t>，如果 </a:t>
            </a:r>
            <a:r>
              <a:rPr lang="en-US" altLang="zh-CN" sz="1600" dirty="0"/>
              <a:t>key </a:t>
            </a:r>
            <a:r>
              <a:rPr lang="zh-CN" altLang="en-US" sz="1600" dirty="0"/>
              <a:t>存在于数组中，则返回索引，否则返回 </a:t>
            </a:r>
            <a:r>
              <a:rPr lang="en-US" altLang="zh-CN" sz="1600" dirty="0"/>
              <a:t>-1</a:t>
            </a:r>
            <a:r>
              <a:rPr lang="zh-CN" altLang="en-US" sz="16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124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/>
              <a:t>高内</a:t>
            </a:r>
            <a:r>
              <a:rPr lang="zh-CN" altLang="en-US" smtClean="0"/>
              <a:t>聚，低耦合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5773</TotalTime>
  <Words>3745</Words>
  <Application>Microsoft Office PowerPoint</Application>
  <PresentationFormat>宽屏</PresentationFormat>
  <Paragraphs>619</Paragraphs>
  <Slides>75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1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 – sizeof()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程序=算法+数据 </vt:lpstr>
      <vt:lpstr>算法的组成</vt:lpstr>
      <vt:lpstr>算法的组成</vt:lpstr>
      <vt:lpstr>算法 - 举例</vt:lpstr>
      <vt:lpstr>3.2 运算符 </vt:lpstr>
      <vt:lpstr>3.3 控制语句 </vt:lpstr>
      <vt:lpstr>3.4 输入与输出 </vt:lpstr>
      <vt:lpstr>3.5 课后练习</vt:lpstr>
      <vt:lpstr>第4章函数与数组</vt:lpstr>
      <vt:lpstr>4.1函数的作用 </vt:lpstr>
      <vt:lpstr>4.2 函数定义与调用</vt:lpstr>
      <vt:lpstr>函数定义</vt:lpstr>
      <vt:lpstr>函数调用过程</vt:lpstr>
      <vt:lpstr>参数 - 形参与实参 </vt:lpstr>
      <vt:lpstr>参数传递 </vt:lpstr>
      <vt:lpstr>参数传递 -比较</vt:lpstr>
      <vt:lpstr>参数传递 - 使用场景 </vt:lpstr>
      <vt:lpstr>参数类型</vt:lpstr>
      <vt:lpstr>4.3 数组</vt:lpstr>
      <vt:lpstr>为什么使用数组</vt:lpstr>
      <vt:lpstr>什么是数组</vt:lpstr>
      <vt:lpstr>C99 标准 - 取值范围</vt:lpstr>
      <vt:lpstr>数组存储结构</vt:lpstr>
      <vt:lpstr>4.4 参数类型 - 数组</vt:lpstr>
      <vt:lpstr>参数类型 - 数组 - 示例</vt:lpstr>
      <vt:lpstr>4.5 函数重载与递归</vt:lpstr>
      <vt:lpstr>4.6 函数指针</vt:lpstr>
      <vt:lpstr>函数指针的语法</vt:lpstr>
      <vt:lpstr>4.7 课后练习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858</cp:revision>
  <dcterms:created xsi:type="dcterms:W3CDTF">2024-12-06T07:39:40Z</dcterms:created>
  <dcterms:modified xsi:type="dcterms:W3CDTF">2025-03-17T01:47:44Z</dcterms:modified>
</cp:coreProperties>
</file>