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3"/>
  </p:notesMasterIdLst>
  <p:handoutMasterIdLst>
    <p:handoutMasterId r:id="rId9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468" r:id="rId32"/>
    <p:sldId id="287" r:id="rId33"/>
    <p:sldId id="288" r:id="rId34"/>
    <p:sldId id="289" r:id="rId35"/>
    <p:sldId id="290" r:id="rId36"/>
    <p:sldId id="291" r:id="rId37"/>
    <p:sldId id="292" r:id="rId38"/>
    <p:sldId id="293" r:id="rId39"/>
    <p:sldId id="415" r:id="rId40"/>
    <p:sldId id="529" r:id="rId41"/>
    <p:sldId id="294" r:id="rId42"/>
    <p:sldId id="295" r:id="rId43"/>
    <p:sldId id="296" r:id="rId44"/>
    <p:sldId id="340" r:id="rId45"/>
    <p:sldId id="341"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42" r:id="rId62"/>
    <p:sldId id="312" r:id="rId63"/>
    <p:sldId id="386"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88" r:id="rId83"/>
    <p:sldId id="331" r:id="rId84"/>
    <p:sldId id="332" r:id="rId85"/>
    <p:sldId id="333" r:id="rId86"/>
    <p:sldId id="334" r:id="rId87"/>
    <p:sldId id="335" r:id="rId88"/>
    <p:sldId id="336" r:id="rId89"/>
    <p:sldId id="337" r:id="rId90"/>
    <p:sldId id="338" r:id="rId91"/>
    <p:sldId id="339" r:id="rId9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699FF"/>
    <a:srgbClr val="FFFF66"/>
    <a:srgbClr val="00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690" autoAdjust="0"/>
  </p:normalViewPr>
  <p:slideViewPr>
    <p:cSldViewPr>
      <p:cViewPr varScale="1">
        <p:scale>
          <a:sx n="68" d="100"/>
          <a:sy n="68" d="100"/>
        </p:scale>
        <p:origin x="1068"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E4C64EE1-592A-45A9-9E8D-8A110C604C90}"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宋体" panose="02010600030101010101"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宋体" panose="02010600030101010101"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宋体" panose="02010600030101010101"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宋体" panose="02010600030101010101" pitchFamily="2" charset="-122"/>
              </a:defRPr>
            </a:lvl1pPr>
          </a:lstStyle>
          <a:p>
            <a:fld id="{8DA2099C-E03D-4BEA-80BD-EC59252D8E32}"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96C443-04BC-4639-B5F7-E14A7E3E0041}" type="slidenum">
              <a:rPr lang="zh-CN" altLang="en-US"/>
              <a:t>1</a:t>
            </a:fld>
            <a:endParaRPr lang="en-US" altLang="zh-CN"/>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D7856E-F085-413D-83C0-7361E18CA41C}" type="slidenum">
              <a:rPr lang="en-US" altLang="zh-CN"/>
              <a:t>15</a:t>
            </a:fld>
            <a:endParaRPr lang="en-US" altLang="zh-CN"/>
          </a:p>
        </p:txBody>
      </p:sp>
      <p:sp>
        <p:nvSpPr>
          <p:cNvPr id="249858"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C3F2F3-A793-4415-B5FB-9E7E96A95D00}" type="slidenum">
              <a:rPr lang="en-US" altLang="zh-CN"/>
              <a:t>16</a:t>
            </a:fld>
            <a:endParaRPr lang="en-US" altLang="zh-CN"/>
          </a:p>
        </p:txBody>
      </p:sp>
      <p:sp>
        <p:nvSpPr>
          <p:cNvPr id="187394" name="Rectangle 2"/>
          <p:cNvSpPr>
            <a:spLocks noGrp="1" noRot="1" noChangeAspect="1" noChangeArrowheads="1" noTextEdit="1"/>
          </p:cNvSpPr>
          <p:nvPr>
            <p:ph type="sldImg"/>
          </p:nvPr>
        </p:nvSpPr>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1B48E5-69EC-4DE3-B72B-B71383ED4DCD}" type="slidenum">
              <a:rPr lang="en-US" altLang="zh-CN"/>
              <a:t>17</a:t>
            </a:fld>
            <a:endParaRPr lang="en-US" altLang="zh-CN"/>
          </a:p>
        </p:txBody>
      </p:sp>
      <p:sp>
        <p:nvSpPr>
          <p:cNvPr id="188418" name="Rectangle 2"/>
          <p:cNvSpPr>
            <a:spLocks noGrp="1" noRot="1" noChangeAspect="1" noChangeArrowheads="1" noTextEdit="1"/>
          </p:cNvSpPr>
          <p:nvPr>
            <p:ph type="sldImg"/>
          </p:nvPr>
        </p:nvSpPr>
        <p:spPr/>
      </p:sp>
      <p:sp>
        <p:nvSpPr>
          <p:cNvPr id="188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t>19</a:t>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9A1F829-EC13-481E-B305-6ECDEBE6D2E4}" type="slidenum">
              <a:rPr lang="en-US" altLang="zh-CN"/>
              <a:t>20</a:t>
            </a:fld>
            <a:endParaRPr lang="en-US" altLang="zh-CN"/>
          </a:p>
        </p:txBody>
      </p:sp>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t>21</a:t>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B73DE2-5A96-4F7E-96C0-C2FAEF076C80}" type="slidenum">
              <a:rPr lang="en-US" altLang="zh-CN"/>
              <a:t>22</a:t>
            </a:fld>
            <a:endParaRPr lang="en-US" altLang="zh-CN"/>
          </a:p>
        </p:txBody>
      </p:sp>
      <p:sp>
        <p:nvSpPr>
          <p:cNvPr id="193538" name="Rectangle 2"/>
          <p:cNvSpPr>
            <a:spLocks noGrp="1" noRot="1" noChangeAspect="1" noChangeArrowheads="1" noTextEdit="1"/>
          </p:cNvSpPr>
          <p:nvPr>
            <p:ph type="sldImg"/>
          </p:nvPr>
        </p:nvSpPr>
        <p:spPr/>
      </p:sp>
      <p:sp>
        <p:nvSpPr>
          <p:cNvPr id="193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F8C9CD0-8358-42F7-BFD5-08BF4B4E0313}" type="slidenum">
              <a:rPr lang="en-US" altLang="zh-CN"/>
              <a:t>23</a:t>
            </a:fld>
            <a:endParaRPr lang="en-US" altLang="zh-CN"/>
          </a:p>
        </p:txBody>
      </p:sp>
      <p:sp>
        <p:nvSpPr>
          <p:cNvPr id="194562" name="Rectangle 2"/>
          <p:cNvSpPr>
            <a:spLocks noGrp="1" noRot="1" noChangeAspect="1" noChangeArrowheads="1" noTextEdit="1"/>
          </p:cNvSpPr>
          <p:nvPr>
            <p:ph type="sldImg"/>
          </p:nvPr>
        </p:nvSpPr>
        <p:spPr/>
      </p:sp>
      <p:sp>
        <p:nvSpPr>
          <p:cNvPr id="194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C274DB-4E11-4AA3-A831-99140BBE3CAC}" type="slidenum">
              <a:rPr lang="en-US" altLang="zh-CN"/>
              <a:t>24</a:t>
            </a:fld>
            <a:endParaRPr lang="en-US" altLang="zh-CN"/>
          </a:p>
        </p:txBody>
      </p:sp>
      <p:sp>
        <p:nvSpPr>
          <p:cNvPr id="192514" name="Rectangle 2"/>
          <p:cNvSpPr>
            <a:spLocks noGrp="1" noRot="1" noChangeAspect="1" noChangeArrowheads="1" noTextEdit="1"/>
          </p:cNvSpPr>
          <p:nvPr>
            <p:ph type="sldImg"/>
          </p:nvPr>
        </p:nvSpPr>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25</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3</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26</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FC6D085-62D4-4A9B-94C3-7E9C57A460C3}" type="slidenum">
              <a:rPr lang="en-US" altLang="zh-CN"/>
              <a:t>27</a:t>
            </a:fld>
            <a:endParaRPr lang="en-US" altLang="zh-CN"/>
          </a:p>
        </p:txBody>
      </p:sp>
      <p:sp>
        <p:nvSpPr>
          <p:cNvPr id="196610" name="Rectangle 2"/>
          <p:cNvSpPr>
            <a:spLocks noGrp="1" noRot="1" noChangeAspect="1" noChangeArrowheads="1" noTextEdit="1"/>
          </p:cNvSpPr>
          <p:nvPr>
            <p:ph type="sldImg"/>
          </p:nvPr>
        </p:nvSpPr>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28</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29</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30</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31</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32</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D0689-4D20-4673-B094-01C9BCA9987B}" type="slidenum">
              <a:rPr lang="en-US" altLang="zh-CN"/>
              <a:t>33</a:t>
            </a:fld>
            <a:endParaRPr lang="en-US" altLang="zh-CN"/>
          </a:p>
        </p:txBody>
      </p:sp>
      <p:sp>
        <p:nvSpPr>
          <p:cNvPr id="197634" name="Rectangle 2"/>
          <p:cNvSpPr>
            <a:spLocks noGrp="1" noRot="1" noChangeAspect="1" noChangeArrowheads="1" noTextEdit="1"/>
          </p:cNvSpPr>
          <p:nvPr>
            <p:ph type="sldImg"/>
          </p:nvPr>
        </p:nvSpPr>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407C07B-52BD-4CBF-BAF8-2F9DF6A3434E}" type="slidenum">
              <a:rPr lang="en-US" altLang="zh-CN"/>
              <a:t>35</a:t>
            </a:fld>
            <a:endParaRPr lang="en-US" altLang="zh-CN"/>
          </a:p>
        </p:txBody>
      </p:sp>
      <p:sp>
        <p:nvSpPr>
          <p:cNvPr id="199682" name="Rectangle 2"/>
          <p:cNvSpPr>
            <a:spLocks noGrp="1" noRot="1" noChangeAspect="1" noChangeArrowheads="1" noTextEdit="1"/>
          </p:cNvSpPr>
          <p:nvPr>
            <p:ph type="sldImg"/>
          </p:nvPr>
        </p:nvSpPr>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593874-9CE7-45C5-AB8C-AD293A9A26C1}" type="slidenum">
              <a:rPr lang="en-US" altLang="zh-CN"/>
              <a:t>36</a:t>
            </a:fld>
            <a:endParaRPr lang="en-US" altLang="zh-CN"/>
          </a:p>
        </p:txBody>
      </p:sp>
      <p:sp>
        <p:nvSpPr>
          <p:cNvPr id="200706" name="Rectangle 2"/>
          <p:cNvSpPr>
            <a:spLocks noGrp="1" noRot="1" noChangeAspect="1" noChangeArrowheads="1" noTextEdit="1"/>
          </p:cNvSpPr>
          <p:nvPr>
            <p:ph type="sldImg"/>
          </p:nvPr>
        </p:nvSpPr>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4</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7413F-4090-472F-9632-22C219BA732A}" type="slidenum">
              <a:rPr lang="en-US" altLang="zh-CN"/>
              <a:t>38</a:t>
            </a:fld>
            <a:endParaRPr lang="en-US" altLang="zh-CN"/>
          </a:p>
        </p:txBody>
      </p:sp>
      <p:sp>
        <p:nvSpPr>
          <p:cNvPr id="201730" name="Rectangle 2"/>
          <p:cNvSpPr>
            <a:spLocks noGrp="1" noRot="1" noChangeAspect="1" noChangeArrowheads="1" noTextEdit="1"/>
          </p:cNvSpPr>
          <p:nvPr>
            <p:ph type="sldImg"/>
          </p:nvPr>
        </p:nvSpPr>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55C6154-6CEF-4A0A-9BD2-9B6455D53E4A}" type="slidenum">
              <a:rPr lang="en-US" altLang="zh-CN"/>
              <a:t>43</a:t>
            </a:fld>
            <a:endParaRPr lang="en-US" altLang="zh-CN"/>
          </a:p>
        </p:txBody>
      </p:sp>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47</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8A88C-2856-4967-B646-06670A0CEBD2}" type="slidenum">
              <a:rPr lang="en-US" altLang="zh-CN"/>
              <a:t>48</a:t>
            </a:fld>
            <a:endParaRPr lang="en-US" altLang="zh-CN"/>
          </a:p>
        </p:txBody>
      </p:sp>
      <p:sp>
        <p:nvSpPr>
          <p:cNvPr id="203778" name="Rectangle 2"/>
          <p:cNvSpPr>
            <a:spLocks noGrp="1" noRot="1" noChangeAspect="1" noChangeArrowheads="1" noTextEdit="1"/>
          </p:cNvSpPr>
          <p:nvPr>
            <p:ph type="sldImg"/>
          </p:nvPr>
        </p:nvSpPr>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70878C-CF76-4284-894D-9B5F5A1A620C}" type="slidenum">
              <a:rPr lang="en-US" altLang="zh-CN"/>
              <a:t>49</a:t>
            </a:fld>
            <a:endParaRPr lang="en-US" altLang="zh-CN"/>
          </a:p>
        </p:txBody>
      </p:sp>
      <p:sp>
        <p:nvSpPr>
          <p:cNvPr id="256002" name="Rectangle 2"/>
          <p:cNvSpPr>
            <a:spLocks noGrp="1" noRot="1" noChangeAspect="1" noChangeArrowheads="1" noTextEdit="1"/>
          </p:cNvSpPr>
          <p:nvPr>
            <p:ph type="sldImg"/>
          </p:nvPr>
        </p:nvSpPr>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F2B925-1CBA-467C-B13D-B030019F7FA4}" type="slidenum">
              <a:rPr lang="en-US" altLang="zh-CN"/>
              <a:t>50</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6EA40DB-2C16-44B9-A9C4-C769A4919978}" type="slidenum">
              <a:rPr lang="en-US" altLang="zh-CN"/>
              <a:t>51</a:t>
            </a:fld>
            <a:endParaRPr lang="en-US" altLang="zh-CN"/>
          </a:p>
        </p:txBody>
      </p:sp>
      <p:sp>
        <p:nvSpPr>
          <p:cNvPr id="259074" name="Rectangle 2"/>
          <p:cNvSpPr>
            <a:spLocks noGrp="1" noRot="1" noChangeAspect="1" noChangeArrowheads="1" noTextEdit="1"/>
          </p:cNvSpPr>
          <p:nvPr>
            <p:ph type="sldImg"/>
          </p:nvPr>
        </p:nvSpPr>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5B8FD7B-18DB-470B-8EB0-2FCC79C2EFDE}" type="slidenum">
              <a:rPr lang="en-US" altLang="zh-CN"/>
              <a:t>52</a:t>
            </a:fld>
            <a:endParaRPr lang="en-US" altLang="zh-CN"/>
          </a:p>
        </p:txBody>
      </p:sp>
      <p:sp>
        <p:nvSpPr>
          <p:cNvPr id="267266" name="Rectangle 2"/>
          <p:cNvSpPr>
            <a:spLocks noGrp="1" noRot="1" noChangeAspect="1" noChangeArrowheads="1" noTextEdit="1"/>
          </p:cNvSpPr>
          <p:nvPr>
            <p:ph type="sldImg"/>
          </p:nvPr>
        </p:nvSpPr>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1B939F3-F212-4398-B6A2-36359102A571}" type="slidenum">
              <a:rPr lang="en-US" altLang="zh-CN"/>
              <a:t>53</a:t>
            </a:fld>
            <a:endParaRPr lang="en-US" altLang="zh-CN"/>
          </a:p>
        </p:txBody>
      </p:sp>
      <p:sp>
        <p:nvSpPr>
          <p:cNvPr id="225282" name="Rectangle 2"/>
          <p:cNvSpPr>
            <a:spLocks noGrp="1" noRot="1" noChangeAspect="1" noChangeArrowheads="1" noTextEdit="1"/>
          </p:cNvSpPr>
          <p:nvPr>
            <p:ph type="sldImg"/>
          </p:nvPr>
        </p:nvSpPr>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9DBB39F-1F83-4335-86FE-5F8459C2D455}" type="slidenum">
              <a:rPr lang="en-US" altLang="zh-CN"/>
              <a:t>54</a:t>
            </a:fld>
            <a:endParaRPr lang="en-US" altLang="zh-CN"/>
          </a:p>
        </p:txBody>
      </p:sp>
      <p:sp>
        <p:nvSpPr>
          <p:cNvPr id="226306" name="Rectangle 2"/>
          <p:cNvSpPr>
            <a:spLocks noGrp="1" noRot="1" noChangeAspect="1" noChangeArrowheads="1" noTextEdit="1"/>
          </p:cNvSpPr>
          <p:nvPr>
            <p:ph type="sldImg"/>
          </p:nvPr>
        </p:nvSpPr>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5</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680744-4BAF-4E76-BD55-43E4623B9335}" type="slidenum">
              <a:rPr lang="en-US" altLang="zh-CN"/>
              <a:t>55</a:t>
            </a:fld>
            <a:endParaRPr lang="en-US" altLang="zh-CN"/>
          </a:p>
        </p:txBody>
      </p:sp>
      <p:sp>
        <p:nvSpPr>
          <p:cNvPr id="227330" name="Rectangle 2"/>
          <p:cNvSpPr>
            <a:spLocks noGrp="1" noRot="1" noChangeAspect="1" noChangeArrowheads="1" noTextEdit="1"/>
          </p:cNvSpPr>
          <p:nvPr>
            <p:ph type="sldImg"/>
          </p:nvPr>
        </p:nvSpPr>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6E5C7E-BACC-45E5-9A21-21A703D46E37}" type="slidenum">
              <a:rPr lang="en-US" altLang="zh-CN"/>
              <a:t>56</a:t>
            </a:fld>
            <a:endParaRPr lang="en-US" altLang="zh-CN"/>
          </a:p>
        </p:txBody>
      </p:sp>
      <p:sp>
        <p:nvSpPr>
          <p:cNvPr id="228354" name="Rectangle 2"/>
          <p:cNvSpPr>
            <a:spLocks noGrp="1" noRot="1" noChangeAspect="1" noChangeArrowheads="1" noTextEdit="1"/>
          </p:cNvSpPr>
          <p:nvPr>
            <p:ph type="sldImg"/>
          </p:nvPr>
        </p:nvSpPr>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E75E31-1681-48B9-8FD9-BD74F85A384F}" type="slidenum">
              <a:rPr lang="en-US" altLang="zh-CN"/>
              <a:t>58</a:t>
            </a:fld>
            <a:endParaRPr lang="en-US" altLang="zh-CN"/>
          </a:p>
        </p:txBody>
      </p:sp>
      <p:sp>
        <p:nvSpPr>
          <p:cNvPr id="229378" name="Rectangle 2"/>
          <p:cNvSpPr>
            <a:spLocks noGrp="1" noRot="1" noChangeAspect="1" noChangeArrowheads="1" noTextEdit="1"/>
          </p:cNvSpPr>
          <p:nvPr>
            <p:ph type="sldImg"/>
          </p:nvPr>
        </p:nvSpPr>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F7B6064-8543-4B39-9E49-221AE8644D5A}" type="slidenum">
              <a:rPr lang="en-US" altLang="zh-CN"/>
              <a:t>59</a:t>
            </a:fld>
            <a:endParaRPr lang="en-US" altLang="zh-CN"/>
          </a:p>
        </p:txBody>
      </p:sp>
      <p:sp>
        <p:nvSpPr>
          <p:cNvPr id="230402" name="Rectangle 2"/>
          <p:cNvSpPr>
            <a:spLocks noGrp="1" noRot="1" noChangeAspect="1" noChangeArrowheads="1" noTextEdit="1"/>
          </p:cNvSpPr>
          <p:nvPr>
            <p:ph type="sldImg"/>
          </p:nvPr>
        </p:nvSpPr>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4F5616-D0B0-4808-8B1B-DBFF56C98267}" type="slidenum">
              <a:rPr lang="en-US" altLang="zh-CN"/>
              <a:t>60</a:t>
            </a:fld>
            <a:endParaRPr lang="en-US" altLang="zh-CN"/>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F2EDCD-F4FB-4A0C-8087-7E88E73608AD}" type="slidenum">
              <a:rPr lang="en-US" altLang="zh-CN"/>
              <a:t>62</a:t>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64</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65</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E2FB42-D4B7-4696-8AC7-9B276162C58C}" type="slidenum">
              <a:rPr lang="en-US" altLang="zh-CN"/>
              <a:t>66</a:t>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CA7AC6-D75F-4A0B-9048-E30D79FD5CF8}" type="slidenum">
              <a:rPr lang="en-US" altLang="zh-CN"/>
              <a:t>67</a:t>
            </a:fld>
            <a:endParaRPr lang="en-US" altLang="zh-CN"/>
          </a:p>
        </p:txBody>
      </p:sp>
      <p:sp>
        <p:nvSpPr>
          <p:cNvPr id="235522" name="Rectangle 2"/>
          <p:cNvSpPr>
            <a:spLocks noGrp="1" noRot="1" noChangeAspect="1" noChangeArrowheads="1" noTextEdit="1"/>
          </p:cNvSpPr>
          <p:nvPr>
            <p:ph type="sldImg"/>
          </p:nvPr>
        </p:nvSpPr>
        <p:spPr/>
      </p:sp>
      <p:sp>
        <p:nvSpPr>
          <p:cNvPr id="235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8BB64D-82BF-4402-B1B4-2B119A77DE61}" type="slidenum">
              <a:rPr lang="en-US" altLang="zh-CN"/>
              <a:t>6</a:t>
            </a:fld>
            <a:endParaRPr lang="en-US" altLang="zh-CN"/>
          </a:p>
        </p:txBody>
      </p:sp>
      <p:sp>
        <p:nvSpPr>
          <p:cNvPr id="181250" name="Rectangle 2"/>
          <p:cNvSpPr>
            <a:spLocks noGrp="1" noRot="1" noChangeAspect="1" noChangeArrowheads="1" noTextEdit="1"/>
          </p:cNvSpPr>
          <p:nvPr>
            <p:ph type="sldImg"/>
          </p:nvPr>
        </p:nvSpPr>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10F3553-C0BE-48C4-8DD3-5FC4991349FD}" type="slidenum">
              <a:rPr lang="en-US" altLang="zh-CN"/>
              <a:t>68</a:t>
            </a:fld>
            <a:endParaRPr lang="en-US" altLang="zh-CN"/>
          </a:p>
        </p:txBody>
      </p:sp>
      <p:sp>
        <p:nvSpPr>
          <p:cNvPr id="236546" name="Rectangle 2"/>
          <p:cNvSpPr>
            <a:spLocks noGrp="1" noRot="1" noChangeAspect="1" noChangeArrowheads="1" noTextEdit="1"/>
          </p:cNvSpPr>
          <p:nvPr>
            <p:ph type="sldImg"/>
          </p:nvPr>
        </p:nvSpPr>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A0578DF-92DC-4964-A3E1-442DB4580AB9}" type="slidenum">
              <a:rPr lang="en-US" altLang="zh-CN"/>
              <a:t>69</a:t>
            </a:fld>
            <a:endParaRPr lang="en-US" altLang="zh-CN"/>
          </a:p>
        </p:txBody>
      </p:sp>
      <p:sp>
        <p:nvSpPr>
          <p:cNvPr id="237570" name="Rectangle 2"/>
          <p:cNvSpPr>
            <a:spLocks noGrp="1" noRot="1" noChangeAspect="1" noChangeArrowheads="1" noTextEdit="1"/>
          </p:cNvSpPr>
          <p:nvPr>
            <p:ph type="sldImg"/>
          </p:nvPr>
        </p:nvSpPr>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71</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72</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6E0FC0-8F07-4FF0-AEA6-ABFA6A246775}" type="slidenum">
              <a:rPr lang="en-US" altLang="zh-CN"/>
              <a:t>73</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8C579CF-0C03-4EA8-8DB5-7CDE822D595A}" type="slidenum">
              <a:rPr lang="en-US" altLang="zh-CN"/>
              <a:t>74</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4245E8-2E5E-4656-8381-ACB96D67BCA9}" type="slidenum">
              <a:rPr lang="en-US" altLang="zh-CN"/>
              <a:t>75</a:t>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29BE398-1C24-442A-92FC-A6A81052AFBA}" type="slidenum">
              <a:rPr lang="en-US" altLang="zh-CN"/>
              <a:t>76</a:t>
            </a:fld>
            <a:endParaRPr lang="en-US" altLang="zh-CN"/>
          </a:p>
        </p:txBody>
      </p:sp>
      <p:sp>
        <p:nvSpPr>
          <p:cNvPr id="305154" name="Rectangle 2"/>
          <p:cNvSpPr>
            <a:spLocks noGrp="1" noRot="1" noChangeAspect="1" noChangeArrowheads="1" noTextEdit="1"/>
          </p:cNvSpPr>
          <p:nvPr>
            <p:ph type="sldImg"/>
          </p:nvPr>
        </p:nvSpPr>
        <p:spPr/>
      </p:sp>
      <p:sp>
        <p:nvSpPr>
          <p:cNvPr id="305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C0C99B-1815-4FE3-9495-DAE1B69CAE1A}" type="slidenum">
              <a:rPr lang="en-US" altLang="zh-CN"/>
              <a:t>77</a:t>
            </a:fld>
            <a:endParaRPr lang="en-US" altLang="zh-CN"/>
          </a:p>
        </p:txBody>
      </p:sp>
      <p:sp>
        <p:nvSpPr>
          <p:cNvPr id="309250" name="Rectangle 2"/>
          <p:cNvSpPr>
            <a:spLocks noGrp="1" noRot="1" noChangeAspect="1" noChangeArrowheads="1" noTextEdit="1"/>
          </p:cNvSpPr>
          <p:nvPr>
            <p:ph type="sldImg"/>
          </p:nvPr>
        </p:nvSpPr>
        <p:spPr/>
      </p:sp>
      <p:sp>
        <p:nvSpPr>
          <p:cNvPr id="309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EF08C4-C0DF-42C1-87A5-53C59A9B9A1C}" type="slidenum">
              <a:rPr lang="en-US" altLang="zh-CN"/>
              <a:t>78</a:t>
            </a:fld>
            <a:endParaRPr lang="en-US" altLang="zh-CN"/>
          </a:p>
        </p:txBody>
      </p:sp>
      <p:sp>
        <p:nvSpPr>
          <p:cNvPr id="310274" name="Rectangle 2"/>
          <p:cNvSpPr>
            <a:spLocks noGrp="1" noRot="1" noChangeAspect="1" noChangeArrowheads="1" noTextEdit="1"/>
          </p:cNvSpPr>
          <p:nvPr>
            <p:ph type="sldImg"/>
          </p:nvPr>
        </p:nvSpPr>
        <p:spPr/>
      </p:sp>
      <p:sp>
        <p:nvSpPr>
          <p:cNvPr id="310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69359E1-CD3A-4561-AA5E-43EB198A1B85}" type="slidenum">
              <a:rPr lang="en-US" altLang="zh-CN"/>
              <a:t>7</a:t>
            </a:fld>
            <a:endParaRPr lang="en-US" altLang="zh-CN"/>
          </a:p>
        </p:txBody>
      </p:sp>
      <p:sp>
        <p:nvSpPr>
          <p:cNvPr id="183298" name="Rectangle 2"/>
          <p:cNvSpPr>
            <a:spLocks noGrp="1" noRot="1" noChangeAspect="1" noChangeArrowheads="1" noTextEdit="1"/>
          </p:cNvSpPr>
          <p:nvPr>
            <p:ph type="sldImg"/>
          </p:nvPr>
        </p:nvSpPr>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92098D-4AC7-4E49-8190-DF432EC31144}" type="slidenum">
              <a:rPr lang="en-US" altLang="zh-CN"/>
              <a:t>79</a:t>
            </a:fld>
            <a:endParaRPr lang="en-US" altLang="zh-CN"/>
          </a:p>
        </p:txBody>
      </p:sp>
      <p:sp>
        <p:nvSpPr>
          <p:cNvPr id="280578" name="Rectangle 2"/>
          <p:cNvSpPr>
            <a:spLocks noGrp="1" noRot="1" noChangeAspect="1" noChangeArrowheads="1" noTextEdit="1"/>
          </p:cNvSpPr>
          <p:nvPr>
            <p:ph type="sldImg"/>
          </p:nvPr>
        </p:nvSpPr>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C42E9C-E7C7-4808-803A-3C6E5144D51A}" type="slidenum">
              <a:rPr lang="en-US" altLang="zh-CN"/>
              <a:t>80</a:t>
            </a:fld>
            <a:endParaRPr lang="en-US" altLang="zh-CN"/>
          </a:p>
        </p:txBody>
      </p:sp>
      <p:sp>
        <p:nvSpPr>
          <p:cNvPr id="311298" name="Rectangle 2"/>
          <p:cNvSpPr>
            <a:spLocks noGrp="1" noRot="1" noChangeAspect="1" noChangeArrowheads="1" noTextEdit="1"/>
          </p:cNvSpPr>
          <p:nvPr>
            <p:ph type="sldImg"/>
          </p:nvPr>
        </p:nvSpPr>
        <p:spPr/>
      </p:sp>
      <p:sp>
        <p:nvSpPr>
          <p:cNvPr id="311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29E849-7A3B-4EC2-9D2A-2D1FED2CAF17}" type="slidenum">
              <a:rPr lang="en-US" altLang="zh-CN"/>
              <a:t>81</a:t>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B7711-A663-488E-B52B-86687E6687F9}" type="slidenum">
              <a:rPr lang="en-US" altLang="zh-CN"/>
              <a:t>83</a:t>
            </a:fld>
            <a:endParaRPr lang="en-US" altLang="zh-CN"/>
          </a:p>
        </p:txBody>
      </p:sp>
      <p:sp>
        <p:nvSpPr>
          <p:cNvPr id="313346" name="Rectangle 2"/>
          <p:cNvSpPr>
            <a:spLocks noGrp="1" noRot="1" noChangeAspect="1" noChangeArrowheads="1" noTextEdit="1"/>
          </p:cNvSpPr>
          <p:nvPr>
            <p:ph type="sldImg"/>
          </p:nvPr>
        </p:nvSpPr>
        <p:spPr/>
      </p:sp>
      <p:sp>
        <p:nvSpPr>
          <p:cNvPr id="313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01E548D-4882-466F-90D4-B43630CAEC11}" type="slidenum">
              <a:rPr lang="en-US" altLang="zh-CN"/>
              <a:t>84</a:t>
            </a:fld>
            <a:endParaRPr lang="en-US" altLang="zh-CN"/>
          </a:p>
        </p:txBody>
      </p:sp>
      <p:sp>
        <p:nvSpPr>
          <p:cNvPr id="288770" name="Rectangle 2"/>
          <p:cNvSpPr>
            <a:spLocks noGrp="1" noRot="1" noChangeAspect="1" noChangeArrowheads="1" noTextEdit="1"/>
          </p:cNvSpPr>
          <p:nvPr>
            <p:ph type="sldImg"/>
          </p:nvPr>
        </p:nvSpPr>
        <p:spPr/>
      </p:sp>
      <p:sp>
        <p:nvSpPr>
          <p:cNvPr id="28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CAA4008-4F39-4A34-945B-0E1F74AE3B41}" type="slidenum">
              <a:rPr lang="en-US" altLang="zh-CN"/>
              <a:t>85</a:t>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ECFB798-AF5D-47D2-B392-8E63BC9421EA}" type="slidenum">
              <a:rPr lang="en-US" altLang="zh-CN"/>
              <a:t>86</a:t>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28E120D-88C8-42F1-9EE2-65CFD0B70258}" type="slidenum">
              <a:rPr lang="en-US" altLang="zh-CN"/>
              <a:t>87</a:t>
            </a:fld>
            <a:endParaRPr lang="en-US" altLang="zh-CN"/>
          </a:p>
        </p:txBody>
      </p:sp>
      <p:sp>
        <p:nvSpPr>
          <p:cNvPr id="294914" name="Rectangle 2"/>
          <p:cNvSpPr>
            <a:spLocks noGrp="1" noRot="1" noChangeAspect="1" noChangeArrowheads="1" noTextEdit="1"/>
          </p:cNvSpPr>
          <p:nvPr>
            <p:ph type="sldImg"/>
          </p:nvPr>
        </p:nvSpPr>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60E8F32-39B9-4FD0-A09F-F9083D50B6EF}" type="slidenum">
              <a:rPr lang="en-US" altLang="zh-CN"/>
              <a:t>88</a:t>
            </a:fld>
            <a:endParaRPr lang="en-US" altLang="zh-CN"/>
          </a:p>
        </p:txBody>
      </p:sp>
      <p:sp>
        <p:nvSpPr>
          <p:cNvPr id="296962" name="Rectangle 2"/>
          <p:cNvSpPr>
            <a:spLocks noGrp="1" noRot="1" noChangeAspect="1" noChangeArrowheads="1" noTextEdit="1"/>
          </p:cNvSpPr>
          <p:nvPr>
            <p:ph type="sldImg"/>
          </p:nvPr>
        </p:nvSpPr>
        <p:spPr/>
      </p:sp>
      <p:sp>
        <p:nvSpPr>
          <p:cNvPr id="296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B322E-BB0E-4506-B909-BC46EC978D1D}" type="slidenum">
              <a:rPr lang="en-US" altLang="zh-CN"/>
              <a:t>89</a:t>
            </a:fld>
            <a:endParaRPr lang="en-US" altLang="zh-CN"/>
          </a:p>
        </p:txBody>
      </p:sp>
      <p:sp>
        <p:nvSpPr>
          <p:cNvPr id="299010" name="Rectangle 2"/>
          <p:cNvSpPr>
            <a:spLocks noGrp="1" noRot="1" noChangeAspect="1" noChangeArrowheads="1" noTextEdit="1"/>
          </p:cNvSpPr>
          <p:nvPr>
            <p:ph type="sldImg"/>
          </p:nvPr>
        </p:nvSpPr>
        <p:spPr/>
      </p:sp>
      <p:sp>
        <p:nvSpPr>
          <p:cNvPr id="299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t>9</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608687-ADE0-4549-BB42-AF1A68743558}" type="slidenum">
              <a:rPr lang="en-US" altLang="zh-CN"/>
              <a:t>90</a:t>
            </a:fld>
            <a:endParaRPr lang="en-US" altLang="zh-CN"/>
          </a:p>
        </p:txBody>
      </p:sp>
      <p:sp>
        <p:nvSpPr>
          <p:cNvPr id="303106" name="Rectangle 2"/>
          <p:cNvSpPr>
            <a:spLocks noGrp="1" noRot="1" noChangeAspect="1" noChangeArrowheads="1" noTextEdit="1"/>
          </p:cNvSpPr>
          <p:nvPr>
            <p:ph type="sldImg"/>
          </p:nvPr>
        </p:nvSpPr>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B74550-4683-484B-BE4E-306FB7D97BE9}" type="slidenum">
              <a:rPr lang="en-US" altLang="zh-CN"/>
              <a:t>10</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157864F-0D7F-43DE-A017-D05AC9AAEC20}" type="slidenum">
              <a:rPr lang="en-US" altLang="zh-CN"/>
              <a:t>14</a:t>
            </a:fld>
            <a:endParaRPr lang="en-US" altLang="zh-CN"/>
          </a:p>
        </p:txBody>
      </p:sp>
      <p:sp>
        <p:nvSpPr>
          <p:cNvPr id="247810" name="Rectangle 2"/>
          <p:cNvSpPr>
            <a:spLocks noGrp="1" noRot="1" noChangeAspect="1" noChangeArrowheads="1" noTextEdit="1"/>
          </p:cNvSpPr>
          <p:nvPr>
            <p:ph type="sldImg"/>
          </p:nvPr>
        </p:nvSpPr>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anose="02010609060101010101" pitchFamily="2" charset="-122"/>
                <a:ea typeface="黑体" panose="02010609060101010101"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anose="05000000000000000000" pitchFamily="2" charset="2"/>
              <a:buNone/>
              <a:defRPr sz="3600" b="1">
                <a:latin typeface="黑体" panose="02010609060101010101" pitchFamily="2" charset="-122"/>
                <a:ea typeface="黑体" panose="02010609060101010101"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hasCustomPrompt="1"/>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anose="02010609060101010101" pitchFamily="2" charset="-122"/>
              </a:defRPr>
            </a:lvl1pPr>
            <a:lvl2pPr>
              <a:buClr>
                <a:schemeClr val="accent2"/>
              </a:buCl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buClr>
                <a:srgbClr val="333399"/>
              </a:buClr>
              <a:defRPr sz="2000" b="1">
                <a:solidFill>
                  <a:schemeClr val="tx1"/>
                </a:solidFill>
                <a:latin typeface="+mn-lt"/>
                <a:ea typeface="黑体" panose="02010609060101010101"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anose="0201060906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anose="02010609060101010101" pitchFamily="2" charset="-122"/>
              </a:defRPr>
            </a:lvl1pPr>
            <a:lvl2pPr>
              <a:defRPr sz="2800" b="1">
                <a:solidFill>
                  <a:schemeClr val="tx1"/>
                </a:solidFill>
                <a:latin typeface="+mn-lt"/>
                <a:ea typeface="黑体" panose="02010609060101010101" pitchFamily="2" charset="-122"/>
              </a:defRPr>
            </a:lvl2pPr>
            <a:lvl3pPr>
              <a:defRPr sz="2400" b="1">
                <a:solidFill>
                  <a:schemeClr val="tx1"/>
                </a:solidFill>
                <a:latin typeface="+mn-lt"/>
                <a:ea typeface="黑体" panose="02010609060101010101" pitchFamily="2" charset="-122"/>
              </a:defRPr>
            </a:lvl3pPr>
            <a:lvl4pPr>
              <a:defRPr sz="2000" b="1">
                <a:solidFill>
                  <a:schemeClr val="tx1"/>
                </a:solidFill>
                <a:latin typeface="+mn-lt"/>
                <a:ea typeface="黑体" panose="02010609060101010101" pitchFamily="2" charset="-122"/>
              </a:defRPr>
            </a:lvl4pPr>
            <a:lvl5pPr>
              <a:defRPr sz="2000" b="1">
                <a:solidFill>
                  <a:schemeClr val="tx1"/>
                </a:solidFill>
                <a:latin typeface="+mn-lt"/>
                <a:ea typeface="黑体" panose="02010609060101010101"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anose="02010609060101010101"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ea typeface="宋体" panose="02010600030101010101" pitchFamily="2" charset="-122"/>
              </a:defRPr>
            </a:lvl1pPr>
          </a:lstStyle>
          <a:p>
            <a:fld id="{67B052E9-C54A-4603-AE2F-EB72B006DB6C}" type="slidenum">
              <a:rPr lang="zh-CN" altLang="en-US"/>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anose="02020603050405020304" pitchFamily="18" charset="0"/>
              <a:ea typeface="宋体" panose="02010600030101010101"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4400" b="1">
          <a:solidFill>
            <a:srgbClr val="333399"/>
          </a:solidFill>
          <a:latin typeface="+mn-lt"/>
          <a:ea typeface="黑体" panose="02010609060101010101" pitchFamily="2" charset="-122"/>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anose="05000000000000000000" pitchFamily="2" charset="2"/>
        <a:buChar char="n"/>
        <a:defRPr sz="3200" b="1">
          <a:solidFill>
            <a:schemeClr val="tx1"/>
          </a:solidFill>
          <a:latin typeface="+mn-lt"/>
          <a:ea typeface="黑体" panose="02010609060101010101"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anose="05000000000000000000" pitchFamily="2" charset="2"/>
        <a:buChar char="n"/>
        <a:defRPr sz="2800" b="1">
          <a:solidFill>
            <a:schemeClr val="tx1"/>
          </a:solidFill>
          <a:latin typeface="+mn-lt"/>
          <a:ea typeface="黑体" panose="02010609060101010101"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anose="05000000000000000000" pitchFamily="2" charset="2"/>
        <a:buChar char="p"/>
        <a:defRPr sz="2400" b="1">
          <a:solidFill>
            <a:schemeClr val="tx1"/>
          </a:solidFill>
          <a:latin typeface="+mn-lt"/>
          <a:ea typeface="黑体" panose="02010609060101010101"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anose="05000000000000000000" pitchFamily="2" charset="2"/>
        <a:buChar char="n"/>
        <a:defRPr sz="2000" b="1">
          <a:solidFill>
            <a:schemeClr val="tx1"/>
          </a:solidFill>
          <a:latin typeface="+mn-lt"/>
          <a:ea typeface="黑体" panose="02010609060101010101"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anose="05000000000000000000" pitchFamily="2" charset="2"/>
        <a:buChar char="n"/>
        <a:defRPr sz="2000" b="1">
          <a:solidFill>
            <a:schemeClr val="tx1"/>
          </a:solidFill>
          <a:latin typeface="+mn-lt"/>
          <a:ea typeface="黑体" panose="02010609060101010101" pitchFamily="2" charset="-122"/>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2 </a:t>
            </a:r>
            <a:r>
              <a:rPr lang="zh-CN" altLang="en-US" dirty="0">
                <a:latin typeface="+mn-lt"/>
              </a:rPr>
              <a:t>章  物理层</a:t>
            </a:r>
          </a:p>
        </p:txBody>
      </p:sp>
      <p:sp>
        <p:nvSpPr>
          <p:cNvPr id="2051" name="Rectangle 3"/>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a:xfrm>
            <a:off x="495300" y="1187227"/>
            <a:ext cx="9066212"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indent="0">
              <a:spcAft>
                <a:spcPct val="15000"/>
              </a:spcAft>
              <a:buNone/>
            </a:pPr>
            <a:r>
              <a:rPr lang="zh-CN" altLang="en-US" sz="2400" dirty="0"/>
              <a:t>调制</a:t>
            </a:r>
            <a:r>
              <a:rPr lang="zh-CN" altLang="zh-CN" sz="2400" dirty="0"/>
              <a:t>分为两大类</a:t>
            </a:r>
            <a:r>
              <a:rPr lang="zh-CN" altLang="en-US" sz="2400" dirty="0"/>
              <a:t>：</a:t>
            </a:r>
            <a:endParaRPr lang="en-US" altLang="zh-CN" sz="2400" dirty="0"/>
          </a:p>
          <a:p>
            <a:pPr>
              <a:spcAft>
                <a:spcPct val="15000"/>
              </a:spcAft>
            </a:pPr>
            <a:r>
              <a:rPr lang="zh-CN" altLang="zh-CN" sz="2400" dirty="0">
                <a:solidFill>
                  <a:srgbClr val="FF0000"/>
                </a:solidFill>
              </a:rPr>
              <a:t>基带调制</a:t>
            </a:r>
            <a:r>
              <a:rPr lang="zh-CN" altLang="en-US" sz="2400" dirty="0">
                <a:solidFill>
                  <a:srgbClr val="FF0000"/>
                </a:solidFill>
              </a:rPr>
              <a:t>：</a:t>
            </a:r>
          </a:p>
          <a:p>
            <a:pPr>
              <a:spcAft>
                <a:spcPct val="15000"/>
              </a:spcAft>
            </a:pPr>
            <a:r>
              <a:rPr lang="zh-CN" altLang="zh-CN" sz="2400" dirty="0"/>
              <a:t>仅对基带信号的</a:t>
            </a:r>
            <a:r>
              <a:rPr lang="zh-CN" altLang="zh-CN" sz="2400" dirty="0">
                <a:solidFill>
                  <a:srgbClr val="FF0000"/>
                </a:solidFill>
              </a:rPr>
              <a:t>波形进行变换</a:t>
            </a:r>
            <a:r>
              <a:rPr lang="zh-CN" altLang="zh-CN" sz="2400" dirty="0"/>
              <a:t>，使它能够与信道特性相适应。</a:t>
            </a:r>
            <a:r>
              <a:rPr lang="zh-CN" altLang="zh-CN" sz="2400" dirty="0">
                <a:solidFill>
                  <a:srgbClr val="FF0000"/>
                </a:solidFill>
              </a:rPr>
              <a:t>变换后的信号仍然是基带信号</a:t>
            </a:r>
            <a:r>
              <a:rPr lang="zh-CN" altLang="en-US" sz="2400" dirty="0">
                <a:solidFill>
                  <a:srgbClr val="FF0000"/>
                </a:solidFill>
              </a:rPr>
              <a:t>。</a:t>
            </a:r>
            <a:r>
              <a:rPr lang="zh-CN" altLang="zh-CN" sz="2400" dirty="0"/>
              <a:t>把这种过程称为</a:t>
            </a:r>
            <a:r>
              <a:rPr lang="zh-CN" altLang="zh-CN" sz="2400" dirty="0">
                <a:solidFill>
                  <a:srgbClr val="FF0000"/>
                </a:solidFill>
              </a:rPr>
              <a:t>编码</a:t>
            </a:r>
            <a:r>
              <a:rPr lang="en-US" altLang="zh-CN" sz="2400" dirty="0">
                <a:solidFill>
                  <a:srgbClr val="FF0000"/>
                </a:solidFill>
              </a:rPr>
              <a:t> </a:t>
            </a:r>
            <a:r>
              <a:rPr lang="en-US" altLang="zh-CN" sz="2400" dirty="0"/>
              <a:t>(coding)</a:t>
            </a:r>
            <a:r>
              <a:rPr lang="zh-CN" altLang="en-US" sz="2400" dirty="0"/>
              <a:t>。</a:t>
            </a:r>
            <a:endParaRPr lang="en-US" altLang="zh-CN" sz="2400" dirty="0">
              <a:solidFill>
                <a:srgbClr val="0000CC"/>
              </a:solidFill>
            </a:endParaRPr>
          </a:p>
          <a:p>
            <a:pPr>
              <a:spcAft>
                <a:spcPct val="15000"/>
              </a:spcAft>
            </a:pPr>
            <a:r>
              <a:rPr lang="zh-CN" altLang="zh-CN" sz="2400" dirty="0">
                <a:solidFill>
                  <a:srgbClr val="FF0000"/>
                </a:solidFill>
              </a:rPr>
              <a:t>带通调制</a:t>
            </a:r>
            <a:r>
              <a:rPr lang="zh-CN" altLang="en-US" sz="2400" dirty="0">
                <a:solidFill>
                  <a:srgbClr val="FF0000"/>
                </a:solidFill>
              </a:rPr>
              <a:t>：</a:t>
            </a:r>
          </a:p>
          <a:p>
            <a:pPr>
              <a:spcAft>
                <a:spcPct val="15000"/>
              </a:spcAft>
            </a:pPr>
            <a:r>
              <a:rPr lang="zh-CN" altLang="zh-CN" sz="2400" dirty="0"/>
              <a:t>使用</a:t>
            </a:r>
            <a:r>
              <a:rPr lang="zh-CN" altLang="zh-CN" sz="2400" dirty="0">
                <a:solidFill>
                  <a:srgbClr val="FF0000"/>
                </a:solidFill>
              </a:rPr>
              <a:t>载波</a:t>
            </a:r>
            <a:r>
              <a:rPr lang="en-US" altLang="zh-CN" sz="2400" dirty="0">
                <a:solidFill>
                  <a:srgbClr val="FF0000"/>
                </a:solidFill>
              </a:rPr>
              <a:t> </a:t>
            </a:r>
            <a:r>
              <a:rPr lang="en-US" altLang="zh-CN" sz="2400" dirty="0"/>
              <a:t>(carrier)</a:t>
            </a:r>
            <a:r>
              <a:rPr lang="zh-CN" altLang="zh-CN" sz="2400" dirty="0"/>
              <a:t>进行调制，把基带信号的频率范围搬移到较高的频段，并</a:t>
            </a:r>
            <a:r>
              <a:rPr lang="zh-CN" altLang="zh-CN" sz="2400" dirty="0">
                <a:solidFill>
                  <a:srgbClr val="FF0000"/>
                </a:solidFill>
              </a:rPr>
              <a:t>转换为模拟信号，</a:t>
            </a:r>
            <a:r>
              <a:rPr lang="zh-CN" altLang="zh-CN" sz="2400" dirty="0"/>
              <a:t>这样就能够更好地在模拟信道中传输</a:t>
            </a:r>
            <a:r>
              <a:rPr lang="zh-CN" altLang="en-US" sz="2400" dirty="0"/>
              <a:t>（即仅在一段频率范围内能够通过信道） 。</a:t>
            </a:r>
            <a:endParaRPr lang="en-US" altLang="zh-CN" sz="2400" dirty="0"/>
          </a:p>
          <a:p>
            <a:pPr marL="0" indent="0">
              <a:spcAft>
                <a:spcPct val="15000"/>
              </a:spcAft>
              <a:buNone/>
            </a:pPr>
            <a:r>
              <a:rPr lang="zh-CN" altLang="en-US" sz="2400" dirty="0">
                <a:solidFill>
                  <a:srgbClr val="FF0000"/>
                </a:solidFill>
              </a:rPr>
              <a:t>             带通信号 ：</a:t>
            </a:r>
            <a:r>
              <a:rPr lang="zh-CN" altLang="zh-CN" sz="2400" dirty="0"/>
              <a:t>经过载波调制后的信号</a:t>
            </a:r>
            <a:r>
              <a:rPr lang="zh-CN" altLang="en-US" sz="2400" dirty="0"/>
              <a:t>。</a:t>
            </a:r>
            <a:endParaRPr lang="en-US" altLang="zh-CN" sz="24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animEffect transition="in" filter="blinds(horizontal)">
                                      <p:cBhvr>
                                        <p:cTn id="7" dur="500"/>
                                        <p:tgtEl>
                                          <p:spTgt spid="1208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5">
                                            <p:txEl>
                                              <p:pRg st="4" end="4"/>
                                            </p:txEl>
                                          </p:spTgt>
                                        </p:tgtEl>
                                        <p:attrNameLst>
                                          <p:attrName>style.visibility</p:attrName>
                                        </p:attrNameLst>
                                      </p:cBhvr>
                                      <p:to>
                                        <p:strVal val="visible"/>
                                      </p:to>
                                    </p:set>
                                    <p:animEffect transition="in" filter="blinds(horizontal)">
                                      <p:cBhvr>
                                        <p:cTn id="12" dur="500"/>
                                        <p:tgtEl>
                                          <p:spTgt spid="120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835">
                                            <p:txEl>
                                              <p:pRg st="5" end="5"/>
                                            </p:txEl>
                                          </p:spTgt>
                                        </p:tgtEl>
                                        <p:attrNameLst>
                                          <p:attrName>style.visibility</p:attrName>
                                        </p:attrNameLst>
                                      </p:cBhvr>
                                      <p:to>
                                        <p:strVal val="visible"/>
                                      </p:to>
                                    </p:set>
                                    <p:animEffect transition="in" filter="blinds(horizontal)">
                                      <p:cBhvr>
                                        <p:cTn id="17" dur="500"/>
                                        <p:tgtEl>
                                          <p:spTgt spid="120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sp>
        <p:nvSpPr>
          <p:cNvPr id="3" name="内容占位符 2"/>
          <p:cNvSpPr>
            <a:spLocks noGrp="1"/>
          </p:cNvSpPr>
          <p:nvPr>
            <p:ph idx="1"/>
          </p:nvPr>
        </p:nvSpPr>
        <p:spPr/>
        <p:txBody>
          <a:bodyPr/>
          <a:lstStyle/>
          <a:p>
            <a:r>
              <a:rPr lang="zh-CN" altLang="zh-CN" dirty="0">
                <a:solidFill>
                  <a:srgbClr val="FF0000"/>
                </a:solidFill>
              </a:rPr>
              <a:t>不归零制：</a:t>
            </a:r>
            <a:r>
              <a:rPr lang="zh-CN" altLang="zh-CN" dirty="0"/>
              <a:t>正电平代表</a:t>
            </a:r>
            <a:r>
              <a:rPr lang="en-US" altLang="zh-CN" dirty="0"/>
              <a:t> 1</a:t>
            </a:r>
            <a:r>
              <a:rPr lang="zh-CN" altLang="zh-CN" dirty="0"/>
              <a:t>，负电平代表</a:t>
            </a:r>
            <a:r>
              <a:rPr lang="en-US" altLang="zh-CN" dirty="0"/>
              <a:t> 0</a:t>
            </a:r>
            <a:r>
              <a:rPr lang="zh-CN" altLang="zh-CN" dirty="0"/>
              <a:t>。</a:t>
            </a:r>
          </a:p>
          <a:p>
            <a:r>
              <a:rPr lang="zh-CN" altLang="zh-CN" dirty="0">
                <a:solidFill>
                  <a:srgbClr val="FF0000"/>
                </a:solidFill>
              </a:rPr>
              <a:t>归零制：</a:t>
            </a:r>
            <a:r>
              <a:rPr lang="zh-CN" altLang="zh-CN" dirty="0"/>
              <a:t>正脉冲代表</a:t>
            </a:r>
            <a:r>
              <a:rPr lang="en-US" altLang="zh-CN" dirty="0"/>
              <a:t> 1</a:t>
            </a:r>
            <a:r>
              <a:rPr lang="zh-CN" altLang="zh-CN" dirty="0"/>
              <a:t>，负脉冲代表</a:t>
            </a:r>
            <a:r>
              <a:rPr lang="en-US" altLang="zh-CN" dirty="0"/>
              <a:t> 0</a:t>
            </a:r>
            <a:r>
              <a:rPr lang="zh-CN" altLang="zh-CN" dirty="0"/>
              <a:t>。</a:t>
            </a:r>
          </a:p>
          <a:p>
            <a:r>
              <a:rPr lang="zh-CN" altLang="zh-CN" dirty="0">
                <a:solidFill>
                  <a:srgbClr val="FF0000"/>
                </a:solidFill>
              </a:rPr>
              <a:t>曼彻斯特编码：</a:t>
            </a:r>
            <a:r>
              <a:rPr lang="zh-CN" altLang="zh-CN" dirty="0"/>
              <a:t>位周期中心的向上跳变代表</a:t>
            </a:r>
            <a:r>
              <a:rPr lang="en-US" altLang="zh-CN" dirty="0"/>
              <a:t> 0</a:t>
            </a:r>
            <a:r>
              <a:rPr lang="zh-CN" altLang="zh-CN" dirty="0"/>
              <a:t>，位周期中心的向下跳变代表</a:t>
            </a:r>
            <a:r>
              <a:rPr lang="en-US" altLang="zh-CN" dirty="0"/>
              <a:t> 1</a:t>
            </a:r>
            <a:r>
              <a:rPr lang="zh-CN" altLang="zh-CN" dirty="0"/>
              <a:t>。但也可反过来定义。</a:t>
            </a:r>
          </a:p>
          <a:p>
            <a:r>
              <a:rPr lang="zh-CN" altLang="zh-CN" dirty="0">
                <a:solidFill>
                  <a:srgbClr val="FF0000"/>
                </a:solidFill>
              </a:rPr>
              <a:t>差分曼彻斯特编码：</a:t>
            </a:r>
            <a:r>
              <a:rPr lang="zh-CN" altLang="zh-CN" dirty="0"/>
              <a:t>在每一位的中心处始终都有跳变。位开始边界有跳变代表</a:t>
            </a:r>
            <a:r>
              <a:rPr lang="en-US" altLang="zh-CN" dirty="0"/>
              <a:t> 0</a:t>
            </a:r>
            <a:r>
              <a:rPr lang="zh-CN" altLang="zh-CN" dirty="0"/>
              <a:t>，而位开始边界没有跳变代表</a:t>
            </a:r>
            <a:r>
              <a:rPr lang="en-US" altLang="zh-CN" dirty="0"/>
              <a:t> 1</a:t>
            </a:r>
            <a:r>
              <a:rPr lang="zh-CN" altLang="zh-CN" dirty="0"/>
              <a:t>。</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 </a:t>
            </a:r>
            <a:r>
              <a:rPr lang="zh-CN" altLang="en-US" dirty="0"/>
              <a:t>常用编码方式</a:t>
            </a:r>
          </a:p>
        </p:txBody>
      </p:sp>
      <p:grpSp>
        <p:nvGrpSpPr>
          <p:cNvPr id="67" name="组合 66"/>
          <p:cNvGrpSpPr/>
          <p:nvPr/>
        </p:nvGrpSpPr>
        <p:grpSpPr>
          <a:xfrm>
            <a:off x="581859" y="1380600"/>
            <a:ext cx="8979653" cy="4208640"/>
            <a:chOff x="581859" y="1380600"/>
            <a:chExt cx="8979653" cy="4208640"/>
          </a:xfrm>
        </p:grpSpPr>
        <p:sp>
          <p:nvSpPr>
            <p:cNvPr id="5" name="Rectangle 6"/>
            <p:cNvSpPr>
              <a:spLocks noChangeArrowheads="1"/>
            </p:cNvSpPr>
            <p:nvPr/>
          </p:nvSpPr>
          <p:spPr bwMode="auto">
            <a:xfrm>
              <a:off x="581859" y="2326798"/>
              <a:ext cx="145071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不归零制</a:t>
              </a:r>
            </a:p>
          </p:txBody>
        </p:sp>
        <p:sp>
          <p:nvSpPr>
            <p:cNvPr id="6" name="Rectangle 7"/>
            <p:cNvSpPr>
              <a:spLocks noChangeArrowheads="1"/>
            </p:cNvSpPr>
            <p:nvPr/>
          </p:nvSpPr>
          <p:spPr bwMode="auto">
            <a:xfrm>
              <a:off x="612316" y="4122038"/>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7" name="Rectangle 8"/>
            <p:cNvSpPr>
              <a:spLocks noChangeArrowheads="1"/>
            </p:cNvSpPr>
            <p:nvPr/>
          </p:nvSpPr>
          <p:spPr bwMode="auto">
            <a:xfrm>
              <a:off x="8098451" y="1430383"/>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8" name="Rectangle 9"/>
            <p:cNvSpPr>
              <a:spLocks noChangeArrowheads="1"/>
            </p:cNvSpPr>
            <p:nvPr/>
          </p:nvSpPr>
          <p:spPr bwMode="auto">
            <a:xfrm>
              <a:off x="3579275" y="1430383"/>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9" name="Rectangle 10"/>
            <p:cNvSpPr>
              <a:spLocks noChangeArrowheads="1"/>
            </p:cNvSpPr>
            <p:nvPr/>
          </p:nvSpPr>
          <p:spPr bwMode="auto">
            <a:xfrm>
              <a:off x="5090095" y="1425619"/>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0" name="Rectangle 11"/>
            <p:cNvSpPr>
              <a:spLocks noChangeArrowheads="1"/>
            </p:cNvSpPr>
            <p:nvPr/>
          </p:nvSpPr>
          <p:spPr bwMode="auto">
            <a:xfrm>
              <a:off x="6604736" y="1425619"/>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1" name="Rectangle 12"/>
            <p:cNvSpPr>
              <a:spLocks noChangeArrowheads="1"/>
            </p:cNvSpPr>
            <p:nvPr/>
          </p:nvSpPr>
          <p:spPr bwMode="auto">
            <a:xfrm>
              <a:off x="2094102" y="1418724"/>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12" name="Rectangle 13"/>
            <p:cNvSpPr>
              <a:spLocks noChangeArrowheads="1"/>
            </p:cNvSpPr>
            <p:nvPr/>
          </p:nvSpPr>
          <p:spPr bwMode="auto">
            <a:xfrm>
              <a:off x="2267281"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3" name="Rectangle 14"/>
            <p:cNvSpPr>
              <a:spLocks noChangeArrowheads="1"/>
            </p:cNvSpPr>
            <p:nvPr/>
          </p:nvSpPr>
          <p:spPr bwMode="auto">
            <a:xfrm>
              <a:off x="9004886"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1</a:t>
              </a:r>
            </a:p>
          </p:txBody>
        </p:sp>
        <p:sp>
          <p:nvSpPr>
            <p:cNvPr id="14" name="Rectangle 15"/>
            <p:cNvSpPr>
              <a:spLocks noChangeArrowheads="1"/>
            </p:cNvSpPr>
            <p:nvPr/>
          </p:nvSpPr>
          <p:spPr bwMode="auto">
            <a:xfrm>
              <a:off x="5307467"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5" name="Rectangle 16"/>
            <p:cNvSpPr>
              <a:spLocks noChangeArrowheads="1"/>
            </p:cNvSpPr>
            <p:nvPr/>
          </p:nvSpPr>
          <p:spPr bwMode="auto">
            <a:xfrm>
              <a:off x="8249377" y="1490708"/>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2000" b="1">
                  <a:latin typeface="Arial Rounded MT Bold" pitchFamily="34" charset="0"/>
                </a:rPr>
                <a:t>1</a:t>
              </a:r>
            </a:p>
          </p:txBody>
        </p:sp>
        <p:sp>
          <p:nvSpPr>
            <p:cNvPr id="16" name="Rectangle 17"/>
            <p:cNvSpPr>
              <a:spLocks noChangeArrowheads="1"/>
            </p:cNvSpPr>
            <p:nvPr/>
          </p:nvSpPr>
          <p:spPr bwMode="auto">
            <a:xfrm>
              <a:off x="7539715"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1</a:t>
              </a:r>
            </a:p>
          </p:txBody>
        </p:sp>
        <p:sp>
          <p:nvSpPr>
            <p:cNvPr id="17" name="Rectangle 18"/>
            <p:cNvSpPr>
              <a:spLocks noChangeArrowheads="1"/>
            </p:cNvSpPr>
            <p:nvPr/>
          </p:nvSpPr>
          <p:spPr bwMode="auto">
            <a:xfrm>
              <a:off x="3028222"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18" name="Rectangle 19"/>
            <p:cNvSpPr>
              <a:spLocks noChangeArrowheads="1"/>
            </p:cNvSpPr>
            <p:nvPr/>
          </p:nvSpPr>
          <p:spPr bwMode="auto">
            <a:xfrm>
              <a:off x="382031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latin typeface="Arial Rounded MT Bold" pitchFamily="34" charset="0"/>
                </a:rPr>
                <a:t>0</a:t>
              </a:r>
            </a:p>
          </p:txBody>
        </p:sp>
        <p:sp>
          <p:nvSpPr>
            <p:cNvPr id="19" name="Rectangle 20"/>
            <p:cNvSpPr>
              <a:spLocks noChangeArrowheads="1"/>
            </p:cNvSpPr>
            <p:nvPr/>
          </p:nvSpPr>
          <p:spPr bwMode="auto">
            <a:xfrm>
              <a:off x="4540390"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0" name="Rectangle 21"/>
            <p:cNvSpPr>
              <a:spLocks noChangeArrowheads="1"/>
            </p:cNvSpPr>
            <p:nvPr/>
          </p:nvSpPr>
          <p:spPr bwMode="auto">
            <a:xfrm>
              <a:off x="605255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sp>
          <p:nvSpPr>
            <p:cNvPr id="21" name="Rectangle 22"/>
            <p:cNvSpPr>
              <a:spLocks noChangeArrowheads="1"/>
            </p:cNvSpPr>
            <p:nvPr/>
          </p:nvSpPr>
          <p:spPr bwMode="auto">
            <a:xfrm>
              <a:off x="6772638" y="1490708"/>
              <a:ext cx="33502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latin typeface="Arial Rounded MT Bold" pitchFamily="34" charset="0"/>
                </a:rPr>
                <a:t>0</a:t>
              </a:r>
            </a:p>
          </p:txBody>
        </p:sp>
        <p:grpSp>
          <p:nvGrpSpPr>
            <p:cNvPr id="66" name="组合 65"/>
            <p:cNvGrpSpPr/>
            <p:nvPr/>
          </p:nvGrpSpPr>
          <p:grpSpPr>
            <a:xfrm>
              <a:off x="2060906" y="2145700"/>
              <a:ext cx="7475110" cy="704406"/>
              <a:chOff x="2060906" y="2145700"/>
              <a:chExt cx="7475110" cy="704406"/>
            </a:xfrm>
          </p:grpSpPr>
          <p:sp>
            <p:nvSpPr>
              <p:cNvPr id="23" name="Freeform 24"/>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1" fmla="*/ 0 w 10020"/>
                  <a:gd name="connsiteY0-2" fmla="*/ 0 h 10000"/>
                  <a:gd name="connsiteX1-3" fmla="*/ 1020 w 10020"/>
                  <a:gd name="connsiteY1-4" fmla="*/ 0 h 10000"/>
                  <a:gd name="connsiteX2-5" fmla="*/ 1020 w 10020"/>
                  <a:gd name="connsiteY2-6" fmla="*/ 10000 h 10000"/>
                  <a:gd name="connsiteX3-7" fmla="*/ 4037 w 10020"/>
                  <a:gd name="connsiteY3-8" fmla="*/ 10000 h 10000"/>
                  <a:gd name="connsiteX4-9" fmla="*/ 4037 w 10020"/>
                  <a:gd name="connsiteY4-10" fmla="*/ 0 h 10000"/>
                  <a:gd name="connsiteX5-11" fmla="*/ 5057 w 10020"/>
                  <a:gd name="connsiteY5-12" fmla="*/ 0 h 10000"/>
                  <a:gd name="connsiteX6-13" fmla="*/ 5057 w 10020"/>
                  <a:gd name="connsiteY6-14" fmla="*/ 10000 h 10000"/>
                  <a:gd name="connsiteX7-15" fmla="*/ 7076 w 10020"/>
                  <a:gd name="connsiteY7-16" fmla="*/ 10000 h 10000"/>
                  <a:gd name="connsiteX8-17" fmla="*/ 7076 w 10020"/>
                  <a:gd name="connsiteY8-18" fmla="*/ 0 h 10000"/>
                  <a:gd name="connsiteX9-19" fmla="*/ 10020 w 10020"/>
                  <a:gd name="connsiteY9-2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24" name="Line 25"/>
              <p:cNvSpPr>
                <a:spLocks noChangeShapeType="1"/>
              </p:cNvSpPr>
              <p:nvPr/>
            </p:nvSpPr>
            <p:spPr bwMode="auto">
              <a:xfrm flipV="1">
                <a:off x="6583655" y="2778465"/>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5" name="Line 26"/>
              <p:cNvSpPr>
                <a:spLocks noChangeShapeType="1"/>
              </p:cNvSpPr>
              <p:nvPr/>
            </p:nvSpPr>
            <p:spPr bwMode="auto">
              <a:xfrm flipV="1">
                <a:off x="8078714" y="2145700"/>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6" name="Line 27"/>
              <p:cNvSpPr>
                <a:spLocks noChangeShapeType="1"/>
              </p:cNvSpPr>
              <p:nvPr/>
            </p:nvSpPr>
            <p:spPr bwMode="auto">
              <a:xfrm flipV="1">
                <a:off x="8828592" y="2155199"/>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7" name="Line 28"/>
              <p:cNvSpPr>
                <a:spLocks noChangeShapeType="1"/>
              </p:cNvSpPr>
              <p:nvPr/>
            </p:nvSpPr>
            <p:spPr bwMode="auto">
              <a:xfrm flipV="1">
                <a:off x="4330891" y="277700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28" name="Line 29"/>
              <p:cNvSpPr>
                <a:spLocks noChangeShapeType="1"/>
              </p:cNvSpPr>
              <p:nvPr/>
            </p:nvSpPr>
            <p:spPr bwMode="auto">
              <a:xfrm flipV="1">
                <a:off x="3570055" y="2777734"/>
                <a:ext cx="0" cy="6429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29" name="Freeform 30"/>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30" name="Line 32"/>
            <p:cNvSpPr>
              <a:spLocks noChangeShapeType="1"/>
            </p:cNvSpPr>
            <p:nvPr/>
          </p:nvSpPr>
          <p:spPr bwMode="auto">
            <a:xfrm flipH="1" flipV="1">
              <a:off x="2067107" y="1399876"/>
              <a:ext cx="3175"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31" name="Line 33"/>
            <p:cNvSpPr>
              <a:spLocks noChangeShapeType="1"/>
            </p:cNvSpPr>
            <p:nvPr/>
          </p:nvSpPr>
          <p:spPr bwMode="auto">
            <a:xfrm flipV="1">
              <a:off x="2817167" y="1380600"/>
              <a:ext cx="0" cy="412265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2" name="Line 34"/>
            <p:cNvSpPr>
              <a:spLocks noChangeShapeType="1"/>
            </p:cNvSpPr>
            <p:nvPr/>
          </p:nvSpPr>
          <p:spPr bwMode="auto">
            <a:xfrm flipV="1">
              <a:off x="3564285"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3" name="Line 35"/>
            <p:cNvSpPr>
              <a:spLocks noChangeShapeType="1"/>
            </p:cNvSpPr>
            <p:nvPr/>
          </p:nvSpPr>
          <p:spPr bwMode="auto">
            <a:xfrm flipH="1" flipV="1">
              <a:off x="4326393" y="1399876"/>
              <a:ext cx="0" cy="411735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4" name="Line 36"/>
            <p:cNvSpPr>
              <a:spLocks noChangeShapeType="1"/>
            </p:cNvSpPr>
            <p:nvPr/>
          </p:nvSpPr>
          <p:spPr bwMode="auto">
            <a:xfrm flipV="1">
              <a:off x="5075808"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5" name="Line 37"/>
            <p:cNvSpPr>
              <a:spLocks noChangeShapeType="1"/>
            </p:cNvSpPr>
            <p:nvPr/>
          </p:nvSpPr>
          <p:spPr bwMode="auto">
            <a:xfrm flipV="1">
              <a:off x="5838561"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6" name="Line 38"/>
            <p:cNvSpPr>
              <a:spLocks noChangeShapeType="1"/>
            </p:cNvSpPr>
            <p:nvPr/>
          </p:nvSpPr>
          <p:spPr bwMode="auto">
            <a:xfrm flipV="1">
              <a:off x="659156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7" name="Line 39"/>
            <p:cNvSpPr>
              <a:spLocks noChangeShapeType="1"/>
            </p:cNvSpPr>
            <p:nvPr/>
          </p:nvSpPr>
          <p:spPr bwMode="auto">
            <a:xfrm flipV="1">
              <a:off x="7332743" y="1399876"/>
              <a:ext cx="0"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8" name="Line 40"/>
            <p:cNvSpPr>
              <a:spLocks noChangeShapeType="1"/>
            </p:cNvSpPr>
            <p:nvPr/>
          </p:nvSpPr>
          <p:spPr bwMode="auto">
            <a:xfrm flipH="1" flipV="1">
              <a:off x="8084212" y="1399876"/>
              <a:ext cx="1587" cy="410338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39" name="Line 41"/>
            <p:cNvSpPr>
              <a:spLocks noChangeShapeType="1"/>
            </p:cNvSpPr>
            <p:nvPr/>
          </p:nvSpPr>
          <p:spPr bwMode="auto">
            <a:xfrm flipV="1">
              <a:off x="881194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sp>
          <p:nvSpPr>
            <p:cNvPr id="40" name="Rectangle 42"/>
            <p:cNvSpPr>
              <a:spLocks noChangeArrowheads="1"/>
            </p:cNvSpPr>
            <p:nvPr/>
          </p:nvSpPr>
          <p:spPr bwMode="auto">
            <a:xfrm>
              <a:off x="697274" y="1498645"/>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比特流</a:t>
              </a:r>
            </a:p>
          </p:txBody>
        </p:sp>
        <p:grpSp>
          <p:nvGrpSpPr>
            <p:cNvPr id="41" name="Group 66"/>
            <p:cNvGrpSpPr/>
            <p:nvPr/>
          </p:nvGrpSpPr>
          <p:grpSpPr bwMode="auto">
            <a:xfrm>
              <a:off x="2062493" y="3067440"/>
              <a:ext cx="7499019" cy="705100"/>
              <a:chOff x="1260" y="3138"/>
              <a:chExt cx="4470" cy="192"/>
            </a:xfrm>
          </p:grpSpPr>
          <p:sp>
            <p:nvSpPr>
              <p:cNvPr id="42" name="Freeform 46"/>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3" name="Freeform 47"/>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4" name="Freeform 48"/>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5" name="Freeform 49"/>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6" name="Freeform 50"/>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7" name="Freeform 51"/>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8" name="Freeform 52"/>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49" name="Freeform 53"/>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0" name="Freeform 54"/>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1" name="Freeform 55"/>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grpSp>
          <p:nvGrpSpPr>
            <p:cNvPr id="52" name="Group 65"/>
            <p:cNvGrpSpPr/>
            <p:nvPr/>
          </p:nvGrpSpPr>
          <p:grpSpPr bwMode="auto">
            <a:xfrm>
              <a:off x="2072017" y="4810021"/>
              <a:ext cx="7483921" cy="690711"/>
              <a:chOff x="1264" y="2804"/>
              <a:chExt cx="4461" cy="258"/>
            </a:xfrm>
          </p:grpSpPr>
          <p:sp>
            <p:nvSpPr>
              <p:cNvPr id="53" name="Freeform 63"/>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sp>
            <p:nvSpPr>
              <p:cNvPr id="54" name="Freeform 64"/>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55" name="Rectangle 68"/>
            <p:cNvSpPr>
              <a:spLocks noChangeArrowheads="1"/>
            </p:cNvSpPr>
            <p:nvPr/>
          </p:nvSpPr>
          <p:spPr bwMode="auto">
            <a:xfrm>
              <a:off x="612316" y="4760808"/>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差分</a:t>
              </a:r>
              <a:endParaRPr kumimoji="1" lang="en-US" altLang="zh-CN" sz="2400" b="1" dirty="0">
                <a:solidFill>
                  <a:srgbClr val="000099"/>
                </a:solidFill>
                <a:latin typeface="+mn-lt"/>
                <a:ea typeface="黑体" panose="02010609060101010101" pitchFamily="2" charset="-122"/>
              </a:endParaRPr>
            </a:p>
            <a:p>
              <a:pPr algn="r" defTabSz="762000" eaLnBrk="0" hangingPunct="0"/>
              <a:r>
                <a:rPr kumimoji="1" lang="zh-CN" altLang="en-US" sz="2400" b="1" dirty="0">
                  <a:solidFill>
                    <a:srgbClr val="000099"/>
                  </a:solidFill>
                  <a:latin typeface="+mn-lt"/>
                  <a:ea typeface="黑体" panose="02010609060101010101" pitchFamily="2" charset="-122"/>
                </a:rPr>
                <a:t>曼彻斯特</a:t>
              </a:r>
            </a:p>
          </p:txBody>
        </p:sp>
        <p:sp>
          <p:nvSpPr>
            <p:cNvPr id="56" name="Rectangle 69"/>
            <p:cNvSpPr>
              <a:spLocks noChangeArrowheads="1"/>
            </p:cNvSpPr>
            <p:nvPr/>
          </p:nvSpPr>
          <p:spPr bwMode="auto">
            <a:xfrm>
              <a:off x="666816" y="3208850"/>
              <a:ext cx="13657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归零制</a:t>
              </a:r>
            </a:p>
          </p:txBody>
        </p:sp>
        <p:cxnSp>
          <p:nvCxnSpPr>
            <p:cNvPr id="60" name="直接连接符 59"/>
            <p:cNvCxnSpPr/>
            <p:nvPr/>
          </p:nvCxnSpPr>
          <p:spPr bwMode="auto">
            <a:xfrm>
              <a:off x="2060839" y="5167044"/>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2060839" y="4333919"/>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61"/>
            <p:cNvCxnSpPr/>
            <p:nvPr/>
          </p:nvCxnSpPr>
          <p:spPr bwMode="auto">
            <a:xfrm>
              <a:off x="2060839" y="3422871"/>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p:nvPr/>
          </p:nvCxnSpPr>
          <p:spPr bwMode="auto">
            <a:xfrm>
              <a:off x="2060839" y="2505690"/>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Line 41"/>
            <p:cNvSpPr>
              <a:spLocks noChangeShapeType="1"/>
            </p:cNvSpPr>
            <p:nvPr/>
          </p:nvSpPr>
          <p:spPr bwMode="auto">
            <a:xfrm flipV="1">
              <a:off x="9541651" y="1402285"/>
              <a:ext cx="14287" cy="4100972"/>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p>
          </p:txBody>
        </p:sp>
      </p:grpSp>
      <p:sp>
        <p:nvSpPr>
          <p:cNvPr id="68" name="矩形 67"/>
          <p:cNvSpPr/>
          <p:nvPr/>
        </p:nvSpPr>
        <p:spPr>
          <a:xfrm>
            <a:off x="2997944" y="5775647"/>
            <a:ext cx="4979392" cy="461665"/>
          </a:xfrm>
          <a:prstGeom prst="rect">
            <a:avLst/>
          </a:prstGeom>
        </p:spPr>
        <p:txBody>
          <a:bodyPr wrap="square">
            <a:spAutoFit/>
          </a:bodyPr>
          <a:lstStyle/>
          <a:p>
            <a:pPr algn="ctr"/>
            <a:r>
              <a:rPr lang="zh-CN" altLang="zh-CN" sz="2400" b="1" dirty="0">
                <a:latin typeface="+mn-lt"/>
                <a:ea typeface="黑体" panose="02010609060101010101" pitchFamily="2" charset="-122"/>
              </a:rPr>
              <a:t>数字信号常用的编码方式</a:t>
            </a:r>
            <a:endParaRPr lang="zh-CN" altLang="en-US" sz="2400" b="1" dirty="0">
              <a:latin typeface="+mn-lt"/>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en-US" altLang="zh-CN" dirty="0"/>
              <a:t>(1) </a:t>
            </a:r>
            <a:r>
              <a:rPr lang="zh-CN" altLang="en-US" dirty="0"/>
              <a:t>常用编码方式</a:t>
            </a:r>
          </a:p>
        </p:txBody>
      </p:sp>
      <p:sp>
        <p:nvSpPr>
          <p:cNvPr id="4" name="内容占位符 3"/>
          <p:cNvSpPr>
            <a:spLocks noGrp="1"/>
          </p:cNvSpPr>
          <p:nvPr>
            <p:ph idx="1"/>
          </p:nvPr>
        </p:nvSpPr>
        <p:spPr/>
        <p:txBody>
          <a:bodyPr/>
          <a:lstStyle/>
          <a:p>
            <a:r>
              <a:rPr lang="zh-CN" altLang="zh-CN" dirty="0"/>
              <a:t>从信号波形中可以看出，曼彻斯特</a:t>
            </a:r>
            <a:r>
              <a:rPr lang="en-US" altLang="zh-CN" dirty="0"/>
              <a:t> (Manchester) </a:t>
            </a:r>
            <a:r>
              <a:rPr lang="zh-CN" altLang="zh-CN" dirty="0"/>
              <a:t>编码</a:t>
            </a:r>
            <a:r>
              <a:rPr lang="zh-CN" altLang="en-US" dirty="0"/>
              <a:t>和差分</a:t>
            </a:r>
            <a:r>
              <a:rPr lang="zh-CN" altLang="zh-CN" dirty="0"/>
              <a:t>曼彻斯特</a:t>
            </a:r>
            <a:r>
              <a:rPr lang="zh-CN" altLang="en-US" dirty="0"/>
              <a:t>编码</a:t>
            </a:r>
            <a:r>
              <a:rPr lang="zh-CN" altLang="zh-CN" dirty="0"/>
              <a:t>产生的信号频率比不归零制高。</a:t>
            </a:r>
            <a:endParaRPr lang="en-US" altLang="zh-CN" dirty="0"/>
          </a:p>
          <a:p>
            <a:r>
              <a:rPr lang="zh-CN" altLang="zh-CN" dirty="0"/>
              <a:t>从自同步能力来看，不归零制不能从信号波形本身中提取信号时钟频率（这叫</a:t>
            </a:r>
            <a:r>
              <a:rPr lang="zh-CN" altLang="en-US" dirty="0"/>
              <a:t>作</a:t>
            </a:r>
            <a:r>
              <a:rPr lang="zh-CN" altLang="zh-CN" dirty="0"/>
              <a:t>没有自同步能力），</a:t>
            </a:r>
            <a:r>
              <a:rPr lang="zh-CN" altLang="zh-CN" dirty="0">
                <a:solidFill>
                  <a:srgbClr val="0000FF"/>
                </a:solidFill>
              </a:rPr>
              <a:t>而曼彻斯特编码</a:t>
            </a:r>
            <a:r>
              <a:rPr lang="zh-CN" altLang="en-US" dirty="0">
                <a:solidFill>
                  <a:srgbClr val="0000FF"/>
                </a:solidFill>
              </a:rPr>
              <a:t>和差分</a:t>
            </a:r>
            <a:r>
              <a:rPr lang="zh-CN" altLang="zh-CN" dirty="0">
                <a:solidFill>
                  <a:srgbClr val="0000FF"/>
                </a:solidFill>
              </a:rPr>
              <a:t>曼彻斯特</a:t>
            </a:r>
            <a:r>
              <a:rPr lang="zh-CN" altLang="en-US" dirty="0">
                <a:solidFill>
                  <a:srgbClr val="0000FF"/>
                </a:solidFill>
              </a:rPr>
              <a:t>编码</a:t>
            </a:r>
            <a:r>
              <a:rPr lang="zh-CN" altLang="zh-CN" dirty="0">
                <a:solidFill>
                  <a:srgbClr val="0000FF"/>
                </a:solidFill>
              </a:rPr>
              <a:t>具有</a:t>
            </a:r>
            <a:r>
              <a:rPr lang="zh-CN" altLang="zh-CN" dirty="0">
                <a:solidFill>
                  <a:srgbClr val="FF0000"/>
                </a:solidFill>
              </a:rPr>
              <a:t>自同步能力。</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sp>
        <p:nvSpPr>
          <p:cNvPr id="246787" name="Rectangle 3"/>
          <p:cNvSpPr>
            <a:spLocks noGrp="1" noChangeArrowheads="1"/>
          </p:cNvSpPr>
          <p:nvPr>
            <p:ph idx="1"/>
          </p:nvPr>
        </p:nvSpPr>
        <p:spPr/>
        <p:txBody>
          <a:bodyPr/>
          <a:lstStyle/>
          <a:p>
            <a:r>
              <a:rPr lang="zh-CN" altLang="en-US" dirty="0"/>
              <a:t>基带信号往往包含有较多的低频成分，甚至有直流成分，而许多信道并不能传输这种低频分量或直流分量。为了解决这一问题，就必须对基带信号进行</a:t>
            </a:r>
            <a:r>
              <a:rPr lang="zh-CN" altLang="en-US" dirty="0">
                <a:solidFill>
                  <a:srgbClr val="FF0000"/>
                </a:solidFill>
              </a:rPr>
              <a:t>调制 </a:t>
            </a:r>
            <a:r>
              <a:rPr lang="en-US" altLang="zh-CN" dirty="0"/>
              <a:t>(modulation)</a:t>
            </a:r>
            <a:r>
              <a:rPr lang="zh-CN" altLang="en-US" dirty="0"/>
              <a:t>。 </a:t>
            </a:r>
          </a:p>
          <a:p>
            <a:r>
              <a:rPr lang="zh-CN" altLang="en-US" dirty="0"/>
              <a:t>最基本的二元制调制方法有以下几种：</a:t>
            </a:r>
          </a:p>
          <a:p>
            <a:pPr lvl="1"/>
            <a:r>
              <a:rPr lang="zh-CN" altLang="en-US" dirty="0">
                <a:solidFill>
                  <a:srgbClr val="FF0000"/>
                </a:solidFill>
                <a:latin typeface="Arial" panose="020B0604020202020204" pitchFamily="34" charset="0"/>
                <a:ea typeface="黑体" panose="02010609060101010101" pitchFamily="2" charset="-122"/>
              </a:rPr>
              <a:t>调幅</a:t>
            </a:r>
            <a:r>
              <a:rPr lang="en-US" altLang="zh-CN" dirty="0">
                <a:solidFill>
                  <a:srgbClr val="FF0000"/>
                </a:solidFill>
                <a:latin typeface="Arial" panose="020B0604020202020204" pitchFamily="34" charset="0"/>
                <a:ea typeface="黑体" panose="02010609060101010101" pitchFamily="2" charset="-122"/>
              </a:rPr>
              <a:t>(AM)</a:t>
            </a:r>
            <a:r>
              <a:rPr lang="zh-CN" altLang="en-US" dirty="0">
                <a:solidFill>
                  <a:srgbClr val="FF0000"/>
                </a:solidFill>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载波的振幅随基带数字信号而变化。 </a:t>
            </a:r>
          </a:p>
          <a:p>
            <a:pPr lvl="1"/>
            <a:r>
              <a:rPr lang="zh-CN" altLang="en-US" dirty="0">
                <a:solidFill>
                  <a:srgbClr val="FF0000"/>
                </a:solidFill>
                <a:latin typeface="Arial" panose="020B0604020202020204" pitchFamily="34" charset="0"/>
              </a:rPr>
              <a:t>调频</a:t>
            </a:r>
            <a:r>
              <a:rPr lang="en-US" altLang="zh-CN" dirty="0">
                <a:solidFill>
                  <a:srgbClr val="FF0000"/>
                </a:solidFill>
                <a:latin typeface="Arial" panose="020B0604020202020204" pitchFamily="34" charset="0"/>
              </a:rPr>
              <a:t>(FM)</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载波的频率随基带数字信号而变化。</a:t>
            </a:r>
          </a:p>
          <a:p>
            <a:pPr lvl="1"/>
            <a:r>
              <a:rPr lang="zh-CN" altLang="en-US" dirty="0">
                <a:solidFill>
                  <a:srgbClr val="FF0000"/>
                </a:solidFill>
                <a:latin typeface="Arial" panose="020B0604020202020204" pitchFamily="34" charset="0"/>
              </a:rPr>
              <a:t>调相</a:t>
            </a:r>
            <a:r>
              <a:rPr lang="en-US" altLang="zh-CN" dirty="0">
                <a:solidFill>
                  <a:srgbClr val="FF0000"/>
                </a:solidFill>
                <a:latin typeface="Arial" panose="020B0604020202020204" pitchFamily="34" charset="0"/>
              </a:rPr>
              <a:t>(PM) </a:t>
            </a:r>
            <a:r>
              <a:rPr lang="zh-CN" altLang="en-US" dirty="0">
                <a:solidFill>
                  <a:srgbClr val="FF0000"/>
                </a:solidFill>
                <a:latin typeface="Arial" panose="020B0604020202020204" pitchFamily="34" charset="0"/>
              </a:rPr>
              <a:t>：</a:t>
            </a:r>
            <a:r>
              <a:rPr lang="zh-CN" altLang="en-US" dirty="0">
                <a:latin typeface="Arial" panose="020B0604020202020204" pitchFamily="34" charset="0"/>
                <a:ea typeface="黑体" panose="02010609060101010101" pitchFamily="2" charset="-122"/>
              </a:rPr>
              <a:t>载波的初始相位随基带数字信号而变化。</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6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67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zh-CN" dirty="0"/>
              <a:t>(2) </a:t>
            </a:r>
            <a:r>
              <a:rPr lang="zh-CN" altLang="en-US" dirty="0"/>
              <a:t>基本的带通调制方法</a:t>
            </a:r>
          </a:p>
        </p:txBody>
      </p:sp>
      <p:grpSp>
        <p:nvGrpSpPr>
          <p:cNvPr id="7" name="组合 6"/>
          <p:cNvGrpSpPr/>
          <p:nvPr/>
        </p:nvGrpSpPr>
        <p:grpSpPr>
          <a:xfrm>
            <a:off x="344488" y="1340768"/>
            <a:ext cx="9217024" cy="4048125"/>
            <a:chOff x="200472" y="1412776"/>
            <a:chExt cx="9217024" cy="4048125"/>
          </a:xfrm>
        </p:grpSpPr>
        <p:sp>
          <p:nvSpPr>
            <p:cNvPr id="248835" name="Rectangle 3"/>
            <p:cNvSpPr>
              <a:spLocks noChangeArrowheads="1"/>
            </p:cNvSpPr>
            <p:nvPr/>
          </p:nvSpPr>
          <p:spPr bwMode="auto">
            <a:xfrm>
              <a:off x="205379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36" name="Rectangle 4"/>
            <p:cNvSpPr>
              <a:spLocks noChangeArrowheads="1"/>
            </p:cNvSpPr>
            <p:nvPr/>
          </p:nvSpPr>
          <p:spPr bwMode="auto">
            <a:xfrm>
              <a:off x="294255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37" name="Rectangle 5"/>
            <p:cNvSpPr>
              <a:spLocks noChangeArrowheads="1"/>
            </p:cNvSpPr>
            <p:nvPr/>
          </p:nvSpPr>
          <p:spPr bwMode="auto">
            <a:xfrm>
              <a:off x="373463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38" name="Rectangle 6"/>
            <p:cNvSpPr>
              <a:spLocks noChangeArrowheads="1"/>
            </p:cNvSpPr>
            <p:nvPr/>
          </p:nvSpPr>
          <p:spPr bwMode="auto">
            <a:xfrm>
              <a:off x="45354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p>
          </p:txBody>
        </p:sp>
        <p:sp>
          <p:nvSpPr>
            <p:cNvPr id="248839" name="Rectangle 7"/>
            <p:cNvSpPr>
              <a:spLocks noChangeArrowheads="1"/>
            </p:cNvSpPr>
            <p:nvPr/>
          </p:nvSpPr>
          <p:spPr bwMode="auto">
            <a:xfrm>
              <a:off x="5462831"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40" name="Rectangle 8"/>
            <p:cNvSpPr>
              <a:spLocks noChangeArrowheads="1"/>
            </p:cNvSpPr>
            <p:nvPr/>
          </p:nvSpPr>
          <p:spPr bwMode="auto">
            <a:xfrm>
              <a:off x="62549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1</a:t>
              </a:r>
            </a:p>
          </p:txBody>
        </p:sp>
        <p:sp>
          <p:nvSpPr>
            <p:cNvPr id="248841" name="Rectangle 9"/>
            <p:cNvSpPr>
              <a:spLocks noChangeArrowheads="1"/>
            </p:cNvSpPr>
            <p:nvPr/>
          </p:nvSpPr>
          <p:spPr bwMode="auto">
            <a:xfrm>
              <a:off x="6965519"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1</a:t>
              </a:r>
            </a:p>
          </p:txBody>
        </p:sp>
        <p:sp>
          <p:nvSpPr>
            <p:cNvPr id="248842" name="Rectangle 10"/>
            <p:cNvSpPr>
              <a:spLocks noChangeArrowheads="1"/>
            </p:cNvSpPr>
            <p:nvPr/>
          </p:nvSpPr>
          <p:spPr bwMode="auto">
            <a:xfrm>
              <a:off x="7827136"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dirty="0">
                  <a:solidFill>
                    <a:srgbClr val="000099"/>
                  </a:solidFill>
                  <a:latin typeface="+mn-lt"/>
                  <a:ea typeface="黑体" panose="02010609060101010101" pitchFamily="2" charset="-122"/>
                </a:rPr>
                <a:t>0</a:t>
              </a:r>
            </a:p>
          </p:txBody>
        </p:sp>
        <p:sp>
          <p:nvSpPr>
            <p:cNvPr id="248843" name="Rectangle 11"/>
            <p:cNvSpPr>
              <a:spLocks noChangeArrowheads="1"/>
            </p:cNvSpPr>
            <p:nvPr/>
          </p:nvSpPr>
          <p:spPr bwMode="auto">
            <a:xfrm>
              <a:off x="8662954" y="1520727"/>
              <a:ext cx="3542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400" b="1">
                  <a:solidFill>
                    <a:srgbClr val="000099"/>
                  </a:solidFill>
                  <a:latin typeface="+mn-lt"/>
                  <a:ea typeface="黑体" panose="02010609060101010101" pitchFamily="2" charset="-122"/>
                </a:rPr>
                <a:t>0</a:t>
              </a:r>
            </a:p>
          </p:txBody>
        </p:sp>
        <p:sp>
          <p:nvSpPr>
            <p:cNvPr id="248844" name="Freeform 12"/>
            <p:cNvSpPr/>
            <p:nvPr/>
          </p:nvSpPr>
          <p:spPr bwMode="auto">
            <a:xfrm>
              <a:off x="1842261" y="1412776"/>
              <a:ext cx="7431219" cy="57785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45" name="Freeform 13"/>
            <p:cNvSpPr/>
            <p:nvPr/>
          </p:nvSpPr>
          <p:spPr bwMode="auto">
            <a:xfrm>
              <a:off x="9271761" y="1989038"/>
              <a:ext cx="1719"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 name="组合 1"/>
            <p:cNvGrpSpPr/>
            <p:nvPr/>
          </p:nvGrpSpPr>
          <p:grpSpPr>
            <a:xfrm>
              <a:off x="1845699" y="3427314"/>
              <a:ext cx="7407143" cy="865187"/>
              <a:chOff x="1845699" y="3427314"/>
              <a:chExt cx="7407143" cy="865187"/>
            </a:xfrm>
          </p:grpSpPr>
          <p:sp>
            <p:nvSpPr>
              <p:cNvPr id="248878" name="Freeform 46"/>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9" name="Freeform 47"/>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80" name="Group 48"/>
              <p:cNvGrpSpPr/>
              <p:nvPr/>
            </p:nvGrpSpPr>
            <p:grpSpPr bwMode="auto">
              <a:xfrm>
                <a:off x="2879294" y="3433664"/>
                <a:ext cx="204656" cy="847725"/>
                <a:chOff x="1557" y="2272"/>
                <a:chExt cx="119" cy="713"/>
              </a:xfrm>
            </p:grpSpPr>
            <p:sp>
              <p:nvSpPr>
                <p:cNvPr id="248881" name="Freeform 49"/>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2" name="Freeform 50"/>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83" name="Freeform 51"/>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4" name="Freeform 52"/>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5" name="Freeform 53"/>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6" name="Freeform 54"/>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7" name="Freeform 55"/>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8" name="Freeform 56"/>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89" name="Freeform 57"/>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0" name="Freeform 58"/>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1" name="Freeform 59"/>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2" name="Freeform 60"/>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93" name="Group 61"/>
              <p:cNvGrpSpPr/>
              <p:nvPr/>
            </p:nvGrpSpPr>
            <p:grpSpPr bwMode="auto">
              <a:xfrm>
                <a:off x="7407506" y="3430489"/>
                <a:ext cx="204655" cy="847725"/>
                <a:chOff x="4190" y="2269"/>
                <a:chExt cx="119" cy="713"/>
              </a:xfrm>
            </p:grpSpPr>
            <p:sp>
              <p:nvSpPr>
                <p:cNvPr id="248894" name="Freeform 62"/>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5" name="Freeform 63"/>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96" name="Freeform 64"/>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7" name="Freeform 65"/>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8" name="Freeform 66"/>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99" name="Freeform 67"/>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0" name="Freeform 68"/>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1" name="Freeform 69"/>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02" name="Group 70"/>
              <p:cNvGrpSpPr/>
              <p:nvPr/>
            </p:nvGrpSpPr>
            <p:grpSpPr bwMode="auto">
              <a:xfrm>
                <a:off x="6590605" y="3430489"/>
                <a:ext cx="204656" cy="847725"/>
                <a:chOff x="3715" y="2269"/>
                <a:chExt cx="119" cy="713"/>
              </a:xfrm>
            </p:grpSpPr>
            <p:sp>
              <p:nvSpPr>
                <p:cNvPr id="248903" name="Freeform 71"/>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4" name="Freeform 72"/>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05" name="Freeform 73"/>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6" name="Freeform 74"/>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7" name="Freeform 75"/>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8" name="Freeform 76"/>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09" name="Freeform 77"/>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0" name="Freeform 78"/>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1" name="Freeform 79"/>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2" name="Freeform 80"/>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13" name="Group 81"/>
              <p:cNvGrpSpPr/>
              <p:nvPr/>
            </p:nvGrpSpPr>
            <p:grpSpPr bwMode="auto">
              <a:xfrm>
                <a:off x="1845699" y="3447951"/>
                <a:ext cx="818621" cy="844550"/>
                <a:chOff x="956" y="2283"/>
                <a:chExt cx="476" cy="711"/>
              </a:xfrm>
            </p:grpSpPr>
            <p:sp>
              <p:nvSpPr>
                <p:cNvPr id="248914" name="Freeform 82"/>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5" name="Freeform 83"/>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6" name="Freeform 84"/>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17" name="Freeform 85"/>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18" name="Group 86"/>
              <p:cNvGrpSpPr/>
              <p:nvPr/>
            </p:nvGrpSpPr>
            <p:grpSpPr bwMode="auto">
              <a:xfrm>
                <a:off x="3519056" y="3433664"/>
                <a:ext cx="818621" cy="847725"/>
                <a:chOff x="1929" y="2272"/>
                <a:chExt cx="476" cy="713"/>
              </a:xfrm>
            </p:grpSpPr>
            <p:grpSp>
              <p:nvGrpSpPr>
                <p:cNvPr id="248919" name="Group 87"/>
                <p:cNvGrpSpPr/>
                <p:nvPr/>
              </p:nvGrpSpPr>
              <p:grpSpPr bwMode="auto">
                <a:xfrm>
                  <a:off x="1929" y="2272"/>
                  <a:ext cx="238" cy="713"/>
                  <a:chOff x="1929" y="2272"/>
                  <a:chExt cx="238" cy="713"/>
                </a:xfrm>
              </p:grpSpPr>
              <p:sp>
                <p:nvSpPr>
                  <p:cNvPr id="248920" name="Freeform 88"/>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1" name="Freeform 89"/>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22" name="Group 90"/>
                <p:cNvGrpSpPr/>
                <p:nvPr/>
              </p:nvGrpSpPr>
              <p:grpSpPr bwMode="auto">
                <a:xfrm>
                  <a:off x="2169" y="2272"/>
                  <a:ext cx="236" cy="713"/>
                  <a:chOff x="2169" y="2272"/>
                  <a:chExt cx="236" cy="713"/>
                </a:xfrm>
              </p:grpSpPr>
              <p:sp>
                <p:nvSpPr>
                  <p:cNvPr id="248923" name="Freeform 91"/>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4" name="Freeform 92"/>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25" name="Freeform 93"/>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6" name="Freeform 94"/>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7" name="Freeform 95"/>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8" name="Freeform 96"/>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29" name="Freeform 97"/>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0" name="Freeform 98"/>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1" name="Freeform 99"/>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2" name="Freeform 100"/>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3" name="Freeform 101"/>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4" name="Freeform 102"/>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35" name="Group 103"/>
              <p:cNvGrpSpPr/>
              <p:nvPr/>
            </p:nvGrpSpPr>
            <p:grpSpPr bwMode="auto">
              <a:xfrm>
                <a:off x="8843532" y="3430489"/>
                <a:ext cx="409310" cy="847725"/>
                <a:chOff x="5025" y="2269"/>
                <a:chExt cx="238" cy="713"/>
              </a:xfrm>
            </p:grpSpPr>
            <p:sp>
              <p:nvSpPr>
                <p:cNvPr id="248936" name="Freeform 104"/>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37" name="Freeform 105"/>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3" name="组合 2"/>
            <p:cNvGrpSpPr/>
            <p:nvPr/>
          </p:nvGrpSpPr>
          <p:grpSpPr>
            <a:xfrm>
              <a:off x="1825063" y="4589363"/>
              <a:ext cx="7438098" cy="871538"/>
              <a:chOff x="1825063" y="4589363"/>
              <a:chExt cx="7438098" cy="871538"/>
            </a:xfrm>
          </p:grpSpPr>
          <p:grpSp>
            <p:nvGrpSpPr>
              <p:cNvPr id="248938" name="Group 106"/>
              <p:cNvGrpSpPr/>
              <p:nvPr/>
            </p:nvGrpSpPr>
            <p:grpSpPr bwMode="auto">
              <a:xfrm>
                <a:off x="1825063" y="4595714"/>
                <a:ext cx="407590" cy="847725"/>
                <a:chOff x="944" y="3250"/>
                <a:chExt cx="237" cy="713"/>
              </a:xfrm>
            </p:grpSpPr>
            <p:sp>
              <p:nvSpPr>
                <p:cNvPr id="248939" name="Freeform 107"/>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0" name="Freeform 108"/>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1" name="Freeform 109"/>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2" name="Freeform 110"/>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43" name="Group 111"/>
              <p:cNvGrpSpPr/>
              <p:nvPr/>
            </p:nvGrpSpPr>
            <p:grpSpPr bwMode="auto">
              <a:xfrm>
                <a:off x="2671200" y="4595714"/>
                <a:ext cx="407590" cy="847725"/>
                <a:chOff x="1436" y="3250"/>
                <a:chExt cx="237" cy="713"/>
              </a:xfrm>
            </p:grpSpPr>
            <p:sp>
              <p:nvSpPr>
                <p:cNvPr id="248944" name="Freeform 112"/>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5" name="Freeform 113"/>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46" name="Freeform 114"/>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7" name="Freeform 115"/>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8" name="Freeform 116"/>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49" name="Freeform 117"/>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0" name="Freeform 118"/>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1" name="Freeform 119"/>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2" name="Freeform 120"/>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3" name="Freeform 121"/>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4" name="Freeform 122"/>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5" name="Freeform 123"/>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56" name="Group 124"/>
              <p:cNvGrpSpPr/>
              <p:nvPr/>
            </p:nvGrpSpPr>
            <p:grpSpPr bwMode="auto">
              <a:xfrm>
                <a:off x="5185535" y="4614763"/>
                <a:ext cx="404151" cy="846138"/>
                <a:chOff x="2898" y="3265"/>
                <a:chExt cx="235" cy="713"/>
              </a:xfrm>
            </p:grpSpPr>
            <p:sp>
              <p:nvSpPr>
                <p:cNvPr id="248957" name="Freeform 125"/>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58" name="Freeform 126"/>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59" name="Freeform 127"/>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0" name="Freeform 128"/>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61" name="Group 129"/>
              <p:cNvGrpSpPr/>
              <p:nvPr/>
            </p:nvGrpSpPr>
            <p:grpSpPr bwMode="auto">
              <a:xfrm>
                <a:off x="5988678" y="4603652"/>
                <a:ext cx="808302" cy="846137"/>
                <a:chOff x="3365" y="3256"/>
                <a:chExt cx="470" cy="713"/>
              </a:xfrm>
            </p:grpSpPr>
            <p:grpSp>
              <p:nvGrpSpPr>
                <p:cNvPr id="248962" name="Group 130"/>
                <p:cNvGrpSpPr/>
                <p:nvPr/>
              </p:nvGrpSpPr>
              <p:grpSpPr bwMode="auto">
                <a:xfrm>
                  <a:off x="3365" y="3256"/>
                  <a:ext cx="233" cy="713"/>
                  <a:chOff x="3365" y="3256"/>
                  <a:chExt cx="233" cy="713"/>
                </a:xfrm>
              </p:grpSpPr>
              <p:sp>
                <p:nvSpPr>
                  <p:cNvPr id="248963" name="Freeform 131"/>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4" name="Freeform 132"/>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65" name="Group 133"/>
                <p:cNvGrpSpPr/>
                <p:nvPr/>
              </p:nvGrpSpPr>
              <p:grpSpPr bwMode="auto">
                <a:xfrm>
                  <a:off x="3600" y="3256"/>
                  <a:ext cx="235" cy="713"/>
                  <a:chOff x="3600" y="3256"/>
                  <a:chExt cx="235" cy="713"/>
                </a:xfrm>
              </p:grpSpPr>
              <p:sp>
                <p:nvSpPr>
                  <p:cNvPr id="248966" name="Freeform 134"/>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67" name="Freeform 135"/>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grpSp>
            <p:nvGrpSpPr>
              <p:cNvPr id="248968" name="Group 136"/>
              <p:cNvGrpSpPr/>
              <p:nvPr/>
            </p:nvGrpSpPr>
            <p:grpSpPr bwMode="auto">
              <a:xfrm>
                <a:off x="6793540" y="4592539"/>
                <a:ext cx="402431" cy="847725"/>
                <a:chOff x="3833" y="3247"/>
                <a:chExt cx="234" cy="713"/>
              </a:xfrm>
            </p:grpSpPr>
            <p:sp>
              <p:nvSpPr>
                <p:cNvPr id="248969" name="Freeform 137"/>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0" name="Freeform 138"/>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971" name="Freeform 139"/>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2" name="Freeform 140"/>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73" name="Group 141"/>
              <p:cNvGrpSpPr/>
              <p:nvPr/>
            </p:nvGrpSpPr>
            <p:grpSpPr bwMode="auto">
              <a:xfrm>
                <a:off x="7625919" y="4595714"/>
                <a:ext cx="818621" cy="847725"/>
                <a:chOff x="4317" y="3250"/>
                <a:chExt cx="476" cy="713"/>
              </a:xfrm>
            </p:grpSpPr>
            <p:grpSp>
              <p:nvGrpSpPr>
                <p:cNvPr id="248974" name="Group 142"/>
                <p:cNvGrpSpPr/>
                <p:nvPr/>
              </p:nvGrpSpPr>
              <p:grpSpPr bwMode="auto">
                <a:xfrm>
                  <a:off x="4317" y="3250"/>
                  <a:ext cx="238" cy="713"/>
                  <a:chOff x="4317" y="3250"/>
                  <a:chExt cx="238" cy="713"/>
                </a:xfrm>
              </p:grpSpPr>
              <p:sp>
                <p:nvSpPr>
                  <p:cNvPr id="248975" name="Freeform 143"/>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6" name="Freeform 144"/>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77" name="Group 145"/>
                <p:cNvGrpSpPr/>
                <p:nvPr/>
              </p:nvGrpSpPr>
              <p:grpSpPr bwMode="auto">
                <a:xfrm>
                  <a:off x="4557" y="3250"/>
                  <a:ext cx="236" cy="713"/>
                  <a:chOff x="4557" y="3250"/>
                  <a:chExt cx="236" cy="713"/>
                </a:xfrm>
              </p:grpSpPr>
              <p:sp>
                <p:nvSpPr>
                  <p:cNvPr id="248978" name="Freeform 146"/>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79" name="Freeform 147"/>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0" name="Freeform 148"/>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1" name="Freeform 149"/>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2" name="Group 150"/>
              <p:cNvGrpSpPr/>
              <p:nvPr/>
            </p:nvGrpSpPr>
            <p:grpSpPr bwMode="auto">
              <a:xfrm>
                <a:off x="8853851" y="4589364"/>
                <a:ext cx="409310" cy="847725"/>
                <a:chOff x="5031" y="3244"/>
                <a:chExt cx="238" cy="713"/>
              </a:xfrm>
            </p:grpSpPr>
            <p:sp>
              <p:nvSpPr>
                <p:cNvPr id="248983" name="Freeform 151"/>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84" name="Freeform 152"/>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985" name="Rectangle 153"/>
            <p:cNvSpPr>
              <a:spLocks noChangeArrowheads="1"/>
            </p:cNvSpPr>
            <p:nvPr/>
          </p:nvSpPr>
          <p:spPr bwMode="auto">
            <a:xfrm>
              <a:off x="200472" y="1557239"/>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dirty="0">
                  <a:solidFill>
                    <a:srgbClr val="000099"/>
                  </a:solidFill>
                  <a:latin typeface="+mn-lt"/>
                  <a:ea typeface="黑体" panose="02010609060101010101" pitchFamily="2" charset="-122"/>
                </a:rPr>
                <a:t>基带信号</a:t>
              </a:r>
            </a:p>
          </p:txBody>
        </p:sp>
        <p:sp>
          <p:nvSpPr>
            <p:cNvPr id="248986" name="Rectangle 154"/>
            <p:cNvSpPr>
              <a:spLocks noChangeArrowheads="1"/>
            </p:cNvSpPr>
            <p:nvPr/>
          </p:nvSpPr>
          <p:spPr bwMode="auto">
            <a:xfrm>
              <a:off x="819232" y="257006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调幅</a:t>
              </a:r>
            </a:p>
          </p:txBody>
        </p:sp>
        <p:sp>
          <p:nvSpPr>
            <p:cNvPr id="248987" name="Rectangle 155"/>
            <p:cNvSpPr>
              <a:spLocks noChangeArrowheads="1"/>
            </p:cNvSpPr>
            <p:nvPr/>
          </p:nvSpPr>
          <p:spPr bwMode="auto">
            <a:xfrm>
              <a:off x="819232" y="3681314"/>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调频</a:t>
              </a:r>
            </a:p>
          </p:txBody>
        </p:sp>
        <p:sp>
          <p:nvSpPr>
            <p:cNvPr id="248988" name="Rectangle 156"/>
            <p:cNvSpPr>
              <a:spLocks noChangeArrowheads="1"/>
            </p:cNvSpPr>
            <p:nvPr/>
          </p:nvSpPr>
          <p:spPr bwMode="auto">
            <a:xfrm>
              <a:off x="819232" y="4864002"/>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2400" b="1">
                  <a:solidFill>
                    <a:srgbClr val="000099"/>
                  </a:solidFill>
                  <a:latin typeface="+mn-lt"/>
                  <a:ea typeface="黑体" panose="02010609060101010101" pitchFamily="2" charset="-122"/>
                </a:rPr>
                <a:t>调相</a:t>
              </a:r>
            </a:p>
          </p:txBody>
        </p:sp>
        <p:grpSp>
          <p:nvGrpSpPr>
            <p:cNvPr id="4" name="组合 3"/>
            <p:cNvGrpSpPr/>
            <p:nvPr/>
          </p:nvGrpSpPr>
          <p:grpSpPr>
            <a:xfrm>
              <a:off x="1856018" y="2290663"/>
              <a:ext cx="7401984" cy="852489"/>
              <a:chOff x="1856018" y="2290663"/>
              <a:chExt cx="7401984" cy="852489"/>
            </a:xfrm>
          </p:grpSpPr>
          <p:sp>
            <p:nvSpPr>
              <p:cNvPr id="248846" name="Freeform 14"/>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7" name="Freeform 15"/>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38100"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8" name="Line 16"/>
              <p:cNvSpPr>
                <a:spLocks noChangeShapeType="1"/>
              </p:cNvSpPr>
              <p:nvPr/>
            </p:nvSpPr>
            <p:spPr bwMode="auto">
              <a:xfrm>
                <a:off x="7629359" y="2735163"/>
                <a:ext cx="1628643"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sp>
            <p:nvSpPr>
              <p:cNvPr id="248849" name="Freeform 17"/>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0" name="Freeform 18"/>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1" name="Freeform 19"/>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2" name="Freeform 20"/>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53" name="Group 21"/>
              <p:cNvGrpSpPr/>
              <p:nvPr/>
            </p:nvGrpSpPr>
            <p:grpSpPr bwMode="auto">
              <a:xfrm>
                <a:off x="7209730" y="2290663"/>
                <a:ext cx="202935" cy="847725"/>
                <a:chOff x="4075" y="1309"/>
                <a:chExt cx="118" cy="713"/>
              </a:xfrm>
            </p:grpSpPr>
            <p:sp>
              <p:nvSpPr>
                <p:cNvPr id="248854" name="Freeform 22"/>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5" name="Freeform 23"/>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56" name="Freeform 24"/>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7" name="Freeform 25"/>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8" name="Freeform 26"/>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59" name="Freeform 27"/>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0" name="Freeform 28"/>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1" name="Freeform 29"/>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62" name="Group 30"/>
              <p:cNvGrpSpPr/>
              <p:nvPr/>
            </p:nvGrpSpPr>
            <p:grpSpPr bwMode="auto">
              <a:xfrm>
                <a:off x="6392829" y="2290663"/>
                <a:ext cx="407590" cy="847725"/>
                <a:chOff x="3600" y="1309"/>
                <a:chExt cx="237" cy="713"/>
              </a:xfrm>
            </p:grpSpPr>
            <p:grpSp>
              <p:nvGrpSpPr>
                <p:cNvPr id="248863" name="Group 31"/>
                <p:cNvGrpSpPr/>
                <p:nvPr/>
              </p:nvGrpSpPr>
              <p:grpSpPr bwMode="auto">
                <a:xfrm>
                  <a:off x="3600" y="1309"/>
                  <a:ext cx="118" cy="713"/>
                  <a:chOff x="3600" y="1309"/>
                  <a:chExt cx="118" cy="713"/>
                </a:xfrm>
              </p:grpSpPr>
              <p:sp>
                <p:nvSpPr>
                  <p:cNvPr id="248864" name="Freeform 32"/>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5" name="Freeform 33"/>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866" name="Group 34"/>
                <p:cNvGrpSpPr/>
                <p:nvPr/>
              </p:nvGrpSpPr>
              <p:grpSpPr bwMode="auto">
                <a:xfrm>
                  <a:off x="3718" y="1309"/>
                  <a:ext cx="119" cy="713"/>
                  <a:chOff x="3718" y="1309"/>
                  <a:chExt cx="119" cy="713"/>
                </a:xfrm>
              </p:grpSpPr>
              <p:sp>
                <p:nvSpPr>
                  <p:cNvPr id="248867" name="Freeform 35"/>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68" name="Freeform 36"/>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sp>
            <p:nvSpPr>
              <p:cNvPr id="248869" name="Freeform 37"/>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0" name="Freeform 38"/>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1" name="Freeform 39"/>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2" name="Freeform 40"/>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873" name="Group 41"/>
              <p:cNvGrpSpPr/>
              <p:nvPr/>
            </p:nvGrpSpPr>
            <p:grpSpPr bwMode="auto">
              <a:xfrm>
                <a:off x="5562169" y="2290663"/>
                <a:ext cx="201216" cy="847725"/>
                <a:chOff x="3117" y="1309"/>
                <a:chExt cx="117" cy="713"/>
              </a:xfrm>
            </p:grpSpPr>
            <p:sp>
              <p:nvSpPr>
                <p:cNvPr id="248874" name="Freeform 42"/>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5" name="Freeform 43"/>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8876" name="Freeform 44"/>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877" name="Freeform 45"/>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nvGrpSpPr>
              <p:cNvPr id="248989" name="Group 157"/>
              <p:cNvGrpSpPr/>
              <p:nvPr/>
            </p:nvGrpSpPr>
            <p:grpSpPr bwMode="auto">
              <a:xfrm>
                <a:off x="2676358" y="2298601"/>
                <a:ext cx="818621" cy="844550"/>
                <a:chOff x="1439" y="1316"/>
                <a:chExt cx="476" cy="711"/>
              </a:xfrm>
            </p:grpSpPr>
            <p:grpSp>
              <p:nvGrpSpPr>
                <p:cNvPr id="248990" name="Group 158"/>
                <p:cNvGrpSpPr/>
                <p:nvPr/>
              </p:nvGrpSpPr>
              <p:grpSpPr bwMode="auto">
                <a:xfrm>
                  <a:off x="1439" y="1316"/>
                  <a:ext cx="239" cy="711"/>
                  <a:chOff x="1439" y="1316"/>
                  <a:chExt cx="239" cy="711"/>
                </a:xfrm>
              </p:grpSpPr>
              <p:sp>
                <p:nvSpPr>
                  <p:cNvPr id="248991" name="Freeform 159"/>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2" name="Freeform 160"/>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3" name="Freeform 161"/>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4" name="Freeform 162"/>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grpSp>
              <p:nvGrpSpPr>
                <p:cNvPr id="248995" name="Group 163"/>
                <p:cNvGrpSpPr/>
                <p:nvPr/>
              </p:nvGrpSpPr>
              <p:grpSpPr bwMode="auto">
                <a:xfrm>
                  <a:off x="1676" y="1316"/>
                  <a:ext cx="239" cy="711"/>
                  <a:chOff x="1676" y="1316"/>
                  <a:chExt cx="239" cy="711"/>
                </a:xfrm>
              </p:grpSpPr>
              <p:sp>
                <p:nvSpPr>
                  <p:cNvPr id="248996" name="Freeform 164"/>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7" name="Freeform 165"/>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8" name="Freeform 166"/>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sp>
                <p:nvSpPr>
                  <p:cNvPr id="248999" name="Freeform 167"/>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anose="02010609060101010101" pitchFamily="2" charset="-122"/>
                    </a:endParaRPr>
                  </a:p>
                </p:txBody>
              </p:sp>
            </p:grpSp>
            <p:sp>
              <p:nvSpPr>
                <p:cNvPr id="249000" name="Line 168"/>
                <p:cNvSpPr>
                  <a:spLocks noChangeShapeType="1"/>
                </p:cNvSpPr>
                <p:nvPr/>
              </p:nvSpPr>
              <p:spPr bwMode="auto">
                <a:xfrm flipV="1">
                  <a:off x="1674" y="1661"/>
                  <a:ext cx="3" cy="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anose="02010609060101010101" pitchFamily="2" charset="-122"/>
                  </a:endParaRPr>
                </a:p>
              </p:txBody>
            </p:sp>
          </p:grpSp>
        </p:grpSp>
        <p:cxnSp>
          <p:nvCxnSpPr>
            <p:cNvPr id="6" name="直接连接符 5"/>
            <p:cNvCxnSpPr/>
            <p:nvPr/>
          </p:nvCxnSpPr>
          <p:spPr bwMode="auto">
            <a:xfrm>
              <a:off x="1644198" y="5043156"/>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接连接符 174"/>
            <p:cNvCxnSpPr/>
            <p:nvPr/>
          </p:nvCxnSpPr>
          <p:spPr bwMode="auto">
            <a:xfrm>
              <a:off x="1644198" y="3880884"/>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接连接符 175"/>
            <p:cNvCxnSpPr/>
            <p:nvPr/>
          </p:nvCxnSpPr>
          <p:spPr bwMode="auto">
            <a:xfrm>
              <a:off x="1644198" y="2728813"/>
              <a:ext cx="7773298"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矩形 7"/>
          <p:cNvSpPr/>
          <p:nvPr/>
        </p:nvSpPr>
        <p:spPr>
          <a:xfrm>
            <a:off x="3025029" y="5661248"/>
            <a:ext cx="4659528" cy="461665"/>
          </a:xfrm>
          <a:prstGeom prst="rect">
            <a:avLst/>
          </a:prstGeom>
        </p:spPr>
        <p:txBody>
          <a:bodyPr wrap="square">
            <a:spAutoFit/>
          </a:bodyPr>
          <a:lstStyle/>
          <a:p>
            <a:pPr algn="ctr"/>
            <a:r>
              <a:rPr lang="zh-CN" altLang="zh-CN" sz="2400" b="1" dirty="0">
                <a:latin typeface="+mn-lt"/>
                <a:ea typeface="黑体" panose="02010609060101010101" pitchFamily="2" charset="-122"/>
              </a:rPr>
              <a:t>最基本的三种调制方式</a:t>
            </a:r>
            <a:endParaRPr lang="zh-CN" altLang="en-US" sz="2400" b="1" dirty="0">
              <a:latin typeface="+mn-lt"/>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t>2.2.3  </a:t>
            </a:r>
            <a:r>
              <a:rPr lang="zh-CN" altLang="en-US" dirty="0"/>
              <a:t>信道的极限容量 </a:t>
            </a:r>
          </a:p>
        </p:txBody>
      </p:sp>
      <p:sp>
        <p:nvSpPr>
          <p:cNvPr id="31747" name="Rectangle 3"/>
          <p:cNvSpPr>
            <a:spLocks noGrp="1" noChangeArrowheads="1"/>
          </p:cNvSpPr>
          <p:nvPr>
            <p:ph idx="1"/>
          </p:nvPr>
        </p:nvSpPr>
        <p:spPr/>
        <p:txBody>
          <a:bodyPr/>
          <a:lstStyle/>
          <a:p>
            <a:r>
              <a:rPr lang="zh-CN" altLang="en-US" dirty="0"/>
              <a:t>任何实际的信道都不是理想的，在传输信号时会产生各种失真以及带来多种干扰。</a:t>
            </a:r>
            <a:r>
              <a:rPr lang="zh-CN" altLang="en-US" sz="3600" dirty="0"/>
              <a:t> </a:t>
            </a:r>
          </a:p>
          <a:p>
            <a:r>
              <a:rPr lang="zh-CN" altLang="en-US" dirty="0"/>
              <a:t>码元传输的速率越高，或信号传输的距离越远，</a:t>
            </a:r>
            <a:r>
              <a:rPr lang="zh-CN" altLang="zh-CN" dirty="0"/>
              <a:t>或传输媒体质量越差</a:t>
            </a:r>
            <a:r>
              <a:rPr lang="zh-CN" altLang="en-US" dirty="0"/>
              <a:t>，在信道的输出端的波形的失真就越严重。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zh-CN" altLang="en-US" dirty="0"/>
              <a:t>数字信号通过实际的信道 </a:t>
            </a:r>
          </a:p>
        </p:txBody>
      </p:sp>
      <p:grpSp>
        <p:nvGrpSpPr>
          <p:cNvPr id="4" name="组合 3"/>
          <p:cNvGrpSpPr/>
          <p:nvPr/>
        </p:nvGrpSpPr>
        <p:grpSpPr>
          <a:xfrm>
            <a:off x="626814" y="1268760"/>
            <a:ext cx="8502650" cy="2011970"/>
            <a:chOff x="626814" y="1426828"/>
            <a:chExt cx="8502650" cy="2011970"/>
          </a:xfrm>
        </p:grpSpPr>
        <p:sp>
          <p:nvSpPr>
            <p:cNvPr id="32772"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73" name="Freeform 5"/>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4" name="Line 6"/>
            <p:cNvSpPr>
              <a:spLocks noChangeShapeType="1"/>
            </p:cNvSpPr>
            <p:nvPr/>
          </p:nvSpPr>
          <p:spPr bwMode="auto">
            <a:xfrm>
              <a:off x="693887" y="3005410"/>
              <a:ext cx="2123942"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5" name="Freeform 7"/>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6" name="Line 8"/>
            <p:cNvSpPr>
              <a:spLocks noChangeShapeType="1"/>
            </p:cNvSpPr>
            <p:nvPr/>
          </p:nvSpPr>
          <p:spPr bwMode="auto">
            <a:xfrm>
              <a:off x="6990044" y="3005410"/>
              <a:ext cx="2123943"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7" name="Freeform 9"/>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78" name="Text Box 10"/>
            <p:cNvSpPr txBox="1">
              <a:spLocks noChangeArrowheads="1"/>
            </p:cNvSpPr>
            <p:nvPr/>
          </p:nvSpPr>
          <p:spPr bwMode="auto">
            <a:xfrm>
              <a:off x="2420557" y="2060848"/>
              <a:ext cx="42883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p>
          </p:txBody>
        </p:sp>
        <p:sp>
          <p:nvSpPr>
            <p:cNvPr id="32779" name="Text Box 11"/>
            <p:cNvSpPr txBox="1">
              <a:spLocks noChangeArrowheads="1"/>
            </p:cNvSpPr>
            <p:nvPr/>
          </p:nvSpPr>
          <p:spPr bwMode="auto">
            <a:xfrm>
              <a:off x="626814" y="3027636"/>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p>
          </p:txBody>
        </p:sp>
        <p:sp>
          <p:nvSpPr>
            <p:cNvPr id="32780" name="Text Box 12"/>
            <p:cNvSpPr txBox="1">
              <a:spLocks noChangeArrowheads="1"/>
            </p:cNvSpPr>
            <p:nvPr/>
          </p:nvSpPr>
          <p:spPr bwMode="auto">
            <a:xfrm>
              <a:off x="7045076" y="3041923"/>
              <a:ext cx="208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p>
          </p:txBody>
        </p:sp>
        <p:sp>
          <p:nvSpPr>
            <p:cNvPr id="2" name="矩形 1"/>
            <p:cNvSpPr/>
            <p:nvPr/>
          </p:nvSpPr>
          <p:spPr>
            <a:xfrm>
              <a:off x="776536" y="1426828"/>
              <a:ext cx="3480440" cy="634020"/>
            </a:xfrm>
            <a:prstGeom prst="rect">
              <a:avLst/>
            </a:prstGeom>
          </p:spPr>
          <p:txBody>
            <a:bodyPr wrap="none">
              <a:spAutoFit/>
            </a:bodyPr>
            <a:lstStyle/>
            <a:p>
              <a:pPr>
                <a:lnSpc>
                  <a:spcPct val="110000"/>
                </a:lnSpc>
              </a:pPr>
              <a:r>
                <a:rPr lang="zh-CN" altLang="en-US" sz="3200" b="1" dirty="0">
                  <a:latin typeface="+mn-lt"/>
                  <a:ea typeface="黑体" panose="02010609060101010101" pitchFamily="2" charset="-122"/>
                </a:rPr>
                <a:t>有失真，但</a:t>
              </a:r>
              <a:r>
                <a:rPr lang="zh-CN" altLang="en-US" sz="3200" b="1" dirty="0">
                  <a:solidFill>
                    <a:srgbClr val="FF0000"/>
                  </a:solidFill>
                  <a:latin typeface="+mn-lt"/>
                  <a:ea typeface="黑体" panose="02010609060101010101" pitchFamily="2" charset="-122"/>
                </a:rPr>
                <a:t>可识别</a:t>
              </a:r>
            </a:p>
          </p:txBody>
        </p:sp>
      </p:grpSp>
      <p:grpSp>
        <p:nvGrpSpPr>
          <p:cNvPr id="5" name="组合 4"/>
          <p:cNvGrpSpPr/>
          <p:nvPr/>
        </p:nvGrpSpPr>
        <p:grpSpPr>
          <a:xfrm>
            <a:off x="560512" y="3622261"/>
            <a:ext cx="8487172" cy="2024935"/>
            <a:chOff x="560512" y="3780329"/>
            <a:chExt cx="8487172" cy="2024935"/>
          </a:xfrm>
        </p:grpSpPr>
        <p:grpSp>
          <p:nvGrpSpPr>
            <p:cNvPr id="32792" name="Group 24"/>
            <p:cNvGrpSpPr/>
            <p:nvPr/>
          </p:nvGrpSpPr>
          <p:grpSpPr bwMode="auto">
            <a:xfrm>
              <a:off x="560512" y="4381276"/>
              <a:ext cx="8487172" cy="1423988"/>
              <a:chOff x="304" y="2886"/>
              <a:chExt cx="4935" cy="897"/>
            </a:xfrm>
          </p:grpSpPr>
          <p:sp>
            <p:nvSpPr>
              <p:cNvPr id="32781" name="AutoShape 13"/>
              <p:cNvSpPr>
                <a:spLocks noChangeArrowheads="1"/>
              </p:cNvSpPr>
              <p:nvPr/>
            </p:nvSpPr>
            <p:spPr bwMode="auto">
              <a:xfrm rot="-5400000">
                <a:off x="2600" y="2210"/>
                <a:ext cx="250" cy="2558"/>
              </a:xfrm>
              <a:prstGeom prst="can">
                <a:avLst>
                  <a:gd name="adj" fmla="val 66508"/>
                </a:avLst>
              </a:prstGeom>
              <a:gradFill rotWithShape="1">
                <a:gsLst>
                  <a:gs pos="0">
                    <a:srgbClr val="EAEAEA">
                      <a:gamma/>
                      <a:shade val="46275"/>
                      <a:invGamma/>
                    </a:srgbClr>
                  </a:gs>
                  <a:gs pos="50000">
                    <a:srgbClr val="EAEAEA"/>
                  </a:gs>
                  <a:gs pos="100000">
                    <a:srgbClr val="EAEAEA">
                      <a:gamma/>
                      <a:shade val="46275"/>
                      <a:invGamma/>
                    </a:srgbClr>
                  </a:gs>
                </a:gsLst>
                <a:lin ang="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32782" name="Freeform 14"/>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3" name="Line 15"/>
              <p:cNvSpPr>
                <a:spLocks noChangeShapeType="1"/>
              </p:cNvSpPr>
              <p:nvPr/>
            </p:nvSpPr>
            <p:spPr bwMode="auto">
              <a:xfrm>
                <a:off x="343"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4" name="Freeform 16"/>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5" name="Line 17"/>
              <p:cNvSpPr>
                <a:spLocks noChangeShapeType="1"/>
              </p:cNvSpPr>
              <p:nvPr/>
            </p:nvSpPr>
            <p:spPr bwMode="auto">
              <a:xfrm>
                <a:off x="4004" y="3489"/>
                <a:ext cx="1235" cy="0"/>
              </a:xfrm>
              <a:prstGeom prst="line">
                <a:avLst/>
              </a:prstGeom>
              <a:noFill/>
              <a:ln w="28575">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6" name="Freeform 18"/>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32787" name="Text Box 19"/>
              <p:cNvSpPr txBox="1">
                <a:spLocks noChangeArrowheads="1"/>
              </p:cNvSpPr>
              <p:nvPr/>
            </p:nvSpPr>
            <p:spPr bwMode="auto">
              <a:xfrm>
                <a:off x="304" y="3503"/>
                <a:ext cx="10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黑体" panose="02010609060101010101" pitchFamily="2" charset="-122"/>
                    <a:ea typeface="黑体" panose="02010609060101010101" pitchFamily="2" charset="-122"/>
                  </a:rPr>
                  <a:t>发送信号波形</a:t>
                </a:r>
              </a:p>
            </p:txBody>
          </p:sp>
          <p:sp>
            <p:nvSpPr>
              <p:cNvPr id="32790" name="Text Box 22"/>
              <p:cNvSpPr txBox="1">
                <a:spLocks noChangeArrowheads="1"/>
              </p:cNvSpPr>
              <p:nvPr/>
            </p:nvSpPr>
            <p:spPr bwMode="auto">
              <a:xfrm>
                <a:off x="1361" y="2886"/>
                <a:ext cx="2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Times New Roman" panose="02020603050405020304" pitchFamily="18" charset="0"/>
                    <a:ea typeface="黑体" panose="02010609060101010101" pitchFamily="2" charset="-122"/>
                  </a:rPr>
                  <a:t>实际的信道</a:t>
                </a:r>
              </a:p>
              <a:p>
                <a:r>
                  <a:rPr kumimoji="1" lang="zh-CN" altLang="en-US" sz="2000" b="1">
                    <a:solidFill>
                      <a:srgbClr val="0000CC"/>
                    </a:solidFill>
                    <a:latin typeface="Times New Roman" panose="02020603050405020304" pitchFamily="18" charset="0"/>
                    <a:ea typeface="黑体" panose="02010609060101010101" pitchFamily="2" charset="-122"/>
                  </a:rPr>
                  <a:t>（带宽受限、有噪声、干扰和失真）</a:t>
                </a:r>
              </a:p>
            </p:txBody>
          </p:sp>
          <p:sp>
            <p:nvSpPr>
              <p:cNvPr id="32791" name="Text Box 23"/>
              <p:cNvSpPr txBox="1">
                <a:spLocks noChangeArrowheads="1"/>
              </p:cNvSpPr>
              <p:nvPr/>
            </p:nvSpPr>
            <p:spPr bwMode="auto">
              <a:xfrm>
                <a:off x="3991" y="3533"/>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黑体" panose="02010609060101010101" pitchFamily="2" charset="-122"/>
                    <a:ea typeface="黑体" panose="02010609060101010101" pitchFamily="2" charset="-122"/>
                  </a:rPr>
                  <a:t>接收信号波形</a:t>
                </a:r>
              </a:p>
            </p:txBody>
          </p:sp>
        </p:grpSp>
        <p:sp>
          <p:nvSpPr>
            <p:cNvPr id="3" name="矩形 2"/>
            <p:cNvSpPr/>
            <p:nvPr/>
          </p:nvSpPr>
          <p:spPr>
            <a:xfrm>
              <a:off x="704528" y="3780329"/>
              <a:ext cx="3594254" cy="584775"/>
            </a:xfrm>
            <a:prstGeom prst="rect">
              <a:avLst/>
            </a:prstGeom>
          </p:spPr>
          <p:txBody>
            <a:bodyPr wrap="none">
              <a:spAutoFit/>
            </a:bodyPr>
            <a:lstStyle/>
            <a:p>
              <a:r>
                <a:rPr lang="zh-CN" altLang="en-US" sz="3200" b="1" dirty="0">
                  <a:latin typeface="+mn-lt"/>
                  <a:ea typeface="黑体" panose="02010609060101010101" pitchFamily="2" charset="-122"/>
                </a:rPr>
                <a:t>失真大，</a:t>
              </a:r>
              <a:r>
                <a:rPr lang="zh-CN" altLang="en-US" sz="3200" b="1" dirty="0">
                  <a:solidFill>
                    <a:srgbClr val="FF0000"/>
                  </a:solidFill>
                  <a:latin typeface="+mn-lt"/>
                  <a:ea typeface="黑体" panose="02010609060101010101" pitchFamily="2" charset="-122"/>
                </a:rPr>
                <a:t>无法识别 </a:t>
              </a:r>
              <a:endParaRPr lang="zh-CN" altLang="en-US" sz="3200" b="1" dirty="0">
                <a:latin typeface="+mn-lt"/>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  </a:t>
            </a:r>
            <a:r>
              <a:rPr lang="zh-CN" altLang="zh-CN" dirty="0"/>
              <a:t>信道的极限容量</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r>
              <a:rPr lang="zh-CN" altLang="zh-CN" dirty="0"/>
              <a:t>从概念上讲，限制码元在信道上的传输速率的因素有以下两个</a:t>
            </a:r>
            <a:r>
              <a:rPr lang="zh-CN" altLang="en-US" dirty="0"/>
              <a:t>：</a:t>
            </a:r>
            <a:endParaRPr lang="en-US" altLang="zh-CN" dirty="0"/>
          </a:p>
          <a:p>
            <a:r>
              <a:rPr lang="zh-CN" altLang="zh-CN" dirty="0">
                <a:solidFill>
                  <a:srgbClr val="FF0000"/>
                </a:solidFill>
              </a:rPr>
              <a:t>信道能够通过的频率范围</a:t>
            </a:r>
            <a:endParaRPr lang="en-US" altLang="zh-CN" dirty="0">
              <a:solidFill>
                <a:srgbClr val="FF0000"/>
              </a:solidFill>
            </a:endParaRPr>
          </a:p>
          <a:p>
            <a:r>
              <a:rPr lang="zh-CN" altLang="zh-CN" dirty="0">
                <a:solidFill>
                  <a:srgbClr val="FF0000"/>
                </a:solidFill>
              </a:rPr>
              <a:t>信噪比</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33795" name="Rectangle 3"/>
          <p:cNvSpPr>
            <a:spLocks noGrp="1" noChangeArrowheads="1"/>
          </p:cNvSpPr>
          <p:nvPr>
            <p:ph idx="1"/>
          </p:nvPr>
        </p:nvSpPr>
        <p:spPr/>
        <p:txBody>
          <a:bodyPr/>
          <a:lstStyle/>
          <a:p>
            <a:r>
              <a:rPr lang="zh-CN" altLang="zh-CN" dirty="0"/>
              <a:t>具体的信道所能通过的频率范围总是有限的。信号中的许多高频分量往往不能通过信道</a:t>
            </a:r>
            <a:r>
              <a:rPr lang="zh-CN" altLang="en-US" dirty="0"/>
              <a:t>。</a:t>
            </a:r>
            <a:endParaRPr lang="en-US" altLang="zh-CN" dirty="0"/>
          </a:p>
          <a:p>
            <a:r>
              <a:rPr lang="en-US" altLang="zh-CN" dirty="0"/>
              <a:t>1924</a:t>
            </a:r>
            <a:r>
              <a:rPr lang="zh-CN" altLang="en-US" dirty="0"/>
              <a:t>年，奈奎斯特 </a:t>
            </a:r>
            <a:r>
              <a:rPr lang="en-US" altLang="zh-CN" dirty="0"/>
              <a:t>(</a:t>
            </a:r>
            <a:r>
              <a:rPr lang="en-US" altLang="zh-CN" dirty="0" err="1"/>
              <a:t>Nyquist</a:t>
            </a:r>
            <a:r>
              <a:rPr lang="en-US" altLang="zh-CN" dirty="0"/>
              <a:t>) </a:t>
            </a:r>
            <a:r>
              <a:rPr lang="zh-CN" altLang="en-US" dirty="0"/>
              <a:t>就推导出了著名的</a:t>
            </a:r>
            <a:r>
              <a:rPr lang="zh-CN" altLang="en-US" dirty="0">
                <a:solidFill>
                  <a:srgbClr val="FF0000"/>
                </a:solidFill>
              </a:rPr>
              <a:t>奈氏准则。</a:t>
            </a:r>
            <a:r>
              <a:rPr lang="zh-CN" altLang="en-US" dirty="0"/>
              <a:t>他给出了在假定的理想条件下，为了避免</a:t>
            </a:r>
            <a:r>
              <a:rPr lang="zh-CN" altLang="en-US" dirty="0">
                <a:solidFill>
                  <a:srgbClr val="FF0000"/>
                </a:solidFill>
              </a:rPr>
              <a:t>码间串扰，</a:t>
            </a:r>
            <a:r>
              <a:rPr lang="zh-CN" altLang="en-US" dirty="0"/>
              <a:t>码元的传输速率的上限值。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 2 </a:t>
            </a:r>
            <a:r>
              <a:rPr lang="zh-CN" altLang="zh-CN" dirty="0"/>
              <a:t>章</a:t>
            </a:r>
            <a:r>
              <a:rPr lang="en-US" altLang="zh-CN" dirty="0"/>
              <a:t>  </a:t>
            </a:r>
            <a:r>
              <a:rPr lang="zh-CN" altLang="zh-CN" dirty="0"/>
              <a:t>物理层</a:t>
            </a:r>
            <a:endParaRPr lang="zh-CN" altLang="en-US" dirty="0"/>
          </a:p>
        </p:txBody>
      </p:sp>
      <p:sp>
        <p:nvSpPr>
          <p:cNvPr id="3" name="内容占位符 2"/>
          <p:cNvSpPr>
            <a:spLocks noGrp="1"/>
          </p:cNvSpPr>
          <p:nvPr>
            <p:ph idx="1"/>
          </p:nvPr>
        </p:nvSpPr>
        <p:spPr/>
        <p:txBody>
          <a:bodyPr/>
          <a:lstStyle/>
          <a:p>
            <a:r>
              <a:rPr lang="en-US" altLang="zh-CN" dirty="0"/>
              <a:t>2.1  </a:t>
            </a:r>
            <a:r>
              <a:rPr lang="zh-CN" altLang="zh-CN" dirty="0"/>
              <a:t>物理层的基本概念</a:t>
            </a:r>
          </a:p>
          <a:p>
            <a:r>
              <a:rPr lang="en-US" altLang="zh-CN" dirty="0"/>
              <a:t>2.2  </a:t>
            </a:r>
            <a:r>
              <a:rPr lang="zh-CN" altLang="zh-CN" dirty="0"/>
              <a:t>数据通信的基础知识</a:t>
            </a:r>
          </a:p>
          <a:p>
            <a:r>
              <a:rPr lang="en-US" altLang="zh-CN" dirty="0"/>
              <a:t>2.3  </a:t>
            </a:r>
            <a:r>
              <a:rPr lang="zh-CN" altLang="zh-CN" dirty="0"/>
              <a:t>物理层下面的传输媒体</a:t>
            </a:r>
          </a:p>
          <a:p>
            <a:r>
              <a:rPr lang="en-US" altLang="zh-CN" dirty="0"/>
              <a:t>2.4  </a:t>
            </a:r>
            <a:r>
              <a:rPr lang="zh-CN" altLang="zh-CN" dirty="0"/>
              <a:t>信道复用技术</a:t>
            </a:r>
          </a:p>
          <a:p>
            <a:r>
              <a:rPr lang="en-US" altLang="zh-CN" dirty="0"/>
              <a:t>2.5  </a:t>
            </a:r>
            <a:r>
              <a:rPr lang="zh-CN" altLang="zh-CN" dirty="0"/>
              <a:t>数字传输系统</a:t>
            </a:r>
          </a:p>
          <a:p>
            <a:r>
              <a:rPr lang="en-US" altLang="zh-CN" dirty="0"/>
              <a:t>2.6  </a:t>
            </a:r>
            <a:r>
              <a:rPr lang="zh-CN" altLang="zh-CN" dirty="0"/>
              <a:t>宽带接入技术</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838200" indent="-838200" algn="ctr">
              <a:buFontTx/>
              <a:buAutoNum type="arabicParenBoth"/>
            </a:pPr>
            <a:r>
              <a:rPr lang="zh-CN" altLang="en-US"/>
              <a:t>信道能够通过的频率范围</a:t>
            </a:r>
          </a:p>
        </p:txBody>
      </p:sp>
      <p:sp>
        <p:nvSpPr>
          <p:cNvPr id="2" name="矩形 1"/>
          <p:cNvSpPr/>
          <p:nvPr/>
        </p:nvSpPr>
        <p:spPr>
          <a:xfrm>
            <a:off x="848544" y="1412776"/>
            <a:ext cx="8424936" cy="1569660"/>
          </a:xfrm>
          <a:prstGeom prst="rect">
            <a:avLst/>
          </a:prstGeom>
          <a:solidFill>
            <a:srgbClr val="66FF66"/>
          </a:solidFill>
          <a:ln w="28575" cmpd="thinThick">
            <a:solidFill>
              <a:schemeClr val="tx1"/>
            </a:solidFill>
            <a:prstDash val="solid"/>
          </a:ln>
          <a:effectLst>
            <a:glow rad="635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在任何信道中，</a:t>
            </a:r>
            <a:r>
              <a:rPr lang="zh-CN" altLang="en-US" sz="3200" b="1" dirty="0">
                <a:solidFill>
                  <a:srgbClr val="FF0000"/>
                </a:solidFill>
                <a:latin typeface="+mn-lt"/>
                <a:ea typeface="黑体" panose="02010609060101010101" pitchFamily="2" charset="-122"/>
              </a:rPr>
              <a:t>码元传输的速率是有上限的，</a:t>
            </a:r>
            <a:r>
              <a:rPr lang="zh-CN" altLang="en-US" sz="3200" b="1" dirty="0">
                <a:latin typeface="+mn-lt"/>
                <a:ea typeface="黑体" panose="02010609060101010101" pitchFamily="2" charset="-122"/>
              </a:rPr>
              <a:t>否则就会出现</a:t>
            </a:r>
            <a:r>
              <a:rPr lang="zh-CN" altLang="en-US" sz="3200" b="1" dirty="0">
                <a:solidFill>
                  <a:srgbClr val="FF0000"/>
                </a:solidFill>
                <a:latin typeface="+mn-lt"/>
                <a:ea typeface="黑体" panose="02010609060101010101" pitchFamily="2" charset="-122"/>
              </a:rPr>
              <a:t>码间串扰</a:t>
            </a:r>
            <a:r>
              <a:rPr lang="zh-CN" altLang="en-US" sz="3200" b="1" dirty="0">
                <a:latin typeface="+mn-lt"/>
                <a:ea typeface="黑体" panose="02010609060101010101" pitchFamily="2" charset="-122"/>
              </a:rPr>
              <a:t>的问题，使接收端对码元的判决（即识别）成为不可能。</a:t>
            </a:r>
          </a:p>
        </p:txBody>
      </p:sp>
      <p:sp>
        <p:nvSpPr>
          <p:cNvPr id="3" name="矩形 2"/>
          <p:cNvSpPr/>
          <p:nvPr/>
        </p:nvSpPr>
        <p:spPr>
          <a:xfrm>
            <a:off x="848544" y="3371508"/>
            <a:ext cx="8424936" cy="1569660"/>
          </a:xfrm>
          <a:prstGeom prst="rect">
            <a:avLst/>
          </a:prstGeom>
          <a:solidFill>
            <a:srgbClr val="FFFF66"/>
          </a:solidFill>
          <a:ln w="28575" cmpd="thinThick">
            <a:solidFill>
              <a:schemeClr val="tx1"/>
            </a:solidFill>
            <a:prstDash val="solid"/>
          </a:ln>
          <a:effectLst>
            <a:glow rad="101600">
              <a:schemeClr val="accent1">
                <a:satMod val="175000"/>
                <a:alpha val="40000"/>
              </a:schemeClr>
            </a:glow>
          </a:effectLst>
        </p:spPr>
        <p:txBody>
          <a:bodyPr wrap="square">
            <a:spAutoFit/>
          </a:bodyPr>
          <a:lstStyle/>
          <a:p>
            <a:r>
              <a:rPr lang="zh-CN" altLang="en-US" sz="3200" b="1" dirty="0">
                <a:latin typeface="+mn-lt"/>
                <a:ea typeface="黑体" panose="02010609060101010101" pitchFamily="2" charset="-122"/>
              </a:rPr>
              <a:t>如果信道的频带越宽，也就是能够通过的信号高频分量越多，那么就可以用更高的速率传送码元而不出现码间串扰。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zh-CN" altLang="zh-CN" sz="2800" dirty="0"/>
              <a:t>噪声存在于所有的电子设备和通信信道中。</a:t>
            </a:r>
            <a:endParaRPr lang="en-US" altLang="zh-CN" sz="2800" dirty="0"/>
          </a:p>
          <a:p>
            <a:r>
              <a:rPr lang="zh-CN" altLang="zh-CN" sz="2800" dirty="0"/>
              <a:t>噪声是随机产生的，它的瞬时值有时会很大。因此噪声会使接收端对码元的判决产生错误</a:t>
            </a:r>
            <a:r>
              <a:rPr lang="zh-CN" altLang="en-US" sz="2800" dirty="0"/>
              <a:t>。</a:t>
            </a:r>
            <a:endParaRPr lang="en-US" altLang="zh-CN" sz="2800" dirty="0"/>
          </a:p>
          <a:p>
            <a:r>
              <a:rPr lang="zh-CN" altLang="zh-CN" sz="2800" dirty="0"/>
              <a:t>但噪声的影响是相对的</a:t>
            </a:r>
            <a:r>
              <a:rPr lang="zh-CN" altLang="en-US" sz="2800" dirty="0"/>
              <a:t>。</a:t>
            </a:r>
            <a:r>
              <a:rPr lang="zh-CN" altLang="zh-CN" sz="2800" dirty="0"/>
              <a:t>如果信号相对较强，那么噪声的影响就相对较小。</a:t>
            </a:r>
            <a:endParaRPr lang="en-US" altLang="zh-CN" sz="2800" dirty="0"/>
          </a:p>
          <a:p>
            <a:r>
              <a:rPr lang="zh-CN" altLang="zh-CN" sz="2800" dirty="0">
                <a:solidFill>
                  <a:srgbClr val="FF0000"/>
                </a:solidFill>
              </a:rPr>
              <a:t>信噪比</a:t>
            </a:r>
            <a:r>
              <a:rPr lang="zh-CN" altLang="zh-CN" sz="2800" dirty="0"/>
              <a:t>就是信号的平均功率和噪声的平均功率之比</a:t>
            </a:r>
            <a:r>
              <a:rPr lang="zh-CN" altLang="en-US" sz="2800" dirty="0"/>
              <a:t>。</a:t>
            </a:r>
            <a:r>
              <a:rPr lang="zh-CN" altLang="zh-CN" sz="2800" dirty="0"/>
              <a:t>常记为</a:t>
            </a:r>
            <a:r>
              <a:rPr lang="en-US" altLang="zh-CN" sz="2800" dirty="0"/>
              <a:t> </a:t>
            </a:r>
            <a:r>
              <a:rPr lang="en-US" altLang="zh-CN" sz="2800" i="1" dirty="0"/>
              <a:t>S</a:t>
            </a:r>
            <a:r>
              <a:rPr lang="en-US" altLang="zh-CN" sz="2800" dirty="0"/>
              <a:t>/</a:t>
            </a:r>
            <a:r>
              <a:rPr lang="en-US" altLang="zh-CN" sz="2800" i="1" dirty="0"/>
              <a:t>N</a:t>
            </a:r>
            <a:r>
              <a:rPr lang="zh-CN" altLang="zh-CN" sz="2800" dirty="0"/>
              <a:t>，并用分贝</a:t>
            </a:r>
            <a:r>
              <a:rPr lang="en-US" altLang="zh-CN" sz="2800" dirty="0"/>
              <a:t> (dB) </a:t>
            </a:r>
            <a:r>
              <a:rPr lang="zh-CN" altLang="zh-CN" sz="2800" dirty="0"/>
              <a:t>作为度量单位。即：</a:t>
            </a:r>
          </a:p>
          <a:p>
            <a:pPr marL="0" indent="0" latinLnBrk="1">
              <a:buNone/>
            </a:pPr>
            <a:r>
              <a:rPr lang="en-US" altLang="zh-CN" sz="2800" dirty="0"/>
              <a:t>		</a:t>
            </a: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 </a:t>
            </a:r>
            <a:endParaRPr lang="zh-CN" altLang="zh-CN" sz="2800" dirty="0">
              <a:solidFill>
                <a:srgbClr val="0000CC"/>
              </a:solidFill>
            </a:endParaRPr>
          </a:p>
          <a:p>
            <a:r>
              <a:rPr lang="zh-CN" altLang="zh-CN" sz="2800" dirty="0"/>
              <a:t>例如，当</a:t>
            </a:r>
            <a:r>
              <a:rPr lang="en-US" altLang="zh-CN" sz="2800" dirty="0"/>
              <a:t> </a:t>
            </a:r>
            <a:r>
              <a:rPr lang="en-US" altLang="zh-CN" sz="2800" i="1" dirty="0"/>
              <a:t>S</a:t>
            </a:r>
            <a:r>
              <a:rPr lang="en-US" altLang="zh-CN" sz="2800" dirty="0"/>
              <a:t>/</a:t>
            </a:r>
            <a:r>
              <a:rPr lang="en-US" altLang="zh-CN" sz="2800" i="1" dirty="0"/>
              <a:t>N</a:t>
            </a:r>
            <a:r>
              <a:rPr lang="en-US" altLang="zh-CN" sz="2800" dirty="0"/>
              <a:t> = 10 </a:t>
            </a:r>
            <a:r>
              <a:rPr lang="zh-CN" altLang="zh-CN" sz="2800" dirty="0"/>
              <a:t>时，信噪比为</a:t>
            </a:r>
            <a:r>
              <a:rPr lang="en-US" altLang="zh-CN" sz="2800" dirty="0"/>
              <a:t> 10 dB</a:t>
            </a:r>
            <a:r>
              <a:rPr lang="zh-CN" altLang="zh-CN" sz="2800" dirty="0"/>
              <a:t>，而当</a:t>
            </a:r>
            <a:r>
              <a:rPr lang="en-US" altLang="zh-CN" sz="2800" dirty="0"/>
              <a:t> </a:t>
            </a:r>
            <a:r>
              <a:rPr lang="en-US" altLang="zh-CN" sz="2800" i="1" dirty="0"/>
              <a:t>S</a:t>
            </a:r>
            <a:r>
              <a:rPr lang="en-US" altLang="zh-CN" sz="2800" dirty="0"/>
              <a:t>/</a:t>
            </a:r>
            <a:r>
              <a:rPr lang="en-US" altLang="zh-CN" sz="2800" i="1" dirty="0"/>
              <a:t>N</a:t>
            </a:r>
            <a:r>
              <a:rPr lang="en-US" altLang="zh-CN" sz="2800" dirty="0"/>
              <a:t> = 1000</a:t>
            </a:r>
            <a:r>
              <a:rPr lang="zh-CN" altLang="zh-CN" sz="2800" dirty="0"/>
              <a:t>时，信噪比为</a:t>
            </a:r>
            <a:r>
              <a:rPr lang="en-US" altLang="zh-CN" sz="2800" dirty="0"/>
              <a:t> 30 dB</a:t>
            </a:r>
            <a:r>
              <a:rPr lang="zh-CN" altLang="zh-CN" sz="2800" dirty="0"/>
              <a:t>。</a:t>
            </a:r>
            <a:r>
              <a:rPr lang="zh-CN" alt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a:r>
              <a:rPr lang="en-US" altLang="zh-CN"/>
              <a:t>(2) </a:t>
            </a:r>
            <a:r>
              <a:rPr lang="zh-CN" altLang="en-US"/>
              <a:t>信噪比 </a:t>
            </a:r>
          </a:p>
        </p:txBody>
      </p:sp>
      <p:sp>
        <p:nvSpPr>
          <p:cNvPr id="113667" name="Rectangle 3"/>
          <p:cNvSpPr>
            <a:spLocks noGrp="1" noChangeArrowheads="1"/>
          </p:cNvSpPr>
          <p:nvPr>
            <p:ph idx="1"/>
          </p:nvPr>
        </p:nvSpPr>
        <p:spPr/>
        <p:txBody>
          <a:bodyPr/>
          <a:lstStyle/>
          <a:p>
            <a:r>
              <a:rPr lang="en-US" altLang="zh-CN" dirty="0"/>
              <a:t>1984</a:t>
            </a:r>
            <a:r>
              <a:rPr lang="zh-CN" altLang="en-US" dirty="0"/>
              <a:t>年，香农 </a:t>
            </a:r>
            <a:r>
              <a:rPr lang="en-US" altLang="zh-CN" dirty="0"/>
              <a:t>(Shannon) </a:t>
            </a:r>
            <a:r>
              <a:rPr lang="zh-CN" altLang="en-US" dirty="0"/>
              <a:t>用信息论的理论推导出了带宽受限且有高斯白噪声干扰的信道的</a:t>
            </a:r>
            <a:r>
              <a:rPr lang="zh-CN" altLang="en-US" dirty="0">
                <a:solidFill>
                  <a:srgbClr val="FF0000"/>
                </a:solidFill>
              </a:rPr>
              <a:t>极限</a:t>
            </a:r>
            <a:r>
              <a:rPr lang="zh-CN" altLang="en-US" dirty="0"/>
              <a:t>、</a:t>
            </a:r>
            <a:r>
              <a:rPr lang="zh-CN" altLang="en-US" dirty="0">
                <a:solidFill>
                  <a:srgbClr val="FF0000"/>
                </a:solidFill>
              </a:rPr>
              <a:t>无差错的</a:t>
            </a:r>
            <a:r>
              <a:rPr lang="zh-CN" altLang="en-US" dirty="0"/>
              <a:t>信息传输速率（香农公式）。</a:t>
            </a:r>
          </a:p>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None/>
            </a:pPr>
            <a:r>
              <a:rPr lang="zh-CN" altLang="en-US" dirty="0">
                <a:solidFill>
                  <a:srgbClr val="000099"/>
                </a:solidFill>
                <a:latin typeface="Arial" panose="020B0604020202020204" pitchFamily="34" charset="0"/>
                <a:ea typeface="黑体" panose="02010609060101010101" pitchFamily="2" charset="-122"/>
              </a:rPr>
              <a:t>其中：</a:t>
            </a:r>
            <a:r>
              <a:rPr lang="en-US" altLang="zh-CN" dirty="0">
                <a:solidFill>
                  <a:srgbClr val="000099"/>
                </a:solidFill>
                <a:latin typeface="Arial" panose="020B0604020202020204" pitchFamily="34" charset="0"/>
                <a:ea typeface="黑体" panose="02010609060101010101" pitchFamily="2" charset="-122"/>
              </a:rPr>
              <a:t>	</a:t>
            </a:r>
            <a:r>
              <a:rPr lang="en-US" altLang="zh-CN" i="1" dirty="0">
                <a:solidFill>
                  <a:srgbClr val="000099"/>
                </a:solidFill>
                <a:latin typeface="Arial" panose="020B0604020202020204" pitchFamily="34" charset="0"/>
                <a:ea typeface="黑体" panose="02010609060101010101" pitchFamily="2" charset="-122"/>
              </a:rPr>
              <a:t>W </a:t>
            </a:r>
            <a:r>
              <a:rPr lang="zh-CN" altLang="en-US" dirty="0">
                <a:solidFill>
                  <a:srgbClr val="000099"/>
                </a:solidFill>
                <a:latin typeface="Arial" panose="020B0604020202020204" pitchFamily="34" charset="0"/>
                <a:ea typeface="黑体" panose="02010609060101010101" pitchFamily="2" charset="-122"/>
              </a:rPr>
              <a:t>为信道的带宽（以 </a:t>
            </a:r>
            <a:r>
              <a:rPr lang="en-US" altLang="zh-CN" dirty="0">
                <a:solidFill>
                  <a:srgbClr val="000099"/>
                </a:solidFill>
                <a:latin typeface="Arial" panose="020B0604020202020204" pitchFamily="34" charset="0"/>
                <a:ea typeface="黑体" panose="02010609060101010101" pitchFamily="2" charset="-122"/>
              </a:rPr>
              <a:t>Hz </a:t>
            </a:r>
            <a:r>
              <a:rPr lang="zh-CN" altLang="en-US" dirty="0">
                <a:solidFill>
                  <a:srgbClr val="000099"/>
                </a:solidFill>
                <a:latin typeface="Arial" panose="020B0604020202020204" pitchFamily="34" charset="0"/>
                <a:ea typeface="黑体" panose="02010609060101010101" pitchFamily="2" charset="-122"/>
              </a:rPr>
              <a:t>为单位）；</a:t>
            </a:r>
          </a:p>
          <a:p>
            <a:pPr marL="457200" lvl="1" indent="0">
              <a:buNone/>
            </a:pPr>
            <a:r>
              <a:rPr lang="en-US" altLang="zh-CN" i="1" dirty="0">
                <a:solidFill>
                  <a:srgbClr val="000099"/>
                </a:solidFill>
                <a:latin typeface="Arial" panose="020B0604020202020204" pitchFamily="34" charset="0"/>
                <a:ea typeface="黑体" panose="02010609060101010101" pitchFamily="2" charset="-122"/>
              </a:rPr>
              <a:t>		S </a:t>
            </a:r>
            <a:r>
              <a:rPr lang="zh-CN" altLang="en-US" dirty="0">
                <a:solidFill>
                  <a:srgbClr val="000099"/>
                </a:solidFill>
                <a:latin typeface="Arial" panose="020B0604020202020204" pitchFamily="34" charset="0"/>
                <a:ea typeface="黑体" panose="02010609060101010101" pitchFamily="2" charset="-122"/>
              </a:rPr>
              <a:t>为信道内所传信号的平均功率；</a:t>
            </a:r>
          </a:p>
          <a:p>
            <a:pPr marL="457200" lvl="1" indent="0">
              <a:buNone/>
            </a:pPr>
            <a:r>
              <a:rPr lang="en-US" altLang="zh-CN" i="1" dirty="0">
                <a:solidFill>
                  <a:srgbClr val="000099"/>
                </a:solidFill>
                <a:latin typeface="Arial" panose="020B0604020202020204" pitchFamily="34" charset="0"/>
                <a:ea typeface="黑体" panose="02010609060101010101" pitchFamily="2" charset="-122"/>
              </a:rPr>
              <a:t>		N </a:t>
            </a:r>
            <a:r>
              <a:rPr lang="zh-CN" altLang="en-US" dirty="0">
                <a:solidFill>
                  <a:srgbClr val="000099"/>
                </a:solidFill>
                <a:latin typeface="Arial" panose="020B0604020202020204" pitchFamily="34" charset="0"/>
                <a:ea typeface="黑体" panose="02010609060101010101" pitchFamily="2" charset="-122"/>
              </a:rPr>
              <a:t>为信道内部的高斯噪声功率。</a:t>
            </a:r>
            <a:r>
              <a:rPr lang="zh-CN" altLang="en-US" dirty="0">
                <a:solidFill>
                  <a:srgbClr val="000099"/>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香农公式表明 </a:t>
            </a:r>
          </a:p>
        </p:txBody>
      </p:sp>
      <p:sp>
        <p:nvSpPr>
          <p:cNvPr id="114691" name="Rectangle 3"/>
          <p:cNvSpPr>
            <a:spLocks noGrp="1" noChangeArrowheads="1"/>
          </p:cNvSpPr>
          <p:nvPr>
            <p:ph idx="1"/>
          </p:nvPr>
        </p:nvSpPr>
        <p:spPr/>
        <p:txBody>
          <a:bodyPr/>
          <a:lstStyle/>
          <a:p>
            <a:r>
              <a:rPr lang="zh-CN" altLang="en-US" sz="2800" dirty="0"/>
              <a:t>信道的带宽或信道中的信噪比越大，则信息的极限传输速率就越高。 </a:t>
            </a:r>
          </a:p>
          <a:p>
            <a:r>
              <a:rPr lang="zh-CN" altLang="en-US" sz="2800" dirty="0">
                <a:solidFill>
                  <a:srgbClr val="0000CC"/>
                </a:solidFill>
              </a:rPr>
              <a:t>只要信息传输速率低于信道的极限信息传输速率，就一定可以找到某种办法来实现无差错的传输。 </a:t>
            </a:r>
          </a:p>
          <a:p>
            <a:r>
              <a:rPr lang="zh-CN" altLang="en-US" sz="2800" dirty="0">
                <a:solidFill>
                  <a:srgbClr val="0000CC"/>
                </a:solidFill>
              </a:rPr>
              <a:t>若信道带宽 </a:t>
            </a:r>
            <a:r>
              <a:rPr lang="en-US" altLang="zh-CN" sz="2800" i="1" dirty="0">
                <a:solidFill>
                  <a:srgbClr val="0000CC"/>
                </a:solidFill>
              </a:rPr>
              <a:t>W</a:t>
            </a:r>
            <a:r>
              <a:rPr lang="en-US" altLang="zh-CN" sz="2800" dirty="0">
                <a:solidFill>
                  <a:srgbClr val="0000CC"/>
                </a:solidFill>
              </a:rPr>
              <a:t> </a:t>
            </a:r>
            <a:r>
              <a:rPr lang="zh-CN" altLang="en-US" sz="2800" dirty="0">
                <a:solidFill>
                  <a:srgbClr val="0000CC"/>
                </a:solidFill>
              </a:rPr>
              <a:t>或信噪比 </a:t>
            </a:r>
            <a:r>
              <a:rPr lang="en-US" altLang="zh-CN" sz="2800" i="1" dirty="0">
                <a:solidFill>
                  <a:srgbClr val="0000CC"/>
                </a:solidFill>
              </a:rPr>
              <a:t>S/N</a:t>
            </a:r>
            <a:r>
              <a:rPr lang="en-US" altLang="zh-CN" sz="2800" dirty="0">
                <a:solidFill>
                  <a:srgbClr val="0000CC"/>
                </a:solidFill>
              </a:rPr>
              <a:t> </a:t>
            </a:r>
            <a:r>
              <a:rPr lang="zh-CN" altLang="en-US" sz="2800" dirty="0">
                <a:solidFill>
                  <a:srgbClr val="0000CC"/>
                </a:solidFill>
              </a:rPr>
              <a:t>没有上限（当然实际信道不可能是这样的），则信道的极限信息传输速率 </a:t>
            </a:r>
            <a:r>
              <a:rPr lang="en-US" altLang="zh-CN" sz="2800" i="1" dirty="0">
                <a:solidFill>
                  <a:srgbClr val="0000CC"/>
                </a:solidFill>
              </a:rPr>
              <a:t>C</a:t>
            </a:r>
            <a:r>
              <a:rPr lang="en-US" altLang="zh-CN" sz="2800" dirty="0">
                <a:solidFill>
                  <a:srgbClr val="0000CC"/>
                </a:solidFill>
              </a:rPr>
              <a:t> </a:t>
            </a:r>
            <a:r>
              <a:rPr lang="zh-CN" altLang="en-US" sz="2800" dirty="0">
                <a:solidFill>
                  <a:srgbClr val="0000CC"/>
                </a:solidFill>
              </a:rPr>
              <a:t>也就没有上限。</a:t>
            </a:r>
          </a:p>
          <a:p>
            <a:r>
              <a:rPr lang="zh-CN" altLang="en-US" sz="2800" dirty="0"/>
              <a:t>实际信道上能够达到的信息传输速率要比香农的极限传输速率低不少。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请注意 </a:t>
            </a:r>
          </a:p>
        </p:txBody>
      </p:sp>
      <p:sp>
        <p:nvSpPr>
          <p:cNvPr id="112643" name="Rectangle 3"/>
          <p:cNvSpPr>
            <a:spLocks noGrp="1" noChangeArrowheads="1"/>
          </p:cNvSpPr>
          <p:nvPr>
            <p:ph idx="1"/>
          </p:nvPr>
        </p:nvSpPr>
        <p:spPr/>
        <p:txBody>
          <a:bodyPr/>
          <a:lstStyle/>
          <a:p>
            <a:r>
              <a:rPr lang="zh-CN" altLang="en-US" dirty="0"/>
              <a:t>对于频带宽度已确定的信道，如果信噪比不能再提高了，并且码元传输速率也达到了上限值，那么还有办法提高信息的传输速率。</a:t>
            </a:r>
            <a:endParaRPr lang="en-US" altLang="zh-CN" dirty="0"/>
          </a:p>
          <a:p>
            <a:r>
              <a:rPr lang="zh-CN" altLang="en-US" dirty="0">
                <a:solidFill>
                  <a:srgbClr val="FF0000"/>
                </a:solidFill>
              </a:rPr>
              <a:t>这就是：</a:t>
            </a:r>
            <a:r>
              <a:rPr lang="zh-CN" altLang="en-US" dirty="0">
                <a:solidFill>
                  <a:srgbClr val="0000CC"/>
                </a:solidFill>
              </a:rPr>
              <a:t>用编码的方法让每一个码元携带更多比特的信息量。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r>
              <a:rPr lang="en-US" altLang="zh-CN" dirty="0"/>
              <a:t>2.3.1  </a:t>
            </a:r>
            <a:r>
              <a:rPr lang="zh-CN" altLang="zh-CN" dirty="0"/>
              <a:t>导引型传输媒体</a:t>
            </a:r>
          </a:p>
          <a:p>
            <a:r>
              <a:rPr lang="en-US" altLang="zh-CN" dirty="0"/>
              <a:t>2.3.2  </a:t>
            </a:r>
            <a:r>
              <a:rPr lang="zh-CN" altLang="zh-CN" dirty="0"/>
              <a:t>非导引型传输媒体</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2.3  </a:t>
            </a:r>
            <a:r>
              <a:rPr lang="zh-CN" altLang="zh-CN" dirty="0"/>
              <a:t>物理层下面的传输媒体</a:t>
            </a:r>
            <a:endParaRPr lang="zh-CN" altLang="en-US" dirty="0"/>
          </a:p>
        </p:txBody>
      </p:sp>
      <p:sp>
        <p:nvSpPr>
          <p:cNvPr id="26627" name="Rectangle 3"/>
          <p:cNvSpPr>
            <a:spLocks noGrp="1" noChangeArrowheads="1"/>
          </p:cNvSpPr>
          <p:nvPr>
            <p:ph idx="1"/>
          </p:nvPr>
        </p:nvSpPr>
        <p:spPr/>
        <p:txBody>
          <a:bodyPr/>
          <a:lstStyle/>
          <a:p>
            <a:pPr>
              <a:lnSpc>
                <a:spcPct val="100000"/>
              </a:lnSpc>
            </a:pPr>
            <a:r>
              <a:rPr lang="zh-CN" altLang="zh-CN" dirty="0">
                <a:solidFill>
                  <a:srgbClr val="FF0000"/>
                </a:solidFill>
              </a:rPr>
              <a:t>传输媒体也称为传输介质或传输媒介，</a:t>
            </a:r>
            <a:r>
              <a:rPr lang="zh-CN" altLang="zh-CN" dirty="0"/>
              <a:t>它就是数据传输系统中在</a:t>
            </a:r>
            <a:r>
              <a:rPr lang="zh-CN" altLang="zh-CN" b="0" u="sng" dirty="0">
                <a:solidFill>
                  <a:srgbClr val="FF0000"/>
                </a:solidFill>
              </a:rPr>
              <a:t>发送器和接收器之间的物理通路</a:t>
            </a:r>
            <a:r>
              <a:rPr lang="zh-CN" altLang="en-US" dirty="0"/>
              <a:t>。</a:t>
            </a:r>
            <a:endParaRPr lang="en-US" altLang="zh-CN" dirty="0"/>
          </a:p>
          <a:p>
            <a:pPr>
              <a:lnSpc>
                <a:spcPct val="100000"/>
              </a:lnSpc>
            </a:pPr>
            <a:r>
              <a:rPr lang="zh-CN" altLang="zh-CN" dirty="0"/>
              <a:t>传输媒体可分为两大类，即导引型传输媒体和非导引型传输媒体</a:t>
            </a:r>
            <a:r>
              <a:rPr lang="zh-CN" altLang="en-US" dirty="0"/>
              <a:t>。</a:t>
            </a:r>
            <a:endParaRPr lang="en-US" altLang="zh-CN" dirty="0"/>
          </a:p>
          <a:p>
            <a:pPr>
              <a:lnSpc>
                <a:spcPct val="100000"/>
              </a:lnSpc>
            </a:pPr>
            <a:r>
              <a:rPr lang="zh-CN" altLang="zh-CN" dirty="0">
                <a:solidFill>
                  <a:srgbClr val="FF0000"/>
                </a:solidFill>
              </a:rPr>
              <a:t>在导引型传输媒体中，</a:t>
            </a:r>
            <a:r>
              <a:rPr lang="zh-CN" altLang="zh-CN" dirty="0"/>
              <a:t>电磁波被导引沿着固体媒体（铜线或光纤）传播</a:t>
            </a:r>
            <a:r>
              <a:rPr lang="zh-CN" altLang="en-US" dirty="0"/>
              <a:t>。</a:t>
            </a:r>
            <a:endParaRPr lang="en-US" altLang="zh-CN" dirty="0"/>
          </a:p>
          <a:p>
            <a:pPr>
              <a:lnSpc>
                <a:spcPct val="100000"/>
              </a:lnSpc>
            </a:pPr>
            <a:r>
              <a:rPr lang="zh-CN" altLang="zh-CN" dirty="0">
                <a:solidFill>
                  <a:srgbClr val="FF0000"/>
                </a:solidFill>
              </a:rPr>
              <a:t>非导引型传输媒体就是指自由空间</a:t>
            </a:r>
            <a:r>
              <a:rPr lang="zh-CN" altLang="en-US" dirty="0">
                <a:solidFill>
                  <a:srgbClr val="FF0000"/>
                </a:solidFill>
              </a:rPr>
              <a:t>。</a:t>
            </a:r>
            <a:r>
              <a:rPr lang="zh-CN" altLang="zh-CN" dirty="0"/>
              <a:t>在非导引型传输媒体中</a:t>
            </a:r>
            <a:r>
              <a:rPr lang="zh-CN" altLang="en-US" dirty="0"/>
              <a:t>，</a:t>
            </a:r>
            <a:r>
              <a:rPr lang="zh-CN" altLang="zh-CN" dirty="0"/>
              <a:t>电磁波的传输常称为无线传输。</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2.3  </a:t>
            </a:r>
            <a:r>
              <a:rPr lang="zh-CN" altLang="en-US" dirty="0"/>
              <a:t>物理层下面的传输媒体</a:t>
            </a:r>
          </a:p>
        </p:txBody>
      </p:sp>
      <p:sp>
        <p:nvSpPr>
          <p:cNvPr id="40966" name="Line 6"/>
          <p:cNvSpPr>
            <a:spLocks noChangeShapeType="1"/>
          </p:cNvSpPr>
          <p:nvPr/>
        </p:nvSpPr>
        <p:spPr bwMode="auto">
          <a:xfrm>
            <a:off x="6383561" y="2888146"/>
            <a:ext cx="2545292"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7" name="Rectangle 7"/>
          <p:cNvSpPr>
            <a:spLocks noChangeArrowheads="1"/>
          </p:cNvSpPr>
          <p:nvPr/>
        </p:nvSpPr>
        <p:spPr bwMode="auto">
          <a:xfrm>
            <a:off x="8213419" y="3413609"/>
            <a:ext cx="392113" cy="238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8" name="Line 8"/>
          <p:cNvSpPr>
            <a:spLocks noChangeShapeType="1"/>
          </p:cNvSpPr>
          <p:nvPr/>
        </p:nvSpPr>
        <p:spPr bwMode="auto">
          <a:xfrm flipV="1">
            <a:off x="1305017" y="2888146"/>
            <a:ext cx="1269206" cy="8382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69" name="Rectangle 9"/>
          <p:cNvSpPr>
            <a:spLocks noChangeArrowheads="1"/>
          </p:cNvSpPr>
          <p:nvPr/>
        </p:nvSpPr>
        <p:spPr bwMode="auto">
          <a:xfrm>
            <a:off x="1196669" y="3413608"/>
            <a:ext cx="350838" cy="219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0" name="Line 10"/>
          <p:cNvSpPr>
            <a:spLocks noChangeShapeType="1"/>
          </p:cNvSpPr>
          <p:nvPr/>
        </p:nvSpPr>
        <p:spPr bwMode="auto">
          <a:xfrm>
            <a:off x="2572502" y="37072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1" name="Rectangle 11"/>
          <p:cNvSpPr>
            <a:spLocks noChangeArrowheads="1"/>
          </p:cNvSpPr>
          <p:nvPr/>
        </p:nvSpPr>
        <p:spPr bwMode="auto">
          <a:xfrm>
            <a:off x="2443519" y="4461358"/>
            <a:ext cx="347398" cy="560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2" name="Line 12"/>
          <p:cNvSpPr>
            <a:spLocks noChangeShapeType="1"/>
          </p:cNvSpPr>
          <p:nvPr/>
        </p:nvSpPr>
        <p:spPr bwMode="auto">
          <a:xfrm>
            <a:off x="1944779" y="371047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3" name="Rectangle 13"/>
          <p:cNvSpPr>
            <a:spLocks noChangeArrowheads="1"/>
          </p:cNvSpPr>
          <p:nvPr/>
        </p:nvSpPr>
        <p:spPr bwMode="auto">
          <a:xfrm>
            <a:off x="1851911" y="4480409"/>
            <a:ext cx="214973" cy="568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4" name="Rectangle 14"/>
          <p:cNvSpPr>
            <a:spLocks noChangeArrowheads="1"/>
          </p:cNvSpPr>
          <p:nvPr/>
        </p:nvSpPr>
        <p:spPr bwMode="auto">
          <a:xfrm>
            <a:off x="1836432" y="3750158"/>
            <a:ext cx="242491"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5" name="Line 15"/>
          <p:cNvSpPr>
            <a:spLocks noChangeShapeType="1"/>
          </p:cNvSpPr>
          <p:nvPr/>
        </p:nvSpPr>
        <p:spPr bwMode="auto">
          <a:xfrm>
            <a:off x="3210546"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6" name="Rectangle 16"/>
          <p:cNvSpPr>
            <a:spLocks noChangeArrowheads="1"/>
          </p:cNvSpPr>
          <p:nvPr/>
        </p:nvSpPr>
        <p:spPr bwMode="auto">
          <a:xfrm>
            <a:off x="2765119" y="4102584"/>
            <a:ext cx="902891" cy="282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7" name="Line 17"/>
          <p:cNvSpPr>
            <a:spLocks noChangeShapeType="1"/>
          </p:cNvSpPr>
          <p:nvPr/>
        </p:nvSpPr>
        <p:spPr bwMode="auto">
          <a:xfrm>
            <a:off x="3843429"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8" name="Rectangle 18"/>
          <p:cNvSpPr>
            <a:spLocks noChangeArrowheads="1"/>
          </p:cNvSpPr>
          <p:nvPr/>
        </p:nvSpPr>
        <p:spPr bwMode="auto">
          <a:xfrm>
            <a:off x="3695527" y="4488347"/>
            <a:ext cx="288925" cy="4968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79" name="Line 19"/>
          <p:cNvSpPr>
            <a:spLocks noChangeShapeType="1"/>
          </p:cNvSpPr>
          <p:nvPr/>
        </p:nvSpPr>
        <p:spPr bwMode="auto">
          <a:xfrm>
            <a:off x="5114354" y="371364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0" name="Rectangle 20"/>
          <p:cNvSpPr>
            <a:spLocks noChangeArrowheads="1"/>
          </p:cNvSpPr>
          <p:nvPr/>
        </p:nvSpPr>
        <p:spPr bwMode="auto">
          <a:xfrm>
            <a:off x="5028365" y="4175609"/>
            <a:ext cx="249370" cy="2778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1" name="Line 21"/>
          <p:cNvSpPr>
            <a:spLocks noChangeShapeType="1"/>
          </p:cNvSpPr>
          <p:nvPr/>
        </p:nvSpPr>
        <p:spPr bwMode="auto">
          <a:xfrm>
            <a:off x="1296417" y="2507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2" name="Line 22"/>
          <p:cNvSpPr>
            <a:spLocks noChangeShapeType="1"/>
          </p:cNvSpPr>
          <p:nvPr/>
        </p:nvSpPr>
        <p:spPr bwMode="auto">
          <a:xfrm>
            <a:off x="1317054" y="2888146"/>
            <a:ext cx="817245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3" name="Line 23"/>
          <p:cNvSpPr>
            <a:spLocks noChangeShapeType="1"/>
          </p:cNvSpPr>
          <p:nvPr/>
        </p:nvSpPr>
        <p:spPr bwMode="auto">
          <a:xfrm>
            <a:off x="1292977" y="2507146"/>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4" name="Line 24"/>
          <p:cNvSpPr>
            <a:spLocks noChangeShapeType="1"/>
          </p:cNvSpPr>
          <p:nvPr/>
        </p:nvSpPr>
        <p:spPr bwMode="auto">
          <a:xfrm>
            <a:off x="3686927" y="2511908"/>
            <a:ext cx="0"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5" name="Line 25"/>
          <p:cNvSpPr>
            <a:spLocks noChangeShapeType="1"/>
          </p:cNvSpPr>
          <p:nvPr/>
        </p:nvSpPr>
        <p:spPr bwMode="auto">
          <a:xfrm>
            <a:off x="2582821" y="2523022"/>
            <a:ext cx="0" cy="384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6" name="Line 26"/>
          <p:cNvSpPr>
            <a:spLocks noChangeShapeType="1"/>
          </p:cNvSpPr>
          <p:nvPr/>
        </p:nvSpPr>
        <p:spPr bwMode="auto">
          <a:xfrm>
            <a:off x="598800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7" name="Line 27"/>
          <p:cNvSpPr>
            <a:spLocks noChangeShapeType="1"/>
          </p:cNvSpPr>
          <p:nvPr/>
        </p:nvSpPr>
        <p:spPr bwMode="auto">
          <a:xfrm>
            <a:off x="8381959" y="2516671"/>
            <a:ext cx="0" cy="3667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8" name="Line 28"/>
          <p:cNvSpPr>
            <a:spLocks noChangeShapeType="1"/>
          </p:cNvSpPr>
          <p:nvPr/>
        </p:nvSpPr>
        <p:spPr bwMode="auto">
          <a:xfrm flipV="1">
            <a:off x="1299857" y="3713646"/>
            <a:ext cx="7637595"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89" name="Text Box 29"/>
          <p:cNvSpPr txBox="1">
            <a:spLocks noChangeArrowheads="1"/>
          </p:cNvSpPr>
          <p:nvPr/>
        </p:nvSpPr>
        <p:spPr bwMode="auto">
          <a:xfrm>
            <a:off x="2775438"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无线电</a:t>
            </a:r>
          </a:p>
        </p:txBody>
      </p:sp>
      <p:sp>
        <p:nvSpPr>
          <p:cNvPr id="40990" name="Text Box 30"/>
          <p:cNvSpPr txBox="1">
            <a:spLocks noChangeArrowheads="1"/>
          </p:cNvSpPr>
          <p:nvPr/>
        </p:nvSpPr>
        <p:spPr bwMode="auto">
          <a:xfrm>
            <a:off x="383826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微波</a:t>
            </a:r>
          </a:p>
        </p:txBody>
      </p:sp>
      <p:sp>
        <p:nvSpPr>
          <p:cNvPr id="40991" name="Line 31"/>
          <p:cNvSpPr>
            <a:spLocks noChangeShapeType="1"/>
          </p:cNvSpPr>
          <p:nvPr/>
        </p:nvSpPr>
        <p:spPr bwMode="auto">
          <a:xfrm>
            <a:off x="4828869"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2" name="Line 32"/>
          <p:cNvSpPr>
            <a:spLocks noChangeShapeType="1"/>
          </p:cNvSpPr>
          <p:nvPr/>
        </p:nvSpPr>
        <p:spPr bwMode="auto">
          <a:xfrm>
            <a:off x="5881382" y="2507146"/>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3" name="Text Box 33"/>
          <p:cNvSpPr txBox="1">
            <a:spLocks noChangeArrowheads="1"/>
          </p:cNvSpPr>
          <p:nvPr/>
        </p:nvSpPr>
        <p:spPr bwMode="auto">
          <a:xfrm>
            <a:off x="4966452" y="252619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红外线</a:t>
            </a:r>
          </a:p>
        </p:txBody>
      </p:sp>
      <p:sp>
        <p:nvSpPr>
          <p:cNvPr id="40994" name="Text Box 34"/>
          <p:cNvSpPr txBox="1">
            <a:spLocks noChangeArrowheads="1"/>
          </p:cNvSpPr>
          <p:nvPr/>
        </p:nvSpPr>
        <p:spPr bwMode="auto">
          <a:xfrm>
            <a:off x="5255377"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可见光</a:t>
            </a:r>
          </a:p>
        </p:txBody>
      </p:sp>
      <p:sp>
        <p:nvSpPr>
          <p:cNvPr id="40995" name="Text Box 35"/>
          <p:cNvSpPr txBox="1">
            <a:spLocks noChangeArrowheads="1"/>
          </p:cNvSpPr>
          <p:nvPr/>
        </p:nvSpPr>
        <p:spPr bwMode="auto">
          <a:xfrm>
            <a:off x="6122152" y="30405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紫外线</a:t>
            </a:r>
          </a:p>
        </p:txBody>
      </p:sp>
      <p:sp>
        <p:nvSpPr>
          <p:cNvPr id="40996" name="Line 36"/>
          <p:cNvSpPr>
            <a:spLocks noChangeShapeType="1"/>
          </p:cNvSpPr>
          <p:nvPr/>
        </p:nvSpPr>
        <p:spPr bwMode="auto">
          <a:xfrm>
            <a:off x="6397319" y="2507146"/>
            <a:ext cx="0" cy="3857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0997" name="Text Box 37"/>
          <p:cNvSpPr txBox="1">
            <a:spLocks noChangeArrowheads="1"/>
          </p:cNvSpPr>
          <p:nvPr/>
        </p:nvSpPr>
        <p:spPr bwMode="auto">
          <a:xfrm>
            <a:off x="6892619" y="2526196"/>
            <a:ext cx="7344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X</a:t>
            </a:r>
            <a:r>
              <a:rPr kumimoji="1" lang="zh-CN" altLang="en-US" sz="1600" b="1">
                <a:solidFill>
                  <a:srgbClr val="000099"/>
                </a:solidFill>
                <a:latin typeface="+mn-lt"/>
                <a:ea typeface="黑体" panose="02010609060101010101" pitchFamily="2" charset="-122"/>
              </a:rPr>
              <a:t>射线</a:t>
            </a:r>
          </a:p>
        </p:txBody>
      </p:sp>
      <p:sp>
        <p:nvSpPr>
          <p:cNvPr id="40998" name="Text Box 38"/>
          <p:cNvSpPr txBox="1">
            <a:spLocks noChangeArrowheads="1"/>
          </p:cNvSpPr>
          <p:nvPr/>
        </p:nvSpPr>
        <p:spPr bwMode="auto">
          <a:xfrm>
            <a:off x="8543619" y="2494446"/>
            <a:ext cx="2696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sym typeface="Symbol" panose="05050102010706020507" pitchFamily="18" charset="2"/>
              </a:rPr>
              <a:t></a:t>
            </a:r>
          </a:p>
        </p:txBody>
      </p:sp>
      <p:sp>
        <p:nvSpPr>
          <p:cNvPr id="40999" name="Text Box 39"/>
          <p:cNvSpPr txBox="1">
            <a:spLocks noChangeArrowheads="1"/>
          </p:cNvSpPr>
          <p:nvPr/>
        </p:nvSpPr>
        <p:spPr bwMode="auto">
          <a:xfrm>
            <a:off x="8705279" y="252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射线</a:t>
            </a:r>
          </a:p>
        </p:txBody>
      </p:sp>
      <p:sp>
        <p:nvSpPr>
          <p:cNvPr id="41000" name="Text Box 40"/>
          <p:cNvSpPr txBox="1">
            <a:spLocks noChangeArrowheads="1"/>
          </p:cNvSpPr>
          <p:nvPr/>
        </p:nvSpPr>
        <p:spPr bwMode="auto">
          <a:xfrm>
            <a:off x="1538908" y="371364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双绞线</a:t>
            </a:r>
          </a:p>
        </p:txBody>
      </p:sp>
      <p:sp>
        <p:nvSpPr>
          <p:cNvPr id="41001" name="Line 41"/>
          <p:cNvSpPr>
            <a:spLocks noChangeShapeType="1"/>
          </p:cNvSpPr>
          <p:nvPr/>
        </p:nvSpPr>
        <p:spPr bwMode="auto">
          <a:xfrm>
            <a:off x="1299856" y="4031146"/>
            <a:ext cx="14652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2" name="Text Box 42"/>
          <p:cNvSpPr txBox="1">
            <a:spLocks noChangeArrowheads="1"/>
          </p:cNvSpPr>
          <p:nvPr/>
        </p:nvSpPr>
        <p:spPr bwMode="auto">
          <a:xfrm>
            <a:off x="2665371" y="405495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同轴电缆</a:t>
            </a:r>
          </a:p>
        </p:txBody>
      </p:sp>
      <p:sp>
        <p:nvSpPr>
          <p:cNvPr id="41003" name="Line 43"/>
          <p:cNvSpPr>
            <a:spLocks noChangeShapeType="1"/>
          </p:cNvSpPr>
          <p:nvPr/>
        </p:nvSpPr>
        <p:spPr bwMode="auto">
          <a:xfrm>
            <a:off x="1939619" y="4404208"/>
            <a:ext cx="24765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4" name="Text Box 44"/>
          <p:cNvSpPr txBox="1">
            <a:spLocks noChangeArrowheads="1"/>
          </p:cNvSpPr>
          <p:nvPr/>
        </p:nvSpPr>
        <p:spPr bwMode="auto">
          <a:xfrm>
            <a:off x="4498669" y="3718408"/>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卫星</a:t>
            </a:r>
          </a:p>
        </p:txBody>
      </p:sp>
      <p:sp>
        <p:nvSpPr>
          <p:cNvPr id="41005" name="Line 45"/>
          <p:cNvSpPr>
            <a:spLocks noChangeShapeType="1"/>
          </p:cNvSpPr>
          <p:nvPr/>
        </p:nvSpPr>
        <p:spPr bwMode="auto">
          <a:xfrm>
            <a:off x="4251019" y="4061308"/>
            <a:ext cx="12382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6" name="Text Box 46"/>
          <p:cNvSpPr txBox="1">
            <a:spLocks noChangeArrowheads="1"/>
          </p:cNvSpPr>
          <p:nvPr/>
        </p:nvSpPr>
        <p:spPr bwMode="auto">
          <a:xfrm>
            <a:off x="4660330" y="4137508"/>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地面微波</a:t>
            </a:r>
          </a:p>
        </p:txBody>
      </p:sp>
      <p:sp>
        <p:nvSpPr>
          <p:cNvPr id="41007" name="Line 47"/>
          <p:cNvSpPr>
            <a:spLocks noChangeShapeType="1"/>
          </p:cNvSpPr>
          <p:nvPr/>
        </p:nvSpPr>
        <p:spPr bwMode="auto">
          <a:xfrm>
            <a:off x="4650011" y="4488346"/>
            <a:ext cx="1018117"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08" name="Text Box 48"/>
          <p:cNvSpPr txBox="1">
            <a:spLocks noChangeArrowheads="1"/>
          </p:cNvSpPr>
          <p:nvPr/>
        </p:nvSpPr>
        <p:spPr bwMode="auto">
          <a:xfrm>
            <a:off x="2187269" y="4520096"/>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调幅</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09" name="Text Box 49"/>
          <p:cNvSpPr txBox="1">
            <a:spLocks noChangeArrowheads="1"/>
          </p:cNvSpPr>
          <p:nvPr/>
        </p:nvSpPr>
        <p:spPr bwMode="auto">
          <a:xfrm>
            <a:off x="3342969" y="4467708"/>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调频</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10" name="Text Box 50"/>
          <p:cNvSpPr txBox="1">
            <a:spLocks noChangeArrowheads="1"/>
          </p:cNvSpPr>
          <p:nvPr/>
        </p:nvSpPr>
        <p:spPr bwMode="auto">
          <a:xfrm>
            <a:off x="1399604" y="4523271"/>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海事</a:t>
            </a:r>
          </a:p>
          <a:p>
            <a:pPr algn="l">
              <a:lnSpc>
                <a:spcPct val="90000"/>
              </a:lnSpc>
            </a:pPr>
            <a:r>
              <a:rPr kumimoji="1" lang="zh-CN" altLang="en-US" sz="1600" b="1">
                <a:solidFill>
                  <a:srgbClr val="000099"/>
                </a:solidFill>
                <a:latin typeface="+mn-lt"/>
                <a:ea typeface="黑体" panose="02010609060101010101" pitchFamily="2" charset="-122"/>
              </a:rPr>
              <a:t>无线电</a:t>
            </a:r>
          </a:p>
        </p:txBody>
      </p:sp>
      <p:sp>
        <p:nvSpPr>
          <p:cNvPr id="41011" name="Line 51"/>
          <p:cNvSpPr>
            <a:spLocks noChangeShapeType="1"/>
          </p:cNvSpPr>
          <p:nvPr/>
        </p:nvSpPr>
        <p:spPr bwMode="auto">
          <a:xfrm>
            <a:off x="3631894" y="5021746"/>
            <a:ext cx="467783"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2" name="Text Box 52"/>
          <p:cNvSpPr txBox="1">
            <a:spLocks noChangeArrowheads="1"/>
          </p:cNvSpPr>
          <p:nvPr/>
        </p:nvSpPr>
        <p:spPr bwMode="auto">
          <a:xfrm>
            <a:off x="7663085" y="3742221"/>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光纤</a:t>
            </a:r>
          </a:p>
        </p:txBody>
      </p:sp>
      <p:sp>
        <p:nvSpPr>
          <p:cNvPr id="41013" name="Line 53"/>
          <p:cNvSpPr>
            <a:spLocks noChangeShapeType="1"/>
          </p:cNvSpPr>
          <p:nvPr/>
        </p:nvSpPr>
        <p:spPr bwMode="auto">
          <a:xfrm>
            <a:off x="7635569" y="4074008"/>
            <a:ext cx="6466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4" name="Text Box 54"/>
          <p:cNvSpPr txBox="1">
            <a:spLocks noChangeArrowheads="1"/>
          </p:cNvSpPr>
          <p:nvPr/>
        </p:nvSpPr>
        <p:spPr bwMode="auto">
          <a:xfrm>
            <a:off x="3838269" y="506619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电视</a:t>
            </a:r>
          </a:p>
        </p:txBody>
      </p:sp>
      <p:sp>
        <p:nvSpPr>
          <p:cNvPr id="41015" name="Line 55"/>
          <p:cNvSpPr>
            <a:spLocks noChangeShapeType="1"/>
          </p:cNvSpPr>
          <p:nvPr/>
        </p:nvSpPr>
        <p:spPr bwMode="auto">
          <a:xfrm flipV="1">
            <a:off x="5736919" y="2659546"/>
            <a:ext cx="206375" cy="45720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6" name="Line 56"/>
          <p:cNvSpPr>
            <a:spLocks noChangeShapeType="1"/>
          </p:cNvSpPr>
          <p:nvPr/>
        </p:nvSpPr>
        <p:spPr bwMode="auto">
          <a:xfrm flipH="1" flipV="1">
            <a:off x="6204702" y="2659547"/>
            <a:ext cx="89429" cy="454025"/>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7" name="Line 57"/>
          <p:cNvSpPr>
            <a:spLocks noChangeShapeType="1"/>
          </p:cNvSpPr>
          <p:nvPr/>
        </p:nvSpPr>
        <p:spPr bwMode="auto">
          <a:xfrm>
            <a:off x="1444319" y="5097946"/>
            <a:ext cx="74295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8" name="Line 58"/>
          <p:cNvSpPr>
            <a:spLocks noChangeShapeType="1"/>
          </p:cNvSpPr>
          <p:nvPr/>
        </p:nvSpPr>
        <p:spPr bwMode="auto">
          <a:xfrm>
            <a:off x="2352369" y="5097946"/>
            <a:ext cx="495300"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19" name="Line 59"/>
          <p:cNvSpPr>
            <a:spLocks noChangeShapeType="1"/>
          </p:cNvSpPr>
          <p:nvPr/>
        </p:nvSpPr>
        <p:spPr bwMode="auto">
          <a:xfrm>
            <a:off x="3673169" y="5402746"/>
            <a:ext cx="811742" cy="0"/>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0" name="Line 60"/>
          <p:cNvSpPr>
            <a:spLocks noChangeShapeType="1"/>
          </p:cNvSpPr>
          <p:nvPr/>
        </p:nvSpPr>
        <p:spPr bwMode="auto">
          <a:xfrm>
            <a:off x="1294698" y="5471008"/>
            <a:ext cx="764791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1" name="Line 61"/>
          <p:cNvSpPr>
            <a:spLocks noChangeShapeType="1"/>
          </p:cNvSpPr>
          <p:nvPr/>
        </p:nvSpPr>
        <p:spPr bwMode="auto">
          <a:xfrm>
            <a:off x="1306736"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2" name="Line 62"/>
          <p:cNvSpPr>
            <a:spLocks noChangeShapeType="1"/>
          </p:cNvSpPr>
          <p:nvPr/>
        </p:nvSpPr>
        <p:spPr bwMode="auto">
          <a:xfrm>
            <a:off x="4481471" y="371205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3" name="Line 63"/>
          <p:cNvSpPr>
            <a:spLocks noChangeShapeType="1"/>
          </p:cNvSpPr>
          <p:nvPr/>
        </p:nvSpPr>
        <p:spPr bwMode="auto">
          <a:xfrm>
            <a:off x="5747238" y="3719996"/>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4" name="Line 64"/>
          <p:cNvSpPr>
            <a:spLocks noChangeShapeType="1"/>
          </p:cNvSpPr>
          <p:nvPr/>
        </p:nvSpPr>
        <p:spPr bwMode="auto">
          <a:xfrm>
            <a:off x="6380121" y="37168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5" name="Line 65"/>
          <p:cNvSpPr>
            <a:spLocks noChangeShapeType="1"/>
          </p:cNvSpPr>
          <p:nvPr/>
        </p:nvSpPr>
        <p:spPr bwMode="auto">
          <a:xfrm>
            <a:off x="7018164"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6" name="Line 66"/>
          <p:cNvSpPr>
            <a:spLocks noChangeShapeType="1"/>
          </p:cNvSpPr>
          <p:nvPr/>
        </p:nvSpPr>
        <p:spPr bwMode="auto">
          <a:xfrm>
            <a:off x="7656207" y="3729521"/>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7" name="Line 67"/>
          <p:cNvSpPr>
            <a:spLocks noChangeShapeType="1"/>
          </p:cNvSpPr>
          <p:nvPr/>
        </p:nvSpPr>
        <p:spPr bwMode="auto">
          <a:xfrm>
            <a:off x="8289090" y="3721583"/>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28" name="Line 68"/>
          <p:cNvSpPr>
            <a:spLocks noChangeShapeType="1"/>
          </p:cNvSpPr>
          <p:nvPr/>
        </p:nvSpPr>
        <p:spPr bwMode="auto">
          <a:xfrm>
            <a:off x="8927133" y="3718408"/>
            <a:ext cx="0" cy="17526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41029" name="Group 69"/>
          <p:cNvGrpSpPr/>
          <p:nvPr/>
        </p:nvGrpSpPr>
        <p:grpSpPr bwMode="auto">
          <a:xfrm>
            <a:off x="371170" y="2202346"/>
            <a:ext cx="768747" cy="371475"/>
            <a:chOff x="6" y="352"/>
            <a:chExt cx="447" cy="234"/>
          </a:xfrm>
        </p:grpSpPr>
        <p:sp>
          <p:nvSpPr>
            <p:cNvPr id="41030" name="Text Box 70"/>
            <p:cNvSpPr txBox="1">
              <a:spLocks noChangeArrowheads="1"/>
            </p:cNvSpPr>
            <p:nvPr/>
          </p:nvSpPr>
          <p:spPr bwMode="auto">
            <a:xfrm>
              <a:off x="92" y="353"/>
              <a:ext cx="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(Hz)</a:t>
              </a:r>
            </a:p>
          </p:txBody>
        </p:sp>
        <p:sp>
          <p:nvSpPr>
            <p:cNvPr id="41031" name="Text Box 71"/>
            <p:cNvSpPr txBox="1">
              <a:spLocks noChangeArrowheads="1"/>
            </p:cNvSpPr>
            <p:nvPr/>
          </p:nvSpPr>
          <p:spPr bwMode="auto">
            <a:xfrm>
              <a:off x="6" y="35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p>
          </p:txBody>
        </p:sp>
      </p:grpSp>
      <p:grpSp>
        <p:nvGrpSpPr>
          <p:cNvPr id="41032" name="Group 72"/>
          <p:cNvGrpSpPr/>
          <p:nvPr/>
        </p:nvGrpSpPr>
        <p:grpSpPr bwMode="auto">
          <a:xfrm>
            <a:off x="378049" y="3421547"/>
            <a:ext cx="763587" cy="374650"/>
            <a:chOff x="78" y="1589"/>
            <a:chExt cx="444" cy="236"/>
          </a:xfrm>
        </p:grpSpPr>
        <p:sp>
          <p:nvSpPr>
            <p:cNvPr id="41033" name="Text Box 73"/>
            <p:cNvSpPr txBox="1">
              <a:spLocks noChangeArrowheads="1"/>
            </p:cNvSpPr>
            <p:nvPr/>
          </p:nvSpPr>
          <p:spPr bwMode="auto">
            <a:xfrm>
              <a:off x="124" y="1589"/>
              <a:ext cx="3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 (Hz)</a:t>
              </a:r>
            </a:p>
          </p:txBody>
        </p:sp>
        <p:sp>
          <p:nvSpPr>
            <p:cNvPr id="41034" name="Text Box 74"/>
            <p:cNvSpPr txBox="1">
              <a:spLocks noChangeArrowheads="1"/>
            </p:cNvSpPr>
            <p:nvPr/>
          </p:nvSpPr>
          <p:spPr bwMode="auto">
            <a:xfrm>
              <a:off x="78" y="1592"/>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800" b="1">
                  <a:solidFill>
                    <a:srgbClr val="000099"/>
                  </a:solidFill>
                  <a:latin typeface="+mn-lt"/>
                  <a:ea typeface="黑体" panose="02010609060101010101" pitchFamily="2" charset="-122"/>
                </a:rPr>
                <a:t>f</a:t>
              </a:r>
            </a:p>
          </p:txBody>
        </p:sp>
      </p:grpSp>
      <p:sp>
        <p:nvSpPr>
          <p:cNvPr id="41035" name="Line 75"/>
          <p:cNvSpPr>
            <a:spLocks noChangeShapeType="1"/>
          </p:cNvSpPr>
          <p:nvPr/>
        </p:nvSpPr>
        <p:spPr bwMode="auto">
          <a:xfrm>
            <a:off x="1526869" y="5471008"/>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6" name="Line 76"/>
          <p:cNvSpPr>
            <a:spLocks noChangeShapeType="1"/>
          </p:cNvSpPr>
          <p:nvPr/>
        </p:nvSpPr>
        <p:spPr bwMode="auto">
          <a:xfrm>
            <a:off x="2145994"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7" name="Line 77"/>
          <p:cNvSpPr>
            <a:spLocks noChangeShapeType="1"/>
          </p:cNvSpPr>
          <p:nvPr/>
        </p:nvSpPr>
        <p:spPr bwMode="auto">
          <a:xfrm>
            <a:off x="2770279"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8" name="Line 78"/>
          <p:cNvSpPr>
            <a:spLocks noChangeShapeType="1"/>
          </p:cNvSpPr>
          <p:nvPr/>
        </p:nvSpPr>
        <p:spPr bwMode="auto">
          <a:xfrm>
            <a:off x="341520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39" name="Line 79"/>
          <p:cNvSpPr>
            <a:spLocks noChangeShapeType="1"/>
          </p:cNvSpPr>
          <p:nvPr/>
        </p:nvSpPr>
        <p:spPr bwMode="auto">
          <a:xfrm>
            <a:off x="4029166"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0" name="Line 80"/>
          <p:cNvSpPr>
            <a:spLocks noChangeShapeType="1"/>
          </p:cNvSpPr>
          <p:nvPr/>
        </p:nvSpPr>
        <p:spPr bwMode="auto">
          <a:xfrm>
            <a:off x="4674088"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1" name="Line 81"/>
          <p:cNvSpPr>
            <a:spLocks noChangeShapeType="1"/>
          </p:cNvSpPr>
          <p:nvPr/>
        </p:nvSpPr>
        <p:spPr bwMode="auto">
          <a:xfrm>
            <a:off x="5313850"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2" name="Line 82"/>
          <p:cNvSpPr>
            <a:spLocks noChangeShapeType="1"/>
          </p:cNvSpPr>
          <p:nvPr/>
        </p:nvSpPr>
        <p:spPr bwMode="auto">
          <a:xfrm>
            <a:off x="5938135" y="5480533"/>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3" name="Line 83"/>
          <p:cNvSpPr>
            <a:spLocks noChangeShapeType="1"/>
          </p:cNvSpPr>
          <p:nvPr/>
        </p:nvSpPr>
        <p:spPr bwMode="auto">
          <a:xfrm>
            <a:off x="6588216"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4" name="Line 84"/>
          <p:cNvSpPr>
            <a:spLocks noChangeShapeType="1"/>
          </p:cNvSpPr>
          <p:nvPr/>
        </p:nvSpPr>
        <p:spPr bwMode="auto">
          <a:xfrm>
            <a:off x="7222819"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5" name="Line 85"/>
          <p:cNvSpPr>
            <a:spLocks noChangeShapeType="1"/>
          </p:cNvSpPr>
          <p:nvPr/>
        </p:nvSpPr>
        <p:spPr bwMode="auto">
          <a:xfrm>
            <a:off x="7867741" y="5485296"/>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6" name="Line 86"/>
          <p:cNvSpPr>
            <a:spLocks noChangeShapeType="1"/>
          </p:cNvSpPr>
          <p:nvPr/>
        </p:nvSpPr>
        <p:spPr bwMode="auto">
          <a:xfrm>
            <a:off x="8507504" y="5475771"/>
            <a:ext cx="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47" name="Text Box 87"/>
          <p:cNvSpPr txBox="1">
            <a:spLocks noChangeArrowheads="1"/>
          </p:cNvSpPr>
          <p:nvPr/>
        </p:nvSpPr>
        <p:spPr bwMode="auto">
          <a:xfrm>
            <a:off x="1597381" y="5480533"/>
            <a:ext cx="4347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LF</a:t>
            </a:r>
          </a:p>
        </p:txBody>
      </p:sp>
      <p:sp>
        <p:nvSpPr>
          <p:cNvPr id="41048" name="Text Box 88"/>
          <p:cNvSpPr txBox="1">
            <a:spLocks noChangeArrowheads="1"/>
          </p:cNvSpPr>
          <p:nvPr/>
        </p:nvSpPr>
        <p:spPr bwMode="auto">
          <a:xfrm>
            <a:off x="2231984" y="5480533"/>
            <a:ext cx="4812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MF</a:t>
            </a:r>
          </a:p>
        </p:txBody>
      </p:sp>
      <p:sp>
        <p:nvSpPr>
          <p:cNvPr id="41049" name="Text Box 89"/>
          <p:cNvSpPr txBox="1">
            <a:spLocks noChangeArrowheads="1"/>
          </p:cNvSpPr>
          <p:nvPr/>
        </p:nvSpPr>
        <p:spPr bwMode="auto">
          <a:xfrm>
            <a:off x="2866588" y="5480533"/>
            <a:ext cx="4571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HF</a:t>
            </a:r>
          </a:p>
        </p:txBody>
      </p:sp>
      <p:sp>
        <p:nvSpPr>
          <p:cNvPr id="41050" name="Text Box 90"/>
          <p:cNvSpPr txBox="1">
            <a:spLocks noChangeArrowheads="1"/>
          </p:cNvSpPr>
          <p:nvPr/>
        </p:nvSpPr>
        <p:spPr bwMode="auto">
          <a:xfrm>
            <a:off x="3428959"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VHF</a:t>
            </a:r>
          </a:p>
        </p:txBody>
      </p:sp>
      <p:sp>
        <p:nvSpPr>
          <p:cNvPr id="41051" name="Text Box 91"/>
          <p:cNvSpPr txBox="1">
            <a:spLocks noChangeArrowheads="1"/>
          </p:cNvSpPr>
          <p:nvPr/>
        </p:nvSpPr>
        <p:spPr bwMode="auto">
          <a:xfrm>
            <a:off x="4048084" y="5480533"/>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UHF</a:t>
            </a:r>
          </a:p>
        </p:txBody>
      </p:sp>
      <p:sp>
        <p:nvSpPr>
          <p:cNvPr id="41052" name="Text Box 92"/>
          <p:cNvSpPr txBox="1">
            <a:spLocks noChangeArrowheads="1"/>
          </p:cNvSpPr>
          <p:nvPr/>
        </p:nvSpPr>
        <p:spPr bwMode="auto">
          <a:xfrm>
            <a:off x="466205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SHF</a:t>
            </a:r>
          </a:p>
        </p:txBody>
      </p:sp>
      <p:sp>
        <p:nvSpPr>
          <p:cNvPr id="41053" name="Text Box 93"/>
          <p:cNvSpPr txBox="1">
            <a:spLocks noChangeArrowheads="1"/>
          </p:cNvSpPr>
          <p:nvPr/>
        </p:nvSpPr>
        <p:spPr bwMode="auto">
          <a:xfrm>
            <a:off x="5312131" y="5480533"/>
            <a:ext cx="5934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EHF</a:t>
            </a:r>
          </a:p>
        </p:txBody>
      </p:sp>
      <p:sp>
        <p:nvSpPr>
          <p:cNvPr id="41054" name="Text Box 94"/>
          <p:cNvSpPr txBox="1">
            <a:spLocks noChangeArrowheads="1"/>
          </p:cNvSpPr>
          <p:nvPr/>
        </p:nvSpPr>
        <p:spPr bwMode="auto">
          <a:xfrm>
            <a:off x="5941575" y="5480533"/>
            <a:ext cx="5822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THF</a:t>
            </a:r>
          </a:p>
        </p:txBody>
      </p:sp>
      <p:sp>
        <p:nvSpPr>
          <p:cNvPr id="41055" name="Text Box 95"/>
          <p:cNvSpPr txBox="1">
            <a:spLocks noChangeArrowheads="1"/>
          </p:cNvSpPr>
          <p:nvPr/>
        </p:nvSpPr>
        <p:spPr bwMode="auto">
          <a:xfrm>
            <a:off x="536269" y="5402746"/>
            <a:ext cx="5950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600" b="1">
                <a:solidFill>
                  <a:srgbClr val="000099"/>
                </a:solidFill>
                <a:latin typeface="+mn-lt"/>
                <a:ea typeface="黑体" panose="02010609060101010101" pitchFamily="2" charset="-122"/>
              </a:rPr>
              <a:t>波段</a:t>
            </a:r>
          </a:p>
        </p:txBody>
      </p:sp>
      <p:sp>
        <p:nvSpPr>
          <p:cNvPr id="41056" name="Text Box 96"/>
          <p:cNvSpPr txBox="1">
            <a:spLocks noChangeArrowheads="1"/>
          </p:cNvSpPr>
          <p:nvPr/>
        </p:nvSpPr>
        <p:spPr bwMode="auto">
          <a:xfrm>
            <a:off x="1079723" y="3392971"/>
            <a:ext cx="83363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7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9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11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13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15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a:t>
            </a:r>
            <a:endParaRPr kumimoji="1" lang="en-US" altLang="zh-CN" sz="1600" b="1">
              <a:solidFill>
                <a:srgbClr val="000099"/>
              </a:solidFill>
              <a:latin typeface="+mn-lt"/>
              <a:ea typeface="黑体" panose="02010609060101010101" pitchFamily="2" charset="-122"/>
            </a:endParaRPr>
          </a:p>
        </p:txBody>
      </p:sp>
      <p:sp>
        <p:nvSpPr>
          <p:cNvPr id="41057" name="Text Box 97"/>
          <p:cNvSpPr txBox="1">
            <a:spLocks noChangeArrowheads="1"/>
          </p:cNvSpPr>
          <p:nvPr/>
        </p:nvSpPr>
        <p:spPr bwMode="auto">
          <a:xfrm>
            <a:off x="1114119" y="2170596"/>
            <a:ext cx="84192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14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16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18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20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22       </a:t>
            </a:r>
            <a:r>
              <a:rPr kumimoji="1" lang="en-US" altLang="zh-CN" sz="1600" b="1">
                <a:solidFill>
                  <a:srgbClr val="000099"/>
                </a:solidFill>
                <a:latin typeface="+mn-lt"/>
                <a:ea typeface="黑体" panose="02010609060101010101" pitchFamily="2" charset="-122"/>
              </a:rPr>
              <a:t>10</a:t>
            </a:r>
            <a:r>
              <a:rPr kumimoji="1" lang="en-US" altLang="zh-CN" sz="1600" b="1" baseline="30000">
                <a:solidFill>
                  <a:srgbClr val="000099"/>
                </a:solidFill>
                <a:latin typeface="+mn-lt"/>
                <a:ea typeface="黑体" panose="02010609060101010101" pitchFamily="2" charset="-122"/>
              </a:rPr>
              <a:t>24</a:t>
            </a:r>
            <a:endParaRPr kumimoji="1" lang="en-US" altLang="zh-CN" sz="1600" b="1">
              <a:solidFill>
                <a:srgbClr val="000099"/>
              </a:solidFill>
              <a:latin typeface="+mn-lt"/>
              <a:ea typeface="黑体" panose="02010609060101010101" pitchFamily="2" charset="-122"/>
            </a:endParaRPr>
          </a:p>
        </p:txBody>
      </p:sp>
      <p:sp>
        <p:nvSpPr>
          <p:cNvPr id="41058" name="Line 98"/>
          <p:cNvSpPr>
            <a:spLocks noChangeShapeType="1"/>
          </p:cNvSpPr>
          <p:nvPr/>
        </p:nvSpPr>
        <p:spPr bwMode="auto">
          <a:xfrm flipV="1">
            <a:off x="4278536" y="5018572"/>
            <a:ext cx="386954" cy="3175"/>
          </a:xfrm>
          <a:prstGeom prst="line">
            <a:avLst/>
          </a:prstGeom>
          <a:noFill/>
          <a:ln w="952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59" name="Rectangle 99"/>
          <p:cNvSpPr>
            <a:spLocks noChangeArrowheads="1"/>
          </p:cNvSpPr>
          <p:nvPr/>
        </p:nvSpPr>
        <p:spPr bwMode="auto">
          <a:xfrm>
            <a:off x="4416119" y="4488346"/>
            <a:ext cx="91150"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41060" name="Text Box 100"/>
          <p:cNvSpPr txBox="1">
            <a:spLocks noChangeArrowheads="1"/>
          </p:cNvSpPr>
          <p:nvPr/>
        </p:nvSpPr>
        <p:spPr bwMode="auto">
          <a:xfrm>
            <a:off x="4080760" y="4483583"/>
            <a:ext cx="86273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600" b="1">
                <a:solidFill>
                  <a:srgbClr val="000099"/>
                </a:solidFill>
                <a:latin typeface="+mn-lt"/>
                <a:ea typeface="黑体" panose="02010609060101010101" pitchFamily="2" charset="-122"/>
              </a:rPr>
              <a:t>  </a:t>
            </a:r>
            <a:r>
              <a:rPr kumimoji="1" lang="zh-CN" altLang="en-US" sz="1600" b="1">
                <a:solidFill>
                  <a:srgbClr val="000099"/>
                </a:solidFill>
                <a:latin typeface="+mn-lt"/>
                <a:ea typeface="黑体" panose="02010609060101010101" pitchFamily="2" charset="-122"/>
              </a:rPr>
              <a:t>移动</a:t>
            </a:r>
          </a:p>
          <a:p>
            <a:pPr algn="l">
              <a:lnSpc>
                <a:spcPct val="90000"/>
              </a:lnSpc>
            </a:pPr>
            <a:r>
              <a:rPr kumimoji="1" lang="zh-CN" altLang="en-US" sz="1600" b="1">
                <a:solidFill>
                  <a:srgbClr val="000099"/>
                </a:solidFill>
                <a:latin typeface="+mn-lt"/>
                <a:ea typeface="黑体" panose="02010609060101010101" pitchFamily="2" charset="-122"/>
              </a:rPr>
              <a:t>无线电 </a:t>
            </a:r>
          </a:p>
        </p:txBody>
      </p:sp>
      <p:sp>
        <p:nvSpPr>
          <p:cNvPr id="41061" name="Rectangle 101"/>
          <p:cNvSpPr>
            <a:spLocks noChangeArrowheads="1"/>
          </p:cNvSpPr>
          <p:nvPr/>
        </p:nvSpPr>
        <p:spPr bwMode="auto">
          <a:xfrm>
            <a:off x="793887" y="1304132"/>
            <a:ext cx="8442458" cy="54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rgbClr val="000099"/>
                </a:solidFill>
                <a:latin typeface="+mn-lt"/>
                <a:ea typeface="黑体" panose="02010609060101010101" pitchFamily="2" charset="-122"/>
              </a:rPr>
              <a:t>电信领域使用的电磁波的频谱：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p:txBody>
          <a:bodyPr/>
          <a:lstStyle/>
          <a:p>
            <a:r>
              <a:rPr lang="zh-CN" altLang="en-US" dirty="0">
                <a:solidFill>
                  <a:srgbClr val="FF0000"/>
                </a:solidFill>
              </a:rPr>
              <a:t>双绞线</a:t>
            </a:r>
            <a:endParaRPr lang="en-US" altLang="zh-CN" dirty="0">
              <a:solidFill>
                <a:srgbClr val="FF0000"/>
              </a:solidFill>
            </a:endParaRPr>
          </a:p>
          <a:p>
            <a:pPr lvl="1"/>
            <a:r>
              <a:rPr lang="zh-CN" altLang="zh-CN" dirty="0"/>
              <a:t>最常用的传输媒体</a:t>
            </a:r>
            <a:r>
              <a:rPr lang="zh-CN" altLang="en-US" dirty="0"/>
              <a:t>。</a:t>
            </a:r>
            <a:endParaRPr lang="en-US" altLang="zh-CN" dirty="0"/>
          </a:p>
          <a:p>
            <a:pPr lvl="1"/>
            <a:r>
              <a:rPr lang="zh-CN" altLang="zh-CN" dirty="0"/>
              <a:t>模拟传输和数字传输都可以使用双绞线，其通信距离一般为几到十几公里。</a:t>
            </a:r>
            <a:endParaRPr lang="zh-CN" altLang="en-US" dirty="0"/>
          </a:p>
          <a:p>
            <a:pPr lvl="1"/>
            <a:r>
              <a:rPr lang="zh-CN" altLang="en-US" dirty="0">
                <a:solidFill>
                  <a:srgbClr val="FF0000"/>
                </a:solidFill>
                <a:latin typeface="Arial" panose="020B0604020202020204" pitchFamily="34" charset="0"/>
                <a:ea typeface="黑体" panose="02010609060101010101" pitchFamily="2" charset="-122"/>
              </a:rPr>
              <a:t>屏蔽双绞线 </a:t>
            </a:r>
            <a:r>
              <a:rPr lang="en-US" altLang="zh-CN" dirty="0">
                <a:solidFill>
                  <a:srgbClr val="FF0000"/>
                </a:solidFill>
                <a:latin typeface="Arial" panose="020B0604020202020204" pitchFamily="34" charset="0"/>
                <a:ea typeface="黑体" panose="02010609060101010101" pitchFamily="2" charset="-122"/>
              </a:rPr>
              <a:t>STP </a:t>
            </a:r>
            <a:r>
              <a:rPr lang="en-US" altLang="zh-CN" dirty="0">
                <a:solidFill>
                  <a:srgbClr val="0000CC"/>
                </a:solidFill>
                <a:latin typeface="Arial" panose="020B0604020202020204" pitchFamily="34" charset="0"/>
                <a:ea typeface="黑体" panose="02010609060101010101" pitchFamily="2" charset="-122"/>
              </a:rPr>
              <a:t>(Shielded Twisted Pair)</a:t>
            </a:r>
          </a:p>
          <a:p>
            <a:pPr lvl="2"/>
            <a:r>
              <a:rPr lang="zh-CN" altLang="en-US" dirty="0"/>
              <a:t>带金属</a:t>
            </a:r>
            <a:r>
              <a:rPr lang="zh-CN" altLang="zh-CN" dirty="0"/>
              <a:t>屏蔽层</a:t>
            </a:r>
            <a:endParaRPr lang="en-US" altLang="zh-CN" dirty="0">
              <a:solidFill>
                <a:srgbClr val="0000CC"/>
              </a:solidFill>
              <a:latin typeface="Arial" panose="020B0604020202020204" pitchFamily="34" charset="0"/>
              <a:ea typeface="黑体" panose="02010609060101010101" pitchFamily="2" charset="-122"/>
            </a:endParaRPr>
          </a:p>
          <a:p>
            <a:pPr lvl="1"/>
            <a:r>
              <a:rPr lang="zh-CN" altLang="en-US" dirty="0">
                <a:solidFill>
                  <a:srgbClr val="0000CC"/>
                </a:solidFill>
                <a:latin typeface="Arial" panose="020B0604020202020204" pitchFamily="34" charset="0"/>
                <a:ea typeface="黑体" panose="02010609060101010101" pitchFamily="2" charset="-122"/>
              </a:rPr>
              <a:t>无屏蔽双绞线 </a:t>
            </a:r>
            <a:r>
              <a:rPr lang="en-US" altLang="zh-CN" dirty="0">
                <a:solidFill>
                  <a:srgbClr val="0000CC"/>
                </a:solidFill>
                <a:latin typeface="Arial" panose="020B0604020202020204" pitchFamily="34" charset="0"/>
                <a:ea typeface="黑体" panose="02010609060101010101" pitchFamily="2" charset="-122"/>
              </a:rPr>
              <a:t>UTP (Unshielded Twisted Pair)</a:t>
            </a:r>
            <a:r>
              <a:rPr lang="en-US" altLang="zh-CN" dirty="0">
                <a:solidFill>
                  <a:srgbClr val="0000CC"/>
                </a:solidFill>
              </a:rPr>
              <a:t> </a:t>
            </a:r>
          </a:p>
        </p:txBody>
      </p:sp>
      <p:pic>
        <p:nvPicPr>
          <p:cNvPr id="7170" name="Picture 2" descr="6ç±»éå±è½åç»çº¿">
            <a:extLst>
              <a:ext uri="{FF2B5EF4-FFF2-40B4-BE49-F238E27FC236}">
                <a16:creationId xmlns:a16="http://schemas.microsoft.com/office/drawing/2014/main" id="{508DC5DA-5AFA-480E-8E5F-CC6B7BA1F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40" y="88615"/>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grpSp>
        <p:nvGrpSpPr>
          <p:cNvPr id="3" name="组合 2"/>
          <p:cNvGrpSpPr/>
          <p:nvPr/>
        </p:nvGrpSpPr>
        <p:grpSpPr>
          <a:xfrm>
            <a:off x="761552" y="1548162"/>
            <a:ext cx="3855839" cy="2015564"/>
            <a:chOff x="1280592" y="1686499"/>
            <a:chExt cx="3279775" cy="1643970"/>
          </a:xfrm>
        </p:grpSpPr>
        <p:pic>
          <p:nvPicPr>
            <p:cNvPr id="6" name="Picture 4" descr="223b"/>
            <p:cNvPicPr>
              <a:picLocks noChangeAspect="1" noChangeArrowheads="1"/>
            </p:cNvPicPr>
            <p:nvPr/>
          </p:nvPicPr>
          <p:blipFill>
            <a:blip r:embed="rId3">
              <a:extLst>
                <a:ext uri="{28A0092B-C50C-407E-A947-70E740481C1C}">
                  <a14:useLocalDpi xmlns:a14="http://schemas.microsoft.com/office/drawing/2010/main" val="0"/>
                </a:ext>
              </a:extLst>
            </a:blip>
            <a:srcRect t="24692" b="39763"/>
            <a:stretch>
              <a:fillRect/>
            </a:stretch>
          </p:blipFill>
          <p:spPr bwMode="auto">
            <a:xfrm>
              <a:off x="1280592" y="1686499"/>
              <a:ext cx="32797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3926955" y="2546924"/>
              <a:ext cx="596128"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p>
          </p:txBody>
        </p:sp>
        <p:sp>
          <p:nvSpPr>
            <p:cNvPr id="10" name="Text Box 9"/>
            <p:cNvSpPr txBox="1">
              <a:spLocks noChangeArrowheads="1"/>
            </p:cNvSpPr>
            <p:nvPr/>
          </p:nvSpPr>
          <p:spPr bwMode="auto">
            <a:xfrm>
              <a:off x="1432992" y="2554861"/>
              <a:ext cx="957263" cy="527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zh-CN" altLang="en-US" sz="2000" b="1" dirty="0">
                  <a:solidFill>
                    <a:srgbClr val="000099"/>
                  </a:solidFill>
                  <a:latin typeface="+mn-lt"/>
                  <a:ea typeface="黑体" panose="02010609060101010101" pitchFamily="2" charset="-122"/>
                </a:rPr>
                <a:t>聚氯乙烯套层</a:t>
              </a:r>
            </a:p>
          </p:txBody>
        </p:sp>
        <p:sp>
          <p:nvSpPr>
            <p:cNvPr id="13" name="Text Box 13"/>
            <p:cNvSpPr txBox="1">
              <a:spLocks noChangeArrowheads="1"/>
            </p:cNvSpPr>
            <p:nvPr/>
          </p:nvSpPr>
          <p:spPr bwMode="auto">
            <a:xfrm>
              <a:off x="2776017" y="2543749"/>
              <a:ext cx="815654"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p>
          </p:txBody>
        </p:sp>
        <p:sp>
          <p:nvSpPr>
            <p:cNvPr id="15" name="Text Box 15"/>
            <p:cNvSpPr txBox="1">
              <a:spLocks noChangeArrowheads="1"/>
            </p:cNvSpPr>
            <p:nvPr/>
          </p:nvSpPr>
          <p:spPr bwMode="auto">
            <a:xfrm>
              <a:off x="2199755" y="3004124"/>
              <a:ext cx="1800111" cy="32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(a) </a:t>
              </a:r>
              <a:r>
                <a:rPr lang="zh-CN" altLang="zh-CN" sz="2000" b="1" dirty="0">
                  <a:latin typeface="+mn-lt"/>
                  <a:ea typeface="黑体" panose="02010609060101010101" pitchFamily="2" charset="-122"/>
                </a:rPr>
                <a:t>无屏蔽双绞线</a:t>
              </a:r>
              <a:endParaRPr lang="en-US" altLang="zh-CN" sz="2000" b="1" dirty="0">
                <a:latin typeface="+mn-lt"/>
                <a:ea typeface="黑体" panose="02010609060101010101" pitchFamily="2" charset="-122"/>
              </a:endParaRPr>
            </a:p>
          </p:txBody>
        </p:sp>
      </p:grpSp>
      <p:grpSp>
        <p:nvGrpSpPr>
          <p:cNvPr id="4" name="组合 3"/>
          <p:cNvGrpSpPr/>
          <p:nvPr/>
        </p:nvGrpSpPr>
        <p:grpSpPr>
          <a:xfrm>
            <a:off x="5573967" y="1668785"/>
            <a:ext cx="3573264" cy="1978772"/>
            <a:chOff x="5484192" y="1710311"/>
            <a:chExt cx="2997200" cy="1621729"/>
          </a:xfrm>
        </p:grpSpPr>
        <p:pic>
          <p:nvPicPr>
            <p:cNvPr id="7" name="Picture 5" descr="223"/>
            <p:cNvPicPr>
              <a:picLocks noChangeAspect="1" noChangeArrowheads="1"/>
            </p:cNvPicPr>
            <p:nvPr/>
          </p:nvPicPr>
          <p:blipFill>
            <a:blip r:embed="rId4">
              <a:extLst>
                <a:ext uri="{28A0092B-C50C-407E-A947-70E740481C1C}">
                  <a14:useLocalDpi xmlns:a14="http://schemas.microsoft.com/office/drawing/2010/main" val="0"/>
                </a:ext>
              </a:extLst>
            </a:blip>
            <a:srcRect t="17610" b="41142"/>
            <a:stretch>
              <a:fillRect/>
            </a:stretch>
          </p:blipFill>
          <p:spPr bwMode="auto">
            <a:xfrm>
              <a:off x="5484192" y="1710311"/>
              <a:ext cx="299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7860680" y="2534224"/>
              <a:ext cx="587848"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铜线</a:t>
              </a:r>
            </a:p>
          </p:txBody>
        </p:sp>
        <p:sp>
          <p:nvSpPr>
            <p:cNvPr id="11" name="Text Box 10"/>
            <p:cNvSpPr txBox="1">
              <a:spLocks noChangeArrowheads="1"/>
            </p:cNvSpPr>
            <p:nvPr/>
          </p:nvSpPr>
          <p:spPr bwMode="auto">
            <a:xfrm>
              <a:off x="5484192" y="2510411"/>
              <a:ext cx="1020801" cy="580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聚氯乙烯</a:t>
              </a:r>
            </a:p>
            <a:p>
              <a:pPr eaLnBrk="1" hangingPunct="1"/>
              <a:r>
                <a:rPr lang="zh-CN" altLang="en-US" sz="2000" b="1">
                  <a:solidFill>
                    <a:srgbClr val="000099"/>
                  </a:solidFill>
                  <a:latin typeface="+mn-lt"/>
                  <a:ea typeface="黑体" panose="02010609060101010101" pitchFamily="2" charset="-122"/>
                </a:rPr>
                <a:t>    套层</a:t>
              </a:r>
            </a:p>
          </p:txBody>
        </p:sp>
        <p:sp>
          <p:nvSpPr>
            <p:cNvPr id="12" name="Text Box 11"/>
            <p:cNvSpPr txBox="1">
              <a:spLocks noChangeArrowheads="1"/>
            </p:cNvSpPr>
            <p:nvPr/>
          </p:nvSpPr>
          <p:spPr bwMode="auto">
            <a:xfrm>
              <a:off x="6563692" y="2513586"/>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屏蔽层</a:t>
              </a:r>
            </a:p>
          </p:txBody>
        </p:sp>
        <p:sp>
          <p:nvSpPr>
            <p:cNvPr id="14" name="Text Box 14"/>
            <p:cNvSpPr txBox="1">
              <a:spLocks noChangeArrowheads="1"/>
            </p:cNvSpPr>
            <p:nvPr/>
          </p:nvSpPr>
          <p:spPr bwMode="auto">
            <a:xfrm>
              <a:off x="7212980" y="2534224"/>
              <a:ext cx="804325"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rgbClr val="000099"/>
                  </a:solidFill>
                  <a:latin typeface="+mn-lt"/>
                  <a:ea typeface="黑体" panose="02010609060101010101" pitchFamily="2" charset="-122"/>
                </a:rPr>
                <a:t>绝缘层</a:t>
              </a:r>
            </a:p>
          </p:txBody>
        </p:sp>
        <p:sp>
          <p:nvSpPr>
            <p:cNvPr id="16" name="Text Box 16"/>
            <p:cNvSpPr txBox="1">
              <a:spLocks noChangeArrowheads="1"/>
            </p:cNvSpPr>
            <p:nvPr/>
          </p:nvSpPr>
          <p:spPr bwMode="auto">
            <a:xfrm>
              <a:off x="6274767" y="3004124"/>
              <a:ext cx="1570733" cy="32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latin typeface="+mn-lt"/>
                  <a:ea typeface="黑体" panose="02010609060101010101" pitchFamily="2" charset="-122"/>
                </a:rPr>
                <a:t>(b) </a:t>
              </a:r>
              <a:r>
                <a:rPr lang="zh-CN" altLang="zh-CN" sz="2000" b="1" dirty="0">
                  <a:latin typeface="+mn-lt"/>
                  <a:ea typeface="黑体" panose="02010609060101010101" pitchFamily="2" charset="-122"/>
                </a:rPr>
                <a:t>屏蔽双绞线</a:t>
              </a:r>
              <a:endParaRPr lang="en-US" altLang="zh-CN" sz="2000" b="1" dirty="0">
                <a:latin typeface="+mn-lt"/>
                <a:ea typeface="黑体" panose="02010609060101010101" pitchFamily="2" charset="-122"/>
              </a:endParaRPr>
            </a:p>
          </p:txBody>
        </p:sp>
      </p:grpSp>
      <p:pic>
        <p:nvPicPr>
          <p:cNvPr id="8194" name="Picture 2" descr="åç»çº¿">
            <a:extLst>
              <a:ext uri="{FF2B5EF4-FFF2-40B4-BE49-F238E27FC236}">
                <a16:creationId xmlns:a16="http://schemas.microsoft.com/office/drawing/2014/main" id="{C34E6FAD-88DB-4CBF-AC3D-446AC9A7C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317" y="4305728"/>
            <a:ext cx="27908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ä¸ç±»æ¯å¯¹å±è½åç»çº¿">
            <a:extLst>
              <a:ext uri="{FF2B5EF4-FFF2-40B4-BE49-F238E27FC236}">
                <a16:creationId xmlns:a16="http://schemas.microsoft.com/office/drawing/2014/main" id="{6D2DF433-BD02-4989-B1F6-F9C7DC4DB5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2467" y="4148565"/>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ea typeface="Arial Unicode MS" panose="020B0604020202020204" pitchFamily="34" charset="-122"/>
                <a:cs typeface="Arial Unicode MS" panose="020B0604020202020204" pitchFamily="34" charset="-122"/>
              </a:rPr>
              <a:t>2.1  </a:t>
            </a:r>
            <a:r>
              <a:rPr lang="zh-CN" altLang="en-US" dirty="0"/>
              <a:t>物理层的基本概念</a:t>
            </a:r>
          </a:p>
        </p:txBody>
      </p:sp>
      <p:sp>
        <p:nvSpPr>
          <p:cNvPr id="26627" name="Rectangle 3"/>
          <p:cNvSpPr>
            <a:spLocks noGrp="1" noChangeArrowheads="1"/>
          </p:cNvSpPr>
          <p:nvPr>
            <p:ph idx="1"/>
          </p:nvPr>
        </p:nvSpPr>
        <p:spPr/>
        <p:txBody>
          <a:bodyPr/>
          <a:lstStyle/>
          <a:p>
            <a:r>
              <a:rPr lang="zh-CN" altLang="zh-CN" dirty="0"/>
              <a:t>物理层考虑的是怎样才能在连接各种计算机的传输媒体上</a:t>
            </a:r>
            <a:r>
              <a:rPr lang="zh-CN" altLang="zh-CN" dirty="0">
                <a:solidFill>
                  <a:srgbClr val="FF0000"/>
                </a:solidFill>
              </a:rPr>
              <a:t>传输数据比特流，</a:t>
            </a:r>
            <a:r>
              <a:rPr lang="zh-CN" altLang="zh-CN" dirty="0"/>
              <a:t>而</a:t>
            </a:r>
            <a:r>
              <a:rPr lang="zh-CN" altLang="zh-CN" dirty="0">
                <a:solidFill>
                  <a:srgbClr val="FF0000"/>
                </a:solidFill>
              </a:rPr>
              <a:t>不是指具体的传输媒体。</a:t>
            </a:r>
            <a:endParaRPr lang="en-US" altLang="zh-CN" dirty="0">
              <a:solidFill>
                <a:srgbClr val="FF0000"/>
              </a:solidFill>
            </a:endParaRPr>
          </a:p>
          <a:p>
            <a:r>
              <a:rPr lang="zh-CN" altLang="zh-CN" dirty="0"/>
              <a:t>物理层的作用是要尽可能地</a:t>
            </a:r>
            <a:r>
              <a:rPr lang="zh-CN" altLang="zh-CN" dirty="0">
                <a:solidFill>
                  <a:srgbClr val="FF0000"/>
                </a:solidFill>
              </a:rPr>
              <a:t>屏蔽</a:t>
            </a:r>
            <a:r>
              <a:rPr lang="zh-CN" altLang="zh-CN" dirty="0"/>
              <a:t>掉</a:t>
            </a:r>
            <a:r>
              <a:rPr lang="zh-CN" altLang="en-US" dirty="0"/>
              <a:t>不同</a:t>
            </a:r>
            <a:r>
              <a:rPr lang="zh-CN" altLang="zh-CN" dirty="0"/>
              <a:t>传输媒体和通信手段的差异</a:t>
            </a:r>
            <a:r>
              <a:rPr lang="zh-CN" altLang="en-US" dirty="0"/>
              <a:t>。</a:t>
            </a:r>
            <a:endParaRPr lang="en-US" altLang="zh-CN" dirty="0"/>
          </a:p>
          <a:p>
            <a:r>
              <a:rPr lang="zh-CN" altLang="zh-CN" dirty="0"/>
              <a:t>用于物理层的协议也常称为物理层</a:t>
            </a:r>
            <a:r>
              <a:rPr lang="zh-CN" altLang="zh-CN" dirty="0">
                <a:solidFill>
                  <a:srgbClr val="FF0000"/>
                </a:solidFill>
              </a:rPr>
              <a:t>规程</a:t>
            </a:r>
            <a:r>
              <a:rPr lang="en-US" altLang="zh-CN" dirty="0">
                <a:solidFill>
                  <a:srgbClr val="FF0000"/>
                </a:solidFill>
              </a:rPr>
              <a:t> </a:t>
            </a:r>
            <a:r>
              <a:rPr lang="en-US" altLang="zh-CN" dirty="0"/>
              <a:t>(procedure)</a:t>
            </a:r>
            <a:r>
              <a:rPr lang="zh-CN" alt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sp>
        <p:nvSpPr>
          <p:cNvPr id="121859" name="Rectangle 3"/>
          <p:cNvSpPr>
            <a:spLocks noGrp="1" noChangeArrowheads="1"/>
          </p:cNvSpPr>
          <p:nvPr>
            <p:ph idx="1"/>
          </p:nvPr>
        </p:nvSpPr>
        <p:spPr/>
        <p:txBody>
          <a:bodyPr/>
          <a:lstStyle/>
          <a:p>
            <a:r>
              <a:rPr lang="en-US" altLang="zh-CN" dirty="0"/>
              <a:t>1991</a:t>
            </a:r>
            <a:r>
              <a:rPr lang="zh-CN" altLang="zh-CN" dirty="0"/>
              <a:t>年，美国电子工业协会</a:t>
            </a:r>
            <a:r>
              <a:rPr lang="en-US" altLang="zh-CN" dirty="0"/>
              <a:t> EIA </a:t>
            </a:r>
            <a:r>
              <a:rPr lang="zh-CN" altLang="zh-CN" dirty="0"/>
              <a:t>和电信行业协会联合发布了一个用于室内传送数据的无屏蔽双绞线和屏蔽双绞线的标准</a:t>
            </a:r>
            <a:r>
              <a:rPr lang="en-US" altLang="zh-CN" dirty="0"/>
              <a:t> </a:t>
            </a:r>
            <a:r>
              <a:rPr lang="en-US" altLang="zh-CN" dirty="0">
                <a:solidFill>
                  <a:srgbClr val="FF0000"/>
                </a:solidFill>
              </a:rPr>
              <a:t>EIA/TIA-568</a:t>
            </a:r>
            <a:r>
              <a:rPr lang="zh-CN" altLang="zh-CN" dirty="0">
                <a:solidFill>
                  <a:srgbClr val="FF0000"/>
                </a:solidFill>
              </a:rPr>
              <a:t>。</a:t>
            </a:r>
            <a:endParaRPr lang="en-US" altLang="zh-CN" dirty="0">
              <a:solidFill>
                <a:srgbClr val="FF0000"/>
              </a:solidFill>
            </a:endParaRPr>
          </a:p>
          <a:p>
            <a:r>
              <a:rPr lang="en-US" altLang="zh-CN" dirty="0"/>
              <a:t>1995</a:t>
            </a:r>
            <a:r>
              <a:rPr lang="zh-CN" altLang="zh-CN" dirty="0"/>
              <a:t>年将布线标准更新为</a:t>
            </a:r>
            <a:r>
              <a:rPr lang="en-US" altLang="zh-CN" dirty="0"/>
              <a:t> </a:t>
            </a:r>
            <a:r>
              <a:rPr lang="en-US" altLang="zh-CN" dirty="0">
                <a:solidFill>
                  <a:srgbClr val="FF0000"/>
                </a:solidFill>
              </a:rPr>
              <a:t>EIA/TIA-568-A</a:t>
            </a:r>
            <a:r>
              <a:rPr lang="zh-CN" altLang="en-US" dirty="0">
                <a:solidFill>
                  <a:srgbClr val="FF0000"/>
                </a:solidFill>
              </a:rPr>
              <a:t>。</a:t>
            </a:r>
            <a:endParaRPr lang="en-US" altLang="zh-CN" dirty="0">
              <a:solidFill>
                <a:srgbClr val="FF0000"/>
              </a:solidFill>
            </a:endParaRPr>
          </a:p>
          <a:p>
            <a:r>
              <a:rPr lang="zh-CN" altLang="zh-CN" dirty="0"/>
              <a:t>此标准规定了</a:t>
            </a:r>
            <a:r>
              <a:rPr lang="en-US" altLang="zh-CN" dirty="0"/>
              <a:t> </a:t>
            </a:r>
            <a:r>
              <a:rPr lang="en-US" altLang="zh-CN" dirty="0">
                <a:solidFill>
                  <a:srgbClr val="FF0000"/>
                </a:solidFill>
              </a:rPr>
              <a:t>5 </a:t>
            </a:r>
            <a:r>
              <a:rPr lang="zh-CN" altLang="zh-CN" dirty="0">
                <a:solidFill>
                  <a:srgbClr val="FF0000"/>
                </a:solidFill>
              </a:rPr>
              <a:t>个种类的</a:t>
            </a:r>
            <a:r>
              <a:rPr lang="en-US" altLang="zh-CN" dirty="0">
                <a:solidFill>
                  <a:srgbClr val="FF0000"/>
                </a:solidFill>
              </a:rPr>
              <a:t> UTP </a:t>
            </a:r>
            <a:r>
              <a:rPr lang="zh-CN" altLang="zh-CN" dirty="0">
                <a:solidFill>
                  <a:srgbClr val="FF0000"/>
                </a:solidFill>
              </a:rPr>
              <a:t>标准</a:t>
            </a:r>
            <a:r>
              <a:rPr lang="zh-CN" altLang="zh-CN" dirty="0"/>
              <a:t>（从</a:t>
            </a:r>
            <a:r>
              <a:rPr lang="en-US" altLang="zh-CN" dirty="0"/>
              <a:t> 1 </a:t>
            </a:r>
            <a:r>
              <a:rPr lang="zh-CN" altLang="zh-CN" dirty="0"/>
              <a:t>类线到</a:t>
            </a:r>
            <a:r>
              <a:rPr lang="en-US" altLang="zh-CN" dirty="0"/>
              <a:t> 5 </a:t>
            </a:r>
            <a:r>
              <a:rPr lang="zh-CN" altLang="zh-CN" dirty="0"/>
              <a:t>类线）。</a:t>
            </a:r>
            <a:endParaRPr lang="en-US" altLang="zh-CN" dirty="0"/>
          </a:p>
          <a:p>
            <a:r>
              <a:rPr lang="zh-CN" altLang="zh-CN" dirty="0">
                <a:solidFill>
                  <a:srgbClr val="0000CC"/>
                </a:solidFill>
              </a:rPr>
              <a:t>对传送数据来说，现在最常用的</a:t>
            </a:r>
            <a:r>
              <a:rPr lang="en-US" altLang="zh-CN" dirty="0">
                <a:solidFill>
                  <a:srgbClr val="0000CC"/>
                </a:solidFill>
              </a:rPr>
              <a:t> UTP </a:t>
            </a:r>
            <a:r>
              <a:rPr lang="zh-CN" altLang="zh-CN" dirty="0">
                <a:solidFill>
                  <a:srgbClr val="0000CC"/>
                </a:solidFill>
              </a:rPr>
              <a:t>是</a:t>
            </a:r>
            <a:r>
              <a:rPr lang="en-US" altLang="zh-CN" dirty="0">
                <a:solidFill>
                  <a:srgbClr val="0000CC"/>
                </a:solidFill>
              </a:rPr>
              <a:t>5</a:t>
            </a:r>
            <a:r>
              <a:rPr lang="zh-CN" altLang="zh-CN" dirty="0">
                <a:solidFill>
                  <a:srgbClr val="0000CC"/>
                </a:solidFill>
              </a:rPr>
              <a:t>类线（</a:t>
            </a:r>
            <a:r>
              <a:rPr lang="en-US" altLang="zh-CN" dirty="0">
                <a:solidFill>
                  <a:srgbClr val="0000CC"/>
                </a:solidFill>
              </a:rPr>
              <a:t>Category 5 </a:t>
            </a:r>
            <a:r>
              <a:rPr lang="zh-CN" altLang="zh-CN" dirty="0">
                <a:solidFill>
                  <a:srgbClr val="0000CC"/>
                </a:solidFill>
              </a:rPr>
              <a:t>或</a:t>
            </a:r>
            <a:r>
              <a:rPr lang="en-US" altLang="zh-CN" dirty="0">
                <a:solidFill>
                  <a:srgbClr val="0000CC"/>
                </a:solidFill>
              </a:rPr>
              <a:t> CAT5</a:t>
            </a:r>
            <a:r>
              <a:rPr lang="zh-CN" altLang="zh-CN" dirty="0">
                <a:solidFill>
                  <a:srgbClr val="0000CC"/>
                </a:solidFill>
              </a:rPr>
              <a:t>）</a:t>
            </a:r>
            <a:r>
              <a:rPr lang="zh-CN" altLang="en-US" dirty="0">
                <a:solidFill>
                  <a:srgbClr val="0000CC"/>
                </a:solidFill>
              </a:rPr>
              <a:t>。</a:t>
            </a:r>
            <a:endParaRPr lang="en-US" altLang="zh-CN" dirty="0">
              <a:solidFill>
                <a:srgbClr val="0000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704528" y="1700808"/>
            <a:ext cx="3963035" cy="2268081"/>
            <a:chOff x="3252146" y="4016920"/>
            <a:chExt cx="2981475" cy="1473863"/>
          </a:xfrm>
        </p:grpSpPr>
        <p:pic>
          <p:nvPicPr>
            <p:cNvPr id="19" name="Picture 19" descr="3UTP"/>
            <p:cNvPicPr>
              <a:picLocks noChangeAspect="1" noChangeArrowheads="1"/>
            </p:cNvPicPr>
            <p:nvPr/>
          </p:nvPicPr>
          <p:blipFill>
            <a:blip r:embed="rId3">
              <a:extLst>
                <a:ext uri="{28A0092B-C50C-407E-A947-70E740481C1C}">
                  <a14:useLocalDpi xmlns:a14="http://schemas.microsoft.com/office/drawing/2010/main" val="0"/>
                </a:ext>
              </a:extLst>
            </a:blip>
            <a:srcRect l="2864" t="5208" r="50562"/>
            <a:stretch>
              <a:fillRect/>
            </a:stretch>
          </p:blipFill>
          <p:spPr bwMode="auto">
            <a:xfrm>
              <a:off x="3446330" y="4175362"/>
              <a:ext cx="258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3UTP"/>
            <p:cNvPicPr>
              <a:picLocks noChangeAspect="1" noChangeArrowheads="1"/>
            </p:cNvPicPr>
            <p:nvPr/>
          </p:nvPicPr>
          <p:blipFill>
            <a:blip r:embed="rId3">
              <a:extLst>
                <a:ext uri="{28A0092B-C50C-407E-A947-70E740481C1C}">
                  <a14:useLocalDpi xmlns:a14="http://schemas.microsoft.com/office/drawing/2010/main" val="0"/>
                </a:ext>
              </a:extLst>
            </a:blip>
            <a:srcRect l="50095" r="3209"/>
            <a:stretch>
              <a:fillRect/>
            </a:stretch>
          </p:blipFill>
          <p:spPr bwMode="auto">
            <a:xfrm>
              <a:off x="3438392" y="4771387"/>
              <a:ext cx="258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2"/>
            <p:cNvSpPr txBox="1">
              <a:spLocks noChangeArrowheads="1"/>
            </p:cNvSpPr>
            <p:nvPr/>
          </p:nvSpPr>
          <p:spPr bwMode="auto">
            <a:xfrm>
              <a:off x="4295642" y="4016920"/>
              <a:ext cx="914033" cy="25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99"/>
                  </a:solidFill>
                  <a:latin typeface="+mn-lt"/>
                  <a:ea typeface="黑体" panose="02010609060101010101" pitchFamily="2" charset="-122"/>
                </a:rPr>
                <a:t>3 </a:t>
              </a:r>
              <a:r>
                <a:rPr lang="zh-CN" altLang="en-US" sz="2000" b="1">
                  <a:solidFill>
                    <a:srgbClr val="000099"/>
                  </a:solidFill>
                  <a:latin typeface="+mn-lt"/>
                  <a:ea typeface="黑体" panose="02010609060101010101" pitchFamily="2" charset="-122"/>
                </a:rPr>
                <a:t>类线</a:t>
              </a:r>
            </a:p>
          </p:txBody>
        </p:sp>
        <p:sp>
          <p:nvSpPr>
            <p:cNvPr id="22" name="Text Box 23"/>
            <p:cNvSpPr txBox="1">
              <a:spLocks noChangeArrowheads="1"/>
            </p:cNvSpPr>
            <p:nvPr/>
          </p:nvSpPr>
          <p:spPr bwMode="auto">
            <a:xfrm>
              <a:off x="4295642" y="4650689"/>
              <a:ext cx="914033" cy="25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0099"/>
                  </a:solidFill>
                  <a:latin typeface="+mn-lt"/>
                  <a:ea typeface="黑体" panose="02010609060101010101" pitchFamily="2" charset="-122"/>
                </a:rPr>
                <a:t>5 </a:t>
              </a:r>
              <a:r>
                <a:rPr lang="zh-CN" altLang="en-US" sz="2000" b="1" dirty="0">
                  <a:solidFill>
                    <a:srgbClr val="000099"/>
                  </a:solidFill>
                  <a:latin typeface="+mn-lt"/>
                  <a:ea typeface="黑体" panose="02010609060101010101" pitchFamily="2" charset="-122"/>
                </a:rPr>
                <a:t>类线</a:t>
              </a:r>
            </a:p>
          </p:txBody>
        </p:sp>
        <p:sp>
          <p:nvSpPr>
            <p:cNvPr id="23" name="Text Box 24"/>
            <p:cNvSpPr txBox="1">
              <a:spLocks noChangeArrowheads="1"/>
            </p:cNvSpPr>
            <p:nvPr/>
          </p:nvSpPr>
          <p:spPr bwMode="auto">
            <a:xfrm>
              <a:off x="3252146" y="5231644"/>
              <a:ext cx="2981475" cy="259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a:latin typeface="+mn-lt"/>
                  <a:ea typeface="黑体" panose="02010609060101010101" pitchFamily="2" charset="-122"/>
                </a:rPr>
                <a:t>(c) </a:t>
              </a:r>
              <a:r>
                <a:rPr lang="zh-CN" altLang="zh-CN" sz="2000" b="1" dirty="0">
                  <a:latin typeface="+mn-lt"/>
                  <a:ea typeface="黑体" panose="02010609060101010101" pitchFamily="2" charset="-122"/>
                </a:rPr>
                <a:t>不同的绞合度的双绞线</a:t>
              </a:r>
              <a:endParaRPr lang="en-US" altLang="zh-CN" sz="2000" b="1" dirty="0">
                <a:latin typeface="+mn-lt"/>
                <a:ea typeface="黑体" panose="02010609060101010101" pitchFamily="2" charset="-122"/>
              </a:endParaRPr>
            </a:p>
          </p:txBody>
        </p:sp>
      </p:grpSp>
      <p:sp>
        <p:nvSpPr>
          <p:cNvPr id="18" name="矩形 17"/>
          <p:cNvSpPr/>
          <p:nvPr/>
        </p:nvSpPr>
        <p:spPr>
          <a:xfrm>
            <a:off x="196459" y="4658364"/>
            <a:ext cx="4440555" cy="460375"/>
          </a:xfrm>
          <a:prstGeom prst="rect">
            <a:avLst/>
          </a:prstGeom>
        </p:spPr>
        <p:txBody>
          <a:bodyPr wrap="square">
            <a:spAutoFit/>
          </a:bodyPr>
          <a:lstStyle/>
          <a:p>
            <a:pPr algn="ctr"/>
            <a:r>
              <a:rPr lang="zh-CN" altLang="zh-CN" sz="2400" b="1" dirty="0">
                <a:latin typeface="+mn-lt"/>
                <a:ea typeface="黑体" panose="02010609060101010101" pitchFamily="2" charset="-122"/>
              </a:rPr>
              <a:t>双绞线的示意图</a:t>
            </a:r>
            <a:endParaRPr lang="zh-CN" altLang="en-US" sz="2400" b="1" dirty="0">
              <a:latin typeface="+mn-lt"/>
              <a:ea typeface="黑体" panose="02010609060101010101" pitchFamily="2" charset="-122"/>
            </a:endParaRPr>
          </a:p>
        </p:txBody>
      </p:sp>
      <p:pic>
        <p:nvPicPr>
          <p:cNvPr id="2" name="Picture 2" descr="åç»çº¿">
            <a:extLst>
              <a:ext uri="{FF2B5EF4-FFF2-40B4-BE49-F238E27FC236}">
                <a16:creationId xmlns:a16="http://schemas.microsoft.com/office/drawing/2014/main" id="{C8596A91-23EA-4DDD-AED9-05517F827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047" y="2099589"/>
            <a:ext cx="3642333" cy="269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dirty="0"/>
              <a:t>双绞线标准</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1670484196"/>
              </p:ext>
            </p:extLst>
          </p:nvPr>
        </p:nvGraphicFramePr>
        <p:xfrm>
          <a:off x="635050" y="2276872"/>
          <a:ext cx="9217024" cy="4300483"/>
        </p:xfrm>
        <a:graphic>
          <a:graphicData uri="http://schemas.openxmlformats.org/drawingml/2006/table">
            <a:tbl>
              <a:tblPr firstRow="1" firstCol="1">
                <a:tableStyleId>{073A0DAA-6AF3-43AB-8588-CEC1D06C72B9}</a:tableStyleId>
              </a:tblPr>
              <a:tblGrid>
                <a:gridCol w="1484108">
                  <a:extLst>
                    <a:ext uri="{9D8B030D-6E8A-4147-A177-3AD203B41FA5}">
                      <a16:colId xmlns:a16="http://schemas.microsoft.com/office/drawing/2014/main" val="20000"/>
                    </a:ext>
                  </a:extLst>
                </a:gridCol>
                <a:gridCol w="139621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tblGrid>
              <a:tr h="630722">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绞合线类别</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带宽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线缆特点</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000" b="1" dirty="0">
                          <a:solidFill>
                            <a:schemeClr val="tx1"/>
                          </a:solidFill>
                          <a:effectLst/>
                          <a:latin typeface="+mn-lt"/>
                          <a:ea typeface="黑体" panose="02010609060101010101" pitchFamily="2" charset="-122"/>
                        </a:rPr>
                        <a:t>典型应用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914033">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3</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16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2</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模拟电话；曾用于传统以太网（</a:t>
                      </a:r>
                      <a:r>
                        <a:rPr lang="en-US" sz="2000" b="1">
                          <a:solidFill>
                            <a:schemeClr val="tx1"/>
                          </a:solidFill>
                          <a:effectLst/>
                          <a:latin typeface="+mn-lt"/>
                          <a:ea typeface="黑体" panose="02010609060101010101" pitchFamily="2" charset="-122"/>
                        </a:rPr>
                        <a:t>10 Mbit/s</a:t>
                      </a:r>
                      <a:r>
                        <a:rPr lang="zh-CN" sz="2000" b="1">
                          <a:solidFill>
                            <a:schemeClr val="tx1"/>
                          </a:solidFill>
                          <a:effectLst/>
                          <a:latin typeface="+mn-lt"/>
                          <a:ea typeface="黑体" panose="0201060906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4</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对</a:t>
                      </a:r>
                      <a:r>
                        <a:rPr lang="en-US" sz="2000" b="1">
                          <a:solidFill>
                            <a:schemeClr val="tx1"/>
                          </a:solidFill>
                          <a:effectLst/>
                          <a:latin typeface="+mn-lt"/>
                          <a:ea typeface="黑体" panose="02010609060101010101" pitchFamily="2" charset="-122"/>
                        </a:rPr>
                        <a:t>8</a:t>
                      </a:r>
                      <a:r>
                        <a:rPr lang="zh-CN" sz="2000" b="1">
                          <a:solidFill>
                            <a:schemeClr val="tx1"/>
                          </a:solidFill>
                          <a:effectLst/>
                          <a:latin typeface="+mn-lt"/>
                          <a:ea typeface="黑体" panose="02010609060101010101" pitchFamily="2" charset="-122"/>
                        </a:rPr>
                        <a:t>芯双绞线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曾用于令牌局域网</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4</a:t>
                      </a:r>
                      <a:r>
                        <a:rPr lang="zh-CN" sz="2000" b="1">
                          <a:solidFill>
                            <a:schemeClr val="tx1"/>
                          </a:solidFill>
                          <a:effectLst/>
                          <a:latin typeface="+mn-lt"/>
                          <a:ea typeface="黑体" panose="02010609060101010101" pitchFamily="2" charset="-122"/>
                        </a:rPr>
                        <a:t>类相比增加了绞合度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传输速率不超过</a:t>
                      </a:r>
                      <a:r>
                        <a:rPr lang="en-US" sz="2000" b="1" dirty="0">
                          <a:solidFill>
                            <a:schemeClr val="tx1"/>
                          </a:solidFill>
                          <a:effectLst/>
                          <a:latin typeface="+mn-lt"/>
                          <a:ea typeface="黑体" panose="02010609060101010101" pitchFamily="2" charset="-122"/>
                        </a:rPr>
                        <a:t>100 Mbit/s</a:t>
                      </a:r>
                      <a:r>
                        <a:rPr lang="zh-CN" sz="2000" b="1" dirty="0">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5E</a:t>
                      </a:r>
                      <a:r>
                        <a:rPr lang="zh-CN" sz="2000" b="1">
                          <a:solidFill>
                            <a:schemeClr val="tx1"/>
                          </a:solidFill>
                          <a:effectLst/>
                          <a:latin typeface="+mn-lt"/>
                          <a:ea typeface="黑体" panose="02010609060101010101" pitchFamily="2" charset="-122"/>
                        </a:rPr>
                        <a:t>（超</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125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类相比衰减更小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传输速率不超过</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722">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250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与</a:t>
                      </a:r>
                      <a:r>
                        <a:rPr lang="en-US" sz="2000" b="1">
                          <a:solidFill>
                            <a:schemeClr val="tx1"/>
                          </a:solidFill>
                          <a:effectLst/>
                          <a:latin typeface="+mn-lt"/>
                          <a:ea typeface="黑体" panose="02010609060101010101" pitchFamily="2" charset="-122"/>
                        </a:rPr>
                        <a:t>5</a:t>
                      </a:r>
                      <a:r>
                        <a:rPr lang="zh-CN" sz="2000" b="1">
                          <a:solidFill>
                            <a:schemeClr val="tx1"/>
                          </a:solidFill>
                          <a:effectLst/>
                          <a:latin typeface="+mn-lt"/>
                          <a:ea typeface="黑体" panose="02010609060101010101" pitchFamily="2" charset="-122"/>
                        </a:rPr>
                        <a:t>类相比改善了串扰等性能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传输速率高于</a:t>
                      </a:r>
                      <a:r>
                        <a:rPr lang="en-US" sz="2000" b="1">
                          <a:solidFill>
                            <a:schemeClr val="tx1"/>
                          </a:solidFill>
                          <a:effectLst/>
                          <a:latin typeface="+mn-lt"/>
                          <a:ea typeface="黑体" panose="02010609060101010101" pitchFamily="2" charset="-122"/>
                        </a:rPr>
                        <a:t>1 Gbit/s</a:t>
                      </a:r>
                      <a:r>
                        <a:rPr lang="zh-CN" sz="2000" b="1">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1781">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7</a:t>
                      </a:r>
                      <a:endParaRPr lang="zh-CN" sz="2000" b="1">
                        <a:solidFill>
                          <a:schemeClr val="tx1"/>
                        </a:solidFill>
                        <a:effectLst/>
                        <a:latin typeface="+mn-lt"/>
                        <a:ea typeface="黑体" panose="0201060906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000" b="1">
                          <a:solidFill>
                            <a:schemeClr val="tx1"/>
                          </a:solidFill>
                          <a:effectLst/>
                          <a:latin typeface="+mn-lt"/>
                          <a:ea typeface="黑体" panose="02010609060101010101" pitchFamily="2" charset="-122"/>
                        </a:rPr>
                        <a:t>600 MHz</a:t>
                      </a:r>
                      <a:endParaRPr lang="zh-CN" sz="2000" b="1">
                        <a:solidFill>
                          <a:schemeClr val="tx1"/>
                        </a:solidFill>
                        <a:effectLst/>
                        <a:latin typeface="+mn-lt"/>
                        <a:ea typeface="黑体" panose="0201060906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a:solidFill>
                            <a:schemeClr val="tx1"/>
                          </a:solidFill>
                          <a:effectLst/>
                          <a:latin typeface="+mn-lt"/>
                          <a:ea typeface="黑体" panose="02010609060101010101" pitchFamily="2" charset="-122"/>
                        </a:rPr>
                        <a:t>使用屏蔽双绞线</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dirty="0">
                          <a:solidFill>
                            <a:schemeClr val="tx1"/>
                          </a:solidFill>
                          <a:effectLst/>
                          <a:latin typeface="+mn-lt"/>
                          <a:ea typeface="黑体" panose="02010609060101010101" pitchFamily="2" charset="-122"/>
                        </a:rPr>
                        <a:t>传输速率高于</a:t>
                      </a:r>
                      <a:r>
                        <a:rPr lang="en-US" sz="2000" b="1" dirty="0">
                          <a:solidFill>
                            <a:schemeClr val="tx1"/>
                          </a:solidFill>
                          <a:effectLst/>
                          <a:latin typeface="+mn-lt"/>
                          <a:ea typeface="黑体" panose="02010609060101010101" pitchFamily="2" charset="-122"/>
                        </a:rPr>
                        <a:t>10 </a:t>
                      </a:r>
                      <a:r>
                        <a:rPr lang="en-US" sz="2000" b="1" dirty="0" err="1">
                          <a:solidFill>
                            <a:schemeClr val="tx1"/>
                          </a:solidFill>
                          <a:effectLst/>
                          <a:latin typeface="+mn-lt"/>
                          <a:ea typeface="黑体" panose="02010609060101010101" pitchFamily="2" charset="-122"/>
                        </a:rPr>
                        <a:t>Gbit</a:t>
                      </a:r>
                      <a:r>
                        <a:rPr lang="en-US" sz="2000" b="1" dirty="0">
                          <a:solidFill>
                            <a:schemeClr val="tx1"/>
                          </a:solidFill>
                          <a:effectLst/>
                          <a:latin typeface="+mn-lt"/>
                          <a:ea typeface="黑体" panose="02010609060101010101" pitchFamily="2" charset="-122"/>
                        </a:rPr>
                        <a:t>/s</a:t>
                      </a:r>
                      <a:r>
                        <a:rPr lang="zh-CN" sz="2000" b="1" dirty="0">
                          <a:solidFill>
                            <a:schemeClr val="tx1"/>
                          </a:solidFill>
                          <a:effectLst/>
                          <a:latin typeface="+mn-lt"/>
                          <a:ea typeface="黑体" panose="02010609060101010101" pitchFamily="2" charset="-122"/>
                        </a:rPr>
                        <a:t>的应用</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 name="矩形 3"/>
          <p:cNvSpPr/>
          <p:nvPr/>
        </p:nvSpPr>
        <p:spPr>
          <a:xfrm>
            <a:off x="2360712" y="1671191"/>
            <a:ext cx="5444118" cy="461665"/>
          </a:xfrm>
          <a:prstGeom prst="rect">
            <a:avLst/>
          </a:prstGeom>
        </p:spPr>
        <p:txBody>
          <a:bodyPr wrap="none">
            <a:spAutoFit/>
          </a:bodyPr>
          <a:lstStyle/>
          <a:p>
            <a:pPr algn="ctr"/>
            <a:r>
              <a:rPr lang="zh-CN" altLang="zh-CN" sz="2400" b="1" dirty="0">
                <a:latin typeface="+mn-lt"/>
                <a:ea typeface="黑体" panose="02010609060101010101" pitchFamily="2" charset="-122"/>
              </a:rPr>
              <a:t>常用的绞合线的类别、带宽和典型应用</a:t>
            </a:r>
            <a:endParaRPr lang="zh-CN" altLang="en-US" sz="2400" b="1" dirty="0">
              <a:latin typeface="+mn-lt"/>
              <a:ea typeface="黑体" panose="02010609060101010101" pitchFamily="2" charset="-122"/>
            </a:endParaRPr>
          </a:p>
        </p:txBody>
      </p:sp>
      <p:pic>
        <p:nvPicPr>
          <p:cNvPr id="2" name="Picture 2" descr="åç»çº¿">
            <a:extLst>
              <a:ext uri="{FF2B5EF4-FFF2-40B4-BE49-F238E27FC236}">
                <a16:creationId xmlns:a16="http://schemas.microsoft.com/office/drawing/2014/main" id="{EFC0E534-BCF6-448F-9F68-B183A6CC4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830" y="92260"/>
            <a:ext cx="2034694" cy="1506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2.3.1  </a:t>
            </a:r>
            <a:r>
              <a:rPr lang="zh-CN" altLang="en-US" dirty="0"/>
              <a:t>导引型传输媒体</a:t>
            </a:r>
          </a:p>
        </p:txBody>
      </p:sp>
      <p:sp>
        <p:nvSpPr>
          <p:cNvPr id="121859" name="Rectangle 3"/>
          <p:cNvSpPr>
            <a:spLocks noGrp="1" noChangeArrowheads="1"/>
          </p:cNvSpPr>
          <p:nvPr>
            <p:ph idx="1"/>
          </p:nvPr>
        </p:nvSpPr>
        <p:spPr>
          <a:xfrm>
            <a:off x="495300" y="1735187"/>
            <a:ext cx="9066212" cy="4934173"/>
          </a:xfrm>
        </p:spPr>
        <p:txBody>
          <a:bodyPr/>
          <a:lstStyle/>
          <a:p>
            <a:pPr>
              <a:lnSpc>
                <a:spcPct val="100000"/>
              </a:lnSpc>
            </a:pPr>
            <a:r>
              <a:rPr lang="zh-CN" altLang="en-US" dirty="0">
                <a:solidFill>
                  <a:srgbClr val="FF0000"/>
                </a:solidFill>
              </a:rPr>
              <a:t>同轴电缆</a:t>
            </a:r>
          </a:p>
          <a:p>
            <a:pPr lvl="1">
              <a:lnSpc>
                <a:spcPct val="100000"/>
              </a:lnSpc>
            </a:pPr>
            <a:r>
              <a:rPr lang="zh-CN" altLang="zh-CN" dirty="0"/>
              <a:t>同轴电缆具有很好的抗干扰特性，被广泛用于传输较高速率的数据</a:t>
            </a:r>
            <a:r>
              <a:rPr lang="zh-CN" altLang="en-US" dirty="0"/>
              <a:t>。</a:t>
            </a:r>
            <a:endParaRPr lang="en-US" altLang="zh-CN" dirty="0"/>
          </a:p>
          <a:p>
            <a:pPr lvl="1">
              <a:lnSpc>
                <a:spcPct val="100000"/>
              </a:lnSpc>
            </a:pPr>
            <a:r>
              <a:rPr lang="zh-CN" altLang="zh-CN" dirty="0"/>
              <a:t>同轴电缆的带宽取决于电缆的质量</a:t>
            </a:r>
            <a:r>
              <a:rPr lang="zh-CN" altLang="en-US" dirty="0"/>
              <a:t>。</a:t>
            </a:r>
            <a:endParaRPr lang="en-US" altLang="zh-CN" dirty="0">
              <a:solidFill>
                <a:srgbClr val="0000CC"/>
              </a:solidFill>
              <a:latin typeface="Arial" panose="020B0604020202020204" pitchFamily="34" charset="0"/>
            </a:endParaRPr>
          </a:p>
          <a:p>
            <a:pPr lvl="1">
              <a:lnSpc>
                <a:spcPct val="100000"/>
              </a:lnSpc>
            </a:pPr>
            <a:r>
              <a:rPr lang="en-US" altLang="zh-CN" dirty="0">
                <a:solidFill>
                  <a:srgbClr val="FF0000"/>
                </a:solidFill>
              </a:rPr>
              <a:t>50</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LAN / </a:t>
            </a:r>
            <a:r>
              <a:rPr lang="zh-CN" altLang="en-US" dirty="0">
                <a:solidFill>
                  <a:srgbClr val="0000CC"/>
                </a:solidFill>
              </a:rPr>
              <a:t>数字传输常用</a:t>
            </a:r>
          </a:p>
          <a:p>
            <a:pPr lvl="1">
              <a:lnSpc>
                <a:spcPct val="100000"/>
              </a:lnSpc>
            </a:pPr>
            <a:r>
              <a:rPr lang="en-US" altLang="zh-CN" dirty="0">
                <a:solidFill>
                  <a:srgbClr val="FF0000"/>
                </a:solidFill>
              </a:rPr>
              <a:t>75</a:t>
            </a:r>
            <a:r>
              <a:rPr lang="en-US" altLang="zh-CN" sz="1600" dirty="0">
                <a:solidFill>
                  <a:srgbClr val="FF0000"/>
                </a:solidFill>
              </a:rPr>
              <a:t> </a:t>
            </a:r>
            <a:r>
              <a:rPr lang="en-US" altLang="zh-CN" dirty="0">
                <a:solidFill>
                  <a:srgbClr val="FF0000"/>
                </a:solidFill>
                <a:sym typeface="Symbol" panose="05050102010706020507" pitchFamily="18" charset="2"/>
              </a:rPr>
              <a:t></a:t>
            </a:r>
            <a:r>
              <a:rPr lang="en-US" altLang="zh-CN" sz="1400" dirty="0">
                <a:solidFill>
                  <a:srgbClr val="FF0000"/>
                </a:solidFill>
              </a:rPr>
              <a:t> </a:t>
            </a:r>
            <a:r>
              <a:rPr lang="zh-CN" altLang="en-US" dirty="0">
                <a:solidFill>
                  <a:srgbClr val="FF0000"/>
                </a:solidFill>
              </a:rPr>
              <a:t>同轴电缆 </a:t>
            </a:r>
            <a:r>
              <a:rPr lang="en-US" altLang="zh-CN" dirty="0">
                <a:solidFill>
                  <a:srgbClr val="0000CC"/>
                </a:solidFill>
              </a:rPr>
              <a:t>—— </a:t>
            </a:r>
            <a:r>
              <a:rPr lang="zh-CN" altLang="en-US" dirty="0">
                <a:solidFill>
                  <a:srgbClr val="0000CC"/>
                </a:solidFill>
              </a:rPr>
              <a:t>有线电视 </a:t>
            </a:r>
            <a:r>
              <a:rPr lang="en-US" altLang="zh-CN" dirty="0">
                <a:solidFill>
                  <a:srgbClr val="0000CC"/>
                </a:solidFill>
              </a:rPr>
              <a:t>/ </a:t>
            </a:r>
            <a:r>
              <a:rPr lang="zh-CN" altLang="en-US" dirty="0">
                <a:solidFill>
                  <a:srgbClr val="0000CC"/>
                </a:solidFill>
              </a:rPr>
              <a:t>模拟传输常用</a:t>
            </a:r>
          </a:p>
        </p:txBody>
      </p:sp>
      <p:grpSp>
        <p:nvGrpSpPr>
          <p:cNvPr id="2" name="组合 1"/>
          <p:cNvGrpSpPr/>
          <p:nvPr/>
        </p:nvGrpSpPr>
        <p:grpSpPr>
          <a:xfrm>
            <a:off x="1896058" y="4731019"/>
            <a:ext cx="6264696" cy="1390123"/>
            <a:chOff x="2505075" y="4067175"/>
            <a:chExt cx="4972050" cy="1280769"/>
          </a:xfrm>
        </p:grpSpPr>
        <p:pic>
          <p:nvPicPr>
            <p:cNvPr id="6" name="Picture 3" descr="D:\1xxr\1paper\Cable\222.gif"/>
            <p:cNvPicPr>
              <a:picLocks noChangeAspect="1" noChangeArrowheads="1"/>
            </p:cNvPicPr>
            <p:nvPr/>
          </p:nvPicPr>
          <p:blipFill>
            <a:blip r:embed="rId3">
              <a:extLst>
                <a:ext uri="{28A0092B-C50C-407E-A947-70E740481C1C}">
                  <a14:useLocalDpi xmlns:a14="http://schemas.microsoft.com/office/drawing/2010/main" val="0"/>
                </a:ext>
              </a:extLst>
            </a:blip>
            <a:srcRect t="37741" r="21053" b="25261"/>
            <a:stretch>
              <a:fillRect/>
            </a:stretch>
          </p:blipFill>
          <p:spPr bwMode="auto">
            <a:xfrm>
              <a:off x="2505075" y="4408015"/>
              <a:ext cx="4114800" cy="9399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6645275" y="4699000"/>
              <a:ext cx="831850" cy="36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内导体</a:t>
              </a:r>
            </a:p>
          </p:txBody>
        </p:sp>
        <p:sp>
          <p:nvSpPr>
            <p:cNvPr id="8" name="Text Box 5"/>
            <p:cNvSpPr txBox="1">
              <a:spLocks noChangeArrowheads="1"/>
            </p:cNvSpPr>
            <p:nvPr/>
          </p:nvSpPr>
          <p:spPr bwMode="auto">
            <a:xfrm>
              <a:off x="4481513" y="4090988"/>
              <a:ext cx="1730376"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外导体屏蔽层</a:t>
              </a:r>
            </a:p>
          </p:txBody>
        </p:sp>
        <p:sp>
          <p:nvSpPr>
            <p:cNvPr id="9" name="Text Box 6"/>
            <p:cNvSpPr txBox="1">
              <a:spLocks noChangeArrowheads="1"/>
            </p:cNvSpPr>
            <p:nvPr/>
          </p:nvSpPr>
          <p:spPr bwMode="auto">
            <a:xfrm>
              <a:off x="6284913" y="4067175"/>
              <a:ext cx="963612"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99"/>
                  </a:solidFill>
                  <a:latin typeface="+mn-lt"/>
                  <a:ea typeface="黑体" panose="02010609060101010101" pitchFamily="2" charset="-122"/>
                </a:rPr>
                <a:t>绝缘层</a:t>
              </a:r>
            </a:p>
          </p:txBody>
        </p:sp>
        <p:sp>
          <p:nvSpPr>
            <p:cNvPr id="10" name="Text Box 7"/>
            <p:cNvSpPr txBox="1">
              <a:spLocks noChangeArrowheads="1"/>
            </p:cNvSpPr>
            <p:nvPr/>
          </p:nvSpPr>
          <p:spPr bwMode="auto">
            <a:xfrm>
              <a:off x="2825751" y="4111625"/>
              <a:ext cx="1655762" cy="3686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b="1" dirty="0">
                  <a:solidFill>
                    <a:srgbClr val="000099"/>
                  </a:solidFill>
                  <a:latin typeface="+mn-lt"/>
                  <a:ea typeface="黑体" panose="02010609060101010101" pitchFamily="2" charset="-122"/>
                </a:rPr>
                <a:t>绝缘保护套层</a:t>
              </a:r>
            </a:p>
          </p:txBody>
        </p:sp>
        <p:sp>
          <p:nvSpPr>
            <p:cNvPr id="11" name="Rectangle 9"/>
            <p:cNvSpPr>
              <a:spLocks noChangeArrowheads="1"/>
            </p:cNvSpPr>
            <p:nvPr/>
          </p:nvSpPr>
          <p:spPr bwMode="auto">
            <a:xfrm>
              <a:off x="6276975" y="5005105"/>
              <a:ext cx="517525" cy="2762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grpSp>
      <p:sp>
        <p:nvSpPr>
          <p:cNvPr id="3" name="矩形 2"/>
          <p:cNvSpPr/>
          <p:nvPr/>
        </p:nvSpPr>
        <p:spPr>
          <a:xfrm>
            <a:off x="2028495" y="6102612"/>
            <a:ext cx="4674518" cy="461665"/>
          </a:xfrm>
          <a:prstGeom prst="rect">
            <a:avLst/>
          </a:prstGeom>
        </p:spPr>
        <p:txBody>
          <a:bodyPr wrap="square">
            <a:spAutoFit/>
          </a:bodyPr>
          <a:lstStyle/>
          <a:p>
            <a:pPr algn="ctr"/>
            <a:r>
              <a:rPr lang="zh-CN" altLang="zh-CN" sz="2400" b="1" dirty="0">
                <a:latin typeface="+mn-lt"/>
                <a:ea typeface="黑体" panose="02010609060101010101" pitchFamily="2" charset="-122"/>
              </a:rPr>
              <a:t>同轴电缆的结构</a:t>
            </a:r>
            <a:endParaRPr lang="zh-CN" altLang="en-US" sz="2400" b="1" dirty="0">
              <a:latin typeface="+mn-lt"/>
              <a:ea typeface="黑体" panose="02010609060101010101" pitchFamily="2" charset="-122"/>
            </a:endParaRPr>
          </a:p>
        </p:txBody>
      </p:sp>
      <p:pic>
        <p:nvPicPr>
          <p:cNvPr id="9218" name="Picture 2" descr="åè½´çµç¼æ¯ä¸ç§çµç¼ç±»å,å¶åé¨å¯¼ä½è¢«ä¸å±ç®¡ç¶ç»ç¼å±åè£¹,ç®¡ç¶ç»ç¼å±åç±ä¸å±ç½ç¶å¯¼ä½å">
            <a:extLst>
              <a:ext uri="{FF2B5EF4-FFF2-40B4-BE49-F238E27FC236}">
                <a16:creationId xmlns:a16="http://schemas.microsoft.com/office/drawing/2014/main" id="{B4C73231-A9A7-45C9-804B-EC6932C54D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3013" y="117382"/>
            <a:ext cx="3124709" cy="1918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2.3.1  </a:t>
            </a:r>
            <a:r>
              <a:rPr lang="zh-CN" altLang="en-US" dirty="0"/>
              <a:t>导引型传输媒体</a:t>
            </a:r>
          </a:p>
        </p:txBody>
      </p:sp>
      <p:sp>
        <p:nvSpPr>
          <p:cNvPr id="3" name="内容占位符 2"/>
          <p:cNvSpPr>
            <a:spLocks noGrp="1"/>
          </p:cNvSpPr>
          <p:nvPr>
            <p:ph idx="1"/>
          </p:nvPr>
        </p:nvSpPr>
        <p:spPr>
          <a:xfrm>
            <a:off x="495300" y="1556792"/>
            <a:ext cx="9066212" cy="4934173"/>
          </a:xfrm>
        </p:spPr>
        <p:txBody>
          <a:bodyPr/>
          <a:lstStyle/>
          <a:p>
            <a:r>
              <a:rPr lang="zh-CN" altLang="en-US" sz="2800" dirty="0">
                <a:solidFill>
                  <a:srgbClr val="FF0000"/>
                </a:solidFill>
              </a:rPr>
              <a:t>光缆</a:t>
            </a:r>
            <a:endParaRPr lang="en-US" altLang="zh-CN" sz="2800" dirty="0">
              <a:solidFill>
                <a:srgbClr val="FF0000"/>
              </a:solidFill>
            </a:endParaRPr>
          </a:p>
          <a:p>
            <a:pPr lvl="1"/>
            <a:r>
              <a:rPr lang="zh-CN" altLang="en-US" sz="2400" dirty="0"/>
              <a:t>光纤通信是利用光导纤维（光纤）传递光脉冲进行通信。</a:t>
            </a:r>
            <a:endParaRPr lang="en-US" altLang="zh-CN" sz="2400" dirty="0"/>
          </a:p>
          <a:p>
            <a:pPr lvl="1"/>
            <a:r>
              <a:rPr lang="zh-CN" altLang="zh-CN" sz="2400" dirty="0"/>
              <a:t>光纤是光纤通信的传输媒体</a:t>
            </a:r>
            <a:r>
              <a:rPr lang="zh-CN" altLang="en-US" sz="2400" dirty="0"/>
              <a:t>。在发送端有光源，可以采用发光二极管或半导体激光器，在电脉冲作用下产生出光脉冲。在接收端利用光电二级管做成光检测器，检测到光脉冲时还原出电脉冲。</a:t>
            </a:r>
            <a:endParaRPr lang="en-US" altLang="zh-CN" sz="2400" dirty="0"/>
          </a:p>
          <a:p>
            <a:pPr lvl="1"/>
            <a:r>
              <a:rPr lang="zh-CN" altLang="en-US" sz="2400" dirty="0"/>
              <a:t>光纤通常由非常透明的石英玻璃拉成细丝，主要由纤芯和包成构成双层通信圆柱体。</a:t>
            </a:r>
            <a:endParaRPr lang="en-US" altLang="zh-CN" sz="2400" dirty="0"/>
          </a:p>
          <a:p>
            <a:pPr lvl="1"/>
            <a:r>
              <a:rPr lang="zh-CN" altLang="zh-CN" sz="2400" dirty="0"/>
              <a:t>由于可见光的频率非常高，约为</a:t>
            </a:r>
            <a:r>
              <a:rPr lang="en-US" altLang="zh-CN" sz="2400" dirty="0"/>
              <a:t> 10</a:t>
            </a:r>
            <a:r>
              <a:rPr lang="en-US" altLang="zh-CN" sz="2400" baseline="30000" dirty="0"/>
              <a:t>8</a:t>
            </a:r>
            <a:r>
              <a:rPr lang="en-US" altLang="zh-CN" sz="2400" dirty="0"/>
              <a:t> MHz </a:t>
            </a:r>
            <a:r>
              <a:rPr lang="zh-CN" altLang="zh-CN" sz="2400" dirty="0"/>
              <a:t>的量级，因此一个光纤通信系统的传输带宽远远大于目前其他各种传输媒体的带宽</a:t>
            </a:r>
            <a:r>
              <a:rPr lang="zh-CN" altLang="en-US" sz="2400" dirty="0"/>
              <a:t>。</a:t>
            </a:r>
            <a:endParaRPr lang="en-US" altLang="zh-CN" sz="2400" dirty="0"/>
          </a:p>
          <a:p>
            <a:pPr lvl="1"/>
            <a:endParaRPr lang="zh-CN" altLang="en-US" sz="2400" dirty="0"/>
          </a:p>
        </p:txBody>
      </p:sp>
      <p:sp>
        <p:nvSpPr>
          <p:cNvPr id="7" name="AutoShape 8" descr="http://img3.imgtn.bdimg.com/it/u=2687704668,3138418309&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10" descr="http://img3.imgtn.bdimg.com/it/u=2687704668,3138418309&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42" name="Picture 2" descr="åçº¤è·³çº¿">
            <a:extLst>
              <a:ext uri="{FF2B5EF4-FFF2-40B4-BE49-F238E27FC236}">
                <a16:creationId xmlns:a16="http://schemas.microsoft.com/office/drawing/2014/main" id="{22AF45EE-A9B2-4CF0-A5FC-67B9C4893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244" y="7937"/>
            <a:ext cx="3054327" cy="20216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zh-CN" altLang="en-US"/>
              <a:t>光线在光纤中的折射 </a:t>
            </a:r>
          </a:p>
        </p:txBody>
      </p:sp>
      <p:grpSp>
        <p:nvGrpSpPr>
          <p:cNvPr id="3" name="组合 2"/>
          <p:cNvGrpSpPr/>
          <p:nvPr/>
        </p:nvGrpSpPr>
        <p:grpSpPr>
          <a:xfrm>
            <a:off x="776536" y="1268760"/>
            <a:ext cx="8712968" cy="2974836"/>
            <a:chOff x="776536" y="1484784"/>
            <a:chExt cx="8712968" cy="2974836"/>
          </a:xfrm>
        </p:grpSpPr>
        <p:sp>
          <p:nvSpPr>
            <p:cNvPr id="42068" name="Arc 84"/>
            <p:cNvSpPr/>
            <p:nvPr/>
          </p:nvSpPr>
          <p:spPr bwMode="auto">
            <a:xfrm rot="9720000">
              <a:off x="3682984" y="3278659"/>
              <a:ext cx="104908" cy="79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nvGrpSpPr>
            <p:cNvPr id="42069" name="Group 85"/>
            <p:cNvGrpSpPr/>
            <p:nvPr/>
          </p:nvGrpSpPr>
          <p:grpSpPr bwMode="auto">
            <a:xfrm>
              <a:off x="3167047" y="2459508"/>
              <a:ext cx="3190214" cy="488950"/>
              <a:chOff x="292" y="1032"/>
              <a:chExt cx="1732" cy="216"/>
            </a:xfrm>
          </p:grpSpPr>
          <p:grpSp>
            <p:nvGrpSpPr>
              <p:cNvPr id="42070" name="Group 86"/>
              <p:cNvGrpSpPr/>
              <p:nvPr/>
            </p:nvGrpSpPr>
            <p:grpSpPr bwMode="auto">
              <a:xfrm>
                <a:off x="292" y="1032"/>
                <a:ext cx="1732" cy="216"/>
                <a:chOff x="292" y="1032"/>
                <a:chExt cx="1732" cy="216"/>
              </a:xfrm>
            </p:grpSpPr>
            <p:sp>
              <p:nvSpPr>
                <p:cNvPr id="42071" name="Line 87"/>
                <p:cNvSpPr>
                  <a:spLocks noChangeShapeType="1"/>
                </p:cNvSpPr>
                <p:nvPr/>
              </p:nvSpPr>
              <p:spPr bwMode="auto">
                <a:xfrm>
                  <a:off x="292" y="1032"/>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2" name="Line 88"/>
                <p:cNvSpPr>
                  <a:spLocks noChangeShapeType="1"/>
                </p:cNvSpPr>
                <p:nvPr/>
              </p:nvSpPr>
              <p:spPr bwMode="auto">
                <a:xfrm>
                  <a:off x="292" y="1248"/>
                  <a:ext cx="1732"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3" name="Rectangle 89"/>
              <p:cNvSpPr>
                <a:spLocks noChangeArrowheads="1"/>
              </p:cNvSpPr>
              <p:nvPr/>
            </p:nvSpPr>
            <p:spPr bwMode="auto">
              <a:xfrm>
                <a:off x="296" y="1041"/>
                <a:ext cx="1716" cy="198"/>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grpSp>
          <p:nvGrpSpPr>
            <p:cNvPr id="42074" name="Group 90"/>
            <p:cNvGrpSpPr/>
            <p:nvPr/>
          </p:nvGrpSpPr>
          <p:grpSpPr bwMode="auto">
            <a:xfrm>
              <a:off x="3153289" y="3881908"/>
              <a:ext cx="3167856" cy="436562"/>
              <a:chOff x="284" y="1656"/>
              <a:chExt cx="1720" cy="192"/>
            </a:xfrm>
          </p:grpSpPr>
          <p:grpSp>
            <p:nvGrpSpPr>
              <p:cNvPr id="42075" name="Group 91"/>
              <p:cNvGrpSpPr/>
              <p:nvPr/>
            </p:nvGrpSpPr>
            <p:grpSpPr bwMode="auto">
              <a:xfrm>
                <a:off x="284" y="1656"/>
                <a:ext cx="1720" cy="192"/>
                <a:chOff x="284" y="1656"/>
                <a:chExt cx="1720" cy="192"/>
              </a:xfrm>
            </p:grpSpPr>
            <p:sp>
              <p:nvSpPr>
                <p:cNvPr id="42076" name="Line 92"/>
                <p:cNvSpPr>
                  <a:spLocks noChangeShapeType="1"/>
                </p:cNvSpPr>
                <p:nvPr/>
              </p:nvSpPr>
              <p:spPr bwMode="auto">
                <a:xfrm>
                  <a:off x="284" y="1656"/>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77" name="Line 93"/>
                <p:cNvSpPr>
                  <a:spLocks noChangeShapeType="1"/>
                </p:cNvSpPr>
                <p:nvPr/>
              </p:nvSpPr>
              <p:spPr bwMode="auto">
                <a:xfrm>
                  <a:off x="284" y="1848"/>
                  <a:ext cx="1720" cy="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8" name="Rectangle 94"/>
              <p:cNvSpPr>
                <a:spLocks noChangeArrowheads="1"/>
              </p:cNvSpPr>
              <p:nvPr/>
            </p:nvSpPr>
            <p:spPr bwMode="auto">
              <a:xfrm>
                <a:off x="288" y="1664"/>
                <a:ext cx="1704" cy="176"/>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2079" name="Line 95"/>
            <p:cNvSpPr>
              <a:spLocks noChangeShapeType="1"/>
            </p:cNvSpPr>
            <p:nvPr/>
          </p:nvSpPr>
          <p:spPr bwMode="auto">
            <a:xfrm>
              <a:off x="3808529" y="193087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0" name="Line 96"/>
            <p:cNvSpPr>
              <a:spLocks noChangeShapeType="1"/>
            </p:cNvSpPr>
            <p:nvPr/>
          </p:nvSpPr>
          <p:spPr bwMode="auto">
            <a:xfrm flipV="1">
              <a:off x="3815409" y="2596034"/>
              <a:ext cx="428228" cy="36512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1" name="Line 97"/>
            <p:cNvSpPr>
              <a:spLocks noChangeShapeType="1"/>
            </p:cNvSpPr>
            <p:nvPr/>
          </p:nvSpPr>
          <p:spPr bwMode="auto">
            <a:xfrm flipV="1">
              <a:off x="3492087" y="2951633"/>
              <a:ext cx="316442" cy="7493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2" name="Arc 98"/>
            <p:cNvSpPr/>
            <p:nvPr/>
          </p:nvSpPr>
          <p:spPr bwMode="auto">
            <a:xfrm>
              <a:off x="3811970" y="2700809"/>
              <a:ext cx="154781" cy="1238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3" name="Line 99"/>
            <p:cNvSpPr>
              <a:spLocks noChangeShapeType="1"/>
            </p:cNvSpPr>
            <p:nvPr/>
          </p:nvSpPr>
          <p:spPr bwMode="auto">
            <a:xfrm>
              <a:off x="5237676" y="1949920"/>
              <a:ext cx="0" cy="1931988"/>
            </a:xfrm>
            <a:prstGeom prst="line">
              <a:avLst/>
            </a:prstGeom>
            <a:noFill/>
            <a:ln w="19050">
              <a:solidFill>
                <a:srgbClr val="3333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4" name="Line 100"/>
            <p:cNvSpPr>
              <a:spLocks noChangeShapeType="1"/>
            </p:cNvSpPr>
            <p:nvPr/>
          </p:nvSpPr>
          <p:spPr bwMode="auto">
            <a:xfrm flipV="1">
              <a:off x="4405297" y="2951634"/>
              <a:ext cx="844418" cy="346075"/>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5" name="Line 101"/>
            <p:cNvSpPr>
              <a:spLocks noChangeShapeType="1"/>
            </p:cNvSpPr>
            <p:nvPr/>
          </p:nvSpPr>
          <p:spPr bwMode="auto">
            <a:xfrm>
              <a:off x="5244555" y="2951633"/>
              <a:ext cx="966523" cy="355600"/>
            </a:xfrm>
            <a:prstGeom prst="line">
              <a:avLst/>
            </a:prstGeom>
            <a:noFill/>
            <a:ln w="57150">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6" name="Arc 102"/>
            <p:cNvSpPr/>
            <p:nvPr/>
          </p:nvSpPr>
          <p:spPr bwMode="auto">
            <a:xfrm rot="9840000">
              <a:off x="4936713" y="3054821"/>
              <a:ext cx="256248" cy="3286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87" name="Freeform 103"/>
            <p:cNvSpPr/>
            <p:nvPr/>
          </p:nvSpPr>
          <p:spPr bwMode="auto">
            <a:xfrm>
              <a:off x="3027745" y="2500783"/>
              <a:ext cx="166819"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88" name="Rectangle 104"/>
            <p:cNvSpPr>
              <a:spLocks noChangeArrowheads="1"/>
            </p:cNvSpPr>
            <p:nvPr/>
          </p:nvSpPr>
          <p:spPr bwMode="auto">
            <a:xfrm>
              <a:off x="4835245" y="148478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2000" b="1">
                  <a:solidFill>
                    <a:srgbClr val="000099"/>
                  </a:solidFill>
                  <a:latin typeface="+mn-lt"/>
                  <a:ea typeface="黑体" panose="02010609060101010101" pitchFamily="2" charset="-122"/>
                </a:rPr>
                <a:t>折射角</a:t>
              </a:r>
            </a:p>
          </p:txBody>
        </p:sp>
        <p:sp>
          <p:nvSpPr>
            <p:cNvPr id="42089" name="Rectangle 105"/>
            <p:cNvSpPr>
              <a:spLocks noChangeArrowheads="1"/>
            </p:cNvSpPr>
            <p:nvPr/>
          </p:nvSpPr>
          <p:spPr bwMode="auto">
            <a:xfrm>
              <a:off x="3944888" y="3463503"/>
              <a:ext cx="11883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2000" b="1" dirty="0">
                  <a:solidFill>
                    <a:srgbClr val="000099"/>
                  </a:solidFill>
                  <a:latin typeface="+mn-lt"/>
                  <a:ea typeface="黑体" panose="02010609060101010101" pitchFamily="2" charset="-122"/>
                </a:rPr>
                <a:t>入射角</a:t>
              </a:r>
            </a:p>
          </p:txBody>
        </p:sp>
        <p:sp>
          <p:nvSpPr>
            <p:cNvPr id="42090" name="Line 106"/>
            <p:cNvSpPr>
              <a:spLocks noChangeShapeType="1"/>
            </p:cNvSpPr>
            <p:nvPr/>
          </p:nvSpPr>
          <p:spPr bwMode="auto">
            <a:xfrm>
              <a:off x="5333984" y="2003896"/>
              <a:ext cx="128985" cy="7207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1" name="Line 107"/>
            <p:cNvSpPr>
              <a:spLocks noChangeShapeType="1"/>
            </p:cNvSpPr>
            <p:nvPr/>
          </p:nvSpPr>
          <p:spPr bwMode="auto">
            <a:xfrm flipV="1">
              <a:off x="3896238" y="1959445"/>
              <a:ext cx="1135063" cy="76835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2" name="Line 108"/>
            <p:cNvSpPr>
              <a:spLocks noChangeShapeType="1"/>
            </p:cNvSpPr>
            <p:nvPr/>
          </p:nvSpPr>
          <p:spPr bwMode="auto">
            <a:xfrm>
              <a:off x="3728864" y="3356992"/>
              <a:ext cx="323321" cy="25558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3" name="Line 109"/>
            <p:cNvSpPr>
              <a:spLocks noChangeShapeType="1"/>
            </p:cNvSpPr>
            <p:nvPr/>
          </p:nvSpPr>
          <p:spPr bwMode="auto">
            <a:xfrm flipV="1">
              <a:off x="4773332" y="3297709"/>
              <a:ext cx="270008" cy="319087"/>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4" name="Line 110"/>
            <p:cNvSpPr>
              <a:spLocks noChangeShapeType="1"/>
            </p:cNvSpPr>
            <p:nvPr/>
          </p:nvSpPr>
          <p:spPr bwMode="auto">
            <a:xfrm flipV="1">
              <a:off x="6259232" y="3061171"/>
              <a:ext cx="658681" cy="3286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5" name="Line 111"/>
            <p:cNvSpPr>
              <a:spLocks noChangeShapeType="1"/>
            </p:cNvSpPr>
            <p:nvPr/>
          </p:nvSpPr>
          <p:spPr bwMode="auto">
            <a:xfrm flipH="1">
              <a:off x="6104451" y="2029296"/>
              <a:ext cx="543454" cy="708025"/>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096" name="Freeform 112"/>
            <p:cNvSpPr/>
            <p:nvPr/>
          </p:nvSpPr>
          <p:spPr bwMode="auto">
            <a:xfrm>
              <a:off x="6343503" y="2473796"/>
              <a:ext cx="24077"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7" name="Freeform 113"/>
            <p:cNvSpPr/>
            <p:nvPr/>
          </p:nvSpPr>
          <p:spPr bwMode="auto">
            <a:xfrm>
              <a:off x="6310826" y="2951633"/>
              <a:ext cx="89429"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lnTo>
                    <a:pt x="0" y="40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8" name="Freeform 114"/>
            <p:cNvSpPr/>
            <p:nvPr/>
          </p:nvSpPr>
          <p:spPr bwMode="auto">
            <a:xfrm>
              <a:off x="6288469" y="3867621"/>
              <a:ext cx="24077"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42099" name="Arc 115"/>
            <p:cNvSpPr/>
            <p:nvPr/>
          </p:nvSpPr>
          <p:spPr bwMode="auto">
            <a:xfrm rot="540000">
              <a:off x="5230797" y="2689696"/>
              <a:ext cx="383514" cy="3460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0" name="Text Box 116"/>
            <p:cNvSpPr txBox="1">
              <a:spLocks noChangeArrowheads="1"/>
            </p:cNvSpPr>
            <p:nvPr/>
          </p:nvSpPr>
          <p:spPr bwMode="auto">
            <a:xfrm>
              <a:off x="6334903" y="1592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包层</a:t>
              </a:r>
            </a:p>
            <a:p>
              <a:pPr algn="l"/>
              <a:r>
                <a:rPr kumimoji="1" lang="zh-CN" altLang="en-US" sz="2000" b="1">
                  <a:solidFill>
                    <a:srgbClr val="000099"/>
                  </a:solidFill>
                  <a:latin typeface="+mn-lt"/>
                  <a:ea typeface="黑体" panose="02010609060101010101" pitchFamily="2" charset="-122"/>
                </a:rPr>
                <a:t>（低折射率的媒体）</a:t>
              </a:r>
            </a:p>
          </p:txBody>
        </p:sp>
        <p:sp>
          <p:nvSpPr>
            <p:cNvPr id="42101" name="Line 117"/>
            <p:cNvSpPr>
              <a:spLocks noChangeShapeType="1"/>
            </p:cNvSpPr>
            <p:nvPr/>
          </p:nvSpPr>
          <p:spPr bwMode="auto">
            <a:xfrm flipH="1">
              <a:off x="6082094" y="4045420"/>
              <a:ext cx="706834" cy="1095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2" name="Text Box 118"/>
            <p:cNvSpPr txBox="1">
              <a:spLocks noChangeArrowheads="1"/>
            </p:cNvSpPr>
            <p:nvPr/>
          </p:nvSpPr>
          <p:spPr bwMode="auto">
            <a:xfrm>
              <a:off x="6647905" y="3751734"/>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包层</a:t>
              </a:r>
            </a:p>
            <a:p>
              <a:pPr algn="l"/>
              <a:r>
                <a:rPr kumimoji="1" lang="zh-CN" altLang="en-US" sz="2000" b="1" dirty="0">
                  <a:solidFill>
                    <a:srgbClr val="000099"/>
                  </a:solidFill>
                  <a:latin typeface="+mn-lt"/>
                  <a:ea typeface="黑体" panose="02010609060101010101" pitchFamily="2" charset="-122"/>
                </a:rPr>
                <a:t>（低折射率的媒体）</a:t>
              </a:r>
            </a:p>
          </p:txBody>
        </p:sp>
        <p:sp>
          <p:nvSpPr>
            <p:cNvPr id="42103" name="Text Box 119"/>
            <p:cNvSpPr txBox="1">
              <a:spLocks noChangeArrowheads="1"/>
            </p:cNvSpPr>
            <p:nvPr/>
          </p:nvSpPr>
          <p:spPr bwMode="auto">
            <a:xfrm>
              <a:off x="6725296" y="2676996"/>
              <a:ext cx="2764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纤芯</a:t>
              </a:r>
            </a:p>
            <a:p>
              <a:pPr algn="l"/>
              <a:r>
                <a:rPr kumimoji="1" lang="zh-CN" altLang="en-US" sz="2000" b="1" dirty="0">
                  <a:solidFill>
                    <a:srgbClr val="000099"/>
                  </a:solidFill>
                  <a:latin typeface="+mn-lt"/>
                  <a:ea typeface="黑体" panose="02010609060101010101" pitchFamily="2" charset="-122"/>
                </a:rPr>
                <a:t>（高折射率的媒体）            </a:t>
              </a:r>
            </a:p>
          </p:txBody>
        </p:sp>
        <p:sp>
          <p:nvSpPr>
            <p:cNvPr id="42104" name="AutoShape 120"/>
            <p:cNvSpPr>
              <a:spLocks noChangeArrowheads="1"/>
            </p:cNvSpPr>
            <p:nvPr/>
          </p:nvSpPr>
          <p:spPr bwMode="auto">
            <a:xfrm rot="5400000">
              <a:off x="541256" y="2682089"/>
              <a:ext cx="1885950" cy="1415389"/>
            </a:xfrm>
            <a:prstGeom prst="can">
              <a:avLst>
                <a:gd name="adj" fmla="val 29815"/>
              </a:avLst>
            </a:prstGeom>
            <a:gradFill rotWithShape="1">
              <a:gsLst>
                <a:gs pos="0">
                  <a:srgbClr val="66FFFF">
                    <a:gamma/>
                    <a:shade val="46275"/>
                    <a:invGamma/>
                  </a:srgbClr>
                </a:gs>
                <a:gs pos="50000">
                  <a:srgbClr val="66FFFF"/>
                </a:gs>
                <a:gs pos="100000">
                  <a:srgbClr val="66FFFF">
                    <a:gamma/>
                    <a:shade val="46275"/>
                    <a:invGamma/>
                  </a:srgbClr>
                </a:gs>
              </a:gsLst>
              <a:lin ang="0" scaled="1"/>
            </a:gra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5" name="AutoShape 121"/>
            <p:cNvSpPr>
              <a:spLocks noChangeArrowheads="1"/>
            </p:cNvSpPr>
            <p:nvPr/>
          </p:nvSpPr>
          <p:spPr bwMode="auto">
            <a:xfrm rot="5400000">
              <a:off x="1828784" y="3062493"/>
              <a:ext cx="901700" cy="708554"/>
            </a:xfrm>
            <a:prstGeom prst="can">
              <a:avLst>
                <a:gd name="adj" fmla="val 27343"/>
              </a:avLst>
            </a:prstGeom>
            <a:solidFill>
              <a:srgbClr val="FFFFFF"/>
            </a:solidFill>
            <a:ln w="12700">
              <a:solidFill>
                <a:srgbClr val="3333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6" name="Text Box 122"/>
            <p:cNvSpPr txBox="1">
              <a:spLocks noChangeArrowheads="1"/>
            </p:cNvSpPr>
            <p:nvPr/>
          </p:nvSpPr>
          <p:spPr bwMode="auto">
            <a:xfrm>
              <a:off x="1218523" y="1489545"/>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包层</a:t>
              </a:r>
            </a:p>
          </p:txBody>
        </p:sp>
        <p:sp>
          <p:nvSpPr>
            <p:cNvPr id="42107" name="Line 123"/>
            <p:cNvSpPr>
              <a:spLocks noChangeShapeType="1"/>
            </p:cNvSpPr>
            <p:nvPr/>
          </p:nvSpPr>
          <p:spPr bwMode="auto">
            <a:xfrm flipH="1">
              <a:off x="1572800" y="2076920"/>
              <a:ext cx="3440" cy="6556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42108" name="Text Box 124"/>
            <p:cNvSpPr txBox="1">
              <a:spLocks noChangeArrowheads="1"/>
            </p:cNvSpPr>
            <p:nvPr/>
          </p:nvSpPr>
          <p:spPr bwMode="auto">
            <a:xfrm>
              <a:off x="2191925" y="1857846"/>
              <a:ext cx="754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000" b="1">
                  <a:solidFill>
                    <a:srgbClr val="000099"/>
                  </a:solidFill>
                  <a:latin typeface="+mn-lt"/>
                  <a:ea typeface="黑体" panose="02010609060101010101" pitchFamily="2" charset="-122"/>
                </a:rPr>
                <a:t>纤芯</a:t>
              </a:r>
            </a:p>
          </p:txBody>
        </p:sp>
        <p:sp>
          <p:nvSpPr>
            <p:cNvPr id="42109" name="Line 125"/>
            <p:cNvSpPr>
              <a:spLocks noChangeShapeType="1"/>
            </p:cNvSpPr>
            <p:nvPr/>
          </p:nvSpPr>
          <p:spPr bwMode="auto">
            <a:xfrm flipH="1">
              <a:off x="2186765" y="2295996"/>
              <a:ext cx="270008" cy="874713"/>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grpSp>
      <p:sp>
        <p:nvSpPr>
          <p:cNvPr id="4" name="矩形 3"/>
          <p:cNvSpPr/>
          <p:nvPr/>
        </p:nvSpPr>
        <p:spPr>
          <a:xfrm>
            <a:off x="2288704" y="4365104"/>
            <a:ext cx="4863478" cy="461665"/>
          </a:xfrm>
          <a:prstGeom prst="rect">
            <a:avLst/>
          </a:prstGeom>
        </p:spPr>
        <p:txBody>
          <a:bodyPr wrap="square">
            <a:spAutoFit/>
          </a:bodyPr>
          <a:lstStyle/>
          <a:p>
            <a:pPr algn="ctr"/>
            <a:r>
              <a:rPr lang="zh-CN" altLang="zh-CN" sz="2400" b="1" dirty="0">
                <a:latin typeface="+mn-lt"/>
                <a:ea typeface="黑体" panose="02010609060101010101" pitchFamily="2" charset="-122"/>
              </a:rPr>
              <a:t>光线在光纤中的折射</a:t>
            </a:r>
            <a:endParaRPr lang="zh-CN" altLang="en-US" sz="2400" b="1" dirty="0">
              <a:latin typeface="+mn-lt"/>
              <a:ea typeface="黑体" panose="02010609060101010101" pitchFamily="2" charset="-122"/>
            </a:endParaRPr>
          </a:p>
        </p:txBody>
      </p:sp>
      <p:sp>
        <p:nvSpPr>
          <p:cNvPr id="5" name="矩形 4"/>
          <p:cNvSpPr/>
          <p:nvPr/>
        </p:nvSpPr>
        <p:spPr>
          <a:xfrm>
            <a:off x="776536" y="4941168"/>
            <a:ext cx="8712968" cy="1384995"/>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当光线从高折射率的媒体射向低折射率的媒体时，其折射角将大于入射角。因此，如果入射角足够大，就会出现全反射</a:t>
            </a:r>
            <a:r>
              <a:rPr lang="zh-CN" altLang="en-US" sz="2800" b="1" dirty="0">
                <a:solidFill>
                  <a:srgbClr val="000099"/>
                </a:solidFill>
                <a:latin typeface="+mn-lt"/>
                <a:ea typeface="黑体" panose="02010609060101010101" pitchFamily="2" charset="-122"/>
              </a:rPr>
              <a:t>，</a:t>
            </a:r>
            <a:r>
              <a:rPr lang="zh-CN" altLang="zh-CN" sz="2800" b="1" dirty="0">
                <a:solidFill>
                  <a:srgbClr val="000099"/>
                </a:solidFill>
                <a:latin typeface="+mn-lt"/>
                <a:ea typeface="黑体" panose="02010609060101010101" pitchFamily="2" charset="-122"/>
              </a:rPr>
              <a:t>光也就沿着光纤传输下去</a:t>
            </a:r>
            <a:r>
              <a:rPr lang="zh-CN" altLang="en-US" sz="2800" b="1" dirty="0">
                <a:solidFill>
                  <a:srgbClr val="000099"/>
                </a:solidFill>
                <a:latin typeface="+mn-lt"/>
                <a:ea typeface="黑体" panose="02010609060101010101"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光纤的工作原理</a:t>
            </a:r>
          </a:p>
        </p:txBody>
      </p:sp>
      <p:grpSp>
        <p:nvGrpSpPr>
          <p:cNvPr id="2" name="组合 1"/>
          <p:cNvGrpSpPr/>
          <p:nvPr/>
        </p:nvGrpSpPr>
        <p:grpSpPr>
          <a:xfrm>
            <a:off x="980934" y="1268760"/>
            <a:ext cx="7644474" cy="2016125"/>
            <a:chOff x="741231" y="1989139"/>
            <a:chExt cx="7644474" cy="2016125"/>
          </a:xfrm>
        </p:grpSpPr>
        <p:sp>
          <p:nvSpPr>
            <p:cNvPr id="122883" name="Rectangle 3"/>
            <p:cNvSpPr>
              <a:spLocks noChangeArrowheads="1"/>
            </p:cNvSpPr>
            <p:nvPr/>
          </p:nvSpPr>
          <p:spPr bwMode="auto">
            <a:xfrm>
              <a:off x="2884091" y="3170239"/>
              <a:ext cx="5298678" cy="2444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4" name="Rectangle 4"/>
            <p:cNvSpPr>
              <a:spLocks noChangeArrowheads="1"/>
            </p:cNvSpPr>
            <p:nvPr/>
          </p:nvSpPr>
          <p:spPr bwMode="auto">
            <a:xfrm>
              <a:off x="2884091" y="3414713"/>
              <a:ext cx="5298678" cy="344487"/>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5" name="Rectangle 5"/>
            <p:cNvSpPr>
              <a:spLocks noChangeArrowheads="1"/>
            </p:cNvSpPr>
            <p:nvPr/>
          </p:nvSpPr>
          <p:spPr bwMode="auto">
            <a:xfrm>
              <a:off x="2884091" y="3759201"/>
              <a:ext cx="5298678" cy="246063"/>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6" name="AutoShape 6"/>
            <p:cNvSpPr>
              <a:spLocks noChangeArrowheads="1"/>
            </p:cNvSpPr>
            <p:nvPr/>
          </p:nvSpPr>
          <p:spPr bwMode="auto">
            <a:xfrm rot="5400000">
              <a:off x="1524133" y="3116528"/>
              <a:ext cx="835025" cy="942446"/>
            </a:xfrm>
            <a:prstGeom prst="can">
              <a:avLst>
                <a:gd name="adj" fmla="val 26046"/>
              </a:avLst>
            </a:prstGeom>
            <a:gradFill rotWithShape="1">
              <a:gsLst>
                <a:gs pos="0">
                  <a:srgbClr val="DDDDDD">
                    <a:gamma/>
                    <a:shade val="46275"/>
                    <a:invGamma/>
                  </a:srgbClr>
                </a:gs>
                <a:gs pos="50000">
                  <a:srgbClr val="DDDDDD"/>
                </a:gs>
                <a:gs pos="100000">
                  <a:srgbClr val="DDDDDD">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22887" name="AutoShape 7"/>
            <p:cNvSpPr>
              <a:spLocks noChangeArrowheads="1"/>
            </p:cNvSpPr>
            <p:nvPr/>
          </p:nvSpPr>
          <p:spPr bwMode="auto">
            <a:xfrm rot="5400000">
              <a:off x="2299098" y="3351345"/>
              <a:ext cx="344487" cy="471223"/>
            </a:xfrm>
            <a:prstGeom prst="can">
              <a:avLst>
                <a:gd name="adj" fmla="val 20711"/>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22888" name="Group 8"/>
            <p:cNvGrpSpPr/>
            <p:nvPr/>
          </p:nvGrpSpPr>
          <p:grpSpPr bwMode="auto">
            <a:xfrm>
              <a:off x="2884091" y="3170239"/>
              <a:ext cx="5298678" cy="835025"/>
              <a:chOff x="912" y="912"/>
              <a:chExt cx="4608" cy="816"/>
            </a:xfrm>
          </p:grpSpPr>
          <p:sp>
            <p:nvSpPr>
              <p:cNvPr id="122889" name="Line 9"/>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0" name="Line 10"/>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1" name="Line 11"/>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2" name="Line 12"/>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grpSp>
        <p:sp>
          <p:nvSpPr>
            <p:cNvPr id="122893" name="Line 13"/>
            <p:cNvSpPr>
              <a:spLocks noChangeShapeType="1"/>
            </p:cNvSpPr>
            <p:nvPr/>
          </p:nvSpPr>
          <p:spPr bwMode="auto">
            <a:xfrm>
              <a:off x="2777465" y="3584576"/>
              <a:ext cx="5608240" cy="3175"/>
            </a:xfrm>
            <a:prstGeom prst="line">
              <a:avLst/>
            </a:prstGeom>
            <a:noFill/>
            <a:ln w="19050">
              <a:solidFill>
                <a:srgbClr val="333399"/>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4" name="Text Box 14"/>
            <p:cNvSpPr txBox="1">
              <a:spLocks noChangeArrowheads="1"/>
            </p:cNvSpPr>
            <p:nvPr/>
          </p:nvSpPr>
          <p:spPr bwMode="auto">
            <a:xfrm>
              <a:off x="214458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高折射率</a:t>
              </a: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纤芯</a:t>
              </a:r>
              <a:r>
                <a:rPr kumimoji="1" lang="en-US" altLang="zh-CN" sz="2000" b="1" dirty="0">
                  <a:solidFill>
                    <a:srgbClr val="000099"/>
                  </a:solidFill>
                  <a:latin typeface="黑体" panose="02010609060101010101" pitchFamily="2" charset="-122"/>
                  <a:ea typeface="黑体" panose="02010609060101010101" pitchFamily="2" charset="-122"/>
                </a:rPr>
                <a:t>)</a:t>
              </a:r>
            </a:p>
          </p:txBody>
        </p:sp>
        <p:sp>
          <p:nvSpPr>
            <p:cNvPr id="122895" name="Text Box 15"/>
            <p:cNvSpPr txBox="1">
              <a:spLocks noChangeArrowheads="1"/>
            </p:cNvSpPr>
            <p:nvPr/>
          </p:nvSpPr>
          <p:spPr bwMode="auto">
            <a:xfrm>
              <a:off x="741231" y="1989139"/>
              <a:ext cx="121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anose="02010609060101010101" pitchFamily="2" charset="-122"/>
                  <a:ea typeface="黑体" panose="02010609060101010101" pitchFamily="2" charset="-122"/>
                </a:rPr>
                <a:t>低折射率</a:t>
              </a:r>
            </a:p>
            <a:p>
              <a:r>
                <a:rPr kumimoji="1" lang="en-US" altLang="zh-CN" sz="2000" b="1" dirty="0">
                  <a:solidFill>
                    <a:srgbClr val="000099"/>
                  </a:solidFill>
                  <a:latin typeface="黑体" panose="02010609060101010101" pitchFamily="2" charset="-122"/>
                  <a:ea typeface="黑体" panose="02010609060101010101" pitchFamily="2" charset="-122"/>
                </a:rPr>
                <a:t>(</a:t>
              </a:r>
              <a:r>
                <a:rPr kumimoji="1" lang="zh-CN" altLang="en-US" sz="2000" b="1" dirty="0">
                  <a:solidFill>
                    <a:srgbClr val="000099"/>
                  </a:solidFill>
                  <a:latin typeface="黑体" panose="02010609060101010101" pitchFamily="2" charset="-122"/>
                  <a:ea typeface="黑体" panose="02010609060101010101" pitchFamily="2" charset="-122"/>
                </a:rPr>
                <a:t>包层</a:t>
              </a:r>
              <a:r>
                <a:rPr kumimoji="1" lang="en-US" altLang="zh-CN" sz="2000" b="1" dirty="0">
                  <a:solidFill>
                    <a:srgbClr val="000099"/>
                  </a:solidFill>
                  <a:latin typeface="黑体" panose="02010609060101010101" pitchFamily="2" charset="-122"/>
                  <a:ea typeface="黑体" panose="02010609060101010101" pitchFamily="2" charset="-122"/>
                </a:rPr>
                <a:t>)</a:t>
              </a:r>
            </a:p>
          </p:txBody>
        </p:sp>
        <p:sp>
          <p:nvSpPr>
            <p:cNvPr id="122896" name="Line 16"/>
            <p:cNvSpPr>
              <a:spLocks noChangeShapeType="1"/>
            </p:cNvSpPr>
            <p:nvPr/>
          </p:nvSpPr>
          <p:spPr bwMode="auto">
            <a:xfrm flipH="1">
              <a:off x="2529814" y="2708275"/>
              <a:ext cx="239051" cy="706438"/>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7" name="Line 17"/>
            <p:cNvSpPr>
              <a:spLocks noChangeShapeType="1"/>
            </p:cNvSpPr>
            <p:nvPr/>
          </p:nvSpPr>
          <p:spPr bwMode="auto">
            <a:xfrm>
              <a:off x="1520296" y="2636838"/>
              <a:ext cx="421350" cy="53340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99"/>
                </a:solidFill>
              </a:endParaRPr>
            </a:p>
          </p:txBody>
        </p:sp>
        <p:sp>
          <p:nvSpPr>
            <p:cNvPr id="122898" name="Text Box 18"/>
            <p:cNvSpPr txBox="1">
              <a:spLocks noChangeArrowheads="1"/>
            </p:cNvSpPr>
            <p:nvPr/>
          </p:nvSpPr>
          <p:spPr bwMode="auto">
            <a:xfrm>
              <a:off x="3002756" y="2733676"/>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黑体" panose="02010609060101010101" pitchFamily="2" charset="-122"/>
                  <a:ea typeface="黑体" panose="02010609060101010101" pitchFamily="2" charset="-122"/>
                </a:rPr>
                <a:t>光线在纤芯中传输的方式是不断地全反射</a:t>
              </a:r>
            </a:p>
          </p:txBody>
        </p:sp>
      </p:grpSp>
      <p:sp>
        <p:nvSpPr>
          <p:cNvPr id="122899" name="Freeform 19"/>
          <p:cNvSpPr/>
          <p:nvPr/>
        </p:nvSpPr>
        <p:spPr bwMode="auto">
          <a:xfrm>
            <a:off x="3153030" y="2695456"/>
            <a:ext cx="5276321" cy="343365"/>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Lst>
            <a:ahLst/>
            <a:cxnLst>
              <a:cxn ang="0">
                <a:pos x="T0" y="T1"/>
              </a:cxn>
              <a:cxn ang="0">
                <a:pos x="T2" y="T3"/>
              </a:cxn>
              <a:cxn ang="0">
                <a:pos x="T4" y="T5"/>
              </a:cxn>
              <a:cxn ang="0">
                <a:pos x="T6" y="T7"/>
              </a:cxn>
              <a:cxn ang="0">
                <a:pos x="T8" y="T9"/>
              </a:cxn>
              <a:cxn ang="0">
                <a:pos x="T10" y="T11"/>
              </a:cxn>
            </a:cxnLst>
            <a:rect l="0" t="0" r="r" b="b"/>
            <a:pathLst>
              <a:path w="4302" h="336">
                <a:moveTo>
                  <a:pt x="0" y="108"/>
                </a:moveTo>
                <a:lnTo>
                  <a:pt x="384" y="0"/>
                </a:lnTo>
                <a:lnTo>
                  <a:pt x="1560" y="336"/>
                </a:lnTo>
                <a:lnTo>
                  <a:pt x="2742" y="0"/>
                </a:lnTo>
                <a:lnTo>
                  <a:pt x="3918" y="330"/>
                </a:lnTo>
                <a:lnTo>
                  <a:pt x="4302" y="204"/>
                </a:lnTo>
              </a:path>
            </a:pathLst>
          </a:custGeom>
          <a:noFill/>
          <a:ln w="57150" cmpd="sng">
            <a:solidFill>
              <a:srgbClr val="FF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FF0000"/>
              </a:solidFill>
            </a:endParaRPr>
          </a:p>
        </p:txBody>
      </p:sp>
      <p:sp>
        <p:nvSpPr>
          <p:cNvPr id="22" name="矩形 21"/>
          <p:cNvSpPr/>
          <p:nvPr/>
        </p:nvSpPr>
        <p:spPr>
          <a:xfrm>
            <a:off x="2144688" y="3573016"/>
            <a:ext cx="5502539" cy="461665"/>
          </a:xfrm>
          <a:prstGeom prst="rect">
            <a:avLst/>
          </a:prstGeom>
        </p:spPr>
        <p:txBody>
          <a:bodyPr wrap="square">
            <a:spAutoFit/>
          </a:bodyPr>
          <a:lstStyle/>
          <a:p>
            <a:pPr algn="ctr"/>
            <a:r>
              <a:rPr lang="zh-CN" altLang="zh-CN" sz="2400" b="1" dirty="0">
                <a:latin typeface="+mn-lt"/>
                <a:ea typeface="黑体" panose="02010609060101010101" pitchFamily="2" charset="-122"/>
              </a:rPr>
              <a:t>光波在纤芯中的传播</a:t>
            </a:r>
            <a:endParaRPr lang="zh-CN" altLang="en-US" sz="2400" b="1" dirty="0">
              <a:latin typeface="+mn-lt"/>
              <a:ea typeface="黑体" panose="02010609060101010101" pitchFamily="2" charset="-122"/>
            </a:endParaRPr>
          </a:p>
        </p:txBody>
      </p:sp>
      <p:sp>
        <p:nvSpPr>
          <p:cNvPr id="3" name="矩形 2"/>
          <p:cNvSpPr/>
          <p:nvPr/>
        </p:nvSpPr>
        <p:spPr>
          <a:xfrm>
            <a:off x="848544" y="4275093"/>
            <a:ext cx="8640960" cy="954107"/>
          </a:xfrm>
          <a:prstGeom prst="rect">
            <a:avLst/>
          </a:prstGeom>
          <a:solidFill>
            <a:srgbClr val="FFFF66"/>
          </a:solidFill>
          <a:ln>
            <a:solidFill>
              <a:srgbClr val="000066"/>
            </a:solidFill>
          </a:ln>
        </p:spPr>
        <p:txBody>
          <a:bodyPr wrap="square">
            <a:spAutoFit/>
          </a:bodyPr>
          <a:lstStyle/>
          <a:p>
            <a:r>
              <a:rPr lang="zh-CN" altLang="zh-CN" sz="2800" b="1" dirty="0">
                <a:solidFill>
                  <a:srgbClr val="000099"/>
                </a:solidFill>
                <a:latin typeface="+mn-lt"/>
                <a:ea typeface="黑体" panose="02010609060101010101" pitchFamily="2" charset="-122"/>
              </a:rPr>
              <a:t>只要从纤芯中射到纤芯表面的光线的入射角大于某个临界角度，就可产生全反射</a:t>
            </a:r>
            <a:r>
              <a:rPr lang="zh-CN" altLang="en-US" sz="2800" b="1" dirty="0">
                <a:solidFill>
                  <a:srgbClr val="000099"/>
                </a:solidFill>
                <a:latin typeface="+mn-lt"/>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99"/>
                                        </p:tgtEl>
                                        <p:attrNameLst>
                                          <p:attrName>style.visibility</p:attrName>
                                        </p:attrNameLst>
                                      </p:cBhvr>
                                      <p:to>
                                        <p:strVal val="visible"/>
                                      </p:to>
                                    </p:set>
                                    <p:animEffect transition="in" filter="wipe(left)">
                                      <p:cBhvr>
                                        <p:cTn id="7" dur="2000"/>
                                        <p:tgtEl>
                                          <p:spTgt spid="12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多模光纤与单模光纤</a:t>
            </a:r>
          </a:p>
        </p:txBody>
      </p:sp>
      <p:sp>
        <p:nvSpPr>
          <p:cNvPr id="3" name="内容占位符 2"/>
          <p:cNvSpPr>
            <a:spLocks noGrp="1"/>
          </p:cNvSpPr>
          <p:nvPr>
            <p:ph idx="1"/>
          </p:nvPr>
        </p:nvSpPr>
        <p:spPr/>
        <p:txBody>
          <a:bodyPr/>
          <a:lstStyle/>
          <a:p>
            <a:r>
              <a:rPr lang="zh-CN" altLang="zh-CN" dirty="0">
                <a:solidFill>
                  <a:srgbClr val="FF0000"/>
                </a:solidFill>
              </a:rPr>
              <a:t>多模光纤</a:t>
            </a:r>
            <a:r>
              <a:rPr lang="en-US" altLang="zh-CN" dirty="0">
                <a:solidFill>
                  <a:srgbClr val="FF0000"/>
                </a:solidFill>
              </a:rPr>
              <a:t> </a:t>
            </a:r>
          </a:p>
          <a:p>
            <a:pPr marL="457200" lvl="1" indent="0">
              <a:buNone/>
            </a:pPr>
            <a:r>
              <a:rPr lang="zh-CN" altLang="zh-CN" sz="3200" dirty="0"/>
              <a:t>可以存在多条不同角度入射的光线在一条光纤中传输。这种光纤就称为</a:t>
            </a:r>
            <a:r>
              <a:rPr lang="zh-CN" altLang="zh-CN" sz="3200" dirty="0">
                <a:solidFill>
                  <a:srgbClr val="0000CC"/>
                </a:solidFill>
              </a:rPr>
              <a:t>多模光纤</a:t>
            </a:r>
            <a:r>
              <a:rPr lang="zh-CN" altLang="en-US" sz="3200" dirty="0">
                <a:solidFill>
                  <a:srgbClr val="0000CC"/>
                </a:solidFill>
              </a:rPr>
              <a:t>。</a:t>
            </a:r>
            <a:endParaRPr lang="en-US" altLang="zh-CN" sz="3200" dirty="0">
              <a:solidFill>
                <a:srgbClr val="0000CC"/>
              </a:solidFill>
            </a:endParaRPr>
          </a:p>
          <a:p>
            <a:r>
              <a:rPr lang="zh-CN" altLang="zh-CN" dirty="0">
                <a:solidFill>
                  <a:srgbClr val="FF0000"/>
                </a:solidFill>
              </a:rPr>
              <a:t>单模光纤</a:t>
            </a:r>
            <a:endParaRPr lang="en-US" altLang="zh-CN" dirty="0">
              <a:solidFill>
                <a:srgbClr val="FF0000"/>
              </a:solidFill>
            </a:endParaRPr>
          </a:p>
          <a:p>
            <a:pPr marL="457200" lvl="1" indent="0">
              <a:buNone/>
            </a:pPr>
            <a:r>
              <a:rPr lang="zh-CN" altLang="zh-CN" sz="3200" dirty="0"/>
              <a:t>若光纤的直径减小到只有一个光的波长，则光纤就像一根波导那样，它可使光线一直向前传播，而不会产生多次反射。这样的光纤称为</a:t>
            </a:r>
            <a:r>
              <a:rPr lang="zh-CN" altLang="zh-CN" sz="3200" dirty="0">
                <a:solidFill>
                  <a:srgbClr val="0000CC"/>
                </a:solidFill>
              </a:rPr>
              <a:t>单模光纤</a:t>
            </a:r>
            <a:r>
              <a:rPr lang="zh-CN" altLang="en-US" sz="3200" dirty="0">
                <a:solidFill>
                  <a:srgbClr val="0000CC"/>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65" name="Rectangle 29"/>
          <p:cNvSpPr>
            <a:spLocks noGrp="1" noChangeArrowheads="1"/>
          </p:cNvSpPr>
          <p:nvPr>
            <p:ph type="title"/>
          </p:nvPr>
        </p:nvSpPr>
        <p:spPr/>
        <p:txBody>
          <a:bodyPr/>
          <a:lstStyle/>
          <a:p>
            <a:pPr algn="ctr"/>
            <a:r>
              <a:rPr lang="zh-CN" altLang="en-US" dirty="0"/>
              <a:t>多模光纤与单模光纤</a:t>
            </a:r>
          </a:p>
        </p:txBody>
      </p:sp>
      <p:grpSp>
        <p:nvGrpSpPr>
          <p:cNvPr id="116738" name="Group 2"/>
          <p:cNvGrpSpPr/>
          <p:nvPr/>
        </p:nvGrpSpPr>
        <p:grpSpPr bwMode="auto">
          <a:xfrm>
            <a:off x="213327" y="3789265"/>
            <a:ext cx="9708224" cy="1550987"/>
            <a:chOff x="71" y="2709"/>
            <a:chExt cx="5645" cy="977"/>
          </a:xfrm>
        </p:grpSpPr>
        <p:grpSp>
          <p:nvGrpSpPr>
            <p:cNvPr id="116739" name="Group 3"/>
            <p:cNvGrpSpPr/>
            <p:nvPr/>
          </p:nvGrpSpPr>
          <p:grpSpPr bwMode="auto">
            <a:xfrm>
              <a:off x="682" y="3158"/>
              <a:ext cx="4476" cy="528"/>
              <a:chOff x="682" y="3072"/>
              <a:chExt cx="4476" cy="528"/>
            </a:xfrm>
          </p:grpSpPr>
          <p:sp>
            <p:nvSpPr>
              <p:cNvPr id="116740" name="Rectangle 4"/>
              <p:cNvSpPr>
                <a:spLocks noChangeArrowheads="1"/>
              </p:cNvSpPr>
              <p:nvPr/>
            </p:nvSpPr>
            <p:spPr bwMode="auto">
              <a:xfrm>
                <a:off x="768" y="3168"/>
                <a:ext cx="4320" cy="33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41" name="Group 5"/>
              <p:cNvGrpSpPr/>
              <p:nvPr/>
            </p:nvGrpSpPr>
            <p:grpSpPr bwMode="auto">
              <a:xfrm>
                <a:off x="682" y="3072"/>
                <a:ext cx="4476" cy="528"/>
                <a:chOff x="682" y="3072"/>
                <a:chExt cx="4476" cy="528"/>
              </a:xfrm>
            </p:grpSpPr>
            <p:sp>
              <p:nvSpPr>
                <p:cNvPr id="116742" name="Rectangle 6"/>
                <p:cNvSpPr>
                  <a:spLocks noChangeArrowheads="1"/>
                </p:cNvSpPr>
                <p:nvPr/>
              </p:nvSpPr>
              <p:spPr bwMode="auto">
                <a:xfrm>
                  <a:off x="768" y="3072"/>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3" name="Rectangle 7"/>
                <p:cNvSpPr>
                  <a:spLocks noChangeArrowheads="1"/>
                </p:cNvSpPr>
                <p:nvPr/>
              </p:nvSpPr>
              <p:spPr bwMode="auto">
                <a:xfrm>
                  <a:off x="768" y="3360"/>
                  <a:ext cx="4320" cy="24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44" name="Line 8"/>
                <p:cNvSpPr>
                  <a:spLocks noChangeShapeType="1"/>
                </p:cNvSpPr>
                <p:nvPr/>
              </p:nvSpPr>
              <p:spPr bwMode="auto">
                <a:xfrm>
                  <a:off x="768" y="307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5" name="Line 9"/>
                <p:cNvSpPr>
                  <a:spLocks noChangeShapeType="1"/>
                </p:cNvSpPr>
                <p:nvPr/>
              </p:nvSpPr>
              <p:spPr bwMode="auto">
                <a:xfrm>
                  <a:off x="768" y="3312"/>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6" name="Line 10"/>
                <p:cNvSpPr>
                  <a:spLocks noChangeShapeType="1"/>
                </p:cNvSpPr>
                <p:nvPr/>
              </p:nvSpPr>
              <p:spPr bwMode="auto">
                <a:xfrm>
                  <a:off x="768" y="336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7" name="Line 11"/>
                <p:cNvSpPr>
                  <a:spLocks noChangeShapeType="1"/>
                </p:cNvSpPr>
                <p:nvPr/>
              </p:nvSpPr>
              <p:spPr bwMode="auto">
                <a:xfrm>
                  <a:off x="768" y="3600"/>
                  <a:ext cx="4320" cy="0"/>
                </a:xfrm>
                <a:prstGeom prst="line">
                  <a:avLst/>
                </a:prstGeom>
                <a:no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48" name="Line 12"/>
                <p:cNvSpPr>
                  <a:spLocks noChangeShapeType="1"/>
                </p:cNvSpPr>
                <p:nvPr/>
              </p:nvSpPr>
              <p:spPr bwMode="auto">
                <a:xfrm>
                  <a:off x="682" y="3333"/>
                  <a:ext cx="4476" cy="3"/>
                </a:xfrm>
                <a:prstGeom prst="line">
                  <a:avLst/>
                </a:prstGeom>
                <a:noFill/>
                <a:ln w="9525">
                  <a:solidFill>
                    <a:schemeClr val="tx1"/>
                  </a:solidFill>
                  <a:prstDash val="lgDash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nvGrpSpPr>
            <p:cNvPr id="116749" name="Group 13"/>
            <p:cNvGrpSpPr/>
            <p:nvPr/>
          </p:nvGrpSpPr>
          <p:grpSpPr bwMode="auto">
            <a:xfrm>
              <a:off x="71" y="2840"/>
              <a:ext cx="5645" cy="818"/>
              <a:chOff x="71" y="2930"/>
              <a:chExt cx="5645" cy="818"/>
            </a:xfrm>
          </p:grpSpPr>
          <p:grpSp>
            <p:nvGrpSpPr>
              <p:cNvPr id="116750" name="Group 14"/>
              <p:cNvGrpSpPr/>
              <p:nvPr/>
            </p:nvGrpSpPr>
            <p:grpSpPr bwMode="auto">
              <a:xfrm>
                <a:off x="71" y="2930"/>
                <a:ext cx="704" cy="818"/>
                <a:chOff x="71" y="2930"/>
                <a:chExt cx="704" cy="818"/>
              </a:xfrm>
            </p:grpSpPr>
            <p:grpSp>
              <p:nvGrpSpPr>
                <p:cNvPr id="116751" name="Group 15"/>
                <p:cNvGrpSpPr/>
                <p:nvPr/>
              </p:nvGrpSpPr>
              <p:grpSpPr bwMode="auto">
                <a:xfrm>
                  <a:off x="158" y="3220"/>
                  <a:ext cx="480" cy="528"/>
                  <a:chOff x="240" y="2448"/>
                  <a:chExt cx="480" cy="528"/>
                </a:xfrm>
              </p:grpSpPr>
              <p:grpSp>
                <p:nvGrpSpPr>
                  <p:cNvPr id="116752" name="Group 16"/>
                  <p:cNvGrpSpPr/>
                  <p:nvPr/>
                </p:nvGrpSpPr>
                <p:grpSpPr bwMode="auto">
                  <a:xfrm>
                    <a:off x="240" y="2448"/>
                    <a:ext cx="480" cy="528"/>
                    <a:chOff x="240" y="2448"/>
                    <a:chExt cx="672" cy="672"/>
                  </a:xfrm>
                </p:grpSpPr>
                <p:sp>
                  <p:nvSpPr>
                    <p:cNvPr id="116753"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54" name="Line 18"/>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5" name="Freeform 19"/>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56" name="Text Box 20"/>
                <p:cNvSpPr txBox="1">
                  <a:spLocks noChangeArrowheads="1"/>
                </p:cNvSpPr>
                <p:nvPr/>
              </p:nvSpPr>
              <p:spPr bwMode="auto">
                <a:xfrm>
                  <a:off x="71" y="2930"/>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p>
              </p:txBody>
            </p:sp>
          </p:grpSp>
          <p:grpSp>
            <p:nvGrpSpPr>
              <p:cNvPr id="116757" name="Group 21"/>
              <p:cNvGrpSpPr/>
              <p:nvPr/>
            </p:nvGrpSpPr>
            <p:grpSpPr bwMode="auto">
              <a:xfrm>
                <a:off x="5012" y="2947"/>
                <a:ext cx="704" cy="801"/>
                <a:chOff x="5012" y="2947"/>
                <a:chExt cx="704" cy="801"/>
              </a:xfrm>
            </p:grpSpPr>
            <p:sp>
              <p:nvSpPr>
                <p:cNvPr id="116758" name="Text Box 22"/>
                <p:cNvSpPr txBox="1">
                  <a:spLocks noChangeArrowheads="1"/>
                </p:cNvSpPr>
                <p:nvPr/>
              </p:nvSpPr>
              <p:spPr bwMode="auto">
                <a:xfrm>
                  <a:off x="5012" y="2947"/>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p>
              </p:txBody>
            </p:sp>
            <p:grpSp>
              <p:nvGrpSpPr>
                <p:cNvPr id="116759" name="Group 23"/>
                <p:cNvGrpSpPr/>
                <p:nvPr/>
              </p:nvGrpSpPr>
              <p:grpSpPr bwMode="auto">
                <a:xfrm>
                  <a:off x="5148" y="3220"/>
                  <a:ext cx="480" cy="528"/>
                  <a:chOff x="240" y="2448"/>
                  <a:chExt cx="480" cy="528"/>
                </a:xfrm>
              </p:grpSpPr>
              <p:grpSp>
                <p:nvGrpSpPr>
                  <p:cNvPr id="116760" name="Group 24"/>
                  <p:cNvGrpSpPr/>
                  <p:nvPr/>
                </p:nvGrpSpPr>
                <p:grpSpPr bwMode="auto">
                  <a:xfrm>
                    <a:off x="240" y="2448"/>
                    <a:ext cx="480" cy="528"/>
                    <a:chOff x="240" y="2448"/>
                    <a:chExt cx="672" cy="672"/>
                  </a:xfrm>
                </p:grpSpPr>
                <p:sp>
                  <p:nvSpPr>
                    <p:cNvPr id="116761"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2" name="Line 26"/>
                    <p:cNvSpPr>
                      <a:spLocks noChangeShapeType="1"/>
                    </p:cNvSpPr>
                    <p:nvPr/>
                  </p:nvSpPr>
                  <p:spPr bwMode="auto">
                    <a:xfrm>
                      <a:off x="576" y="2448"/>
                      <a:ext cx="0" cy="672"/>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63" name="Freeform 27"/>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grpSp>
        </p:grpSp>
        <p:sp>
          <p:nvSpPr>
            <p:cNvPr id="116764" name="Text Box 28"/>
            <p:cNvSpPr txBox="1">
              <a:spLocks noChangeArrowheads="1"/>
            </p:cNvSpPr>
            <p:nvPr/>
          </p:nvSpPr>
          <p:spPr bwMode="auto">
            <a:xfrm>
              <a:off x="2381" y="2709"/>
              <a:ext cx="118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单模光纤</a:t>
              </a:r>
            </a:p>
          </p:txBody>
        </p:sp>
      </p:grpSp>
      <p:sp>
        <p:nvSpPr>
          <p:cNvPr id="116766" name="Freeform 30"/>
          <p:cNvSpPr/>
          <p:nvPr/>
        </p:nvSpPr>
        <p:spPr bwMode="auto">
          <a:xfrm>
            <a:off x="1494572" y="2514501"/>
            <a:ext cx="7326313"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Lst>
            <a:ahLst/>
            <a:cxnLst>
              <a:cxn ang="0">
                <a:pos x="T0" y="T1"/>
              </a:cxn>
              <a:cxn ang="0">
                <a:pos x="T2" y="T3"/>
              </a:cxn>
              <a:cxn ang="0">
                <a:pos x="T4" y="T5"/>
              </a:cxn>
              <a:cxn ang="0">
                <a:pos x="T6" y="T7"/>
              </a:cxn>
              <a:cxn ang="0">
                <a:pos x="T8" y="T9"/>
              </a:cxn>
            </a:cxnLst>
            <a:rect l="0" t="0" r="r" b="b"/>
            <a:pathLst>
              <a:path w="4260" h="336">
                <a:moveTo>
                  <a:pt x="0" y="150"/>
                </a:moveTo>
                <a:lnTo>
                  <a:pt x="666" y="0"/>
                </a:lnTo>
                <a:lnTo>
                  <a:pt x="2310" y="336"/>
                </a:lnTo>
                <a:lnTo>
                  <a:pt x="3936" y="0"/>
                </a:lnTo>
                <a:lnTo>
                  <a:pt x="4260" y="72"/>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67" name="Rectangle 31"/>
          <p:cNvSpPr>
            <a:spLocks noChangeArrowheads="1"/>
          </p:cNvSpPr>
          <p:nvPr/>
        </p:nvSpPr>
        <p:spPr bwMode="auto">
          <a:xfrm>
            <a:off x="1377626" y="2143026"/>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68" name="Rectangle 32"/>
          <p:cNvSpPr>
            <a:spLocks noChangeArrowheads="1"/>
          </p:cNvSpPr>
          <p:nvPr/>
        </p:nvSpPr>
        <p:spPr bwMode="auto">
          <a:xfrm>
            <a:off x="1394824" y="3055839"/>
            <a:ext cx="7429500" cy="38100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116769" name="Group 33"/>
          <p:cNvGrpSpPr/>
          <p:nvPr/>
        </p:nvGrpSpPr>
        <p:grpSpPr bwMode="auto">
          <a:xfrm>
            <a:off x="1394824" y="2141439"/>
            <a:ext cx="7429500" cy="1295400"/>
            <a:chOff x="912" y="912"/>
            <a:chExt cx="4608" cy="816"/>
          </a:xfrm>
        </p:grpSpPr>
        <p:sp>
          <p:nvSpPr>
            <p:cNvPr id="116770" name="Line 34"/>
            <p:cNvSpPr>
              <a:spLocks noChangeShapeType="1"/>
            </p:cNvSpPr>
            <p:nvPr/>
          </p:nvSpPr>
          <p:spPr bwMode="auto">
            <a:xfrm>
              <a:off x="912" y="91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1" name="Line 35"/>
            <p:cNvSpPr>
              <a:spLocks noChangeShapeType="1"/>
            </p:cNvSpPr>
            <p:nvPr/>
          </p:nvSpPr>
          <p:spPr bwMode="auto">
            <a:xfrm>
              <a:off x="912" y="1152"/>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2" name="Line 36"/>
            <p:cNvSpPr>
              <a:spLocks noChangeShapeType="1"/>
            </p:cNvSpPr>
            <p:nvPr/>
          </p:nvSpPr>
          <p:spPr bwMode="auto">
            <a:xfrm>
              <a:off x="912" y="148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3" name="Line 37"/>
            <p:cNvSpPr>
              <a:spLocks noChangeShapeType="1"/>
            </p:cNvSpPr>
            <p:nvPr/>
          </p:nvSpPr>
          <p:spPr bwMode="auto">
            <a:xfrm>
              <a:off x="912" y="1728"/>
              <a:ext cx="46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sp>
        <p:nvSpPr>
          <p:cNvPr id="116774" name="Line 38"/>
          <p:cNvSpPr>
            <a:spLocks noChangeShapeType="1"/>
          </p:cNvSpPr>
          <p:nvPr/>
        </p:nvSpPr>
        <p:spPr bwMode="auto">
          <a:xfrm>
            <a:off x="1246922" y="2784377"/>
            <a:ext cx="7697788" cy="4763"/>
          </a:xfrm>
          <a:prstGeom prst="line">
            <a:avLst/>
          </a:prstGeom>
          <a:noFill/>
          <a:ln w="9525">
            <a:solidFill>
              <a:schemeClr val="tx1"/>
            </a:solidFill>
            <a:prstDash val="lg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grpSp>
        <p:nvGrpSpPr>
          <p:cNvPr id="116775" name="Group 39"/>
          <p:cNvGrpSpPr/>
          <p:nvPr/>
        </p:nvGrpSpPr>
        <p:grpSpPr bwMode="auto">
          <a:xfrm>
            <a:off x="213328" y="1936653"/>
            <a:ext cx="9708224" cy="1271588"/>
            <a:chOff x="71" y="1305"/>
            <a:chExt cx="5645" cy="801"/>
          </a:xfrm>
        </p:grpSpPr>
        <p:grpSp>
          <p:nvGrpSpPr>
            <p:cNvPr id="116776" name="Group 40"/>
            <p:cNvGrpSpPr/>
            <p:nvPr/>
          </p:nvGrpSpPr>
          <p:grpSpPr bwMode="auto">
            <a:xfrm>
              <a:off x="71" y="1313"/>
              <a:ext cx="704" cy="793"/>
              <a:chOff x="71" y="1313"/>
              <a:chExt cx="704" cy="793"/>
            </a:xfrm>
          </p:grpSpPr>
          <p:sp>
            <p:nvSpPr>
              <p:cNvPr id="116777"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78" name="Line 42"/>
              <p:cNvSpPr>
                <a:spLocks noChangeShapeType="1"/>
              </p:cNvSpPr>
              <p:nvPr/>
            </p:nvSpPr>
            <p:spPr bwMode="auto">
              <a:xfrm>
                <a:off x="417"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79" name="Freeform 43"/>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0" name="Text Box 44"/>
              <p:cNvSpPr txBox="1">
                <a:spLocks noChangeArrowheads="1"/>
              </p:cNvSpPr>
              <p:nvPr/>
            </p:nvSpPr>
            <p:spPr bwMode="auto">
              <a:xfrm>
                <a:off x="71" y="1313"/>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CC"/>
                    </a:solidFill>
                    <a:latin typeface="+mn-lt"/>
                    <a:ea typeface="黑体" panose="02010609060101010101" pitchFamily="2" charset="-122"/>
                  </a:rPr>
                  <a:t>输入脉冲</a:t>
                </a:r>
              </a:p>
            </p:txBody>
          </p:sp>
        </p:grpSp>
        <p:grpSp>
          <p:nvGrpSpPr>
            <p:cNvPr id="116781" name="Group 45"/>
            <p:cNvGrpSpPr/>
            <p:nvPr/>
          </p:nvGrpSpPr>
          <p:grpSpPr bwMode="auto">
            <a:xfrm>
              <a:off x="5012" y="1305"/>
              <a:ext cx="704" cy="801"/>
              <a:chOff x="5012" y="1305"/>
              <a:chExt cx="704" cy="801"/>
            </a:xfrm>
          </p:grpSpPr>
          <p:sp>
            <p:nvSpPr>
              <p:cNvPr id="116782" name="Rectangle 46"/>
              <p:cNvSpPr>
                <a:spLocks noChangeArrowheads="1"/>
              </p:cNvSpPr>
              <p:nvPr/>
            </p:nvSpPr>
            <p:spPr bwMode="auto">
              <a:xfrm>
                <a:off x="5110" y="1578"/>
                <a:ext cx="476" cy="528"/>
              </a:xfrm>
              <a:prstGeom prst="rect">
                <a:avLst/>
              </a:prstGeom>
              <a:solidFill>
                <a:srgbClr val="FFFF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116783" name="Line 47"/>
              <p:cNvSpPr>
                <a:spLocks noChangeShapeType="1"/>
              </p:cNvSpPr>
              <p:nvPr/>
            </p:nvSpPr>
            <p:spPr bwMode="auto">
              <a:xfrm>
                <a:off x="5348" y="1578"/>
                <a:ext cx="0" cy="528"/>
              </a:xfrm>
              <a:prstGeom prst="line">
                <a:avLst/>
              </a:prstGeom>
              <a:noFill/>
              <a:ln w="63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4" name="Freeform 48"/>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5" name="Text Box 49"/>
              <p:cNvSpPr txBox="1">
                <a:spLocks noChangeArrowheads="1"/>
              </p:cNvSpPr>
              <p:nvPr/>
            </p:nvSpPr>
            <p:spPr bwMode="auto">
              <a:xfrm>
                <a:off x="5012" y="1305"/>
                <a:ext cx="7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CC"/>
                    </a:solidFill>
                    <a:latin typeface="+mn-lt"/>
                    <a:ea typeface="黑体" panose="02010609060101010101" pitchFamily="2" charset="-122"/>
                  </a:rPr>
                  <a:t>输出脉冲</a:t>
                </a:r>
              </a:p>
            </p:txBody>
          </p:sp>
        </p:grpSp>
      </p:grpSp>
      <p:sp>
        <p:nvSpPr>
          <p:cNvPr id="116786" name="Line 50"/>
          <p:cNvSpPr>
            <a:spLocks noChangeShapeType="1"/>
          </p:cNvSpPr>
          <p:nvPr/>
        </p:nvSpPr>
        <p:spPr bwMode="auto">
          <a:xfrm flipV="1">
            <a:off x="1412023" y="4921152"/>
            <a:ext cx="7530968" cy="11113"/>
          </a:xfrm>
          <a:prstGeom prst="line">
            <a:avLst/>
          </a:prstGeom>
          <a:noFill/>
          <a:ln w="38100">
            <a:solidFill>
              <a:srgbClr val="FF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latin typeface="+mn-lt"/>
              <a:ea typeface="黑体" panose="02010609060101010101" pitchFamily="2" charset="-122"/>
            </a:endParaRPr>
          </a:p>
        </p:txBody>
      </p:sp>
      <p:sp>
        <p:nvSpPr>
          <p:cNvPr id="116787" name="Freeform 51"/>
          <p:cNvSpPr/>
          <p:nvPr/>
        </p:nvSpPr>
        <p:spPr bwMode="auto">
          <a:xfrm>
            <a:off x="1377626" y="2514502"/>
            <a:ext cx="7422621"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Lst>
            <a:ahLst/>
            <a:cxnLst>
              <a:cxn ang="0">
                <a:pos x="T0" y="T1"/>
              </a:cxn>
              <a:cxn ang="0">
                <a:pos x="T2" y="T3"/>
              </a:cxn>
              <a:cxn ang="0">
                <a:pos x="T4" y="T5"/>
              </a:cxn>
              <a:cxn ang="0">
                <a:pos x="T6" y="T7"/>
              </a:cxn>
              <a:cxn ang="0">
                <a:pos x="T8" y="T9"/>
              </a:cxn>
              <a:cxn ang="0">
                <a:pos x="T10" y="T11"/>
              </a:cxn>
            </a:cxnLst>
            <a:rect l="0" t="0" r="r" b="b"/>
            <a:pathLst>
              <a:path w="4316" h="330">
                <a:moveTo>
                  <a:pt x="0" y="128"/>
                </a:moveTo>
                <a:lnTo>
                  <a:pt x="434" y="0"/>
                </a:lnTo>
                <a:lnTo>
                  <a:pt x="1586" y="330"/>
                </a:lnTo>
                <a:lnTo>
                  <a:pt x="2738" y="0"/>
                </a:lnTo>
                <a:lnTo>
                  <a:pt x="3944" y="330"/>
                </a:lnTo>
                <a:lnTo>
                  <a:pt x="4316" y="204"/>
                </a:lnTo>
              </a:path>
            </a:pathLst>
          </a:custGeom>
          <a:noFill/>
          <a:ln w="38100" cmpd="sng">
            <a:solidFill>
              <a:srgbClr val="C00000"/>
            </a:solidFill>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116788" name="Text Box 52"/>
          <p:cNvSpPr txBox="1">
            <a:spLocks noChangeArrowheads="1"/>
          </p:cNvSpPr>
          <p:nvPr/>
        </p:nvSpPr>
        <p:spPr bwMode="auto">
          <a:xfrm>
            <a:off x="4186046" y="141277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b="1">
                <a:solidFill>
                  <a:srgbClr val="0000CC"/>
                </a:solidFill>
                <a:latin typeface="+mn-lt"/>
                <a:ea typeface="黑体" panose="02010609060101010101" pitchFamily="2" charset="-122"/>
              </a:rPr>
              <a:t>多模光纤</a:t>
            </a:r>
          </a:p>
        </p:txBody>
      </p:sp>
      <p:sp>
        <p:nvSpPr>
          <p:cNvPr id="2" name="矩形 1"/>
          <p:cNvSpPr/>
          <p:nvPr/>
        </p:nvSpPr>
        <p:spPr>
          <a:xfrm>
            <a:off x="2071444" y="5589240"/>
            <a:ext cx="6265932" cy="461665"/>
          </a:xfrm>
          <a:prstGeom prst="rect">
            <a:avLst/>
          </a:prstGeom>
        </p:spPr>
        <p:txBody>
          <a:bodyPr wrap="square">
            <a:spAutoFit/>
          </a:bodyPr>
          <a:lstStyle/>
          <a:p>
            <a:pPr algn="ctr"/>
            <a:r>
              <a:rPr lang="zh-CN" altLang="zh-CN" sz="2400" b="1" dirty="0">
                <a:latin typeface="+mn-lt"/>
                <a:ea typeface="黑体" panose="02010609060101010101" pitchFamily="2" charset="-122"/>
              </a:rPr>
              <a:t>多模光纤</a:t>
            </a:r>
            <a:r>
              <a:rPr lang="en-US" altLang="zh-CN" sz="2400" b="1" dirty="0">
                <a:latin typeface="+mn-lt"/>
                <a:ea typeface="黑体" panose="02010609060101010101" pitchFamily="2" charset="-122"/>
              </a:rPr>
              <a:t>(a) </a:t>
            </a:r>
            <a:r>
              <a:rPr lang="zh-CN" altLang="zh-CN" sz="2400" b="1" dirty="0">
                <a:latin typeface="+mn-lt"/>
                <a:ea typeface="黑体" panose="02010609060101010101" pitchFamily="2" charset="-122"/>
              </a:rPr>
              <a:t>和</a:t>
            </a:r>
            <a:r>
              <a:rPr lang="en-US" altLang="zh-CN" sz="2400" b="1" dirty="0">
                <a:latin typeface="+mn-lt"/>
                <a:ea typeface="黑体" panose="02010609060101010101" pitchFamily="2" charset="-122"/>
              </a:rPr>
              <a:t> </a:t>
            </a:r>
            <a:r>
              <a:rPr lang="zh-CN" altLang="zh-CN" sz="2400" b="1" dirty="0">
                <a:latin typeface="+mn-lt"/>
                <a:ea typeface="黑体" panose="02010609060101010101" pitchFamily="2" charset="-122"/>
              </a:rPr>
              <a:t>单模光纤</a:t>
            </a:r>
            <a:r>
              <a:rPr lang="en-US" altLang="zh-CN" sz="2400" b="1" dirty="0">
                <a:latin typeface="+mn-lt"/>
                <a:ea typeface="黑体" panose="02010609060101010101" pitchFamily="2" charset="-122"/>
              </a:rPr>
              <a:t>(b) </a:t>
            </a:r>
            <a:r>
              <a:rPr lang="zh-CN" altLang="zh-CN" sz="2400" b="1" dirty="0">
                <a:latin typeface="+mn-lt"/>
                <a:ea typeface="黑体" panose="02010609060101010101" pitchFamily="2" charset="-122"/>
              </a:rPr>
              <a:t>的比较</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77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673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四芯光缆剖面图</a:t>
            </a:r>
          </a:p>
        </p:txBody>
      </p:sp>
      <p:pic>
        <p:nvPicPr>
          <p:cNvPr id="11266" name="Picture 2" descr="12è¯gyta53åç¼åæ°,éæµ·gyta53åç¼åå®¶ä»·æ ¼">
            <a:extLst>
              <a:ext uri="{FF2B5EF4-FFF2-40B4-BE49-F238E27FC236}">
                <a16:creationId xmlns:a16="http://schemas.microsoft.com/office/drawing/2014/main" id="{20C7520A-1C6E-4283-9722-B9DE402CD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920" y="3497824"/>
            <a:ext cx="5355079" cy="2883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53">
            <a:extLst>
              <a:ext uri="{FF2B5EF4-FFF2-40B4-BE49-F238E27FC236}">
                <a16:creationId xmlns:a16="http://schemas.microsoft.com/office/drawing/2014/main" id="{1063196F-4711-40B9-BF4A-3F68136110DF}"/>
              </a:ext>
            </a:extLst>
          </p:cNvPr>
          <p:cNvGrpSpPr>
            <a:grpSpLocks/>
          </p:cNvGrpSpPr>
          <p:nvPr/>
        </p:nvGrpSpPr>
        <p:grpSpPr bwMode="auto">
          <a:xfrm>
            <a:off x="700652" y="1412776"/>
            <a:ext cx="5355079" cy="3312368"/>
            <a:chOff x="1056" y="887"/>
            <a:chExt cx="3089" cy="1994"/>
          </a:xfrm>
        </p:grpSpPr>
        <p:sp>
          <p:nvSpPr>
            <p:cNvPr id="6" name="Oval 2">
              <a:extLst>
                <a:ext uri="{FF2B5EF4-FFF2-40B4-BE49-F238E27FC236}">
                  <a16:creationId xmlns:a16="http://schemas.microsoft.com/office/drawing/2014/main" id="{AAF2E607-66D8-490F-AD92-2B30CBC757AE}"/>
                </a:ext>
              </a:extLst>
            </p:cNvPr>
            <p:cNvSpPr>
              <a:spLocks noChangeArrowheads="1"/>
            </p:cNvSpPr>
            <p:nvPr/>
          </p:nvSpPr>
          <p:spPr bwMode="auto">
            <a:xfrm>
              <a:off x="1056" y="912"/>
              <a:ext cx="1872" cy="187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7" name="Oval 4" descr="深色下对角线">
              <a:extLst>
                <a:ext uri="{FF2B5EF4-FFF2-40B4-BE49-F238E27FC236}">
                  <a16:creationId xmlns:a16="http://schemas.microsoft.com/office/drawing/2014/main" id="{A0D9F569-CBF9-49AF-B784-CC086B1E18E0}"/>
                </a:ext>
              </a:extLst>
            </p:cNvPr>
            <p:cNvSpPr>
              <a:spLocks noChangeArrowheads="1"/>
            </p:cNvSpPr>
            <p:nvPr/>
          </p:nvSpPr>
          <p:spPr bwMode="auto">
            <a:xfrm>
              <a:off x="1278" y="1134"/>
              <a:ext cx="1429" cy="1429"/>
            </a:xfrm>
            <a:prstGeom prst="ellipse">
              <a:avLst/>
            </a:prstGeom>
            <a:pattFill prst="dkDn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 name="Oval 3">
              <a:extLst>
                <a:ext uri="{FF2B5EF4-FFF2-40B4-BE49-F238E27FC236}">
                  <a16:creationId xmlns:a16="http://schemas.microsoft.com/office/drawing/2014/main" id="{41C43983-A7EB-4BC5-A6A3-9629FE5B97C1}"/>
                </a:ext>
              </a:extLst>
            </p:cNvPr>
            <p:cNvSpPr>
              <a:spLocks noChangeArrowheads="1"/>
            </p:cNvSpPr>
            <p:nvPr/>
          </p:nvSpPr>
          <p:spPr bwMode="auto">
            <a:xfrm>
              <a:off x="1704" y="1560"/>
              <a:ext cx="576" cy="576"/>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 name="Oval 5">
              <a:extLst>
                <a:ext uri="{FF2B5EF4-FFF2-40B4-BE49-F238E27FC236}">
                  <a16:creationId xmlns:a16="http://schemas.microsoft.com/office/drawing/2014/main" id="{2CC0BCD2-975A-44BD-82E8-063FEE7854B8}"/>
                </a:ext>
              </a:extLst>
            </p:cNvPr>
            <p:cNvSpPr>
              <a:spLocks noChangeArrowheads="1"/>
            </p:cNvSpPr>
            <p:nvPr/>
          </p:nvSpPr>
          <p:spPr bwMode="auto">
            <a:xfrm>
              <a:off x="1320" y="1176"/>
              <a:ext cx="1344" cy="134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10" name="Group 8">
              <a:extLst>
                <a:ext uri="{FF2B5EF4-FFF2-40B4-BE49-F238E27FC236}">
                  <a16:creationId xmlns:a16="http://schemas.microsoft.com/office/drawing/2014/main" id="{A84A3AE5-2BED-46BD-9106-4469496B3F7A}"/>
                </a:ext>
              </a:extLst>
            </p:cNvPr>
            <p:cNvGrpSpPr>
              <a:grpSpLocks/>
            </p:cNvGrpSpPr>
            <p:nvPr/>
          </p:nvGrpSpPr>
          <p:grpSpPr bwMode="auto">
            <a:xfrm>
              <a:off x="1737" y="1593"/>
              <a:ext cx="511" cy="511"/>
              <a:chOff x="3749" y="2352"/>
              <a:chExt cx="523" cy="523"/>
            </a:xfrm>
          </p:grpSpPr>
          <p:sp>
            <p:nvSpPr>
              <p:cNvPr id="43" name="Oval 6">
                <a:extLst>
                  <a:ext uri="{FF2B5EF4-FFF2-40B4-BE49-F238E27FC236}">
                    <a16:creationId xmlns:a16="http://schemas.microsoft.com/office/drawing/2014/main" id="{88EDB1FF-0268-4D4A-A26C-F6DD9AA20C9A}"/>
                  </a:ext>
                </a:extLst>
              </p:cNvPr>
              <p:cNvSpPr>
                <a:spLocks noChangeArrowheads="1"/>
              </p:cNvSpPr>
              <p:nvPr/>
            </p:nvSpPr>
            <p:spPr bwMode="auto">
              <a:xfrm>
                <a:off x="3749" y="2352"/>
                <a:ext cx="523" cy="52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44" name="Oval 7" descr="小棋盘">
                <a:extLst>
                  <a:ext uri="{FF2B5EF4-FFF2-40B4-BE49-F238E27FC236}">
                    <a16:creationId xmlns:a16="http://schemas.microsoft.com/office/drawing/2014/main" id="{666A438E-2E75-40BE-840F-C12491ACBC67}"/>
                  </a:ext>
                </a:extLst>
              </p:cNvPr>
              <p:cNvSpPr>
                <a:spLocks noChangeArrowheads="1"/>
              </p:cNvSpPr>
              <p:nvPr/>
            </p:nvSpPr>
            <p:spPr bwMode="auto">
              <a:xfrm>
                <a:off x="3843" y="2446"/>
                <a:ext cx="336" cy="336"/>
              </a:xfrm>
              <a:prstGeom prst="ellipse">
                <a:avLst/>
              </a:prstGeom>
              <a:pattFill prst="smCheck">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11" name="Oval 10" descr="10%">
              <a:extLst>
                <a:ext uri="{FF2B5EF4-FFF2-40B4-BE49-F238E27FC236}">
                  <a16:creationId xmlns:a16="http://schemas.microsoft.com/office/drawing/2014/main" id="{28BF4760-4055-4DD7-9F10-C81FCD008784}"/>
                </a:ext>
              </a:extLst>
            </p:cNvPr>
            <p:cNvSpPr>
              <a:spLocks noChangeArrowheads="1"/>
            </p:cNvSpPr>
            <p:nvPr/>
          </p:nvSpPr>
          <p:spPr bwMode="auto">
            <a:xfrm>
              <a:off x="1324" y="1644"/>
              <a:ext cx="404" cy="405"/>
            </a:xfrm>
            <a:prstGeom prst="ellipse">
              <a:avLst/>
            </a:prstGeom>
            <a:pattFill prst="pct10">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12" name="Group 14">
              <a:extLst>
                <a:ext uri="{FF2B5EF4-FFF2-40B4-BE49-F238E27FC236}">
                  <a16:creationId xmlns:a16="http://schemas.microsoft.com/office/drawing/2014/main" id="{E03B3D9B-83BE-4BD0-9085-91829826B4A9}"/>
                </a:ext>
              </a:extLst>
            </p:cNvPr>
            <p:cNvGrpSpPr>
              <a:grpSpLocks/>
            </p:cNvGrpSpPr>
            <p:nvPr/>
          </p:nvGrpSpPr>
          <p:grpSpPr bwMode="auto">
            <a:xfrm>
              <a:off x="1784" y="1181"/>
              <a:ext cx="427" cy="411"/>
              <a:chOff x="3456" y="1104"/>
              <a:chExt cx="336" cy="340"/>
            </a:xfrm>
          </p:grpSpPr>
          <p:sp>
            <p:nvSpPr>
              <p:cNvPr id="41" name="Oval 15">
                <a:extLst>
                  <a:ext uri="{FF2B5EF4-FFF2-40B4-BE49-F238E27FC236}">
                    <a16:creationId xmlns:a16="http://schemas.microsoft.com/office/drawing/2014/main" id="{953CA3FD-059A-4E7B-89F5-21C521EE44B7}"/>
                  </a:ext>
                </a:extLst>
              </p:cNvPr>
              <p:cNvSpPr>
                <a:spLocks noChangeArrowheads="1"/>
              </p:cNvSpPr>
              <p:nvPr/>
            </p:nvSpPr>
            <p:spPr bwMode="auto">
              <a:xfrm>
                <a:off x="3456" y="1104"/>
                <a:ext cx="336" cy="34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42" name="Oval 16" descr="深色上对角线">
                <a:extLst>
                  <a:ext uri="{FF2B5EF4-FFF2-40B4-BE49-F238E27FC236}">
                    <a16:creationId xmlns:a16="http://schemas.microsoft.com/office/drawing/2014/main" id="{EEE73DB0-984B-45DF-AABD-AC20BB8C56DA}"/>
                  </a:ext>
                </a:extLst>
              </p:cNvPr>
              <p:cNvSpPr>
                <a:spLocks noChangeArrowheads="1"/>
              </p:cNvSpPr>
              <p:nvPr/>
            </p:nvSpPr>
            <p:spPr bwMode="auto">
              <a:xfrm>
                <a:off x="3529" y="1179"/>
                <a:ext cx="191" cy="191"/>
              </a:xfrm>
              <a:prstGeom prst="ellipse">
                <a:avLst/>
              </a:prstGeom>
              <a:pattFill prst="dkUp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13" name="Oval 18" descr="10%">
              <a:extLst>
                <a:ext uri="{FF2B5EF4-FFF2-40B4-BE49-F238E27FC236}">
                  <a16:creationId xmlns:a16="http://schemas.microsoft.com/office/drawing/2014/main" id="{BCAC8464-2166-44B6-A5FF-3A7DE52DE2BD}"/>
                </a:ext>
              </a:extLst>
            </p:cNvPr>
            <p:cNvSpPr>
              <a:spLocks noChangeArrowheads="1"/>
            </p:cNvSpPr>
            <p:nvPr/>
          </p:nvSpPr>
          <p:spPr bwMode="auto">
            <a:xfrm>
              <a:off x="2260" y="1660"/>
              <a:ext cx="400" cy="389"/>
            </a:xfrm>
            <a:prstGeom prst="ellipse">
              <a:avLst/>
            </a:prstGeom>
            <a:pattFill prst="pct10">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14" name="Group 19">
              <a:extLst>
                <a:ext uri="{FF2B5EF4-FFF2-40B4-BE49-F238E27FC236}">
                  <a16:creationId xmlns:a16="http://schemas.microsoft.com/office/drawing/2014/main" id="{F6ACAD96-322B-4C1D-8EBB-9AD3BB0D62CD}"/>
                </a:ext>
              </a:extLst>
            </p:cNvPr>
            <p:cNvGrpSpPr>
              <a:grpSpLocks/>
            </p:cNvGrpSpPr>
            <p:nvPr/>
          </p:nvGrpSpPr>
          <p:grpSpPr bwMode="auto">
            <a:xfrm>
              <a:off x="1777" y="2114"/>
              <a:ext cx="428" cy="400"/>
              <a:chOff x="3456" y="1104"/>
              <a:chExt cx="336" cy="340"/>
            </a:xfrm>
          </p:grpSpPr>
          <p:sp>
            <p:nvSpPr>
              <p:cNvPr id="39" name="Oval 20">
                <a:extLst>
                  <a:ext uri="{FF2B5EF4-FFF2-40B4-BE49-F238E27FC236}">
                    <a16:creationId xmlns:a16="http://schemas.microsoft.com/office/drawing/2014/main" id="{5F12C78C-7D2D-411D-B4AB-E5240272CBF7}"/>
                  </a:ext>
                </a:extLst>
              </p:cNvPr>
              <p:cNvSpPr>
                <a:spLocks noChangeArrowheads="1"/>
              </p:cNvSpPr>
              <p:nvPr/>
            </p:nvSpPr>
            <p:spPr bwMode="auto">
              <a:xfrm>
                <a:off x="3456" y="1104"/>
                <a:ext cx="336" cy="34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40" name="Oval 21" descr="深色上对角线">
                <a:extLst>
                  <a:ext uri="{FF2B5EF4-FFF2-40B4-BE49-F238E27FC236}">
                    <a16:creationId xmlns:a16="http://schemas.microsoft.com/office/drawing/2014/main" id="{7F66628B-554A-4F57-A67E-D0D12ACB6CFE}"/>
                  </a:ext>
                </a:extLst>
              </p:cNvPr>
              <p:cNvSpPr>
                <a:spLocks noChangeArrowheads="1"/>
              </p:cNvSpPr>
              <p:nvPr/>
            </p:nvSpPr>
            <p:spPr bwMode="auto">
              <a:xfrm>
                <a:off x="3529" y="1179"/>
                <a:ext cx="191" cy="191"/>
              </a:xfrm>
              <a:prstGeom prst="ellipse">
                <a:avLst/>
              </a:prstGeom>
              <a:pattFill prst="dkUp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15" name="Group 28">
              <a:extLst>
                <a:ext uri="{FF2B5EF4-FFF2-40B4-BE49-F238E27FC236}">
                  <a16:creationId xmlns:a16="http://schemas.microsoft.com/office/drawing/2014/main" id="{6AA7EEC6-8577-4E03-8014-5078324460CF}"/>
                </a:ext>
              </a:extLst>
            </p:cNvPr>
            <p:cNvGrpSpPr>
              <a:grpSpLocks/>
            </p:cNvGrpSpPr>
            <p:nvPr/>
          </p:nvGrpSpPr>
          <p:grpSpPr bwMode="auto">
            <a:xfrm>
              <a:off x="2144" y="1996"/>
              <a:ext cx="234" cy="234"/>
              <a:chOff x="2160" y="2016"/>
              <a:chExt cx="258" cy="258"/>
            </a:xfrm>
          </p:grpSpPr>
          <p:sp>
            <p:nvSpPr>
              <p:cNvPr id="37" name="Oval 23">
                <a:extLst>
                  <a:ext uri="{FF2B5EF4-FFF2-40B4-BE49-F238E27FC236}">
                    <a16:creationId xmlns:a16="http://schemas.microsoft.com/office/drawing/2014/main" id="{ADDA081F-7E9F-499B-9790-B7B4328C3C8C}"/>
                  </a:ext>
                </a:extLst>
              </p:cNvPr>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38" name="Oval 26">
                <a:extLst>
                  <a:ext uri="{FF2B5EF4-FFF2-40B4-BE49-F238E27FC236}">
                    <a16:creationId xmlns:a16="http://schemas.microsoft.com/office/drawing/2014/main" id="{15916360-1426-46A1-8CE4-022DFF18E4D4}"/>
                  </a:ext>
                </a:extLst>
              </p:cNvPr>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16" name="Group 29">
              <a:extLst>
                <a:ext uri="{FF2B5EF4-FFF2-40B4-BE49-F238E27FC236}">
                  <a16:creationId xmlns:a16="http://schemas.microsoft.com/office/drawing/2014/main" id="{6425152F-A417-454A-851F-E5456D7AE429}"/>
                </a:ext>
              </a:extLst>
            </p:cNvPr>
            <p:cNvGrpSpPr>
              <a:grpSpLocks/>
            </p:cNvGrpSpPr>
            <p:nvPr/>
          </p:nvGrpSpPr>
          <p:grpSpPr bwMode="auto">
            <a:xfrm>
              <a:off x="1604" y="2000"/>
              <a:ext cx="234" cy="234"/>
              <a:chOff x="2160" y="2016"/>
              <a:chExt cx="258" cy="258"/>
            </a:xfrm>
          </p:grpSpPr>
          <p:sp>
            <p:nvSpPr>
              <p:cNvPr id="35" name="Oval 30">
                <a:extLst>
                  <a:ext uri="{FF2B5EF4-FFF2-40B4-BE49-F238E27FC236}">
                    <a16:creationId xmlns:a16="http://schemas.microsoft.com/office/drawing/2014/main" id="{E82157FC-E402-4ECA-A55C-45C3CC0ACBA5}"/>
                  </a:ext>
                </a:extLst>
              </p:cNvPr>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36" name="Oval 31">
                <a:extLst>
                  <a:ext uri="{FF2B5EF4-FFF2-40B4-BE49-F238E27FC236}">
                    <a16:creationId xmlns:a16="http://schemas.microsoft.com/office/drawing/2014/main" id="{8C4E6902-FDBD-439B-A371-00E4BFE95DAB}"/>
                  </a:ext>
                </a:extLst>
              </p:cNvPr>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17" name="Group 32">
              <a:extLst>
                <a:ext uri="{FF2B5EF4-FFF2-40B4-BE49-F238E27FC236}">
                  <a16:creationId xmlns:a16="http://schemas.microsoft.com/office/drawing/2014/main" id="{1D3251DD-65E1-4E7C-A74E-5D23EA1377D7}"/>
                </a:ext>
              </a:extLst>
            </p:cNvPr>
            <p:cNvGrpSpPr>
              <a:grpSpLocks/>
            </p:cNvGrpSpPr>
            <p:nvPr/>
          </p:nvGrpSpPr>
          <p:grpSpPr bwMode="auto">
            <a:xfrm>
              <a:off x="1604" y="1464"/>
              <a:ext cx="234" cy="234"/>
              <a:chOff x="2160" y="2016"/>
              <a:chExt cx="258" cy="258"/>
            </a:xfrm>
          </p:grpSpPr>
          <p:sp>
            <p:nvSpPr>
              <p:cNvPr id="33" name="Oval 33">
                <a:extLst>
                  <a:ext uri="{FF2B5EF4-FFF2-40B4-BE49-F238E27FC236}">
                    <a16:creationId xmlns:a16="http://schemas.microsoft.com/office/drawing/2014/main" id="{4A380DCE-7481-4392-9378-F472A06FBE38}"/>
                  </a:ext>
                </a:extLst>
              </p:cNvPr>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34" name="Oval 34">
                <a:extLst>
                  <a:ext uri="{FF2B5EF4-FFF2-40B4-BE49-F238E27FC236}">
                    <a16:creationId xmlns:a16="http://schemas.microsoft.com/office/drawing/2014/main" id="{559FACDC-73C7-4A1D-B424-1F1230884AF7}"/>
                  </a:ext>
                </a:extLst>
              </p:cNvPr>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18" name="Group 35">
              <a:extLst>
                <a:ext uri="{FF2B5EF4-FFF2-40B4-BE49-F238E27FC236}">
                  <a16:creationId xmlns:a16="http://schemas.microsoft.com/office/drawing/2014/main" id="{8F952936-3046-41B4-867F-CB94A03E3B00}"/>
                </a:ext>
              </a:extLst>
            </p:cNvPr>
            <p:cNvGrpSpPr>
              <a:grpSpLocks/>
            </p:cNvGrpSpPr>
            <p:nvPr/>
          </p:nvGrpSpPr>
          <p:grpSpPr bwMode="auto">
            <a:xfrm>
              <a:off x="2152" y="1472"/>
              <a:ext cx="234" cy="234"/>
              <a:chOff x="2160" y="2016"/>
              <a:chExt cx="258" cy="258"/>
            </a:xfrm>
          </p:grpSpPr>
          <p:sp>
            <p:nvSpPr>
              <p:cNvPr id="31" name="Oval 36">
                <a:extLst>
                  <a:ext uri="{FF2B5EF4-FFF2-40B4-BE49-F238E27FC236}">
                    <a16:creationId xmlns:a16="http://schemas.microsoft.com/office/drawing/2014/main" id="{EC72F4AE-8325-4AD3-A32E-42A52BDF07B6}"/>
                  </a:ext>
                </a:extLst>
              </p:cNvPr>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32" name="Oval 37">
                <a:extLst>
                  <a:ext uri="{FF2B5EF4-FFF2-40B4-BE49-F238E27FC236}">
                    <a16:creationId xmlns:a16="http://schemas.microsoft.com/office/drawing/2014/main" id="{D22E3D74-0EE4-4A41-897F-8EC3BD378090}"/>
                  </a:ext>
                </a:extLst>
              </p:cNvPr>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19" name="Text Box 38">
              <a:extLst>
                <a:ext uri="{FF2B5EF4-FFF2-40B4-BE49-F238E27FC236}">
                  <a16:creationId xmlns:a16="http://schemas.microsoft.com/office/drawing/2014/main" id="{861CA0C2-0878-45D2-B8E4-23CA0E5339B3}"/>
                </a:ext>
              </a:extLst>
            </p:cNvPr>
            <p:cNvSpPr txBox="1">
              <a:spLocks noChangeArrowheads="1"/>
            </p:cNvSpPr>
            <p:nvPr/>
          </p:nvSpPr>
          <p:spPr bwMode="auto">
            <a:xfrm>
              <a:off x="2939" y="2603"/>
              <a:ext cx="63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包带层</a:t>
              </a:r>
            </a:p>
          </p:txBody>
        </p:sp>
        <p:sp>
          <p:nvSpPr>
            <p:cNvPr id="20" name="Text Box 39">
              <a:extLst>
                <a:ext uri="{FF2B5EF4-FFF2-40B4-BE49-F238E27FC236}">
                  <a16:creationId xmlns:a16="http://schemas.microsoft.com/office/drawing/2014/main" id="{D55C950D-A87D-4682-948B-9706D2B997AB}"/>
                </a:ext>
              </a:extLst>
            </p:cNvPr>
            <p:cNvSpPr txBox="1">
              <a:spLocks noChangeArrowheads="1"/>
            </p:cNvSpPr>
            <p:nvPr/>
          </p:nvSpPr>
          <p:spPr bwMode="auto">
            <a:xfrm>
              <a:off x="3072" y="2260"/>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加强芯</a:t>
              </a:r>
            </a:p>
          </p:txBody>
        </p:sp>
        <p:sp>
          <p:nvSpPr>
            <p:cNvPr id="21" name="Text Box 40">
              <a:extLst>
                <a:ext uri="{FF2B5EF4-FFF2-40B4-BE49-F238E27FC236}">
                  <a16:creationId xmlns:a16="http://schemas.microsoft.com/office/drawing/2014/main" id="{AFD8B745-4B0A-4D18-93F8-227B24710DC1}"/>
                </a:ext>
              </a:extLst>
            </p:cNvPr>
            <p:cNvSpPr txBox="1">
              <a:spLocks noChangeArrowheads="1"/>
            </p:cNvSpPr>
            <p:nvPr/>
          </p:nvSpPr>
          <p:spPr bwMode="auto">
            <a:xfrm>
              <a:off x="2813" y="887"/>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外护套</a:t>
              </a:r>
            </a:p>
          </p:txBody>
        </p:sp>
        <p:sp>
          <p:nvSpPr>
            <p:cNvPr id="22" name="Text Box 41">
              <a:extLst>
                <a:ext uri="{FF2B5EF4-FFF2-40B4-BE49-F238E27FC236}">
                  <a16:creationId xmlns:a16="http://schemas.microsoft.com/office/drawing/2014/main" id="{A6AEE195-5903-43ED-9330-4B6A6C74C169}"/>
                </a:ext>
              </a:extLst>
            </p:cNvPr>
            <p:cNvSpPr txBox="1">
              <a:spLocks noChangeArrowheads="1"/>
            </p:cNvSpPr>
            <p:nvPr/>
          </p:nvSpPr>
          <p:spPr bwMode="auto">
            <a:xfrm>
              <a:off x="3024" y="1216"/>
              <a:ext cx="95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远供电源线</a:t>
              </a:r>
            </a:p>
          </p:txBody>
        </p:sp>
        <p:sp>
          <p:nvSpPr>
            <p:cNvPr id="23" name="Text Box 42">
              <a:extLst>
                <a:ext uri="{FF2B5EF4-FFF2-40B4-BE49-F238E27FC236}">
                  <a16:creationId xmlns:a16="http://schemas.microsoft.com/office/drawing/2014/main" id="{24FAD012-72FF-4517-BA6F-E837683E2165}"/>
                </a:ext>
              </a:extLst>
            </p:cNvPr>
            <p:cNvSpPr txBox="1">
              <a:spLocks noChangeArrowheads="1"/>
            </p:cNvSpPr>
            <p:nvPr/>
          </p:nvSpPr>
          <p:spPr bwMode="auto">
            <a:xfrm>
              <a:off x="3029" y="1566"/>
              <a:ext cx="111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光纤及其包层</a:t>
              </a:r>
            </a:p>
          </p:txBody>
        </p:sp>
        <p:sp>
          <p:nvSpPr>
            <p:cNvPr id="24" name="Text Box 43">
              <a:extLst>
                <a:ext uri="{FF2B5EF4-FFF2-40B4-BE49-F238E27FC236}">
                  <a16:creationId xmlns:a16="http://schemas.microsoft.com/office/drawing/2014/main" id="{AE46B031-37C7-4078-A93D-5E25C2A157F1}"/>
                </a:ext>
              </a:extLst>
            </p:cNvPr>
            <p:cNvSpPr txBox="1">
              <a:spLocks noChangeArrowheads="1"/>
            </p:cNvSpPr>
            <p:nvPr/>
          </p:nvSpPr>
          <p:spPr bwMode="auto">
            <a:xfrm>
              <a:off x="3163" y="1961"/>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rPr>
                <a:t>填充物</a:t>
              </a:r>
            </a:p>
          </p:txBody>
        </p:sp>
        <p:sp>
          <p:nvSpPr>
            <p:cNvPr id="25" name="Line 45">
              <a:extLst>
                <a:ext uri="{FF2B5EF4-FFF2-40B4-BE49-F238E27FC236}">
                  <a16:creationId xmlns:a16="http://schemas.microsoft.com/office/drawing/2014/main" id="{57A373CA-AF7C-4F6C-B1C8-03A84B95E406}"/>
                </a:ext>
              </a:extLst>
            </p:cNvPr>
            <p:cNvSpPr>
              <a:spLocks noChangeShapeType="1"/>
            </p:cNvSpPr>
            <p:nvPr/>
          </p:nvSpPr>
          <p:spPr bwMode="auto">
            <a:xfrm>
              <a:off x="2304" y="2496"/>
              <a:ext cx="672"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26" name="Line 46">
              <a:extLst>
                <a:ext uri="{FF2B5EF4-FFF2-40B4-BE49-F238E27FC236}">
                  <a16:creationId xmlns:a16="http://schemas.microsoft.com/office/drawing/2014/main" id="{F8A9A53A-2C1C-4FFD-A8D5-6853BBC50D7A}"/>
                </a:ext>
              </a:extLst>
            </p:cNvPr>
            <p:cNvSpPr>
              <a:spLocks noChangeShapeType="1"/>
            </p:cNvSpPr>
            <p:nvPr/>
          </p:nvSpPr>
          <p:spPr bwMode="auto">
            <a:xfrm>
              <a:off x="2016" y="1872"/>
              <a:ext cx="1104"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27" name="Line 47">
              <a:extLst>
                <a:ext uri="{FF2B5EF4-FFF2-40B4-BE49-F238E27FC236}">
                  <a16:creationId xmlns:a16="http://schemas.microsoft.com/office/drawing/2014/main" id="{127944F6-A3BE-4829-AEAC-9DC281B2331E}"/>
                </a:ext>
              </a:extLst>
            </p:cNvPr>
            <p:cNvSpPr>
              <a:spLocks noChangeShapeType="1"/>
            </p:cNvSpPr>
            <p:nvPr/>
          </p:nvSpPr>
          <p:spPr bwMode="auto">
            <a:xfrm>
              <a:off x="2496" y="1872"/>
              <a:ext cx="72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28" name="Line 48">
              <a:extLst>
                <a:ext uri="{FF2B5EF4-FFF2-40B4-BE49-F238E27FC236}">
                  <a16:creationId xmlns:a16="http://schemas.microsoft.com/office/drawing/2014/main" id="{F5E7DFCB-FBF1-4E1E-9BF6-B4B5E2B6E9A9}"/>
                </a:ext>
              </a:extLst>
            </p:cNvPr>
            <p:cNvSpPr>
              <a:spLocks noChangeShapeType="1"/>
            </p:cNvSpPr>
            <p:nvPr/>
          </p:nvSpPr>
          <p:spPr bwMode="auto">
            <a:xfrm>
              <a:off x="2256" y="1584"/>
              <a:ext cx="816"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29" name="Line 49">
              <a:extLst>
                <a:ext uri="{FF2B5EF4-FFF2-40B4-BE49-F238E27FC236}">
                  <a16:creationId xmlns:a16="http://schemas.microsoft.com/office/drawing/2014/main" id="{2CA1519E-84FE-4556-A852-C2522BD0FC34}"/>
                </a:ext>
              </a:extLst>
            </p:cNvPr>
            <p:cNvSpPr>
              <a:spLocks noChangeShapeType="1"/>
            </p:cNvSpPr>
            <p:nvPr/>
          </p:nvSpPr>
          <p:spPr bwMode="auto">
            <a:xfrm>
              <a:off x="2016" y="1344"/>
              <a:ext cx="10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sp>
          <p:nvSpPr>
            <p:cNvPr id="30" name="Line 50">
              <a:extLst>
                <a:ext uri="{FF2B5EF4-FFF2-40B4-BE49-F238E27FC236}">
                  <a16:creationId xmlns:a16="http://schemas.microsoft.com/office/drawing/2014/main" id="{3275D562-87E7-4824-BC1A-90E81C52CA4D}"/>
                </a:ext>
              </a:extLst>
            </p:cNvPr>
            <p:cNvSpPr>
              <a:spLocks noChangeShapeType="1"/>
            </p:cNvSpPr>
            <p:nvPr/>
          </p:nvSpPr>
          <p:spPr bwMode="auto">
            <a:xfrm flipV="1">
              <a:off x="2352" y="1008"/>
              <a:ext cx="48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srgbClr val="002060"/>
                </a:solidFill>
                <a:effectLst/>
                <a:uLnTx/>
                <a:uFillTx/>
                <a:latin typeface="黑体" panose="02010609060101010101" pitchFamily="49" charset="-122"/>
                <a:ea typeface="黑体" panose="02010609060101010101" pitchFamily="49"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zh-CN" altLang="en-US" dirty="0"/>
              <a:t>物理层的主要任务</a:t>
            </a:r>
          </a:p>
        </p:txBody>
      </p:sp>
      <p:sp>
        <p:nvSpPr>
          <p:cNvPr id="26627" name="Rectangle 3"/>
          <p:cNvSpPr>
            <a:spLocks noGrp="1" noChangeArrowheads="1"/>
          </p:cNvSpPr>
          <p:nvPr>
            <p:ph idx="1"/>
          </p:nvPr>
        </p:nvSpPr>
        <p:spPr>
          <a:xfrm>
            <a:off x="495300" y="1988840"/>
            <a:ext cx="9066212" cy="4142085"/>
          </a:xfrm>
        </p:spPr>
        <p:txBody>
          <a:bodyPr/>
          <a:lstStyle/>
          <a:p>
            <a:r>
              <a:rPr lang="zh-CN" altLang="en-US" sz="2800" dirty="0">
                <a:solidFill>
                  <a:srgbClr val="FF0000"/>
                </a:solidFill>
              </a:rPr>
              <a:t>机械特性 ：</a:t>
            </a:r>
            <a:r>
              <a:rPr lang="zh-CN" altLang="en-US" sz="2800" dirty="0"/>
              <a:t>指明接口所用接线器的形状和尺寸、引线数目和排列、固定和锁定装置等。</a:t>
            </a:r>
          </a:p>
          <a:p>
            <a:r>
              <a:rPr lang="zh-CN" altLang="en-US" sz="2800" dirty="0">
                <a:solidFill>
                  <a:srgbClr val="FF0000"/>
                </a:solidFill>
              </a:rPr>
              <a:t>电气特性：</a:t>
            </a:r>
            <a:r>
              <a:rPr lang="zh-CN" altLang="en-US" sz="2800" dirty="0"/>
              <a:t>指明在接口电缆的各条线上出现的电压的范围。</a:t>
            </a:r>
          </a:p>
          <a:p>
            <a:r>
              <a:rPr lang="zh-CN" altLang="en-US" sz="2800" dirty="0">
                <a:solidFill>
                  <a:srgbClr val="FF0000"/>
                </a:solidFill>
              </a:rPr>
              <a:t>功能特性：</a:t>
            </a:r>
            <a:r>
              <a:rPr lang="zh-CN" altLang="en-US" sz="2800" dirty="0"/>
              <a:t>指明某条线上出现的某一电平的电压表示何种意义。</a:t>
            </a:r>
          </a:p>
          <a:p>
            <a:r>
              <a:rPr lang="zh-CN" altLang="en-US" sz="2800" dirty="0">
                <a:solidFill>
                  <a:srgbClr val="FF0000"/>
                </a:solidFill>
              </a:rPr>
              <a:t>过程特性 ：</a:t>
            </a:r>
            <a:r>
              <a:rPr lang="zh-CN" altLang="en-US" sz="2800" dirty="0"/>
              <a:t>指明对于不同功能的各种可能事件的出现顺序。 </a:t>
            </a:r>
          </a:p>
        </p:txBody>
      </p:sp>
      <p:sp>
        <p:nvSpPr>
          <p:cNvPr id="3" name="矩形 2"/>
          <p:cNvSpPr/>
          <p:nvPr/>
        </p:nvSpPr>
        <p:spPr bwMode="auto">
          <a:xfrm>
            <a:off x="488504" y="1196752"/>
            <a:ext cx="9073008" cy="64807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r>
              <a:rPr lang="zh-CN" altLang="en-US" sz="3200" b="1" dirty="0">
                <a:latin typeface="+mn-lt"/>
                <a:ea typeface="黑体" panose="02010609060101010101" pitchFamily="2" charset="-122"/>
              </a:rPr>
              <a:t>主要任务：确定与传输媒体的接口的一些特性。</a:t>
            </a:r>
            <a:endParaRPr kumimoji="0" lang="zh-CN" altLang="en-US" sz="3200" b="1" i="0" u="none" strike="noStrike" cap="none" normalizeH="0" baseline="0" dirty="0">
              <a:ln>
                <a:noFill/>
              </a:ln>
              <a:solidFill>
                <a:schemeClr val="tx1"/>
              </a:solidFill>
              <a:effectLst/>
              <a:latin typeface="+mn-lt"/>
              <a:ea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67970" y="1280160"/>
            <a:ext cx="4948555" cy="3524250"/>
          </a:xfrm>
          <a:prstGeom prst="rect">
            <a:avLst/>
          </a:prstGeom>
        </p:spPr>
      </p:pic>
      <p:pic>
        <p:nvPicPr>
          <p:cNvPr id="5" name="图片 4"/>
          <p:cNvPicPr>
            <a:picLocks noChangeAspect="1"/>
          </p:cNvPicPr>
          <p:nvPr/>
        </p:nvPicPr>
        <p:blipFill>
          <a:blip r:embed="rId3"/>
          <a:stretch>
            <a:fillRect/>
          </a:stretch>
        </p:blipFill>
        <p:spPr>
          <a:xfrm>
            <a:off x="5520690" y="1395095"/>
            <a:ext cx="4090670" cy="2266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光纤通信中使用的光波的波段</a:t>
            </a:r>
          </a:p>
        </p:txBody>
      </p:sp>
      <p:sp>
        <p:nvSpPr>
          <p:cNvPr id="3" name="内容占位符 2"/>
          <p:cNvSpPr>
            <a:spLocks noGrp="1"/>
          </p:cNvSpPr>
          <p:nvPr>
            <p:ph idx="1"/>
          </p:nvPr>
        </p:nvSpPr>
        <p:spPr/>
        <p:txBody>
          <a:bodyPr/>
          <a:lstStyle/>
          <a:p>
            <a:r>
              <a:rPr lang="zh-CN" altLang="zh-CN" dirty="0"/>
              <a:t>常用的三个波段的中心分别位于</a:t>
            </a:r>
            <a:r>
              <a:rPr lang="en-US" altLang="zh-CN" dirty="0"/>
              <a:t> </a:t>
            </a:r>
            <a:r>
              <a:rPr lang="en-US" altLang="zh-CN" dirty="0">
                <a:solidFill>
                  <a:srgbClr val="0000CC"/>
                </a:solidFill>
              </a:rPr>
              <a:t>850 nm, 1300 nm </a:t>
            </a:r>
            <a:r>
              <a:rPr lang="zh-CN" altLang="zh-CN" dirty="0">
                <a:solidFill>
                  <a:srgbClr val="0000CC"/>
                </a:solidFill>
              </a:rPr>
              <a:t>和</a:t>
            </a:r>
            <a:r>
              <a:rPr lang="en-US" altLang="zh-CN" dirty="0">
                <a:solidFill>
                  <a:srgbClr val="0000CC"/>
                </a:solidFill>
              </a:rPr>
              <a:t> 1550 nm</a:t>
            </a:r>
            <a:r>
              <a:rPr lang="zh-CN" altLang="en-US" dirty="0">
                <a:solidFill>
                  <a:srgbClr val="0000CC"/>
                </a:solidFill>
              </a:rPr>
              <a:t>。</a:t>
            </a:r>
            <a:endParaRPr lang="en-US" altLang="zh-CN" dirty="0">
              <a:solidFill>
                <a:srgbClr val="0000CC"/>
              </a:solidFill>
            </a:endParaRPr>
          </a:p>
          <a:p>
            <a:r>
              <a:rPr lang="zh-CN" altLang="zh-CN" dirty="0"/>
              <a:t>所有这三个波段都具有</a:t>
            </a:r>
            <a:r>
              <a:rPr lang="en-US" altLang="zh-CN" dirty="0"/>
              <a:t> </a:t>
            </a:r>
            <a:r>
              <a:rPr lang="en-US" altLang="zh-CN" dirty="0">
                <a:solidFill>
                  <a:srgbClr val="0000CC"/>
                </a:solidFill>
              </a:rPr>
              <a:t>25000~30000 GHz </a:t>
            </a:r>
            <a:r>
              <a:rPr lang="zh-CN" altLang="zh-CN" dirty="0">
                <a:solidFill>
                  <a:srgbClr val="0000CC"/>
                </a:solidFill>
              </a:rPr>
              <a:t>的带宽，</a:t>
            </a:r>
            <a:r>
              <a:rPr lang="zh-CN" altLang="zh-CN" dirty="0"/>
              <a:t>可见光纤的通信容量非常大</a:t>
            </a:r>
            <a:r>
              <a:rPr lang="zh-CN" altLang="en-US" dirty="0"/>
              <a:t>。</a:t>
            </a:r>
            <a:endParaRPr lang="en-US" altLang="zh-CN"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光纤优点</a:t>
            </a:r>
          </a:p>
        </p:txBody>
      </p:sp>
      <p:sp>
        <p:nvSpPr>
          <p:cNvPr id="3" name="内容占位符 2"/>
          <p:cNvSpPr>
            <a:spLocks noGrp="1"/>
          </p:cNvSpPr>
          <p:nvPr>
            <p:ph idx="1"/>
          </p:nvPr>
        </p:nvSpPr>
        <p:spPr/>
        <p:txBody>
          <a:bodyPr/>
          <a:lstStyle/>
          <a:p>
            <a:r>
              <a:rPr lang="en-US" altLang="zh-CN" dirty="0"/>
              <a:t>(1) </a:t>
            </a:r>
            <a:r>
              <a:rPr lang="zh-CN" altLang="zh-CN" dirty="0"/>
              <a:t>通信容量非常大</a:t>
            </a:r>
            <a:r>
              <a:rPr lang="zh-CN" altLang="en-US" dirty="0"/>
              <a:t>。</a:t>
            </a:r>
            <a:endParaRPr lang="en-US" altLang="zh-CN" dirty="0"/>
          </a:p>
          <a:p>
            <a:r>
              <a:rPr lang="en-US" altLang="zh-CN" dirty="0"/>
              <a:t>(2) </a:t>
            </a:r>
            <a:r>
              <a:rPr lang="zh-CN" altLang="zh-CN" dirty="0"/>
              <a:t>传输损耗小，中继距离长。</a:t>
            </a:r>
          </a:p>
          <a:p>
            <a:r>
              <a:rPr lang="en-US" altLang="zh-CN" dirty="0"/>
              <a:t>(2) </a:t>
            </a:r>
            <a:r>
              <a:rPr lang="zh-CN" altLang="zh-CN" dirty="0"/>
              <a:t>抗雷电和电磁干扰性能好。</a:t>
            </a:r>
          </a:p>
          <a:p>
            <a:r>
              <a:rPr lang="en-US" altLang="zh-CN" dirty="0"/>
              <a:t>(3) </a:t>
            </a:r>
            <a:r>
              <a:rPr lang="zh-CN" altLang="zh-CN" dirty="0"/>
              <a:t>无串音干扰，保密性好。</a:t>
            </a:r>
          </a:p>
          <a:p>
            <a:r>
              <a:rPr lang="en-US" altLang="zh-CN" dirty="0"/>
              <a:t>(4) </a:t>
            </a:r>
            <a:r>
              <a:rPr lang="zh-CN" altLang="zh-CN" dirty="0"/>
              <a:t>体积小，重量轻。</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2.3.2  </a:t>
            </a:r>
            <a:r>
              <a:rPr lang="zh-CN" altLang="en-US" dirty="0"/>
              <a:t>非导引型传输媒体 </a:t>
            </a:r>
          </a:p>
        </p:txBody>
      </p:sp>
      <p:sp>
        <p:nvSpPr>
          <p:cNvPr id="46083" name="Rectangle 3"/>
          <p:cNvSpPr>
            <a:spLocks noGrp="1" noChangeArrowheads="1"/>
          </p:cNvSpPr>
          <p:nvPr>
            <p:ph idx="1"/>
          </p:nvPr>
        </p:nvSpPr>
        <p:spPr/>
        <p:txBody>
          <a:bodyPr/>
          <a:lstStyle/>
          <a:p>
            <a:r>
              <a:rPr lang="zh-CN" altLang="zh-CN" dirty="0"/>
              <a:t>将自由空间称为“非导引型传输媒体”。</a:t>
            </a:r>
            <a:endParaRPr lang="en-US" altLang="zh-CN" dirty="0"/>
          </a:p>
          <a:p>
            <a:r>
              <a:rPr lang="zh-CN" altLang="en-US" dirty="0"/>
              <a:t>无线传输所使用的频段很广。</a:t>
            </a:r>
          </a:p>
          <a:p>
            <a:r>
              <a:rPr lang="zh-CN" altLang="en-US" dirty="0">
                <a:solidFill>
                  <a:srgbClr val="FF0000"/>
                </a:solidFill>
              </a:rPr>
              <a:t>短波通信</a:t>
            </a:r>
            <a:r>
              <a:rPr lang="zh-CN" altLang="zh-CN" dirty="0"/>
              <a:t>（即高频通信）</a:t>
            </a:r>
            <a:r>
              <a:rPr lang="zh-CN" altLang="en-US" dirty="0"/>
              <a:t>主要是靠电离层的反射，但短波信道的通信质量较差，传输速率低。</a:t>
            </a:r>
          </a:p>
          <a:p>
            <a:r>
              <a:rPr lang="zh-CN" altLang="en-US" dirty="0">
                <a:solidFill>
                  <a:srgbClr val="FF0000"/>
                </a:solidFill>
              </a:rPr>
              <a:t>微波</a:t>
            </a:r>
            <a:r>
              <a:rPr lang="zh-CN" altLang="en-US" dirty="0"/>
              <a:t>在空间主要是直线传播。</a:t>
            </a:r>
            <a:endParaRPr lang="en-US" altLang="zh-CN" dirty="0"/>
          </a:p>
          <a:p>
            <a:r>
              <a:rPr lang="zh-CN" altLang="en-US" dirty="0"/>
              <a:t>传统微波通信有两种方式： </a:t>
            </a:r>
          </a:p>
          <a:p>
            <a:pPr lvl="1"/>
            <a:r>
              <a:rPr lang="zh-CN" altLang="en-US" dirty="0">
                <a:solidFill>
                  <a:srgbClr val="0000CC"/>
                </a:solidFill>
                <a:ea typeface="黑体" panose="02010609060101010101" pitchFamily="2" charset="-122"/>
              </a:rPr>
              <a:t>地面微波接力通信</a:t>
            </a:r>
          </a:p>
          <a:p>
            <a:pPr lvl="1"/>
            <a:r>
              <a:rPr lang="zh-CN" altLang="en-US" dirty="0">
                <a:solidFill>
                  <a:srgbClr val="0000CC"/>
                </a:solidFill>
                <a:ea typeface="黑体" panose="02010609060101010101" pitchFamily="2" charset="-122"/>
              </a:rPr>
              <a:t>卫星通信</a:t>
            </a:r>
            <a:r>
              <a:rPr lang="zh-CN" altLang="en-US" dirty="0">
                <a:solidFill>
                  <a:srgbClr val="0000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ym typeface="+mn-ea"/>
              </a:rPr>
              <a:t>微波通信方式一：</a:t>
            </a:r>
            <a:r>
              <a:rPr lang="zh-CN" altLang="en-US" sz="3600" dirty="0">
                <a:solidFill>
                  <a:srgbClr val="0000CC"/>
                </a:solidFill>
                <a:sym typeface="+mn-ea"/>
              </a:rPr>
              <a:t>地面微波接力通信</a:t>
            </a:r>
            <a:endParaRPr lang="zh-CN" altLang="en-US" sz="3600"/>
          </a:p>
        </p:txBody>
      </p:sp>
      <p:sp>
        <p:nvSpPr>
          <p:cNvPr id="3" name="内容占位符 2"/>
          <p:cNvSpPr>
            <a:spLocks noGrp="1"/>
          </p:cNvSpPr>
          <p:nvPr>
            <p:ph idx="1"/>
          </p:nvPr>
        </p:nvSpPr>
        <p:spPr>
          <a:xfrm>
            <a:off x="607060" y="2717800"/>
            <a:ext cx="9065895" cy="3011805"/>
          </a:xfrm>
        </p:spPr>
        <p:txBody>
          <a:bodyPr/>
          <a:lstStyle/>
          <a:p>
            <a:r>
              <a:rPr lang="zh-CN" altLang="en-US" sz="2400"/>
              <a:t>优点：</a:t>
            </a:r>
          </a:p>
          <a:p>
            <a:r>
              <a:rPr lang="zh-CN" altLang="en-US" sz="2400"/>
              <a:t> 微波波段频率很高，其频段范围也很宽，因此其通信信道的容量很大；微波传输质量较高；建设投资少，见效快。</a:t>
            </a:r>
          </a:p>
          <a:p>
            <a:r>
              <a:rPr lang="zh-CN" altLang="en-US" sz="2400"/>
              <a:t>缺点：</a:t>
            </a:r>
          </a:p>
          <a:p>
            <a:r>
              <a:rPr lang="zh-CN" altLang="en-US" sz="2400"/>
              <a:t>相邻站之间必须直视，不能有障碍物；</a:t>
            </a:r>
          </a:p>
          <a:p>
            <a:r>
              <a:rPr lang="zh-CN" altLang="en-US" sz="2400"/>
              <a:t>微波的传播有时也会受到恶劣气候的影响；</a:t>
            </a:r>
          </a:p>
          <a:p>
            <a:r>
              <a:rPr lang="zh-CN" altLang="en-US" sz="2400"/>
              <a:t>与电缆通信系统比较，微波通信的隐蔽性和保密性较差；</a:t>
            </a:r>
          </a:p>
          <a:p>
            <a:r>
              <a:rPr lang="zh-CN" altLang="en-US" sz="2400"/>
              <a:t> 对大量中继站的使用和维护要耗费一定的人力和物力。</a:t>
            </a:r>
          </a:p>
        </p:txBody>
      </p:sp>
      <p:pic>
        <p:nvPicPr>
          <p:cNvPr id="4" name="图片 3"/>
          <p:cNvPicPr>
            <a:picLocks noChangeAspect="1"/>
          </p:cNvPicPr>
          <p:nvPr/>
        </p:nvPicPr>
        <p:blipFill>
          <a:blip r:embed="rId2"/>
          <a:stretch>
            <a:fillRect/>
          </a:stretch>
        </p:blipFill>
        <p:spPr>
          <a:xfrm>
            <a:off x="5350510" y="915035"/>
            <a:ext cx="4378960" cy="22459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p>
            <a:r>
              <a:rPr lang="zh-CN" altLang="en-US" sz="3600" dirty="0">
                <a:sym typeface="+mn-ea"/>
              </a:rPr>
              <a:t>微波通信方式二：</a:t>
            </a:r>
            <a:r>
              <a:rPr lang="zh-CN" altLang="en-US" sz="3600" dirty="0">
                <a:solidFill>
                  <a:srgbClr val="0000CC"/>
                </a:solidFill>
                <a:sym typeface="+mn-ea"/>
              </a:rPr>
              <a:t>卫星通信</a:t>
            </a:r>
            <a:endParaRPr lang="zh-CN" altLang="en-US" sz="3600"/>
          </a:p>
        </p:txBody>
      </p:sp>
      <p:sp>
        <p:nvSpPr>
          <p:cNvPr id="3" name="内容占位符 2"/>
          <p:cNvSpPr>
            <a:spLocks noGrp="1"/>
          </p:cNvSpPr>
          <p:nvPr>
            <p:ph idx="1"/>
          </p:nvPr>
        </p:nvSpPr>
        <p:spPr>
          <a:xfrm>
            <a:off x="495300" y="3397250"/>
            <a:ext cx="9065895" cy="2733675"/>
          </a:xfrm>
        </p:spPr>
        <p:txBody>
          <a:bodyPr/>
          <a:lstStyle/>
          <a:p>
            <a:r>
              <a:rPr lang="zh-CN" altLang="en-US" sz="2400"/>
              <a:t>卫星通信方法是在地球站之间利用位于约36000公里高空的</a:t>
            </a:r>
            <a:r>
              <a:rPr lang="zh-CN" altLang="en-US" sz="2400">
                <a:solidFill>
                  <a:srgbClr val="FF0000"/>
                </a:solidFill>
              </a:rPr>
              <a:t>人造同步地球卫星作为中继器</a:t>
            </a:r>
            <a:r>
              <a:rPr lang="zh-CN" altLang="en-US" sz="2400"/>
              <a:t>的一种微波接力通信。</a:t>
            </a:r>
          </a:p>
          <a:p>
            <a:r>
              <a:rPr lang="zh-CN" altLang="en-US" sz="2400"/>
              <a:t> 卫星通信的最大特点是通信距离远，且通信费用与通信距离无关。</a:t>
            </a:r>
          </a:p>
          <a:p>
            <a:r>
              <a:rPr lang="zh-CN" altLang="en-US" sz="2400"/>
              <a:t> 卫星通信的另一特点就是具有较大的传播时延。</a:t>
            </a:r>
          </a:p>
        </p:txBody>
      </p:sp>
      <p:pic>
        <p:nvPicPr>
          <p:cNvPr id="5" name="图片 4"/>
          <p:cNvPicPr>
            <a:picLocks noChangeAspect="1"/>
          </p:cNvPicPr>
          <p:nvPr/>
        </p:nvPicPr>
        <p:blipFill>
          <a:blip r:embed="rId2"/>
          <a:stretch>
            <a:fillRect/>
          </a:stretch>
        </p:blipFill>
        <p:spPr>
          <a:xfrm>
            <a:off x="5939155" y="914400"/>
            <a:ext cx="3809365" cy="2362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ltLang="zh-CN"/>
              <a:t>  </a:t>
            </a:r>
            <a:r>
              <a:rPr lang="zh-CN" altLang="en-US"/>
              <a:t>无线局域网使用的 </a:t>
            </a:r>
            <a:r>
              <a:rPr lang="en-US" altLang="zh-CN"/>
              <a:t>ISM </a:t>
            </a:r>
            <a:r>
              <a:rPr lang="zh-CN" altLang="en-US"/>
              <a:t>频段 </a:t>
            </a:r>
          </a:p>
        </p:txBody>
      </p:sp>
      <p:grpSp>
        <p:nvGrpSpPr>
          <p:cNvPr id="4" name="组合 3"/>
          <p:cNvGrpSpPr/>
          <p:nvPr/>
        </p:nvGrpSpPr>
        <p:grpSpPr>
          <a:xfrm>
            <a:off x="507339" y="2636912"/>
            <a:ext cx="9078126" cy="2952221"/>
            <a:chOff x="507339" y="3213083"/>
            <a:chExt cx="9078126" cy="2952221"/>
          </a:xfrm>
        </p:grpSpPr>
        <p:sp>
          <p:nvSpPr>
            <p:cNvPr id="314373" name="Text Box 5"/>
            <p:cNvSpPr txBox="1">
              <a:spLocks noChangeArrowheads="1"/>
            </p:cNvSpPr>
            <p:nvPr/>
          </p:nvSpPr>
          <p:spPr bwMode="auto">
            <a:xfrm>
              <a:off x="507339" y="3213083"/>
              <a:ext cx="9054171"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5000"/>
                </a:lnSpc>
              </a:pPr>
              <a:r>
                <a:rPr lang="en-US" altLang="zh-CN" sz="2400" b="1" dirty="0">
                  <a:solidFill>
                    <a:srgbClr val="000099"/>
                  </a:solidFill>
                  <a:latin typeface="+mn-lt"/>
                  <a:ea typeface="黑体" panose="02010609060101010101" pitchFamily="2" charset="-122"/>
                </a:rPr>
                <a:t>                26                      83.5                                    125</a:t>
              </a:r>
            </a:p>
            <a:p>
              <a:pPr algn="l">
                <a:lnSpc>
                  <a:spcPct val="85000"/>
                </a:lnSpc>
              </a:pPr>
              <a:r>
                <a:rPr lang="zh-CN" altLang="en-US" sz="2400" b="1" dirty="0">
                  <a:solidFill>
                    <a:srgbClr val="000099"/>
                  </a:solidFill>
                  <a:latin typeface="+mn-lt"/>
                  <a:ea typeface="黑体" panose="02010609060101010101" pitchFamily="2" charset="-122"/>
                </a:rPr>
                <a:t>频带       </a:t>
              </a:r>
              <a:r>
                <a:rPr lang="en-US" altLang="zh-CN" sz="2400" b="1" dirty="0">
                  <a:solidFill>
                    <a:srgbClr val="000099"/>
                  </a:solidFill>
                  <a:latin typeface="+mn-lt"/>
                  <a:ea typeface="黑体" panose="02010609060101010101" pitchFamily="2" charset="-122"/>
                </a:rPr>
                <a:t>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MHz</a:t>
              </a:r>
              <a:endParaRPr lang="en-US" altLang="zh-CN" sz="2400" b="1" dirty="0">
                <a:solidFill>
                  <a:srgbClr val="000099"/>
                </a:solidFill>
                <a:latin typeface="+mn-lt"/>
                <a:ea typeface="黑体" panose="02010609060101010101" pitchFamily="2" charset="-122"/>
              </a:endParaRPr>
            </a:p>
          </p:txBody>
        </p:sp>
        <p:sp>
          <p:nvSpPr>
            <p:cNvPr id="314374" name="Text Box 6"/>
            <p:cNvSpPr txBox="1">
              <a:spLocks noChangeArrowheads="1"/>
            </p:cNvSpPr>
            <p:nvPr/>
          </p:nvSpPr>
          <p:spPr bwMode="auto">
            <a:xfrm>
              <a:off x="507339" y="5445107"/>
              <a:ext cx="907812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lang="zh-CN" altLang="en-US" sz="2400" b="1" dirty="0">
                  <a:solidFill>
                    <a:srgbClr val="000099"/>
                  </a:solidFill>
                  <a:latin typeface="+mn-lt"/>
                  <a:ea typeface="黑体" panose="02010609060101010101" pitchFamily="2" charset="-122"/>
                </a:rPr>
                <a:t>频率    </a:t>
              </a:r>
              <a:r>
                <a:rPr lang="en-US" altLang="zh-CN" sz="2400" b="1" dirty="0">
                  <a:solidFill>
                    <a:srgbClr val="000099"/>
                  </a:solidFill>
                  <a:latin typeface="+mn-lt"/>
                  <a:ea typeface="黑体" panose="02010609060101010101" pitchFamily="2" charset="-122"/>
                </a:rPr>
                <a:t>902    928       2.4            2.4835          5.725               5.850</a:t>
              </a:r>
            </a:p>
            <a:p>
              <a:pPr algn="l">
                <a:lnSpc>
                  <a:spcPct val="85000"/>
                </a:lnSpc>
              </a:pPr>
              <a:r>
                <a:rPr lang="en-US" altLang="zh-CN" sz="2400" b="1" dirty="0">
                  <a:solidFill>
                    <a:srgbClr val="000099"/>
                  </a:solidFill>
                  <a:latin typeface="+mn-lt"/>
                  <a:ea typeface="黑体" panose="02010609060101010101" pitchFamily="2" charset="-122"/>
                </a:rPr>
                <a:t>           MHz   </a:t>
              </a:r>
              <a:r>
                <a:rPr lang="en-US" altLang="zh-CN" sz="2400" b="1" dirty="0" err="1">
                  <a:solidFill>
                    <a:srgbClr val="000099"/>
                  </a:solidFill>
                  <a:latin typeface="+mn-lt"/>
                  <a:ea typeface="黑体" panose="02010609060101010101" pitchFamily="2" charset="-122"/>
                </a:rPr>
                <a:t>MHz</a:t>
              </a:r>
              <a:r>
                <a:rPr lang="en-US" altLang="zh-CN" sz="2400" b="1" dirty="0">
                  <a:solidFill>
                    <a:srgbClr val="000099"/>
                  </a:solidFill>
                  <a:latin typeface="+mn-lt"/>
                  <a:ea typeface="黑体" panose="02010609060101010101" pitchFamily="2" charset="-122"/>
                </a:rPr>
                <a:t>     GHz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r>
                <a:rPr lang="en-US" altLang="zh-CN" sz="2400" b="1" dirty="0">
                  <a:solidFill>
                    <a:srgbClr val="000099"/>
                  </a:solidFill>
                  <a:latin typeface="+mn-lt"/>
                  <a:ea typeface="黑体" panose="02010609060101010101" pitchFamily="2" charset="-122"/>
                </a:rPr>
                <a:t>                 </a:t>
              </a:r>
              <a:r>
                <a:rPr lang="en-US" altLang="zh-CN" sz="2400" b="1" dirty="0" err="1">
                  <a:solidFill>
                    <a:srgbClr val="000099"/>
                  </a:solidFill>
                  <a:latin typeface="+mn-lt"/>
                  <a:ea typeface="黑体" panose="02010609060101010101" pitchFamily="2" charset="-122"/>
                </a:rPr>
                <a:t>GHz</a:t>
              </a:r>
              <a:endParaRPr lang="en-US" altLang="zh-CN" sz="2400" b="1" dirty="0">
                <a:solidFill>
                  <a:srgbClr val="000099"/>
                </a:solidFill>
                <a:latin typeface="+mn-lt"/>
                <a:ea typeface="黑体" panose="02010609060101010101" pitchFamily="2" charset="-122"/>
              </a:endParaRPr>
            </a:p>
          </p:txBody>
        </p:sp>
        <p:sp>
          <p:nvSpPr>
            <p:cNvPr id="314375" name="Line 7"/>
            <p:cNvSpPr>
              <a:spLocks noChangeShapeType="1"/>
            </p:cNvSpPr>
            <p:nvPr/>
          </p:nvSpPr>
          <p:spPr bwMode="auto">
            <a:xfrm>
              <a:off x="1396471" y="4062395"/>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6" name="Line 8"/>
            <p:cNvSpPr>
              <a:spLocks noChangeShapeType="1"/>
            </p:cNvSpPr>
            <p:nvPr/>
          </p:nvSpPr>
          <p:spPr bwMode="auto">
            <a:xfrm>
              <a:off x="1396471" y="5356207"/>
              <a:ext cx="801422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77" name="Rectangle 9"/>
            <p:cNvSpPr>
              <a:spLocks noChangeArrowheads="1"/>
            </p:cNvSpPr>
            <p:nvPr/>
          </p:nvSpPr>
          <p:spPr bwMode="auto">
            <a:xfrm>
              <a:off x="1792023" y="4062395"/>
              <a:ext cx="693077"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8" name="Rectangle 10"/>
            <p:cNvSpPr>
              <a:spLocks noChangeArrowheads="1"/>
            </p:cNvSpPr>
            <p:nvPr/>
          </p:nvSpPr>
          <p:spPr bwMode="auto">
            <a:xfrm>
              <a:off x="3769783" y="4062395"/>
              <a:ext cx="1485900"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79" name="Rectangle 11"/>
            <p:cNvSpPr>
              <a:spLocks noChangeArrowheads="1"/>
            </p:cNvSpPr>
            <p:nvPr/>
          </p:nvSpPr>
          <p:spPr bwMode="auto">
            <a:xfrm>
              <a:off x="7035669" y="4062395"/>
              <a:ext cx="2079228" cy="1293812"/>
            </a:xfrm>
            <a:prstGeom prst="rect">
              <a:avLst/>
            </a:prstGeom>
            <a:solidFill>
              <a:srgbClr val="B2B2B2"/>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314380" name="Line 12"/>
            <p:cNvSpPr>
              <a:spLocks noChangeShapeType="1"/>
            </p:cNvSpPr>
            <p:nvPr/>
          </p:nvSpPr>
          <p:spPr bwMode="auto">
            <a:xfrm>
              <a:off x="1792023" y="3933807"/>
              <a:ext cx="69307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1" name="Line 13"/>
            <p:cNvSpPr>
              <a:spLocks noChangeShapeType="1"/>
            </p:cNvSpPr>
            <p:nvPr/>
          </p:nvSpPr>
          <p:spPr bwMode="auto">
            <a:xfrm>
              <a:off x="3769783" y="3933807"/>
              <a:ext cx="1485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2" name="Line 14"/>
            <p:cNvSpPr>
              <a:spLocks noChangeShapeType="1"/>
            </p:cNvSpPr>
            <p:nvPr/>
          </p:nvSpPr>
          <p:spPr bwMode="auto">
            <a:xfrm>
              <a:off x="7035669" y="3933807"/>
              <a:ext cx="2079228"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14383" name="Text Box 15"/>
            <p:cNvSpPr txBox="1">
              <a:spLocks noChangeArrowheads="1"/>
            </p:cNvSpPr>
            <p:nvPr/>
          </p:nvSpPr>
          <p:spPr bwMode="auto">
            <a:xfrm>
              <a:off x="2925366" y="3735370"/>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4" name="Text Box 16"/>
            <p:cNvSpPr txBox="1">
              <a:spLocks noChangeArrowheads="1"/>
            </p:cNvSpPr>
            <p:nvPr/>
          </p:nvSpPr>
          <p:spPr bwMode="auto">
            <a:xfrm>
              <a:off x="2904729" y="4991082"/>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5" name="Text Box 17"/>
            <p:cNvSpPr txBox="1">
              <a:spLocks noChangeArrowheads="1"/>
            </p:cNvSpPr>
            <p:nvPr/>
          </p:nvSpPr>
          <p:spPr bwMode="auto">
            <a:xfrm>
              <a:off x="5890287" y="370679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sp>
          <p:nvSpPr>
            <p:cNvPr id="314386" name="Text Box 18"/>
            <p:cNvSpPr txBox="1">
              <a:spLocks noChangeArrowheads="1"/>
            </p:cNvSpPr>
            <p:nvPr/>
          </p:nvSpPr>
          <p:spPr bwMode="auto">
            <a:xfrm>
              <a:off x="5919523" y="5021245"/>
              <a:ext cx="441146"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rgbClr val="000099"/>
                  </a:solidFill>
                  <a:latin typeface="+mn-lt"/>
                  <a:ea typeface="黑体" panose="02010609060101010101" pitchFamily="2" charset="-122"/>
                  <a:sym typeface="Symbol" panose="05050102010706020507" pitchFamily="18" charset="2"/>
                </a:rPr>
                <a:t></a:t>
              </a:r>
            </a:p>
          </p:txBody>
        </p:sp>
      </p:grpSp>
      <p:sp>
        <p:nvSpPr>
          <p:cNvPr id="3" name="矩形 2"/>
          <p:cNvSpPr/>
          <p:nvPr/>
        </p:nvSpPr>
        <p:spPr>
          <a:xfrm>
            <a:off x="507340" y="1196752"/>
            <a:ext cx="9054171" cy="1200329"/>
          </a:xfrm>
          <a:prstGeom prst="rect">
            <a:avLst/>
          </a:prstGeom>
          <a:solidFill>
            <a:srgbClr val="66FF66"/>
          </a:solidFill>
          <a:ln>
            <a:solidFill>
              <a:srgbClr val="000066"/>
            </a:solidFill>
          </a:ln>
        </p:spPr>
        <p:txBody>
          <a:bodyPr wrap="square">
            <a:spAutoFit/>
          </a:bodyPr>
          <a:lstStyle/>
          <a:p>
            <a:r>
              <a:rPr lang="zh-CN" altLang="zh-CN" sz="2400" b="1" dirty="0">
                <a:solidFill>
                  <a:srgbClr val="000066"/>
                </a:solidFill>
                <a:latin typeface="+mn-lt"/>
                <a:ea typeface="黑体" panose="02010609060101010101" pitchFamily="2" charset="-122"/>
              </a:rPr>
              <a:t>要使用某一段无线电频谱进行通信，通常必须得到本国政府有关无线电频谱管理机构的许可证。但是，也有一些无线电频段是可以自由使用的</a:t>
            </a:r>
            <a:r>
              <a:rPr lang="zh-CN" altLang="en-US" sz="2400" b="1" dirty="0">
                <a:solidFill>
                  <a:srgbClr val="000066"/>
                </a:solidFill>
                <a:latin typeface="+mn-lt"/>
                <a:ea typeface="黑体" panose="02010609060101010101" pitchFamily="2" charset="-122"/>
              </a:rPr>
              <a:t>。例如：</a:t>
            </a:r>
            <a:r>
              <a:rPr lang="en-US" altLang="zh-CN" sz="2400" b="1" dirty="0">
                <a:solidFill>
                  <a:srgbClr val="000066"/>
                </a:solidFill>
                <a:latin typeface="+mn-lt"/>
                <a:ea typeface="黑体" panose="02010609060101010101" pitchFamily="2" charset="-122"/>
              </a:rPr>
              <a:t>ISM</a:t>
            </a:r>
            <a:r>
              <a:rPr lang="zh-CN" altLang="en-US" sz="2400" b="1" dirty="0">
                <a:solidFill>
                  <a:srgbClr val="000066"/>
                </a:solidFill>
                <a:latin typeface="+mn-lt"/>
                <a:ea typeface="黑体" panose="02010609060101010101" pitchFamily="2" charset="-122"/>
              </a:rPr>
              <a:t>。</a:t>
            </a:r>
            <a:r>
              <a:rPr lang="zh-CN" altLang="zh-CN" sz="2400" b="1" dirty="0">
                <a:solidFill>
                  <a:srgbClr val="000066"/>
                </a:solidFill>
                <a:latin typeface="+mn-lt"/>
                <a:ea typeface="黑体" panose="02010609060101010101" pitchFamily="2" charset="-122"/>
              </a:rPr>
              <a:t>各国的</a:t>
            </a:r>
            <a:r>
              <a:rPr lang="en-US" altLang="zh-CN" sz="2400" b="1">
                <a:solidFill>
                  <a:srgbClr val="000066"/>
                </a:solidFill>
                <a:latin typeface="+mn-lt"/>
                <a:ea typeface="黑体" panose="02010609060101010101" pitchFamily="2" charset="-122"/>
              </a:rPr>
              <a:t> ISM </a:t>
            </a:r>
            <a:r>
              <a:rPr lang="zh-CN" altLang="zh-CN" sz="2400" b="1">
                <a:solidFill>
                  <a:srgbClr val="000066"/>
                </a:solidFill>
                <a:latin typeface="+mn-lt"/>
                <a:ea typeface="黑体" panose="02010609060101010101" pitchFamily="2" charset="-122"/>
              </a:rPr>
              <a:t>标准</a:t>
            </a:r>
            <a:r>
              <a:rPr lang="zh-CN" altLang="zh-CN" sz="2400" b="1" dirty="0">
                <a:solidFill>
                  <a:srgbClr val="000066"/>
                </a:solidFill>
                <a:latin typeface="+mn-lt"/>
                <a:ea typeface="黑体" panose="02010609060101010101" pitchFamily="2" charset="-122"/>
              </a:rPr>
              <a:t>有可能略有差别</a:t>
            </a:r>
            <a:r>
              <a:rPr lang="zh-CN" altLang="en-US" sz="2400" b="1" dirty="0">
                <a:solidFill>
                  <a:srgbClr val="000066"/>
                </a:solidFill>
                <a:latin typeface="+mn-lt"/>
                <a:ea typeface="黑体" panose="02010609060101010101" pitchFamily="2" charset="-122"/>
              </a:rPr>
              <a:t>。</a:t>
            </a:r>
          </a:p>
        </p:txBody>
      </p:sp>
      <p:sp>
        <p:nvSpPr>
          <p:cNvPr id="5" name="矩形 4"/>
          <p:cNvSpPr/>
          <p:nvPr/>
        </p:nvSpPr>
        <p:spPr>
          <a:xfrm>
            <a:off x="2279328" y="5733256"/>
            <a:ext cx="5626000" cy="461665"/>
          </a:xfrm>
          <a:prstGeom prst="rect">
            <a:avLst/>
          </a:prstGeom>
        </p:spPr>
        <p:txBody>
          <a:bodyPr wrap="square">
            <a:spAutoFit/>
          </a:bodyPr>
          <a:lstStyle/>
          <a:p>
            <a:pPr algn="ctr"/>
            <a:r>
              <a:rPr lang="zh-CN" altLang="zh-CN" sz="2400" b="1" dirty="0">
                <a:latin typeface="+mn-lt"/>
                <a:ea typeface="黑体" panose="02010609060101010101" pitchFamily="2" charset="-122"/>
              </a:rPr>
              <a:t>无线局域网使用的</a:t>
            </a:r>
            <a:r>
              <a:rPr lang="en-US" altLang="zh-CN" sz="2400" b="1" dirty="0">
                <a:latin typeface="+mn-lt"/>
                <a:ea typeface="黑体" panose="02010609060101010101" pitchFamily="2" charset="-122"/>
              </a:rPr>
              <a:t> ISM </a:t>
            </a:r>
            <a:r>
              <a:rPr lang="zh-CN" altLang="zh-CN" sz="2400" b="1" dirty="0">
                <a:latin typeface="+mn-lt"/>
                <a:ea typeface="黑体" panose="02010609060101010101" pitchFamily="2" charset="-122"/>
              </a:rPr>
              <a:t>频段</a:t>
            </a:r>
            <a:endParaRPr lang="zh-CN" altLang="en-US" sz="2400" b="1" dirty="0">
              <a:latin typeface="+mn-lt"/>
              <a:ea typeface="黑体" panose="0201060906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2.4  </a:t>
            </a:r>
            <a:r>
              <a:rPr lang="zh-CN" altLang="zh-CN" dirty="0"/>
              <a:t>信道复用技术</a:t>
            </a:r>
            <a:endParaRPr lang="zh-CN" altLang="en-US" dirty="0"/>
          </a:p>
        </p:txBody>
      </p:sp>
      <p:sp>
        <p:nvSpPr>
          <p:cNvPr id="26627" name="Rectangle 3"/>
          <p:cNvSpPr>
            <a:spLocks noGrp="1" noChangeArrowheads="1"/>
          </p:cNvSpPr>
          <p:nvPr>
            <p:ph idx="1"/>
          </p:nvPr>
        </p:nvSpPr>
        <p:spPr/>
        <p:txBody>
          <a:bodyPr/>
          <a:lstStyle/>
          <a:p>
            <a:r>
              <a:rPr lang="en-US" altLang="zh-CN" dirty="0"/>
              <a:t>2.4.1  </a:t>
            </a:r>
            <a:r>
              <a:rPr lang="zh-CN" altLang="zh-CN" dirty="0"/>
              <a:t>频分复用、时分复用和统计时分复用</a:t>
            </a:r>
          </a:p>
          <a:p>
            <a:r>
              <a:rPr lang="en-US" altLang="zh-CN" dirty="0"/>
              <a:t>2.4.2  </a:t>
            </a:r>
            <a:r>
              <a:rPr lang="zh-CN" altLang="zh-CN" dirty="0"/>
              <a:t>波分复用</a:t>
            </a:r>
          </a:p>
          <a:p>
            <a:r>
              <a:rPr lang="en-US" altLang="zh-CN" dirty="0"/>
              <a:t>2.4.3  </a:t>
            </a:r>
            <a:r>
              <a:rPr lang="zh-CN" altLang="zh-CN" dirty="0"/>
              <a:t>码分复用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z="3200" dirty="0"/>
              <a:t>2.4.1  </a:t>
            </a:r>
            <a:r>
              <a:rPr lang="zh-CN" altLang="en-US" sz="3200" dirty="0"/>
              <a:t>频分复用、时分复用和统计时分复用</a:t>
            </a:r>
            <a:r>
              <a:rPr lang="zh-CN" altLang="en-US" sz="4000" dirty="0"/>
              <a:t> </a:t>
            </a:r>
          </a:p>
        </p:txBody>
      </p:sp>
      <p:grpSp>
        <p:nvGrpSpPr>
          <p:cNvPr id="5" name="组合 4"/>
          <p:cNvGrpSpPr/>
          <p:nvPr/>
        </p:nvGrpSpPr>
        <p:grpSpPr>
          <a:xfrm>
            <a:off x="1442906" y="2279193"/>
            <a:ext cx="7099300" cy="1912278"/>
            <a:chOff x="1442906" y="2204864"/>
            <a:chExt cx="7099300" cy="1912278"/>
          </a:xfrm>
        </p:grpSpPr>
        <p:sp>
          <p:nvSpPr>
            <p:cNvPr id="123943" name="Line 39"/>
            <p:cNvSpPr>
              <a:spLocks noChangeShapeType="1"/>
            </p:cNvSpPr>
            <p:nvPr/>
          </p:nvSpPr>
          <p:spPr bwMode="auto">
            <a:xfrm>
              <a:off x="1840178" y="2546177"/>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4" name="Line 40"/>
            <p:cNvSpPr>
              <a:spLocks noChangeShapeType="1"/>
            </p:cNvSpPr>
            <p:nvPr/>
          </p:nvSpPr>
          <p:spPr bwMode="auto">
            <a:xfrm>
              <a:off x="1840178" y="3039889"/>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5" name="Line 41"/>
            <p:cNvSpPr>
              <a:spLocks noChangeShapeType="1"/>
            </p:cNvSpPr>
            <p:nvPr/>
          </p:nvSpPr>
          <p:spPr bwMode="auto">
            <a:xfrm>
              <a:off x="1840178" y="3533602"/>
              <a:ext cx="6382147"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46" name="Oval 42"/>
            <p:cNvSpPr>
              <a:spLocks noChangeArrowheads="1"/>
            </p:cNvSpPr>
            <p:nvPr/>
          </p:nvSpPr>
          <p:spPr bwMode="auto">
            <a:xfrm>
              <a:off x="1442906" y="2357265"/>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p>
          </p:txBody>
        </p:sp>
        <p:sp>
          <p:nvSpPr>
            <p:cNvPr id="123947" name="Oval 43"/>
            <p:cNvSpPr>
              <a:spLocks noChangeArrowheads="1"/>
            </p:cNvSpPr>
            <p:nvPr/>
          </p:nvSpPr>
          <p:spPr bwMode="auto">
            <a:xfrm>
              <a:off x="8144934" y="2357265"/>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p>
          </p:txBody>
        </p:sp>
        <p:sp>
          <p:nvSpPr>
            <p:cNvPr id="123948" name="Oval 44"/>
            <p:cNvSpPr>
              <a:spLocks noChangeArrowheads="1"/>
            </p:cNvSpPr>
            <p:nvPr/>
          </p:nvSpPr>
          <p:spPr bwMode="auto">
            <a:xfrm>
              <a:off x="1442906" y="285097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p>
          </p:txBody>
        </p:sp>
        <p:sp>
          <p:nvSpPr>
            <p:cNvPr id="123949" name="Oval 45"/>
            <p:cNvSpPr>
              <a:spLocks noChangeArrowheads="1"/>
            </p:cNvSpPr>
            <p:nvPr/>
          </p:nvSpPr>
          <p:spPr bwMode="auto">
            <a:xfrm>
              <a:off x="8144934" y="285097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p>
          </p:txBody>
        </p:sp>
        <p:sp>
          <p:nvSpPr>
            <p:cNvPr id="123950" name="Oval 46"/>
            <p:cNvSpPr>
              <a:spLocks noChangeArrowheads="1"/>
            </p:cNvSpPr>
            <p:nvPr/>
          </p:nvSpPr>
          <p:spPr bwMode="auto">
            <a:xfrm>
              <a:off x="1442906" y="3344690"/>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p>
          </p:txBody>
        </p:sp>
        <p:sp>
          <p:nvSpPr>
            <p:cNvPr id="123951" name="Oval 47"/>
            <p:cNvSpPr>
              <a:spLocks noChangeArrowheads="1"/>
            </p:cNvSpPr>
            <p:nvPr/>
          </p:nvSpPr>
          <p:spPr bwMode="auto">
            <a:xfrm>
              <a:off x="8144934" y="3344690"/>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p>
          </p:txBody>
        </p:sp>
        <p:sp>
          <p:nvSpPr>
            <p:cNvPr id="123964" name="Text Box 60"/>
            <p:cNvSpPr txBox="1">
              <a:spLocks noChangeArrowheads="1"/>
            </p:cNvSpPr>
            <p:nvPr/>
          </p:nvSpPr>
          <p:spPr bwMode="auto">
            <a:xfrm>
              <a:off x="4017434" y="3717032"/>
              <a:ext cx="2374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(a) </a:t>
              </a:r>
              <a:r>
                <a:rPr lang="zh-CN" altLang="en-US" sz="2000" b="1" dirty="0">
                  <a:latin typeface="+mn-lt"/>
                  <a:ea typeface="黑体" panose="02010609060101010101" pitchFamily="2" charset="-122"/>
                </a:rPr>
                <a:t>使用单独的信道</a:t>
              </a:r>
            </a:p>
          </p:txBody>
        </p:sp>
        <p:sp>
          <p:nvSpPr>
            <p:cNvPr id="123968" name="Line 64"/>
            <p:cNvSpPr>
              <a:spLocks noChangeShapeType="1"/>
            </p:cNvSpPr>
            <p:nvPr/>
          </p:nvSpPr>
          <p:spPr bwMode="auto">
            <a:xfrm>
              <a:off x="3676915" y="2431877"/>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69" name="Line 65"/>
            <p:cNvSpPr>
              <a:spLocks noChangeShapeType="1"/>
            </p:cNvSpPr>
            <p:nvPr/>
          </p:nvSpPr>
          <p:spPr bwMode="auto">
            <a:xfrm>
              <a:off x="3676915" y="2912889"/>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0" name="Line 66"/>
            <p:cNvSpPr>
              <a:spLocks noChangeShapeType="1"/>
            </p:cNvSpPr>
            <p:nvPr/>
          </p:nvSpPr>
          <p:spPr bwMode="auto">
            <a:xfrm>
              <a:off x="3676915" y="3417714"/>
              <a:ext cx="2390510"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82" name="AutoShape 78"/>
            <p:cNvSpPr>
              <a:spLocks noChangeArrowheads="1"/>
            </p:cNvSpPr>
            <p:nvPr/>
          </p:nvSpPr>
          <p:spPr bwMode="auto">
            <a:xfrm>
              <a:off x="4793060" y="319228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4" name="Oval 80"/>
            <p:cNvSpPr>
              <a:spLocks noChangeArrowheads="1"/>
            </p:cNvSpPr>
            <p:nvPr/>
          </p:nvSpPr>
          <p:spPr bwMode="auto">
            <a:xfrm>
              <a:off x="1921008" y="2357264"/>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5" name="Oval 81"/>
            <p:cNvSpPr>
              <a:spLocks noChangeArrowheads="1"/>
            </p:cNvSpPr>
            <p:nvPr/>
          </p:nvSpPr>
          <p:spPr bwMode="auto">
            <a:xfrm>
              <a:off x="4801658" y="22048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6" name="Oval 82"/>
            <p:cNvSpPr>
              <a:spLocks noChangeArrowheads="1"/>
            </p:cNvSpPr>
            <p:nvPr/>
          </p:nvSpPr>
          <p:spPr bwMode="auto">
            <a:xfrm>
              <a:off x="7904163" y="2357264"/>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7" name="Rectangle 83"/>
            <p:cNvSpPr>
              <a:spLocks noChangeArrowheads="1"/>
            </p:cNvSpPr>
            <p:nvPr/>
          </p:nvSpPr>
          <p:spPr bwMode="auto">
            <a:xfrm>
              <a:off x="7904163" y="2887489"/>
              <a:ext cx="12726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8" name="Rectangle 84"/>
            <p:cNvSpPr>
              <a:spLocks noChangeArrowheads="1"/>
            </p:cNvSpPr>
            <p:nvPr/>
          </p:nvSpPr>
          <p:spPr bwMode="auto">
            <a:xfrm>
              <a:off x="1921008" y="288748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9" name="Rectangle 85"/>
            <p:cNvSpPr>
              <a:spLocks noChangeArrowheads="1"/>
            </p:cNvSpPr>
            <p:nvPr/>
          </p:nvSpPr>
          <p:spPr bwMode="auto">
            <a:xfrm>
              <a:off x="4817137" y="2736678"/>
              <a:ext cx="128984" cy="122237"/>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0" name="AutoShape 86"/>
            <p:cNvSpPr>
              <a:spLocks noChangeArrowheads="1"/>
            </p:cNvSpPr>
            <p:nvPr/>
          </p:nvSpPr>
          <p:spPr bwMode="auto">
            <a:xfrm>
              <a:off x="7905328" y="3309765"/>
              <a:ext cx="178858"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1" name="AutoShape 87"/>
            <p:cNvSpPr>
              <a:spLocks noChangeArrowheads="1"/>
            </p:cNvSpPr>
            <p:nvPr/>
          </p:nvSpPr>
          <p:spPr bwMode="auto">
            <a:xfrm>
              <a:off x="1895211" y="3324052"/>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grpSp>
        <p:nvGrpSpPr>
          <p:cNvPr id="4" name="组合 3"/>
          <p:cNvGrpSpPr/>
          <p:nvPr/>
        </p:nvGrpSpPr>
        <p:grpSpPr>
          <a:xfrm>
            <a:off x="1442906" y="4335487"/>
            <a:ext cx="7099300" cy="1480230"/>
            <a:chOff x="1442906" y="4221088"/>
            <a:chExt cx="7099300" cy="1480230"/>
          </a:xfrm>
        </p:grpSpPr>
        <p:sp>
          <p:nvSpPr>
            <p:cNvPr id="123996" name="Text Box 92"/>
            <p:cNvSpPr txBox="1">
              <a:spLocks noChangeArrowheads="1"/>
            </p:cNvSpPr>
            <p:nvPr/>
          </p:nvSpPr>
          <p:spPr bwMode="auto">
            <a:xfrm>
              <a:off x="451827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latin typeface="+mn-lt"/>
                  <a:ea typeface="黑体" panose="02010609060101010101" pitchFamily="2" charset="-122"/>
                </a:rPr>
                <a:t>+</a:t>
              </a:r>
            </a:p>
          </p:txBody>
        </p:sp>
        <p:sp>
          <p:nvSpPr>
            <p:cNvPr id="123997" name="Text Box 93"/>
            <p:cNvSpPr txBox="1">
              <a:spLocks noChangeArrowheads="1"/>
            </p:cNvSpPr>
            <p:nvPr/>
          </p:nvSpPr>
          <p:spPr bwMode="auto">
            <a:xfrm>
              <a:off x="4158456" y="4429049"/>
              <a:ext cx="16527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600" b="1" dirty="0">
                  <a:latin typeface="+mn-lt"/>
                  <a:ea typeface="黑体" panose="02010609060101010101" pitchFamily="2" charset="-122"/>
                </a:rPr>
                <a:t>(                     )</a:t>
              </a:r>
            </a:p>
          </p:txBody>
        </p:sp>
        <p:sp>
          <p:nvSpPr>
            <p:cNvPr id="123941" name="Text Box 37"/>
            <p:cNvSpPr txBox="1">
              <a:spLocks noChangeArrowheads="1"/>
            </p:cNvSpPr>
            <p:nvPr/>
          </p:nvSpPr>
          <p:spPr bwMode="auto">
            <a:xfrm>
              <a:off x="4925864" y="4421112"/>
              <a:ext cx="3193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latin typeface="+mn-lt"/>
                  <a:ea typeface="黑体" panose="02010609060101010101" pitchFamily="2" charset="-122"/>
                </a:rPr>
                <a:t>+</a:t>
              </a:r>
            </a:p>
          </p:txBody>
        </p:sp>
        <p:sp>
          <p:nvSpPr>
            <p:cNvPr id="123942" name="Line 38"/>
            <p:cNvSpPr>
              <a:spLocks noChangeShapeType="1"/>
            </p:cNvSpPr>
            <p:nvPr/>
          </p:nvSpPr>
          <p:spPr bwMode="auto">
            <a:xfrm>
              <a:off x="1840178" y="4903712"/>
              <a:ext cx="638214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2" name="Line 48"/>
            <p:cNvSpPr>
              <a:spLocks noChangeShapeType="1"/>
            </p:cNvSpPr>
            <p:nvPr/>
          </p:nvSpPr>
          <p:spPr bwMode="auto">
            <a:xfrm>
              <a:off x="2717271" y="4903712"/>
              <a:ext cx="470879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3" name="Line 49"/>
            <p:cNvSpPr>
              <a:spLocks noChangeShapeType="1"/>
            </p:cNvSpPr>
            <p:nvPr/>
          </p:nvSpPr>
          <p:spPr bwMode="auto">
            <a:xfrm>
              <a:off x="7426061" y="4979912"/>
              <a:ext cx="877094"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4" name="Line 50"/>
            <p:cNvSpPr>
              <a:spLocks noChangeShapeType="1"/>
            </p:cNvSpPr>
            <p:nvPr/>
          </p:nvSpPr>
          <p:spPr bwMode="auto">
            <a:xfrm flipH="1">
              <a:off x="7426061" y="4448099"/>
              <a:ext cx="877094"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5" name="Line 51"/>
            <p:cNvSpPr>
              <a:spLocks noChangeShapeType="1"/>
            </p:cNvSpPr>
            <p:nvPr/>
          </p:nvSpPr>
          <p:spPr bwMode="auto">
            <a:xfrm flipV="1">
              <a:off x="1759347" y="4979912"/>
              <a:ext cx="878813" cy="379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6" name="Line 52"/>
            <p:cNvSpPr>
              <a:spLocks noChangeShapeType="1"/>
            </p:cNvSpPr>
            <p:nvPr/>
          </p:nvSpPr>
          <p:spPr bwMode="auto">
            <a:xfrm>
              <a:off x="1759347" y="4448099"/>
              <a:ext cx="878813" cy="3810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57" name="Oval 53"/>
            <p:cNvSpPr>
              <a:spLocks noChangeArrowheads="1"/>
            </p:cNvSpPr>
            <p:nvPr/>
          </p:nvSpPr>
          <p:spPr bwMode="auto">
            <a:xfrm>
              <a:off x="1442906" y="42210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1</a:t>
              </a:r>
            </a:p>
          </p:txBody>
        </p:sp>
        <p:sp>
          <p:nvSpPr>
            <p:cNvPr id="123958" name="Oval 54"/>
            <p:cNvSpPr>
              <a:spLocks noChangeArrowheads="1"/>
            </p:cNvSpPr>
            <p:nvPr/>
          </p:nvSpPr>
          <p:spPr bwMode="auto">
            <a:xfrm>
              <a:off x="8144934" y="42210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A</a:t>
              </a:r>
              <a:r>
                <a:rPr lang="en-US" altLang="zh-CN" sz="1600" b="1" baseline="-25000">
                  <a:latin typeface="+mn-lt"/>
                  <a:ea typeface="黑体" panose="02010609060101010101" pitchFamily="2" charset="-122"/>
                </a:rPr>
                <a:t>2</a:t>
              </a:r>
            </a:p>
          </p:txBody>
        </p:sp>
        <p:sp>
          <p:nvSpPr>
            <p:cNvPr id="123959" name="Oval 55"/>
            <p:cNvSpPr>
              <a:spLocks noChangeArrowheads="1"/>
            </p:cNvSpPr>
            <p:nvPr/>
          </p:nvSpPr>
          <p:spPr bwMode="auto">
            <a:xfrm>
              <a:off x="1442906" y="4703688"/>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1</a:t>
              </a:r>
            </a:p>
          </p:txBody>
        </p:sp>
        <p:sp>
          <p:nvSpPr>
            <p:cNvPr id="123960" name="Oval 56"/>
            <p:cNvSpPr>
              <a:spLocks noChangeArrowheads="1"/>
            </p:cNvSpPr>
            <p:nvPr/>
          </p:nvSpPr>
          <p:spPr bwMode="auto">
            <a:xfrm>
              <a:off x="8144934" y="4703688"/>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B</a:t>
              </a:r>
              <a:r>
                <a:rPr lang="en-US" altLang="zh-CN" sz="1600" b="1" baseline="-25000">
                  <a:latin typeface="+mn-lt"/>
                  <a:ea typeface="黑体" panose="02010609060101010101" pitchFamily="2" charset="-122"/>
                </a:rPr>
                <a:t>2</a:t>
              </a:r>
            </a:p>
          </p:txBody>
        </p:sp>
        <p:sp>
          <p:nvSpPr>
            <p:cNvPr id="123961" name="Oval 57"/>
            <p:cNvSpPr>
              <a:spLocks noChangeArrowheads="1"/>
            </p:cNvSpPr>
            <p:nvPr/>
          </p:nvSpPr>
          <p:spPr bwMode="auto">
            <a:xfrm>
              <a:off x="1442906" y="5208513"/>
              <a:ext cx="397271"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1</a:t>
              </a:r>
            </a:p>
          </p:txBody>
        </p:sp>
        <p:sp>
          <p:nvSpPr>
            <p:cNvPr id="123962" name="Oval 58"/>
            <p:cNvSpPr>
              <a:spLocks noChangeArrowheads="1"/>
            </p:cNvSpPr>
            <p:nvPr/>
          </p:nvSpPr>
          <p:spPr bwMode="auto">
            <a:xfrm>
              <a:off x="8144934" y="5208513"/>
              <a:ext cx="397272" cy="377825"/>
            </a:xfrm>
            <a:prstGeom prst="ellipse">
              <a:avLst/>
            </a:prstGeom>
            <a:solidFill>
              <a:schemeClr val="bg1"/>
            </a:solidFill>
            <a:ln w="9525">
              <a:solidFill>
                <a:schemeClr val="tx1"/>
              </a:solidFill>
              <a:round/>
            </a:ln>
            <a:effectLst>
              <a:outerShdw dist="35921" dir="2700000" algn="ctr" rotWithShape="0">
                <a:schemeClr val="bg2"/>
              </a:outerShdw>
            </a:effectLst>
          </p:spPr>
          <p:txBody>
            <a:bodyPr wrap="none" anchor="ctr"/>
            <a:lstStyle/>
            <a:p>
              <a:r>
                <a:rPr lang="en-US" altLang="zh-CN" sz="1600" b="1">
                  <a:latin typeface="+mn-lt"/>
                  <a:ea typeface="黑体" panose="02010609060101010101" pitchFamily="2" charset="-122"/>
                </a:rPr>
                <a:t>C</a:t>
              </a:r>
              <a:r>
                <a:rPr lang="en-US" altLang="zh-CN" sz="1600" b="1" baseline="-25000">
                  <a:latin typeface="+mn-lt"/>
                  <a:ea typeface="黑体" panose="02010609060101010101" pitchFamily="2" charset="-122"/>
                </a:rPr>
                <a:t>2</a:t>
              </a:r>
            </a:p>
          </p:txBody>
        </p:sp>
        <p:sp>
          <p:nvSpPr>
            <p:cNvPr id="123963" name="Text Box 59"/>
            <p:cNvSpPr txBox="1">
              <a:spLocks noChangeArrowheads="1"/>
            </p:cNvSpPr>
            <p:nvPr/>
          </p:nvSpPr>
          <p:spPr bwMode="auto">
            <a:xfrm>
              <a:off x="4328716" y="492911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共享信道</a:t>
              </a:r>
            </a:p>
          </p:txBody>
        </p:sp>
        <p:sp>
          <p:nvSpPr>
            <p:cNvPr id="123965" name="Text Box 61"/>
            <p:cNvSpPr txBox="1">
              <a:spLocks noChangeArrowheads="1"/>
            </p:cNvSpPr>
            <p:nvPr/>
          </p:nvSpPr>
          <p:spPr bwMode="auto">
            <a:xfrm>
              <a:off x="4016896" y="5301208"/>
              <a:ext cx="21307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dirty="0">
                  <a:latin typeface="+mn-lt"/>
                  <a:ea typeface="黑体" panose="02010609060101010101" pitchFamily="2" charset="-122"/>
                </a:rPr>
                <a:t>(b) </a:t>
              </a:r>
              <a:r>
                <a:rPr lang="zh-CN" altLang="en-US" sz="2000" b="1" dirty="0">
                  <a:latin typeface="+mn-lt"/>
                  <a:ea typeface="黑体" panose="02010609060101010101" pitchFamily="2" charset="-122"/>
                </a:rPr>
                <a:t>使用共享信道</a:t>
              </a:r>
            </a:p>
          </p:txBody>
        </p:sp>
        <p:sp>
          <p:nvSpPr>
            <p:cNvPr id="123966" name="Oval 62"/>
            <p:cNvSpPr>
              <a:spLocks noChangeArrowheads="1"/>
            </p:cNvSpPr>
            <p:nvPr/>
          </p:nvSpPr>
          <p:spPr bwMode="auto">
            <a:xfrm>
              <a:off x="2431785" y="4702100"/>
              <a:ext cx="717154" cy="379413"/>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复用</a:t>
              </a:r>
            </a:p>
          </p:txBody>
        </p:sp>
        <p:sp>
          <p:nvSpPr>
            <p:cNvPr id="123967" name="Oval 63"/>
            <p:cNvSpPr>
              <a:spLocks noChangeArrowheads="1"/>
            </p:cNvSpPr>
            <p:nvPr/>
          </p:nvSpPr>
          <p:spPr bwMode="auto">
            <a:xfrm>
              <a:off x="7047706" y="4716387"/>
              <a:ext cx="717154" cy="379412"/>
            </a:xfrm>
            <a:prstGeom prst="ellipse">
              <a:avLst/>
            </a:prstGeom>
            <a:solidFill>
              <a:srgbClr val="EAEAEA"/>
            </a:solidFill>
            <a:ln w="9525">
              <a:solidFill>
                <a:schemeClr val="tx1"/>
              </a:solidFill>
              <a:round/>
            </a:ln>
            <a:effectLst>
              <a:outerShdw dist="35921" dir="2700000" algn="ctr" rotWithShape="0">
                <a:schemeClr val="bg2"/>
              </a:outerShdw>
            </a:effectLst>
          </p:spPr>
          <p:txBody>
            <a:bodyPr wrap="none" anchor="ctr"/>
            <a:lstStyle/>
            <a:p>
              <a:r>
                <a:rPr lang="zh-CN" altLang="en-US" sz="1600" b="1">
                  <a:latin typeface="+mn-lt"/>
                  <a:ea typeface="黑体" panose="02010609060101010101" pitchFamily="2" charset="-122"/>
                </a:rPr>
                <a:t>分用</a:t>
              </a:r>
            </a:p>
          </p:txBody>
        </p:sp>
        <p:sp>
          <p:nvSpPr>
            <p:cNvPr id="123971" name="Line 67"/>
            <p:cNvSpPr>
              <a:spLocks noChangeShapeType="1"/>
            </p:cNvSpPr>
            <p:nvPr/>
          </p:nvSpPr>
          <p:spPr bwMode="auto">
            <a:xfrm>
              <a:off x="3676915" y="4776712"/>
              <a:ext cx="2390510" cy="0"/>
            </a:xfrm>
            <a:prstGeom prst="line">
              <a:avLst/>
            </a:prstGeom>
            <a:noFill/>
            <a:ln w="2857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2" name="Line 68"/>
            <p:cNvSpPr>
              <a:spLocks noChangeShapeType="1"/>
            </p:cNvSpPr>
            <p:nvPr/>
          </p:nvSpPr>
          <p:spPr bwMode="auto">
            <a:xfrm>
              <a:off x="1910689" y="48592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3" name="Line 69"/>
            <p:cNvSpPr>
              <a:spLocks noChangeShapeType="1"/>
            </p:cNvSpPr>
            <p:nvPr/>
          </p:nvSpPr>
          <p:spPr bwMode="auto">
            <a:xfrm>
              <a:off x="7744222" y="4829099"/>
              <a:ext cx="398992"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4" name="Line 70"/>
            <p:cNvSpPr>
              <a:spLocks noChangeShapeType="1"/>
            </p:cNvSpPr>
            <p:nvPr/>
          </p:nvSpPr>
          <p:spPr bwMode="auto">
            <a:xfrm rot="1484370">
              <a:off x="1979481" y="4554462"/>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5" name="Line 71"/>
            <p:cNvSpPr>
              <a:spLocks noChangeShapeType="1"/>
            </p:cNvSpPr>
            <p:nvPr/>
          </p:nvSpPr>
          <p:spPr bwMode="auto">
            <a:xfrm rot="1484370">
              <a:off x="7802695" y="5171999"/>
              <a:ext cx="39899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6" name="Line 72"/>
            <p:cNvSpPr>
              <a:spLocks noChangeShapeType="1"/>
            </p:cNvSpPr>
            <p:nvPr/>
          </p:nvSpPr>
          <p:spPr bwMode="auto">
            <a:xfrm rot="-1648508">
              <a:off x="1922727" y="5138663"/>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7" name="Line 73"/>
            <p:cNvSpPr>
              <a:spLocks noChangeShapeType="1"/>
            </p:cNvSpPr>
            <p:nvPr/>
          </p:nvSpPr>
          <p:spPr bwMode="auto">
            <a:xfrm rot="-1648508">
              <a:off x="7659952" y="4563988"/>
              <a:ext cx="398992" cy="158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黑体" panose="02010609060101010101" pitchFamily="2" charset="-122"/>
              </a:endParaRPr>
            </a:p>
          </p:txBody>
        </p:sp>
        <p:sp>
          <p:nvSpPr>
            <p:cNvPr id="123978" name="Oval 74"/>
            <p:cNvSpPr>
              <a:spLocks noChangeArrowheads="1"/>
            </p:cNvSpPr>
            <p:nvPr/>
          </p:nvSpPr>
          <p:spPr bwMode="auto">
            <a:xfrm>
              <a:off x="2098146" y="4293096"/>
              <a:ext cx="159941"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79" name="Oval 75"/>
            <p:cNvSpPr>
              <a:spLocks noChangeArrowheads="1"/>
            </p:cNvSpPr>
            <p:nvPr/>
          </p:nvSpPr>
          <p:spPr bwMode="auto">
            <a:xfrm>
              <a:off x="7728744" y="4365104"/>
              <a:ext cx="159941" cy="150812"/>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80" name="Rectangle 76"/>
            <p:cNvSpPr>
              <a:spLocks noChangeArrowheads="1"/>
            </p:cNvSpPr>
            <p:nvPr/>
          </p:nvSpPr>
          <p:spPr bwMode="auto">
            <a:xfrm>
              <a:off x="2012157" y="4692574"/>
              <a:ext cx="128985"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1" name="Rectangle 77"/>
            <p:cNvSpPr>
              <a:spLocks noChangeArrowheads="1"/>
            </p:cNvSpPr>
            <p:nvPr/>
          </p:nvSpPr>
          <p:spPr bwMode="auto">
            <a:xfrm>
              <a:off x="7874927" y="4679874"/>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83" name="AutoShape 79"/>
            <p:cNvSpPr>
              <a:spLocks noChangeArrowheads="1"/>
            </p:cNvSpPr>
            <p:nvPr/>
          </p:nvSpPr>
          <p:spPr bwMode="auto">
            <a:xfrm>
              <a:off x="7919641" y="4962449"/>
              <a:ext cx="178858" cy="171450"/>
            </a:xfrm>
            <a:prstGeom prst="star5">
              <a:avLst/>
            </a:prstGeom>
            <a:solidFill>
              <a:srgbClr val="FFFF00"/>
            </a:soli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黑体" panose="02010609060101010101" pitchFamily="2" charset="-122"/>
              </a:endParaRPr>
            </a:p>
          </p:txBody>
        </p:sp>
        <p:sp>
          <p:nvSpPr>
            <p:cNvPr id="123992" name="AutoShape 88"/>
            <p:cNvSpPr>
              <a:spLocks noChangeArrowheads="1"/>
            </p:cNvSpPr>
            <p:nvPr/>
          </p:nvSpPr>
          <p:spPr bwMode="auto">
            <a:xfrm>
              <a:off x="1943364" y="4978325"/>
              <a:ext cx="180579" cy="169863"/>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3" name="Oval 89"/>
            <p:cNvSpPr>
              <a:spLocks noChangeArrowheads="1"/>
            </p:cNvSpPr>
            <p:nvPr/>
          </p:nvSpPr>
          <p:spPr bwMode="auto">
            <a:xfrm>
              <a:off x="4428845" y="4548112"/>
              <a:ext cx="159940" cy="152400"/>
            </a:xfrm>
            <a:prstGeom prst="ellipse">
              <a:avLst/>
            </a:prstGeom>
            <a:solidFill>
              <a:schemeClr val="accent6"/>
            </a:solidFill>
            <a:ln w="9525">
              <a:solidFill>
                <a:srgbClr val="000099"/>
              </a:solidFill>
              <a:round/>
            </a:ln>
            <a:effectLst/>
          </p:spPr>
          <p:txBody>
            <a:bodyPr wrap="none" anchor="ctr"/>
            <a:lstStyle/>
            <a:p>
              <a:endParaRPr lang="zh-CN" altLang="en-US" b="1">
                <a:latin typeface="+mn-lt"/>
                <a:ea typeface="黑体" panose="02010609060101010101" pitchFamily="2" charset="-122"/>
              </a:endParaRPr>
            </a:p>
          </p:txBody>
        </p:sp>
        <p:sp>
          <p:nvSpPr>
            <p:cNvPr id="123994" name="Rectangle 90"/>
            <p:cNvSpPr>
              <a:spLocks noChangeArrowheads="1"/>
            </p:cNvSpPr>
            <p:nvPr/>
          </p:nvSpPr>
          <p:spPr bwMode="auto">
            <a:xfrm>
              <a:off x="4827836" y="4562399"/>
              <a:ext cx="128984" cy="122238"/>
            </a:xfrm>
            <a:prstGeom prst="rect">
              <a:avLst/>
            </a:prstGeom>
            <a:solidFill>
              <a:srgbClr val="0000CC"/>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sp>
          <p:nvSpPr>
            <p:cNvPr id="123995" name="AutoShape 91"/>
            <p:cNvSpPr>
              <a:spLocks noChangeArrowheads="1"/>
            </p:cNvSpPr>
            <p:nvPr/>
          </p:nvSpPr>
          <p:spPr bwMode="auto">
            <a:xfrm>
              <a:off x="5206190" y="4536999"/>
              <a:ext cx="178858" cy="171450"/>
            </a:xfrm>
            <a:prstGeom prst="star5">
              <a:avLst/>
            </a:prstGeom>
            <a:solidFill>
              <a:srgbClr val="FFFF00"/>
            </a:solidFill>
            <a:ln w="9525">
              <a:solidFill>
                <a:srgbClr val="000099"/>
              </a:solidFill>
              <a:miter lim="800000"/>
            </a:ln>
            <a:effectLst/>
          </p:spPr>
          <p:txBody>
            <a:bodyPr wrap="none" anchor="ctr"/>
            <a:lstStyle/>
            <a:p>
              <a:endParaRPr lang="zh-CN" altLang="en-US" b="1">
                <a:latin typeface="+mn-lt"/>
                <a:ea typeface="黑体" panose="02010609060101010101" pitchFamily="2" charset="-122"/>
              </a:endParaRPr>
            </a:p>
          </p:txBody>
        </p:sp>
      </p:grpSp>
      <p:sp>
        <p:nvSpPr>
          <p:cNvPr id="2" name="矩形 1"/>
          <p:cNvSpPr/>
          <p:nvPr/>
        </p:nvSpPr>
        <p:spPr>
          <a:xfrm>
            <a:off x="488504" y="1190802"/>
            <a:ext cx="9145016" cy="904863"/>
          </a:xfrm>
          <a:prstGeom prst="rect">
            <a:avLst/>
          </a:prstGeom>
          <a:solidFill>
            <a:srgbClr val="66FF66"/>
          </a:solidFill>
          <a:ln>
            <a:solidFill>
              <a:srgbClr val="000066"/>
            </a:solidFill>
          </a:ln>
        </p:spPr>
        <p:txBody>
          <a:bodyPr wrap="square">
            <a:spAutoFit/>
          </a:bodyPr>
          <a:lstStyle/>
          <a:p>
            <a:pPr>
              <a:lnSpc>
                <a:spcPct val="110000"/>
              </a:lnSpc>
            </a:pPr>
            <a:r>
              <a:rPr lang="zh-CN" altLang="en-US" sz="2400" b="1" dirty="0">
                <a:solidFill>
                  <a:srgbClr val="FF0000"/>
                </a:solidFill>
                <a:latin typeface="+mn-lt"/>
                <a:ea typeface="黑体" panose="02010609060101010101" pitchFamily="2" charset="-122"/>
              </a:rPr>
              <a:t>复用 </a:t>
            </a:r>
            <a:r>
              <a:rPr lang="en-US" altLang="zh-CN" sz="2400" b="1" dirty="0">
                <a:latin typeface="+mn-lt"/>
                <a:ea typeface="黑体" panose="02010609060101010101" pitchFamily="2" charset="-122"/>
              </a:rPr>
              <a:t>(multiplexing) </a:t>
            </a:r>
            <a:r>
              <a:rPr lang="zh-CN" altLang="en-US" sz="2400" b="1" dirty="0">
                <a:latin typeface="+mn-lt"/>
                <a:ea typeface="黑体" panose="02010609060101010101" pitchFamily="2" charset="-122"/>
              </a:rPr>
              <a:t>是通信技术中的基本概念。</a:t>
            </a:r>
            <a:endParaRPr lang="en-US" altLang="zh-CN" sz="2400" b="1" dirty="0">
              <a:latin typeface="+mn-lt"/>
              <a:ea typeface="黑体" panose="02010609060101010101" pitchFamily="2" charset="-122"/>
            </a:endParaRPr>
          </a:p>
          <a:p>
            <a:pPr>
              <a:lnSpc>
                <a:spcPct val="110000"/>
              </a:lnSpc>
            </a:pPr>
            <a:r>
              <a:rPr lang="zh-CN" altLang="en-US" sz="2400" b="1" dirty="0">
                <a:latin typeface="+mn-lt"/>
                <a:ea typeface="黑体" panose="02010609060101010101" pitchFamily="2" charset="-122"/>
              </a:rPr>
              <a:t>它允许用户</a:t>
            </a:r>
            <a:r>
              <a:rPr lang="zh-CN" altLang="zh-CN" sz="2400" b="1" dirty="0">
                <a:latin typeface="+mn-lt"/>
                <a:ea typeface="黑体" panose="02010609060101010101" pitchFamily="2" charset="-122"/>
              </a:rPr>
              <a:t>使用一个</a:t>
            </a:r>
            <a:r>
              <a:rPr lang="zh-CN" altLang="zh-CN" sz="2400" b="1" dirty="0">
                <a:solidFill>
                  <a:srgbClr val="FF0000"/>
                </a:solidFill>
                <a:latin typeface="+mn-lt"/>
                <a:ea typeface="黑体" panose="02010609060101010101" pitchFamily="2" charset="-122"/>
              </a:rPr>
              <a:t>共享</a:t>
            </a:r>
            <a:r>
              <a:rPr lang="zh-CN" altLang="zh-CN" sz="2400" b="1" dirty="0">
                <a:latin typeface="+mn-lt"/>
                <a:ea typeface="黑体" panose="02010609060101010101" pitchFamily="2" charset="-122"/>
              </a:rPr>
              <a:t>信道进行通信</a:t>
            </a:r>
            <a:r>
              <a:rPr lang="zh-CN" altLang="en-US" sz="2400" b="1" dirty="0">
                <a:latin typeface="+mn-lt"/>
                <a:ea typeface="黑体" panose="02010609060101010101" pitchFamily="2" charset="-122"/>
              </a:rPr>
              <a:t>，降低成本，提高利用率。</a:t>
            </a:r>
          </a:p>
        </p:txBody>
      </p:sp>
      <p:sp>
        <p:nvSpPr>
          <p:cNvPr id="3" name="矩形 2"/>
          <p:cNvSpPr/>
          <p:nvPr/>
        </p:nvSpPr>
        <p:spPr>
          <a:xfrm>
            <a:off x="2360164" y="5991671"/>
            <a:ext cx="5404695" cy="461665"/>
          </a:xfrm>
          <a:prstGeom prst="rect">
            <a:avLst/>
          </a:prstGeom>
        </p:spPr>
        <p:txBody>
          <a:bodyPr wrap="square">
            <a:spAutoFit/>
          </a:bodyPr>
          <a:lstStyle/>
          <a:p>
            <a:pPr algn="ctr"/>
            <a:r>
              <a:rPr lang="zh-CN" altLang="zh-CN" sz="2400" b="1" dirty="0">
                <a:latin typeface="+mn-lt"/>
                <a:ea typeface="黑体" panose="02010609060101010101" pitchFamily="2" charset="-122"/>
              </a:rPr>
              <a:t>复用的示意图</a:t>
            </a:r>
            <a:endParaRPr lang="zh-CN" altLang="en-US" sz="2400" b="1" dirty="0">
              <a:latin typeface="+mn-lt"/>
              <a:ea typeface="黑体" panose="0201060906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495300" y="188640"/>
            <a:ext cx="9066212" cy="1512168"/>
          </a:xfrm>
        </p:spPr>
        <p:txBody>
          <a:bodyPr/>
          <a:lstStyle/>
          <a:p>
            <a:pPr algn="ctr"/>
            <a:r>
              <a:rPr lang="zh-CN" altLang="en-US" dirty="0"/>
              <a:t>频分复用 </a:t>
            </a:r>
            <a:r>
              <a:rPr lang="en-US" altLang="zh-CN" dirty="0"/>
              <a:t>FDM</a:t>
            </a:r>
            <a:br>
              <a:rPr lang="en-US" altLang="zh-CN" dirty="0"/>
            </a:br>
            <a:r>
              <a:rPr lang="en-US" altLang="zh-CN" dirty="0"/>
              <a:t>(Frequency Division Multiplexing) </a:t>
            </a:r>
          </a:p>
        </p:txBody>
      </p:sp>
      <p:sp>
        <p:nvSpPr>
          <p:cNvPr id="254979" name="Rectangle 3"/>
          <p:cNvSpPr>
            <a:spLocks noGrp="1" noChangeArrowheads="1"/>
          </p:cNvSpPr>
          <p:nvPr>
            <p:ph idx="1"/>
          </p:nvPr>
        </p:nvSpPr>
        <p:spPr>
          <a:xfrm>
            <a:off x="495300" y="1772816"/>
            <a:ext cx="9066212" cy="4358109"/>
          </a:xfrm>
        </p:spPr>
        <p:txBody>
          <a:bodyPr/>
          <a:lstStyle/>
          <a:p>
            <a:r>
              <a:rPr lang="zh-CN" altLang="en-US" sz="2400" dirty="0"/>
              <a:t>将整个带宽分为多份，用户在分配到一定的频带后，在通信过程中自始至终都占用这个频带。</a:t>
            </a:r>
          </a:p>
          <a:p>
            <a:r>
              <a:rPr lang="zh-CN" altLang="en-US" sz="2400" dirty="0">
                <a:solidFill>
                  <a:srgbClr val="FF0000"/>
                </a:solidFill>
              </a:rPr>
              <a:t>频分复用</a:t>
            </a:r>
            <a:r>
              <a:rPr lang="zh-CN" altLang="en-US" sz="2400" dirty="0"/>
              <a:t>的所有用户在同样的时间</a:t>
            </a:r>
            <a:r>
              <a:rPr lang="zh-CN" altLang="en-US" sz="2400" dirty="0">
                <a:solidFill>
                  <a:srgbClr val="FF0000"/>
                </a:solidFill>
              </a:rPr>
              <a:t>占用不同的带宽资源</a:t>
            </a:r>
            <a:r>
              <a:rPr lang="zh-CN" altLang="en-US" sz="2400" dirty="0"/>
              <a:t>（请注意，这里的“带宽”是频率带宽而不是数据的发送速率）。 </a:t>
            </a:r>
          </a:p>
        </p:txBody>
      </p:sp>
      <p:grpSp>
        <p:nvGrpSpPr>
          <p:cNvPr id="6" name="组合 5"/>
          <p:cNvGrpSpPr/>
          <p:nvPr/>
        </p:nvGrpSpPr>
        <p:grpSpPr>
          <a:xfrm>
            <a:off x="1442906" y="3573016"/>
            <a:ext cx="7520089" cy="2817604"/>
            <a:chOff x="1442906" y="3573016"/>
            <a:chExt cx="7520089" cy="2817604"/>
          </a:xfrm>
        </p:grpSpPr>
        <p:sp>
          <p:nvSpPr>
            <p:cNvPr id="255005" name="Text Box 29"/>
            <p:cNvSpPr txBox="1">
              <a:spLocks noChangeArrowheads="1"/>
            </p:cNvSpPr>
            <p:nvPr/>
          </p:nvSpPr>
          <p:spPr bwMode="auto">
            <a:xfrm>
              <a:off x="1442906" y="357301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频率</a:t>
              </a:r>
            </a:p>
          </p:txBody>
        </p:sp>
        <p:sp>
          <p:nvSpPr>
            <p:cNvPr id="255006" name="Text Box 30"/>
            <p:cNvSpPr txBox="1">
              <a:spLocks noChangeArrowheads="1"/>
            </p:cNvSpPr>
            <p:nvPr/>
          </p:nvSpPr>
          <p:spPr bwMode="auto">
            <a:xfrm>
              <a:off x="8265368" y="6021288"/>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时间</a:t>
              </a:r>
            </a:p>
          </p:txBody>
        </p:sp>
        <p:sp>
          <p:nvSpPr>
            <p:cNvPr id="255007" name="Rectangle 31"/>
            <p:cNvSpPr>
              <a:spLocks noChangeArrowheads="1"/>
            </p:cNvSpPr>
            <p:nvPr/>
          </p:nvSpPr>
          <p:spPr bwMode="auto">
            <a:xfrm>
              <a:off x="2192735" y="3805575"/>
              <a:ext cx="6005513" cy="3873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08" name="Rectangle 32"/>
            <p:cNvSpPr>
              <a:spLocks noChangeArrowheads="1"/>
            </p:cNvSpPr>
            <p:nvPr/>
          </p:nvSpPr>
          <p:spPr bwMode="auto">
            <a:xfrm>
              <a:off x="2192735" y="4192925"/>
              <a:ext cx="6005513" cy="387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0" name="Rectangle 34"/>
            <p:cNvSpPr>
              <a:spLocks noChangeArrowheads="1"/>
            </p:cNvSpPr>
            <p:nvPr/>
          </p:nvSpPr>
          <p:spPr bwMode="auto">
            <a:xfrm>
              <a:off x="2192735" y="4967625"/>
              <a:ext cx="6005513"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1" name="Rectangle 35"/>
            <p:cNvSpPr>
              <a:spLocks noChangeArrowheads="1"/>
            </p:cNvSpPr>
            <p:nvPr/>
          </p:nvSpPr>
          <p:spPr bwMode="auto">
            <a:xfrm>
              <a:off x="2192735" y="5354975"/>
              <a:ext cx="6005513" cy="3873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5012" name="Text Box 36"/>
            <p:cNvSpPr txBox="1">
              <a:spLocks noChangeArrowheads="1"/>
            </p:cNvSpPr>
            <p:nvPr/>
          </p:nvSpPr>
          <p:spPr bwMode="auto">
            <a:xfrm>
              <a:off x="4765544" y="5412125"/>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1</a:t>
              </a:r>
            </a:p>
          </p:txBody>
        </p:sp>
        <p:sp>
          <p:nvSpPr>
            <p:cNvPr id="255013" name="Text Box 37"/>
            <p:cNvSpPr txBox="1">
              <a:spLocks noChangeArrowheads="1"/>
            </p:cNvSpPr>
            <p:nvPr/>
          </p:nvSpPr>
          <p:spPr bwMode="auto">
            <a:xfrm>
              <a:off x="4765544" y="5023188"/>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2</a:t>
              </a:r>
            </a:p>
          </p:txBody>
        </p:sp>
        <p:sp>
          <p:nvSpPr>
            <p:cNvPr id="255015" name="Text Box 39"/>
            <p:cNvSpPr txBox="1">
              <a:spLocks noChangeArrowheads="1"/>
            </p:cNvSpPr>
            <p:nvPr/>
          </p:nvSpPr>
          <p:spPr bwMode="auto">
            <a:xfrm>
              <a:off x="4915165" y="4015125"/>
              <a:ext cx="54373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800" b="1">
                  <a:solidFill>
                    <a:srgbClr val="000099"/>
                  </a:solidFill>
                  <a:latin typeface="+mn-lt"/>
                  <a:ea typeface="黑体" panose="02010609060101010101" pitchFamily="2" charset="-122"/>
                  <a:sym typeface="Symbol" panose="05050102010706020507" pitchFamily="18" charset="2"/>
                </a:rPr>
                <a:t></a:t>
              </a:r>
              <a:endParaRPr kumimoji="1" lang="zh-CN" altLang="zh-CN" sz="2800" b="1">
                <a:solidFill>
                  <a:srgbClr val="000099"/>
                </a:solidFill>
                <a:latin typeface="+mn-lt"/>
                <a:ea typeface="黑体" panose="02010609060101010101" pitchFamily="2" charset="-122"/>
                <a:sym typeface="Symbol" panose="05050102010706020507" pitchFamily="18" charset="2"/>
              </a:endParaRPr>
            </a:p>
          </p:txBody>
        </p:sp>
        <p:sp>
          <p:nvSpPr>
            <p:cNvPr id="255016" name="Text Box 40"/>
            <p:cNvSpPr txBox="1">
              <a:spLocks noChangeArrowheads="1"/>
            </p:cNvSpPr>
            <p:nvPr/>
          </p:nvSpPr>
          <p:spPr bwMode="auto">
            <a:xfrm>
              <a:off x="4765544" y="3848438"/>
              <a:ext cx="9605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频带 </a:t>
              </a:r>
              <a:r>
                <a:rPr kumimoji="1" lang="en-US" altLang="zh-CN" sz="2000" b="1">
                  <a:solidFill>
                    <a:srgbClr val="000099"/>
                  </a:solidFill>
                  <a:latin typeface="+mn-lt"/>
                  <a:ea typeface="黑体" panose="02010609060101010101" pitchFamily="2" charset="-122"/>
                </a:rPr>
                <a:t>n</a:t>
              </a:r>
            </a:p>
          </p:txBody>
        </p:sp>
        <p:sp>
          <p:nvSpPr>
            <p:cNvPr id="255017" name="Line 41"/>
            <p:cNvSpPr>
              <a:spLocks noChangeShapeType="1"/>
            </p:cNvSpPr>
            <p:nvPr/>
          </p:nvSpPr>
          <p:spPr bwMode="auto">
            <a:xfrm rot="-5400000">
              <a:off x="983457" y="4821302"/>
              <a:ext cx="2418555" cy="0"/>
            </a:xfrm>
            <a:prstGeom prst="line">
              <a:avLst/>
            </a:prstGeom>
            <a:noFill/>
            <a:ln w="28575">
              <a:solidFill>
                <a:srgbClr val="000099"/>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0" name="Rectangle 34"/>
            <p:cNvSpPr>
              <a:spLocks noChangeArrowheads="1"/>
            </p:cNvSpPr>
            <p:nvPr/>
          </p:nvSpPr>
          <p:spPr bwMode="auto">
            <a:xfrm>
              <a:off x="2199895" y="4580274"/>
              <a:ext cx="6005513" cy="387351"/>
            </a:xfrm>
            <a:prstGeom prst="rect">
              <a:avLst/>
            </a:prstGeom>
            <a:solidFill>
              <a:srgbClr val="66FF33"/>
            </a:solidFill>
            <a:ln>
              <a:noFill/>
            </a:ln>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255014" name="Text Box 38"/>
            <p:cNvSpPr txBox="1">
              <a:spLocks noChangeArrowheads="1"/>
            </p:cNvSpPr>
            <p:nvPr/>
          </p:nvSpPr>
          <p:spPr bwMode="auto">
            <a:xfrm>
              <a:off x="4765544" y="4643844"/>
              <a:ext cx="914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dirty="0">
                  <a:solidFill>
                    <a:srgbClr val="000099"/>
                  </a:solidFill>
                  <a:latin typeface="+mn-lt"/>
                  <a:ea typeface="黑体" panose="02010609060101010101" pitchFamily="2" charset="-122"/>
                </a:rPr>
                <a:t>频带 </a:t>
              </a:r>
              <a:r>
                <a:rPr kumimoji="1" lang="en-US" altLang="zh-CN" sz="2000" b="1" dirty="0">
                  <a:solidFill>
                    <a:srgbClr val="000099"/>
                  </a:solidFill>
                  <a:latin typeface="+mn-lt"/>
                  <a:ea typeface="黑体" panose="02010609060101010101" pitchFamily="2" charset="-122"/>
                </a:rPr>
                <a:t>3</a:t>
              </a:r>
            </a:p>
          </p:txBody>
        </p:sp>
        <p:cxnSp>
          <p:nvCxnSpPr>
            <p:cNvPr id="5" name="直接箭头连接符 4"/>
            <p:cNvCxnSpPr>
              <a:stCxn id="255017" idx="0"/>
            </p:cNvCxnSpPr>
            <p:nvPr/>
          </p:nvCxnSpPr>
          <p:spPr bwMode="auto">
            <a:xfrm>
              <a:off x="2192735" y="6030580"/>
              <a:ext cx="6432673" cy="0"/>
            </a:xfrm>
            <a:prstGeom prst="straightConnector1">
              <a:avLst/>
            </a:prstGeom>
            <a:solidFill>
              <a:schemeClr val="accent1"/>
            </a:solidFill>
            <a:ln w="28575" cap="flat" cmpd="sng" algn="ctr">
              <a:solidFill>
                <a:srgbClr val="000099"/>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矩形 6"/>
          <p:cNvSpPr/>
          <p:nvPr/>
        </p:nvSpPr>
        <p:spPr>
          <a:xfrm>
            <a:off x="3800872" y="6093296"/>
            <a:ext cx="3022187" cy="461665"/>
          </a:xfrm>
          <a:prstGeom prst="rect">
            <a:avLst/>
          </a:prstGeom>
        </p:spPr>
        <p:txBody>
          <a:bodyPr wrap="square">
            <a:spAutoFit/>
          </a:bodyPr>
          <a:lstStyle/>
          <a:p>
            <a:pPr algn="ctr"/>
            <a:r>
              <a:rPr lang="zh-CN" altLang="zh-CN" sz="2400" b="1" dirty="0">
                <a:latin typeface="+mn-lt"/>
                <a:ea typeface="黑体" panose="02010609060101010101" pitchFamily="2" charset="-122"/>
              </a:rPr>
              <a:t>频分复用</a:t>
            </a:r>
            <a:endParaRPr lang="zh-CN" altLang="en-US" sz="2400" b="1" dirty="0">
              <a:latin typeface="+mn-lt"/>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  </a:t>
            </a:r>
            <a:r>
              <a:rPr lang="zh-CN" altLang="zh-CN" dirty="0"/>
              <a:t>数据通信的基础知识</a:t>
            </a:r>
            <a:endParaRPr lang="zh-CN" altLang="en-US" dirty="0"/>
          </a:p>
        </p:txBody>
      </p:sp>
      <p:sp>
        <p:nvSpPr>
          <p:cNvPr id="26627" name="Rectangle 3"/>
          <p:cNvSpPr>
            <a:spLocks noGrp="1" noChangeArrowheads="1"/>
          </p:cNvSpPr>
          <p:nvPr>
            <p:ph idx="1"/>
          </p:nvPr>
        </p:nvSpPr>
        <p:spPr/>
        <p:txBody>
          <a:bodyPr/>
          <a:lstStyle/>
          <a:p>
            <a:r>
              <a:rPr lang="en-US" altLang="zh-CN" dirty="0"/>
              <a:t>2.2.1  </a:t>
            </a:r>
            <a:r>
              <a:rPr lang="zh-CN" altLang="zh-CN" dirty="0"/>
              <a:t>数据通信系统的模型</a:t>
            </a:r>
          </a:p>
          <a:p>
            <a:r>
              <a:rPr lang="en-US" altLang="zh-CN" dirty="0"/>
              <a:t>2.2.2  </a:t>
            </a:r>
            <a:r>
              <a:rPr lang="zh-CN" altLang="zh-CN" dirty="0"/>
              <a:t>有关信道的几个基本概念</a:t>
            </a:r>
          </a:p>
          <a:p>
            <a:r>
              <a:rPr lang="en-US" altLang="zh-CN" dirty="0"/>
              <a:t>2.2.3  </a:t>
            </a:r>
            <a:r>
              <a:rPr lang="zh-CN" altLang="zh-CN" dirty="0"/>
              <a:t>信道的极限容量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95300" y="188640"/>
            <a:ext cx="9066212" cy="1512168"/>
          </a:xfrm>
        </p:spPr>
        <p:txBody>
          <a:bodyPr/>
          <a:lstStyle/>
          <a:p>
            <a:pPr algn="ctr"/>
            <a:r>
              <a:rPr lang="zh-CN" altLang="en-US" dirty="0"/>
              <a:t>时分复用</a:t>
            </a:r>
            <a:r>
              <a:rPr lang="en-US" altLang="zh-CN" dirty="0"/>
              <a:t>TDM</a:t>
            </a:r>
            <a:br>
              <a:rPr lang="en-US" altLang="zh-CN" dirty="0"/>
            </a:br>
            <a:r>
              <a:rPr lang="en-US" altLang="zh-CN" dirty="0"/>
              <a:t>(Time Division Multiplexing) </a:t>
            </a:r>
          </a:p>
        </p:txBody>
      </p:sp>
      <p:sp>
        <p:nvSpPr>
          <p:cNvPr id="257027" name="Rectangle 3"/>
          <p:cNvSpPr>
            <a:spLocks noGrp="1" noChangeArrowheads="1"/>
          </p:cNvSpPr>
          <p:nvPr>
            <p:ph idx="1"/>
          </p:nvPr>
        </p:nvSpPr>
        <p:spPr>
          <a:xfrm>
            <a:off x="495300" y="1772816"/>
            <a:ext cx="9066212" cy="4358109"/>
          </a:xfrm>
        </p:spPr>
        <p:txBody>
          <a:bodyPr/>
          <a:lstStyle/>
          <a:p>
            <a:r>
              <a:rPr lang="zh-CN" altLang="en-US" sz="2800" dirty="0">
                <a:solidFill>
                  <a:srgbClr val="FF0000"/>
                </a:solidFill>
              </a:rPr>
              <a:t>时分复用</a:t>
            </a:r>
            <a:r>
              <a:rPr lang="zh-CN" altLang="en-US" sz="2800" dirty="0"/>
              <a:t>则是将时间划分为一段段等长的</a:t>
            </a:r>
            <a:r>
              <a:rPr lang="zh-CN" altLang="en-US" sz="2800" dirty="0">
                <a:solidFill>
                  <a:srgbClr val="FF0000"/>
                </a:solidFill>
              </a:rPr>
              <a:t>时分复用帧</a:t>
            </a:r>
            <a:r>
              <a:rPr lang="zh-CN" altLang="en-US" sz="2800" dirty="0"/>
              <a:t>（</a:t>
            </a:r>
            <a:r>
              <a:rPr lang="en-US" altLang="zh-CN" sz="2800" dirty="0"/>
              <a:t>TDM </a:t>
            </a:r>
            <a:r>
              <a:rPr lang="zh-CN" altLang="en-US" sz="2800" dirty="0"/>
              <a:t>帧）。每一个时分复用的用户在每一个 </a:t>
            </a:r>
            <a:r>
              <a:rPr lang="en-US" altLang="zh-CN" sz="2800" dirty="0"/>
              <a:t>TDM </a:t>
            </a:r>
            <a:r>
              <a:rPr lang="zh-CN" altLang="en-US" sz="2800" dirty="0"/>
              <a:t>帧中占用固定序号的时隙。</a:t>
            </a:r>
          </a:p>
          <a:p>
            <a:r>
              <a:rPr lang="zh-CN" altLang="en-US" sz="2800" dirty="0"/>
              <a:t>每一个用户所占用的时隙是</a:t>
            </a:r>
            <a:r>
              <a:rPr lang="zh-CN" altLang="en-US" sz="2800" dirty="0">
                <a:solidFill>
                  <a:srgbClr val="FF0000"/>
                </a:solidFill>
              </a:rPr>
              <a:t>周期性地出现</a:t>
            </a:r>
            <a:r>
              <a:rPr lang="zh-CN" altLang="en-US" sz="2800" dirty="0"/>
              <a:t>（其周期就是 </a:t>
            </a:r>
            <a:r>
              <a:rPr lang="en-US" altLang="zh-CN" sz="2800" dirty="0"/>
              <a:t>TDM  </a:t>
            </a:r>
            <a:r>
              <a:rPr lang="zh-CN" altLang="en-US" sz="2800" dirty="0"/>
              <a:t>帧的长度）。</a:t>
            </a:r>
          </a:p>
          <a:p>
            <a:r>
              <a:rPr lang="en-US" altLang="zh-CN" sz="2800" dirty="0"/>
              <a:t>TDM </a:t>
            </a:r>
            <a:r>
              <a:rPr lang="zh-CN" altLang="en-US" sz="2800" dirty="0"/>
              <a:t>信号也称为</a:t>
            </a:r>
            <a:r>
              <a:rPr lang="zh-CN" altLang="en-US" sz="2800" dirty="0">
                <a:solidFill>
                  <a:srgbClr val="FF0000"/>
                </a:solidFill>
              </a:rPr>
              <a:t>等时</a:t>
            </a:r>
            <a:r>
              <a:rPr lang="en-US" altLang="zh-CN" sz="2800" dirty="0"/>
              <a:t>(isochronous)</a:t>
            </a:r>
            <a:r>
              <a:rPr lang="zh-CN" altLang="en-US" sz="2800" dirty="0"/>
              <a:t>信号。</a:t>
            </a:r>
          </a:p>
          <a:p>
            <a:r>
              <a:rPr lang="zh-CN" altLang="en-US" sz="2800" dirty="0">
                <a:solidFill>
                  <a:srgbClr val="0000CC"/>
                </a:solidFill>
              </a:rPr>
              <a:t>时分复用的所有用户是</a:t>
            </a:r>
            <a:r>
              <a:rPr lang="zh-CN" altLang="en-US" sz="2800" dirty="0">
                <a:solidFill>
                  <a:srgbClr val="FF0000"/>
                </a:solidFill>
              </a:rPr>
              <a:t>在不同的时间</a:t>
            </a:r>
            <a:r>
              <a:rPr lang="zh-CN" altLang="en-US" sz="2800" dirty="0">
                <a:solidFill>
                  <a:srgbClr val="0000CC"/>
                </a:solidFill>
              </a:rPr>
              <a:t>占用</a:t>
            </a:r>
            <a:r>
              <a:rPr lang="zh-CN" altLang="en-US" sz="2800" dirty="0">
                <a:solidFill>
                  <a:srgbClr val="FF0000"/>
                </a:solidFill>
              </a:rPr>
              <a:t>同样的频带宽度。</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lgn="ctr"/>
            <a:r>
              <a:rPr lang="zh-CN" altLang="en-US" dirty="0"/>
              <a:t>时分复用</a:t>
            </a:r>
            <a:r>
              <a:rPr lang="en-US" altLang="zh-CN" dirty="0"/>
              <a:t>TDM</a:t>
            </a:r>
            <a:r>
              <a:rPr lang="zh-CN" altLang="en-US" dirty="0"/>
              <a:t> </a:t>
            </a:r>
          </a:p>
        </p:txBody>
      </p:sp>
      <p:sp>
        <p:nvSpPr>
          <p:cNvPr id="258051" name="Line 3"/>
          <p:cNvSpPr>
            <a:spLocks noChangeShapeType="1"/>
          </p:cNvSpPr>
          <p:nvPr/>
        </p:nvSpPr>
        <p:spPr bwMode="auto">
          <a:xfrm flipV="1">
            <a:off x="1599406" y="4930652"/>
            <a:ext cx="6626358" cy="111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58052" name="Text Box 4"/>
          <p:cNvSpPr txBox="1">
            <a:spLocks noChangeArrowheads="1"/>
          </p:cNvSpPr>
          <p:nvPr/>
        </p:nvSpPr>
        <p:spPr bwMode="auto">
          <a:xfrm>
            <a:off x="849577" y="1796927"/>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频率</a:t>
            </a:r>
          </a:p>
        </p:txBody>
      </p:sp>
      <p:sp>
        <p:nvSpPr>
          <p:cNvPr id="258053" name="Text Box 5"/>
          <p:cNvSpPr txBox="1">
            <a:spLocks noChangeArrowheads="1"/>
          </p:cNvSpPr>
          <p:nvPr/>
        </p:nvSpPr>
        <p:spPr bwMode="auto">
          <a:xfrm>
            <a:off x="8225764" y="472110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b="1">
                <a:solidFill>
                  <a:srgbClr val="000099"/>
                </a:solidFill>
                <a:latin typeface="+mn-lt"/>
                <a:ea typeface="黑体" panose="02010609060101010101" pitchFamily="2" charset="-122"/>
              </a:rPr>
              <a:t>时间</a:t>
            </a:r>
          </a:p>
        </p:txBody>
      </p:sp>
      <p:sp>
        <p:nvSpPr>
          <p:cNvPr id="258054" name="Rectangle 6"/>
          <p:cNvSpPr>
            <a:spLocks noChangeArrowheads="1"/>
          </p:cNvSpPr>
          <p:nvPr/>
        </p:nvSpPr>
        <p:spPr bwMode="auto">
          <a:xfrm>
            <a:off x="1910690"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55" name="Rectangle 7"/>
          <p:cNvSpPr>
            <a:spLocks noChangeArrowheads="1"/>
          </p:cNvSpPr>
          <p:nvPr/>
        </p:nvSpPr>
        <p:spPr bwMode="auto">
          <a:xfrm>
            <a:off x="2223692"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56" name="Rectangle 8"/>
          <p:cNvSpPr>
            <a:spLocks noChangeArrowheads="1"/>
          </p:cNvSpPr>
          <p:nvPr/>
        </p:nvSpPr>
        <p:spPr bwMode="auto">
          <a:xfrm>
            <a:off x="2534973"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57" name="Rectangle 9"/>
          <p:cNvSpPr>
            <a:spLocks noChangeArrowheads="1"/>
          </p:cNvSpPr>
          <p:nvPr/>
        </p:nvSpPr>
        <p:spPr bwMode="auto">
          <a:xfrm>
            <a:off x="3159258"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58" name="Rectangle 10"/>
          <p:cNvSpPr>
            <a:spLocks noChangeArrowheads="1"/>
          </p:cNvSpPr>
          <p:nvPr/>
        </p:nvSpPr>
        <p:spPr bwMode="auto">
          <a:xfrm>
            <a:off x="3472260"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59" name="Rectangle 11"/>
          <p:cNvSpPr>
            <a:spLocks noChangeArrowheads="1"/>
          </p:cNvSpPr>
          <p:nvPr/>
        </p:nvSpPr>
        <p:spPr bwMode="auto">
          <a:xfrm>
            <a:off x="3783542"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60" name="Rectangle 12"/>
          <p:cNvSpPr>
            <a:spLocks noChangeArrowheads="1"/>
          </p:cNvSpPr>
          <p:nvPr/>
        </p:nvSpPr>
        <p:spPr bwMode="auto">
          <a:xfrm>
            <a:off x="4407827"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61" name="Rectangle 13"/>
          <p:cNvSpPr>
            <a:spLocks noChangeArrowheads="1"/>
          </p:cNvSpPr>
          <p:nvPr/>
        </p:nvSpPr>
        <p:spPr bwMode="auto">
          <a:xfrm>
            <a:off x="4720829"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62" name="Rectangle 14"/>
          <p:cNvSpPr>
            <a:spLocks noChangeArrowheads="1"/>
          </p:cNvSpPr>
          <p:nvPr/>
        </p:nvSpPr>
        <p:spPr bwMode="auto">
          <a:xfrm>
            <a:off x="5032110"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sp>
        <p:nvSpPr>
          <p:cNvPr id="258063" name="Rectangle 15"/>
          <p:cNvSpPr>
            <a:spLocks noChangeArrowheads="1"/>
          </p:cNvSpPr>
          <p:nvPr/>
        </p:nvSpPr>
        <p:spPr bwMode="auto">
          <a:xfrm>
            <a:off x="5656396" y="2420814"/>
            <a:ext cx="311282" cy="1871662"/>
          </a:xfrm>
          <a:prstGeom prst="rect">
            <a:avLst/>
          </a:prstGeom>
          <a:solidFill>
            <a:srgbClr val="FFFF00"/>
          </a:solidFill>
          <a:ln>
            <a:noFill/>
          </a:ln>
          <a:effectLst/>
        </p:spPr>
        <p:txBody>
          <a:bodyPr wrap="none" anchor="ctr"/>
          <a:lstStyle/>
          <a:p>
            <a:r>
              <a:rPr lang="en-US" altLang="zh-CN" b="1">
                <a:solidFill>
                  <a:srgbClr val="000099"/>
                </a:solidFill>
                <a:latin typeface="+mn-lt"/>
                <a:ea typeface="黑体" panose="02010609060101010101" pitchFamily="2" charset="-122"/>
              </a:rPr>
              <a:t>B</a:t>
            </a:r>
          </a:p>
        </p:txBody>
      </p:sp>
      <p:sp>
        <p:nvSpPr>
          <p:cNvPr id="258064" name="Rectangle 16"/>
          <p:cNvSpPr>
            <a:spLocks noChangeArrowheads="1"/>
          </p:cNvSpPr>
          <p:nvPr/>
        </p:nvSpPr>
        <p:spPr bwMode="auto">
          <a:xfrm>
            <a:off x="5969398" y="2420814"/>
            <a:ext cx="311282" cy="1871662"/>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C</a:t>
            </a:r>
          </a:p>
        </p:txBody>
      </p:sp>
      <p:sp>
        <p:nvSpPr>
          <p:cNvPr id="258065" name="Rectangle 17"/>
          <p:cNvSpPr>
            <a:spLocks noChangeArrowheads="1"/>
          </p:cNvSpPr>
          <p:nvPr/>
        </p:nvSpPr>
        <p:spPr bwMode="auto">
          <a:xfrm>
            <a:off x="6280679" y="2420814"/>
            <a:ext cx="311283" cy="1871662"/>
          </a:xfrm>
          <a:prstGeom prst="rect">
            <a:avLst/>
          </a:prstGeom>
          <a:solidFill>
            <a:srgbClr val="66FF33"/>
          </a:solidFill>
          <a:ln>
            <a:noFill/>
          </a:ln>
          <a:effectLst/>
        </p:spPr>
        <p:txBody>
          <a:bodyPr wrap="none" anchor="ctr"/>
          <a:lstStyle/>
          <a:p>
            <a:r>
              <a:rPr lang="en-US" altLang="zh-CN" b="1">
                <a:solidFill>
                  <a:srgbClr val="000099"/>
                </a:solidFill>
                <a:latin typeface="+mn-lt"/>
                <a:ea typeface="黑体" panose="02010609060101010101" pitchFamily="2" charset="-122"/>
              </a:rPr>
              <a:t>D</a:t>
            </a:r>
          </a:p>
        </p:txBody>
      </p:sp>
      <p:grpSp>
        <p:nvGrpSpPr>
          <p:cNvPr id="258066" name="Group 18"/>
          <p:cNvGrpSpPr/>
          <p:nvPr/>
        </p:nvGrpSpPr>
        <p:grpSpPr bwMode="auto">
          <a:xfrm>
            <a:off x="1599407" y="2420814"/>
            <a:ext cx="4056989" cy="1871662"/>
            <a:chOff x="930" y="1661"/>
            <a:chExt cx="2359" cy="1179"/>
          </a:xfrm>
        </p:grpSpPr>
        <p:sp>
          <p:nvSpPr>
            <p:cNvPr id="258067" name="Rectangle 19"/>
            <p:cNvSpPr>
              <a:spLocks noChangeArrowheads="1"/>
            </p:cNvSpPr>
            <p:nvPr/>
          </p:nvSpPr>
          <p:spPr bwMode="auto">
            <a:xfrm>
              <a:off x="930"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68" name="Rectangle 20"/>
            <p:cNvSpPr>
              <a:spLocks noChangeArrowheads="1"/>
            </p:cNvSpPr>
            <p:nvPr/>
          </p:nvSpPr>
          <p:spPr bwMode="auto">
            <a:xfrm>
              <a:off x="1656"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69" name="Rectangle 21"/>
            <p:cNvSpPr>
              <a:spLocks noChangeArrowheads="1"/>
            </p:cNvSpPr>
            <p:nvPr/>
          </p:nvSpPr>
          <p:spPr bwMode="auto">
            <a:xfrm>
              <a:off x="2382"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sp>
          <p:nvSpPr>
            <p:cNvPr id="258070" name="Rectangle 22"/>
            <p:cNvSpPr>
              <a:spLocks noChangeArrowheads="1"/>
            </p:cNvSpPr>
            <p:nvPr/>
          </p:nvSpPr>
          <p:spPr bwMode="auto">
            <a:xfrm>
              <a:off x="3108" y="1661"/>
              <a:ext cx="181" cy="1179"/>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99"/>
                  </a:solidFill>
                  <a:latin typeface="+mn-lt"/>
                  <a:ea typeface="黑体" panose="02010609060101010101" pitchFamily="2" charset="-122"/>
                </a:rPr>
                <a:t>A</a:t>
              </a:r>
            </a:p>
          </p:txBody>
        </p:sp>
      </p:grpSp>
      <p:sp>
        <p:nvSpPr>
          <p:cNvPr id="258074" name="Line 26"/>
          <p:cNvSpPr>
            <a:spLocks noChangeShapeType="1"/>
          </p:cNvSpPr>
          <p:nvPr/>
        </p:nvSpPr>
        <p:spPr bwMode="auto">
          <a:xfrm flipH="1">
            <a:off x="1754188" y="1989014"/>
            <a:ext cx="1248569"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5" name="Line 27"/>
          <p:cNvSpPr>
            <a:spLocks noChangeShapeType="1"/>
          </p:cNvSpPr>
          <p:nvPr/>
        </p:nvSpPr>
        <p:spPr bwMode="auto">
          <a:xfrm flipH="1">
            <a:off x="2995877" y="1989014"/>
            <a:ext cx="318162"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6" name="Line 28"/>
          <p:cNvSpPr>
            <a:spLocks noChangeShapeType="1"/>
          </p:cNvSpPr>
          <p:nvPr/>
        </p:nvSpPr>
        <p:spPr bwMode="auto">
          <a:xfrm>
            <a:off x="3860933" y="1989014"/>
            <a:ext cx="378354"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77" name="Line 29"/>
          <p:cNvSpPr>
            <a:spLocks noChangeShapeType="1"/>
          </p:cNvSpPr>
          <p:nvPr/>
        </p:nvSpPr>
        <p:spPr bwMode="auto">
          <a:xfrm>
            <a:off x="4406106" y="1989014"/>
            <a:ext cx="1074870" cy="360362"/>
          </a:xfrm>
          <a:prstGeom prst="line">
            <a:avLst/>
          </a:prstGeom>
          <a:noFill/>
          <a:ln w="2857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nvGrpSpPr>
          <p:cNvPr id="258078" name="Group 30"/>
          <p:cNvGrpSpPr/>
          <p:nvPr/>
        </p:nvGrpSpPr>
        <p:grpSpPr bwMode="auto">
          <a:xfrm>
            <a:off x="1599406" y="4365501"/>
            <a:ext cx="1246850" cy="512763"/>
            <a:chOff x="930" y="2886"/>
            <a:chExt cx="725" cy="323"/>
          </a:xfrm>
        </p:grpSpPr>
        <p:sp>
          <p:nvSpPr>
            <p:cNvPr id="258079" name="Text Box 31"/>
            <p:cNvSpPr txBox="1">
              <a:spLocks noChangeArrowheads="1"/>
            </p:cNvSpPr>
            <p:nvPr/>
          </p:nvSpPr>
          <p:spPr bwMode="auto">
            <a:xfrm>
              <a:off x="975"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0" name="AutoShape 32"/>
            <p:cNvSpPr/>
            <p:nvPr/>
          </p:nvSpPr>
          <p:spPr bwMode="auto">
            <a:xfrm rot="16200000" flipV="1">
              <a:off x="124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1" name="Group 33"/>
          <p:cNvGrpSpPr/>
          <p:nvPr/>
        </p:nvGrpSpPr>
        <p:grpSpPr bwMode="auto">
          <a:xfrm>
            <a:off x="2846257" y="4365501"/>
            <a:ext cx="1246848" cy="512763"/>
            <a:chOff x="1655" y="2886"/>
            <a:chExt cx="725" cy="323"/>
          </a:xfrm>
        </p:grpSpPr>
        <p:sp>
          <p:nvSpPr>
            <p:cNvPr id="258082" name="Text Box 34"/>
            <p:cNvSpPr txBox="1">
              <a:spLocks noChangeArrowheads="1"/>
            </p:cNvSpPr>
            <p:nvPr/>
          </p:nvSpPr>
          <p:spPr bwMode="auto">
            <a:xfrm>
              <a:off x="1700"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3" name="AutoShape 35"/>
            <p:cNvSpPr/>
            <p:nvPr/>
          </p:nvSpPr>
          <p:spPr bwMode="auto">
            <a:xfrm rot="16200000" flipV="1">
              <a:off x="197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4" name="Group 36"/>
          <p:cNvGrpSpPr/>
          <p:nvPr/>
        </p:nvGrpSpPr>
        <p:grpSpPr bwMode="auto">
          <a:xfrm>
            <a:off x="4093104" y="4365501"/>
            <a:ext cx="1246850" cy="512763"/>
            <a:chOff x="2380" y="2886"/>
            <a:chExt cx="725" cy="323"/>
          </a:xfrm>
        </p:grpSpPr>
        <p:sp>
          <p:nvSpPr>
            <p:cNvPr id="258085" name="Text Box 37"/>
            <p:cNvSpPr txBox="1">
              <a:spLocks noChangeArrowheads="1"/>
            </p:cNvSpPr>
            <p:nvPr/>
          </p:nvSpPr>
          <p:spPr bwMode="auto">
            <a:xfrm>
              <a:off x="2426"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6" name="AutoShape 38"/>
            <p:cNvSpPr/>
            <p:nvPr/>
          </p:nvSpPr>
          <p:spPr bwMode="auto">
            <a:xfrm rot="16200000" flipV="1">
              <a:off x="2698"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087" name="Group 39"/>
          <p:cNvGrpSpPr/>
          <p:nvPr/>
        </p:nvGrpSpPr>
        <p:grpSpPr bwMode="auto">
          <a:xfrm>
            <a:off x="5339954" y="4365501"/>
            <a:ext cx="1246848" cy="512763"/>
            <a:chOff x="3105" y="2886"/>
            <a:chExt cx="725" cy="323"/>
          </a:xfrm>
        </p:grpSpPr>
        <p:sp>
          <p:nvSpPr>
            <p:cNvPr id="258088" name="Text Box 40"/>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89" name="AutoShape 41"/>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sp>
        <p:nvSpPr>
          <p:cNvPr id="258090" name="Rectangle 42"/>
          <p:cNvSpPr>
            <a:spLocks noChangeArrowheads="1"/>
          </p:cNvSpPr>
          <p:nvPr/>
        </p:nvSpPr>
        <p:spPr bwMode="auto">
          <a:xfrm rot="21600000">
            <a:off x="6994914" y="310469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sz="2000" b="1">
                <a:solidFill>
                  <a:srgbClr val="000099"/>
                </a:solidFill>
                <a:latin typeface="+mn-lt"/>
                <a:ea typeface="黑体" panose="02010609060101010101" pitchFamily="2" charset="-122"/>
              </a:rPr>
              <a:t>…</a:t>
            </a:r>
          </a:p>
        </p:txBody>
      </p:sp>
      <p:sp>
        <p:nvSpPr>
          <p:cNvPr id="258091" name="Line 43"/>
          <p:cNvSpPr>
            <a:spLocks noChangeShapeType="1"/>
          </p:cNvSpPr>
          <p:nvPr/>
        </p:nvSpPr>
        <p:spPr bwMode="auto">
          <a:xfrm rot="-5400000">
            <a:off x="115094" y="3452689"/>
            <a:ext cx="2968625"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nvGrpSpPr>
          <p:cNvPr id="258092" name="Group 44"/>
          <p:cNvGrpSpPr/>
          <p:nvPr/>
        </p:nvGrpSpPr>
        <p:grpSpPr bwMode="auto">
          <a:xfrm>
            <a:off x="6591963" y="4365501"/>
            <a:ext cx="1246848" cy="512763"/>
            <a:chOff x="3105" y="2886"/>
            <a:chExt cx="725" cy="323"/>
          </a:xfrm>
        </p:grpSpPr>
        <p:sp>
          <p:nvSpPr>
            <p:cNvPr id="258093" name="Text Box 45"/>
            <p:cNvSpPr txBox="1">
              <a:spLocks noChangeArrowheads="1"/>
            </p:cNvSpPr>
            <p:nvPr/>
          </p:nvSpPr>
          <p:spPr bwMode="auto">
            <a:xfrm>
              <a:off x="3152" y="2976"/>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2000" b="1">
                  <a:solidFill>
                    <a:srgbClr val="000099"/>
                  </a:solidFill>
                  <a:latin typeface="+mn-lt"/>
                  <a:ea typeface="黑体" panose="02010609060101010101" pitchFamily="2" charset="-122"/>
                </a:rPr>
                <a:t>TDM </a:t>
              </a:r>
              <a:r>
                <a:rPr kumimoji="1" lang="zh-CN" altLang="en-US" sz="2000" b="1">
                  <a:solidFill>
                    <a:srgbClr val="000099"/>
                  </a:solidFill>
                  <a:latin typeface="+mn-lt"/>
                  <a:ea typeface="黑体" panose="02010609060101010101" pitchFamily="2" charset="-122"/>
                </a:rPr>
                <a:t>帧</a:t>
              </a:r>
            </a:p>
          </p:txBody>
        </p:sp>
        <p:sp>
          <p:nvSpPr>
            <p:cNvPr id="258094" name="AutoShape 46"/>
            <p:cNvSpPr/>
            <p:nvPr/>
          </p:nvSpPr>
          <p:spPr bwMode="auto">
            <a:xfrm rot="16200000" flipV="1">
              <a:off x="3423" y="2568"/>
              <a:ext cx="90" cy="725"/>
            </a:xfrm>
            <a:prstGeom prst="leftBrace">
              <a:avLst>
                <a:gd name="adj1" fmla="val 67130"/>
                <a:gd name="adj2" fmla="val 50000"/>
              </a:avLst>
            </a:prstGeom>
            <a:noFill/>
            <a:ln w="19050">
              <a:solidFill>
                <a:srgbClr val="0000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grpSp>
      <p:grpSp>
        <p:nvGrpSpPr>
          <p:cNvPr id="258100" name="Group 52"/>
          <p:cNvGrpSpPr/>
          <p:nvPr/>
        </p:nvGrpSpPr>
        <p:grpSpPr bwMode="auto">
          <a:xfrm>
            <a:off x="2846256" y="2276351"/>
            <a:ext cx="4994275" cy="2376488"/>
            <a:chOff x="1655" y="1570"/>
            <a:chExt cx="2904" cy="1497"/>
          </a:xfrm>
        </p:grpSpPr>
        <p:sp>
          <p:nvSpPr>
            <p:cNvPr id="258095" name="Line 47"/>
            <p:cNvSpPr>
              <a:spLocks noChangeShapeType="1"/>
            </p:cNvSpPr>
            <p:nvPr/>
          </p:nvSpPr>
          <p:spPr bwMode="auto">
            <a:xfrm>
              <a:off x="1655"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6" name="Line 48"/>
            <p:cNvSpPr>
              <a:spLocks noChangeShapeType="1"/>
            </p:cNvSpPr>
            <p:nvPr/>
          </p:nvSpPr>
          <p:spPr bwMode="auto">
            <a:xfrm>
              <a:off x="2381"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7" name="Line 49"/>
            <p:cNvSpPr>
              <a:spLocks noChangeShapeType="1"/>
            </p:cNvSpPr>
            <p:nvPr/>
          </p:nvSpPr>
          <p:spPr bwMode="auto">
            <a:xfrm>
              <a:off x="3107"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8" name="Line 50"/>
            <p:cNvSpPr>
              <a:spLocks noChangeShapeType="1"/>
            </p:cNvSpPr>
            <p:nvPr/>
          </p:nvSpPr>
          <p:spPr bwMode="auto">
            <a:xfrm>
              <a:off x="3833"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58099" name="Line 51"/>
            <p:cNvSpPr>
              <a:spLocks noChangeShapeType="1"/>
            </p:cNvSpPr>
            <p:nvPr/>
          </p:nvSpPr>
          <p:spPr bwMode="auto">
            <a:xfrm>
              <a:off x="4559" y="1570"/>
              <a:ext cx="0" cy="1497"/>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258101" name="Text Box 53"/>
          <p:cNvSpPr txBox="1">
            <a:spLocks noChangeArrowheads="1"/>
          </p:cNvSpPr>
          <p:nvPr/>
        </p:nvSpPr>
        <p:spPr bwMode="auto">
          <a:xfrm>
            <a:off x="2861396" y="1556792"/>
            <a:ext cx="173156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400" b="1" dirty="0">
                <a:solidFill>
                  <a:srgbClr val="C00000"/>
                </a:solidFill>
                <a:latin typeface="+mn-lt"/>
                <a:ea typeface="黑体" panose="02010609060101010101" pitchFamily="2" charset="-122"/>
              </a:rPr>
              <a:t>周期性出现</a:t>
            </a:r>
          </a:p>
        </p:txBody>
      </p:sp>
      <p:sp>
        <p:nvSpPr>
          <p:cNvPr id="2" name="矩形 1"/>
          <p:cNvSpPr/>
          <p:nvPr/>
        </p:nvSpPr>
        <p:spPr>
          <a:xfrm>
            <a:off x="2786410" y="5229200"/>
            <a:ext cx="4208504" cy="461665"/>
          </a:xfrm>
          <a:prstGeom prst="rect">
            <a:avLst/>
          </a:prstGeom>
        </p:spPr>
        <p:txBody>
          <a:bodyPr wrap="square">
            <a:spAutoFit/>
          </a:bodyPr>
          <a:lstStyle/>
          <a:p>
            <a:pPr algn="ctr"/>
            <a:r>
              <a:rPr lang="zh-CN" altLang="zh-CN" sz="2400" b="1" dirty="0">
                <a:latin typeface="+mn-lt"/>
                <a:ea typeface="黑体" panose="02010609060101010101" pitchFamily="2" charset="-122"/>
              </a:rPr>
              <a:t>时分复用</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7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5808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5808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5808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58092"/>
                                        </p:tgtEl>
                                        <p:attrNameLst>
                                          <p:attrName>style.visibility</p:attrName>
                                        </p:attrNameLst>
                                      </p:cBhvr>
                                      <p:to>
                                        <p:strVal val="visible"/>
                                      </p:to>
                                    </p:set>
                                  </p:childTnLst>
                                </p:cTn>
                              </p:par>
                            </p:childTnLst>
                          </p:cTn>
                        </p:par>
                        <p:par>
                          <p:cTn id="19" fill="hold">
                            <p:stCondLst>
                              <p:cond delay="2000"/>
                            </p:stCondLst>
                            <p:childTnLst>
                              <p:par>
                                <p:cTn id="20" presetID="35" presetClass="emph" presetSubtype="0" repeatCount="4000" fill="hold" nodeType="afterEffect">
                                  <p:stCondLst>
                                    <p:cond delay="0"/>
                                  </p:stCondLst>
                                  <p:childTnLst>
                                    <p:anim calcmode="discrete" valueType="str">
                                      <p:cBhvr>
                                        <p:cTn id="21" dur="500" fill="hold"/>
                                        <p:tgtEl>
                                          <p:spTgt spid="258066"/>
                                        </p:tgtEl>
                                        <p:attrNameLst>
                                          <p:attrName>style.visibility</p:attrName>
                                        </p:attrNameLst>
                                      </p:cBhvr>
                                      <p:tavLst>
                                        <p:tav tm="0">
                                          <p:val>
                                            <p:strVal val="hidden"/>
                                          </p:val>
                                        </p:tav>
                                        <p:tav tm="50000">
                                          <p:val>
                                            <p:strVal val="visible"/>
                                          </p:val>
                                        </p:tav>
                                      </p:tavLst>
                                    </p:anim>
                                  </p:childTnLst>
                                </p:cTn>
                              </p:par>
                            </p:childTnLst>
                          </p:cTn>
                        </p:par>
                        <p:par>
                          <p:cTn id="22" fill="hold">
                            <p:stCondLst>
                              <p:cond delay="2500"/>
                            </p:stCondLst>
                            <p:childTnLst>
                              <p:par>
                                <p:cTn id="23" presetID="1" presetClass="entr" presetSubtype="0" fill="hold" nodeType="afterEffect">
                                  <p:stCondLst>
                                    <p:cond delay="500"/>
                                  </p:stCondLst>
                                  <p:childTnLst>
                                    <p:set>
                                      <p:cBhvr>
                                        <p:cTn id="24" dur="1" fill="hold">
                                          <p:stCondLst>
                                            <p:cond delay="0"/>
                                          </p:stCondLst>
                                        </p:cTn>
                                        <p:tgtEl>
                                          <p:spTgt spid="258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lgn="ctr"/>
            <a:r>
              <a:rPr lang="zh-CN" altLang="en-US" sz="3600" dirty="0">
                <a:solidFill>
                  <a:srgbClr val="FF0000"/>
                </a:solidFill>
              </a:rPr>
              <a:t>时分复用可能会造成线路资源的浪费 </a:t>
            </a:r>
          </a:p>
        </p:txBody>
      </p:sp>
      <p:sp>
        <p:nvSpPr>
          <p:cNvPr id="266331" name="Text Box 91"/>
          <p:cNvSpPr txBox="1">
            <a:spLocks noChangeArrowheads="1"/>
          </p:cNvSpPr>
          <p:nvPr/>
        </p:nvSpPr>
        <p:spPr bwMode="auto">
          <a:xfrm>
            <a:off x="852868" y="1196752"/>
            <a:ext cx="8469497" cy="870046"/>
          </a:xfrm>
          <a:prstGeom prst="rect">
            <a:avLst/>
          </a:prstGeom>
          <a:solidFill>
            <a:srgbClr val="66FF33"/>
          </a:solidFill>
          <a:ln>
            <a:solidFill>
              <a:srgbClr val="000066"/>
            </a:solidFill>
          </a:ln>
          <a:effectLst/>
        </p:spPr>
        <p:txBody>
          <a:bodyPr wrap="square">
            <a:spAutoFit/>
          </a:bodyPr>
          <a:lstStyle/>
          <a:p>
            <a:pPr algn="l">
              <a:lnSpc>
                <a:spcPct val="110000"/>
              </a:lnSpc>
            </a:pPr>
            <a:r>
              <a:rPr lang="zh-CN" altLang="en-US" sz="2400" b="1" dirty="0">
                <a:solidFill>
                  <a:srgbClr val="000099"/>
                </a:solidFill>
                <a:latin typeface="+mn-lt"/>
                <a:ea typeface="黑体" panose="02010609060101010101" pitchFamily="2" charset="-122"/>
              </a:rPr>
              <a:t>使用时分复用系统传送计算机数据时，由于计算机数据的突发性质，用户对分配到的子信道的利用率一般是不高的。</a:t>
            </a:r>
            <a:endParaRPr lang="en-US" altLang="zh-CN" sz="2400" b="1" dirty="0">
              <a:solidFill>
                <a:srgbClr val="000099"/>
              </a:solidFill>
              <a:latin typeface="+mn-lt"/>
              <a:ea typeface="黑体" panose="02010609060101010101" pitchFamily="2" charset="-122"/>
            </a:endParaRPr>
          </a:p>
        </p:txBody>
      </p:sp>
      <p:grpSp>
        <p:nvGrpSpPr>
          <p:cNvPr id="3" name="组合 2"/>
          <p:cNvGrpSpPr/>
          <p:nvPr/>
        </p:nvGrpSpPr>
        <p:grpSpPr>
          <a:xfrm>
            <a:off x="264700" y="2348880"/>
            <a:ext cx="9544896" cy="3960440"/>
            <a:chOff x="264700" y="2438197"/>
            <a:chExt cx="9544896" cy="3960440"/>
          </a:xfrm>
        </p:grpSpPr>
        <p:sp>
          <p:nvSpPr>
            <p:cNvPr id="266243" name="Freeform 3"/>
            <p:cNvSpPr/>
            <p:nvPr/>
          </p:nvSpPr>
          <p:spPr bwMode="auto">
            <a:xfrm>
              <a:off x="667608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4" name="Freeform 4"/>
            <p:cNvSpPr/>
            <p:nvPr/>
          </p:nvSpPr>
          <p:spPr bwMode="auto">
            <a:xfrm>
              <a:off x="7719997"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5" name="Freeform 5"/>
            <p:cNvSpPr/>
            <p:nvPr/>
          </p:nvSpPr>
          <p:spPr bwMode="auto">
            <a:xfrm>
              <a:off x="8241094" y="4162221"/>
              <a:ext cx="261408"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46" name="Freeform 6"/>
            <p:cNvSpPr/>
            <p:nvPr/>
          </p:nvSpPr>
          <p:spPr bwMode="auto">
            <a:xfrm>
              <a:off x="9023599"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7" name="Freeform 7"/>
            <p:cNvSpPr/>
            <p:nvPr/>
          </p:nvSpPr>
          <p:spPr bwMode="auto">
            <a:xfrm>
              <a:off x="6416395" y="4162221"/>
              <a:ext cx="259689"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8" name="Freeform 8"/>
            <p:cNvSpPr/>
            <p:nvPr/>
          </p:nvSpPr>
          <p:spPr bwMode="auto">
            <a:xfrm>
              <a:off x="5372482" y="4165397"/>
              <a:ext cx="261408"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49" name="Freeform 9"/>
            <p:cNvSpPr/>
            <p:nvPr/>
          </p:nvSpPr>
          <p:spPr bwMode="auto">
            <a:xfrm>
              <a:off x="5112793" y="4165397"/>
              <a:ext cx="259689"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0" name="Freeform 10"/>
            <p:cNvSpPr/>
            <p:nvPr/>
          </p:nvSpPr>
          <p:spPr bwMode="auto">
            <a:xfrm>
              <a:off x="2677568"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1" name="Freeform 11"/>
            <p:cNvSpPr/>
            <p:nvPr/>
          </p:nvSpPr>
          <p:spPr bwMode="auto">
            <a:xfrm>
              <a:off x="852869" y="3785983"/>
              <a:ext cx="1217613"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2" name="Freeform 12"/>
            <p:cNvSpPr/>
            <p:nvPr/>
          </p:nvSpPr>
          <p:spPr bwMode="auto">
            <a:xfrm>
              <a:off x="1461675" y="4536872"/>
              <a:ext cx="1215892"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3" name="Freeform 13"/>
            <p:cNvSpPr/>
            <p:nvPr/>
          </p:nvSpPr>
          <p:spPr bwMode="auto">
            <a:xfrm>
              <a:off x="2677568" y="5289347"/>
              <a:ext cx="608806"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266254" name="Text Box 14"/>
            <p:cNvSpPr txBox="1">
              <a:spLocks noChangeArrowheads="1"/>
            </p:cNvSpPr>
            <p:nvPr/>
          </p:nvSpPr>
          <p:spPr bwMode="auto">
            <a:xfrm>
              <a:off x="390245" y="301128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55" name="Text Box 15"/>
            <p:cNvSpPr txBox="1">
              <a:spLocks noChangeArrowheads="1"/>
            </p:cNvSpPr>
            <p:nvPr/>
          </p:nvSpPr>
          <p:spPr bwMode="auto">
            <a:xfrm>
              <a:off x="390245" y="376375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56" name="Text Box 16"/>
            <p:cNvSpPr txBox="1">
              <a:spLocks noChangeArrowheads="1"/>
            </p:cNvSpPr>
            <p:nvPr/>
          </p:nvSpPr>
          <p:spPr bwMode="auto">
            <a:xfrm>
              <a:off x="390244" y="451623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57" name="Text Box 17"/>
            <p:cNvSpPr txBox="1">
              <a:spLocks noChangeArrowheads="1"/>
            </p:cNvSpPr>
            <p:nvPr/>
          </p:nvSpPr>
          <p:spPr bwMode="auto">
            <a:xfrm>
              <a:off x="390244" y="526870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258" name="Line 18"/>
            <p:cNvSpPr>
              <a:spLocks noChangeShapeType="1"/>
            </p:cNvSpPr>
            <p:nvPr/>
          </p:nvSpPr>
          <p:spPr bwMode="auto">
            <a:xfrm>
              <a:off x="4937374" y="4536871"/>
              <a:ext cx="460732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59" name="Line 19"/>
            <p:cNvSpPr>
              <a:spLocks noChangeShapeType="1"/>
            </p:cNvSpPr>
            <p:nvPr/>
          </p:nvSpPr>
          <p:spPr bwMode="auto">
            <a:xfrm>
              <a:off x="56338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60" name="Text Box 20"/>
            <p:cNvSpPr txBox="1">
              <a:spLocks noChangeArrowheads="1"/>
            </p:cNvSpPr>
            <p:nvPr/>
          </p:nvSpPr>
          <p:spPr bwMode="auto">
            <a:xfrm>
              <a:off x="2808272" y="29954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1" name="Text Box 21"/>
            <p:cNvSpPr txBox="1">
              <a:spLocks noChangeArrowheads="1"/>
            </p:cNvSpPr>
            <p:nvPr/>
          </p:nvSpPr>
          <p:spPr bwMode="auto">
            <a:xfrm>
              <a:off x="820841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2" name="Text Box 22"/>
            <p:cNvSpPr txBox="1">
              <a:spLocks noChangeArrowheads="1"/>
            </p:cNvSpPr>
            <p:nvPr/>
          </p:nvSpPr>
          <p:spPr bwMode="auto">
            <a:xfrm>
              <a:off x="5329486"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b</a:t>
              </a:r>
            </a:p>
          </p:txBody>
        </p:sp>
        <p:sp>
          <p:nvSpPr>
            <p:cNvPr id="266263" name="Text Box 23"/>
            <p:cNvSpPr txBox="1">
              <a:spLocks noChangeArrowheads="1"/>
            </p:cNvSpPr>
            <p:nvPr/>
          </p:nvSpPr>
          <p:spPr bwMode="auto">
            <a:xfrm>
              <a:off x="964655" y="378280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64" name="Text Box 24"/>
            <p:cNvSpPr txBox="1">
              <a:spLocks noChangeArrowheads="1"/>
            </p:cNvSpPr>
            <p:nvPr/>
          </p:nvSpPr>
          <p:spPr bwMode="auto">
            <a:xfrm>
              <a:off x="2214944" y="45067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65" name="Text Box 25"/>
            <p:cNvSpPr txBox="1">
              <a:spLocks noChangeArrowheads="1"/>
            </p:cNvSpPr>
            <p:nvPr/>
          </p:nvSpPr>
          <p:spPr bwMode="auto">
            <a:xfrm>
              <a:off x="2772157" y="5263947"/>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266" name="Text Box 26"/>
            <p:cNvSpPr txBox="1">
              <a:spLocks noChangeArrowheads="1"/>
            </p:cNvSpPr>
            <p:nvPr/>
          </p:nvSpPr>
          <p:spPr bwMode="auto">
            <a:xfrm>
              <a:off x="6380280"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267" name="Text Box 27"/>
            <p:cNvSpPr txBox="1">
              <a:spLocks noChangeArrowheads="1"/>
            </p:cNvSpPr>
            <p:nvPr/>
          </p:nvSpPr>
          <p:spPr bwMode="auto">
            <a:xfrm>
              <a:off x="6633088"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268" name="Text Box 28"/>
            <p:cNvSpPr txBox="1">
              <a:spLocks noChangeArrowheads="1"/>
            </p:cNvSpPr>
            <p:nvPr/>
          </p:nvSpPr>
          <p:spPr bwMode="auto">
            <a:xfrm>
              <a:off x="5083557"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269" name="Text Box 29"/>
            <p:cNvSpPr txBox="1">
              <a:spLocks noChangeArrowheads="1"/>
            </p:cNvSpPr>
            <p:nvPr/>
          </p:nvSpPr>
          <p:spPr bwMode="auto">
            <a:xfrm>
              <a:off x="3525425" y="301128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0" name="Text Box 30"/>
            <p:cNvSpPr txBox="1">
              <a:spLocks noChangeArrowheads="1"/>
            </p:cNvSpPr>
            <p:nvPr/>
          </p:nvSpPr>
          <p:spPr bwMode="auto">
            <a:xfrm>
              <a:off x="3525425" y="3781222"/>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1" name="Text Box 31"/>
            <p:cNvSpPr txBox="1">
              <a:spLocks noChangeArrowheads="1"/>
            </p:cNvSpPr>
            <p:nvPr/>
          </p:nvSpPr>
          <p:spPr bwMode="auto">
            <a:xfrm>
              <a:off x="3525425" y="455115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2" name="Text Box 32"/>
            <p:cNvSpPr txBox="1">
              <a:spLocks noChangeArrowheads="1"/>
            </p:cNvSpPr>
            <p:nvPr/>
          </p:nvSpPr>
          <p:spPr bwMode="auto">
            <a:xfrm>
              <a:off x="3525425" y="5321097"/>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266273" name="Text Box 33"/>
            <p:cNvSpPr txBox="1">
              <a:spLocks noChangeArrowheads="1"/>
            </p:cNvSpPr>
            <p:nvPr/>
          </p:nvSpPr>
          <p:spPr bwMode="auto">
            <a:xfrm>
              <a:off x="9522338" y="445442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t</a:t>
              </a:r>
            </a:p>
          </p:txBody>
        </p:sp>
        <p:sp>
          <p:nvSpPr>
            <p:cNvPr id="266274" name="Line 34"/>
            <p:cNvSpPr>
              <a:spLocks noChangeShapeType="1"/>
            </p:cNvSpPr>
            <p:nvPr/>
          </p:nvSpPr>
          <p:spPr bwMode="auto">
            <a:xfrm>
              <a:off x="745858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5" name="Line 35"/>
            <p:cNvSpPr>
              <a:spLocks noChangeShapeType="1"/>
            </p:cNvSpPr>
            <p:nvPr/>
          </p:nvSpPr>
          <p:spPr bwMode="auto">
            <a:xfrm>
              <a:off x="1461675"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6" name="Line 36"/>
            <p:cNvSpPr>
              <a:spLocks noChangeShapeType="1"/>
            </p:cNvSpPr>
            <p:nvPr/>
          </p:nvSpPr>
          <p:spPr bwMode="auto">
            <a:xfrm>
              <a:off x="2070482"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7" name="Line 37"/>
            <p:cNvSpPr>
              <a:spLocks noChangeShapeType="1"/>
            </p:cNvSpPr>
            <p:nvPr/>
          </p:nvSpPr>
          <p:spPr bwMode="auto">
            <a:xfrm>
              <a:off x="2677567"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8" name="Line 38"/>
            <p:cNvSpPr>
              <a:spLocks noChangeShapeType="1"/>
            </p:cNvSpPr>
            <p:nvPr/>
          </p:nvSpPr>
          <p:spPr bwMode="auto">
            <a:xfrm>
              <a:off x="1461675"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79" name="Line 39"/>
            <p:cNvSpPr>
              <a:spLocks noChangeShapeType="1"/>
            </p:cNvSpPr>
            <p:nvPr/>
          </p:nvSpPr>
          <p:spPr bwMode="auto">
            <a:xfrm>
              <a:off x="3286374" y="4819446"/>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0" name="Line 40"/>
            <p:cNvSpPr>
              <a:spLocks noChangeShapeType="1"/>
            </p:cNvSpPr>
            <p:nvPr/>
          </p:nvSpPr>
          <p:spPr bwMode="auto">
            <a:xfrm>
              <a:off x="2677567" y="557192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1" name="Line 41"/>
            <p:cNvSpPr>
              <a:spLocks noChangeShapeType="1"/>
            </p:cNvSpPr>
            <p:nvPr/>
          </p:nvSpPr>
          <p:spPr bwMode="auto">
            <a:xfrm>
              <a:off x="5112792"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2" name="Line 42"/>
            <p:cNvSpPr>
              <a:spLocks noChangeShapeType="1"/>
            </p:cNvSpPr>
            <p:nvPr/>
          </p:nvSpPr>
          <p:spPr bwMode="auto">
            <a:xfrm>
              <a:off x="6154986"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3" name="Line 43"/>
            <p:cNvSpPr>
              <a:spLocks noChangeShapeType="1"/>
            </p:cNvSpPr>
            <p:nvPr/>
          </p:nvSpPr>
          <p:spPr bwMode="auto">
            <a:xfrm>
              <a:off x="7197180"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4" name="Line 44"/>
            <p:cNvSpPr>
              <a:spLocks noChangeShapeType="1"/>
            </p:cNvSpPr>
            <p:nvPr/>
          </p:nvSpPr>
          <p:spPr bwMode="auto">
            <a:xfrm>
              <a:off x="8241094"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5" name="Line 45"/>
            <p:cNvSpPr>
              <a:spLocks noChangeShapeType="1"/>
            </p:cNvSpPr>
            <p:nvPr/>
          </p:nvSpPr>
          <p:spPr bwMode="auto">
            <a:xfrm>
              <a:off x="5112793"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6" name="Line 46"/>
            <p:cNvSpPr>
              <a:spLocks noChangeShapeType="1"/>
            </p:cNvSpPr>
            <p:nvPr/>
          </p:nvSpPr>
          <p:spPr bwMode="auto">
            <a:xfrm>
              <a:off x="6154987"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7" name="Line 47"/>
            <p:cNvSpPr>
              <a:spLocks noChangeShapeType="1"/>
            </p:cNvSpPr>
            <p:nvPr/>
          </p:nvSpPr>
          <p:spPr bwMode="auto">
            <a:xfrm>
              <a:off x="7197181" y="4725783"/>
              <a:ext cx="104391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88" name="Text Box 48"/>
            <p:cNvSpPr txBox="1">
              <a:spLocks noChangeArrowheads="1"/>
            </p:cNvSpPr>
            <p:nvPr/>
          </p:nvSpPr>
          <p:spPr bwMode="auto">
            <a:xfrm>
              <a:off x="6416394" y="5446509"/>
              <a:ext cx="2297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4 </a:t>
              </a:r>
              <a:r>
                <a:rPr kumimoji="1" lang="zh-CN" altLang="en-US" sz="2400" b="1" dirty="0">
                  <a:solidFill>
                    <a:srgbClr val="000099"/>
                  </a:solidFill>
                  <a:latin typeface="+mn-lt"/>
                  <a:ea typeface="黑体" panose="02010609060101010101" pitchFamily="2" charset="-122"/>
                </a:rPr>
                <a:t>个时分复用帧</a:t>
              </a:r>
            </a:p>
          </p:txBody>
        </p:sp>
        <p:sp>
          <p:nvSpPr>
            <p:cNvPr id="266289" name="Text Box 49"/>
            <p:cNvSpPr txBox="1">
              <a:spLocks noChangeArrowheads="1"/>
            </p:cNvSpPr>
            <p:nvPr/>
          </p:nvSpPr>
          <p:spPr bwMode="auto">
            <a:xfrm>
              <a:off x="53724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#1</a:t>
              </a:r>
            </a:p>
          </p:txBody>
        </p:sp>
        <p:sp>
          <p:nvSpPr>
            <p:cNvPr id="266290" name="Line 50"/>
            <p:cNvSpPr>
              <a:spLocks noChangeShapeType="1"/>
            </p:cNvSpPr>
            <p:nvPr/>
          </p:nvSpPr>
          <p:spPr bwMode="auto">
            <a:xfrm>
              <a:off x="3712883" y="3463721"/>
              <a:ext cx="1138502" cy="6985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1" name="Line 51"/>
            <p:cNvSpPr>
              <a:spLocks noChangeShapeType="1"/>
            </p:cNvSpPr>
            <p:nvPr/>
          </p:nvSpPr>
          <p:spPr bwMode="auto">
            <a:xfrm>
              <a:off x="3712883" y="4184446"/>
              <a:ext cx="1050793" cy="1651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2" name="Line 52"/>
            <p:cNvSpPr>
              <a:spLocks noChangeShapeType="1"/>
            </p:cNvSpPr>
            <p:nvPr/>
          </p:nvSpPr>
          <p:spPr bwMode="auto">
            <a:xfrm flipV="1">
              <a:off x="3790274" y="4536871"/>
              <a:ext cx="973402" cy="36671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3" name="Line 53"/>
            <p:cNvSpPr>
              <a:spLocks noChangeShapeType="1"/>
            </p:cNvSpPr>
            <p:nvPr/>
          </p:nvSpPr>
          <p:spPr bwMode="auto">
            <a:xfrm flipV="1">
              <a:off x="3807471" y="4725783"/>
              <a:ext cx="1043913" cy="8461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4" name="Text Box 54"/>
            <p:cNvSpPr txBox="1">
              <a:spLocks noChangeArrowheads="1"/>
            </p:cNvSpPr>
            <p:nvPr/>
          </p:nvSpPr>
          <p:spPr bwMode="auto">
            <a:xfrm>
              <a:off x="3790273" y="497660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p>
          </p:txBody>
        </p:sp>
        <p:sp>
          <p:nvSpPr>
            <p:cNvPr id="266295" name="Text Box 55"/>
            <p:cNvSpPr txBox="1">
              <a:spLocks noChangeArrowheads="1"/>
            </p:cNvSpPr>
            <p:nvPr/>
          </p:nvSpPr>
          <p:spPr bwMode="auto">
            <a:xfrm>
              <a:off x="3712882" y="44717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p>
          </p:txBody>
        </p:sp>
        <p:sp>
          <p:nvSpPr>
            <p:cNvPr id="266296" name="Text Box 56"/>
            <p:cNvSpPr txBox="1">
              <a:spLocks noChangeArrowheads="1"/>
            </p:cNvSpPr>
            <p:nvPr/>
          </p:nvSpPr>
          <p:spPr bwMode="auto">
            <a:xfrm>
              <a:off x="3712882" y="3824084"/>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p>
          </p:txBody>
        </p:sp>
        <p:sp>
          <p:nvSpPr>
            <p:cNvPr id="266297" name="Text Box 57"/>
            <p:cNvSpPr txBox="1">
              <a:spLocks noChangeArrowheads="1"/>
            </p:cNvSpPr>
            <p:nvPr/>
          </p:nvSpPr>
          <p:spPr bwMode="auto">
            <a:xfrm>
              <a:off x="3867663" y="324782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p>
          </p:txBody>
        </p:sp>
        <p:sp>
          <p:nvSpPr>
            <p:cNvPr id="266298" name="Freeform 58"/>
            <p:cNvSpPr/>
            <p:nvPr/>
          </p:nvSpPr>
          <p:spPr bwMode="auto">
            <a:xfrm>
              <a:off x="852870" y="3033508"/>
              <a:ext cx="608806"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299" name="Line 59"/>
            <p:cNvSpPr>
              <a:spLocks noChangeShapeType="1"/>
            </p:cNvSpPr>
            <p:nvPr/>
          </p:nvSpPr>
          <p:spPr bwMode="auto">
            <a:xfrm>
              <a:off x="3286374" y="4066971"/>
              <a:ext cx="0" cy="95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0" name="Line 60"/>
            <p:cNvSpPr>
              <a:spLocks noChangeShapeType="1"/>
            </p:cNvSpPr>
            <p:nvPr/>
          </p:nvSpPr>
          <p:spPr bwMode="auto">
            <a:xfrm>
              <a:off x="852869" y="5552871"/>
              <a:ext cx="0" cy="93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1" name="Text Box 61"/>
            <p:cNvSpPr txBox="1">
              <a:spLocks noChangeArrowheads="1"/>
            </p:cNvSpPr>
            <p:nvPr/>
          </p:nvSpPr>
          <p:spPr bwMode="auto">
            <a:xfrm>
              <a:off x="964655" y="2992233"/>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266302" name="Text Box 62"/>
            <p:cNvSpPr txBox="1">
              <a:spLocks noChangeArrowheads="1"/>
            </p:cNvSpPr>
            <p:nvPr/>
          </p:nvSpPr>
          <p:spPr bwMode="auto">
            <a:xfrm>
              <a:off x="1602698" y="4494009"/>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303" name="Text Box 63"/>
            <p:cNvSpPr txBox="1">
              <a:spLocks noChangeArrowheads="1"/>
            </p:cNvSpPr>
            <p:nvPr/>
          </p:nvSpPr>
          <p:spPr bwMode="auto">
            <a:xfrm>
              <a:off x="1631934" y="378598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266304" name="Line 64"/>
            <p:cNvSpPr>
              <a:spLocks noChangeShapeType="1"/>
            </p:cNvSpPr>
            <p:nvPr/>
          </p:nvSpPr>
          <p:spPr bwMode="auto">
            <a:xfrm>
              <a:off x="5893578"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5" name="Line 65"/>
            <p:cNvSpPr>
              <a:spLocks noChangeShapeType="1"/>
            </p:cNvSpPr>
            <p:nvPr/>
          </p:nvSpPr>
          <p:spPr bwMode="auto">
            <a:xfrm>
              <a:off x="6154986"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6" name="Line 66"/>
            <p:cNvSpPr>
              <a:spLocks noChangeShapeType="1"/>
            </p:cNvSpPr>
            <p:nvPr/>
          </p:nvSpPr>
          <p:spPr bwMode="auto">
            <a:xfrm>
              <a:off x="8241094" y="4725783"/>
              <a:ext cx="1042194"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7" name="Line 67"/>
            <p:cNvSpPr>
              <a:spLocks noChangeShapeType="1"/>
            </p:cNvSpPr>
            <p:nvPr/>
          </p:nvSpPr>
          <p:spPr bwMode="auto">
            <a:xfrm>
              <a:off x="9283288" y="4632122"/>
              <a:ext cx="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8" name="Line 68"/>
            <p:cNvSpPr>
              <a:spLocks noChangeShapeType="1"/>
            </p:cNvSpPr>
            <p:nvPr/>
          </p:nvSpPr>
          <p:spPr bwMode="auto">
            <a:xfrm>
              <a:off x="876219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09" name="Line 69"/>
            <p:cNvSpPr>
              <a:spLocks noChangeShapeType="1"/>
            </p:cNvSpPr>
            <p:nvPr/>
          </p:nvSpPr>
          <p:spPr bwMode="auto">
            <a:xfrm>
              <a:off x="7197180" y="4443209"/>
              <a:ext cx="0" cy="93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0" name="Text Box 70"/>
            <p:cNvSpPr txBox="1">
              <a:spLocks noChangeArrowheads="1"/>
            </p:cNvSpPr>
            <p:nvPr/>
          </p:nvSpPr>
          <p:spPr bwMode="auto">
            <a:xfrm>
              <a:off x="7697640" y="414793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266311" name="Text Box 71"/>
            <p:cNvSpPr txBox="1">
              <a:spLocks noChangeArrowheads="1"/>
            </p:cNvSpPr>
            <p:nvPr/>
          </p:nvSpPr>
          <p:spPr bwMode="auto">
            <a:xfrm>
              <a:off x="8980605" y="414793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266312" name="Text Box 72"/>
            <p:cNvSpPr txBox="1">
              <a:spLocks noChangeArrowheads="1"/>
            </p:cNvSpPr>
            <p:nvPr/>
          </p:nvSpPr>
          <p:spPr bwMode="auto">
            <a:xfrm>
              <a:off x="3800872" y="271283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800" b="1" dirty="0">
                  <a:solidFill>
                    <a:srgbClr val="C00000"/>
                  </a:solidFill>
                  <a:latin typeface="+mn-lt"/>
                  <a:ea typeface="黑体" panose="02010609060101010101" pitchFamily="2" charset="-122"/>
                </a:rPr>
                <a:t>时分复用</a:t>
              </a:r>
            </a:p>
          </p:txBody>
        </p:sp>
        <p:sp>
          <p:nvSpPr>
            <p:cNvPr id="266313" name="Text Box 73"/>
            <p:cNvSpPr txBox="1">
              <a:spLocks noChangeArrowheads="1"/>
            </p:cNvSpPr>
            <p:nvPr/>
          </p:nvSpPr>
          <p:spPr bwMode="auto">
            <a:xfrm>
              <a:off x="6416395"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#2</a:t>
              </a:r>
            </a:p>
          </p:txBody>
        </p:sp>
        <p:sp>
          <p:nvSpPr>
            <p:cNvPr id="266314" name="Text Box 74"/>
            <p:cNvSpPr txBox="1">
              <a:spLocks noChangeArrowheads="1"/>
            </p:cNvSpPr>
            <p:nvPr/>
          </p:nvSpPr>
          <p:spPr bwMode="auto">
            <a:xfrm>
              <a:off x="7510182"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#3</a:t>
              </a:r>
            </a:p>
          </p:txBody>
        </p:sp>
        <p:sp>
          <p:nvSpPr>
            <p:cNvPr id="266315" name="Text Box 75"/>
            <p:cNvSpPr txBox="1">
              <a:spLocks noChangeArrowheads="1"/>
            </p:cNvSpPr>
            <p:nvPr/>
          </p:nvSpPr>
          <p:spPr bwMode="auto">
            <a:xfrm>
              <a:off x="8552376" y="467498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#4</a:t>
              </a:r>
            </a:p>
          </p:txBody>
        </p:sp>
        <p:sp>
          <p:nvSpPr>
            <p:cNvPr id="266316" name="Line 76"/>
            <p:cNvSpPr>
              <a:spLocks noChangeShapeType="1"/>
            </p:cNvSpPr>
            <p:nvPr/>
          </p:nvSpPr>
          <p:spPr bwMode="auto">
            <a:xfrm>
              <a:off x="5719880"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7" name="Line 77"/>
            <p:cNvSpPr>
              <a:spLocks noChangeShapeType="1"/>
            </p:cNvSpPr>
            <p:nvPr/>
          </p:nvSpPr>
          <p:spPr bwMode="auto">
            <a:xfrm>
              <a:off x="6676084" y="5071858"/>
              <a:ext cx="521096"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8" name="Line 78"/>
            <p:cNvSpPr>
              <a:spLocks noChangeShapeType="1"/>
            </p:cNvSpPr>
            <p:nvPr/>
          </p:nvSpPr>
          <p:spPr bwMode="auto">
            <a:xfrm flipH="1">
              <a:off x="7284890" y="5071858"/>
              <a:ext cx="435107"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19" name="Line 79"/>
            <p:cNvSpPr>
              <a:spLocks noChangeShapeType="1"/>
            </p:cNvSpPr>
            <p:nvPr/>
          </p:nvSpPr>
          <p:spPr bwMode="auto">
            <a:xfrm flipV="1">
              <a:off x="7458589" y="5071858"/>
              <a:ext cx="1303602" cy="3762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0" name="Text Box 80"/>
            <p:cNvSpPr txBox="1">
              <a:spLocks noChangeArrowheads="1"/>
            </p:cNvSpPr>
            <p:nvPr/>
          </p:nvSpPr>
          <p:spPr bwMode="auto">
            <a:xfrm>
              <a:off x="264700" y="243819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a:solidFill>
                    <a:srgbClr val="000099"/>
                  </a:solidFill>
                  <a:latin typeface="+mn-lt"/>
                  <a:ea typeface="黑体" panose="02010609060101010101" pitchFamily="2" charset="-122"/>
                </a:rPr>
                <a:t>用户</a:t>
              </a:r>
            </a:p>
          </p:txBody>
        </p:sp>
        <p:sp>
          <p:nvSpPr>
            <p:cNvPr id="266321" name="Line 81"/>
            <p:cNvSpPr>
              <a:spLocks noChangeShapeType="1"/>
            </p:cNvSpPr>
            <p:nvPr/>
          </p:nvSpPr>
          <p:spPr bwMode="auto">
            <a:xfrm>
              <a:off x="766880" y="3409746"/>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2" name="Line 82"/>
            <p:cNvSpPr>
              <a:spLocks noChangeShapeType="1"/>
            </p:cNvSpPr>
            <p:nvPr/>
          </p:nvSpPr>
          <p:spPr bwMode="auto">
            <a:xfrm>
              <a:off x="766880" y="4162221"/>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3" name="Line 83"/>
            <p:cNvSpPr>
              <a:spLocks noChangeShapeType="1"/>
            </p:cNvSpPr>
            <p:nvPr/>
          </p:nvSpPr>
          <p:spPr bwMode="auto">
            <a:xfrm>
              <a:off x="766880" y="4913108"/>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4" name="Line 84"/>
            <p:cNvSpPr>
              <a:spLocks noChangeShapeType="1"/>
            </p:cNvSpPr>
            <p:nvPr/>
          </p:nvSpPr>
          <p:spPr bwMode="auto">
            <a:xfrm>
              <a:off x="766880" y="5665583"/>
              <a:ext cx="2866892"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nvGrpSpPr>
            <p:cNvPr id="266325" name="Group 85"/>
            <p:cNvGrpSpPr/>
            <p:nvPr/>
          </p:nvGrpSpPr>
          <p:grpSpPr bwMode="auto">
            <a:xfrm>
              <a:off x="5116232" y="3968546"/>
              <a:ext cx="4171293" cy="1079500"/>
              <a:chOff x="1655" y="1570"/>
              <a:chExt cx="2919" cy="1497"/>
            </a:xfrm>
          </p:grpSpPr>
          <p:sp>
            <p:nvSpPr>
              <p:cNvPr id="266326" name="Line 86"/>
              <p:cNvSpPr>
                <a:spLocks noChangeShapeType="1"/>
              </p:cNvSpPr>
              <p:nvPr/>
            </p:nvSpPr>
            <p:spPr bwMode="auto">
              <a:xfrm>
                <a:off x="1655"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7" name="Line 87"/>
              <p:cNvSpPr>
                <a:spLocks noChangeShapeType="1"/>
              </p:cNvSpPr>
              <p:nvPr/>
            </p:nvSpPr>
            <p:spPr bwMode="auto">
              <a:xfrm>
                <a:off x="2381"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8" name="Line 88"/>
              <p:cNvSpPr>
                <a:spLocks noChangeShapeType="1"/>
              </p:cNvSpPr>
              <p:nvPr/>
            </p:nvSpPr>
            <p:spPr bwMode="auto">
              <a:xfrm>
                <a:off x="3107"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29" name="Line 89"/>
              <p:cNvSpPr>
                <a:spLocks noChangeShapeType="1"/>
              </p:cNvSpPr>
              <p:nvPr/>
            </p:nvSpPr>
            <p:spPr bwMode="auto">
              <a:xfrm>
                <a:off x="3833"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266330" name="Line 90"/>
              <p:cNvSpPr>
                <a:spLocks noChangeShapeType="1"/>
              </p:cNvSpPr>
              <p:nvPr/>
            </p:nvSpPr>
            <p:spPr bwMode="auto">
              <a:xfrm>
                <a:off x="4574" y="1570"/>
                <a:ext cx="0" cy="1497"/>
              </a:xfrm>
              <a:prstGeom prst="line">
                <a:avLst/>
              </a:prstGeom>
              <a:noFill/>
              <a:ln w="28575">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grpSp>
        <p:sp>
          <p:nvSpPr>
            <p:cNvPr id="2" name="矩形 1"/>
            <p:cNvSpPr/>
            <p:nvPr/>
          </p:nvSpPr>
          <p:spPr>
            <a:xfrm>
              <a:off x="1766365" y="5936972"/>
              <a:ext cx="6995825" cy="461665"/>
            </a:xfrm>
            <a:prstGeom prst="rect">
              <a:avLst/>
            </a:prstGeom>
          </p:spPr>
          <p:txBody>
            <a:bodyPr wrap="square">
              <a:spAutoFit/>
            </a:bodyPr>
            <a:lstStyle/>
            <a:p>
              <a:pPr algn="ctr"/>
              <a:r>
                <a:rPr lang="zh-CN" altLang="zh-CN" sz="2400" b="1" dirty="0">
                  <a:latin typeface="+mn-lt"/>
                  <a:ea typeface="黑体" panose="02010609060101010101" pitchFamily="2" charset="-122"/>
                </a:rPr>
                <a:t>时分复用可能会造成线路资源的浪费</a:t>
              </a:r>
              <a:endParaRPr lang="zh-CN" altLang="en-US" sz="2400" b="1" dirty="0">
                <a:latin typeface="+mn-lt"/>
                <a:ea typeface="黑体" panose="02010609060101010101" pitchFamily="2" charset="-122"/>
              </a:endParaRPr>
            </a:p>
          </p:txBody>
        </p:sp>
      </p:grpSp>
      <p:sp>
        <p:nvSpPr>
          <p:cNvPr id="4" name="矩形 3"/>
          <p:cNvSpPr/>
          <p:nvPr/>
        </p:nvSpPr>
        <p:spPr>
          <a:xfrm>
            <a:off x="5518729" y="2564904"/>
            <a:ext cx="4042783" cy="1107996"/>
          </a:xfrm>
          <a:prstGeom prst="rect">
            <a:avLst/>
          </a:prstGeom>
          <a:ln>
            <a:solidFill>
              <a:schemeClr val="tx1"/>
            </a:solidFill>
          </a:ln>
        </p:spPr>
        <p:txBody>
          <a:bodyPr wrap="square">
            <a:spAutoFit/>
          </a:bodyPr>
          <a:lstStyle/>
          <a:p>
            <a:r>
              <a:rPr lang="zh-CN" altLang="zh-CN" sz="2200" b="1" dirty="0">
                <a:ea typeface="黑体" panose="02010609060101010101" pitchFamily="2" charset="-122"/>
              </a:rPr>
              <a:t>当某用户暂时无数据发送时，在时分复用帧中分配给该用户的时隙只能处于空闲状态</a:t>
            </a:r>
            <a:r>
              <a:rPr lang="zh-CN" altLang="en-US" sz="2200" b="1" dirty="0">
                <a:ea typeface="黑体" panose="02010609060101010101" pitchFamily="2" charset="-122"/>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95300" y="188640"/>
            <a:ext cx="9066212" cy="1512168"/>
          </a:xfrm>
        </p:spPr>
        <p:txBody>
          <a:bodyPr/>
          <a:lstStyle/>
          <a:p>
            <a:pPr algn="ctr"/>
            <a:r>
              <a:rPr lang="zh-CN" altLang="en-US" dirty="0"/>
              <a:t>统计时分复用</a:t>
            </a:r>
            <a:r>
              <a:rPr lang="zh-CN" altLang="en-US" sz="3200" dirty="0"/>
              <a:t> </a:t>
            </a:r>
            <a:r>
              <a:rPr lang="en-US" altLang="zh-CN" dirty="0"/>
              <a:t>STDM</a:t>
            </a:r>
            <a:br>
              <a:rPr lang="en-US" altLang="zh-CN" dirty="0"/>
            </a:br>
            <a:r>
              <a:rPr lang="en-US" altLang="zh-CN" dirty="0"/>
              <a:t>(Statistic TDM)  </a:t>
            </a:r>
          </a:p>
        </p:txBody>
      </p:sp>
      <p:sp>
        <p:nvSpPr>
          <p:cNvPr id="2" name="矩形 1"/>
          <p:cNvSpPr/>
          <p:nvPr/>
        </p:nvSpPr>
        <p:spPr>
          <a:xfrm>
            <a:off x="6249144" y="1982450"/>
            <a:ext cx="3312368" cy="1446550"/>
          </a:xfrm>
          <a:prstGeom prst="rect">
            <a:avLst/>
          </a:prstGeom>
          <a:ln>
            <a:solidFill>
              <a:schemeClr val="tx1"/>
            </a:solidFill>
          </a:ln>
        </p:spPr>
        <p:txBody>
          <a:bodyPr wrap="square">
            <a:spAutoFit/>
          </a:bodyPr>
          <a:lstStyle/>
          <a:p>
            <a:r>
              <a:rPr lang="en-US" altLang="zh-CN" sz="2200" b="1" dirty="0">
                <a:ea typeface="黑体" panose="02010609060101010101" pitchFamily="2" charset="-122"/>
              </a:rPr>
              <a:t>STDM </a:t>
            </a:r>
            <a:r>
              <a:rPr lang="zh-CN" altLang="zh-CN" sz="2200" b="1" dirty="0">
                <a:ea typeface="黑体" panose="02010609060101010101" pitchFamily="2" charset="-122"/>
              </a:rPr>
              <a:t>帧</a:t>
            </a:r>
            <a:r>
              <a:rPr lang="zh-CN" altLang="zh-CN" sz="2200" b="1" dirty="0">
                <a:solidFill>
                  <a:srgbClr val="FF0000"/>
                </a:solidFill>
                <a:ea typeface="黑体" panose="02010609060101010101" pitchFamily="2" charset="-122"/>
              </a:rPr>
              <a:t>不是固定分配</a:t>
            </a:r>
            <a:r>
              <a:rPr lang="zh-CN" altLang="zh-CN" sz="2200" b="1" dirty="0">
                <a:ea typeface="黑体" panose="02010609060101010101" pitchFamily="2" charset="-122"/>
              </a:rPr>
              <a:t>时隙，而是</a:t>
            </a:r>
            <a:r>
              <a:rPr lang="zh-CN" altLang="zh-CN" sz="2200" b="1" dirty="0">
                <a:solidFill>
                  <a:srgbClr val="FF0000"/>
                </a:solidFill>
                <a:ea typeface="黑体" panose="02010609060101010101" pitchFamily="2" charset="-122"/>
              </a:rPr>
              <a:t>按需动态地</a:t>
            </a:r>
            <a:r>
              <a:rPr lang="zh-CN" altLang="zh-CN" sz="2200" b="1" dirty="0">
                <a:ea typeface="黑体" panose="02010609060101010101" pitchFamily="2" charset="-122"/>
              </a:rPr>
              <a:t>分配时隙。因此统计时分复用可以提高线路的利用率</a:t>
            </a:r>
            <a:r>
              <a:rPr lang="zh-CN" altLang="en-US" sz="2200" b="1" dirty="0">
                <a:ea typeface="黑体" panose="02010609060101010101" pitchFamily="2" charset="-122"/>
              </a:rPr>
              <a:t>。</a:t>
            </a:r>
          </a:p>
        </p:txBody>
      </p:sp>
      <p:grpSp>
        <p:nvGrpSpPr>
          <p:cNvPr id="4" name="组合 3"/>
          <p:cNvGrpSpPr/>
          <p:nvPr/>
        </p:nvGrpSpPr>
        <p:grpSpPr>
          <a:xfrm>
            <a:off x="632520" y="1988840"/>
            <a:ext cx="8928992" cy="4320480"/>
            <a:chOff x="632520" y="1988840"/>
            <a:chExt cx="8928992" cy="4320480"/>
          </a:xfrm>
        </p:grpSpPr>
        <p:sp>
          <p:nvSpPr>
            <p:cNvPr id="149589" name="Freeform 85"/>
            <p:cNvSpPr/>
            <p:nvPr/>
          </p:nvSpPr>
          <p:spPr bwMode="auto">
            <a:xfrm>
              <a:off x="7556161"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0" name="Freeform 86"/>
            <p:cNvSpPr/>
            <p:nvPr/>
          </p:nvSpPr>
          <p:spPr bwMode="auto">
            <a:xfrm>
              <a:off x="8730778"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1" name="Freeform 87"/>
            <p:cNvSpPr/>
            <p:nvPr/>
          </p:nvSpPr>
          <p:spPr bwMode="auto">
            <a:xfrm>
              <a:off x="8338665"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2" name="Freeform 88"/>
            <p:cNvSpPr/>
            <p:nvPr/>
          </p:nvSpPr>
          <p:spPr bwMode="auto">
            <a:xfrm>
              <a:off x="7946553" y="3919539"/>
              <a:ext cx="29408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3" name="Freeform 89"/>
            <p:cNvSpPr/>
            <p:nvPr/>
          </p:nvSpPr>
          <p:spPr bwMode="auto">
            <a:xfrm>
              <a:off x="7164048"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4" name="Freeform 90"/>
            <p:cNvSpPr/>
            <p:nvPr/>
          </p:nvSpPr>
          <p:spPr bwMode="auto">
            <a:xfrm>
              <a:off x="6771935" y="3919539"/>
              <a:ext cx="294084"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5" name="Freeform 91"/>
            <p:cNvSpPr/>
            <p:nvPr/>
          </p:nvSpPr>
          <p:spPr bwMode="auto">
            <a:xfrm>
              <a:off x="6381542" y="3919539"/>
              <a:ext cx="29236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6" name="Text Box 92"/>
            <p:cNvSpPr txBox="1">
              <a:spLocks noChangeArrowheads="1"/>
            </p:cNvSpPr>
            <p:nvPr/>
          </p:nvSpPr>
          <p:spPr bwMode="auto">
            <a:xfrm>
              <a:off x="632520" y="2036764"/>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用户</a:t>
              </a:r>
            </a:p>
          </p:txBody>
        </p:sp>
        <p:sp>
          <p:nvSpPr>
            <p:cNvPr id="149597" name="Freeform 93"/>
            <p:cNvSpPr/>
            <p:nvPr/>
          </p:nvSpPr>
          <p:spPr bwMode="auto">
            <a:xfrm>
              <a:off x="3368710" y="2711451"/>
              <a:ext cx="686196"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598" name="Freeform 94"/>
            <p:cNvSpPr/>
            <p:nvPr/>
          </p:nvSpPr>
          <p:spPr bwMode="auto">
            <a:xfrm>
              <a:off x="1313558" y="3517900"/>
              <a:ext cx="1370675"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66"/>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599" name="Freeform 95"/>
            <p:cNvSpPr/>
            <p:nvPr/>
          </p:nvSpPr>
          <p:spPr bwMode="auto">
            <a:xfrm>
              <a:off x="1998035" y="4322764"/>
              <a:ext cx="137067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0" name="Freeform 96"/>
            <p:cNvSpPr/>
            <p:nvPr/>
          </p:nvSpPr>
          <p:spPr bwMode="auto">
            <a:xfrm>
              <a:off x="2684233" y="5127626"/>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66FF33"/>
            </a:solidFill>
            <a:ln w="9525">
              <a:solidFill>
                <a:schemeClr val="tx1"/>
              </a:solidFill>
              <a:round/>
            </a:ln>
            <a:effectLst/>
          </p:spPr>
          <p:txBody>
            <a:bodyPr/>
            <a:lstStyle/>
            <a:p>
              <a:endParaRPr lang="zh-CN" altLang="en-US" sz="2000" b="1">
                <a:solidFill>
                  <a:srgbClr val="000099"/>
                </a:solidFill>
                <a:latin typeface="+mn-lt"/>
                <a:ea typeface="黑体" panose="02010609060101010101" pitchFamily="2" charset="-122"/>
              </a:endParaRPr>
            </a:p>
          </p:txBody>
        </p:sp>
        <p:sp>
          <p:nvSpPr>
            <p:cNvPr id="149601" name="Text Box 97"/>
            <p:cNvSpPr txBox="1">
              <a:spLocks noChangeArrowheads="1"/>
            </p:cNvSpPr>
            <p:nvPr/>
          </p:nvSpPr>
          <p:spPr bwMode="auto">
            <a:xfrm>
              <a:off x="735708" y="2674939"/>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A</a:t>
              </a:r>
            </a:p>
          </p:txBody>
        </p:sp>
        <p:sp>
          <p:nvSpPr>
            <p:cNvPr id="149602" name="Text Box 98"/>
            <p:cNvSpPr txBox="1">
              <a:spLocks noChangeArrowheads="1"/>
            </p:cNvSpPr>
            <p:nvPr/>
          </p:nvSpPr>
          <p:spPr bwMode="auto">
            <a:xfrm>
              <a:off x="735708" y="3479800"/>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03" name="Text Box 99"/>
            <p:cNvSpPr txBox="1">
              <a:spLocks noChangeArrowheads="1"/>
            </p:cNvSpPr>
            <p:nvPr/>
          </p:nvSpPr>
          <p:spPr bwMode="auto">
            <a:xfrm>
              <a:off x="735708" y="42862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04" name="Text Box 100"/>
            <p:cNvSpPr txBox="1">
              <a:spLocks noChangeArrowheads="1"/>
            </p:cNvSpPr>
            <p:nvPr/>
          </p:nvSpPr>
          <p:spPr bwMode="auto">
            <a:xfrm>
              <a:off x="735708" y="5091114"/>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05" name="Line 101"/>
            <p:cNvSpPr>
              <a:spLocks noChangeShapeType="1"/>
            </p:cNvSpPr>
            <p:nvPr/>
          </p:nvSpPr>
          <p:spPr bwMode="auto">
            <a:xfrm>
              <a:off x="6087459" y="4322763"/>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6" name="Text Box 102"/>
            <p:cNvSpPr txBox="1">
              <a:spLocks noChangeArrowheads="1"/>
            </p:cNvSpPr>
            <p:nvPr/>
          </p:nvSpPr>
          <p:spPr bwMode="auto">
            <a:xfrm>
              <a:off x="3516612" y="269557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09" name="Text Box 105"/>
            <p:cNvSpPr txBox="1">
              <a:spLocks noChangeArrowheads="1"/>
            </p:cNvSpPr>
            <p:nvPr/>
          </p:nvSpPr>
          <p:spPr bwMode="auto">
            <a:xfrm>
              <a:off x="1518214" y="350361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0" name="Text Box 106"/>
            <p:cNvSpPr txBox="1">
              <a:spLocks noChangeArrowheads="1"/>
            </p:cNvSpPr>
            <p:nvPr/>
          </p:nvSpPr>
          <p:spPr bwMode="auto">
            <a:xfrm>
              <a:off x="2847612" y="42989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11" name="Text Box 107"/>
            <p:cNvSpPr txBox="1">
              <a:spLocks noChangeArrowheads="1"/>
            </p:cNvSpPr>
            <p:nvPr/>
          </p:nvSpPr>
          <p:spPr bwMode="auto">
            <a:xfrm>
              <a:off x="2851052" y="5127626"/>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15" name="Text Box 111"/>
            <p:cNvSpPr txBox="1">
              <a:spLocks noChangeArrowheads="1"/>
            </p:cNvSpPr>
            <p:nvPr/>
          </p:nvSpPr>
          <p:spPr bwMode="auto">
            <a:xfrm>
              <a:off x="4323193" y="2751139"/>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6" name="Text Box 112"/>
            <p:cNvSpPr txBox="1">
              <a:spLocks noChangeArrowheads="1"/>
            </p:cNvSpPr>
            <p:nvPr/>
          </p:nvSpPr>
          <p:spPr bwMode="auto">
            <a:xfrm>
              <a:off x="4323193" y="35750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7" name="Text Box 113"/>
            <p:cNvSpPr txBox="1">
              <a:spLocks noChangeArrowheads="1"/>
            </p:cNvSpPr>
            <p:nvPr/>
          </p:nvSpPr>
          <p:spPr bwMode="auto">
            <a:xfrm>
              <a:off x="4323193" y="440055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8" name="Text Box 114"/>
            <p:cNvSpPr txBox="1">
              <a:spLocks noChangeArrowheads="1"/>
            </p:cNvSpPr>
            <p:nvPr/>
          </p:nvSpPr>
          <p:spPr bwMode="auto">
            <a:xfrm>
              <a:off x="4323193" y="5224464"/>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19" name="Text Box 115"/>
            <p:cNvSpPr txBox="1">
              <a:spLocks noChangeArrowheads="1"/>
            </p:cNvSpPr>
            <p:nvPr/>
          </p:nvSpPr>
          <p:spPr bwMode="auto">
            <a:xfrm>
              <a:off x="9274254" y="4191471"/>
              <a:ext cx="287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t</a:t>
              </a:r>
            </a:p>
          </p:txBody>
        </p:sp>
        <p:sp>
          <p:nvSpPr>
            <p:cNvPr id="149620" name="Line 116"/>
            <p:cNvSpPr>
              <a:spLocks noChangeShapeType="1"/>
            </p:cNvSpPr>
            <p:nvPr/>
          </p:nvSpPr>
          <p:spPr bwMode="auto">
            <a:xfrm>
              <a:off x="1998035"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1" name="Line 117"/>
            <p:cNvSpPr>
              <a:spLocks noChangeShapeType="1"/>
            </p:cNvSpPr>
            <p:nvPr/>
          </p:nvSpPr>
          <p:spPr bwMode="auto">
            <a:xfrm>
              <a:off x="2684232"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2" name="Line 118"/>
            <p:cNvSpPr>
              <a:spLocks noChangeShapeType="1"/>
            </p:cNvSpPr>
            <p:nvPr/>
          </p:nvSpPr>
          <p:spPr bwMode="auto">
            <a:xfrm>
              <a:off x="3368709"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3" name="Line 119"/>
            <p:cNvSpPr>
              <a:spLocks noChangeShapeType="1"/>
            </p:cNvSpPr>
            <p:nvPr/>
          </p:nvSpPr>
          <p:spPr bwMode="auto">
            <a:xfrm>
              <a:off x="1998035"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4" name="Line 120"/>
            <p:cNvSpPr>
              <a:spLocks noChangeShapeType="1"/>
            </p:cNvSpPr>
            <p:nvPr/>
          </p:nvSpPr>
          <p:spPr bwMode="auto">
            <a:xfrm>
              <a:off x="4054906" y="4624388"/>
              <a:ext cx="0" cy="101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5" name="Line 121"/>
            <p:cNvSpPr>
              <a:spLocks noChangeShapeType="1"/>
            </p:cNvSpPr>
            <p:nvPr/>
          </p:nvSpPr>
          <p:spPr bwMode="auto">
            <a:xfrm>
              <a:off x="405490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6" name="Line 122"/>
            <p:cNvSpPr>
              <a:spLocks noChangeShapeType="1"/>
            </p:cNvSpPr>
            <p:nvPr/>
          </p:nvSpPr>
          <p:spPr bwMode="auto">
            <a:xfrm>
              <a:off x="6283514"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7" name="Line 123"/>
            <p:cNvSpPr>
              <a:spLocks noChangeShapeType="1"/>
            </p:cNvSpPr>
            <p:nvPr/>
          </p:nvSpPr>
          <p:spPr bwMode="auto">
            <a:xfrm>
              <a:off x="7066019"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8" name="Line 124"/>
            <p:cNvSpPr>
              <a:spLocks noChangeShapeType="1"/>
            </p:cNvSpPr>
            <p:nvPr/>
          </p:nvSpPr>
          <p:spPr bwMode="auto">
            <a:xfrm>
              <a:off x="7848525"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29" name="Line 125"/>
            <p:cNvSpPr>
              <a:spLocks noChangeShapeType="1"/>
            </p:cNvSpPr>
            <p:nvPr/>
          </p:nvSpPr>
          <p:spPr bwMode="auto">
            <a:xfrm>
              <a:off x="6283514" y="4524375"/>
              <a:ext cx="78250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0" name="Line 126"/>
            <p:cNvSpPr>
              <a:spLocks noChangeShapeType="1"/>
            </p:cNvSpPr>
            <p:nvPr/>
          </p:nvSpPr>
          <p:spPr bwMode="auto">
            <a:xfrm>
              <a:off x="7066019" y="4524375"/>
              <a:ext cx="7825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1" name="Line 127"/>
            <p:cNvSpPr>
              <a:spLocks noChangeShapeType="1"/>
            </p:cNvSpPr>
            <p:nvPr/>
          </p:nvSpPr>
          <p:spPr bwMode="auto">
            <a:xfrm>
              <a:off x="7848525" y="4524375"/>
              <a:ext cx="78422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2" name="Text Box 128"/>
            <p:cNvSpPr txBox="1">
              <a:spLocks noChangeArrowheads="1"/>
            </p:cNvSpPr>
            <p:nvPr/>
          </p:nvSpPr>
          <p:spPr bwMode="auto">
            <a:xfrm>
              <a:off x="6537176" y="5301208"/>
              <a:ext cx="2101857" cy="461665"/>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 </a:t>
              </a:r>
              <a:r>
                <a:rPr kumimoji="1" lang="zh-CN" altLang="en-US" sz="2400" b="1" dirty="0">
                  <a:solidFill>
                    <a:srgbClr val="000099"/>
                  </a:solidFill>
                  <a:latin typeface="+mn-lt"/>
                  <a:ea typeface="黑体" panose="02010609060101010101" pitchFamily="2" charset="-122"/>
                </a:rPr>
                <a:t>个 </a:t>
              </a:r>
              <a:r>
                <a:rPr kumimoji="1" lang="en-US" altLang="zh-CN" sz="2400" b="1" dirty="0">
                  <a:solidFill>
                    <a:srgbClr val="000099"/>
                  </a:solidFill>
                  <a:latin typeface="+mn-lt"/>
                  <a:ea typeface="黑体" panose="02010609060101010101" pitchFamily="2" charset="-122"/>
                </a:rPr>
                <a:t>STDM </a:t>
              </a:r>
              <a:r>
                <a:rPr kumimoji="1" lang="zh-CN" altLang="en-US" sz="2400" b="1" dirty="0">
                  <a:solidFill>
                    <a:srgbClr val="000099"/>
                  </a:solidFill>
                  <a:latin typeface="+mn-lt"/>
                  <a:ea typeface="黑体" panose="02010609060101010101" pitchFamily="2" charset="-122"/>
                </a:rPr>
                <a:t>帧</a:t>
              </a:r>
            </a:p>
          </p:txBody>
        </p:sp>
        <p:sp>
          <p:nvSpPr>
            <p:cNvPr id="149633" name="Text Box 129"/>
            <p:cNvSpPr txBox="1">
              <a:spLocks noChangeArrowheads="1"/>
            </p:cNvSpPr>
            <p:nvPr/>
          </p:nvSpPr>
          <p:spPr bwMode="auto">
            <a:xfrm>
              <a:off x="6402180"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#1</a:t>
              </a:r>
            </a:p>
          </p:txBody>
        </p:sp>
        <p:sp>
          <p:nvSpPr>
            <p:cNvPr id="149634" name="Line 130"/>
            <p:cNvSpPr>
              <a:spLocks noChangeShapeType="1"/>
            </p:cNvSpPr>
            <p:nvPr/>
          </p:nvSpPr>
          <p:spPr bwMode="auto">
            <a:xfrm>
              <a:off x="4660254" y="3111500"/>
              <a:ext cx="1257167" cy="80803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5" name="Line 131"/>
            <p:cNvSpPr>
              <a:spLocks noChangeShapeType="1"/>
            </p:cNvSpPr>
            <p:nvPr/>
          </p:nvSpPr>
          <p:spPr bwMode="auto">
            <a:xfrm>
              <a:off x="4737644" y="3903664"/>
              <a:ext cx="1081750" cy="217487"/>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6" name="Line 132"/>
            <p:cNvSpPr>
              <a:spLocks noChangeShapeType="1"/>
            </p:cNvSpPr>
            <p:nvPr/>
          </p:nvSpPr>
          <p:spPr bwMode="auto">
            <a:xfrm flipV="1">
              <a:off x="4737644" y="4322763"/>
              <a:ext cx="1081750" cy="373062"/>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7" name="Line 133"/>
            <p:cNvSpPr>
              <a:spLocks noChangeShapeType="1"/>
            </p:cNvSpPr>
            <p:nvPr/>
          </p:nvSpPr>
          <p:spPr bwMode="auto">
            <a:xfrm flipV="1">
              <a:off x="4660254" y="4524376"/>
              <a:ext cx="1257167" cy="963613"/>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38" name="Text Box 134"/>
            <p:cNvSpPr txBox="1">
              <a:spLocks noChangeArrowheads="1"/>
            </p:cNvSpPr>
            <p:nvPr/>
          </p:nvSpPr>
          <p:spPr bwMode="auto">
            <a:xfrm>
              <a:off x="4737644" y="4840289"/>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④</a:t>
              </a:r>
            </a:p>
          </p:txBody>
        </p:sp>
        <p:sp>
          <p:nvSpPr>
            <p:cNvPr id="149639" name="Text Box 135"/>
            <p:cNvSpPr txBox="1">
              <a:spLocks noChangeArrowheads="1"/>
            </p:cNvSpPr>
            <p:nvPr/>
          </p:nvSpPr>
          <p:spPr bwMode="auto">
            <a:xfrm>
              <a:off x="4660254" y="41910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③</a:t>
              </a:r>
            </a:p>
          </p:txBody>
        </p:sp>
        <p:sp>
          <p:nvSpPr>
            <p:cNvPr id="149640" name="Text Box 136"/>
            <p:cNvSpPr txBox="1">
              <a:spLocks noChangeArrowheads="1"/>
            </p:cNvSpPr>
            <p:nvPr/>
          </p:nvSpPr>
          <p:spPr bwMode="auto">
            <a:xfrm>
              <a:off x="4660254" y="35433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②</a:t>
              </a:r>
            </a:p>
          </p:txBody>
        </p:sp>
        <p:sp>
          <p:nvSpPr>
            <p:cNvPr id="149641" name="Text Box 137"/>
            <p:cNvSpPr txBox="1">
              <a:spLocks noChangeArrowheads="1"/>
            </p:cNvSpPr>
            <p:nvPr/>
          </p:nvSpPr>
          <p:spPr bwMode="auto">
            <a:xfrm>
              <a:off x="4815035" y="2895601"/>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①</a:t>
              </a:r>
            </a:p>
          </p:txBody>
        </p:sp>
        <p:sp>
          <p:nvSpPr>
            <p:cNvPr id="149642" name="Freeform 138"/>
            <p:cNvSpPr/>
            <p:nvPr/>
          </p:nvSpPr>
          <p:spPr bwMode="auto">
            <a:xfrm>
              <a:off x="1313558" y="2711451"/>
              <a:ext cx="684477"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3" name="Line 139"/>
            <p:cNvSpPr>
              <a:spLocks noChangeShapeType="1"/>
            </p:cNvSpPr>
            <p:nvPr/>
          </p:nvSpPr>
          <p:spPr bwMode="auto">
            <a:xfrm>
              <a:off x="4054906" y="3819526"/>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4" name="Line 140"/>
            <p:cNvSpPr>
              <a:spLocks noChangeShapeType="1"/>
            </p:cNvSpPr>
            <p:nvPr/>
          </p:nvSpPr>
          <p:spPr bwMode="auto">
            <a:xfrm>
              <a:off x="1411586" y="5430838"/>
              <a:ext cx="0" cy="1000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5" name="Text Box 141"/>
            <p:cNvSpPr txBox="1">
              <a:spLocks noChangeArrowheads="1"/>
            </p:cNvSpPr>
            <p:nvPr/>
          </p:nvSpPr>
          <p:spPr bwMode="auto">
            <a:xfrm>
              <a:off x="1485537" y="26797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46" name="Text Box 142"/>
            <p:cNvSpPr txBox="1">
              <a:spLocks noChangeArrowheads="1"/>
            </p:cNvSpPr>
            <p:nvPr/>
          </p:nvSpPr>
          <p:spPr bwMode="auto">
            <a:xfrm>
              <a:off x="2157976" y="428625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47" name="Text Box 143"/>
            <p:cNvSpPr txBox="1">
              <a:spLocks noChangeArrowheads="1"/>
            </p:cNvSpPr>
            <p:nvPr/>
          </p:nvSpPr>
          <p:spPr bwMode="auto">
            <a:xfrm>
              <a:off x="2190652" y="3506789"/>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48" name="Line 144"/>
            <p:cNvSpPr>
              <a:spLocks noChangeShapeType="1"/>
            </p:cNvSpPr>
            <p:nvPr/>
          </p:nvSpPr>
          <p:spPr bwMode="auto">
            <a:xfrm>
              <a:off x="7164048"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49" name="Line 145"/>
            <p:cNvSpPr>
              <a:spLocks noChangeShapeType="1"/>
            </p:cNvSpPr>
            <p:nvPr/>
          </p:nvSpPr>
          <p:spPr bwMode="auto">
            <a:xfrm>
              <a:off x="7458132"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0" name="Line 146"/>
            <p:cNvSpPr>
              <a:spLocks noChangeShapeType="1"/>
            </p:cNvSpPr>
            <p:nvPr/>
          </p:nvSpPr>
          <p:spPr bwMode="auto">
            <a:xfrm>
              <a:off x="8632750" y="4424364"/>
              <a:ext cx="0" cy="200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1" name="Line 147"/>
            <p:cNvSpPr>
              <a:spLocks noChangeShapeType="1"/>
            </p:cNvSpPr>
            <p:nvPr/>
          </p:nvSpPr>
          <p:spPr bwMode="auto">
            <a:xfrm>
              <a:off x="8632750" y="4222751"/>
              <a:ext cx="0" cy="1000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07" name="Text Box 103"/>
            <p:cNvSpPr txBox="1">
              <a:spLocks noChangeArrowheads="1"/>
            </p:cNvSpPr>
            <p:nvPr/>
          </p:nvSpPr>
          <p:spPr bwMode="auto">
            <a:xfrm>
              <a:off x="8704981"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08" name="Text Box 104"/>
            <p:cNvSpPr txBox="1">
              <a:spLocks noChangeArrowheads="1"/>
            </p:cNvSpPr>
            <p:nvPr/>
          </p:nvSpPr>
          <p:spPr bwMode="auto">
            <a:xfrm>
              <a:off x="6747859"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2" name="Text Box 108"/>
            <p:cNvSpPr txBox="1">
              <a:spLocks noChangeArrowheads="1"/>
            </p:cNvSpPr>
            <p:nvPr/>
          </p:nvSpPr>
          <p:spPr bwMode="auto">
            <a:xfrm>
              <a:off x="7115894"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b</a:t>
              </a:r>
            </a:p>
          </p:txBody>
        </p:sp>
        <p:sp>
          <p:nvSpPr>
            <p:cNvPr id="149613" name="Text Box 109"/>
            <p:cNvSpPr txBox="1">
              <a:spLocks noChangeArrowheads="1"/>
            </p:cNvSpPr>
            <p:nvPr/>
          </p:nvSpPr>
          <p:spPr bwMode="auto">
            <a:xfrm>
              <a:off x="7506286"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14" name="Text Box 110"/>
            <p:cNvSpPr txBox="1">
              <a:spLocks noChangeArrowheads="1"/>
            </p:cNvSpPr>
            <p:nvPr/>
          </p:nvSpPr>
          <p:spPr bwMode="auto">
            <a:xfrm>
              <a:off x="634886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a</a:t>
              </a:r>
            </a:p>
          </p:txBody>
        </p:sp>
        <p:sp>
          <p:nvSpPr>
            <p:cNvPr id="149652" name="Text Box 148"/>
            <p:cNvSpPr txBox="1">
              <a:spLocks noChangeArrowheads="1"/>
            </p:cNvSpPr>
            <p:nvPr/>
          </p:nvSpPr>
          <p:spPr bwMode="auto">
            <a:xfrm>
              <a:off x="7910437" y="390366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c</a:t>
              </a:r>
            </a:p>
          </p:txBody>
        </p:sp>
        <p:sp>
          <p:nvSpPr>
            <p:cNvPr id="149653" name="Text Box 149"/>
            <p:cNvSpPr txBox="1">
              <a:spLocks noChangeArrowheads="1"/>
            </p:cNvSpPr>
            <p:nvPr/>
          </p:nvSpPr>
          <p:spPr bwMode="auto">
            <a:xfrm>
              <a:off x="8290511" y="3903664"/>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rgbClr val="000099"/>
                  </a:solidFill>
                  <a:latin typeface="+mn-lt"/>
                  <a:ea typeface="黑体" panose="02010609060101010101" pitchFamily="2" charset="-122"/>
                </a:rPr>
                <a:t>d</a:t>
              </a:r>
            </a:p>
          </p:txBody>
        </p:sp>
        <p:sp>
          <p:nvSpPr>
            <p:cNvPr id="149654" name="Freeform 150"/>
            <p:cNvSpPr/>
            <p:nvPr/>
          </p:nvSpPr>
          <p:spPr bwMode="auto">
            <a:xfrm>
              <a:off x="628351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5" name="Freeform 151"/>
            <p:cNvSpPr/>
            <p:nvPr/>
          </p:nvSpPr>
          <p:spPr bwMode="auto">
            <a:xfrm>
              <a:off x="6673906"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6" name="Freeform 152"/>
            <p:cNvSpPr/>
            <p:nvPr/>
          </p:nvSpPr>
          <p:spPr bwMode="auto">
            <a:xfrm>
              <a:off x="7066019"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7" name="Freeform 153"/>
            <p:cNvSpPr/>
            <p:nvPr/>
          </p:nvSpPr>
          <p:spPr bwMode="auto">
            <a:xfrm>
              <a:off x="7458131" y="3919539"/>
              <a:ext cx="98029"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8" name="Freeform 154"/>
            <p:cNvSpPr/>
            <p:nvPr/>
          </p:nvSpPr>
          <p:spPr bwMode="auto">
            <a:xfrm>
              <a:off x="7848525"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59" name="Freeform 155"/>
            <p:cNvSpPr/>
            <p:nvPr/>
          </p:nvSpPr>
          <p:spPr bwMode="auto">
            <a:xfrm>
              <a:off x="8240638"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0" name="Freeform 156"/>
            <p:cNvSpPr/>
            <p:nvPr/>
          </p:nvSpPr>
          <p:spPr bwMode="auto">
            <a:xfrm>
              <a:off x="8632750" y="3919539"/>
              <a:ext cx="9802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1" name="Text Box 157"/>
            <p:cNvSpPr txBox="1">
              <a:spLocks noChangeArrowheads="1"/>
            </p:cNvSpPr>
            <p:nvPr/>
          </p:nvSpPr>
          <p:spPr bwMode="auto">
            <a:xfrm>
              <a:off x="7164048"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#2</a:t>
              </a:r>
            </a:p>
          </p:txBody>
        </p:sp>
        <p:sp>
          <p:nvSpPr>
            <p:cNvPr id="149662" name="Text Box 158"/>
            <p:cNvSpPr txBox="1">
              <a:spLocks noChangeArrowheads="1"/>
            </p:cNvSpPr>
            <p:nvPr/>
          </p:nvSpPr>
          <p:spPr bwMode="auto">
            <a:xfrm>
              <a:off x="7925915" y="4479503"/>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dirty="0">
                  <a:solidFill>
                    <a:srgbClr val="000099"/>
                  </a:solidFill>
                  <a:latin typeface="+mn-lt"/>
                  <a:ea typeface="黑体" panose="02010609060101010101" pitchFamily="2" charset="-122"/>
                </a:rPr>
                <a:t>#3</a:t>
              </a:r>
            </a:p>
          </p:txBody>
        </p:sp>
        <p:sp>
          <p:nvSpPr>
            <p:cNvPr id="149663" name="Text Box 159"/>
            <p:cNvSpPr txBox="1">
              <a:spLocks noChangeArrowheads="1"/>
            </p:cNvSpPr>
            <p:nvPr/>
          </p:nvSpPr>
          <p:spPr bwMode="auto">
            <a:xfrm>
              <a:off x="4583940" y="1988840"/>
              <a:ext cx="17372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C00000"/>
                  </a:solidFill>
                  <a:latin typeface="+mn-lt"/>
                  <a:ea typeface="黑体" panose="02010609060101010101" pitchFamily="2" charset="-122"/>
                </a:rPr>
                <a:t>统计</a:t>
              </a:r>
              <a:endParaRPr kumimoji="1" lang="en-US" altLang="zh-CN" sz="2800" b="1" dirty="0">
                <a:solidFill>
                  <a:srgbClr val="C00000"/>
                </a:solidFill>
                <a:latin typeface="+mn-lt"/>
                <a:ea typeface="黑体" panose="02010609060101010101" pitchFamily="2" charset="-122"/>
              </a:endParaRPr>
            </a:p>
            <a:p>
              <a:pPr algn="l"/>
              <a:r>
                <a:rPr kumimoji="1" lang="zh-CN" altLang="en-US" sz="2800" b="1" dirty="0">
                  <a:solidFill>
                    <a:srgbClr val="C00000"/>
                  </a:solidFill>
                  <a:latin typeface="+mn-lt"/>
                  <a:ea typeface="黑体" panose="02010609060101010101" pitchFamily="2" charset="-122"/>
                </a:rPr>
                <a:t>时分复用</a:t>
              </a:r>
            </a:p>
          </p:txBody>
        </p:sp>
        <p:sp>
          <p:nvSpPr>
            <p:cNvPr id="149664" name="Line 160"/>
            <p:cNvSpPr>
              <a:spLocks noChangeShapeType="1"/>
            </p:cNvSpPr>
            <p:nvPr/>
          </p:nvSpPr>
          <p:spPr bwMode="auto">
            <a:xfrm>
              <a:off x="6673907" y="4826000"/>
              <a:ext cx="686197"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5" name="Line 161"/>
            <p:cNvSpPr>
              <a:spLocks noChangeShapeType="1"/>
            </p:cNvSpPr>
            <p:nvPr/>
          </p:nvSpPr>
          <p:spPr bwMode="auto">
            <a:xfrm>
              <a:off x="7458132" y="4826000"/>
              <a:ext cx="0"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6" name="Line 162"/>
            <p:cNvSpPr>
              <a:spLocks noChangeShapeType="1"/>
            </p:cNvSpPr>
            <p:nvPr/>
          </p:nvSpPr>
          <p:spPr bwMode="auto">
            <a:xfrm flipH="1">
              <a:off x="7654188" y="4826000"/>
              <a:ext cx="488421" cy="5032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7" name="Line 163"/>
            <p:cNvSpPr>
              <a:spLocks noChangeShapeType="1"/>
            </p:cNvSpPr>
            <p:nvPr/>
          </p:nvSpPr>
          <p:spPr bwMode="auto">
            <a:xfrm>
              <a:off x="1215531" y="3114675"/>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8" name="Line 164"/>
            <p:cNvSpPr>
              <a:spLocks noChangeShapeType="1"/>
            </p:cNvSpPr>
            <p:nvPr/>
          </p:nvSpPr>
          <p:spPr bwMode="auto">
            <a:xfrm>
              <a:off x="1215531" y="391953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69" name="Line 165"/>
            <p:cNvSpPr>
              <a:spLocks noChangeShapeType="1"/>
            </p:cNvSpPr>
            <p:nvPr/>
          </p:nvSpPr>
          <p:spPr bwMode="auto">
            <a:xfrm>
              <a:off x="1215531" y="4725988"/>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0" name="Line 166"/>
            <p:cNvSpPr>
              <a:spLocks noChangeShapeType="1"/>
            </p:cNvSpPr>
            <p:nvPr/>
          </p:nvSpPr>
          <p:spPr bwMode="auto">
            <a:xfrm>
              <a:off x="1215531" y="5530850"/>
              <a:ext cx="322976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4" name="Line 170"/>
            <p:cNvSpPr>
              <a:spLocks noChangeShapeType="1"/>
            </p:cNvSpPr>
            <p:nvPr/>
          </p:nvSpPr>
          <p:spPr bwMode="auto">
            <a:xfrm>
              <a:off x="627663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5" name="Line 171"/>
            <p:cNvSpPr>
              <a:spLocks noChangeShapeType="1"/>
            </p:cNvSpPr>
            <p:nvPr/>
          </p:nvSpPr>
          <p:spPr bwMode="auto">
            <a:xfrm>
              <a:off x="706086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6" name="Line 172"/>
            <p:cNvSpPr>
              <a:spLocks noChangeShapeType="1"/>
            </p:cNvSpPr>
            <p:nvPr/>
          </p:nvSpPr>
          <p:spPr bwMode="auto">
            <a:xfrm>
              <a:off x="7845085"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149677" name="Line 173"/>
            <p:cNvSpPr>
              <a:spLocks noChangeShapeType="1"/>
            </p:cNvSpPr>
            <p:nvPr/>
          </p:nvSpPr>
          <p:spPr bwMode="auto">
            <a:xfrm>
              <a:off x="8627590" y="3614738"/>
              <a:ext cx="0" cy="1079500"/>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anose="02010609060101010101" pitchFamily="2" charset="-122"/>
              </a:endParaRPr>
            </a:p>
          </p:txBody>
        </p:sp>
        <p:sp>
          <p:nvSpPr>
            <p:cNvPr id="3" name="矩形 2"/>
            <p:cNvSpPr/>
            <p:nvPr/>
          </p:nvSpPr>
          <p:spPr>
            <a:xfrm>
              <a:off x="2615613" y="5847655"/>
              <a:ext cx="5160905" cy="461665"/>
            </a:xfrm>
            <a:prstGeom prst="rect">
              <a:avLst/>
            </a:prstGeom>
          </p:spPr>
          <p:txBody>
            <a:bodyPr wrap="square">
              <a:spAutoFit/>
            </a:bodyPr>
            <a:lstStyle/>
            <a:p>
              <a:pPr algn="ctr"/>
              <a:r>
                <a:rPr lang="zh-CN" altLang="zh-CN" sz="2400" b="1" dirty="0">
                  <a:latin typeface="+mn-lt"/>
                  <a:ea typeface="黑体" panose="02010609060101010101" pitchFamily="2" charset="-122"/>
                </a:rPr>
                <a:t>统计时分复用的工作原理</a:t>
              </a:r>
              <a:endParaRPr lang="zh-CN" altLang="en-US" sz="2400" b="1" dirty="0">
                <a:latin typeface="+mn-lt"/>
                <a:ea typeface="黑体" panose="02010609060101010101" pitchFamily="2"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Grp="1" noChangeArrowheads="1"/>
          </p:cNvSpPr>
          <p:nvPr>
            <p:ph type="title"/>
          </p:nvPr>
        </p:nvSpPr>
        <p:spPr>
          <a:xfrm>
            <a:off x="495300" y="188640"/>
            <a:ext cx="9066212" cy="1440160"/>
          </a:xfrm>
        </p:spPr>
        <p:txBody>
          <a:bodyPr/>
          <a:lstStyle/>
          <a:p>
            <a:r>
              <a:rPr lang="en-US" altLang="zh-CN" dirty="0"/>
              <a:t>2.4.2   </a:t>
            </a:r>
            <a:r>
              <a:rPr lang="zh-CN" altLang="en-US" dirty="0"/>
              <a:t>波分复用 </a:t>
            </a:r>
            <a:r>
              <a:rPr lang="en-US" altLang="zh-CN" dirty="0"/>
              <a:t>WDM</a:t>
            </a:r>
            <a:br>
              <a:rPr lang="en-US" altLang="zh-CN" sz="4000" dirty="0"/>
            </a:br>
            <a:r>
              <a:rPr lang="en-US" altLang="zh-CN" sz="4000" dirty="0"/>
              <a:t>(Wavelength Division Multiplexing)  </a:t>
            </a:r>
          </a:p>
        </p:txBody>
      </p:sp>
      <p:sp>
        <p:nvSpPr>
          <p:cNvPr id="2" name="矩形 1"/>
          <p:cNvSpPr/>
          <p:nvPr/>
        </p:nvSpPr>
        <p:spPr>
          <a:xfrm>
            <a:off x="2000672" y="1628800"/>
            <a:ext cx="6356348" cy="953135"/>
          </a:xfrm>
          <a:prstGeom prst="rect">
            <a:avLst/>
          </a:prstGeom>
          <a:solidFill>
            <a:srgbClr val="FFFF00"/>
          </a:solidFill>
          <a:ln>
            <a:solidFill>
              <a:srgbClr val="000099"/>
            </a:solidFill>
          </a:ln>
        </p:spPr>
        <p:txBody>
          <a:bodyPr wrap="square">
            <a:spAutoFit/>
          </a:bodyPr>
          <a:lstStyle/>
          <a:p>
            <a:r>
              <a:rPr lang="zh-CN" altLang="en-US" sz="2800" b="1" dirty="0">
                <a:latin typeface="+mn-lt"/>
                <a:ea typeface="黑体" panose="02010609060101010101" pitchFamily="2" charset="-122"/>
              </a:rPr>
              <a:t>波分复用就是</a:t>
            </a:r>
            <a:r>
              <a:rPr lang="zh-CN" altLang="en-US" sz="2800" b="1" u="sng" dirty="0">
                <a:effectLst/>
                <a:latin typeface="+mn-lt"/>
                <a:ea typeface="黑体" panose="02010609060101010101" pitchFamily="2" charset="-122"/>
              </a:rPr>
              <a:t>光的频分复用</a:t>
            </a:r>
            <a:r>
              <a:rPr lang="zh-CN" altLang="en-US" sz="2800" b="1" dirty="0">
                <a:latin typeface="+mn-lt"/>
                <a:ea typeface="黑体" panose="02010609060101010101" pitchFamily="2" charset="-122"/>
              </a:rPr>
              <a:t>。</a:t>
            </a:r>
            <a:r>
              <a:rPr lang="zh-CN" altLang="zh-CN" sz="2800" b="1" dirty="0">
                <a:latin typeface="+mn-lt"/>
                <a:ea typeface="黑体" panose="02010609060101010101" pitchFamily="2" charset="-122"/>
              </a:rPr>
              <a:t>使用一根光纤来同时传输多个光载波信号</a:t>
            </a:r>
            <a:r>
              <a:rPr lang="zh-CN" altLang="en-US" sz="2800" b="1" dirty="0">
                <a:latin typeface="+mn-lt"/>
                <a:ea typeface="黑体" panose="02010609060101010101" pitchFamily="2" charset="-122"/>
              </a:rPr>
              <a:t>。</a:t>
            </a:r>
          </a:p>
        </p:txBody>
      </p:sp>
      <p:grpSp>
        <p:nvGrpSpPr>
          <p:cNvPr id="4" name="组合 3"/>
          <p:cNvGrpSpPr/>
          <p:nvPr/>
        </p:nvGrpSpPr>
        <p:grpSpPr>
          <a:xfrm>
            <a:off x="293307" y="2132856"/>
            <a:ext cx="9580377" cy="4268326"/>
            <a:chOff x="293307" y="2132856"/>
            <a:chExt cx="9580377" cy="4268326"/>
          </a:xfrm>
        </p:grpSpPr>
        <p:sp>
          <p:nvSpPr>
            <p:cNvPr id="150530" name="Text Box 2"/>
            <p:cNvSpPr txBox="1">
              <a:spLocks noChangeArrowheads="1"/>
            </p:cNvSpPr>
            <p:nvPr/>
          </p:nvSpPr>
          <p:spPr bwMode="auto">
            <a:xfrm flipH="1">
              <a:off x="7446995" y="2780928"/>
              <a:ext cx="227017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a:solidFill>
                    <a:srgbClr val="000099"/>
                  </a:solidFill>
                  <a:latin typeface="+mn-lt"/>
                  <a:ea typeface="黑体" panose="02010609060101010101" pitchFamily="2" charset="-122"/>
                </a:rPr>
                <a:t> 1550 nm           0 </a:t>
              </a:r>
            </a:p>
            <a:p>
              <a:pPr algn="l">
                <a:lnSpc>
                  <a:spcPct val="115000"/>
                </a:lnSpc>
              </a:pPr>
              <a:r>
                <a:rPr kumimoji="1" lang="en-US" altLang="zh-CN" sz="2000" b="1">
                  <a:solidFill>
                    <a:srgbClr val="000099"/>
                  </a:solidFill>
                  <a:latin typeface="+mn-lt"/>
                  <a:ea typeface="黑体" panose="02010609060101010101" pitchFamily="2" charset="-122"/>
                </a:rPr>
                <a:t> 1551 nm           1</a:t>
              </a:r>
            </a:p>
            <a:p>
              <a:pPr algn="l">
                <a:lnSpc>
                  <a:spcPct val="115000"/>
                </a:lnSpc>
              </a:pPr>
              <a:r>
                <a:rPr kumimoji="1" lang="en-US" altLang="zh-CN" sz="2000" b="1">
                  <a:solidFill>
                    <a:srgbClr val="000099"/>
                  </a:solidFill>
                  <a:latin typeface="+mn-lt"/>
                  <a:ea typeface="黑体" panose="02010609060101010101" pitchFamily="2" charset="-122"/>
                </a:rPr>
                <a:t> 1552 nm           2</a:t>
              </a:r>
            </a:p>
            <a:p>
              <a:pPr algn="l">
                <a:lnSpc>
                  <a:spcPct val="115000"/>
                </a:lnSpc>
              </a:pPr>
              <a:r>
                <a:rPr kumimoji="1" lang="en-US" altLang="zh-CN" sz="2000" b="1">
                  <a:solidFill>
                    <a:srgbClr val="000099"/>
                  </a:solidFill>
                  <a:latin typeface="+mn-lt"/>
                  <a:ea typeface="黑体" panose="02010609060101010101" pitchFamily="2" charset="-122"/>
                </a:rPr>
                <a:t> 1553 nm           3</a:t>
              </a:r>
            </a:p>
            <a:p>
              <a:pPr algn="l">
                <a:lnSpc>
                  <a:spcPct val="115000"/>
                </a:lnSpc>
              </a:pPr>
              <a:r>
                <a:rPr kumimoji="1" lang="en-US" altLang="zh-CN" sz="2000" b="1">
                  <a:solidFill>
                    <a:srgbClr val="000099"/>
                  </a:solidFill>
                  <a:latin typeface="+mn-lt"/>
                  <a:ea typeface="黑体" panose="02010609060101010101" pitchFamily="2" charset="-122"/>
                </a:rPr>
                <a:t> 1554 nm           4</a:t>
              </a:r>
            </a:p>
            <a:p>
              <a:pPr algn="l">
                <a:lnSpc>
                  <a:spcPct val="115000"/>
                </a:lnSpc>
              </a:pPr>
              <a:r>
                <a:rPr kumimoji="1" lang="en-US" altLang="zh-CN" sz="2000" b="1">
                  <a:solidFill>
                    <a:srgbClr val="000099"/>
                  </a:solidFill>
                  <a:latin typeface="+mn-lt"/>
                  <a:ea typeface="黑体" panose="02010609060101010101" pitchFamily="2" charset="-122"/>
                </a:rPr>
                <a:t> 1555 nm           5</a:t>
              </a:r>
            </a:p>
            <a:p>
              <a:pPr algn="l">
                <a:lnSpc>
                  <a:spcPct val="115000"/>
                </a:lnSpc>
              </a:pPr>
              <a:r>
                <a:rPr kumimoji="1" lang="en-US" altLang="zh-CN" sz="2000" b="1">
                  <a:solidFill>
                    <a:srgbClr val="000099"/>
                  </a:solidFill>
                  <a:latin typeface="+mn-lt"/>
                  <a:ea typeface="黑体" panose="02010609060101010101" pitchFamily="2" charset="-122"/>
                </a:rPr>
                <a:t> 1556 nm           6</a:t>
              </a:r>
            </a:p>
            <a:p>
              <a:pPr algn="l">
                <a:lnSpc>
                  <a:spcPct val="115000"/>
                </a:lnSpc>
              </a:pPr>
              <a:r>
                <a:rPr kumimoji="1" lang="en-US" altLang="zh-CN" sz="2000" b="1">
                  <a:solidFill>
                    <a:srgbClr val="000099"/>
                  </a:solidFill>
                  <a:latin typeface="+mn-lt"/>
                  <a:ea typeface="黑体" panose="02010609060101010101" pitchFamily="2" charset="-122"/>
                </a:rPr>
                <a:t> 1557 nm           7</a:t>
              </a:r>
            </a:p>
          </p:txBody>
        </p:sp>
        <p:sp>
          <p:nvSpPr>
            <p:cNvPr id="150531" name="Text Box 3"/>
            <p:cNvSpPr txBox="1">
              <a:spLocks noChangeArrowheads="1"/>
            </p:cNvSpPr>
            <p:nvPr/>
          </p:nvSpPr>
          <p:spPr bwMode="auto">
            <a:xfrm>
              <a:off x="332217" y="2817440"/>
              <a:ext cx="248177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b="1" dirty="0">
                  <a:solidFill>
                    <a:srgbClr val="000099"/>
                  </a:solidFill>
                  <a:latin typeface="+mn-lt"/>
                  <a:ea typeface="黑体" panose="02010609060101010101" pitchFamily="2" charset="-122"/>
                </a:rPr>
                <a:t>0            1550 nm    </a:t>
              </a:r>
            </a:p>
            <a:p>
              <a:pPr algn="l">
                <a:lnSpc>
                  <a:spcPct val="115000"/>
                </a:lnSpc>
              </a:pPr>
              <a:r>
                <a:rPr kumimoji="1" lang="en-US" altLang="zh-CN" sz="2000" b="1" dirty="0">
                  <a:solidFill>
                    <a:srgbClr val="000099"/>
                  </a:solidFill>
                  <a:latin typeface="+mn-lt"/>
                  <a:ea typeface="黑体" panose="02010609060101010101" pitchFamily="2" charset="-122"/>
                </a:rPr>
                <a:t>1            1551 nm  </a:t>
              </a:r>
            </a:p>
            <a:p>
              <a:pPr algn="l">
                <a:lnSpc>
                  <a:spcPct val="115000"/>
                </a:lnSpc>
              </a:pPr>
              <a:r>
                <a:rPr kumimoji="1" lang="en-US" altLang="zh-CN" sz="2000" b="1" dirty="0">
                  <a:solidFill>
                    <a:srgbClr val="000099"/>
                  </a:solidFill>
                  <a:latin typeface="+mn-lt"/>
                  <a:ea typeface="黑体" panose="02010609060101010101" pitchFamily="2" charset="-122"/>
                </a:rPr>
                <a:t>2            1552 nm  </a:t>
              </a:r>
            </a:p>
            <a:p>
              <a:pPr algn="l">
                <a:lnSpc>
                  <a:spcPct val="115000"/>
                </a:lnSpc>
              </a:pPr>
              <a:r>
                <a:rPr kumimoji="1" lang="en-US" altLang="zh-CN" sz="2000" b="1" dirty="0">
                  <a:solidFill>
                    <a:srgbClr val="000099"/>
                  </a:solidFill>
                  <a:latin typeface="+mn-lt"/>
                  <a:ea typeface="黑体" panose="02010609060101010101" pitchFamily="2" charset="-122"/>
                </a:rPr>
                <a:t>3            1553 nm  </a:t>
              </a:r>
            </a:p>
            <a:p>
              <a:pPr algn="l">
                <a:lnSpc>
                  <a:spcPct val="115000"/>
                </a:lnSpc>
              </a:pPr>
              <a:r>
                <a:rPr kumimoji="1" lang="en-US" altLang="zh-CN" sz="2000" b="1" dirty="0">
                  <a:solidFill>
                    <a:srgbClr val="000099"/>
                  </a:solidFill>
                  <a:latin typeface="+mn-lt"/>
                  <a:ea typeface="黑体" panose="02010609060101010101" pitchFamily="2" charset="-122"/>
                </a:rPr>
                <a:t>4            1554 nm  </a:t>
              </a:r>
            </a:p>
            <a:p>
              <a:pPr algn="l">
                <a:lnSpc>
                  <a:spcPct val="115000"/>
                </a:lnSpc>
              </a:pPr>
              <a:r>
                <a:rPr kumimoji="1" lang="en-US" altLang="zh-CN" sz="2000" b="1" dirty="0">
                  <a:solidFill>
                    <a:srgbClr val="000099"/>
                  </a:solidFill>
                  <a:latin typeface="+mn-lt"/>
                  <a:ea typeface="黑体" panose="02010609060101010101" pitchFamily="2" charset="-122"/>
                </a:rPr>
                <a:t>5            1555 nm  </a:t>
              </a:r>
            </a:p>
            <a:p>
              <a:pPr algn="l">
                <a:lnSpc>
                  <a:spcPct val="115000"/>
                </a:lnSpc>
              </a:pPr>
              <a:r>
                <a:rPr kumimoji="1" lang="en-US" altLang="zh-CN" sz="2000" b="1" dirty="0">
                  <a:solidFill>
                    <a:srgbClr val="000099"/>
                  </a:solidFill>
                  <a:latin typeface="+mn-lt"/>
                  <a:ea typeface="黑体" panose="02010609060101010101" pitchFamily="2" charset="-122"/>
                </a:rPr>
                <a:t>6            1556 nm  </a:t>
              </a:r>
            </a:p>
            <a:p>
              <a:pPr algn="l">
                <a:lnSpc>
                  <a:spcPct val="115000"/>
                </a:lnSpc>
              </a:pPr>
              <a:r>
                <a:rPr kumimoji="1" lang="en-US" altLang="zh-CN" sz="2000" b="1" dirty="0">
                  <a:solidFill>
                    <a:srgbClr val="000099"/>
                  </a:solidFill>
                  <a:latin typeface="+mn-lt"/>
                  <a:ea typeface="黑体" panose="02010609060101010101" pitchFamily="2" charset="-122"/>
                </a:rPr>
                <a:t>7            1557 nm  </a:t>
              </a:r>
            </a:p>
          </p:txBody>
        </p:sp>
        <p:sp>
          <p:nvSpPr>
            <p:cNvPr id="150534" name="Text Box 6"/>
            <p:cNvSpPr txBox="1">
              <a:spLocks noChangeArrowheads="1"/>
            </p:cNvSpPr>
            <p:nvPr/>
          </p:nvSpPr>
          <p:spPr bwMode="auto">
            <a:xfrm>
              <a:off x="293307"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p>
            <a:p>
              <a:r>
                <a:rPr kumimoji="1" lang="en-US" altLang="zh-CN" b="1" dirty="0">
                  <a:solidFill>
                    <a:srgbClr val="000099"/>
                  </a:solidFill>
                  <a:latin typeface="+mn-lt"/>
                  <a:ea typeface="黑体" panose="02010609060101010101" pitchFamily="2" charset="-122"/>
                </a:rPr>
                <a:t>1310 nm</a:t>
              </a:r>
            </a:p>
          </p:txBody>
        </p:sp>
        <p:sp>
          <p:nvSpPr>
            <p:cNvPr id="150535" name="Line 7"/>
            <p:cNvSpPr>
              <a:spLocks noChangeShapeType="1"/>
            </p:cNvSpPr>
            <p:nvPr/>
          </p:nvSpPr>
          <p:spPr bwMode="auto">
            <a:xfrm>
              <a:off x="7584578" y="3192089"/>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6" name="Line 8"/>
            <p:cNvSpPr>
              <a:spLocks noChangeShapeType="1"/>
            </p:cNvSpPr>
            <p:nvPr/>
          </p:nvSpPr>
          <p:spPr bwMode="auto">
            <a:xfrm>
              <a:off x="7584578" y="35429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7" name="Line 9"/>
            <p:cNvSpPr>
              <a:spLocks noChangeShapeType="1"/>
            </p:cNvSpPr>
            <p:nvPr/>
          </p:nvSpPr>
          <p:spPr bwMode="auto">
            <a:xfrm>
              <a:off x="7584578" y="38921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8" name="Line 10"/>
            <p:cNvSpPr>
              <a:spLocks noChangeShapeType="1"/>
            </p:cNvSpPr>
            <p:nvPr/>
          </p:nvSpPr>
          <p:spPr bwMode="auto">
            <a:xfrm>
              <a:off x="7584578" y="424460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39" name="Line 11"/>
            <p:cNvSpPr>
              <a:spLocks noChangeShapeType="1"/>
            </p:cNvSpPr>
            <p:nvPr/>
          </p:nvSpPr>
          <p:spPr bwMode="auto">
            <a:xfrm>
              <a:off x="7584578" y="45938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0" name="Line 12"/>
            <p:cNvSpPr>
              <a:spLocks noChangeShapeType="1"/>
            </p:cNvSpPr>
            <p:nvPr/>
          </p:nvSpPr>
          <p:spPr bwMode="auto">
            <a:xfrm>
              <a:off x="7584578" y="494627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1" name="Line 13"/>
            <p:cNvSpPr>
              <a:spLocks noChangeShapeType="1"/>
            </p:cNvSpPr>
            <p:nvPr/>
          </p:nvSpPr>
          <p:spPr bwMode="auto">
            <a:xfrm>
              <a:off x="7584578" y="5295527"/>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2" name="Line 14"/>
            <p:cNvSpPr>
              <a:spLocks noChangeShapeType="1"/>
            </p:cNvSpPr>
            <p:nvPr/>
          </p:nvSpPr>
          <p:spPr bwMode="auto">
            <a:xfrm>
              <a:off x="7584578" y="5647952"/>
              <a:ext cx="2264966"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3" name="Line 15"/>
            <p:cNvSpPr>
              <a:spLocks noChangeShapeType="1"/>
            </p:cNvSpPr>
            <p:nvPr/>
          </p:nvSpPr>
          <p:spPr bwMode="auto">
            <a:xfrm>
              <a:off x="332218" y="3192089"/>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4" name="Line 16"/>
            <p:cNvSpPr>
              <a:spLocks noChangeShapeType="1"/>
            </p:cNvSpPr>
            <p:nvPr/>
          </p:nvSpPr>
          <p:spPr bwMode="auto">
            <a:xfrm>
              <a:off x="332218" y="35429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5" name="Line 17"/>
            <p:cNvSpPr>
              <a:spLocks noChangeShapeType="1"/>
            </p:cNvSpPr>
            <p:nvPr/>
          </p:nvSpPr>
          <p:spPr bwMode="auto">
            <a:xfrm>
              <a:off x="332218" y="38921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6" name="Line 18"/>
            <p:cNvSpPr>
              <a:spLocks noChangeShapeType="1"/>
            </p:cNvSpPr>
            <p:nvPr/>
          </p:nvSpPr>
          <p:spPr bwMode="auto">
            <a:xfrm>
              <a:off x="332218" y="424460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7" name="Line 19"/>
            <p:cNvSpPr>
              <a:spLocks noChangeShapeType="1"/>
            </p:cNvSpPr>
            <p:nvPr/>
          </p:nvSpPr>
          <p:spPr bwMode="auto">
            <a:xfrm>
              <a:off x="332218" y="45938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8" name="Line 20"/>
            <p:cNvSpPr>
              <a:spLocks noChangeShapeType="1"/>
            </p:cNvSpPr>
            <p:nvPr/>
          </p:nvSpPr>
          <p:spPr bwMode="auto">
            <a:xfrm>
              <a:off x="332218" y="494627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49" name="Line 21"/>
            <p:cNvSpPr>
              <a:spLocks noChangeShapeType="1"/>
            </p:cNvSpPr>
            <p:nvPr/>
          </p:nvSpPr>
          <p:spPr bwMode="auto">
            <a:xfrm>
              <a:off x="332218" y="5295527"/>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0" name="Line 22"/>
            <p:cNvSpPr>
              <a:spLocks noChangeShapeType="1"/>
            </p:cNvSpPr>
            <p:nvPr/>
          </p:nvSpPr>
          <p:spPr bwMode="auto">
            <a:xfrm>
              <a:off x="332218" y="5647952"/>
              <a:ext cx="2264965"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51" name="Line 23"/>
            <p:cNvSpPr>
              <a:spLocks noChangeShapeType="1"/>
            </p:cNvSpPr>
            <p:nvPr/>
          </p:nvSpPr>
          <p:spPr bwMode="auto">
            <a:xfrm>
              <a:off x="2650497" y="4414464"/>
              <a:ext cx="4873890"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52" name="AutoShape 24"/>
            <p:cNvSpPr>
              <a:spLocks noChangeArrowheads="1"/>
            </p:cNvSpPr>
            <p:nvPr/>
          </p:nvSpPr>
          <p:spPr bwMode="auto">
            <a:xfrm rot="5400000">
              <a:off x="3580175"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3" name="Rectangle 25"/>
            <p:cNvSpPr>
              <a:spLocks noChangeArrowheads="1"/>
            </p:cNvSpPr>
            <p:nvPr/>
          </p:nvSpPr>
          <p:spPr bwMode="auto">
            <a:xfrm>
              <a:off x="824078" y="3095252"/>
              <a:ext cx="538294"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4" name="Rectangle 26"/>
            <p:cNvSpPr>
              <a:spLocks noChangeArrowheads="1"/>
            </p:cNvSpPr>
            <p:nvPr/>
          </p:nvSpPr>
          <p:spPr bwMode="auto">
            <a:xfrm>
              <a:off x="824078" y="3444502"/>
              <a:ext cx="538294"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5" name="Rectangle 27"/>
            <p:cNvSpPr>
              <a:spLocks noChangeArrowheads="1"/>
            </p:cNvSpPr>
            <p:nvPr/>
          </p:nvSpPr>
          <p:spPr bwMode="auto">
            <a:xfrm>
              <a:off x="824078" y="3795340"/>
              <a:ext cx="538294"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6" name="Rectangle 28"/>
            <p:cNvSpPr>
              <a:spLocks noChangeArrowheads="1"/>
            </p:cNvSpPr>
            <p:nvPr/>
          </p:nvSpPr>
          <p:spPr bwMode="auto">
            <a:xfrm>
              <a:off x="824078" y="4146177"/>
              <a:ext cx="538294"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7" name="Rectangle 29"/>
            <p:cNvSpPr>
              <a:spLocks noChangeArrowheads="1"/>
            </p:cNvSpPr>
            <p:nvPr/>
          </p:nvSpPr>
          <p:spPr bwMode="auto">
            <a:xfrm>
              <a:off x="824078" y="4497015"/>
              <a:ext cx="538294"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8" name="Rectangle 30"/>
            <p:cNvSpPr>
              <a:spLocks noChangeArrowheads="1"/>
            </p:cNvSpPr>
            <p:nvPr/>
          </p:nvSpPr>
          <p:spPr bwMode="auto">
            <a:xfrm>
              <a:off x="824078" y="4847852"/>
              <a:ext cx="538294"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59" name="Rectangle 31"/>
            <p:cNvSpPr>
              <a:spLocks noChangeArrowheads="1"/>
            </p:cNvSpPr>
            <p:nvPr/>
          </p:nvSpPr>
          <p:spPr bwMode="auto">
            <a:xfrm>
              <a:off x="824078" y="5198690"/>
              <a:ext cx="538294"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0" name="Rectangle 32"/>
            <p:cNvSpPr>
              <a:spLocks noChangeArrowheads="1"/>
            </p:cNvSpPr>
            <p:nvPr/>
          </p:nvSpPr>
          <p:spPr bwMode="auto">
            <a:xfrm>
              <a:off x="824078" y="5547939"/>
              <a:ext cx="538294"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1" name="Text Box 33"/>
            <p:cNvSpPr txBox="1">
              <a:spLocks noChangeArrowheads="1"/>
            </p:cNvSpPr>
            <p:nvPr/>
          </p:nvSpPr>
          <p:spPr bwMode="auto">
            <a:xfrm>
              <a:off x="3828553" y="3368303"/>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20 Gb/s</a:t>
              </a:r>
            </a:p>
          </p:txBody>
        </p:sp>
        <p:sp>
          <p:nvSpPr>
            <p:cNvPr id="150562" name="AutoShape 34"/>
            <p:cNvSpPr>
              <a:spLocks noChangeArrowheads="1"/>
            </p:cNvSpPr>
            <p:nvPr/>
          </p:nvSpPr>
          <p:spPr bwMode="auto">
            <a:xfrm rot="-5400000">
              <a:off x="1138800" y="4150014"/>
              <a:ext cx="3240087" cy="54001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3" name="AutoShape 35"/>
            <p:cNvSpPr>
              <a:spLocks noChangeArrowheads="1"/>
            </p:cNvSpPr>
            <p:nvPr/>
          </p:nvSpPr>
          <p:spPr bwMode="auto">
            <a:xfrm rot="5400000" flipH="1">
              <a:off x="5695388" y="4150874"/>
              <a:ext cx="3240087" cy="538294"/>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4" name="Rectangle 36"/>
            <p:cNvSpPr>
              <a:spLocks noChangeArrowheads="1"/>
            </p:cNvSpPr>
            <p:nvPr/>
          </p:nvSpPr>
          <p:spPr bwMode="auto">
            <a:xfrm>
              <a:off x="8788432" y="3095252"/>
              <a:ext cx="538295" cy="196850"/>
            </a:xfrm>
            <a:prstGeom prst="rect">
              <a:avLst/>
            </a:prstGeom>
            <a:solidFill>
              <a:srgbClr val="FFFFCC"/>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5" name="Rectangle 37"/>
            <p:cNvSpPr>
              <a:spLocks noChangeArrowheads="1"/>
            </p:cNvSpPr>
            <p:nvPr/>
          </p:nvSpPr>
          <p:spPr bwMode="auto">
            <a:xfrm>
              <a:off x="8788432" y="3444502"/>
              <a:ext cx="538295" cy="195262"/>
            </a:xfrm>
            <a:prstGeom prst="rect">
              <a:avLst/>
            </a:prstGeom>
            <a:solidFill>
              <a:srgbClr val="CCFF99"/>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6" name="Rectangle 38"/>
            <p:cNvSpPr>
              <a:spLocks noChangeArrowheads="1"/>
            </p:cNvSpPr>
            <p:nvPr/>
          </p:nvSpPr>
          <p:spPr bwMode="auto">
            <a:xfrm>
              <a:off x="8788432" y="3795340"/>
              <a:ext cx="538295" cy="195263"/>
            </a:xfrm>
            <a:prstGeom prst="rect">
              <a:avLst/>
            </a:prstGeom>
            <a:solidFill>
              <a:srgbClr val="CC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7" name="Rectangle 39"/>
            <p:cNvSpPr>
              <a:spLocks noChangeArrowheads="1"/>
            </p:cNvSpPr>
            <p:nvPr/>
          </p:nvSpPr>
          <p:spPr bwMode="auto">
            <a:xfrm>
              <a:off x="8788432" y="4146177"/>
              <a:ext cx="538295" cy="195262"/>
            </a:xfrm>
            <a:prstGeom prst="rect">
              <a:avLst/>
            </a:prstGeom>
            <a:solidFill>
              <a:srgbClr val="00CC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8" name="Rectangle 40"/>
            <p:cNvSpPr>
              <a:spLocks noChangeArrowheads="1"/>
            </p:cNvSpPr>
            <p:nvPr/>
          </p:nvSpPr>
          <p:spPr bwMode="auto">
            <a:xfrm>
              <a:off x="8788432" y="4497015"/>
              <a:ext cx="538295" cy="195263"/>
            </a:xfrm>
            <a:prstGeom prst="rect">
              <a:avLst/>
            </a:prstGeom>
            <a:solidFill>
              <a:srgbClr val="FF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69" name="Rectangle 41"/>
            <p:cNvSpPr>
              <a:spLocks noChangeArrowheads="1"/>
            </p:cNvSpPr>
            <p:nvPr/>
          </p:nvSpPr>
          <p:spPr bwMode="auto">
            <a:xfrm>
              <a:off x="8788432" y="4847852"/>
              <a:ext cx="538295" cy="195262"/>
            </a:xfrm>
            <a:prstGeom prst="rect">
              <a:avLst/>
            </a:prstGeom>
            <a:solidFill>
              <a:srgbClr val="00CC00"/>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0" name="Rectangle 42"/>
            <p:cNvSpPr>
              <a:spLocks noChangeArrowheads="1"/>
            </p:cNvSpPr>
            <p:nvPr/>
          </p:nvSpPr>
          <p:spPr bwMode="auto">
            <a:xfrm>
              <a:off x="8788432" y="5198690"/>
              <a:ext cx="538295" cy="195263"/>
            </a:xfrm>
            <a:prstGeom prst="rect">
              <a:avLst/>
            </a:prstGeom>
            <a:solidFill>
              <a:srgbClr val="FF00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1" name="Rectangle 43"/>
            <p:cNvSpPr>
              <a:spLocks noChangeArrowheads="1"/>
            </p:cNvSpPr>
            <p:nvPr/>
          </p:nvSpPr>
          <p:spPr bwMode="auto">
            <a:xfrm>
              <a:off x="8788432" y="5547939"/>
              <a:ext cx="538295" cy="196850"/>
            </a:xfrm>
            <a:prstGeom prst="rect">
              <a:avLst/>
            </a:prstGeom>
            <a:solidFill>
              <a:srgbClr val="3399FF"/>
            </a:solidFill>
            <a:ln w="9525">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2" name="AutoShape 44"/>
            <p:cNvSpPr>
              <a:spLocks noChangeArrowheads="1"/>
            </p:cNvSpPr>
            <p:nvPr/>
          </p:nvSpPr>
          <p:spPr bwMode="auto">
            <a:xfrm rot="5400000">
              <a:off x="4853681" y="4250556"/>
              <a:ext cx="354013" cy="31988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3" name="AutoShape 45"/>
            <p:cNvSpPr>
              <a:spLocks noChangeArrowheads="1"/>
            </p:cNvSpPr>
            <p:nvPr/>
          </p:nvSpPr>
          <p:spPr bwMode="auto">
            <a:xfrm rot="5400000">
              <a:off x="6166742" y="4249696"/>
              <a:ext cx="354013" cy="321601"/>
            </a:xfrm>
            <a:prstGeom prst="triangle">
              <a:avLst>
                <a:gd name="adj" fmla="val 50000"/>
              </a:avLst>
            </a:prstGeom>
            <a:solidFill>
              <a:srgbClr val="FF0066"/>
            </a:solidFill>
            <a:ln w="19050">
              <a:solidFill>
                <a:schemeClr val="tx1"/>
              </a:solidFill>
              <a:miter lim="800000"/>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anose="02010609060101010101" pitchFamily="2" charset="-122"/>
              </a:endParaRPr>
            </a:p>
          </p:txBody>
        </p:sp>
        <p:sp>
          <p:nvSpPr>
            <p:cNvPr id="150574" name="Line 46"/>
            <p:cNvSpPr>
              <a:spLocks noChangeShapeType="1"/>
            </p:cNvSpPr>
            <p:nvPr/>
          </p:nvSpPr>
          <p:spPr bwMode="auto">
            <a:xfrm flipH="1">
              <a:off x="4210347" y="3782639"/>
              <a:ext cx="139304" cy="6223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5" name="Text Box 47"/>
            <p:cNvSpPr txBox="1">
              <a:spLocks noChangeArrowheads="1"/>
            </p:cNvSpPr>
            <p:nvPr/>
          </p:nvSpPr>
          <p:spPr bwMode="auto">
            <a:xfrm>
              <a:off x="2516352"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复</a:t>
              </a:r>
            </a:p>
            <a:p>
              <a:pPr algn="l"/>
              <a:r>
                <a:rPr kumimoji="1" lang="zh-CN" altLang="en-US" sz="2000" b="1">
                  <a:solidFill>
                    <a:srgbClr val="000099"/>
                  </a:solidFill>
                  <a:latin typeface="+mn-lt"/>
                  <a:ea typeface="黑体" panose="02010609060101010101" pitchFamily="2" charset="-122"/>
                </a:rPr>
                <a:t>用</a:t>
              </a:r>
            </a:p>
            <a:p>
              <a:pPr algn="l"/>
              <a:r>
                <a:rPr kumimoji="1" lang="zh-CN" altLang="en-US" sz="2000" b="1">
                  <a:solidFill>
                    <a:srgbClr val="000099"/>
                  </a:solidFill>
                  <a:latin typeface="+mn-lt"/>
                  <a:ea typeface="黑体" panose="02010609060101010101" pitchFamily="2" charset="-122"/>
                </a:rPr>
                <a:t>器</a:t>
              </a:r>
            </a:p>
          </p:txBody>
        </p:sp>
        <p:sp>
          <p:nvSpPr>
            <p:cNvPr id="150576" name="Text Box 48"/>
            <p:cNvSpPr txBox="1">
              <a:spLocks noChangeArrowheads="1"/>
            </p:cNvSpPr>
            <p:nvPr/>
          </p:nvSpPr>
          <p:spPr bwMode="auto">
            <a:xfrm>
              <a:off x="7077240" y="3881065"/>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分</a:t>
              </a:r>
            </a:p>
            <a:p>
              <a:pPr algn="l"/>
              <a:r>
                <a:rPr kumimoji="1" lang="zh-CN" altLang="en-US" sz="2000" b="1">
                  <a:solidFill>
                    <a:srgbClr val="000099"/>
                  </a:solidFill>
                  <a:latin typeface="+mn-lt"/>
                  <a:ea typeface="黑体" panose="02010609060101010101" pitchFamily="2" charset="-122"/>
                </a:rPr>
                <a:t>用</a:t>
              </a:r>
            </a:p>
            <a:p>
              <a:pPr algn="l"/>
              <a:r>
                <a:rPr kumimoji="1" lang="zh-CN" altLang="en-US" sz="2000" b="1">
                  <a:solidFill>
                    <a:srgbClr val="000099"/>
                  </a:solidFill>
                  <a:latin typeface="+mn-lt"/>
                  <a:ea typeface="黑体" panose="02010609060101010101" pitchFamily="2" charset="-122"/>
                </a:rPr>
                <a:t>器</a:t>
              </a:r>
            </a:p>
          </p:txBody>
        </p:sp>
        <p:sp>
          <p:nvSpPr>
            <p:cNvPr id="150577" name="Text Box 49"/>
            <p:cNvSpPr txBox="1">
              <a:spLocks noChangeArrowheads="1"/>
            </p:cNvSpPr>
            <p:nvPr/>
          </p:nvSpPr>
          <p:spPr bwMode="auto">
            <a:xfrm>
              <a:off x="5104638" y="3468314"/>
              <a:ext cx="8710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EDFA</a:t>
              </a:r>
            </a:p>
          </p:txBody>
        </p:sp>
        <p:sp>
          <p:nvSpPr>
            <p:cNvPr id="150578" name="Line 50"/>
            <p:cNvSpPr>
              <a:spLocks noChangeShapeType="1"/>
            </p:cNvSpPr>
            <p:nvPr/>
          </p:nvSpPr>
          <p:spPr bwMode="auto">
            <a:xfrm flipH="1">
              <a:off x="5061644" y="3879477"/>
              <a:ext cx="474663" cy="43180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79" name="Line 51"/>
            <p:cNvSpPr>
              <a:spLocks noChangeShapeType="1"/>
            </p:cNvSpPr>
            <p:nvPr/>
          </p:nvSpPr>
          <p:spPr bwMode="auto">
            <a:xfrm>
              <a:off x="3703009"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0" name="Line 52"/>
            <p:cNvSpPr>
              <a:spLocks noChangeShapeType="1"/>
            </p:cNvSpPr>
            <p:nvPr/>
          </p:nvSpPr>
          <p:spPr bwMode="auto">
            <a:xfrm>
              <a:off x="4996292" y="4665289"/>
              <a:ext cx="0" cy="1968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1" name="Line 53"/>
            <p:cNvSpPr>
              <a:spLocks noChangeShapeType="1"/>
            </p:cNvSpPr>
            <p:nvPr/>
          </p:nvSpPr>
          <p:spPr bwMode="auto">
            <a:xfrm>
              <a:off x="3699569" y="4762127"/>
              <a:ext cx="129500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0582" name="Text Box 54"/>
            <p:cNvSpPr txBox="1">
              <a:spLocks noChangeArrowheads="1"/>
            </p:cNvSpPr>
            <p:nvPr/>
          </p:nvSpPr>
          <p:spPr bwMode="auto">
            <a:xfrm>
              <a:off x="3720206" y="4746253"/>
              <a:ext cx="1053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120 km</a:t>
              </a:r>
            </a:p>
          </p:txBody>
        </p:sp>
        <p:sp>
          <p:nvSpPr>
            <p:cNvPr id="150583" name="Text Box 55"/>
            <p:cNvSpPr txBox="1">
              <a:spLocks noChangeArrowheads="1"/>
            </p:cNvSpPr>
            <p:nvPr/>
          </p:nvSpPr>
          <p:spPr bwMode="auto">
            <a:xfrm>
              <a:off x="409607"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光调制器</a:t>
              </a:r>
            </a:p>
          </p:txBody>
        </p:sp>
        <p:sp>
          <p:nvSpPr>
            <p:cNvPr id="150584" name="Line 56"/>
            <p:cNvSpPr>
              <a:spLocks noChangeShapeType="1"/>
            </p:cNvSpPr>
            <p:nvPr/>
          </p:nvSpPr>
          <p:spPr bwMode="auto">
            <a:xfrm>
              <a:off x="1136576"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0585" name="Text Box 57"/>
            <p:cNvSpPr txBox="1">
              <a:spLocks noChangeArrowheads="1"/>
            </p:cNvSpPr>
            <p:nvPr/>
          </p:nvSpPr>
          <p:spPr bwMode="auto">
            <a:xfrm>
              <a:off x="8344512" y="2132856"/>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000099"/>
                  </a:solidFill>
                  <a:latin typeface="+mn-lt"/>
                  <a:ea typeface="黑体" panose="02010609060101010101" pitchFamily="2" charset="-122"/>
                </a:rPr>
                <a:t>光解调器</a:t>
              </a:r>
            </a:p>
          </p:txBody>
        </p:sp>
        <p:sp>
          <p:nvSpPr>
            <p:cNvPr id="150586" name="Line 58"/>
            <p:cNvSpPr>
              <a:spLocks noChangeShapeType="1"/>
            </p:cNvSpPr>
            <p:nvPr/>
          </p:nvSpPr>
          <p:spPr bwMode="auto">
            <a:xfrm>
              <a:off x="8985448" y="2582907"/>
              <a:ext cx="0" cy="512345"/>
            </a:xfrm>
            <a:prstGeom prst="line">
              <a:avLst/>
            </a:prstGeom>
            <a:noFill/>
            <a:ln w="9525">
              <a:solidFill>
                <a:srgbClr val="3333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61" name="Text Box 6"/>
            <p:cNvSpPr txBox="1">
              <a:spLocks noChangeArrowheads="1"/>
            </p:cNvSpPr>
            <p:nvPr/>
          </p:nvSpPr>
          <p:spPr bwMode="auto">
            <a:xfrm>
              <a:off x="8382343" y="5754851"/>
              <a:ext cx="1491341" cy="646331"/>
            </a:xfrm>
            <a:prstGeom prst="rect">
              <a:avLst/>
            </a:prstGeom>
            <a:noFill/>
            <a:ln w="9525">
              <a:solidFill>
                <a:srgbClr val="33339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b="1" dirty="0">
                  <a:solidFill>
                    <a:srgbClr val="000099"/>
                  </a:solidFill>
                  <a:latin typeface="+mn-lt"/>
                  <a:ea typeface="黑体" panose="02010609060101010101" pitchFamily="2" charset="-122"/>
                </a:rPr>
                <a:t>8 </a:t>
              </a:r>
              <a:r>
                <a:rPr kumimoji="1" lang="en-US" altLang="zh-CN" b="1" dirty="0">
                  <a:solidFill>
                    <a:srgbClr val="000099"/>
                  </a:solidFill>
                  <a:latin typeface="+mn-lt"/>
                  <a:ea typeface="黑体" panose="02010609060101010101" pitchFamily="2" charset="-122"/>
                  <a:sym typeface="Symbol" panose="05050102010706020507" pitchFamily="18" charset="2"/>
                </a:rPr>
                <a:t> </a:t>
              </a:r>
              <a:r>
                <a:rPr kumimoji="1" lang="en-US" altLang="zh-CN" b="1" dirty="0">
                  <a:solidFill>
                    <a:srgbClr val="000099"/>
                  </a:solidFill>
                  <a:latin typeface="+mn-lt"/>
                  <a:ea typeface="黑体" panose="02010609060101010101" pitchFamily="2" charset="-122"/>
                </a:rPr>
                <a:t>2.5 Gb/s</a:t>
              </a:r>
            </a:p>
            <a:p>
              <a:r>
                <a:rPr kumimoji="1" lang="en-US" altLang="zh-CN" b="1" dirty="0">
                  <a:solidFill>
                    <a:srgbClr val="000099"/>
                  </a:solidFill>
                  <a:latin typeface="+mn-lt"/>
                  <a:ea typeface="黑体" panose="02010609060101010101" pitchFamily="2" charset="-122"/>
                </a:rPr>
                <a:t>1310 nm</a:t>
              </a:r>
            </a:p>
          </p:txBody>
        </p:sp>
        <p:sp>
          <p:nvSpPr>
            <p:cNvPr id="3" name="矩形 2"/>
            <p:cNvSpPr/>
            <p:nvPr/>
          </p:nvSpPr>
          <p:spPr>
            <a:xfrm>
              <a:off x="3028851" y="5775647"/>
              <a:ext cx="4017433" cy="461665"/>
            </a:xfrm>
            <a:prstGeom prst="rect">
              <a:avLst/>
            </a:prstGeom>
          </p:spPr>
          <p:txBody>
            <a:bodyPr wrap="square">
              <a:spAutoFit/>
            </a:bodyPr>
            <a:lstStyle/>
            <a:p>
              <a:pPr algn="ctr"/>
              <a:r>
                <a:rPr lang="zh-CN" altLang="zh-CN" sz="2400" b="1" dirty="0">
                  <a:latin typeface="+mn-lt"/>
                  <a:ea typeface="黑体" panose="02010609060101010101" pitchFamily="2" charset="-122"/>
                </a:rPr>
                <a:t>波分复用的概念</a:t>
              </a:r>
              <a:endParaRPr lang="zh-CN" altLang="en-US" sz="2400" b="1" dirty="0">
                <a:latin typeface="+mn-lt"/>
                <a:ea typeface="黑体" panose="02010609060101010101" pitchFamily="2"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95300" y="188640"/>
            <a:ext cx="9066212" cy="1512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US" altLang="zh-CN" dirty="0"/>
              <a:t>2.4.3   </a:t>
            </a:r>
            <a:r>
              <a:rPr lang="zh-CN" altLang="en-US" dirty="0"/>
              <a:t>码分复用 </a:t>
            </a:r>
            <a:r>
              <a:rPr lang="en-US" altLang="zh-CN" dirty="0"/>
              <a:t>CDM</a:t>
            </a:r>
            <a:br>
              <a:rPr lang="en-US" altLang="zh-CN" dirty="0"/>
            </a:br>
            <a:r>
              <a:rPr lang="en-US" altLang="zh-CN" dirty="0"/>
              <a:t>(Code Division Multiplexing)  </a:t>
            </a:r>
          </a:p>
        </p:txBody>
      </p:sp>
      <p:sp>
        <p:nvSpPr>
          <p:cNvPr id="142339" name="Rectangle 3"/>
          <p:cNvSpPr>
            <a:spLocks noGrp="1" noChangeArrowheads="1"/>
          </p:cNvSpPr>
          <p:nvPr>
            <p:ph idx="1"/>
          </p:nvPr>
        </p:nvSpPr>
        <p:spPr>
          <a:xfrm>
            <a:off x="495300" y="1844824"/>
            <a:ext cx="9066212" cy="4286101"/>
          </a:xfrm>
        </p:spPr>
        <p:txBody>
          <a:bodyPr/>
          <a:lstStyle/>
          <a:p>
            <a:r>
              <a:rPr lang="zh-CN" altLang="en-US" sz="2800" dirty="0"/>
              <a:t>常用的名词是</a:t>
            </a:r>
            <a:r>
              <a:rPr lang="zh-CN" altLang="en-US" sz="2800" dirty="0">
                <a:solidFill>
                  <a:srgbClr val="FF0000"/>
                </a:solidFill>
              </a:rPr>
              <a:t>码分多址</a:t>
            </a:r>
            <a:r>
              <a:rPr lang="zh-CN" altLang="en-US" sz="2800" dirty="0"/>
              <a:t> </a:t>
            </a:r>
            <a:r>
              <a:rPr lang="en-US" altLang="zh-CN" sz="2800" dirty="0"/>
              <a:t>CDMA </a:t>
            </a:r>
          </a:p>
          <a:p>
            <a:pPr>
              <a:buFont typeface="Wingdings" panose="05000000000000000000" pitchFamily="2" charset="2"/>
              <a:buNone/>
            </a:pPr>
            <a:r>
              <a:rPr lang="en-US" altLang="zh-CN" sz="2800" dirty="0"/>
              <a:t>    (Code Division Multiple Access)</a:t>
            </a:r>
            <a:r>
              <a:rPr lang="zh-CN" altLang="en-US" sz="2800" dirty="0"/>
              <a:t>。</a:t>
            </a:r>
          </a:p>
          <a:p>
            <a:r>
              <a:rPr lang="zh-CN" altLang="en-US" sz="2800" dirty="0"/>
              <a:t>各用户使用经过特殊挑选的不同码型，因此彼此不会造成干扰。</a:t>
            </a:r>
          </a:p>
          <a:p>
            <a:r>
              <a:rPr lang="zh-CN" altLang="en-US" sz="2800" dirty="0"/>
              <a:t>这种系统发送的信号有很强的抗干扰能力，其频谱类似于白噪声，不易被敌人发现。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a:r>
              <a:rPr lang="zh-CN" altLang="en-US" dirty="0"/>
              <a:t>码片序列</a:t>
            </a:r>
            <a:r>
              <a:rPr lang="en-US" altLang="zh-CN" dirty="0"/>
              <a:t>(chip sequence) </a:t>
            </a:r>
          </a:p>
        </p:txBody>
      </p:sp>
      <p:sp>
        <p:nvSpPr>
          <p:cNvPr id="151555" name="Rectangle 3"/>
          <p:cNvSpPr>
            <a:spLocks noGrp="1" noChangeArrowheads="1"/>
          </p:cNvSpPr>
          <p:nvPr>
            <p:ph idx="1"/>
          </p:nvPr>
        </p:nvSpPr>
        <p:spPr/>
        <p:txBody>
          <a:bodyPr/>
          <a:lstStyle/>
          <a:p>
            <a:pPr>
              <a:lnSpc>
                <a:spcPct val="100000"/>
              </a:lnSpc>
            </a:pPr>
            <a:r>
              <a:rPr lang="zh-CN" altLang="en-US" dirty="0"/>
              <a:t>每一个比特时间划分为 </a:t>
            </a:r>
            <a:r>
              <a:rPr lang="en-US" altLang="zh-CN" i="1" dirty="0"/>
              <a:t>m </a:t>
            </a:r>
            <a:r>
              <a:rPr lang="zh-CN" altLang="en-US" dirty="0"/>
              <a:t>个短的间隔，称为</a:t>
            </a:r>
            <a:r>
              <a:rPr lang="zh-CN" altLang="en-US" dirty="0">
                <a:solidFill>
                  <a:srgbClr val="FF0000"/>
                </a:solidFill>
              </a:rPr>
              <a:t>码片 </a:t>
            </a:r>
            <a:r>
              <a:rPr lang="en-US" altLang="zh-CN" dirty="0"/>
              <a:t>(chip)</a:t>
            </a:r>
            <a:r>
              <a:rPr lang="zh-CN" altLang="en-US" dirty="0"/>
              <a:t>。</a:t>
            </a:r>
            <a:endParaRPr lang="en-US" altLang="zh-CN" dirty="0"/>
          </a:p>
          <a:p>
            <a:pPr>
              <a:lnSpc>
                <a:spcPct val="100000"/>
              </a:lnSpc>
            </a:pPr>
            <a:r>
              <a:rPr lang="zh-CN" altLang="en-US" dirty="0"/>
              <a:t>每个站被指派一个唯一的 </a:t>
            </a:r>
            <a:r>
              <a:rPr lang="en-US" altLang="zh-CN" i="1" dirty="0"/>
              <a:t>m</a:t>
            </a:r>
            <a:r>
              <a:rPr lang="en-US" altLang="zh-CN" dirty="0"/>
              <a:t> bit </a:t>
            </a:r>
            <a:r>
              <a:rPr lang="zh-CN" altLang="en-US" dirty="0">
                <a:solidFill>
                  <a:srgbClr val="FF0000"/>
                </a:solidFill>
              </a:rPr>
              <a:t>码片序列</a:t>
            </a:r>
            <a:r>
              <a:rPr lang="zh-CN" altLang="en-US" dirty="0"/>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1</a:t>
            </a:r>
            <a:r>
              <a:rPr lang="zh-CN" altLang="en-US" dirty="0">
                <a:solidFill>
                  <a:srgbClr val="0000CC"/>
                </a:solidFill>
                <a:latin typeface="Arial" panose="020B0604020202020204" pitchFamily="34" charset="0"/>
                <a:ea typeface="黑体" panose="02010609060101010101" pitchFamily="2" charset="-122"/>
              </a:rPr>
              <a:t>，则发送自己的 </a:t>
            </a:r>
            <a:r>
              <a:rPr lang="en-US" altLang="zh-CN" i="1" dirty="0">
                <a:solidFill>
                  <a:srgbClr val="0000CC"/>
                </a:solidFill>
                <a:latin typeface="Arial" panose="020B0604020202020204" pitchFamily="34" charset="0"/>
                <a:ea typeface="黑体" panose="02010609060101010101" pitchFamily="2" charset="-122"/>
              </a:rPr>
              <a:t>m</a:t>
            </a:r>
            <a:r>
              <a:rPr lang="en-US" altLang="zh-CN" dirty="0">
                <a:solidFill>
                  <a:srgbClr val="0000CC"/>
                </a:solidFill>
                <a:latin typeface="Arial" panose="020B0604020202020204" pitchFamily="34" charset="0"/>
                <a:ea typeface="黑体" panose="02010609060101010101" pitchFamily="2" charset="-122"/>
              </a:rPr>
              <a:t> bit </a:t>
            </a:r>
            <a:r>
              <a:rPr lang="zh-CN" altLang="en-US" dirty="0">
                <a:solidFill>
                  <a:srgbClr val="0000CC"/>
                </a:solidFill>
                <a:latin typeface="Arial" panose="020B0604020202020204" pitchFamily="34" charset="0"/>
                <a:ea typeface="黑体" panose="02010609060101010101" pitchFamily="2" charset="-122"/>
              </a:rPr>
              <a:t>码片序列。</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如发送比特 </a:t>
            </a:r>
            <a:r>
              <a:rPr lang="en-US" altLang="zh-CN" dirty="0">
                <a:solidFill>
                  <a:srgbClr val="0000CC"/>
                </a:solidFill>
                <a:latin typeface="Arial" panose="020B0604020202020204" pitchFamily="34" charset="0"/>
                <a:ea typeface="黑体" panose="02010609060101010101" pitchFamily="2" charset="-122"/>
              </a:rPr>
              <a:t>0</a:t>
            </a:r>
            <a:r>
              <a:rPr lang="zh-CN" altLang="en-US" dirty="0">
                <a:solidFill>
                  <a:srgbClr val="0000CC"/>
                </a:solidFill>
                <a:latin typeface="Arial" panose="020B0604020202020204" pitchFamily="34" charset="0"/>
                <a:ea typeface="黑体" panose="02010609060101010101" pitchFamily="2" charset="-122"/>
              </a:rPr>
              <a:t>，则发送该码片序列的二进制反码。</a:t>
            </a:r>
            <a:r>
              <a:rPr lang="zh-CN" altLang="en-US" dirty="0">
                <a:solidFill>
                  <a:srgbClr val="0000CC"/>
                </a:solidFill>
              </a:rPr>
              <a:t> </a:t>
            </a:r>
          </a:p>
          <a:p>
            <a:pPr>
              <a:lnSpc>
                <a:spcPct val="100000"/>
              </a:lnSpc>
            </a:pPr>
            <a:r>
              <a:rPr lang="zh-CN" altLang="en-US" dirty="0"/>
              <a:t>例如，</a:t>
            </a:r>
            <a:r>
              <a:rPr lang="en-US" altLang="zh-CN" dirty="0"/>
              <a:t>S </a:t>
            </a:r>
            <a:r>
              <a:rPr lang="zh-CN" altLang="en-US" dirty="0"/>
              <a:t>站的 </a:t>
            </a:r>
            <a:r>
              <a:rPr lang="en-US" altLang="zh-CN" dirty="0"/>
              <a:t>8 bit </a:t>
            </a:r>
            <a:r>
              <a:rPr lang="zh-CN" altLang="en-US" dirty="0"/>
              <a:t>码片序列是 </a:t>
            </a:r>
            <a:r>
              <a:rPr lang="en-US" altLang="zh-CN" dirty="0"/>
              <a:t>00011011</a:t>
            </a:r>
            <a:r>
              <a:rPr lang="zh-CN" altLang="en-US" dirty="0"/>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1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00011011</a:t>
            </a:r>
            <a:r>
              <a:rPr lang="zh-CN" altLang="en-US" dirty="0">
                <a:solidFill>
                  <a:srgbClr val="0000CC"/>
                </a:solidFill>
                <a:latin typeface="Arial" panose="020B0604020202020204" pitchFamily="34" charset="0"/>
                <a:ea typeface="黑体" panose="02010609060101010101" pitchFamily="2" charset="-122"/>
              </a:rPr>
              <a:t>，</a:t>
            </a:r>
          </a:p>
          <a:p>
            <a:pPr lvl="1">
              <a:lnSpc>
                <a:spcPct val="100000"/>
              </a:lnSpc>
            </a:pPr>
            <a:r>
              <a:rPr lang="zh-CN" altLang="en-US" dirty="0">
                <a:solidFill>
                  <a:srgbClr val="0000CC"/>
                </a:solidFill>
                <a:latin typeface="Arial" panose="020B0604020202020204" pitchFamily="34" charset="0"/>
                <a:ea typeface="黑体" panose="02010609060101010101" pitchFamily="2" charset="-122"/>
              </a:rPr>
              <a:t>发送比特 </a:t>
            </a:r>
            <a:r>
              <a:rPr lang="en-US" altLang="zh-CN" dirty="0">
                <a:solidFill>
                  <a:srgbClr val="0000CC"/>
                </a:solidFill>
                <a:latin typeface="Arial" panose="020B0604020202020204" pitchFamily="34" charset="0"/>
                <a:ea typeface="黑体" panose="02010609060101010101" pitchFamily="2" charset="-122"/>
              </a:rPr>
              <a:t>0 </a:t>
            </a:r>
            <a:r>
              <a:rPr lang="zh-CN" altLang="en-US" dirty="0">
                <a:solidFill>
                  <a:srgbClr val="0000CC"/>
                </a:solidFill>
                <a:latin typeface="Arial" panose="020B0604020202020204" pitchFamily="34" charset="0"/>
                <a:ea typeface="黑体" panose="02010609060101010101" pitchFamily="2" charset="-122"/>
              </a:rPr>
              <a:t>时，就发送序列 </a:t>
            </a:r>
            <a:r>
              <a:rPr lang="en-US" altLang="zh-CN" dirty="0">
                <a:solidFill>
                  <a:srgbClr val="0000CC"/>
                </a:solidFill>
                <a:latin typeface="Arial" panose="020B0604020202020204" pitchFamily="34" charset="0"/>
                <a:ea typeface="黑体" panose="02010609060101010101" pitchFamily="2" charset="-122"/>
              </a:rPr>
              <a:t>11100100</a:t>
            </a:r>
            <a:r>
              <a:rPr lang="zh-CN" altLang="en-US" dirty="0">
                <a:solidFill>
                  <a:srgbClr val="0000CC"/>
                </a:solidFill>
                <a:latin typeface="Arial" panose="020B0604020202020204" pitchFamily="34" charset="0"/>
                <a:ea typeface="黑体" panose="02010609060101010101" pitchFamily="2" charset="-122"/>
              </a:rPr>
              <a:t>。</a:t>
            </a:r>
          </a:p>
          <a:p>
            <a:pPr>
              <a:lnSpc>
                <a:spcPct val="100000"/>
              </a:lnSpc>
            </a:pPr>
            <a:r>
              <a:rPr lang="en-US" altLang="zh-CN" dirty="0"/>
              <a:t>S </a:t>
            </a:r>
            <a:r>
              <a:rPr lang="zh-CN" altLang="en-US" dirty="0"/>
              <a:t>站的码片序列：</a:t>
            </a:r>
            <a:r>
              <a:rPr lang="en-US" altLang="zh-CN" dirty="0"/>
              <a:t>(–1 –1 –1 +1 +1 –1 +1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 calcmode="lin" valueType="num">
                                      <p:cBhvr additive="base">
                                        <p:cTn id="7" dur="5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555">
                                            <p:txEl>
                                              <p:pRg st="2" end="2"/>
                                            </p:txEl>
                                          </p:spTgt>
                                        </p:tgtEl>
                                        <p:attrNameLst>
                                          <p:attrName>style.visibility</p:attrName>
                                        </p:attrNameLst>
                                      </p:cBhvr>
                                      <p:to>
                                        <p:strVal val="visible"/>
                                      </p:to>
                                    </p:set>
                                    <p:anim calcmode="lin" valueType="num">
                                      <p:cBhvr additive="base">
                                        <p:cTn id="11"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5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555">
                                            <p:txEl>
                                              <p:pRg st="3" end="3"/>
                                            </p:txEl>
                                          </p:spTgt>
                                        </p:tgtEl>
                                        <p:attrNameLst>
                                          <p:attrName>style.visibility</p:attrName>
                                        </p:attrNameLst>
                                      </p:cBhvr>
                                      <p:to>
                                        <p:strVal val="visible"/>
                                      </p:to>
                                    </p:set>
                                    <p:anim calcmode="lin" valueType="num">
                                      <p:cBhvr additive="base">
                                        <p:cTn id="15" dur="5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1555">
                                            <p:txEl>
                                              <p:pRg st="4" end="4"/>
                                            </p:txEl>
                                          </p:spTgt>
                                        </p:tgtEl>
                                        <p:attrNameLst>
                                          <p:attrName>style.visibility</p:attrName>
                                        </p:attrNameLst>
                                      </p:cBhvr>
                                      <p:to>
                                        <p:strVal val="visible"/>
                                      </p:to>
                                    </p:set>
                                    <p:anim calcmode="lin" valueType="num">
                                      <p:cBhvr additive="base">
                                        <p:cTn id="21" dur="5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155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1555">
                                            <p:txEl>
                                              <p:pRg st="5" end="5"/>
                                            </p:txEl>
                                          </p:spTgt>
                                        </p:tgtEl>
                                        <p:attrNameLst>
                                          <p:attrName>style.visibility</p:attrName>
                                        </p:attrNameLst>
                                      </p:cBhvr>
                                      <p:to>
                                        <p:strVal val="visible"/>
                                      </p:to>
                                    </p:set>
                                    <p:anim calcmode="lin" valueType="num">
                                      <p:cBhvr additive="base">
                                        <p:cTn id="25" dur="5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anim calcmode="lin" valueType="num">
                                      <p:cBhvr additive="base">
                                        <p:cTn id="29" dur="5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155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1555">
                                            <p:txEl>
                                              <p:pRg st="7" end="7"/>
                                            </p:txEl>
                                          </p:spTgt>
                                        </p:tgtEl>
                                        <p:attrNameLst>
                                          <p:attrName>style.visibility</p:attrName>
                                        </p:attrNameLst>
                                      </p:cBhvr>
                                      <p:to>
                                        <p:strVal val="visible"/>
                                      </p:to>
                                    </p:set>
                                    <p:anim calcmode="lin" valueType="num">
                                      <p:cBhvr additive="base">
                                        <p:cTn id="33" dur="5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15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algn="ctr"/>
            <a:r>
              <a:rPr lang="zh-CN" altLang="en-US" dirty="0"/>
              <a:t>码片序列实现了扩频</a:t>
            </a:r>
          </a:p>
        </p:txBody>
      </p:sp>
      <p:sp>
        <p:nvSpPr>
          <p:cNvPr id="3" name="内容占位符 2"/>
          <p:cNvSpPr>
            <a:spLocks noGrp="1"/>
          </p:cNvSpPr>
          <p:nvPr>
            <p:ph idx="1"/>
          </p:nvPr>
        </p:nvSpPr>
        <p:spPr/>
        <p:txBody>
          <a:bodyPr/>
          <a:lstStyle/>
          <a:p>
            <a:r>
              <a:rPr lang="zh-CN" altLang="zh-CN" sz="2800" dirty="0"/>
              <a:t>假定</a:t>
            </a:r>
            <a:r>
              <a:rPr lang="en-US" altLang="zh-CN" sz="2800" dirty="0"/>
              <a:t>S</a:t>
            </a:r>
            <a:r>
              <a:rPr lang="zh-CN" altLang="zh-CN" sz="2800" dirty="0"/>
              <a:t>站要发送信息的数据率为</a:t>
            </a:r>
            <a:r>
              <a:rPr lang="en-US" altLang="zh-CN" sz="2800" dirty="0"/>
              <a:t> </a:t>
            </a:r>
            <a:r>
              <a:rPr lang="en-US" altLang="zh-CN" sz="2800" i="1" dirty="0">
                <a:solidFill>
                  <a:srgbClr val="0000FF"/>
                </a:solidFill>
              </a:rPr>
              <a:t>b</a:t>
            </a:r>
            <a:r>
              <a:rPr lang="en-US" altLang="zh-CN" sz="2800" dirty="0"/>
              <a:t> bit/s</a:t>
            </a:r>
            <a:r>
              <a:rPr lang="zh-CN" altLang="zh-CN" sz="2800" dirty="0"/>
              <a:t>。由于每一个比特要转换成</a:t>
            </a:r>
            <a:r>
              <a:rPr lang="en-US" altLang="zh-CN" sz="2800" dirty="0"/>
              <a:t> </a:t>
            </a:r>
            <a:r>
              <a:rPr lang="en-US" altLang="zh-CN" sz="2800" i="1" dirty="0"/>
              <a:t>m </a:t>
            </a:r>
            <a:r>
              <a:rPr lang="zh-CN" altLang="zh-CN" sz="2800" dirty="0"/>
              <a:t>个比特的码片，因此</a:t>
            </a:r>
            <a:r>
              <a:rPr lang="en-US" altLang="zh-CN" sz="2800" dirty="0"/>
              <a:t> S </a:t>
            </a:r>
            <a:r>
              <a:rPr lang="zh-CN" altLang="zh-CN" sz="2800" dirty="0"/>
              <a:t>站实际上发送的数据率提高到</a:t>
            </a:r>
            <a:r>
              <a:rPr lang="en-US" altLang="zh-CN" sz="2800" dirty="0"/>
              <a:t> </a:t>
            </a:r>
            <a:r>
              <a:rPr lang="en-US" altLang="zh-CN" sz="2800" i="1" dirty="0" err="1">
                <a:solidFill>
                  <a:srgbClr val="0000FF"/>
                </a:solidFill>
              </a:rPr>
              <a:t>mb</a:t>
            </a:r>
            <a:r>
              <a:rPr lang="en-US" altLang="zh-CN" sz="2800" dirty="0"/>
              <a:t> bit/s</a:t>
            </a:r>
            <a:r>
              <a:rPr lang="zh-CN" altLang="zh-CN" sz="2800" dirty="0"/>
              <a:t>，同时</a:t>
            </a:r>
            <a:r>
              <a:rPr lang="en-US" altLang="zh-CN" sz="2800" dirty="0"/>
              <a:t> S </a:t>
            </a:r>
            <a:r>
              <a:rPr lang="zh-CN" altLang="zh-CN" sz="2800" dirty="0"/>
              <a:t>站所占用的频带宽度也提高到原来数值的</a:t>
            </a:r>
            <a:r>
              <a:rPr lang="en-US" altLang="zh-CN" sz="2800" dirty="0"/>
              <a:t> </a:t>
            </a:r>
            <a:r>
              <a:rPr lang="en-US" altLang="zh-CN" sz="2800" i="1" dirty="0"/>
              <a:t>m </a:t>
            </a:r>
            <a:r>
              <a:rPr lang="zh-CN" altLang="zh-CN" sz="2800" dirty="0"/>
              <a:t>倍。</a:t>
            </a:r>
            <a:endParaRPr lang="en-US" altLang="zh-CN" sz="2800" dirty="0"/>
          </a:p>
          <a:p>
            <a:r>
              <a:rPr lang="zh-CN" altLang="zh-CN" sz="2800" dirty="0"/>
              <a:t>这种通信方式是</a:t>
            </a:r>
            <a:r>
              <a:rPr lang="zh-CN" altLang="zh-CN" sz="2800" dirty="0">
                <a:solidFill>
                  <a:srgbClr val="FF0000"/>
                </a:solidFill>
              </a:rPr>
              <a:t>扩频</a:t>
            </a:r>
            <a:r>
              <a:rPr lang="en-US" altLang="zh-CN" sz="2800" dirty="0"/>
              <a:t>(spread spectrum)</a:t>
            </a:r>
            <a:r>
              <a:rPr lang="zh-CN" altLang="zh-CN" sz="2800" dirty="0"/>
              <a:t>通信中的一种（</a:t>
            </a:r>
            <a:r>
              <a:rPr lang="zh-CN" altLang="zh-CN" sz="2800" dirty="0">
                <a:solidFill>
                  <a:srgbClr val="FF0000"/>
                </a:solidFill>
                <a:sym typeface="+mn-ea"/>
              </a:rPr>
              <a:t>直接序列扩频</a:t>
            </a:r>
            <a:r>
              <a:rPr lang="en-US" altLang="zh-CN" sz="2800" dirty="0">
                <a:solidFill>
                  <a:srgbClr val="FF0000"/>
                </a:solidFill>
                <a:sym typeface="+mn-ea"/>
              </a:rPr>
              <a:t>DSSS</a:t>
            </a:r>
            <a:r>
              <a:rPr lang="zh-CN" altLang="zh-CN" sz="2800" dirty="0"/>
              <a:t>）。</a:t>
            </a:r>
            <a:endParaRPr lang="en-US" altLang="zh-CN" sz="2800" dirty="0"/>
          </a:p>
          <a:p>
            <a:pPr marL="0" indent="0">
              <a:buNone/>
            </a:pP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zh-CN"/>
              <a:t>CDMA </a:t>
            </a:r>
            <a:r>
              <a:rPr lang="zh-CN" altLang="en-US"/>
              <a:t>的重要特点</a:t>
            </a:r>
          </a:p>
        </p:txBody>
      </p:sp>
      <p:sp>
        <p:nvSpPr>
          <p:cNvPr id="152579" name="Rectangle 3"/>
          <p:cNvSpPr>
            <a:spLocks noGrp="1" noChangeArrowheads="1"/>
          </p:cNvSpPr>
          <p:nvPr>
            <p:ph idx="1"/>
          </p:nvPr>
        </p:nvSpPr>
        <p:spPr/>
        <p:txBody>
          <a:bodyPr/>
          <a:lstStyle/>
          <a:p>
            <a:r>
              <a:rPr lang="zh-CN" altLang="en-US" dirty="0"/>
              <a:t>每个站分配的码片序列不仅</a:t>
            </a:r>
            <a:r>
              <a:rPr lang="zh-CN" altLang="en-US" dirty="0">
                <a:solidFill>
                  <a:srgbClr val="FF0000"/>
                </a:solidFill>
              </a:rPr>
              <a:t>必须各不相同，</a:t>
            </a:r>
            <a:r>
              <a:rPr lang="zh-CN" altLang="en-US" dirty="0"/>
              <a:t>并且还</a:t>
            </a:r>
            <a:r>
              <a:rPr lang="zh-CN" altLang="en-US" dirty="0">
                <a:solidFill>
                  <a:srgbClr val="FF0000"/>
                </a:solidFill>
              </a:rPr>
              <a:t>必须互相正交 </a:t>
            </a:r>
            <a:r>
              <a:rPr lang="en-US" altLang="zh-CN" dirty="0"/>
              <a:t>(orthogonal)</a:t>
            </a:r>
            <a:r>
              <a:rPr lang="zh-CN" altLang="en-US" dirty="0"/>
              <a:t>。</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lgn="ctr"/>
            <a:r>
              <a:rPr lang="zh-CN" altLang="en-US"/>
              <a:t>码片序列的正交关系 </a:t>
            </a:r>
          </a:p>
        </p:txBody>
      </p:sp>
      <p:sp>
        <p:nvSpPr>
          <p:cNvPr id="156675" name="Rectangle 3"/>
          <p:cNvSpPr>
            <a:spLocks noGrp="1" noChangeArrowheads="1"/>
          </p:cNvSpPr>
          <p:nvPr>
            <p:ph idx="1"/>
          </p:nvPr>
        </p:nvSpPr>
        <p:spPr/>
        <p:txBody>
          <a:bodyPr/>
          <a:lstStyle/>
          <a:p>
            <a:r>
              <a:rPr lang="zh-CN" altLang="en-US" dirty="0"/>
              <a:t>令向量 </a:t>
            </a:r>
            <a:r>
              <a:rPr lang="en-US" altLang="zh-CN" b="1" dirty="0"/>
              <a:t>S </a:t>
            </a:r>
            <a:r>
              <a:rPr lang="zh-CN" altLang="en-US" dirty="0"/>
              <a:t>表示站 </a:t>
            </a:r>
            <a:r>
              <a:rPr lang="en-US" altLang="zh-CN" dirty="0"/>
              <a:t>S </a:t>
            </a:r>
            <a:r>
              <a:rPr lang="zh-CN" altLang="en-US" dirty="0"/>
              <a:t>的码片向量，令 </a:t>
            </a:r>
            <a:r>
              <a:rPr lang="en-US" altLang="zh-CN" b="1" dirty="0"/>
              <a:t>T </a:t>
            </a:r>
            <a:r>
              <a:rPr lang="zh-CN" altLang="en-US" dirty="0"/>
              <a:t>表示其他任何站的码片向量。 </a:t>
            </a:r>
          </a:p>
          <a:p>
            <a:r>
              <a:rPr lang="zh-CN" altLang="en-US" dirty="0"/>
              <a:t>两个不同站的码片序列正交，就是向量 </a:t>
            </a:r>
            <a:r>
              <a:rPr lang="en-US" altLang="zh-CN" b="1" dirty="0"/>
              <a:t>S </a:t>
            </a:r>
            <a:r>
              <a:rPr lang="zh-CN" altLang="en-US" dirty="0"/>
              <a:t>和</a:t>
            </a:r>
            <a:r>
              <a:rPr lang="en-US" altLang="zh-CN" b="1" dirty="0"/>
              <a:t>T </a:t>
            </a:r>
            <a:r>
              <a:rPr lang="zh-CN" altLang="en-US" dirty="0"/>
              <a:t>的规格化</a:t>
            </a:r>
            <a:r>
              <a:rPr lang="zh-CN" altLang="en-US" dirty="0">
                <a:solidFill>
                  <a:srgbClr val="FF0000"/>
                </a:solidFill>
              </a:rPr>
              <a:t>内积 </a:t>
            </a:r>
            <a:r>
              <a:rPr lang="en-US" altLang="zh-CN" dirty="0"/>
              <a:t>(inner product)</a:t>
            </a:r>
            <a:r>
              <a:rPr lang="zh-CN" altLang="en-US" dirty="0"/>
              <a:t> 等于 </a:t>
            </a:r>
            <a:r>
              <a:rPr lang="en-US" altLang="zh-CN" dirty="0"/>
              <a:t>0</a:t>
            </a:r>
            <a:r>
              <a:rPr lang="zh-CN" altLang="en-US" dirty="0"/>
              <a:t>： </a:t>
            </a:r>
          </a:p>
        </p:txBody>
      </p:sp>
      <p:sp>
        <p:nvSpPr>
          <p:cNvPr id="15667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667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6679" name="Object 7"/>
          <p:cNvGraphicFramePr>
            <a:graphicFrameLocks noChangeAspect="1"/>
          </p:cNvGraphicFramePr>
          <p:nvPr/>
        </p:nvGraphicFramePr>
        <p:xfrm>
          <a:off x="3080792" y="3645024"/>
          <a:ext cx="3948350" cy="1224136"/>
        </p:xfrm>
        <a:graphic>
          <a:graphicData uri="http://schemas.openxmlformats.org/presentationml/2006/ole">
            <mc:AlternateContent xmlns:mc="http://schemas.openxmlformats.org/markup-compatibility/2006">
              <mc:Choice xmlns:v="urn:schemas-microsoft-com:vml" Requires="v">
                <p:oleObj spid="_x0000_s5134" name="公式" r:id="rId4" imgW="1282700" imgH="431800" progId="Equation.3">
                  <p:embed/>
                </p:oleObj>
              </mc:Choice>
              <mc:Fallback>
                <p:oleObj name="公式" r:id="rId4" imgW="1282700" imgH="431800" progId="Equation.3">
                  <p:embed/>
                  <p:pic>
                    <p:nvPicPr>
                      <p:cNvPr id="0" name="图片 5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792" y="3645024"/>
                        <a:ext cx="3948350" cy="1224136"/>
                      </a:xfrm>
                      <a:prstGeom prst="rect">
                        <a:avLst/>
                      </a:prstGeom>
                      <a:solidFill>
                        <a:srgbClr val="FFFF00"/>
                      </a:solidFill>
                      <a:ln w="9525">
                        <a:solidFill>
                          <a:srgbClr val="000099"/>
                        </a:solidFill>
                        <a:miter lim="800000"/>
                        <a:headEnd/>
                        <a:tailEnd/>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2.2.1  </a:t>
            </a:r>
            <a:r>
              <a:rPr lang="zh-CN" altLang="zh-CN" dirty="0"/>
              <a:t>数据通信系统的模型</a:t>
            </a:r>
            <a:endParaRPr lang="zh-CN" altLang="en-US" dirty="0"/>
          </a:p>
        </p:txBody>
      </p:sp>
      <p:sp>
        <p:nvSpPr>
          <p:cNvPr id="3" name="矩形 2"/>
          <p:cNvSpPr/>
          <p:nvPr/>
        </p:nvSpPr>
        <p:spPr>
          <a:xfrm>
            <a:off x="416496" y="1088758"/>
            <a:ext cx="9289032" cy="902970"/>
          </a:xfrm>
          <a:prstGeom prst="rect">
            <a:avLst/>
          </a:prstGeom>
          <a:solidFill>
            <a:srgbClr val="FFFF00"/>
          </a:solidFill>
        </p:spPr>
        <p:txBody>
          <a:bodyPr wrap="square" anchor="ctr">
            <a:spAutoFit/>
          </a:bodyPr>
          <a:lstStyle/>
          <a:p>
            <a:pPr>
              <a:lnSpc>
                <a:spcPct val="110000"/>
              </a:lnSpc>
            </a:pPr>
            <a:r>
              <a:rPr lang="zh-CN" altLang="zh-CN" sz="2400" b="1" dirty="0">
                <a:latin typeface="+mn-lt"/>
                <a:ea typeface="黑体" panose="02010609060101010101" pitchFamily="2" charset="-122"/>
              </a:rPr>
              <a:t>一个数据通信系统</a:t>
            </a:r>
            <a:r>
              <a:rPr lang="zh-CN" altLang="en-US" sz="2400" b="1" dirty="0">
                <a:latin typeface="+mn-lt"/>
                <a:ea typeface="黑体" panose="02010609060101010101" pitchFamily="2" charset="-122"/>
              </a:rPr>
              <a:t>包括</a:t>
            </a:r>
            <a:r>
              <a:rPr lang="zh-CN" altLang="zh-CN" sz="2400" b="1" dirty="0">
                <a:solidFill>
                  <a:srgbClr val="FF0000"/>
                </a:solidFill>
                <a:latin typeface="+mn-lt"/>
                <a:ea typeface="黑体" panose="02010609060101010101" pitchFamily="2" charset="-122"/>
              </a:rPr>
              <a:t>三大部分</a:t>
            </a:r>
            <a:r>
              <a:rPr lang="zh-CN" altLang="en-US" sz="2400" b="1" dirty="0">
                <a:solidFill>
                  <a:srgbClr val="FF0000"/>
                </a:solidFill>
                <a:latin typeface="+mn-lt"/>
                <a:ea typeface="黑体" panose="02010609060101010101" pitchFamily="2" charset="-122"/>
              </a:rPr>
              <a:t>：</a:t>
            </a:r>
            <a:r>
              <a:rPr lang="zh-CN" altLang="zh-CN" sz="2400" b="1" u="sng" dirty="0">
                <a:latin typeface="+mn-lt"/>
                <a:ea typeface="黑体" panose="02010609060101010101" pitchFamily="2" charset="-122"/>
              </a:rPr>
              <a:t>源系统</a:t>
            </a:r>
            <a:r>
              <a:rPr lang="zh-CN" altLang="zh-CN" sz="2400" b="1" dirty="0">
                <a:latin typeface="+mn-lt"/>
                <a:ea typeface="黑体" panose="02010609060101010101" pitchFamily="2" charset="-122"/>
              </a:rPr>
              <a:t>（或发送端、发送方）、</a:t>
            </a:r>
            <a:r>
              <a:rPr lang="zh-CN" altLang="zh-CN" sz="2400" b="1" u="sng" dirty="0">
                <a:latin typeface="+mn-lt"/>
                <a:ea typeface="黑体" panose="02010609060101010101" pitchFamily="2" charset="-122"/>
              </a:rPr>
              <a:t>传输系统</a:t>
            </a:r>
            <a:r>
              <a:rPr lang="zh-CN" altLang="zh-CN" sz="2400" b="1" dirty="0">
                <a:latin typeface="+mn-lt"/>
                <a:ea typeface="黑体" panose="02010609060101010101" pitchFamily="2" charset="-122"/>
              </a:rPr>
              <a:t>（或传输网络）和</a:t>
            </a:r>
            <a:r>
              <a:rPr lang="zh-CN" altLang="zh-CN" sz="2400" b="1" u="sng" dirty="0">
                <a:latin typeface="+mn-lt"/>
                <a:ea typeface="黑体" panose="02010609060101010101" pitchFamily="2" charset="-122"/>
              </a:rPr>
              <a:t>目的系统</a:t>
            </a:r>
            <a:r>
              <a:rPr lang="zh-CN" altLang="zh-CN" sz="2400" b="1" dirty="0">
                <a:latin typeface="+mn-lt"/>
                <a:ea typeface="黑体" panose="02010609060101010101" pitchFamily="2" charset="-122"/>
              </a:rPr>
              <a:t>（或接收端、接收方）</a:t>
            </a:r>
            <a:r>
              <a:rPr lang="zh-CN" altLang="en-US" sz="2400" b="1" dirty="0">
                <a:latin typeface="+mn-lt"/>
                <a:ea typeface="黑体" panose="02010609060101010101" pitchFamily="2" charset="-122"/>
              </a:rPr>
              <a:t>。</a:t>
            </a:r>
          </a:p>
        </p:txBody>
      </p:sp>
      <p:grpSp>
        <p:nvGrpSpPr>
          <p:cNvPr id="6" name="Group 107"/>
          <p:cNvGrpSpPr/>
          <p:nvPr/>
        </p:nvGrpSpPr>
        <p:grpSpPr bwMode="auto">
          <a:xfrm>
            <a:off x="4458222" y="4641555"/>
            <a:ext cx="1110985" cy="727075"/>
            <a:chOff x="2463" y="2931"/>
            <a:chExt cx="646" cy="458"/>
          </a:xfrm>
        </p:grpSpPr>
        <p:sp>
          <p:nvSpPr>
            <p:cNvPr id="7" name="AutoShape 13"/>
            <p:cNvSpPr>
              <a:spLocks noChangeArrowheads="1"/>
            </p:cNvSpPr>
            <p:nvPr/>
          </p:nvSpPr>
          <p:spPr bwMode="auto">
            <a:xfrm>
              <a:off x="2463" y="2931"/>
              <a:ext cx="646" cy="458"/>
            </a:xfrm>
            <a:prstGeom prst="cube">
              <a:avLst>
                <a:gd name="adj" fmla="val 13069"/>
              </a:avLst>
            </a:prstGeom>
            <a:solidFill>
              <a:srgbClr val="66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8" name="Rectangle 16"/>
            <p:cNvSpPr>
              <a:spLocks noChangeArrowheads="1"/>
            </p:cNvSpPr>
            <p:nvPr/>
          </p:nvSpPr>
          <p:spPr bwMode="auto">
            <a:xfrm>
              <a:off x="2546" y="2985"/>
              <a:ext cx="508" cy="40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传输</a:t>
              </a:r>
            </a:p>
            <a:p>
              <a:pPr algn="l" defTabSz="762000" eaLnBrk="0" hangingPunct="0"/>
              <a:r>
                <a:rPr kumimoji="1" lang="zh-CN" altLang="en-US" sz="1800" b="1" dirty="0">
                  <a:solidFill>
                    <a:srgbClr val="0000CC"/>
                  </a:solidFill>
                  <a:latin typeface="+mn-lt"/>
                  <a:ea typeface="黑体" panose="02010609060101010101" pitchFamily="2" charset="-122"/>
                </a:rPr>
                <a:t>系统</a:t>
              </a:r>
            </a:p>
          </p:txBody>
        </p:sp>
      </p:grpSp>
      <p:grpSp>
        <p:nvGrpSpPr>
          <p:cNvPr id="9" name="Group 102"/>
          <p:cNvGrpSpPr/>
          <p:nvPr/>
        </p:nvGrpSpPr>
        <p:grpSpPr bwMode="auto">
          <a:xfrm>
            <a:off x="341041" y="5005091"/>
            <a:ext cx="613965" cy="1233488"/>
            <a:chOff x="69" y="3160"/>
            <a:chExt cx="357" cy="777"/>
          </a:xfrm>
        </p:grpSpPr>
        <p:sp>
          <p:nvSpPr>
            <p:cNvPr id="10" name="Rectangle 5"/>
            <p:cNvSpPr>
              <a:spLocks noChangeArrowheads="1"/>
            </p:cNvSpPr>
            <p:nvPr/>
          </p:nvSpPr>
          <p:spPr bwMode="auto">
            <a:xfrm>
              <a:off x="69" y="3189"/>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输入信息</a:t>
              </a:r>
            </a:p>
          </p:txBody>
        </p:sp>
        <p:sp>
          <p:nvSpPr>
            <p:cNvPr id="11" name="Line 17"/>
            <p:cNvSpPr>
              <a:spLocks noChangeShapeType="1"/>
            </p:cNvSpPr>
            <p:nvPr/>
          </p:nvSpPr>
          <p:spPr bwMode="auto">
            <a:xfrm>
              <a:off x="94" y="3160"/>
              <a:ext cx="313"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2" name="Group 104"/>
          <p:cNvGrpSpPr/>
          <p:nvPr/>
        </p:nvGrpSpPr>
        <p:grpSpPr bwMode="auto">
          <a:xfrm>
            <a:off x="1787385" y="5005091"/>
            <a:ext cx="679318" cy="1189038"/>
            <a:chOff x="910" y="3160"/>
            <a:chExt cx="395" cy="749"/>
          </a:xfrm>
        </p:grpSpPr>
        <p:sp>
          <p:nvSpPr>
            <p:cNvPr id="13" name="Rectangle 7"/>
            <p:cNvSpPr>
              <a:spLocks noChangeArrowheads="1"/>
            </p:cNvSpPr>
            <p:nvPr/>
          </p:nvSpPr>
          <p:spPr bwMode="auto">
            <a:xfrm>
              <a:off x="948" y="3161"/>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输入数据</a:t>
              </a:r>
            </a:p>
          </p:txBody>
        </p:sp>
        <p:sp>
          <p:nvSpPr>
            <p:cNvPr id="14" name="Line 18"/>
            <p:cNvSpPr>
              <a:spLocks noChangeShapeType="1"/>
            </p:cNvSpPr>
            <p:nvPr/>
          </p:nvSpPr>
          <p:spPr bwMode="auto">
            <a:xfrm>
              <a:off x="910" y="3160"/>
              <a:ext cx="34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5" name="Group 106"/>
          <p:cNvGrpSpPr/>
          <p:nvPr/>
        </p:nvGrpSpPr>
        <p:grpSpPr bwMode="auto">
          <a:xfrm>
            <a:off x="3281885" y="4998739"/>
            <a:ext cx="1319080" cy="1271588"/>
            <a:chOff x="1779" y="3156"/>
            <a:chExt cx="742" cy="801"/>
          </a:xfrm>
        </p:grpSpPr>
        <p:sp>
          <p:nvSpPr>
            <p:cNvPr id="16" name="Rectangle 9"/>
            <p:cNvSpPr>
              <a:spLocks noChangeArrowheads="1"/>
            </p:cNvSpPr>
            <p:nvPr/>
          </p:nvSpPr>
          <p:spPr bwMode="auto">
            <a:xfrm>
              <a:off x="1791" y="3203"/>
              <a:ext cx="730"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发送</a:t>
              </a:r>
              <a:endParaRPr kumimoji="1" lang="en-US" altLang="zh-CN" sz="1800" b="1" dirty="0">
                <a:solidFill>
                  <a:srgbClr val="0000CC"/>
                </a:solidFill>
                <a:latin typeface="+mn-lt"/>
                <a:ea typeface="黑体" panose="02010609060101010101" pitchFamily="2" charset="-122"/>
              </a:endParaRPr>
            </a:p>
            <a:p>
              <a:pPr defTabSz="762000" eaLnBrk="0" hangingPunct="0"/>
              <a:r>
                <a:rPr kumimoji="1" lang="zh-CN" altLang="en-US" sz="1800" b="1" dirty="0">
                  <a:solidFill>
                    <a:srgbClr val="0000CC"/>
                  </a:solidFill>
                  <a:latin typeface="+mn-lt"/>
                  <a:ea typeface="黑体" panose="02010609060101010101" pitchFamily="2" charset="-122"/>
                </a:rPr>
                <a:t>的信号</a:t>
              </a:r>
              <a:endParaRPr kumimoji="1" lang="en-US" altLang="zh-CN" sz="1800" b="1" dirty="0">
                <a:solidFill>
                  <a:srgbClr val="0000CC"/>
                </a:solidFill>
                <a:latin typeface="+mn-lt"/>
                <a:ea typeface="黑体" panose="02010609060101010101" pitchFamily="2" charset="-122"/>
              </a:endParaRPr>
            </a:p>
            <a:p>
              <a:pPr defTabSz="762000" eaLnBrk="0" hangingPunct="0"/>
              <a:r>
                <a:rPr kumimoji="1" lang="en-US" altLang="zh-CN" b="1" dirty="0">
                  <a:solidFill>
                    <a:srgbClr val="0000CC"/>
                  </a:solidFill>
                  <a:latin typeface="+mn-lt"/>
                  <a:ea typeface="黑体" panose="02010609060101010101" pitchFamily="2" charset="-122"/>
                </a:rPr>
                <a:t>(</a:t>
              </a:r>
              <a:r>
                <a:rPr kumimoji="1" lang="zh-CN" altLang="en-US" b="1" dirty="0">
                  <a:solidFill>
                    <a:srgbClr val="0000CC"/>
                  </a:solidFill>
                  <a:latin typeface="+mn-lt"/>
                  <a:ea typeface="黑体" panose="02010609060101010101" pitchFamily="2" charset="-122"/>
                </a:rPr>
                <a:t>数字的或模拟的</a:t>
              </a:r>
              <a:r>
                <a:rPr kumimoji="1" lang="en-US" altLang="zh-CN" b="1" dirty="0">
                  <a:solidFill>
                    <a:srgbClr val="0000CC"/>
                  </a:solidFill>
                  <a:latin typeface="+mn-lt"/>
                  <a:ea typeface="黑体" panose="02010609060101010101" pitchFamily="2" charset="-122"/>
                </a:rPr>
                <a:t>)</a:t>
              </a:r>
              <a:endParaRPr kumimoji="1" lang="zh-CN" altLang="en-US" sz="1800" b="1" dirty="0">
                <a:solidFill>
                  <a:srgbClr val="0000CC"/>
                </a:solidFill>
                <a:latin typeface="+mn-lt"/>
                <a:ea typeface="黑体" panose="02010609060101010101" pitchFamily="2" charset="-122"/>
              </a:endParaRPr>
            </a:p>
          </p:txBody>
        </p:sp>
        <p:sp>
          <p:nvSpPr>
            <p:cNvPr id="17" name="Line 19"/>
            <p:cNvSpPr>
              <a:spLocks noChangeShapeType="1"/>
            </p:cNvSpPr>
            <p:nvPr/>
          </p:nvSpPr>
          <p:spPr bwMode="auto">
            <a:xfrm>
              <a:off x="1779" y="3156"/>
              <a:ext cx="684" cy="4"/>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18" name="Group 108"/>
          <p:cNvGrpSpPr/>
          <p:nvPr/>
        </p:nvGrpSpPr>
        <p:grpSpPr bwMode="auto">
          <a:xfrm>
            <a:off x="5538252" y="5005091"/>
            <a:ext cx="1227930" cy="1231900"/>
            <a:chOff x="3091" y="3160"/>
            <a:chExt cx="729" cy="776"/>
          </a:xfrm>
        </p:grpSpPr>
        <p:sp>
          <p:nvSpPr>
            <p:cNvPr id="19" name="Rectangle 10"/>
            <p:cNvSpPr>
              <a:spLocks noChangeArrowheads="1"/>
            </p:cNvSpPr>
            <p:nvPr/>
          </p:nvSpPr>
          <p:spPr bwMode="auto">
            <a:xfrm>
              <a:off x="3111" y="3182"/>
              <a:ext cx="709"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800" b="1" dirty="0">
                  <a:solidFill>
                    <a:srgbClr val="0000CC"/>
                  </a:solidFill>
                  <a:latin typeface="+mn-lt"/>
                  <a:ea typeface="黑体" panose="02010609060101010101" pitchFamily="2" charset="-122"/>
                </a:rPr>
                <a:t>接收</a:t>
              </a:r>
            </a:p>
            <a:p>
              <a:pPr defTabSz="762000" eaLnBrk="0" hangingPunct="0"/>
              <a:r>
                <a:rPr kumimoji="1" lang="zh-CN" altLang="en-US" sz="1800" b="1" dirty="0">
                  <a:solidFill>
                    <a:srgbClr val="0000CC"/>
                  </a:solidFill>
                  <a:latin typeface="+mn-lt"/>
                  <a:ea typeface="黑体" panose="02010609060101010101" pitchFamily="2" charset="-122"/>
                </a:rPr>
                <a:t>的信号</a:t>
              </a:r>
              <a:endParaRPr kumimoji="1" lang="en-US" altLang="zh-CN" b="1" dirty="0">
                <a:solidFill>
                  <a:srgbClr val="0000CC"/>
                </a:solidFill>
                <a:latin typeface="+mn-lt"/>
                <a:ea typeface="黑体" panose="02010609060101010101" pitchFamily="2" charset="-122"/>
              </a:endParaRPr>
            </a:p>
            <a:p>
              <a:pPr defTabSz="762000"/>
              <a:r>
                <a:rPr kumimoji="1" lang="en-US" altLang="zh-CN" b="1" dirty="0">
                  <a:solidFill>
                    <a:srgbClr val="0000CC"/>
                  </a:solidFill>
                  <a:ea typeface="黑体" panose="02010609060101010101" pitchFamily="2" charset="-122"/>
                </a:rPr>
                <a:t>(</a:t>
              </a:r>
              <a:r>
                <a:rPr kumimoji="1" lang="zh-CN" altLang="en-US" b="1" dirty="0">
                  <a:solidFill>
                    <a:srgbClr val="0000CC"/>
                  </a:solidFill>
                  <a:ea typeface="黑体" panose="02010609060101010101" pitchFamily="2" charset="-122"/>
                </a:rPr>
                <a:t>数字的或模拟的</a:t>
              </a:r>
              <a:r>
                <a:rPr kumimoji="1" lang="en-US" altLang="zh-CN" b="1" dirty="0">
                  <a:solidFill>
                    <a:srgbClr val="0000CC"/>
                  </a:solidFill>
                  <a:ea typeface="黑体" panose="02010609060101010101" pitchFamily="2" charset="-122"/>
                </a:rPr>
                <a:t>)</a:t>
              </a:r>
              <a:endParaRPr kumimoji="1" lang="zh-CN" altLang="en-US" b="1" dirty="0">
                <a:solidFill>
                  <a:srgbClr val="0000CC"/>
                </a:solidFill>
                <a:ea typeface="黑体" panose="02010609060101010101" pitchFamily="2" charset="-122"/>
              </a:endParaRPr>
            </a:p>
          </p:txBody>
        </p:sp>
        <p:sp>
          <p:nvSpPr>
            <p:cNvPr id="20" name="Line 20"/>
            <p:cNvSpPr>
              <a:spLocks noChangeShapeType="1"/>
            </p:cNvSpPr>
            <p:nvPr/>
          </p:nvSpPr>
          <p:spPr bwMode="auto">
            <a:xfrm>
              <a:off x="3091" y="3160"/>
              <a:ext cx="714"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1" name="Group 110"/>
          <p:cNvGrpSpPr/>
          <p:nvPr/>
        </p:nvGrpSpPr>
        <p:grpSpPr bwMode="auto">
          <a:xfrm>
            <a:off x="7648434" y="5005092"/>
            <a:ext cx="641483" cy="1262063"/>
            <a:chOff x="4318" y="3160"/>
            <a:chExt cx="373" cy="795"/>
          </a:xfrm>
        </p:grpSpPr>
        <p:sp>
          <p:nvSpPr>
            <p:cNvPr id="22" name="Rectangle 8"/>
            <p:cNvSpPr>
              <a:spLocks noChangeArrowheads="1"/>
            </p:cNvSpPr>
            <p:nvPr/>
          </p:nvSpPr>
          <p:spPr bwMode="auto">
            <a:xfrm>
              <a:off x="4334"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输出数据</a:t>
              </a:r>
            </a:p>
          </p:txBody>
        </p:sp>
        <p:sp>
          <p:nvSpPr>
            <p:cNvPr id="23" name="Line 21"/>
            <p:cNvSpPr>
              <a:spLocks noChangeShapeType="1"/>
            </p:cNvSpPr>
            <p:nvPr/>
          </p:nvSpPr>
          <p:spPr bwMode="auto">
            <a:xfrm>
              <a:off x="4318" y="3160"/>
              <a:ext cx="336"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grpSp>
        <p:nvGrpSpPr>
          <p:cNvPr id="24" name="Group 103"/>
          <p:cNvGrpSpPr/>
          <p:nvPr/>
        </p:nvGrpSpPr>
        <p:grpSpPr bwMode="auto">
          <a:xfrm>
            <a:off x="922330" y="4641555"/>
            <a:ext cx="921808" cy="727075"/>
            <a:chOff x="407" y="2931"/>
            <a:chExt cx="536" cy="458"/>
          </a:xfrm>
        </p:grpSpPr>
        <p:sp>
          <p:nvSpPr>
            <p:cNvPr id="25" name="AutoShape 11"/>
            <p:cNvSpPr>
              <a:spLocks noChangeArrowheads="1"/>
            </p:cNvSpPr>
            <p:nvPr/>
          </p:nvSpPr>
          <p:spPr bwMode="auto">
            <a:xfrm>
              <a:off x="407" y="2931"/>
              <a:ext cx="536"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6" name="Rectangle 22"/>
            <p:cNvSpPr>
              <a:spLocks noChangeArrowheads="1"/>
            </p:cNvSpPr>
            <p:nvPr/>
          </p:nvSpPr>
          <p:spPr bwMode="auto">
            <a:xfrm>
              <a:off x="449" y="3059"/>
              <a:ext cx="447"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源点</a:t>
              </a:r>
            </a:p>
          </p:txBody>
        </p:sp>
      </p:grpSp>
      <p:grpSp>
        <p:nvGrpSpPr>
          <p:cNvPr id="27" name="Group 111"/>
          <p:cNvGrpSpPr/>
          <p:nvPr/>
        </p:nvGrpSpPr>
        <p:grpSpPr bwMode="auto">
          <a:xfrm>
            <a:off x="8226285" y="4641555"/>
            <a:ext cx="921808" cy="727075"/>
            <a:chOff x="4654" y="2931"/>
            <a:chExt cx="536" cy="458"/>
          </a:xfrm>
        </p:grpSpPr>
        <p:sp>
          <p:nvSpPr>
            <p:cNvPr id="28" name="AutoShape 15"/>
            <p:cNvSpPr>
              <a:spLocks noChangeArrowheads="1"/>
            </p:cNvSpPr>
            <p:nvPr/>
          </p:nvSpPr>
          <p:spPr bwMode="auto">
            <a:xfrm>
              <a:off x="4654" y="2931"/>
              <a:ext cx="536"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29" name="Rectangle 23"/>
            <p:cNvSpPr>
              <a:spLocks noChangeArrowheads="1"/>
            </p:cNvSpPr>
            <p:nvPr/>
          </p:nvSpPr>
          <p:spPr bwMode="auto">
            <a:xfrm>
              <a:off x="4699" y="3068"/>
              <a:ext cx="446"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终点</a:t>
              </a:r>
            </a:p>
          </p:txBody>
        </p:sp>
      </p:grpSp>
      <p:grpSp>
        <p:nvGrpSpPr>
          <p:cNvPr id="30" name="Group 105"/>
          <p:cNvGrpSpPr/>
          <p:nvPr/>
        </p:nvGrpSpPr>
        <p:grpSpPr bwMode="auto">
          <a:xfrm>
            <a:off x="2334278" y="4641555"/>
            <a:ext cx="999200" cy="727075"/>
            <a:chOff x="1228" y="2931"/>
            <a:chExt cx="581" cy="458"/>
          </a:xfrm>
        </p:grpSpPr>
        <p:sp>
          <p:nvSpPr>
            <p:cNvPr id="31" name="AutoShape 12"/>
            <p:cNvSpPr>
              <a:spLocks noChangeArrowheads="1"/>
            </p:cNvSpPr>
            <p:nvPr/>
          </p:nvSpPr>
          <p:spPr bwMode="auto">
            <a:xfrm>
              <a:off x="1256" y="2931"/>
              <a:ext cx="537" cy="458"/>
            </a:xfrm>
            <a:prstGeom prst="cube">
              <a:avLst>
                <a:gd name="adj" fmla="val 13069"/>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2" name="Rectangle 24"/>
            <p:cNvSpPr>
              <a:spLocks noChangeArrowheads="1"/>
            </p:cNvSpPr>
            <p:nvPr/>
          </p:nvSpPr>
          <p:spPr bwMode="auto">
            <a:xfrm>
              <a:off x="1228" y="3068"/>
              <a:ext cx="581" cy="229"/>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发送器</a:t>
              </a:r>
            </a:p>
          </p:txBody>
        </p:sp>
      </p:grpSp>
      <p:grpSp>
        <p:nvGrpSpPr>
          <p:cNvPr id="33" name="Group 109"/>
          <p:cNvGrpSpPr/>
          <p:nvPr/>
        </p:nvGrpSpPr>
        <p:grpSpPr bwMode="auto">
          <a:xfrm>
            <a:off x="6719747" y="4641555"/>
            <a:ext cx="999200" cy="727075"/>
            <a:chOff x="3778" y="2931"/>
            <a:chExt cx="581" cy="458"/>
          </a:xfrm>
        </p:grpSpPr>
        <p:sp>
          <p:nvSpPr>
            <p:cNvPr id="34" name="AutoShape 14"/>
            <p:cNvSpPr>
              <a:spLocks noChangeArrowheads="1"/>
            </p:cNvSpPr>
            <p:nvPr/>
          </p:nvSpPr>
          <p:spPr bwMode="auto">
            <a:xfrm>
              <a:off x="3805" y="2931"/>
              <a:ext cx="535" cy="458"/>
            </a:xfrm>
            <a:prstGeom prst="cube">
              <a:avLst>
                <a:gd name="adj" fmla="val 13069"/>
              </a:avLst>
            </a:prstGeom>
            <a:solidFill>
              <a:srgbClr val="FF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5" name="Rectangle 25"/>
            <p:cNvSpPr>
              <a:spLocks noChangeArrowheads="1"/>
            </p:cNvSpPr>
            <p:nvPr/>
          </p:nvSpPr>
          <p:spPr bwMode="auto">
            <a:xfrm>
              <a:off x="3778" y="3059"/>
              <a:ext cx="581" cy="229"/>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接收器</a:t>
              </a:r>
            </a:p>
          </p:txBody>
        </p:sp>
      </p:grpSp>
      <p:sp>
        <p:nvSpPr>
          <p:cNvPr id="36" name="Line 26"/>
          <p:cNvSpPr>
            <a:spLocks noChangeShapeType="1"/>
          </p:cNvSpPr>
          <p:nvPr/>
        </p:nvSpPr>
        <p:spPr bwMode="auto">
          <a:xfrm>
            <a:off x="2996399" y="3228679"/>
            <a:ext cx="376978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7" name="Line 27"/>
          <p:cNvSpPr>
            <a:spLocks noChangeShapeType="1"/>
          </p:cNvSpPr>
          <p:nvPr/>
        </p:nvSpPr>
        <p:spPr bwMode="auto">
          <a:xfrm>
            <a:off x="1691077" y="3228680"/>
            <a:ext cx="918369" cy="3175"/>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sp>
        <p:nvSpPr>
          <p:cNvPr id="38" name="Rectangle 28"/>
          <p:cNvSpPr>
            <a:spLocks noChangeArrowheads="1"/>
          </p:cNvSpPr>
          <p:nvPr/>
        </p:nvSpPr>
        <p:spPr bwMode="auto">
          <a:xfrm>
            <a:off x="2055672" y="3446166"/>
            <a:ext cx="146698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p>
        </p:txBody>
      </p:sp>
      <p:sp>
        <p:nvSpPr>
          <p:cNvPr id="39" name="Line 29"/>
          <p:cNvSpPr>
            <a:spLocks noChangeShapeType="1"/>
          </p:cNvSpPr>
          <p:nvPr/>
        </p:nvSpPr>
        <p:spPr bwMode="auto">
          <a:xfrm>
            <a:off x="7380147" y="3228679"/>
            <a:ext cx="999200" cy="0"/>
          </a:xfrm>
          <a:prstGeom prst="line">
            <a:avLst/>
          </a:prstGeom>
          <a:noFill/>
          <a:ln w="76200" cmpd="tri">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anose="02010609060101010101" pitchFamily="2" charset="-122"/>
            </a:endParaRPr>
          </a:p>
        </p:txBody>
      </p:sp>
      <p:grpSp>
        <p:nvGrpSpPr>
          <p:cNvPr id="40" name="Group 80"/>
          <p:cNvGrpSpPr/>
          <p:nvPr/>
        </p:nvGrpSpPr>
        <p:grpSpPr bwMode="auto">
          <a:xfrm>
            <a:off x="4160697" y="2696866"/>
            <a:ext cx="1714633" cy="1009650"/>
            <a:chOff x="385" y="2795"/>
            <a:chExt cx="1769" cy="816"/>
          </a:xfrm>
        </p:grpSpPr>
        <p:sp>
          <p:nvSpPr>
            <p:cNvPr id="41" name="Oval 81"/>
            <p:cNvSpPr>
              <a:spLocks noChangeArrowheads="1"/>
            </p:cNvSpPr>
            <p:nvPr/>
          </p:nvSpPr>
          <p:spPr bwMode="auto">
            <a:xfrm>
              <a:off x="1589" y="3060"/>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2" name="Oval 82"/>
            <p:cNvSpPr>
              <a:spLocks noChangeArrowheads="1"/>
            </p:cNvSpPr>
            <p:nvPr/>
          </p:nvSpPr>
          <p:spPr bwMode="auto">
            <a:xfrm>
              <a:off x="928" y="3274"/>
              <a:ext cx="884"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3" name="Oval 83"/>
            <p:cNvSpPr>
              <a:spLocks noChangeArrowheads="1"/>
            </p:cNvSpPr>
            <p:nvPr/>
          </p:nvSpPr>
          <p:spPr bwMode="auto">
            <a:xfrm>
              <a:off x="502" y="3204"/>
              <a:ext cx="586"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4" name="Oval 84"/>
            <p:cNvSpPr>
              <a:spLocks noChangeArrowheads="1"/>
            </p:cNvSpPr>
            <p:nvPr/>
          </p:nvSpPr>
          <p:spPr bwMode="auto">
            <a:xfrm>
              <a:off x="385" y="3084"/>
              <a:ext cx="384" cy="256"/>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5" name="Oval 85"/>
            <p:cNvSpPr>
              <a:spLocks noChangeArrowheads="1"/>
            </p:cNvSpPr>
            <p:nvPr/>
          </p:nvSpPr>
          <p:spPr bwMode="auto">
            <a:xfrm>
              <a:off x="566" y="2883"/>
              <a:ext cx="57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6" name="Oval 86"/>
            <p:cNvSpPr>
              <a:spLocks noChangeArrowheads="1"/>
            </p:cNvSpPr>
            <p:nvPr/>
          </p:nvSpPr>
          <p:spPr bwMode="auto">
            <a:xfrm>
              <a:off x="992" y="2795"/>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7" name="Oval 87"/>
            <p:cNvSpPr>
              <a:spLocks noChangeArrowheads="1"/>
            </p:cNvSpPr>
            <p:nvPr/>
          </p:nvSpPr>
          <p:spPr bwMode="auto">
            <a:xfrm>
              <a:off x="1504" y="2891"/>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8" name="Oval 88"/>
            <p:cNvSpPr>
              <a:spLocks noChangeArrowheads="1"/>
            </p:cNvSpPr>
            <p:nvPr/>
          </p:nvSpPr>
          <p:spPr bwMode="auto">
            <a:xfrm>
              <a:off x="704" y="2987"/>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49" name="Oval 89"/>
            <p:cNvSpPr>
              <a:spLocks noChangeArrowheads="1"/>
            </p:cNvSpPr>
            <p:nvPr/>
          </p:nvSpPr>
          <p:spPr bwMode="auto">
            <a:xfrm rot="1336630">
              <a:off x="1474" y="3067"/>
              <a:ext cx="555"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0" name="Oval 90"/>
            <p:cNvSpPr>
              <a:spLocks noChangeArrowheads="1"/>
            </p:cNvSpPr>
            <p:nvPr/>
          </p:nvSpPr>
          <p:spPr bwMode="auto">
            <a:xfrm>
              <a:off x="1004" y="2811"/>
              <a:ext cx="756"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1" name="Oval 91"/>
            <p:cNvSpPr>
              <a:spLocks noChangeArrowheads="1"/>
            </p:cNvSpPr>
            <p:nvPr/>
          </p:nvSpPr>
          <p:spPr bwMode="auto">
            <a:xfrm>
              <a:off x="577" y="2899"/>
              <a:ext cx="575" cy="32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2" name="Oval 92"/>
            <p:cNvSpPr>
              <a:spLocks noChangeArrowheads="1"/>
            </p:cNvSpPr>
            <p:nvPr/>
          </p:nvSpPr>
          <p:spPr bwMode="auto">
            <a:xfrm>
              <a:off x="396" y="3100"/>
              <a:ext cx="383"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3" name="Oval 93"/>
            <p:cNvSpPr>
              <a:spLocks noChangeArrowheads="1"/>
            </p:cNvSpPr>
            <p:nvPr/>
          </p:nvSpPr>
          <p:spPr bwMode="auto">
            <a:xfrm>
              <a:off x="1515" y="2908"/>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4" name="Oval 94"/>
            <p:cNvSpPr>
              <a:spLocks noChangeArrowheads="1"/>
            </p:cNvSpPr>
            <p:nvPr/>
          </p:nvSpPr>
          <p:spPr bwMode="auto">
            <a:xfrm>
              <a:off x="1599" y="3075"/>
              <a:ext cx="555"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5" name="Oval 95"/>
            <p:cNvSpPr>
              <a:spLocks noChangeArrowheads="1"/>
            </p:cNvSpPr>
            <p:nvPr/>
          </p:nvSpPr>
          <p:spPr bwMode="auto">
            <a:xfrm>
              <a:off x="715" y="3003"/>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6" name="Oval 96"/>
            <p:cNvSpPr>
              <a:spLocks noChangeArrowheads="1"/>
            </p:cNvSpPr>
            <p:nvPr/>
          </p:nvSpPr>
          <p:spPr bwMode="auto">
            <a:xfrm>
              <a:off x="513" y="3219"/>
              <a:ext cx="586"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C0C0C0"/>
                  </a:solidFill>
                  <a:round/>
                </a14:hiddenLine>
              </a:ext>
            </a:extLst>
          </p:spPr>
          <p:txBody>
            <a:bodyPr/>
            <a:lstStyle/>
            <a:p>
              <a:endParaRPr lang="zh-CN" altLang="en-US" b="1">
                <a:solidFill>
                  <a:srgbClr val="0000CC"/>
                </a:solidFill>
                <a:latin typeface="+mn-lt"/>
                <a:ea typeface="黑体" panose="02010609060101010101" pitchFamily="2" charset="-122"/>
              </a:endParaRPr>
            </a:p>
          </p:txBody>
        </p:sp>
        <p:sp>
          <p:nvSpPr>
            <p:cNvPr id="57" name="Freeform 9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ffectLst/>
            <a:extLst>
              <a:ext uri="{91240B29-F687-4F45-9708-019B960494DF}">
                <a14:hiddenLine xmlns:a14="http://schemas.microsoft.com/office/drawing/2010/main" w="12700">
                  <a:solidFill>
                    <a:schemeClr val="tx1"/>
                  </a:solidFill>
                  <a:prstDash val="solid"/>
                  <a:round/>
                </a14:hiddenLine>
              </a:ext>
              <a:ext uri="{AF507438-7753-43E0-B8FC-AC1667EBCBE1}">
                <a14:hiddenEffects xmlns:a14="http://schemas.microsoft.com/office/drawing/2010/main">
                  <a:effectLst>
                    <a:outerShdw dist="52363" dir="4557825"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58" name="Rectangle 42"/>
          <p:cNvSpPr>
            <a:spLocks noChangeArrowheads="1"/>
          </p:cNvSpPr>
          <p:nvPr/>
        </p:nvSpPr>
        <p:spPr bwMode="auto">
          <a:xfrm>
            <a:off x="1113226" y="3519191"/>
            <a:ext cx="942446"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 </a:t>
            </a:r>
          </a:p>
        </p:txBody>
      </p:sp>
      <p:sp>
        <p:nvSpPr>
          <p:cNvPr id="59" name="Rectangle 43"/>
          <p:cNvSpPr>
            <a:spLocks noChangeArrowheads="1"/>
          </p:cNvSpPr>
          <p:nvPr/>
        </p:nvSpPr>
        <p:spPr bwMode="auto">
          <a:xfrm>
            <a:off x="4351595" y="3054055"/>
            <a:ext cx="133690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公用电话网</a:t>
            </a:r>
          </a:p>
        </p:txBody>
      </p:sp>
      <p:pic>
        <p:nvPicPr>
          <p:cNvPr id="60" name="Picture 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32" y="2990555"/>
            <a:ext cx="923529"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112" y="2844505"/>
            <a:ext cx="76702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2" name="Rectangle 46"/>
          <p:cNvSpPr>
            <a:spLocks noChangeArrowheads="1"/>
          </p:cNvSpPr>
          <p:nvPr/>
        </p:nvSpPr>
        <p:spPr bwMode="auto">
          <a:xfrm>
            <a:off x="6380949" y="3474741"/>
            <a:ext cx="146010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调制解调器</a:t>
            </a:r>
          </a:p>
        </p:txBody>
      </p:sp>
      <p:grpSp>
        <p:nvGrpSpPr>
          <p:cNvPr id="63" name="Group 47"/>
          <p:cNvGrpSpPr/>
          <p:nvPr/>
        </p:nvGrpSpPr>
        <p:grpSpPr bwMode="auto">
          <a:xfrm>
            <a:off x="3228570" y="2795292"/>
            <a:ext cx="706835" cy="339725"/>
            <a:chOff x="2315" y="3965"/>
            <a:chExt cx="496" cy="254"/>
          </a:xfrm>
        </p:grpSpPr>
        <p:sp>
          <p:nvSpPr>
            <p:cNvPr id="64" name="Freeform 48"/>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5" name="Freeform 49"/>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6" name="Freeform 50"/>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67" name="Freeform 51"/>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sp>
        <p:nvSpPr>
          <p:cNvPr id="68" name="Freeform 52"/>
          <p:cNvSpPr/>
          <p:nvPr/>
        </p:nvSpPr>
        <p:spPr bwMode="auto">
          <a:xfrm>
            <a:off x="1809742" y="2896891"/>
            <a:ext cx="803142"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69" name="Rectangle 53"/>
          <p:cNvSpPr>
            <a:spLocks noChangeArrowheads="1"/>
          </p:cNvSpPr>
          <p:nvPr/>
        </p:nvSpPr>
        <p:spPr bwMode="auto">
          <a:xfrm>
            <a:off x="1508779" y="2409530"/>
            <a:ext cx="157189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p>
        </p:txBody>
      </p:sp>
      <p:sp>
        <p:nvSpPr>
          <p:cNvPr id="70" name="Rectangle 54"/>
          <p:cNvSpPr>
            <a:spLocks noChangeArrowheads="1"/>
          </p:cNvSpPr>
          <p:nvPr/>
        </p:nvSpPr>
        <p:spPr bwMode="auto">
          <a:xfrm>
            <a:off x="7225366" y="2409530"/>
            <a:ext cx="1539214"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数字比特流</a:t>
            </a:r>
          </a:p>
        </p:txBody>
      </p:sp>
      <p:sp>
        <p:nvSpPr>
          <p:cNvPr id="71" name="Rectangle 55"/>
          <p:cNvSpPr>
            <a:spLocks noChangeArrowheads="1"/>
          </p:cNvSpPr>
          <p:nvPr/>
        </p:nvSpPr>
        <p:spPr bwMode="auto">
          <a:xfrm>
            <a:off x="3068630" y="2409530"/>
            <a:ext cx="1305321"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a:t>
            </a:r>
          </a:p>
        </p:txBody>
      </p:sp>
      <p:sp>
        <p:nvSpPr>
          <p:cNvPr id="72" name="Rectangle 56"/>
          <p:cNvSpPr>
            <a:spLocks noChangeArrowheads="1"/>
          </p:cNvSpPr>
          <p:nvPr/>
        </p:nvSpPr>
        <p:spPr bwMode="auto">
          <a:xfrm>
            <a:off x="5882209" y="2409530"/>
            <a:ext cx="13208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模拟信号 </a:t>
            </a:r>
          </a:p>
        </p:txBody>
      </p:sp>
      <p:sp>
        <p:nvSpPr>
          <p:cNvPr id="73" name="Rectangle 57"/>
          <p:cNvSpPr>
            <a:spLocks noChangeArrowheads="1"/>
          </p:cNvSpPr>
          <p:nvPr/>
        </p:nvSpPr>
        <p:spPr bwMode="auto">
          <a:xfrm>
            <a:off x="538816"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输入</a:t>
            </a:r>
          </a:p>
          <a:p>
            <a:pPr algn="l" defTabSz="762000" eaLnBrk="0" hangingPunct="0"/>
            <a:r>
              <a:rPr kumimoji="1" lang="zh-CN" altLang="en-US" sz="1800" b="1">
                <a:solidFill>
                  <a:srgbClr val="0000CC"/>
                </a:solidFill>
                <a:latin typeface="+mn-lt"/>
                <a:ea typeface="黑体" panose="02010609060101010101" pitchFamily="2" charset="-122"/>
              </a:rPr>
              <a:t>汉字</a:t>
            </a:r>
          </a:p>
        </p:txBody>
      </p:sp>
      <p:sp>
        <p:nvSpPr>
          <p:cNvPr id="74" name="Rectangle 58"/>
          <p:cNvSpPr>
            <a:spLocks noChangeArrowheads="1"/>
          </p:cNvSpPr>
          <p:nvPr/>
        </p:nvSpPr>
        <p:spPr bwMode="auto">
          <a:xfrm>
            <a:off x="8917641" y="2409530"/>
            <a:ext cx="76874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显示</a:t>
            </a:r>
          </a:p>
          <a:p>
            <a:pPr algn="l" defTabSz="762000" eaLnBrk="0" hangingPunct="0"/>
            <a:r>
              <a:rPr kumimoji="1" lang="zh-CN" altLang="en-US" sz="1800" b="1">
                <a:solidFill>
                  <a:srgbClr val="0000CC"/>
                </a:solidFill>
                <a:latin typeface="+mn-lt"/>
                <a:ea typeface="黑体" panose="02010609060101010101" pitchFamily="2" charset="-122"/>
              </a:rPr>
              <a:t>汉字</a:t>
            </a:r>
          </a:p>
        </p:txBody>
      </p:sp>
      <p:sp>
        <p:nvSpPr>
          <p:cNvPr id="75" name="Freeform 59"/>
          <p:cNvSpPr/>
          <p:nvPr/>
        </p:nvSpPr>
        <p:spPr bwMode="auto">
          <a:xfrm>
            <a:off x="7421422" y="2917529"/>
            <a:ext cx="804863" cy="165100"/>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76" name="Group 60"/>
          <p:cNvGrpSpPr/>
          <p:nvPr/>
        </p:nvGrpSpPr>
        <p:grpSpPr bwMode="auto">
          <a:xfrm>
            <a:off x="6057628" y="2795292"/>
            <a:ext cx="708554" cy="339725"/>
            <a:chOff x="2315" y="3965"/>
            <a:chExt cx="496" cy="254"/>
          </a:xfrm>
        </p:grpSpPr>
        <p:sp>
          <p:nvSpPr>
            <p:cNvPr id="77" name="Freeform 61"/>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8" name="Freeform 62"/>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79" name="Freeform 63"/>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sp>
          <p:nvSpPr>
            <p:cNvPr id="80" name="Freeform 64"/>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cmpd="sng">
              <a:solidFill>
                <a:srgbClr val="333399"/>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CC"/>
                </a:solidFill>
                <a:latin typeface="+mn-lt"/>
                <a:ea typeface="黑体" panose="02010609060101010101" pitchFamily="2" charset="-122"/>
              </a:endParaRPr>
            </a:p>
          </p:txBody>
        </p:sp>
      </p:grpSp>
      <p:grpSp>
        <p:nvGrpSpPr>
          <p:cNvPr id="81" name="Group 113"/>
          <p:cNvGrpSpPr/>
          <p:nvPr/>
        </p:nvGrpSpPr>
        <p:grpSpPr bwMode="auto">
          <a:xfrm>
            <a:off x="632520" y="1988840"/>
            <a:ext cx="8918838" cy="420689"/>
            <a:chOff x="317" y="1260"/>
            <a:chExt cx="4873" cy="229"/>
          </a:xfrm>
        </p:grpSpPr>
        <p:sp>
          <p:nvSpPr>
            <p:cNvPr id="82" name="Line 65"/>
            <p:cNvSpPr>
              <a:spLocks noChangeShapeType="1"/>
            </p:cNvSpPr>
            <p:nvPr/>
          </p:nvSpPr>
          <p:spPr bwMode="auto">
            <a:xfrm>
              <a:off x="317" y="1373"/>
              <a:ext cx="4873" cy="0"/>
            </a:xfrm>
            <a:prstGeom prst="line">
              <a:avLst/>
            </a:prstGeom>
            <a:noFill/>
            <a:ln w="28575">
              <a:solidFill>
                <a:srgbClr val="00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3" name="Rectangle 66"/>
            <p:cNvSpPr>
              <a:spLocks noChangeArrowheads="1"/>
            </p:cNvSpPr>
            <p:nvPr/>
          </p:nvSpPr>
          <p:spPr bwMode="auto">
            <a:xfrm>
              <a:off x="2294" y="1260"/>
              <a:ext cx="994" cy="2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数据通信系统</a:t>
              </a:r>
            </a:p>
          </p:txBody>
        </p:sp>
      </p:grpSp>
      <p:grpSp>
        <p:nvGrpSpPr>
          <p:cNvPr id="84" name="Group 99"/>
          <p:cNvGrpSpPr/>
          <p:nvPr/>
        </p:nvGrpSpPr>
        <p:grpSpPr bwMode="auto">
          <a:xfrm>
            <a:off x="691877" y="3308055"/>
            <a:ext cx="3074988" cy="1660525"/>
            <a:chOff x="273" y="2091"/>
            <a:chExt cx="1788" cy="1046"/>
          </a:xfrm>
        </p:grpSpPr>
        <p:sp>
          <p:nvSpPr>
            <p:cNvPr id="85"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nvGrpSpPr>
            <p:cNvPr id="86" name="Group 98"/>
            <p:cNvGrpSpPr/>
            <p:nvPr/>
          </p:nvGrpSpPr>
          <p:grpSpPr bwMode="auto">
            <a:xfrm>
              <a:off x="273" y="2523"/>
              <a:ext cx="1788" cy="237"/>
              <a:chOff x="273" y="2523"/>
              <a:chExt cx="1788" cy="237"/>
            </a:xfrm>
          </p:grpSpPr>
          <p:sp>
            <p:nvSpPr>
              <p:cNvPr id="87" name="Line 67"/>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88" name="Rectangle 71"/>
              <p:cNvSpPr>
                <a:spLocks noChangeArrowheads="1"/>
              </p:cNvSpPr>
              <p:nvPr/>
            </p:nvSpPr>
            <p:spPr bwMode="auto">
              <a:xfrm>
                <a:off x="854" y="2523"/>
                <a:ext cx="620" cy="237"/>
              </a:xfrm>
              <a:prstGeom prst="rect">
                <a:avLst/>
              </a:prstGeom>
              <a:solidFill>
                <a:srgbClr val="FFFF00"/>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800" b="1">
                    <a:solidFill>
                      <a:srgbClr val="0000CC"/>
                    </a:solidFill>
                    <a:latin typeface="+mn-lt"/>
                    <a:ea typeface="黑体" panose="02010609060101010101" pitchFamily="2" charset="-122"/>
                  </a:rPr>
                  <a:t>源系统</a:t>
                </a:r>
              </a:p>
            </p:txBody>
          </p:sp>
        </p:grpSp>
      </p:grpSp>
      <p:grpSp>
        <p:nvGrpSpPr>
          <p:cNvPr id="89" name="Group 101"/>
          <p:cNvGrpSpPr/>
          <p:nvPr/>
        </p:nvGrpSpPr>
        <p:grpSpPr bwMode="auto">
          <a:xfrm>
            <a:off x="6226168" y="4009730"/>
            <a:ext cx="3076707" cy="376237"/>
            <a:chOff x="3491" y="2533"/>
            <a:chExt cx="1789" cy="237"/>
          </a:xfrm>
        </p:grpSpPr>
        <p:sp>
          <p:nvSpPr>
            <p:cNvPr id="90" name="Line 70"/>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1" name="Rectangle 73"/>
            <p:cNvSpPr>
              <a:spLocks noChangeArrowheads="1"/>
            </p:cNvSpPr>
            <p:nvPr/>
          </p:nvSpPr>
          <p:spPr bwMode="auto">
            <a:xfrm>
              <a:off x="4028" y="2533"/>
              <a:ext cx="712" cy="237"/>
            </a:xfrm>
            <a:prstGeom prst="rect">
              <a:avLst/>
            </a:prstGeom>
            <a:solidFill>
              <a:srgbClr val="FF99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dirty="0">
                  <a:solidFill>
                    <a:srgbClr val="0000CC"/>
                  </a:solidFill>
                  <a:latin typeface="+mn-lt"/>
                  <a:ea typeface="黑体" panose="02010609060101010101" pitchFamily="2" charset="-122"/>
                </a:rPr>
                <a:t>目的系统</a:t>
              </a:r>
            </a:p>
          </p:txBody>
        </p:sp>
      </p:grpSp>
      <p:grpSp>
        <p:nvGrpSpPr>
          <p:cNvPr id="92" name="Group 100"/>
          <p:cNvGrpSpPr/>
          <p:nvPr/>
        </p:nvGrpSpPr>
        <p:grpSpPr bwMode="auto">
          <a:xfrm>
            <a:off x="3766866" y="3279479"/>
            <a:ext cx="2459302" cy="1725612"/>
            <a:chOff x="2061" y="2073"/>
            <a:chExt cx="1430" cy="1087"/>
          </a:xfrm>
        </p:grpSpPr>
        <p:sp>
          <p:nvSpPr>
            <p:cNvPr id="93" name="Line 69"/>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sp>
          <p:nvSpPr>
            <p:cNvPr id="94" name="Rectangle 72"/>
            <p:cNvSpPr>
              <a:spLocks noChangeArrowheads="1"/>
            </p:cNvSpPr>
            <p:nvPr/>
          </p:nvSpPr>
          <p:spPr bwMode="auto">
            <a:xfrm>
              <a:off x="2418" y="2533"/>
              <a:ext cx="734" cy="237"/>
            </a:xfrm>
            <a:prstGeom prst="rect">
              <a:avLst/>
            </a:prstGeom>
            <a:solidFill>
              <a:srgbClr val="66FFFF"/>
            </a:solidFill>
            <a:ln w="12700">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传输系统</a:t>
              </a:r>
            </a:p>
          </p:txBody>
        </p:sp>
        <p:sp>
          <p:nvSpPr>
            <p:cNvPr id="95"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pic>
        <p:nvPicPr>
          <p:cNvPr id="96"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401" y="3041355"/>
            <a:ext cx="92352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7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6285" y="2844505"/>
            <a:ext cx="768747"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98" name="Group 112"/>
          <p:cNvGrpSpPr/>
          <p:nvPr/>
        </p:nvGrpSpPr>
        <p:grpSpPr bwMode="auto">
          <a:xfrm>
            <a:off x="9110257" y="5005092"/>
            <a:ext cx="667279" cy="1262063"/>
            <a:chOff x="5168" y="3160"/>
            <a:chExt cx="388" cy="795"/>
          </a:xfrm>
        </p:grpSpPr>
        <p:sp>
          <p:nvSpPr>
            <p:cNvPr id="99" name="Rectangle 6"/>
            <p:cNvSpPr>
              <a:spLocks noChangeArrowheads="1"/>
            </p:cNvSpPr>
            <p:nvPr/>
          </p:nvSpPr>
          <p:spPr bwMode="auto">
            <a:xfrm>
              <a:off x="5199" y="3207"/>
              <a:ext cx="35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800" b="1">
                  <a:solidFill>
                    <a:srgbClr val="0000CC"/>
                  </a:solidFill>
                  <a:latin typeface="+mn-lt"/>
                  <a:ea typeface="黑体" panose="02010609060101010101" pitchFamily="2" charset="-122"/>
                </a:rPr>
                <a:t>输出信息</a:t>
              </a:r>
            </a:p>
          </p:txBody>
        </p:sp>
        <p:sp>
          <p:nvSpPr>
            <p:cNvPr id="100" name="Line 77"/>
            <p:cNvSpPr>
              <a:spLocks noChangeShapeType="1"/>
            </p:cNvSpPr>
            <p:nvPr/>
          </p:nvSpPr>
          <p:spPr bwMode="auto">
            <a:xfrm>
              <a:off x="5168" y="3160"/>
              <a:ext cx="335" cy="0"/>
            </a:xfrm>
            <a:prstGeom prst="line">
              <a:avLst/>
            </a:prstGeom>
            <a:noFill/>
            <a:ln w="381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anose="02010609060101010101" pitchFamily="2" charset="-122"/>
              </a:endParaRPr>
            </a:p>
          </p:txBody>
        </p:sp>
      </p:grpSp>
      <p:sp>
        <p:nvSpPr>
          <p:cNvPr id="101" name="Rectangle 79"/>
          <p:cNvSpPr>
            <a:spLocks noChangeArrowheads="1"/>
          </p:cNvSpPr>
          <p:nvPr/>
        </p:nvSpPr>
        <p:spPr bwMode="auto">
          <a:xfrm>
            <a:off x="8348391" y="3516016"/>
            <a:ext cx="88397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en-US" altLang="zh-CN" sz="1800" b="1">
                <a:solidFill>
                  <a:srgbClr val="0000CC"/>
                </a:solidFill>
                <a:latin typeface="+mn-lt"/>
                <a:ea typeface="黑体" panose="02010609060101010101" pitchFamily="2" charset="-122"/>
              </a:rPr>
              <a:t>PC</a:t>
            </a:r>
          </a:p>
        </p:txBody>
      </p:sp>
      <p:sp>
        <p:nvSpPr>
          <p:cNvPr id="4" name="矩形 3"/>
          <p:cNvSpPr/>
          <p:nvPr/>
        </p:nvSpPr>
        <p:spPr>
          <a:xfrm>
            <a:off x="3080792" y="6238579"/>
            <a:ext cx="3685390" cy="461665"/>
          </a:xfrm>
          <a:prstGeom prst="rect">
            <a:avLst/>
          </a:prstGeom>
        </p:spPr>
        <p:txBody>
          <a:bodyPr wrap="square">
            <a:spAutoFit/>
          </a:bodyPr>
          <a:lstStyle/>
          <a:p>
            <a:pPr algn="ctr"/>
            <a:r>
              <a:rPr lang="zh-CN" altLang="zh-CN" sz="2400" b="1" dirty="0">
                <a:latin typeface="+mn-lt"/>
                <a:ea typeface="黑体" panose="02010609060101010101" pitchFamily="2" charset="-122"/>
              </a:rPr>
              <a:t>数据通信系统的模型</a:t>
            </a:r>
            <a:endParaRPr lang="zh-CN" altLang="en-US" sz="2400" b="1" dirty="0">
              <a:latin typeface="+mn-lt"/>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zh-CN" altLang="en-US"/>
              <a:t>正交关系的另一个重要特性 </a:t>
            </a:r>
          </a:p>
        </p:txBody>
      </p:sp>
      <p:sp>
        <p:nvSpPr>
          <p:cNvPr id="157699" name="Rectangle 3"/>
          <p:cNvSpPr>
            <a:spLocks noGrp="1" noChangeArrowheads="1"/>
          </p:cNvSpPr>
          <p:nvPr>
            <p:ph idx="1"/>
          </p:nvPr>
        </p:nvSpPr>
        <p:spPr/>
        <p:txBody>
          <a:bodyPr/>
          <a:lstStyle/>
          <a:p>
            <a:pPr>
              <a:lnSpc>
                <a:spcPct val="90000"/>
              </a:lnSpc>
            </a:pPr>
            <a:r>
              <a:rPr lang="zh-CN" altLang="en-US" dirty="0"/>
              <a:t>任何一个码片向量和该码片向量自己的规格化内积都是 </a:t>
            </a:r>
            <a:r>
              <a:rPr lang="en-US" altLang="zh-CN" dirty="0"/>
              <a:t>1 </a:t>
            </a:r>
            <a:r>
              <a:rPr lang="zh-CN" altLang="en-US" dirty="0"/>
              <a:t>。</a:t>
            </a:r>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一个码片向量和该码片反码的向量的规格化内积值是 </a:t>
            </a:r>
            <a:r>
              <a:rPr lang="en-US" altLang="zh-CN" dirty="0"/>
              <a:t>–1</a:t>
            </a:r>
            <a:r>
              <a:rPr lang="zh-CN" altLang="en-US" dirty="0"/>
              <a:t>。 </a:t>
            </a:r>
          </a:p>
        </p:txBody>
      </p:sp>
      <p:sp>
        <p:nvSpPr>
          <p:cNvPr id="157700"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2"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7704"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3" name="Object 7"/>
          <p:cNvGraphicFramePr>
            <a:graphicFrameLocks noChangeAspect="1"/>
          </p:cNvGraphicFramePr>
          <p:nvPr/>
        </p:nvGraphicFramePr>
        <p:xfrm>
          <a:off x="920552" y="2283341"/>
          <a:ext cx="8136904" cy="1160011"/>
        </p:xfrm>
        <a:graphic>
          <a:graphicData uri="http://schemas.openxmlformats.org/presentationml/2006/ole">
            <mc:AlternateContent xmlns:mc="http://schemas.openxmlformats.org/markup-compatibility/2006">
              <mc:Choice xmlns:v="urn:schemas-microsoft-com:vml" Requires="v">
                <p:oleObj spid="_x0000_s6158" name="公式" r:id="rId4" imgW="2781300" imgH="431800" progId="Equation.3">
                  <p:embed/>
                </p:oleObj>
              </mc:Choice>
              <mc:Fallback>
                <p:oleObj name="公式" r:id="rId4" imgW="2781300" imgH="431800" progId="Equation.3">
                  <p:embed/>
                  <p:pic>
                    <p:nvPicPr>
                      <p:cNvPr id="0" name="图片 61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552" y="2283341"/>
                        <a:ext cx="8136904" cy="1160011"/>
                      </a:xfrm>
                      <a:prstGeom prst="rect">
                        <a:avLst/>
                      </a:prstGeom>
                      <a:solidFill>
                        <a:srgbClr val="FFFF00"/>
                      </a:solidFill>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码片序列的正交关系举例 </a:t>
            </a:r>
          </a:p>
        </p:txBody>
      </p:sp>
      <p:sp>
        <p:nvSpPr>
          <p:cNvPr id="3" name="内容占位符 2"/>
          <p:cNvSpPr>
            <a:spLocks noGrp="1"/>
          </p:cNvSpPr>
          <p:nvPr>
            <p:ph idx="1"/>
          </p:nvPr>
        </p:nvSpPr>
        <p:spPr/>
        <p:txBody>
          <a:bodyPr/>
          <a:lstStyle/>
          <a:p>
            <a:r>
              <a:rPr lang="zh-CN" altLang="en-US"/>
              <a:t>令向量 S 为(–1 –1 –1 +1 +1 –1 – 1 +1)，向量 T 为(–1 –1 +1 –1 +1 +1 +1 –1)。 这两个码片序列是正交的吗？</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title"/>
          </p:nvPr>
        </p:nvSpPr>
        <p:spPr/>
        <p:txBody>
          <a:bodyPr/>
          <a:lstStyle/>
          <a:p>
            <a:pPr algn="ctr"/>
            <a:r>
              <a:rPr lang="en-US" altLang="zh-CN" dirty="0"/>
              <a:t>CDMA </a:t>
            </a:r>
            <a:r>
              <a:rPr lang="zh-CN" altLang="en-US" dirty="0"/>
              <a:t>的工作原理 </a:t>
            </a:r>
          </a:p>
        </p:txBody>
      </p:sp>
      <p:sp>
        <p:nvSpPr>
          <p:cNvPr id="158724"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26" name="Rectangle 6"/>
          <p:cNvSpPr>
            <a:spLocks noChangeArrowheads="1"/>
          </p:cNvSpPr>
          <p:nvPr/>
        </p:nvSpPr>
        <p:spPr bwMode="auto">
          <a:xfrm>
            <a:off x="129843" y="2509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99"/>
              </a:solidFill>
              <a:latin typeface="+mn-lt"/>
              <a:ea typeface="黑体" panose="02010609060101010101" pitchFamily="2" charset="-122"/>
            </a:endParaRPr>
          </a:p>
        </p:txBody>
      </p:sp>
      <p:sp>
        <p:nvSpPr>
          <p:cNvPr id="158727" name="Rectangle 7"/>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8730" name="Line 10"/>
          <p:cNvSpPr>
            <a:spLocks noChangeShapeType="1"/>
          </p:cNvSpPr>
          <p:nvPr/>
        </p:nvSpPr>
        <p:spPr bwMode="auto">
          <a:xfrm>
            <a:off x="3746565" y="2098676"/>
            <a:ext cx="169743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1" name="Text Box 11"/>
          <p:cNvSpPr txBox="1">
            <a:spLocks noChangeArrowheads="1"/>
          </p:cNvSpPr>
          <p:nvPr/>
        </p:nvSpPr>
        <p:spPr bwMode="auto">
          <a:xfrm>
            <a:off x="1182356" y="2286002"/>
            <a:ext cx="2217274"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站的码片序列 </a:t>
            </a:r>
            <a:r>
              <a:rPr kumimoji="1" lang="en-US" altLang="zh-CN" sz="2000" b="1">
                <a:solidFill>
                  <a:srgbClr val="000099"/>
                </a:solidFill>
                <a:latin typeface="+mn-lt"/>
                <a:ea typeface="黑体" panose="02010609060101010101" pitchFamily="2" charset="-122"/>
              </a:rPr>
              <a:t>S</a:t>
            </a:r>
          </a:p>
        </p:txBody>
      </p:sp>
      <p:sp>
        <p:nvSpPr>
          <p:cNvPr id="158732" name="Line 12"/>
          <p:cNvSpPr>
            <a:spLocks noChangeShapeType="1"/>
          </p:cNvSpPr>
          <p:nvPr/>
        </p:nvSpPr>
        <p:spPr bwMode="auto">
          <a:xfrm>
            <a:off x="3748285"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3" name="Line 13"/>
          <p:cNvSpPr>
            <a:spLocks noChangeShapeType="1"/>
          </p:cNvSpPr>
          <p:nvPr/>
        </p:nvSpPr>
        <p:spPr bwMode="auto">
          <a:xfrm>
            <a:off x="5457758" y="1398589"/>
            <a:ext cx="0" cy="4334667"/>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4" name="Line 14"/>
          <p:cNvSpPr>
            <a:spLocks noChangeShapeType="1"/>
          </p:cNvSpPr>
          <p:nvPr/>
        </p:nvSpPr>
        <p:spPr bwMode="auto">
          <a:xfrm>
            <a:off x="7167231"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5" name="Line 15"/>
          <p:cNvSpPr>
            <a:spLocks noChangeShapeType="1"/>
          </p:cNvSpPr>
          <p:nvPr/>
        </p:nvSpPr>
        <p:spPr bwMode="auto">
          <a:xfrm>
            <a:off x="8876703" y="1398588"/>
            <a:ext cx="0" cy="433466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6" name="Freeform 16"/>
          <p:cNvSpPr/>
          <p:nvPr/>
        </p:nvSpPr>
        <p:spPr bwMode="auto">
          <a:xfrm>
            <a:off x="3748285"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7" name="Freeform 17"/>
          <p:cNvSpPr/>
          <p:nvPr/>
        </p:nvSpPr>
        <p:spPr bwMode="auto">
          <a:xfrm>
            <a:off x="5457758"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8" name="Freeform 18"/>
          <p:cNvSpPr/>
          <p:nvPr/>
        </p:nvSpPr>
        <p:spPr bwMode="auto">
          <a:xfrm>
            <a:off x="3748285"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39" name="Freeform 19"/>
          <p:cNvSpPr/>
          <p:nvPr/>
        </p:nvSpPr>
        <p:spPr bwMode="auto">
          <a:xfrm>
            <a:off x="5457758"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0" name="Freeform 20"/>
          <p:cNvSpPr/>
          <p:nvPr/>
        </p:nvSpPr>
        <p:spPr bwMode="auto">
          <a:xfrm flipV="1">
            <a:off x="7167231" y="3421063"/>
            <a:ext cx="1709473"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1" name="Freeform 21"/>
          <p:cNvSpPr/>
          <p:nvPr/>
        </p:nvSpPr>
        <p:spPr bwMode="auto">
          <a:xfrm>
            <a:off x="3748285"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2" name="Freeform 22"/>
          <p:cNvSpPr/>
          <p:nvPr/>
        </p:nvSpPr>
        <p:spPr bwMode="auto">
          <a:xfrm>
            <a:off x="5457758"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3" name="Freeform 23"/>
          <p:cNvSpPr/>
          <p:nvPr/>
        </p:nvSpPr>
        <p:spPr bwMode="auto">
          <a:xfrm flipV="1">
            <a:off x="7167231" y="5194302"/>
            <a:ext cx="1709473"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4" name="Freeform 24"/>
          <p:cNvSpPr/>
          <p:nvPr/>
        </p:nvSpPr>
        <p:spPr bwMode="auto">
          <a:xfrm>
            <a:off x="3748285" y="4665664"/>
            <a:ext cx="5128419"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5" name="Freeform 25"/>
          <p:cNvSpPr/>
          <p:nvPr/>
        </p:nvSpPr>
        <p:spPr bwMode="auto">
          <a:xfrm>
            <a:off x="3748285" y="1630363"/>
            <a:ext cx="5128419"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Lst>
            <a:ahLst/>
            <a:cxnLst>
              <a:cxn ang="0">
                <a:pos x="T0" y="T1"/>
              </a:cxn>
              <a:cxn ang="0">
                <a:pos x="T2" y="T3"/>
              </a:cxn>
              <a:cxn ang="0">
                <a:pos x="T4" y="T5"/>
              </a:cxn>
              <a:cxn ang="0">
                <a:pos x="T6" y="T7"/>
              </a:cxn>
              <a:cxn ang="0">
                <a:pos x="T8" y="T9"/>
              </a:cxn>
              <a:cxn ang="0">
                <a:pos x="T10" y="T11"/>
              </a:cxn>
            </a:cxnLst>
            <a:rect l="0" t="0" r="r" b="b"/>
            <a:pathLst>
              <a:path w="2304" h="192">
                <a:moveTo>
                  <a:pt x="0" y="96"/>
                </a:moveTo>
                <a:lnTo>
                  <a:pt x="0" y="0"/>
                </a:lnTo>
                <a:lnTo>
                  <a:pt x="1536" y="0"/>
                </a:lnTo>
                <a:lnTo>
                  <a:pt x="1536" y="192"/>
                </a:lnTo>
                <a:lnTo>
                  <a:pt x="2304" y="192"/>
                </a:lnTo>
                <a:lnTo>
                  <a:pt x="2304" y="96"/>
                </a:lnTo>
              </a:path>
            </a:pathLst>
          </a:custGeom>
          <a:solidFill>
            <a:srgbClr val="FFFF00"/>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46" name="Line 26"/>
          <p:cNvSpPr>
            <a:spLocks noChangeShapeType="1"/>
          </p:cNvSpPr>
          <p:nvPr/>
        </p:nvSpPr>
        <p:spPr bwMode="auto">
          <a:xfrm>
            <a:off x="5457758" y="1514477"/>
            <a:ext cx="0" cy="155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7" name="Text Box 27"/>
          <p:cNvSpPr txBox="1">
            <a:spLocks noChangeArrowheads="1"/>
          </p:cNvSpPr>
          <p:nvPr/>
        </p:nvSpPr>
        <p:spPr bwMode="auto">
          <a:xfrm>
            <a:off x="4391487"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p>
        </p:txBody>
      </p:sp>
      <p:sp>
        <p:nvSpPr>
          <p:cNvPr id="158748" name="Line 28"/>
          <p:cNvSpPr>
            <a:spLocks noChangeShapeType="1"/>
          </p:cNvSpPr>
          <p:nvPr/>
        </p:nvSpPr>
        <p:spPr bwMode="auto">
          <a:xfrm>
            <a:off x="3579745" y="3575051"/>
            <a:ext cx="5725187" cy="0"/>
          </a:xfrm>
          <a:prstGeom prst="line">
            <a:avLst/>
          </a:prstGeom>
          <a:noFill/>
          <a:ln w="28575">
            <a:solidFill>
              <a:srgbClr val="333399"/>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49" name="Line 29"/>
          <p:cNvSpPr>
            <a:spLocks noChangeShapeType="1"/>
          </p:cNvSpPr>
          <p:nvPr/>
        </p:nvSpPr>
        <p:spPr bwMode="auto">
          <a:xfrm>
            <a:off x="3579745" y="4821238"/>
            <a:ext cx="572518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0" name="Line 30"/>
          <p:cNvSpPr>
            <a:spLocks noChangeShapeType="1"/>
          </p:cNvSpPr>
          <p:nvPr/>
        </p:nvSpPr>
        <p:spPr bwMode="auto">
          <a:xfrm flipV="1">
            <a:off x="3579745" y="5351463"/>
            <a:ext cx="5725187" cy="14288"/>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1" name="Freeform 31"/>
          <p:cNvSpPr/>
          <p:nvPr/>
        </p:nvSpPr>
        <p:spPr bwMode="auto">
          <a:xfrm>
            <a:off x="3748285"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2" name="Freeform 32"/>
          <p:cNvSpPr/>
          <p:nvPr/>
        </p:nvSpPr>
        <p:spPr bwMode="auto">
          <a:xfrm>
            <a:off x="5457758"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3" name="Freeform 33"/>
          <p:cNvSpPr/>
          <p:nvPr/>
        </p:nvSpPr>
        <p:spPr bwMode="auto">
          <a:xfrm flipV="1">
            <a:off x="7167231" y="3887788"/>
            <a:ext cx="1709473"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4" name="Line 34"/>
          <p:cNvSpPr>
            <a:spLocks noChangeShapeType="1"/>
          </p:cNvSpPr>
          <p:nvPr/>
        </p:nvSpPr>
        <p:spPr bwMode="auto">
          <a:xfrm>
            <a:off x="3579745" y="4197351"/>
            <a:ext cx="5725187"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5" name="Line 35"/>
          <p:cNvSpPr>
            <a:spLocks noChangeShapeType="1"/>
          </p:cNvSpPr>
          <p:nvPr/>
        </p:nvSpPr>
        <p:spPr bwMode="auto">
          <a:xfrm>
            <a:off x="3602103" y="1787526"/>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56" name="Text Box 36"/>
          <p:cNvSpPr txBox="1">
            <a:spLocks noChangeArrowheads="1"/>
          </p:cNvSpPr>
          <p:nvPr/>
        </p:nvSpPr>
        <p:spPr bwMode="auto">
          <a:xfrm>
            <a:off x="6111278"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1</a:t>
            </a:r>
          </a:p>
        </p:txBody>
      </p:sp>
      <p:sp>
        <p:nvSpPr>
          <p:cNvPr id="158757" name="Text Box 37"/>
          <p:cNvSpPr txBox="1">
            <a:spLocks noChangeArrowheads="1"/>
          </p:cNvSpPr>
          <p:nvPr/>
        </p:nvSpPr>
        <p:spPr bwMode="auto">
          <a:xfrm>
            <a:off x="7825912" y="1300163"/>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0</a:t>
            </a:r>
          </a:p>
        </p:txBody>
      </p:sp>
      <p:sp>
        <p:nvSpPr>
          <p:cNvPr id="158758" name="Text Box 38"/>
          <p:cNvSpPr txBox="1">
            <a:spLocks noChangeArrowheads="1"/>
          </p:cNvSpPr>
          <p:nvPr/>
        </p:nvSpPr>
        <p:spPr bwMode="auto">
          <a:xfrm>
            <a:off x="9306651" y="1528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59" name="Text Box 39"/>
          <p:cNvSpPr txBox="1">
            <a:spLocks noChangeArrowheads="1"/>
          </p:cNvSpPr>
          <p:nvPr/>
        </p:nvSpPr>
        <p:spPr bwMode="auto">
          <a:xfrm>
            <a:off x="9306651" y="22415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0" name="Text Box 40"/>
          <p:cNvSpPr txBox="1">
            <a:spLocks noChangeArrowheads="1"/>
          </p:cNvSpPr>
          <p:nvPr/>
        </p:nvSpPr>
        <p:spPr bwMode="auto">
          <a:xfrm>
            <a:off x="9306651" y="334645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1" name="Text Box 41"/>
          <p:cNvSpPr txBox="1">
            <a:spLocks noChangeArrowheads="1"/>
          </p:cNvSpPr>
          <p:nvPr/>
        </p:nvSpPr>
        <p:spPr bwMode="auto">
          <a:xfrm>
            <a:off x="9306651" y="39544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2" name="Text Box 42"/>
          <p:cNvSpPr txBox="1">
            <a:spLocks noChangeArrowheads="1"/>
          </p:cNvSpPr>
          <p:nvPr/>
        </p:nvSpPr>
        <p:spPr bwMode="auto">
          <a:xfrm>
            <a:off x="9306651" y="4576764"/>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3" name="Text Box 43"/>
          <p:cNvSpPr txBox="1">
            <a:spLocks noChangeArrowheads="1"/>
          </p:cNvSpPr>
          <p:nvPr/>
        </p:nvSpPr>
        <p:spPr bwMode="auto">
          <a:xfrm>
            <a:off x="9306651" y="5105402"/>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64" name="Rectangle 44"/>
          <p:cNvSpPr>
            <a:spLocks noChangeArrowheads="1"/>
          </p:cNvSpPr>
          <p:nvPr/>
        </p:nvSpPr>
        <p:spPr bwMode="auto">
          <a:xfrm>
            <a:off x="4037210" y="1943101"/>
            <a:ext cx="1145381" cy="273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65" name="Text Box 45"/>
          <p:cNvSpPr txBox="1">
            <a:spLocks noChangeArrowheads="1"/>
          </p:cNvSpPr>
          <p:nvPr/>
        </p:nvSpPr>
        <p:spPr bwMode="auto">
          <a:xfrm>
            <a:off x="4025172" y="1846264"/>
            <a:ext cx="125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i="1">
                <a:solidFill>
                  <a:srgbClr val="000099"/>
                </a:solidFill>
                <a:latin typeface="+mn-lt"/>
                <a:ea typeface="黑体" panose="02010609060101010101" pitchFamily="2" charset="-122"/>
              </a:rPr>
              <a:t>m</a:t>
            </a: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个码片</a:t>
            </a:r>
          </a:p>
        </p:txBody>
      </p:sp>
      <p:sp>
        <p:nvSpPr>
          <p:cNvPr id="158766" name="Freeform 46"/>
          <p:cNvSpPr/>
          <p:nvPr/>
        </p:nvSpPr>
        <p:spPr bwMode="auto">
          <a:xfrm>
            <a:off x="3748285"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7" name="Freeform 47"/>
          <p:cNvSpPr/>
          <p:nvPr/>
        </p:nvSpPr>
        <p:spPr bwMode="auto">
          <a:xfrm>
            <a:off x="5457758"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68" name="Freeform 48"/>
          <p:cNvSpPr/>
          <p:nvPr/>
        </p:nvSpPr>
        <p:spPr bwMode="auto">
          <a:xfrm flipV="1">
            <a:off x="7167231" y="2870201"/>
            <a:ext cx="1709473"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b="1">
              <a:solidFill>
                <a:srgbClr val="000099"/>
              </a:solidFill>
              <a:latin typeface="+mn-lt"/>
              <a:ea typeface="黑体" panose="02010609060101010101" pitchFamily="2" charset="-122"/>
            </a:endParaRPr>
          </a:p>
        </p:txBody>
      </p:sp>
      <p:sp>
        <p:nvSpPr>
          <p:cNvPr id="158769" name="Line 49"/>
          <p:cNvSpPr>
            <a:spLocks noChangeShapeType="1"/>
          </p:cNvSpPr>
          <p:nvPr/>
        </p:nvSpPr>
        <p:spPr bwMode="auto">
          <a:xfrm flipV="1">
            <a:off x="3579745" y="3025776"/>
            <a:ext cx="5725187" cy="635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0" name="Text Box 50"/>
          <p:cNvSpPr txBox="1">
            <a:spLocks noChangeArrowheads="1"/>
          </p:cNvSpPr>
          <p:nvPr/>
        </p:nvSpPr>
        <p:spPr bwMode="auto">
          <a:xfrm>
            <a:off x="9306651" y="2778126"/>
            <a:ext cx="2696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a:t>
            </a:r>
          </a:p>
        </p:txBody>
      </p:sp>
      <p:sp>
        <p:nvSpPr>
          <p:cNvPr id="158771" name="Freeform 51"/>
          <p:cNvSpPr/>
          <p:nvPr/>
        </p:nvSpPr>
        <p:spPr bwMode="auto">
          <a:xfrm>
            <a:off x="7172391" y="2330452"/>
            <a:ext cx="1709473"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2" name="Line 52"/>
          <p:cNvSpPr>
            <a:spLocks noChangeShapeType="1"/>
          </p:cNvSpPr>
          <p:nvPr/>
        </p:nvSpPr>
        <p:spPr bwMode="auto">
          <a:xfrm>
            <a:off x="3602103" y="2487613"/>
            <a:ext cx="5702829" cy="0"/>
          </a:xfrm>
          <a:prstGeom prst="line">
            <a:avLst/>
          </a:prstGeom>
          <a:noFill/>
          <a:ln w="28575">
            <a:solidFill>
              <a:srgbClr val="333399"/>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3" name="Text Box 53"/>
          <p:cNvSpPr txBox="1">
            <a:spLocks noChangeArrowheads="1"/>
          </p:cNvSpPr>
          <p:nvPr/>
        </p:nvSpPr>
        <p:spPr bwMode="auto">
          <a:xfrm>
            <a:off x="1182355" y="2765426"/>
            <a:ext cx="23118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S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p>
        </p:txBody>
      </p:sp>
      <p:sp>
        <p:nvSpPr>
          <p:cNvPr id="158774" name="Text Box 54"/>
          <p:cNvSpPr txBox="1">
            <a:spLocks noChangeArrowheads="1"/>
          </p:cNvSpPr>
          <p:nvPr/>
        </p:nvSpPr>
        <p:spPr bwMode="auto">
          <a:xfrm>
            <a:off x="1182356" y="3316288"/>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T </a:t>
            </a:r>
            <a:r>
              <a:rPr kumimoji="1" lang="zh-CN" altLang="en-US" sz="2000" b="1">
                <a:solidFill>
                  <a:srgbClr val="000099"/>
                </a:solidFill>
                <a:latin typeface="+mn-lt"/>
                <a:ea typeface="黑体" panose="02010609060101010101" pitchFamily="2" charset="-122"/>
              </a:rPr>
              <a:t>站发送的信号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p>
        </p:txBody>
      </p:sp>
      <p:sp>
        <p:nvSpPr>
          <p:cNvPr id="158775" name="Text Box 55"/>
          <p:cNvSpPr txBox="1">
            <a:spLocks noChangeArrowheads="1"/>
          </p:cNvSpPr>
          <p:nvPr/>
        </p:nvSpPr>
        <p:spPr bwMode="auto">
          <a:xfrm>
            <a:off x="871074" y="3954464"/>
            <a:ext cx="26116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总的发送信号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r>
              <a:rPr kumimoji="1" lang="en-US" altLang="zh-CN" sz="2000" b="1">
                <a:solidFill>
                  <a:srgbClr val="000099"/>
                </a:solidFill>
                <a:latin typeface="+mn-lt"/>
                <a:ea typeface="黑体" panose="02010609060101010101" pitchFamily="2" charset="-122"/>
              </a:rPr>
              <a:t> + T</a:t>
            </a:r>
            <a:r>
              <a:rPr kumimoji="1" lang="en-US" altLang="zh-CN" sz="2000" b="1" baseline="-25000">
                <a:solidFill>
                  <a:srgbClr val="000099"/>
                </a:solidFill>
                <a:latin typeface="+mn-lt"/>
                <a:ea typeface="黑体" panose="02010609060101010101" pitchFamily="2" charset="-122"/>
              </a:rPr>
              <a:t>x</a:t>
            </a:r>
          </a:p>
        </p:txBody>
      </p:sp>
      <p:sp>
        <p:nvSpPr>
          <p:cNvPr id="158776" name="Text Box 56"/>
          <p:cNvSpPr txBox="1">
            <a:spLocks noChangeArrowheads="1"/>
          </p:cNvSpPr>
          <p:nvPr/>
        </p:nvSpPr>
        <p:spPr bwMode="auto">
          <a:xfrm>
            <a:off x="1259747" y="4575177"/>
            <a:ext cx="22413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S</a:t>
            </a:r>
            <a:r>
              <a:rPr kumimoji="1" lang="en-US" altLang="zh-CN" sz="2000" b="1" baseline="-25000">
                <a:solidFill>
                  <a:srgbClr val="000099"/>
                </a:solidFill>
                <a:latin typeface="+mn-lt"/>
                <a:ea typeface="黑体" panose="02010609060101010101" pitchFamily="2" charset="-122"/>
              </a:rPr>
              <a:t>x</a:t>
            </a:r>
          </a:p>
        </p:txBody>
      </p:sp>
      <p:sp>
        <p:nvSpPr>
          <p:cNvPr id="158777" name="Text Box 57"/>
          <p:cNvSpPr txBox="1">
            <a:spLocks noChangeArrowheads="1"/>
          </p:cNvSpPr>
          <p:nvPr/>
        </p:nvSpPr>
        <p:spPr bwMode="auto">
          <a:xfrm>
            <a:off x="1259747" y="5106989"/>
            <a:ext cx="2226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规格化内积 </a:t>
            </a:r>
            <a:r>
              <a:rPr kumimoji="1" lang="en-US" altLang="zh-CN" sz="2000" b="1">
                <a:solidFill>
                  <a:srgbClr val="000099"/>
                </a:solidFill>
                <a:latin typeface="+mn-lt"/>
                <a:ea typeface="黑体" panose="02010609060101010101" pitchFamily="2" charset="-122"/>
              </a:rPr>
              <a:t>S</a:t>
            </a:r>
            <a:r>
              <a:rPr kumimoji="1" lang="en-US" altLang="zh-CN" sz="2000" b="1">
                <a:solidFill>
                  <a:srgbClr val="000099"/>
                </a:solidFill>
                <a:latin typeface="+mn-lt"/>
                <a:ea typeface="黑体" panose="02010609060101010101" pitchFamily="2" charset="-122"/>
                <a:sym typeface="Symbol" panose="05050102010706020507" pitchFamily="18" charset="2"/>
              </a:rPr>
              <a:t> </a:t>
            </a:r>
            <a:r>
              <a:rPr kumimoji="1" lang="en-US" altLang="zh-CN" sz="2000" b="1">
                <a:solidFill>
                  <a:srgbClr val="000099"/>
                </a:solidFill>
                <a:latin typeface="+mn-lt"/>
                <a:ea typeface="黑体" panose="02010609060101010101" pitchFamily="2" charset="-122"/>
                <a:sym typeface="Wingdings" panose="05000000000000000000" pitchFamily="2" charset="2"/>
              </a:rPr>
              <a:t> </a:t>
            </a:r>
            <a:r>
              <a:rPr kumimoji="1" lang="en-US" altLang="zh-CN" sz="2000" b="1">
                <a:solidFill>
                  <a:srgbClr val="000099"/>
                </a:solidFill>
                <a:latin typeface="+mn-lt"/>
                <a:ea typeface="黑体" panose="02010609060101010101" pitchFamily="2" charset="-122"/>
              </a:rPr>
              <a:t>T</a:t>
            </a:r>
            <a:r>
              <a:rPr kumimoji="1" lang="en-US" altLang="zh-CN" sz="2000" b="1" baseline="-25000">
                <a:solidFill>
                  <a:srgbClr val="000099"/>
                </a:solidFill>
                <a:latin typeface="+mn-lt"/>
                <a:ea typeface="黑体" panose="02010609060101010101" pitchFamily="2" charset="-122"/>
              </a:rPr>
              <a:t>x</a:t>
            </a:r>
          </a:p>
        </p:txBody>
      </p:sp>
      <p:sp>
        <p:nvSpPr>
          <p:cNvPr id="158778" name="Line 58"/>
          <p:cNvSpPr>
            <a:spLocks noChangeShapeType="1"/>
          </p:cNvSpPr>
          <p:nvPr/>
        </p:nvSpPr>
        <p:spPr bwMode="auto">
          <a:xfrm flipV="1">
            <a:off x="3602104" y="4821238"/>
            <a:ext cx="5659834" cy="1588"/>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158779" name="Text Box 59"/>
          <p:cNvSpPr txBox="1">
            <a:spLocks noChangeArrowheads="1"/>
          </p:cNvSpPr>
          <p:nvPr/>
        </p:nvSpPr>
        <p:spPr bwMode="auto">
          <a:xfrm>
            <a:off x="1657018" y="143668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数据码元比特</a:t>
            </a:r>
          </a:p>
        </p:txBody>
      </p:sp>
      <p:sp>
        <p:nvSpPr>
          <p:cNvPr id="158780" name="Text Box 60"/>
          <p:cNvSpPr txBox="1">
            <a:spLocks noChangeArrowheads="1"/>
          </p:cNvSpPr>
          <p:nvPr/>
        </p:nvSpPr>
        <p:spPr bwMode="auto">
          <a:xfrm>
            <a:off x="396411" y="2524127"/>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发</a:t>
            </a:r>
          </a:p>
          <a:p>
            <a:pPr algn="l"/>
            <a:r>
              <a:rPr kumimoji="1" lang="zh-CN" altLang="en-US" sz="2000" b="1">
                <a:solidFill>
                  <a:srgbClr val="000099"/>
                </a:solidFill>
                <a:latin typeface="+mn-lt"/>
                <a:ea typeface="黑体" panose="02010609060101010101" pitchFamily="2" charset="-122"/>
              </a:rPr>
              <a:t>送</a:t>
            </a:r>
          </a:p>
          <a:p>
            <a:pPr algn="l"/>
            <a:r>
              <a:rPr kumimoji="1" lang="zh-CN" altLang="en-US" sz="2000" b="1">
                <a:solidFill>
                  <a:srgbClr val="000099"/>
                </a:solidFill>
                <a:latin typeface="+mn-lt"/>
                <a:ea typeface="黑体" panose="02010609060101010101" pitchFamily="2" charset="-122"/>
              </a:rPr>
              <a:t>端</a:t>
            </a:r>
          </a:p>
        </p:txBody>
      </p:sp>
      <p:sp>
        <p:nvSpPr>
          <p:cNvPr id="158781" name="Text Box 61"/>
          <p:cNvSpPr txBox="1">
            <a:spLocks noChangeArrowheads="1"/>
          </p:cNvSpPr>
          <p:nvPr/>
        </p:nvSpPr>
        <p:spPr bwMode="auto">
          <a:xfrm>
            <a:off x="551192" y="4540252"/>
            <a:ext cx="442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kumimoji="1" lang="zh-CN" altLang="en-US" sz="2000" b="1">
                <a:solidFill>
                  <a:srgbClr val="000099"/>
                </a:solidFill>
                <a:latin typeface="+mn-lt"/>
                <a:ea typeface="黑体" panose="02010609060101010101" pitchFamily="2" charset="-122"/>
              </a:rPr>
              <a:t>接</a:t>
            </a:r>
          </a:p>
          <a:p>
            <a:pPr algn="l" eaLnBrk="0" hangingPunct="0"/>
            <a:r>
              <a:rPr kumimoji="1" lang="zh-CN" altLang="en-US" sz="2000" b="1">
                <a:solidFill>
                  <a:srgbClr val="000099"/>
                </a:solidFill>
                <a:latin typeface="+mn-lt"/>
                <a:ea typeface="黑体" panose="02010609060101010101" pitchFamily="2" charset="-122"/>
              </a:rPr>
              <a:t>收</a:t>
            </a:r>
          </a:p>
          <a:p>
            <a:pPr algn="l" eaLnBrk="0" hangingPunct="0"/>
            <a:r>
              <a:rPr kumimoji="1" lang="zh-CN" altLang="en-US" sz="2000" b="1">
                <a:solidFill>
                  <a:srgbClr val="000099"/>
                </a:solidFill>
                <a:latin typeface="+mn-lt"/>
                <a:ea typeface="黑体" panose="02010609060101010101" pitchFamily="2" charset="-122"/>
              </a:rPr>
              <a:t>端</a:t>
            </a:r>
          </a:p>
        </p:txBody>
      </p:sp>
      <p:sp>
        <p:nvSpPr>
          <p:cNvPr id="158782" name="AutoShape 62"/>
          <p:cNvSpPr/>
          <p:nvPr/>
        </p:nvSpPr>
        <p:spPr bwMode="auto">
          <a:xfrm>
            <a:off x="871074" y="1516063"/>
            <a:ext cx="156501" cy="3024188"/>
          </a:xfrm>
          <a:prstGeom prst="leftBracket">
            <a:avLst>
              <a:gd name="adj" fmla="val 174451"/>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158783" name="AutoShape 63"/>
          <p:cNvSpPr/>
          <p:nvPr/>
        </p:nvSpPr>
        <p:spPr bwMode="auto">
          <a:xfrm>
            <a:off x="1104966" y="4684714"/>
            <a:ext cx="84269" cy="792163"/>
          </a:xfrm>
          <a:prstGeom prst="leftBracket">
            <a:avLst>
              <a:gd name="adj" fmla="val 84865"/>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框 2"/>
          <p:cNvSpPr txBox="1"/>
          <p:nvPr/>
        </p:nvSpPr>
        <p:spPr>
          <a:xfrm>
            <a:off x="997585" y="1536700"/>
            <a:ext cx="7818120" cy="3046095"/>
          </a:xfrm>
          <a:prstGeom prst="rect">
            <a:avLst/>
          </a:prstGeom>
          <a:noFill/>
        </p:spPr>
        <p:txBody>
          <a:bodyPr wrap="square" rtlCol="0" anchor="t">
            <a:spAutoFit/>
          </a:bodyPr>
          <a:lstStyle/>
          <a:p>
            <a:pPr latinLnBrk="0">
              <a:lnSpc>
                <a:spcPct val="200000"/>
              </a:lnSpc>
            </a:pPr>
            <a:r>
              <a:rPr lang="zh-CN" altLang="en-US" sz="2400" b="1"/>
              <a:t>假定X站要接收S站发送的数据，需将收到的信号（各站发送的码片序列之和）与码片向量S求内积结果是：</a:t>
            </a:r>
          </a:p>
          <a:p>
            <a:pPr latinLnBrk="0">
              <a:lnSpc>
                <a:spcPct val="200000"/>
              </a:lnSpc>
            </a:pPr>
            <a:r>
              <a:rPr lang="zh-CN" altLang="en-US" sz="2400" b="1"/>
              <a:t>（1）当S站发送比特1，内积=+1；</a:t>
            </a:r>
          </a:p>
          <a:p>
            <a:pPr latinLnBrk="0">
              <a:lnSpc>
                <a:spcPct val="200000"/>
              </a:lnSpc>
            </a:pPr>
            <a:r>
              <a:rPr lang="zh-CN" altLang="en-US" sz="2400" b="1"/>
              <a:t>（2）当S站发送比特0，内积=-1。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zh-CN" sz="2800" dirty="0"/>
              <a:t>在早期电话网中，从市话局到用户电话机的用户线是采用最廉价的双绞线电缆，而长途干线采用的是频分复用</a:t>
            </a:r>
            <a:r>
              <a:rPr lang="en-US" altLang="zh-CN" sz="2800" dirty="0"/>
              <a:t> FDM </a:t>
            </a:r>
            <a:r>
              <a:rPr lang="zh-CN" altLang="zh-CN" sz="2800" dirty="0"/>
              <a:t>的模拟传输方式</a:t>
            </a:r>
            <a:r>
              <a:rPr lang="zh-CN" altLang="en-US" sz="2800" dirty="0"/>
              <a:t>。</a:t>
            </a:r>
            <a:endParaRPr lang="en-US" altLang="zh-CN" sz="2800" dirty="0"/>
          </a:p>
          <a:p>
            <a:r>
              <a:rPr lang="zh-CN" altLang="zh-CN" sz="2800" dirty="0">
                <a:solidFill>
                  <a:srgbClr val="0000CC"/>
                </a:solidFill>
              </a:rPr>
              <a:t>与模拟通信相比，数字通信无论是</a:t>
            </a:r>
            <a:r>
              <a:rPr lang="zh-CN" altLang="en-US" sz="2800" dirty="0">
                <a:solidFill>
                  <a:srgbClr val="0000CC"/>
                </a:solidFill>
              </a:rPr>
              <a:t>在</a:t>
            </a:r>
            <a:r>
              <a:rPr lang="zh-CN" altLang="zh-CN" sz="2800" dirty="0">
                <a:solidFill>
                  <a:srgbClr val="0000CC"/>
                </a:solidFill>
              </a:rPr>
              <a:t>传输质量上还是经济上都有明显的优势</a:t>
            </a:r>
            <a:r>
              <a:rPr lang="zh-CN" altLang="en-US" sz="2800" dirty="0">
                <a:solidFill>
                  <a:srgbClr val="0000CC"/>
                </a:solidFill>
              </a:rPr>
              <a:t>。</a:t>
            </a:r>
            <a:endParaRPr lang="en-US" altLang="zh-CN" sz="2800" dirty="0">
              <a:solidFill>
                <a:srgbClr val="0000CC"/>
              </a:solidFill>
            </a:endParaRPr>
          </a:p>
          <a:p>
            <a:r>
              <a:rPr lang="zh-CN" altLang="zh-CN" sz="2800" dirty="0"/>
              <a:t>目前，长途干线大都采用时分复用</a:t>
            </a:r>
            <a:r>
              <a:rPr lang="en-US" altLang="zh-CN" sz="2800" dirty="0"/>
              <a:t> PCM </a:t>
            </a:r>
            <a:r>
              <a:rPr lang="zh-CN" altLang="zh-CN" sz="2800" dirty="0"/>
              <a:t>的数字传输方式。</a:t>
            </a:r>
            <a:endParaRPr lang="en-US" altLang="zh-CN" sz="2800" dirty="0"/>
          </a:p>
          <a:p>
            <a:r>
              <a:rPr lang="zh-CN" altLang="en-US" sz="2800" dirty="0">
                <a:solidFill>
                  <a:srgbClr val="FF0000"/>
                </a:solidFill>
              </a:rPr>
              <a:t>脉码调制 </a:t>
            </a:r>
            <a:r>
              <a:rPr lang="en-US" altLang="zh-CN" sz="2800" dirty="0">
                <a:solidFill>
                  <a:srgbClr val="FF0000"/>
                </a:solidFill>
              </a:rPr>
              <a:t>PCM </a:t>
            </a:r>
            <a:r>
              <a:rPr lang="zh-CN" altLang="en-US" sz="2800" dirty="0"/>
              <a:t>体制最初是为了在电话局之间的中继线上传送多路的电话。</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2.5  </a:t>
            </a:r>
            <a:r>
              <a:rPr lang="zh-CN" altLang="en-US" dirty="0"/>
              <a:t>数字传输系统</a:t>
            </a:r>
            <a:endParaRPr lang="zh-CN" altLang="en-US" sz="4800" dirty="0"/>
          </a:p>
        </p:txBody>
      </p:sp>
      <p:sp>
        <p:nvSpPr>
          <p:cNvPr id="269315" name="Rectangle 3"/>
          <p:cNvSpPr>
            <a:spLocks noGrp="1" noChangeArrowheads="1"/>
          </p:cNvSpPr>
          <p:nvPr>
            <p:ph idx="1"/>
          </p:nvPr>
        </p:nvSpPr>
        <p:spPr/>
        <p:txBody>
          <a:bodyPr/>
          <a:lstStyle/>
          <a:p>
            <a:r>
              <a:rPr lang="zh-CN" altLang="en-US" dirty="0"/>
              <a:t>由于历史上的原因，</a:t>
            </a:r>
            <a:r>
              <a:rPr lang="en-US" altLang="zh-CN" dirty="0"/>
              <a:t>PCM </a:t>
            </a:r>
            <a:r>
              <a:rPr lang="zh-CN" altLang="en-US" dirty="0"/>
              <a:t>有两个互不兼容的国际标准：</a:t>
            </a:r>
            <a:endParaRPr lang="en-US" altLang="zh-CN" dirty="0"/>
          </a:p>
          <a:p>
            <a:pPr lvl="1"/>
            <a:r>
              <a:rPr lang="zh-CN" altLang="en-US" dirty="0"/>
              <a:t>北美的 </a:t>
            </a:r>
            <a:r>
              <a:rPr lang="en-US" altLang="zh-CN" dirty="0"/>
              <a:t>24 </a:t>
            </a:r>
            <a:r>
              <a:rPr lang="zh-CN" altLang="en-US" dirty="0"/>
              <a:t>路 </a:t>
            </a:r>
            <a:r>
              <a:rPr lang="en-US" altLang="zh-CN" dirty="0"/>
              <a:t>PCM</a:t>
            </a:r>
            <a:r>
              <a:rPr lang="zh-CN" altLang="en-US" dirty="0"/>
              <a:t>（简称为 </a:t>
            </a:r>
            <a:r>
              <a:rPr lang="en-US" altLang="zh-CN" dirty="0"/>
              <a:t>T1</a:t>
            </a:r>
            <a:r>
              <a:rPr lang="zh-CN" altLang="en-US" dirty="0"/>
              <a:t>）</a:t>
            </a:r>
            <a:endParaRPr lang="en-US" altLang="zh-CN" dirty="0"/>
          </a:p>
          <a:p>
            <a:pPr lvl="1"/>
            <a:r>
              <a:rPr lang="zh-CN" altLang="en-US" dirty="0"/>
              <a:t>欧洲的 </a:t>
            </a:r>
            <a:r>
              <a:rPr lang="en-US" altLang="zh-CN" dirty="0"/>
              <a:t>30 </a:t>
            </a:r>
            <a:r>
              <a:rPr lang="zh-CN" altLang="en-US" dirty="0"/>
              <a:t>路 </a:t>
            </a:r>
            <a:r>
              <a:rPr lang="en-US" altLang="zh-CN" dirty="0"/>
              <a:t>PCM</a:t>
            </a:r>
            <a:r>
              <a:rPr lang="zh-CN" altLang="en-US" dirty="0"/>
              <a:t>（简称为 </a:t>
            </a:r>
            <a:r>
              <a:rPr lang="en-US" altLang="zh-CN" dirty="0"/>
              <a:t>E1</a:t>
            </a:r>
            <a:r>
              <a:rPr lang="zh-CN" altLang="en-US" dirty="0"/>
              <a:t>）</a:t>
            </a:r>
            <a:endParaRPr lang="en-US" altLang="zh-CN" dirty="0"/>
          </a:p>
          <a:p>
            <a:r>
              <a:rPr lang="zh-CN" altLang="en-US" dirty="0"/>
              <a:t>我国采用的是欧洲的 </a:t>
            </a:r>
            <a:r>
              <a:rPr lang="en-US" altLang="zh-CN" dirty="0"/>
              <a:t>E1 </a:t>
            </a:r>
            <a:r>
              <a:rPr lang="zh-CN" altLang="en-US" dirty="0"/>
              <a:t>标准。</a:t>
            </a:r>
          </a:p>
          <a:p>
            <a:r>
              <a:rPr lang="en-US" altLang="zh-CN" dirty="0"/>
              <a:t>E1 </a:t>
            </a:r>
            <a:r>
              <a:rPr lang="zh-CN" altLang="en-US" dirty="0"/>
              <a:t>的速率是 </a:t>
            </a:r>
            <a:r>
              <a:rPr lang="en-US" altLang="zh-CN" dirty="0"/>
              <a:t>2.048 Mbit/s</a:t>
            </a:r>
            <a:r>
              <a:rPr lang="zh-CN" altLang="en-US" dirty="0"/>
              <a:t>，而 </a:t>
            </a:r>
            <a:r>
              <a:rPr lang="en-US" altLang="zh-CN" dirty="0"/>
              <a:t>T1 </a:t>
            </a:r>
            <a:r>
              <a:rPr lang="zh-CN" altLang="en-US" dirty="0"/>
              <a:t>的速率是 </a:t>
            </a:r>
            <a:r>
              <a:rPr lang="en-US" altLang="zh-CN" dirty="0"/>
              <a:t>1.544 Mbit/s</a:t>
            </a:r>
            <a:r>
              <a:rPr lang="zh-CN" altLang="en-US" dirty="0"/>
              <a:t>。</a:t>
            </a:r>
          </a:p>
          <a:p>
            <a:r>
              <a:rPr lang="zh-CN" altLang="en-US" dirty="0"/>
              <a:t>当需要有更高的数据率时，可采用复用的方法。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zh-CN" altLang="en-US" sz="4000" dirty="0">
                <a:solidFill>
                  <a:srgbClr val="FF0000"/>
                </a:solidFill>
              </a:rPr>
              <a:t>旧的数字传输系统存在许多缺点</a:t>
            </a:r>
          </a:p>
        </p:txBody>
      </p:sp>
      <p:sp>
        <p:nvSpPr>
          <p:cNvPr id="161795" name="Rectangle 3"/>
          <p:cNvSpPr>
            <a:spLocks noGrp="1" noChangeArrowheads="1"/>
          </p:cNvSpPr>
          <p:nvPr>
            <p:ph idx="1"/>
          </p:nvPr>
        </p:nvSpPr>
        <p:spPr/>
        <p:txBody>
          <a:bodyPr/>
          <a:lstStyle/>
          <a:p>
            <a:pPr>
              <a:buFont typeface="Wingdings" panose="05000000000000000000" pitchFamily="2" charset="2"/>
              <a:buNone/>
            </a:pPr>
            <a:r>
              <a:rPr lang="zh-CN" altLang="en-US" dirty="0"/>
              <a:t>最主要的是以下两个方面： </a:t>
            </a:r>
          </a:p>
          <a:p>
            <a:r>
              <a:rPr lang="zh-CN" altLang="en-US" dirty="0">
                <a:solidFill>
                  <a:srgbClr val="FF0000"/>
                </a:solidFill>
              </a:rPr>
              <a:t>速率标准不统一</a:t>
            </a:r>
          </a:p>
          <a:p>
            <a:pPr lvl="1"/>
            <a:r>
              <a:rPr lang="zh-CN" altLang="en-US" dirty="0">
                <a:ea typeface="黑体" panose="02010609060101010101" pitchFamily="2" charset="-122"/>
              </a:rPr>
              <a:t>如果不对高次群的数字传输速率进行标准化，国际范围的</a:t>
            </a:r>
            <a:r>
              <a:rPr lang="zh-CN" altLang="zh-CN" dirty="0">
                <a:solidFill>
                  <a:srgbClr val="0000FF"/>
                </a:solidFill>
              </a:rPr>
              <a:t>基于光纤</a:t>
            </a:r>
            <a:r>
              <a:rPr lang="zh-CN" altLang="en-US" dirty="0">
                <a:solidFill>
                  <a:srgbClr val="0000FF"/>
                </a:solidFill>
              </a:rPr>
              <a:t>高速</a:t>
            </a:r>
            <a:r>
              <a:rPr lang="zh-CN" altLang="en-US" dirty="0">
                <a:solidFill>
                  <a:srgbClr val="0000FF"/>
                </a:solidFill>
                <a:ea typeface="黑体" panose="02010609060101010101" pitchFamily="2" charset="-122"/>
              </a:rPr>
              <a:t>数据传输就很难实现。</a:t>
            </a:r>
            <a:r>
              <a:rPr lang="zh-CN" altLang="en-US" dirty="0">
                <a:solidFill>
                  <a:srgbClr val="0000FF"/>
                </a:solidFill>
              </a:rPr>
              <a:t> </a:t>
            </a:r>
            <a:endParaRPr lang="en-US" altLang="zh-CN" dirty="0">
              <a:solidFill>
                <a:srgbClr val="0000FF"/>
              </a:solidFill>
            </a:endParaRPr>
          </a:p>
          <a:p>
            <a:r>
              <a:rPr lang="zh-CN" altLang="en-US" dirty="0">
                <a:solidFill>
                  <a:srgbClr val="FF0000"/>
                </a:solidFill>
              </a:rPr>
              <a:t>不是同步传输</a:t>
            </a:r>
          </a:p>
          <a:p>
            <a:pPr lvl="1"/>
            <a:r>
              <a:rPr lang="zh-CN" altLang="en-US" dirty="0">
                <a:ea typeface="黑体" panose="02010609060101010101" pitchFamily="2" charset="-122"/>
              </a:rPr>
              <a:t>在过去相当长的时间，为了节约经费，各国的数字网主要是采用准同步方式。</a:t>
            </a:r>
            <a:r>
              <a:rPr lang="zh-CN" altLang="en-US" dirty="0"/>
              <a:t>  </a:t>
            </a:r>
            <a:endParaRPr lang="en-US" altLang="zh-CN" dirty="0"/>
          </a:p>
          <a:p>
            <a:pPr lvl="1"/>
            <a:r>
              <a:rPr lang="zh-CN" altLang="zh-CN" dirty="0"/>
              <a:t>当数据传输的速率很高时，</a:t>
            </a:r>
            <a:r>
              <a:rPr lang="zh-CN" altLang="zh-CN" dirty="0">
                <a:solidFill>
                  <a:srgbClr val="0000FF"/>
                </a:solidFill>
              </a:rPr>
              <a:t>收发双方的时钟同步就成为很大的问题。</a:t>
            </a:r>
            <a:r>
              <a:rPr lang="zh-CN" altLang="en-US" dirty="0">
                <a:solidFill>
                  <a:srgbClr val="0000FF"/>
                </a:solidFill>
              </a:rPr>
              <a:t> </a:t>
            </a:r>
          </a:p>
        </p:txBody>
      </p:sp>
      <p:sp>
        <p:nvSpPr>
          <p:cNvPr id="16179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1798"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lgn="ctr"/>
            <a:r>
              <a:rPr lang="zh-CN" altLang="en-US"/>
              <a:t>同步光纤网 </a:t>
            </a:r>
            <a:r>
              <a:rPr lang="en-US" altLang="zh-CN"/>
              <a:t>SONET</a:t>
            </a:r>
          </a:p>
        </p:txBody>
      </p:sp>
      <p:sp>
        <p:nvSpPr>
          <p:cNvPr id="160771" name="Rectangle 3"/>
          <p:cNvSpPr>
            <a:spLocks noGrp="1" noChangeArrowheads="1"/>
          </p:cNvSpPr>
          <p:nvPr>
            <p:ph idx="1"/>
          </p:nvPr>
        </p:nvSpPr>
        <p:spPr/>
        <p:txBody>
          <a:bodyPr/>
          <a:lstStyle/>
          <a:p>
            <a:r>
              <a:rPr lang="zh-CN" altLang="en-US" sz="2800" dirty="0">
                <a:solidFill>
                  <a:srgbClr val="FF0000"/>
                </a:solidFill>
              </a:rPr>
              <a:t>同步光纤网</a:t>
            </a:r>
            <a:r>
              <a:rPr lang="zh-CN" altLang="en-US" sz="2800" dirty="0"/>
              <a:t> </a:t>
            </a:r>
            <a:r>
              <a:rPr lang="en-US" altLang="zh-CN" sz="2800" dirty="0"/>
              <a:t>SONET (Synchronous Optical Network)  </a:t>
            </a:r>
            <a:r>
              <a:rPr lang="zh-CN" altLang="en-US" sz="2800" dirty="0"/>
              <a:t>的各级时钟都来自一个非常精确的主时钟。 </a:t>
            </a:r>
            <a:endParaRPr lang="en-US" altLang="zh-CN" sz="2800" dirty="0"/>
          </a:p>
          <a:p>
            <a:r>
              <a:rPr lang="en-US" altLang="zh-CN" sz="2800" dirty="0"/>
              <a:t>SONET </a:t>
            </a:r>
            <a:r>
              <a:rPr lang="zh-CN" altLang="zh-CN" sz="2800" dirty="0"/>
              <a:t>为光纤传输系统定义了同步传输的线路速率等级结构</a:t>
            </a:r>
            <a:endParaRPr lang="en-US" altLang="zh-CN" sz="2800" dirty="0"/>
          </a:p>
          <a:p>
            <a:pPr lvl="1"/>
            <a:r>
              <a:rPr lang="zh-CN" altLang="en-US" sz="2400" dirty="0"/>
              <a:t>对电信信号称为第 </a:t>
            </a:r>
            <a:r>
              <a:rPr lang="en-US" altLang="zh-CN" sz="2400" dirty="0"/>
              <a:t>1 </a:t>
            </a:r>
            <a:r>
              <a:rPr lang="zh-CN" altLang="en-US" sz="2400" dirty="0"/>
              <a:t>级</a:t>
            </a:r>
            <a:r>
              <a:rPr lang="zh-CN" altLang="en-US" sz="2400" dirty="0">
                <a:solidFill>
                  <a:srgbClr val="FF0000"/>
                </a:solidFill>
              </a:rPr>
              <a:t>同步传送信号 </a:t>
            </a:r>
            <a:r>
              <a:rPr lang="en-US" altLang="zh-CN" sz="2400" dirty="0"/>
              <a:t>STS-1 (Synchronous Transport Signal)</a:t>
            </a:r>
            <a:r>
              <a:rPr lang="zh-CN" altLang="en-US" sz="2400" dirty="0"/>
              <a:t>，其传输速率是 </a:t>
            </a:r>
            <a:r>
              <a:rPr lang="en-US" altLang="zh-CN" sz="2400" dirty="0"/>
              <a:t>51.84 Mbit/s</a:t>
            </a:r>
            <a:r>
              <a:rPr lang="zh-CN" altLang="en-US" sz="2400" dirty="0"/>
              <a:t>。</a:t>
            </a:r>
          </a:p>
          <a:p>
            <a:pPr lvl="1"/>
            <a:r>
              <a:rPr lang="zh-CN" altLang="en-US" sz="2400" dirty="0"/>
              <a:t>对光信号则称为第 </a:t>
            </a:r>
            <a:r>
              <a:rPr lang="en-US" altLang="zh-CN" sz="2400" dirty="0"/>
              <a:t>1 </a:t>
            </a:r>
            <a:r>
              <a:rPr lang="zh-CN" altLang="en-US" sz="2400" dirty="0"/>
              <a:t>级</a:t>
            </a:r>
            <a:r>
              <a:rPr lang="zh-CN" altLang="en-US" sz="2400" dirty="0">
                <a:solidFill>
                  <a:srgbClr val="FF0000"/>
                </a:solidFill>
              </a:rPr>
              <a:t>光载波 </a:t>
            </a:r>
            <a:r>
              <a:rPr lang="en-US" altLang="zh-CN" sz="2400" dirty="0"/>
              <a:t>OC-1 (OC </a:t>
            </a:r>
            <a:r>
              <a:rPr lang="zh-CN" altLang="en-US" sz="2400" dirty="0"/>
              <a:t>表示</a:t>
            </a:r>
            <a:r>
              <a:rPr lang="en-US" altLang="zh-CN" sz="2400" dirty="0"/>
              <a:t>Optical Carrier)</a:t>
            </a:r>
            <a:r>
              <a:rPr lang="zh-CN" altLang="en-US" sz="2400" dirty="0"/>
              <a:t>。</a:t>
            </a:r>
            <a:endParaRPr lang="en-US" altLang="zh-CN" sz="2400" dirty="0"/>
          </a:p>
          <a:p>
            <a:r>
              <a:rPr lang="zh-CN" altLang="zh-CN" sz="2800" dirty="0"/>
              <a:t>现已定义了从</a:t>
            </a:r>
            <a:r>
              <a:rPr lang="en-US" altLang="zh-CN" sz="2800" dirty="0"/>
              <a:t> 51.84 Mbit/s (</a:t>
            </a:r>
            <a:r>
              <a:rPr lang="zh-CN" altLang="zh-CN" sz="2800" dirty="0"/>
              <a:t>即</a:t>
            </a:r>
            <a:r>
              <a:rPr lang="en-US" altLang="zh-CN" sz="2800" dirty="0"/>
              <a:t>OC-1) </a:t>
            </a:r>
            <a:r>
              <a:rPr lang="zh-CN" altLang="zh-CN" sz="2800" dirty="0"/>
              <a:t>一直到</a:t>
            </a:r>
            <a:r>
              <a:rPr lang="en-US" altLang="zh-CN" sz="2800" dirty="0"/>
              <a:t> 9953.280 Mbit/s (</a:t>
            </a:r>
            <a:r>
              <a:rPr lang="zh-CN" altLang="zh-CN" sz="2800" dirty="0"/>
              <a:t>即</a:t>
            </a:r>
            <a:r>
              <a:rPr lang="en-US" altLang="zh-CN" sz="2800" dirty="0"/>
              <a:t> OC-192/STS-192) </a:t>
            </a:r>
            <a:r>
              <a:rPr lang="zh-CN" altLang="zh-CN" sz="2800" dirty="0"/>
              <a:t>的标准。</a:t>
            </a:r>
            <a:r>
              <a:rPr lang="zh-CN" altLang="en-US" sz="2800" dirty="0"/>
              <a:t>  </a:t>
            </a:r>
          </a:p>
        </p:txBody>
      </p:sp>
      <p:sp>
        <p:nvSpPr>
          <p:cNvPr id="16077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4"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ctr"/>
            <a:br>
              <a:rPr lang="en-US" altLang="zh-CN"/>
            </a:br>
            <a:r>
              <a:rPr lang="zh-CN" altLang="en-US"/>
              <a:t>同步数字系列 </a:t>
            </a:r>
            <a:r>
              <a:rPr lang="en-US" altLang="zh-CN" b="1"/>
              <a:t>SDH</a:t>
            </a:r>
            <a:r>
              <a:rPr lang="en-US" altLang="zh-CN"/>
              <a:t> </a:t>
            </a:r>
          </a:p>
        </p:txBody>
      </p:sp>
      <p:sp>
        <p:nvSpPr>
          <p:cNvPr id="164867" name="Rectangle 3"/>
          <p:cNvSpPr>
            <a:spLocks noGrp="1" noChangeArrowheads="1"/>
          </p:cNvSpPr>
          <p:nvPr>
            <p:ph idx="1"/>
          </p:nvPr>
        </p:nvSpPr>
        <p:spPr/>
        <p:txBody>
          <a:bodyPr/>
          <a:lstStyle/>
          <a:p>
            <a:r>
              <a:rPr lang="en-US" altLang="zh-CN" dirty="0"/>
              <a:t>ITU-T </a:t>
            </a:r>
            <a:r>
              <a:rPr lang="zh-CN" altLang="en-US" dirty="0"/>
              <a:t>以美国标准 </a:t>
            </a:r>
            <a:r>
              <a:rPr lang="en-US" altLang="zh-CN" dirty="0"/>
              <a:t>SONET </a:t>
            </a:r>
            <a:r>
              <a:rPr lang="zh-CN" altLang="en-US" dirty="0"/>
              <a:t>为基础，制订出国际标准</a:t>
            </a:r>
            <a:r>
              <a:rPr lang="zh-CN" altLang="en-US" dirty="0">
                <a:solidFill>
                  <a:srgbClr val="FF0000"/>
                </a:solidFill>
              </a:rPr>
              <a:t>同步数字系列</a:t>
            </a:r>
            <a:r>
              <a:rPr lang="zh-CN" altLang="en-US" dirty="0"/>
              <a:t> </a:t>
            </a:r>
            <a:r>
              <a:rPr lang="en-US" altLang="zh-CN" dirty="0"/>
              <a:t>SDH (Synchronous Digital Hierarchy)</a:t>
            </a:r>
            <a:r>
              <a:rPr lang="zh-CN" altLang="en-US" dirty="0"/>
              <a:t>。</a:t>
            </a:r>
          </a:p>
          <a:p>
            <a:r>
              <a:rPr lang="zh-CN" altLang="en-US" dirty="0"/>
              <a:t>一般可认为 </a:t>
            </a:r>
            <a:r>
              <a:rPr lang="en-US" altLang="zh-CN" dirty="0"/>
              <a:t>SDH </a:t>
            </a:r>
            <a:r>
              <a:rPr lang="zh-CN" altLang="en-US" dirty="0"/>
              <a:t>与 </a:t>
            </a:r>
            <a:r>
              <a:rPr lang="en-US" altLang="zh-CN" dirty="0"/>
              <a:t>SONET </a:t>
            </a:r>
            <a:r>
              <a:rPr lang="zh-CN" altLang="en-US" dirty="0"/>
              <a:t>是同义词。</a:t>
            </a:r>
          </a:p>
          <a:p>
            <a:r>
              <a:rPr lang="zh-CN" altLang="zh-CN" dirty="0">
                <a:solidFill>
                  <a:srgbClr val="FF0000"/>
                </a:solidFill>
              </a:rPr>
              <a:t>其主要不同点是：</a:t>
            </a:r>
            <a:r>
              <a:rPr lang="en-US" altLang="zh-CN" dirty="0"/>
              <a:t>SDH </a:t>
            </a:r>
            <a:r>
              <a:rPr lang="zh-CN" altLang="en-US" dirty="0"/>
              <a:t>的基本速率为 </a:t>
            </a:r>
            <a:r>
              <a:rPr lang="en-US" altLang="zh-CN" dirty="0"/>
              <a:t>155.52 Mbit/s</a:t>
            </a:r>
            <a:r>
              <a:rPr lang="zh-CN" altLang="en-US" dirty="0"/>
              <a:t>，称为第 </a:t>
            </a:r>
            <a:r>
              <a:rPr lang="en-US" altLang="zh-CN" b="1" dirty="0"/>
              <a:t>1 </a:t>
            </a:r>
            <a:r>
              <a:rPr lang="zh-CN" altLang="en-US" dirty="0"/>
              <a:t>级</a:t>
            </a:r>
            <a:r>
              <a:rPr lang="zh-CN" altLang="en-US" dirty="0">
                <a:solidFill>
                  <a:srgbClr val="0000FF"/>
                </a:solidFill>
              </a:rPr>
              <a:t>同步传递模块 </a:t>
            </a:r>
            <a:r>
              <a:rPr lang="en-US" altLang="zh-CN" dirty="0"/>
              <a:t>(Synchronous Transfer Module)</a:t>
            </a:r>
            <a:r>
              <a:rPr lang="zh-CN" altLang="en-US" dirty="0"/>
              <a:t>，即 </a:t>
            </a:r>
            <a:r>
              <a:rPr lang="en-US" altLang="zh-CN" dirty="0"/>
              <a:t>STM-1</a:t>
            </a:r>
            <a:r>
              <a:rPr lang="zh-CN" altLang="en-US" dirty="0"/>
              <a:t>，相当于 </a:t>
            </a:r>
            <a:r>
              <a:rPr lang="en-US" altLang="zh-CN" dirty="0"/>
              <a:t>SONET </a:t>
            </a:r>
            <a:r>
              <a:rPr lang="zh-CN" altLang="en-US" dirty="0"/>
              <a:t>体系中的 </a:t>
            </a:r>
            <a:r>
              <a:rPr lang="en-US" altLang="zh-CN" dirty="0"/>
              <a:t>OC-3 </a:t>
            </a:r>
            <a:r>
              <a:rPr lang="zh-CN" altLang="en-US" dirty="0"/>
              <a:t>速率。   </a:t>
            </a:r>
          </a:p>
        </p:txBody>
      </p:sp>
      <p:sp>
        <p:nvSpPr>
          <p:cNvPr id="1648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4870" name="Rectangle 6"/>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05" name="Group 417"/>
          <p:cNvGraphicFramePr>
            <a:graphicFrameLocks noGrp="1"/>
          </p:cNvGraphicFramePr>
          <p:nvPr/>
        </p:nvGraphicFramePr>
        <p:xfrm>
          <a:off x="416496" y="1060450"/>
          <a:ext cx="9295168" cy="5105318"/>
        </p:xfrm>
        <a:graphic>
          <a:graphicData uri="http://schemas.openxmlformats.org/drawingml/2006/table">
            <a:tbl>
              <a:tblPr/>
              <a:tblGrid>
                <a:gridCol w="1781741">
                  <a:extLst>
                    <a:ext uri="{9D8B030D-6E8A-4147-A177-3AD203B41FA5}">
                      <a16:colId xmlns:a16="http://schemas.microsoft.com/office/drawing/2014/main" val="20000"/>
                    </a:ext>
                  </a:extLst>
                </a:gridCol>
                <a:gridCol w="2770482">
                  <a:extLst>
                    <a:ext uri="{9D8B030D-6E8A-4147-A177-3AD203B41FA5}">
                      <a16:colId xmlns:a16="http://schemas.microsoft.com/office/drawing/2014/main" val="20001"/>
                    </a:ext>
                  </a:extLst>
                </a:gridCol>
                <a:gridCol w="1897178">
                  <a:extLst>
                    <a:ext uri="{9D8B030D-6E8A-4147-A177-3AD203B41FA5}">
                      <a16:colId xmlns:a16="http://schemas.microsoft.com/office/drawing/2014/main" val="20002"/>
                    </a:ext>
                  </a:extLst>
                </a:gridCol>
                <a:gridCol w="2845767">
                  <a:extLst>
                    <a:ext uri="{9D8B030D-6E8A-4147-A177-3AD203B41FA5}">
                      <a16:colId xmlns:a16="http://schemas.microsoft.com/office/drawing/2014/main" val="20003"/>
                    </a:ext>
                  </a:extLst>
                </a:gridCol>
              </a:tblGrid>
              <a:tr h="73817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(Mb/s)</a:t>
                      </a:r>
                      <a:endParaRPr kumimoji="0" lang="en-US"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ITU-T</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符号</a:t>
                      </a:r>
                      <a:endParaRPr kumimoji="0" lang="zh-CN" altLang="en-US" sz="2200" b="1" i="0" u="none" strike="noStrike" cap="none" normalizeH="0" baseline="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的常用近似值</a:t>
                      </a:r>
                      <a:endParaRPr kumimoji="0" lang="zh-CN" altLang="en-US"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51.840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OC-1/STS-1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sym typeface="Symbol" panose="05050102010706020507" pitchFamily="18" charset="2"/>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FF0000"/>
                          </a:solidFill>
                          <a:effectLst/>
                          <a:latin typeface="+mn-lt"/>
                          <a:ea typeface="黑体" panose="02010609060101010101" pitchFamily="2" charset="-122"/>
                          <a:cs typeface="Times New Roman" panose="02020603050405020304" pitchFamily="18" charset="0"/>
                        </a:rPr>
                        <a:t> 155.520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FF0000"/>
                          </a:solidFill>
                          <a:effectLst/>
                          <a:latin typeface="+mn-lt"/>
                          <a:ea typeface="黑体" panose="02010609060101010101" pitchFamily="2" charset="-122"/>
                          <a:cs typeface="Times New Roman" panose="02020603050405020304" pitchFamily="18" charset="0"/>
                        </a:rPr>
                        <a:t>OC-3/STS-3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FF0000"/>
                          </a:solidFill>
                          <a:effectLst/>
                          <a:latin typeface="+mn-lt"/>
                          <a:ea typeface="黑体" panose="02010609060101010101" pitchFamily="2" charset="-122"/>
                          <a:cs typeface="Times New Roman" panose="02020603050405020304" pitchFamily="18" charset="0"/>
                        </a:rPr>
                        <a:t>STM-1</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FF0000"/>
                          </a:solidFill>
                          <a:effectLst/>
                          <a:latin typeface="+mn-lt"/>
                          <a:ea typeface="黑体" panose="02010609060101010101" pitchFamily="2" charset="-122"/>
                          <a:cs typeface="Times New Roman" panose="02020603050405020304" pitchFamily="18" charset="0"/>
                        </a:rPr>
                        <a:t>155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466.560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OC-9/STS-9</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STM-3</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622.080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OC-12/STS-12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622 Mbit/s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 933.120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OC-18/STS-18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1244.160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OC-24/STS-24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2488.320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OC-48/STS-48</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STM-16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2.5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4976.640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OC-96/STS-96</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STM-32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009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9953.280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OC-192/STS-192</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cs typeface="Times New Roman" panose="02020603050405020304" pitchFamily="18" charset="0"/>
                        </a:rPr>
                        <a:t>STM-64</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10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cs typeface="Times New Roman" panose="02020603050405020304" pitchFamily="18" charset="0"/>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cs typeface="Times New Roman" panose="02020603050405020304" pitchFamily="18" charset="0"/>
                        </a:rPr>
                        <a:t>/s</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4779">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39813.120 </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OC-768/STS-768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a:ln>
                            <a:noFill/>
                          </a:ln>
                          <a:solidFill>
                            <a:srgbClr val="000099"/>
                          </a:solidFill>
                          <a:effectLst/>
                          <a:latin typeface="+mn-lt"/>
                          <a:ea typeface="黑体" panose="02010609060101010101" pitchFamily="2" charset="-122"/>
                        </a:rPr>
                        <a:t>STM-256 </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rgbClr val="000099"/>
                          </a:solidFill>
                          <a:effectLst/>
                          <a:latin typeface="+mn-lt"/>
                          <a:ea typeface="黑体" panose="02010609060101010101" pitchFamily="2" charset="-122"/>
                        </a:rPr>
                        <a:t>40 </a:t>
                      </a:r>
                      <a:r>
                        <a:rPr kumimoji="0" lang="en-US" altLang="zh-CN" sz="2200" b="1" i="0" u="none" strike="noStrike" cap="none" normalizeH="0" baseline="0" dirty="0" err="1">
                          <a:ln>
                            <a:noFill/>
                          </a:ln>
                          <a:solidFill>
                            <a:srgbClr val="000099"/>
                          </a:solidFill>
                          <a:effectLst/>
                          <a:latin typeface="+mn-lt"/>
                          <a:ea typeface="黑体" panose="02010609060101010101" pitchFamily="2" charset="-122"/>
                        </a:rPr>
                        <a:t>Gbit</a:t>
                      </a:r>
                      <a:r>
                        <a:rPr kumimoji="0" lang="en-US" altLang="zh-CN" sz="2200" b="1" i="0" u="none" strike="noStrike" cap="none" normalizeH="0" baseline="0" dirty="0">
                          <a:ln>
                            <a:noFill/>
                          </a:ln>
                          <a:solidFill>
                            <a:srgbClr val="000099"/>
                          </a:solidFill>
                          <a:effectLst/>
                          <a:latin typeface="+mn-lt"/>
                          <a:ea typeface="黑体" panose="02010609060101010101" pitchFamily="2" charset="-122"/>
                        </a:rPr>
                        <a:t>/s </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66209" name="Text Box 321"/>
          <p:cNvSpPr txBox="1">
            <a:spLocks noChangeArrowheads="1"/>
          </p:cNvSpPr>
          <p:nvPr/>
        </p:nvSpPr>
        <p:spPr bwMode="auto">
          <a:xfrm>
            <a:off x="696762" y="548680"/>
            <a:ext cx="792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ea typeface="黑体" panose="02010609060101010101" pitchFamily="2" charset="-122"/>
              </a:rPr>
              <a:t>SONET</a:t>
            </a:r>
            <a:r>
              <a:rPr lang="zh-CN" altLang="zh-CN" sz="2400" b="1" dirty="0">
                <a:ea typeface="黑体" panose="02010609060101010101" pitchFamily="2" charset="-122"/>
              </a:rPr>
              <a:t>的</a:t>
            </a:r>
            <a:r>
              <a:rPr lang="en-US" altLang="zh-CN" sz="2400" b="1" dirty="0">
                <a:ea typeface="黑体" panose="02010609060101010101" pitchFamily="2" charset="-122"/>
              </a:rPr>
              <a:t> OC</a:t>
            </a:r>
            <a:r>
              <a:rPr lang="zh-CN" altLang="zh-CN" sz="2400" b="1" dirty="0">
                <a:ea typeface="黑体" panose="02010609060101010101" pitchFamily="2" charset="-122"/>
              </a:rPr>
              <a:t>级</a:t>
            </a:r>
            <a:r>
              <a:rPr lang="en-US" altLang="zh-CN" sz="2400" b="1" dirty="0">
                <a:ea typeface="黑体" panose="02010609060101010101" pitchFamily="2" charset="-122"/>
              </a:rPr>
              <a:t> / STS</a:t>
            </a:r>
            <a:r>
              <a:rPr lang="zh-CN" altLang="zh-CN" sz="2400" b="1" dirty="0">
                <a:ea typeface="黑体" panose="02010609060101010101" pitchFamily="2" charset="-122"/>
              </a:rPr>
              <a:t>级</a:t>
            </a:r>
            <a:r>
              <a:rPr lang="en-US" altLang="zh-CN" sz="2400" b="1" dirty="0">
                <a:ea typeface="黑体" panose="02010609060101010101" pitchFamily="2" charset="-122"/>
              </a:rPr>
              <a:t> </a:t>
            </a:r>
            <a:r>
              <a:rPr lang="zh-CN" altLang="zh-CN" sz="2400" b="1" dirty="0">
                <a:ea typeface="黑体" panose="02010609060101010101" pitchFamily="2" charset="-122"/>
              </a:rPr>
              <a:t>与</a:t>
            </a:r>
            <a:r>
              <a:rPr lang="en-US" altLang="zh-CN" sz="2400" b="1" dirty="0">
                <a:ea typeface="黑体" panose="02010609060101010101" pitchFamily="2" charset="-122"/>
              </a:rPr>
              <a:t>SDH</a:t>
            </a:r>
            <a:r>
              <a:rPr lang="zh-CN" altLang="zh-CN" sz="2400" b="1" dirty="0">
                <a:ea typeface="黑体" panose="02010609060101010101" pitchFamily="2" charset="-122"/>
              </a:rPr>
              <a:t>的</a:t>
            </a:r>
            <a:r>
              <a:rPr lang="en-US" altLang="zh-CN" sz="2400" b="1" dirty="0">
                <a:ea typeface="黑体" panose="02010609060101010101" pitchFamily="2" charset="-122"/>
              </a:rPr>
              <a:t> STM</a:t>
            </a:r>
            <a:r>
              <a:rPr lang="zh-CN" altLang="zh-CN" sz="2400" b="1" dirty="0">
                <a:ea typeface="黑体" panose="02010609060101010101" pitchFamily="2" charset="-122"/>
              </a:rPr>
              <a:t>级</a:t>
            </a:r>
            <a:r>
              <a:rPr lang="en-US" altLang="zh-CN" sz="2400" b="1" dirty="0">
                <a:ea typeface="黑体" panose="02010609060101010101" pitchFamily="2" charset="-122"/>
              </a:rPr>
              <a:t> </a:t>
            </a:r>
            <a:r>
              <a:rPr lang="zh-CN" altLang="zh-CN" sz="2400" b="1" dirty="0">
                <a:ea typeface="黑体" panose="02010609060101010101" pitchFamily="2" charset="-122"/>
              </a:rPr>
              <a:t>的对应关系</a:t>
            </a:r>
            <a:endParaRPr lang="zh-CN" altLang="en-US" sz="2400" b="1" dirty="0">
              <a:ea typeface="黑体" panose="0201060906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zh-CN" altLang="en-US" dirty="0"/>
              <a:t>常用术语</a:t>
            </a:r>
          </a:p>
        </p:txBody>
      </p:sp>
      <p:sp>
        <p:nvSpPr>
          <p:cNvPr id="28675" name="Rectangle 3"/>
          <p:cNvSpPr>
            <a:spLocks noGrp="1" noChangeArrowheads="1"/>
          </p:cNvSpPr>
          <p:nvPr>
            <p:ph idx="1"/>
          </p:nvPr>
        </p:nvSpPr>
        <p:spPr/>
        <p:txBody>
          <a:bodyPr/>
          <a:lstStyle/>
          <a:p>
            <a:pPr>
              <a:lnSpc>
                <a:spcPct val="120000"/>
              </a:lnSpc>
            </a:pPr>
            <a:r>
              <a:rPr lang="zh-CN" altLang="en-US" sz="2800" dirty="0">
                <a:solidFill>
                  <a:srgbClr val="0000CC"/>
                </a:solidFill>
              </a:rPr>
              <a:t>数据 </a:t>
            </a:r>
            <a:r>
              <a:rPr lang="en-US" altLang="zh-CN" sz="2800" dirty="0">
                <a:solidFill>
                  <a:srgbClr val="0000CC"/>
                </a:solidFill>
              </a:rPr>
              <a:t>(data) </a:t>
            </a:r>
            <a:r>
              <a:rPr lang="en-US" altLang="zh-CN" sz="2800" dirty="0"/>
              <a:t>—— </a:t>
            </a:r>
            <a:r>
              <a:rPr lang="zh-CN" altLang="en-US" sz="2800" dirty="0"/>
              <a:t>运送消息的实体。</a:t>
            </a:r>
          </a:p>
          <a:p>
            <a:pPr>
              <a:lnSpc>
                <a:spcPct val="120000"/>
              </a:lnSpc>
            </a:pPr>
            <a:r>
              <a:rPr lang="zh-CN" altLang="en-US" sz="2800" dirty="0">
                <a:solidFill>
                  <a:srgbClr val="0000CC"/>
                </a:solidFill>
              </a:rPr>
              <a:t>信号 </a:t>
            </a:r>
            <a:r>
              <a:rPr lang="en-US" altLang="zh-CN" sz="2800" dirty="0">
                <a:solidFill>
                  <a:srgbClr val="0000CC"/>
                </a:solidFill>
              </a:rPr>
              <a:t>(signal) </a:t>
            </a:r>
            <a:r>
              <a:rPr lang="en-US" altLang="zh-CN" sz="2800" dirty="0"/>
              <a:t>—— </a:t>
            </a:r>
            <a:r>
              <a:rPr lang="zh-CN" altLang="en-US" sz="2800" dirty="0"/>
              <a:t>数据的电气的或电磁的表现。 </a:t>
            </a:r>
          </a:p>
          <a:p>
            <a:pPr>
              <a:lnSpc>
                <a:spcPct val="120000"/>
              </a:lnSpc>
            </a:pPr>
            <a:r>
              <a:rPr lang="zh-CN" altLang="en-US" sz="2800" dirty="0">
                <a:solidFill>
                  <a:srgbClr val="0000CC"/>
                </a:solidFill>
              </a:rPr>
              <a:t>模拟信号 </a:t>
            </a:r>
            <a:r>
              <a:rPr lang="en-US" altLang="zh-CN" sz="2800" dirty="0">
                <a:solidFill>
                  <a:srgbClr val="0000CC"/>
                </a:solidFill>
              </a:rPr>
              <a:t>(analogous signal) </a:t>
            </a:r>
            <a:r>
              <a:rPr lang="en-US" altLang="zh-CN" sz="2800" dirty="0"/>
              <a:t>—— </a:t>
            </a:r>
            <a:r>
              <a:rPr lang="zh-CN" altLang="en-US" sz="2800" dirty="0"/>
              <a:t>代表消息的参数的取值是</a:t>
            </a:r>
            <a:r>
              <a:rPr lang="zh-CN" altLang="en-US" sz="2800" dirty="0">
                <a:solidFill>
                  <a:srgbClr val="FF0000"/>
                </a:solidFill>
              </a:rPr>
              <a:t>连续</a:t>
            </a:r>
            <a:r>
              <a:rPr lang="zh-CN" altLang="en-US" sz="2800" dirty="0"/>
              <a:t>的。 </a:t>
            </a:r>
          </a:p>
          <a:p>
            <a:pPr>
              <a:lnSpc>
                <a:spcPct val="120000"/>
              </a:lnSpc>
            </a:pPr>
            <a:r>
              <a:rPr lang="zh-CN" altLang="en-US" sz="2800" dirty="0">
                <a:solidFill>
                  <a:srgbClr val="0000CC"/>
                </a:solidFill>
              </a:rPr>
              <a:t>数字信号 </a:t>
            </a:r>
            <a:r>
              <a:rPr lang="en-US" altLang="zh-CN" sz="2800" dirty="0">
                <a:solidFill>
                  <a:srgbClr val="0000CC"/>
                </a:solidFill>
              </a:rPr>
              <a:t>(digital signal) </a:t>
            </a:r>
            <a:r>
              <a:rPr lang="en-US" altLang="zh-CN" sz="2800" dirty="0"/>
              <a:t>—— </a:t>
            </a:r>
            <a:r>
              <a:rPr lang="zh-CN" altLang="en-US" sz="2800" dirty="0"/>
              <a:t>代表消息的参数的取值是</a:t>
            </a:r>
            <a:r>
              <a:rPr lang="zh-CN" altLang="en-US" sz="2800" dirty="0">
                <a:solidFill>
                  <a:srgbClr val="FF0000"/>
                </a:solidFill>
              </a:rPr>
              <a:t>离散</a:t>
            </a:r>
            <a:r>
              <a:rPr lang="zh-CN" altLang="en-US" sz="2800" dirty="0"/>
              <a:t>的。 </a:t>
            </a:r>
          </a:p>
          <a:p>
            <a:pPr>
              <a:lnSpc>
                <a:spcPct val="120000"/>
              </a:lnSpc>
            </a:pPr>
            <a:r>
              <a:rPr lang="zh-CN" altLang="en-US" sz="2800" dirty="0">
                <a:solidFill>
                  <a:srgbClr val="0000CC"/>
                </a:solidFill>
              </a:rPr>
              <a:t>码元 </a:t>
            </a:r>
            <a:r>
              <a:rPr lang="en-US" altLang="zh-CN" sz="2800" dirty="0">
                <a:solidFill>
                  <a:srgbClr val="0000CC"/>
                </a:solidFill>
              </a:rPr>
              <a:t>(code) </a:t>
            </a:r>
            <a:r>
              <a:rPr lang="en-US" altLang="zh-CN" sz="2800" dirty="0"/>
              <a:t>—— </a:t>
            </a:r>
            <a:r>
              <a:rPr lang="zh-CN" altLang="en-US" sz="2800" dirty="0"/>
              <a:t>在使用时间域（或简称为时域）的波形表示数字信号时，代表</a:t>
            </a:r>
            <a:r>
              <a:rPr lang="zh-CN" altLang="en-US" sz="2800" dirty="0">
                <a:solidFill>
                  <a:srgbClr val="FF0000"/>
                </a:solidFill>
              </a:rPr>
              <a:t>不同离散数值的基本波形</a:t>
            </a:r>
            <a:r>
              <a:rPr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SONET / SDH </a:t>
            </a:r>
            <a:r>
              <a:rPr lang="zh-CN" altLang="en-US" dirty="0"/>
              <a:t>标准的意义</a:t>
            </a:r>
          </a:p>
        </p:txBody>
      </p:sp>
      <p:sp>
        <p:nvSpPr>
          <p:cNvPr id="3" name="内容占位符 2"/>
          <p:cNvSpPr>
            <a:spLocks noGrp="1"/>
          </p:cNvSpPr>
          <p:nvPr>
            <p:ph idx="1"/>
          </p:nvPr>
        </p:nvSpPr>
        <p:spPr/>
        <p:txBody>
          <a:bodyPr/>
          <a:lstStyle/>
          <a:p>
            <a:r>
              <a:rPr lang="zh-CN" altLang="en-US" dirty="0"/>
              <a:t>使</a:t>
            </a:r>
            <a:r>
              <a:rPr lang="zh-CN" altLang="zh-CN" dirty="0"/>
              <a:t>不同的数字传输体制在</a:t>
            </a:r>
            <a:r>
              <a:rPr lang="en-US" altLang="zh-CN" dirty="0"/>
              <a:t> STM-1 </a:t>
            </a:r>
            <a:r>
              <a:rPr lang="zh-CN" altLang="zh-CN" dirty="0"/>
              <a:t>等级上获得了统一</a:t>
            </a:r>
            <a:r>
              <a:rPr lang="zh-CN" altLang="en-US" dirty="0"/>
              <a:t>。</a:t>
            </a:r>
            <a:endParaRPr lang="en-US" altLang="zh-CN" dirty="0"/>
          </a:p>
          <a:p>
            <a:r>
              <a:rPr lang="zh-CN" altLang="zh-CN" dirty="0"/>
              <a:t>第一次真正实现了数字传输体制上的世界性标准</a:t>
            </a:r>
            <a:r>
              <a:rPr lang="zh-CN" altLang="en-US" dirty="0"/>
              <a:t>。</a:t>
            </a:r>
            <a:endParaRPr lang="en-US" altLang="zh-CN" dirty="0"/>
          </a:p>
          <a:p>
            <a:r>
              <a:rPr lang="zh-CN" altLang="zh-CN" dirty="0"/>
              <a:t>已成为公认的新一代理想的传输网体制</a:t>
            </a:r>
            <a:r>
              <a:rPr lang="zh-CN" altLang="en-US" dirty="0"/>
              <a:t>。</a:t>
            </a:r>
            <a:endParaRPr lang="en-US" altLang="zh-CN" dirty="0"/>
          </a:p>
          <a:p>
            <a:r>
              <a:rPr lang="en-US" altLang="zh-CN" dirty="0"/>
              <a:t>SDH </a:t>
            </a:r>
            <a:r>
              <a:rPr lang="zh-CN" altLang="zh-CN" dirty="0"/>
              <a:t>标准也适合于微波和卫星传输的技术体制。</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r>
              <a:rPr lang="en-US" altLang="zh-CN" dirty="0"/>
              <a:t>2.6.1  ADSL </a:t>
            </a:r>
            <a:r>
              <a:rPr lang="zh-CN" altLang="zh-CN" dirty="0"/>
              <a:t>技术</a:t>
            </a:r>
          </a:p>
          <a:p>
            <a:r>
              <a:rPr lang="en-US" altLang="zh-CN" dirty="0"/>
              <a:t>2.6.2  </a:t>
            </a:r>
            <a:r>
              <a:rPr lang="zh-CN" altLang="zh-CN" dirty="0"/>
              <a:t>光纤同轴混合网（</a:t>
            </a:r>
            <a:r>
              <a:rPr lang="en-US" altLang="zh-CN" dirty="0"/>
              <a:t>HFC</a:t>
            </a:r>
            <a:r>
              <a:rPr lang="zh-CN" altLang="zh-CN" dirty="0"/>
              <a:t>网）</a:t>
            </a:r>
          </a:p>
          <a:p>
            <a:r>
              <a:rPr lang="en-US" altLang="zh-CN" dirty="0"/>
              <a:t>2.6.3  </a:t>
            </a:r>
            <a:r>
              <a:rPr lang="en-US" altLang="zh-CN" dirty="0" err="1"/>
              <a:t>FTTx</a:t>
            </a:r>
            <a:r>
              <a:rPr lang="en-US" altLang="zh-CN" dirty="0"/>
              <a:t> </a:t>
            </a:r>
            <a:r>
              <a:rPr lang="zh-CN" altLang="zh-CN" dirty="0"/>
              <a:t>技术</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用户要连接到互联网，必须先连接到某个</a:t>
            </a:r>
            <a:r>
              <a:rPr lang="en-US" altLang="zh-CN" dirty="0"/>
              <a:t> ISP</a:t>
            </a:r>
            <a:r>
              <a:rPr lang="zh-CN" altLang="en-US" dirty="0"/>
              <a:t>。</a:t>
            </a:r>
            <a:endParaRPr lang="en-US" altLang="zh-CN" dirty="0"/>
          </a:p>
          <a:p>
            <a:pPr>
              <a:spcBef>
                <a:spcPts val="1200"/>
              </a:spcBef>
            </a:pPr>
            <a:r>
              <a:rPr lang="zh-CN" altLang="zh-CN" dirty="0"/>
              <a:t>在互联网的发展初期，用户都是利用电话的用户线通过调制解调器连接到</a:t>
            </a:r>
            <a:r>
              <a:rPr lang="en-US" altLang="zh-CN" dirty="0"/>
              <a:t> ISP </a:t>
            </a:r>
            <a:r>
              <a:rPr lang="zh-CN" altLang="zh-CN" dirty="0"/>
              <a:t>的，</a:t>
            </a:r>
            <a:r>
              <a:rPr lang="zh-CN" altLang="en-US" dirty="0"/>
              <a:t>电话</a:t>
            </a:r>
            <a:r>
              <a:rPr lang="zh-CN" altLang="zh-CN" dirty="0"/>
              <a:t>用户线接入到互联网的速率最高只能达到</a:t>
            </a:r>
            <a:r>
              <a:rPr lang="en-US" altLang="zh-CN" dirty="0"/>
              <a:t> 56 </a:t>
            </a:r>
            <a:r>
              <a:rPr lang="en-US" altLang="zh-CN" dirty="0" err="1"/>
              <a:t>kbit</a:t>
            </a:r>
            <a:r>
              <a:rPr lang="en-US" altLang="zh-CN" dirty="0"/>
              <a:t>/s</a:t>
            </a:r>
            <a:r>
              <a:rPr lang="zh-CN" altLang="zh-CN" dirty="0"/>
              <a:t>。</a:t>
            </a:r>
            <a:endParaRPr lang="en-US" altLang="zh-CN" dirty="0"/>
          </a:p>
          <a:p>
            <a:pPr>
              <a:spcBef>
                <a:spcPts val="1200"/>
              </a:spcBef>
            </a:pPr>
            <a:r>
              <a:rPr lang="zh-CN" altLang="zh-CN" dirty="0"/>
              <a:t>美国联邦通信委员会</a:t>
            </a:r>
            <a:r>
              <a:rPr lang="en-US" altLang="zh-CN" dirty="0"/>
              <a:t> FCC </a:t>
            </a:r>
            <a:r>
              <a:rPr lang="zh-CN" altLang="zh-CN" dirty="0"/>
              <a:t>认为只要双向速率之和超过</a:t>
            </a:r>
            <a:r>
              <a:rPr lang="en-US" altLang="zh-CN" dirty="0"/>
              <a:t> 200 </a:t>
            </a:r>
            <a:r>
              <a:rPr lang="en-US" altLang="zh-CN" dirty="0" err="1"/>
              <a:t>kbit</a:t>
            </a:r>
            <a:r>
              <a:rPr lang="en-US" altLang="zh-CN" dirty="0"/>
              <a:t>/s </a:t>
            </a:r>
            <a:r>
              <a:rPr lang="zh-CN" altLang="zh-CN" dirty="0"/>
              <a:t>就是</a:t>
            </a:r>
            <a:r>
              <a:rPr lang="zh-CN" altLang="zh-CN" dirty="0">
                <a:solidFill>
                  <a:srgbClr val="FF0000"/>
                </a:solidFill>
              </a:rPr>
              <a:t>宽带</a:t>
            </a:r>
            <a:r>
              <a:rPr lang="zh-CN" altLang="en-US" dirty="0">
                <a:solidFill>
                  <a:srgbClr val="FF0000"/>
                </a:solidFill>
              </a:rPr>
              <a:t>。</a:t>
            </a:r>
            <a:endParaRPr lang="en-US" altLang="zh-CN"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2.6  </a:t>
            </a:r>
            <a:r>
              <a:rPr lang="zh-CN" altLang="zh-CN" dirty="0"/>
              <a:t>宽带接入技术</a:t>
            </a:r>
          </a:p>
        </p:txBody>
      </p:sp>
      <p:sp>
        <p:nvSpPr>
          <p:cNvPr id="269315" name="Rectangle 3"/>
          <p:cNvSpPr>
            <a:spLocks noGrp="1" noChangeArrowheads="1"/>
          </p:cNvSpPr>
          <p:nvPr>
            <p:ph idx="1"/>
          </p:nvPr>
        </p:nvSpPr>
        <p:spPr/>
        <p:txBody>
          <a:bodyPr/>
          <a:lstStyle/>
          <a:p>
            <a:pPr>
              <a:spcBef>
                <a:spcPts val="1200"/>
              </a:spcBef>
            </a:pPr>
            <a:r>
              <a:rPr lang="zh-CN" altLang="zh-CN" dirty="0"/>
              <a:t>从宽带接入的媒体来看，可以划分为两大类</a:t>
            </a:r>
            <a:r>
              <a:rPr lang="zh-CN" altLang="en-US" dirty="0"/>
              <a:t>：</a:t>
            </a:r>
            <a:endParaRPr lang="en-US" altLang="zh-CN" dirty="0"/>
          </a:p>
          <a:p>
            <a:pPr lvl="1">
              <a:spcBef>
                <a:spcPts val="1200"/>
              </a:spcBef>
            </a:pPr>
            <a:r>
              <a:rPr lang="zh-CN" altLang="zh-CN" dirty="0"/>
              <a:t>有线宽带接入</a:t>
            </a:r>
            <a:endParaRPr lang="en-US" altLang="zh-CN" dirty="0"/>
          </a:p>
          <a:p>
            <a:pPr lvl="1">
              <a:spcBef>
                <a:spcPts val="1200"/>
              </a:spcBef>
            </a:pPr>
            <a:r>
              <a:rPr lang="zh-CN" altLang="zh-CN" dirty="0"/>
              <a:t>无线宽带接入</a:t>
            </a:r>
            <a:endParaRPr lang="en-US" altLang="zh-CN" dirty="0"/>
          </a:p>
          <a:p>
            <a:pPr>
              <a:spcBef>
                <a:spcPts val="1200"/>
              </a:spcBef>
            </a:pPr>
            <a:r>
              <a:rPr lang="zh-CN" altLang="zh-CN" dirty="0"/>
              <a:t>下面讨论有线的宽带接入。</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2.6.1  ADSL </a:t>
            </a:r>
            <a:r>
              <a:rPr lang="zh-CN" altLang="en-US" dirty="0"/>
              <a:t>技术</a:t>
            </a:r>
          </a:p>
        </p:txBody>
      </p:sp>
      <p:sp>
        <p:nvSpPr>
          <p:cNvPr id="271363" name="Rectangle 3"/>
          <p:cNvSpPr>
            <a:spLocks noGrp="1" noChangeArrowheads="1"/>
          </p:cNvSpPr>
          <p:nvPr>
            <p:ph idx="1"/>
          </p:nvPr>
        </p:nvSpPr>
        <p:spPr/>
        <p:txBody>
          <a:bodyPr/>
          <a:lstStyle/>
          <a:p>
            <a:r>
              <a:rPr lang="zh-CN" altLang="zh-CN" sz="2800" dirty="0">
                <a:solidFill>
                  <a:srgbClr val="FF0000"/>
                </a:solidFill>
              </a:rPr>
              <a:t>非对称数字用户线</a:t>
            </a:r>
            <a:r>
              <a:rPr lang="en-US" altLang="zh-CN" sz="2800" dirty="0">
                <a:solidFill>
                  <a:srgbClr val="FF0000"/>
                </a:solidFill>
              </a:rPr>
              <a:t> ADSL</a:t>
            </a:r>
            <a:r>
              <a:rPr lang="en-US" altLang="zh-CN" sz="2800" dirty="0"/>
              <a:t> (Asymmetric Digital Subscriber Line) </a:t>
            </a:r>
            <a:r>
              <a:rPr lang="zh-CN" altLang="en-US" sz="2800" dirty="0"/>
              <a:t>技术就是用数字技术对现有的模拟电话用户线进行改造，使它能够承载宽带业务。</a:t>
            </a:r>
          </a:p>
          <a:p>
            <a:r>
              <a:rPr lang="zh-CN" altLang="en-US" sz="2800" dirty="0"/>
              <a:t>标准模拟电话信号的频带被限制在 </a:t>
            </a:r>
            <a:r>
              <a:rPr lang="en-US" altLang="zh-CN" sz="2800" dirty="0"/>
              <a:t>300~3400 Hz </a:t>
            </a:r>
            <a:r>
              <a:rPr lang="zh-CN" altLang="en-US" sz="2800" dirty="0"/>
              <a:t>的范围内，但用户线本身实际可通过的信号频率仍然超过 </a:t>
            </a:r>
            <a:r>
              <a:rPr lang="en-US" altLang="zh-CN" sz="2800" dirty="0"/>
              <a:t>1 MHz</a:t>
            </a:r>
            <a:r>
              <a:rPr lang="zh-CN" altLang="en-US" sz="2800" dirty="0"/>
              <a:t>。</a:t>
            </a:r>
          </a:p>
          <a:p>
            <a:r>
              <a:rPr lang="en-US" altLang="zh-CN" sz="2800" dirty="0"/>
              <a:t>ADSL </a:t>
            </a:r>
            <a:r>
              <a:rPr lang="zh-CN" altLang="en-US" sz="2800" dirty="0"/>
              <a:t>技术就把 </a:t>
            </a:r>
            <a:r>
              <a:rPr lang="en-US" altLang="zh-CN" sz="2800" dirty="0"/>
              <a:t>0~4 kHz </a:t>
            </a:r>
            <a:r>
              <a:rPr lang="zh-CN" altLang="en-US" sz="2800" dirty="0"/>
              <a:t>低端频谱留给传统电话使用，而</a:t>
            </a:r>
            <a:r>
              <a:rPr lang="zh-CN" altLang="en-US" sz="2800" dirty="0">
                <a:solidFill>
                  <a:srgbClr val="FF0000"/>
                </a:solidFill>
              </a:rPr>
              <a:t>把原来没有被利用的高端频谱留给用户上网使用。</a:t>
            </a:r>
          </a:p>
          <a:p>
            <a:r>
              <a:rPr lang="en-US" altLang="zh-CN" sz="2800" dirty="0"/>
              <a:t>DSL </a:t>
            </a:r>
            <a:r>
              <a:rPr lang="zh-CN" altLang="en-US" sz="2800" dirty="0"/>
              <a:t>就是</a:t>
            </a:r>
            <a:r>
              <a:rPr lang="zh-CN" altLang="en-US" sz="2800" dirty="0">
                <a:solidFill>
                  <a:srgbClr val="FF0000"/>
                </a:solidFill>
              </a:rPr>
              <a:t>数字用户线 </a:t>
            </a:r>
            <a:r>
              <a:rPr lang="en-US" altLang="zh-CN" sz="2800" dirty="0"/>
              <a:t>(Digital Subscriber Line) </a:t>
            </a:r>
            <a:r>
              <a:rPr lang="zh-CN" altLang="en-US" sz="2800" dirty="0"/>
              <a:t>的缩写。</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lgn="ctr"/>
            <a:r>
              <a:rPr lang="en-US" altLang="zh-CN" dirty="0"/>
              <a:t>DSL </a:t>
            </a:r>
            <a:r>
              <a:rPr lang="zh-CN" altLang="en-US" dirty="0"/>
              <a:t>的几种类型 </a:t>
            </a:r>
          </a:p>
        </p:txBody>
      </p:sp>
      <p:sp>
        <p:nvSpPr>
          <p:cNvPr id="277507" name="Rectangle 3"/>
          <p:cNvSpPr>
            <a:spLocks noGrp="1" noChangeArrowheads="1"/>
          </p:cNvSpPr>
          <p:nvPr>
            <p:ph idx="1"/>
          </p:nvPr>
        </p:nvSpPr>
        <p:spPr/>
        <p:txBody>
          <a:bodyPr/>
          <a:lstStyle/>
          <a:p>
            <a:pPr>
              <a:spcBef>
                <a:spcPts val="1200"/>
              </a:spcBef>
            </a:pPr>
            <a:r>
              <a:rPr lang="en-US" altLang="zh-CN" sz="2800" dirty="0">
                <a:solidFill>
                  <a:srgbClr val="0000CC"/>
                </a:solidFill>
              </a:rPr>
              <a:t>ADSL</a:t>
            </a:r>
            <a:r>
              <a:rPr lang="en-US" altLang="zh-CN" sz="2800" dirty="0"/>
              <a:t> (Asymmetric Digital Subscriber Line)</a:t>
            </a:r>
            <a:r>
              <a:rPr lang="zh-CN" altLang="en-US" sz="2800" dirty="0"/>
              <a:t>：</a:t>
            </a:r>
            <a:r>
              <a:rPr lang="zh-CN" altLang="en-US" sz="2800" dirty="0">
                <a:solidFill>
                  <a:srgbClr val="FF0000"/>
                </a:solidFill>
              </a:rPr>
              <a:t>非对称数字用户线</a:t>
            </a:r>
          </a:p>
          <a:p>
            <a:pPr>
              <a:spcBef>
                <a:spcPts val="1200"/>
              </a:spcBef>
            </a:pPr>
            <a:r>
              <a:rPr lang="en-US" altLang="zh-CN" sz="2800" dirty="0">
                <a:solidFill>
                  <a:srgbClr val="0000CC"/>
                </a:solidFill>
              </a:rPr>
              <a:t>HDSL</a:t>
            </a:r>
            <a:r>
              <a:rPr lang="en-US" altLang="zh-CN" sz="2800" dirty="0"/>
              <a:t> (High speed DSL)</a:t>
            </a:r>
            <a:r>
              <a:rPr lang="zh-CN" altLang="en-US" sz="2800" dirty="0"/>
              <a:t>：高速数字用户线</a:t>
            </a:r>
          </a:p>
          <a:p>
            <a:pPr>
              <a:spcBef>
                <a:spcPts val="1200"/>
              </a:spcBef>
            </a:pPr>
            <a:r>
              <a:rPr lang="en-US" altLang="zh-CN" sz="2800" dirty="0">
                <a:solidFill>
                  <a:srgbClr val="0000CC"/>
                </a:solidFill>
              </a:rPr>
              <a:t>SDSL</a:t>
            </a:r>
            <a:r>
              <a:rPr lang="en-US" altLang="zh-CN" sz="2800" dirty="0"/>
              <a:t> (Single-line DSL)</a:t>
            </a:r>
            <a:r>
              <a:rPr lang="zh-CN" altLang="en-US" sz="2800" dirty="0"/>
              <a:t>：</a:t>
            </a:r>
            <a:r>
              <a:rPr lang="en-US" altLang="zh-CN" sz="2800" dirty="0"/>
              <a:t>1 </a:t>
            </a:r>
            <a:r>
              <a:rPr lang="zh-CN" altLang="en-US" sz="2800" dirty="0"/>
              <a:t>对线的数字用户线</a:t>
            </a:r>
          </a:p>
          <a:p>
            <a:pPr>
              <a:spcBef>
                <a:spcPts val="1200"/>
              </a:spcBef>
            </a:pPr>
            <a:r>
              <a:rPr lang="en-US" altLang="zh-CN" sz="2800" dirty="0">
                <a:solidFill>
                  <a:srgbClr val="0000CC"/>
                </a:solidFill>
              </a:rPr>
              <a:t>VDSL</a:t>
            </a:r>
            <a:r>
              <a:rPr lang="en-US" altLang="zh-CN" sz="2800" dirty="0"/>
              <a:t> (Very high speed DSL)</a:t>
            </a:r>
            <a:r>
              <a:rPr lang="zh-CN" altLang="en-US" sz="2800" dirty="0"/>
              <a:t>：甚高速数字用户线</a:t>
            </a:r>
          </a:p>
          <a:p>
            <a:pPr>
              <a:spcBef>
                <a:spcPts val="1200"/>
              </a:spcBef>
            </a:pPr>
            <a:r>
              <a:rPr lang="en-US" altLang="zh-CN" sz="2800" dirty="0">
                <a:solidFill>
                  <a:srgbClr val="0000CC"/>
                </a:solidFill>
              </a:rPr>
              <a:t>DSL</a:t>
            </a:r>
            <a:r>
              <a:rPr lang="en-US" altLang="zh-CN" sz="2800" dirty="0"/>
              <a:t> (Digital Subscriber Line) </a:t>
            </a:r>
            <a:r>
              <a:rPr lang="zh-CN" altLang="en-US" sz="2800" dirty="0"/>
              <a:t>：数字用户线。</a:t>
            </a:r>
          </a:p>
          <a:p>
            <a:pPr>
              <a:spcBef>
                <a:spcPts val="1200"/>
              </a:spcBef>
            </a:pPr>
            <a:r>
              <a:rPr lang="en-US" altLang="zh-CN" sz="2800" dirty="0">
                <a:solidFill>
                  <a:srgbClr val="0000CC"/>
                </a:solidFill>
              </a:rPr>
              <a:t>RADSL</a:t>
            </a:r>
            <a:r>
              <a:rPr lang="en-US" altLang="zh-CN" sz="2800" dirty="0"/>
              <a:t> (Rate-Adaptive DSL)</a:t>
            </a:r>
            <a:r>
              <a:rPr lang="zh-CN" altLang="en-US" sz="2800" dirty="0"/>
              <a:t>：速率自适应 </a:t>
            </a:r>
            <a:r>
              <a:rPr lang="en-US" altLang="zh-CN" sz="2800" dirty="0"/>
              <a:t>DSL</a:t>
            </a:r>
            <a:r>
              <a:rPr lang="zh-CN" altLang="en-US" sz="2800" dirty="0"/>
              <a:t>，是 </a:t>
            </a:r>
            <a:r>
              <a:rPr lang="en-US" altLang="zh-CN" sz="2800" dirty="0"/>
              <a:t>ADSL </a:t>
            </a:r>
            <a:r>
              <a:rPr lang="zh-CN" altLang="en-US" sz="2800" dirty="0"/>
              <a:t>的一个子集，可自动调节线路速率）。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 calcmode="lin" valueType="num">
                                      <p:cBhvr additive="base">
                                        <p:cTn id="7"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7507">
                                            <p:txEl>
                                              <p:pRg st="2" end="2"/>
                                            </p:txEl>
                                          </p:spTgt>
                                        </p:tgtEl>
                                        <p:attrNameLst>
                                          <p:attrName>style.visibility</p:attrName>
                                        </p:attrNameLst>
                                      </p:cBhvr>
                                      <p:to>
                                        <p:strVal val="visible"/>
                                      </p:to>
                                    </p:set>
                                    <p:anim calcmode="lin" valueType="num">
                                      <p:cBhvr additive="base">
                                        <p:cTn id="11"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75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7507">
                                            <p:txEl>
                                              <p:pRg st="3" end="3"/>
                                            </p:txEl>
                                          </p:spTgt>
                                        </p:tgtEl>
                                        <p:attrNameLst>
                                          <p:attrName>style.visibility</p:attrName>
                                        </p:attrNameLst>
                                      </p:cBhvr>
                                      <p:to>
                                        <p:strVal val="visible"/>
                                      </p:to>
                                    </p:set>
                                    <p:anim calcmode="lin" valueType="num">
                                      <p:cBhvr additive="base">
                                        <p:cTn id="15" dur="5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750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7507">
                                            <p:txEl>
                                              <p:pRg st="4" end="4"/>
                                            </p:txEl>
                                          </p:spTgt>
                                        </p:tgtEl>
                                        <p:attrNameLst>
                                          <p:attrName>style.visibility</p:attrName>
                                        </p:attrNameLst>
                                      </p:cBhvr>
                                      <p:to>
                                        <p:strVal val="visible"/>
                                      </p:to>
                                    </p:set>
                                    <p:anim calcmode="lin" valueType="num">
                                      <p:cBhvr additive="base">
                                        <p:cTn id="19" dur="500" fill="hold"/>
                                        <p:tgtEl>
                                          <p:spTgt spid="2775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7507">
                                            <p:txEl>
                                              <p:pRg st="5" end="5"/>
                                            </p:txEl>
                                          </p:spTgt>
                                        </p:tgtEl>
                                        <p:attrNameLst>
                                          <p:attrName>style.visibility</p:attrName>
                                        </p:attrNameLst>
                                      </p:cBhvr>
                                      <p:to>
                                        <p:strVal val="visible"/>
                                      </p:to>
                                    </p:set>
                                    <p:anim calcmode="lin" valueType="num">
                                      <p:cBhvr additive="base">
                                        <p:cTn id="23" dur="500" fill="hold"/>
                                        <p:tgtEl>
                                          <p:spTgt spid="27750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7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lgn="ctr"/>
            <a:r>
              <a:rPr lang="en-US" altLang="zh-CN" sz="4000" dirty="0"/>
              <a:t>ADSL </a:t>
            </a:r>
            <a:r>
              <a:rPr lang="zh-CN" altLang="en-US" sz="4000" dirty="0"/>
              <a:t>的传输距离</a:t>
            </a:r>
          </a:p>
        </p:txBody>
      </p:sp>
      <p:sp>
        <p:nvSpPr>
          <p:cNvPr id="304131" name="Rectangle 3"/>
          <p:cNvSpPr>
            <a:spLocks noGrp="1" noChangeArrowheads="1"/>
          </p:cNvSpPr>
          <p:nvPr>
            <p:ph idx="1"/>
          </p:nvPr>
        </p:nvSpPr>
        <p:spPr/>
        <p:txBody>
          <a:bodyPr/>
          <a:lstStyle/>
          <a:p>
            <a:r>
              <a:rPr lang="en-US" altLang="zh-CN" sz="2800" dirty="0"/>
              <a:t>ADSL </a:t>
            </a:r>
            <a:r>
              <a:rPr lang="zh-CN" altLang="zh-CN" sz="2800" dirty="0"/>
              <a:t>的传输距离取决于数据率和用户线的线径（用户线越细，信号传输时的衰减就越大）。</a:t>
            </a:r>
            <a:endParaRPr lang="en-US" altLang="zh-CN" sz="2800" dirty="0"/>
          </a:p>
          <a:p>
            <a:r>
              <a:rPr lang="en-US" altLang="zh-CN" sz="2800" dirty="0"/>
              <a:t>ADSL </a:t>
            </a:r>
            <a:r>
              <a:rPr lang="zh-CN" altLang="zh-CN" sz="2800" dirty="0"/>
              <a:t>所能得到的最高数据传输速率与实际的用户线上的信噪比密切相关。</a:t>
            </a:r>
            <a:endParaRPr lang="en-US" altLang="zh-CN" sz="2800" dirty="0"/>
          </a:p>
          <a:p>
            <a:r>
              <a:rPr lang="zh-CN" altLang="en-US" sz="2800" dirty="0"/>
              <a:t>例如：</a:t>
            </a:r>
            <a:endParaRPr lang="en-US" altLang="zh-CN" sz="2800" dirty="0"/>
          </a:p>
          <a:p>
            <a:pPr lvl="1"/>
            <a:r>
              <a:rPr lang="en-US" altLang="zh-CN" sz="2400" dirty="0"/>
              <a:t>0.5 </a:t>
            </a:r>
            <a:r>
              <a:rPr lang="zh-CN" altLang="en-US" sz="2400" dirty="0"/>
              <a:t>毫米线径的用户线，传输速率为 </a:t>
            </a:r>
            <a:r>
              <a:rPr lang="en-US" altLang="zh-CN" sz="2400" dirty="0"/>
              <a:t>1.5 ~ 2.0 Mbit/s </a:t>
            </a:r>
            <a:r>
              <a:rPr lang="zh-CN" altLang="en-US" sz="2400" dirty="0"/>
              <a:t>时可传送 </a:t>
            </a:r>
            <a:r>
              <a:rPr lang="en-US" altLang="zh-CN" sz="2400" dirty="0"/>
              <a:t>5.5 </a:t>
            </a:r>
            <a:r>
              <a:rPr lang="zh-CN" altLang="en-US" sz="2400" dirty="0"/>
              <a:t>公里，但当传输速率提高到 </a:t>
            </a:r>
            <a:r>
              <a:rPr lang="en-US" altLang="zh-CN" sz="2400" dirty="0"/>
              <a:t>6.1 Mbit/s </a:t>
            </a:r>
            <a:r>
              <a:rPr lang="zh-CN" altLang="en-US" sz="2400" dirty="0"/>
              <a:t>时，传输距离就缩短为 </a:t>
            </a:r>
            <a:r>
              <a:rPr lang="en-US" altLang="zh-CN" sz="2400" dirty="0"/>
              <a:t>3.7 </a:t>
            </a:r>
            <a:r>
              <a:rPr lang="zh-CN" altLang="en-US" sz="2400" dirty="0"/>
              <a:t>公里。</a:t>
            </a:r>
          </a:p>
          <a:p>
            <a:pPr lvl="1"/>
            <a:r>
              <a:rPr lang="zh-CN" altLang="en-US" sz="2400" dirty="0"/>
              <a:t>如果把用户线的线径减小到 </a:t>
            </a:r>
            <a:r>
              <a:rPr lang="en-US" altLang="zh-CN" sz="2400" dirty="0"/>
              <a:t>0.4 </a:t>
            </a:r>
            <a:r>
              <a:rPr lang="zh-CN" altLang="en-US" sz="2400" dirty="0"/>
              <a:t>毫米，那么在 </a:t>
            </a:r>
            <a:r>
              <a:rPr lang="en-US" altLang="zh-CN" sz="2400" dirty="0"/>
              <a:t>6.1 Mbit/s </a:t>
            </a:r>
            <a:r>
              <a:rPr lang="zh-CN" altLang="en-US" sz="2400" dirty="0"/>
              <a:t>的传输速率下就只能传送 </a:t>
            </a:r>
            <a:r>
              <a:rPr lang="en-US" altLang="zh-CN" sz="2400" dirty="0"/>
              <a:t>2.7 </a:t>
            </a:r>
            <a:r>
              <a:rPr lang="zh-CN" altLang="en-US" sz="2400" dirty="0"/>
              <a:t>公里。</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ctr"/>
            <a:r>
              <a:rPr lang="en-US" altLang="zh-CN"/>
              <a:t>ADSL </a:t>
            </a:r>
            <a:r>
              <a:rPr lang="zh-CN" altLang="en-US"/>
              <a:t>的特点</a:t>
            </a:r>
          </a:p>
        </p:txBody>
      </p:sp>
      <p:sp>
        <p:nvSpPr>
          <p:cNvPr id="306179" name="Rectangle 3"/>
          <p:cNvSpPr>
            <a:spLocks noGrp="1" noChangeArrowheads="1"/>
          </p:cNvSpPr>
          <p:nvPr>
            <p:ph idx="1"/>
          </p:nvPr>
        </p:nvSpPr>
        <p:spPr/>
        <p:txBody>
          <a:bodyPr/>
          <a:lstStyle/>
          <a:p>
            <a:r>
              <a:rPr lang="zh-CN" altLang="en-US" dirty="0"/>
              <a:t>上行和下行带宽做成不对称的。</a:t>
            </a:r>
          </a:p>
          <a:p>
            <a:pPr lvl="1"/>
            <a:r>
              <a:rPr lang="zh-CN" altLang="en-US" dirty="0"/>
              <a:t>上行指从用户到 </a:t>
            </a:r>
            <a:r>
              <a:rPr lang="en-US" altLang="zh-CN" dirty="0"/>
              <a:t>ISP</a:t>
            </a:r>
            <a:r>
              <a:rPr lang="zh-CN" altLang="en-US" dirty="0"/>
              <a:t>，而下行指从 </a:t>
            </a:r>
            <a:r>
              <a:rPr lang="en-US" altLang="zh-CN" dirty="0"/>
              <a:t>ISP </a:t>
            </a:r>
            <a:r>
              <a:rPr lang="zh-CN" altLang="en-US" dirty="0"/>
              <a:t>到用户。</a:t>
            </a:r>
          </a:p>
          <a:p>
            <a:r>
              <a:rPr lang="en-US" altLang="zh-CN" dirty="0"/>
              <a:t>ADSL </a:t>
            </a:r>
            <a:r>
              <a:rPr lang="zh-CN" altLang="en-US" dirty="0"/>
              <a:t>在用户线（铜线）的两端各安装一个 </a:t>
            </a:r>
            <a:r>
              <a:rPr lang="en-US" altLang="zh-CN" dirty="0">
                <a:solidFill>
                  <a:srgbClr val="FF0000"/>
                </a:solidFill>
              </a:rPr>
              <a:t>ADSL </a:t>
            </a:r>
            <a:r>
              <a:rPr lang="zh-CN" altLang="en-US" dirty="0">
                <a:solidFill>
                  <a:srgbClr val="FF0000"/>
                </a:solidFill>
              </a:rPr>
              <a:t>调制解调器</a:t>
            </a:r>
            <a:r>
              <a:rPr lang="zh-CN" altLang="en-US" dirty="0"/>
              <a:t>。</a:t>
            </a:r>
          </a:p>
          <a:p>
            <a:r>
              <a:rPr lang="zh-CN" altLang="en-US" dirty="0"/>
              <a:t>我国目前采用的方案是</a:t>
            </a:r>
            <a:r>
              <a:rPr lang="zh-CN" altLang="en-US" dirty="0">
                <a:solidFill>
                  <a:srgbClr val="FF0000"/>
                </a:solidFill>
              </a:rPr>
              <a:t>离散多音调 </a:t>
            </a:r>
            <a:r>
              <a:rPr lang="en-US" altLang="zh-CN" b="1" dirty="0">
                <a:solidFill>
                  <a:srgbClr val="FF0000"/>
                </a:solidFill>
              </a:rPr>
              <a:t>DMT</a:t>
            </a:r>
            <a:r>
              <a:rPr lang="en-US" altLang="zh-CN" dirty="0">
                <a:solidFill>
                  <a:srgbClr val="FF0000"/>
                </a:solidFill>
              </a:rPr>
              <a:t> </a:t>
            </a:r>
            <a:r>
              <a:rPr lang="en-US" altLang="zh-CN" dirty="0"/>
              <a:t>(Discrete Multi-Tone)</a:t>
            </a:r>
            <a:r>
              <a:rPr lang="zh-CN" altLang="en-US" dirty="0"/>
              <a:t>调制技术。</a:t>
            </a:r>
            <a:endParaRPr lang="en-US" altLang="zh-CN" dirty="0"/>
          </a:p>
          <a:p>
            <a:pPr lvl="1"/>
            <a:r>
              <a:rPr lang="zh-CN" altLang="en-US" dirty="0"/>
              <a:t>这里的“多音调”就是“</a:t>
            </a:r>
            <a:r>
              <a:rPr lang="zh-CN" altLang="en-US" dirty="0">
                <a:solidFill>
                  <a:srgbClr val="FF0000"/>
                </a:solidFill>
              </a:rPr>
              <a:t>多载波</a:t>
            </a:r>
            <a:r>
              <a:rPr lang="zh-CN" altLang="en-US" dirty="0"/>
              <a:t>”或“</a:t>
            </a:r>
            <a:r>
              <a:rPr lang="zh-CN" altLang="en-US" dirty="0">
                <a:solidFill>
                  <a:srgbClr val="FF0000"/>
                </a:solidFill>
              </a:rPr>
              <a:t>多子信道</a:t>
            </a:r>
            <a:r>
              <a:rPr lang="zh-CN" altLang="en-US" dirty="0"/>
              <a:t>”的意思。</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algn="ctr"/>
            <a:r>
              <a:rPr lang="en-US" altLang="zh-CN"/>
              <a:t>DMT </a:t>
            </a:r>
            <a:r>
              <a:rPr lang="zh-CN" altLang="en-US"/>
              <a:t>技术</a:t>
            </a:r>
          </a:p>
        </p:txBody>
      </p:sp>
      <p:sp>
        <p:nvSpPr>
          <p:cNvPr id="308227" name="Rectangle 3"/>
          <p:cNvSpPr>
            <a:spLocks noGrp="1" noChangeArrowheads="1"/>
          </p:cNvSpPr>
          <p:nvPr>
            <p:ph idx="1"/>
          </p:nvPr>
        </p:nvSpPr>
        <p:spPr/>
        <p:txBody>
          <a:bodyPr/>
          <a:lstStyle/>
          <a:p>
            <a:r>
              <a:rPr lang="en-US" altLang="zh-CN" dirty="0"/>
              <a:t>DMT </a:t>
            </a:r>
            <a:r>
              <a:rPr lang="zh-CN" altLang="en-US" dirty="0"/>
              <a:t>调制技术采用</a:t>
            </a:r>
            <a:r>
              <a:rPr lang="zh-CN" altLang="en-US" dirty="0">
                <a:solidFill>
                  <a:srgbClr val="FF0000"/>
                </a:solidFill>
              </a:rPr>
              <a:t>频分复用</a:t>
            </a:r>
            <a:r>
              <a:rPr lang="zh-CN" altLang="en-US" dirty="0"/>
              <a:t>的方法，把 </a:t>
            </a:r>
            <a:r>
              <a:rPr lang="en-US" altLang="zh-CN" dirty="0"/>
              <a:t>40 kHz </a:t>
            </a:r>
            <a:r>
              <a:rPr lang="zh-CN" altLang="en-US" dirty="0"/>
              <a:t>以上一直到 </a:t>
            </a:r>
            <a:r>
              <a:rPr lang="en-US" altLang="zh-CN" dirty="0"/>
              <a:t>1.1 MHz </a:t>
            </a:r>
            <a:r>
              <a:rPr lang="zh-CN" altLang="en-US" dirty="0"/>
              <a:t>的高端频谱划分为许多的子信道，其中 </a:t>
            </a:r>
            <a:r>
              <a:rPr lang="en-US" altLang="zh-CN" dirty="0"/>
              <a:t>25 </a:t>
            </a:r>
            <a:r>
              <a:rPr lang="zh-CN" altLang="en-US" dirty="0"/>
              <a:t>个子信道用于上行信道，而 </a:t>
            </a:r>
            <a:r>
              <a:rPr lang="en-US" altLang="zh-CN" dirty="0"/>
              <a:t>249 </a:t>
            </a:r>
            <a:r>
              <a:rPr lang="zh-CN" altLang="en-US" dirty="0"/>
              <a:t>个子信道用于下行信道。</a:t>
            </a:r>
          </a:p>
          <a:p>
            <a:r>
              <a:rPr lang="zh-CN" altLang="en-US" dirty="0"/>
              <a:t>每个子信道占据 </a:t>
            </a:r>
            <a:r>
              <a:rPr lang="en-US" altLang="zh-CN" dirty="0"/>
              <a:t>4 kHz </a:t>
            </a:r>
            <a:r>
              <a:rPr lang="zh-CN" altLang="en-US" dirty="0"/>
              <a:t>带宽（严格讲是 </a:t>
            </a:r>
            <a:r>
              <a:rPr lang="en-US" altLang="zh-CN" dirty="0"/>
              <a:t>4.3125 kHz</a:t>
            </a:r>
            <a:r>
              <a:rPr lang="zh-CN" altLang="en-US" dirty="0"/>
              <a:t>），并使用不同的载波（即不同的音调）进行数字调制。这种做法相当于在一对用户线上使用许多小的调制解调器</a:t>
            </a:r>
            <a:r>
              <a:rPr lang="zh-CN" altLang="en-US" dirty="0">
                <a:solidFill>
                  <a:srgbClr val="FF0000"/>
                </a:solidFill>
              </a:rPr>
              <a:t>并行地</a:t>
            </a:r>
            <a:r>
              <a:rPr lang="zh-CN" altLang="en-US" dirty="0"/>
              <a:t>传送数据。</a:t>
            </a:r>
          </a:p>
          <a:p>
            <a:endParaRPr lang="en-US" altLang="zh-CN"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lgn="ctr"/>
            <a:r>
              <a:rPr lang="en-US" altLang="zh-CN"/>
              <a:t>DMT </a:t>
            </a:r>
            <a:r>
              <a:rPr lang="zh-CN" altLang="en-US"/>
              <a:t>技术的频谱分布 </a:t>
            </a:r>
          </a:p>
        </p:txBody>
      </p:sp>
      <p:grpSp>
        <p:nvGrpSpPr>
          <p:cNvPr id="4" name="组合 3"/>
          <p:cNvGrpSpPr/>
          <p:nvPr/>
        </p:nvGrpSpPr>
        <p:grpSpPr>
          <a:xfrm>
            <a:off x="560512" y="1412776"/>
            <a:ext cx="8786950" cy="4139959"/>
            <a:chOff x="560512" y="1412776"/>
            <a:chExt cx="8786950" cy="4139959"/>
          </a:xfrm>
        </p:grpSpPr>
        <p:sp>
          <p:nvSpPr>
            <p:cNvPr id="91" name="Rectangle 194"/>
            <p:cNvSpPr>
              <a:spLocks noChangeArrowheads="1"/>
            </p:cNvSpPr>
            <p:nvPr/>
          </p:nvSpPr>
          <p:spPr bwMode="auto">
            <a:xfrm>
              <a:off x="3010212" y="2882916"/>
              <a:ext cx="1412889" cy="1893120"/>
            </a:xfrm>
            <a:prstGeom prst="rect">
              <a:avLst/>
            </a:prstGeom>
            <a:solidFill>
              <a:srgbClr val="00FF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7" name="Line 196"/>
            <p:cNvSpPr>
              <a:spLocks noChangeShapeType="1"/>
            </p:cNvSpPr>
            <p:nvPr/>
          </p:nvSpPr>
          <p:spPr bwMode="auto">
            <a:xfrm>
              <a:off x="3010212" y="1687222"/>
              <a:ext cx="4805903"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C00000"/>
                </a:solidFill>
                <a:latin typeface="+mn-lt"/>
                <a:ea typeface="黑体" panose="02010609060101010101" pitchFamily="2" charset="-122"/>
              </a:endParaRPr>
            </a:p>
          </p:txBody>
        </p:sp>
        <p:sp>
          <p:nvSpPr>
            <p:cNvPr id="48" name="Rectangle 194"/>
            <p:cNvSpPr>
              <a:spLocks noChangeArrowheads="1"/>
            </p:cNvSpPr>
            <p:nvPr/>
          </p:nvSpPr>
          <p:spPr bwMode="auto">
            <a:xfrm>
              <a:off x="4423102" y="2880861"/>
              <a:ext cx="3469890" cy="1893120"/>
            </a:xfrm>
            <a:prstGeom prst="rect">
              <a:avLst/>
            </a:prstGeom>
            <a:solidFill>
              <a:srgbClr val="FF66FF"/>
            </a:solidFill>
            <a:ln>
              <a:noFill/>
            </a:ln>
            <a:effec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49" name="Text Box 80"/>
            <p:cNvSpPr txBox="1">
              <a:spLocks noChangeArrowheads="1"/>
            </p:cNvSpPr>
            <p:nvPr/>
          </p:nvSpPr>
          <p:spPr bwMode="auto">
            <a:xfrm>
              <a:off x="3444469"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p>
          </p:txBody>
        </p:sp>
        <p:sp>
          <p:nvSpPr>
            <p:cNvPr id="50" name="Text Box 83"/>
            <p:cNvSpPr txBox="1">
              <a:spLocks noChangeArrowheads="1"/>
            </p:cNvSpPr>
            <p:nvPr/>
          </p:nvSpPr>
          <p:spPr bwMode="auto">
            <a:xfrm>
              <a:off x="560512" y="2102257"/>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anose="02010609060101010101" pitchFamily="2" charset="-122"/>
                </a:rPr>
                <a:t>频谱</a:t>
              </a:r>
            </a:p>
          </p:txBody>
        </p:sp>
        <p:sp>
          <p:nvSpPr>
            <p:cNvPr id="51" name="Line 84"/>
            <p:cNvSpPr>
              <a:spLocks noChangeShapeType="1"/>
            </p:cNvSpPr>
            <p:nvPr/>
          </p:nvSpPr>
          <p:spPr bwMode="auto">
            <a:xfrm rot="16200000">
              <a:off x="247" y="3489284"/>
              <a:ext cx="2653929"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2" name="Text Box 85"/>
            <p:cNvSpPr txBox="1">
              <a:spLocks noChangeArrowheads="1"/>
            </p:cNvSpPr>
            <p:nvPr/>
          </p:nvSpPr>
          <p:spPr bwMode="auto">
            <a:xfrm>
              <a:off x="8409385" y="4767535"/>
              <a:ext cx="803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频率</a:t>
              </a:r>
            </a:p>
          </p:txBody>
        </p:sp>
        <p:sp>
          <p:nvSpPr>
            <p:cNvPr id="53" name="Text Box 86"/>
            <p:cNvSpPr txBox="1">
              <a:spLocks noChangeArrowheads="1"/>
            </p:cNvSpPr>
            <p:nvPr/>
          </p:nvSpPr>
          <p:spPr bwMode="auto">
            <a:xfrm>
              <a:off x="4054454" y="1412776"/>
              <a:ext cx="3058786"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C00000"/>
                  </a:solidFill>
                  <a:latin typeface="+mn-lt"/>
                  <a:ea typeface="黑体" panose="02010609060101010101" pitchFamily="2" charset="-122"/>
                </a:rPr>
                <a:t>ADSL </a:t>
              </a:r>
              <a:r>
                <a:rPr lang="zh-CN" altLang="en-US" sz="2800" b="1" dirty="0">
                  <a:solidFill>
                    <a:srgbClr val="C00000"/>
                  </a:solidFill>
                  <a:latin typeface="+mn-lt"/>
                  <a:ea typeface="黑体" panose="02010609060101010101" pitchFamily="2" charset="-122"/>
                </a:rPr>
                <a:t>的数字业务</a:t>
              </a:r>
            </a:p>
          </p:txBody>
        </p:sp>
        <p:sp>
          <p:nvSpPr>
            <p:cNvPr id="54" name="Freeform 87"/>
            <p:cNvSpPr/>
            <p:nvPr/>
          </p:nvSpPr>
          <p:spPr bwMode="auto">
            <a:xfrm>
              <a:off x="1327212" y="2845267"/>
              <a:ext cx="363612" cy="1944286"/>
            </a:xfrm>
            <a:custGeom>
              <a:avLst/>
              <a:gdLst>
                <a:gd name="T0" fmla="*/ 0 w 208"/>
                <a:gd name="T1" fmla="*/ 0 h 1248"/>
                <a:gd name="T2" fmla="*/ 112 w 208"/>
                <a:gd name="T3" fmla="*/ 144 h 1248"/>
                <a:gd name="T4" fmla="*/ 192 w 208"/>
                <a:gd name="T5" fmla="*/ 680 h 1248"/>
                <a:gd name="T6" fmla="*/ 208 w 208"/>
                <a:gd name="T7" fmla="*/ 1248 h 1248"/>
              </a:gdLst>
              <a:ahLst/>
              <a:cxnLst>
                <a:cxn ang="0">
                  <a:pos x="T0" y="T1"/>
                </a:cxn>
                <a:cxn ang="0">
                  <a:pos x="T2" y="T3"/>
                </a:cxn>
                <a:cxn ang="0">
                  <a:pos x="T4" y="T5"/>
                </a:cxn>
                <a:cxn ang="0">
                  <a:pos x="T6" y="T7"/>
                </a:cxn>
              </a:cxnLst>
              <a:rect l="0" t="0" r="r" b="b"/>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5" name="Text Box 89"/>
            <p:cNvSpPr txBox="1">
              <a:spLocks noChangeArrowheads="1"/>
            </p:cNvSpPr>
            <p:nvPr/>
          </p:nvSpPr>
          <p:spPr bwMode="auto">
            <a:xfrm>
              <a:off x="2966089"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上行信道</a:t>
              </a:r>
            </a:p>
          </p:txBody>
        </p:sp>
        <p:sp>
          <p:nvSpPr>
            <p:cNvPr id="56" name="Text Box 90"/>
            <p:cNvSpPr txBox="1">
              <a:spLocks noChangeArrowheads="1"/>
            </p:cNvSpPr>
            <p:nvPr/>
          </p:nvSpPr>
          <p:spPr bwMode="auto">
            <a:xfrm>
              <a:off x="1442583" y="2247255"/>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anose="02010609060101010101" pitchFamily="2" charset="-122"/>
                </a:rPr>
                <a:t>传统电话</a:t>
              </a:r>
            </a:p>
          </p:txBody>
        </p:sp>
        <p:sp>
          <p:nvSpPr>
            <p:cNvPr id="57" name="Line 91"/>
            <p:cNvSpPr>
              <a:spLocks noChangeShapeType="1"/>
            </p:cNvSpPr>
            <p:nvPr/>
          </p:nvSpPr>
          <p:spPr bwMode="auto">
            <a:xfrm flipH="1">
              <a:off x="1562001" y="2693996"/>
              <a:ext cx="384388" cy="442691"/>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8" name="Line 92"/>
            <p:cNvSpPr>
              <a:spLocks noChangeShapeType="1"/>
            </p:cNvSpPr>
            <p:nvPr/>
          </p:nvSpPr>
          <p:spPr bwMode="auto">
            <a:xfrm flipV="1">
              <a:off x="1327211" y="4796227"/>
              <a:ext cx="7551211" cy="0"/>
            </a:xfrm>
            <a:prstGeom prst="line">
              <a:avLst/>
            </a:prstGeom>
            <a:noFill/>
            <a:ln w="28575">
              <a:solidFill>
                <a:srgbClr val="0000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59" name="Text Box 93"/>
            <p:cNvSpPr txBox="1">
              <a:spLocks noChangeArrowheads="1"/>
            </p:cNvSpPr>
            <p:nvPr/>
          </p:nvSpPr>
          <p:spPr bwMode="auto">
            <a:xfrm>
              <a:off x="1030090"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0</a:t>
              </a:r>
            </a:p>
          </p:txBody>
        </p:sp>
        <p:sp>
          <p:nvSpPr>
            <p:cNvPr id="60" name="Text Box 94"/>
            <p:cNvSpPr txBox="1">
              <a:spLocks noChangeArrowheads="1"/>
            </p:cNvSpPr>
            <p:nvPr/>
          </p:nvSpPr>
          <p:spPr bwMode="auto">
            <a:xfrm>
              <a:off x="1505901" y="4802901"/>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a:t>
              </a:r>
            </a:p>
          </p:txBody>
        </p:sp>
        <p:sp>
          <p:nvSpPr>
            <p:cNvPr id="61" name="AutoShape 110"/>
            <p:cNvSpPr/>
            <p:nvPr/>
          </p:nvSpPr>
          <p:spPr bwMode="auto">
            <a:xfrm rot="5400000" flipV="1">
              <a:off x="3518636" y="1969961"/>
              <a:ext cx="302543" cy="1319390"/>
            </a:xfrm>
            <a:prstGeom prst="leftBrace">
              <a:avLst>
                <a:gd name="adj1" fmla="val 38909"/>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2" name="AutoShape 113"/>
            <p:cNvSpPr/>
            <p:nvPr/>
          </p:nvSpPr>
          <p:spPr bwMode="auto">
            <a:xfrm rot="5400000" flipV="1">
              <a:off x="6017164" y="979900"/>
              <a:ext cx="302543" cy="3299512"/>
            </a:xfrm>
            <a:prstGeom prst="leftBrace">
              <a:avLst>
                <a:gd name="adj1" fmla="val 97304"/>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anose="02010609060101010101" pitchFamily="2" charset="-122"/>
              </a:endParaRPr>
            </a:p>
          </p:txBody>
        </p:sp>
        <p:sp>
          <p:nvSpPr>
            <p:cNvPr id="63" name="Text Box 114"/>
            <p:cNvSpPr txBox="1">
              <a:spLocks noChangeArrowheads="1"/>
            </p:cNvSpPr>
            <p:nvPr/>
          </p:nvSpPr>
          <p:spPr bwMode="auto">
            <a:xfrm>
              <a:off x="5457056" y="1988840"/>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anose="02010609060101010101" pitchFamily="2" charset="-122"/>
                </a:rPr>
                <a:t>下行信道</a:t>
              </a:r>
            </a:p>
          </p:txBody>
        </p:sp>
        <p:sp>
          <p:nvSpPr>
            <p:cNvPr id="64" name="Text Box 143"/>
            <p:cNvSpPr txBox="1">
              <a:spLocks noChangeArrowheads="1"/>
            </p:cNvSpPr>
            <p:nvPr/>
          </p:nvSpPr>
          <p:spPr bwMode="auto">
            <a:xfrm>
              <a:off x="5896247" y="3183404"/>
              <a:ext cx="492443" cy="461665"/>
            </a:xfrm>
            <a:prstGeom prst="rect">
              <a:avLst/>
            </a:prstGeom>
            <a:noFill/>
            <a:ln w="190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a:t>
              </a:r>
            </a:p>
          </p:txBody>
        </p:sp>
        <p:sp>
          <p:nvSpPr>
            <p:cNvPr id="65" name="Freeform 168"/>
            <p:cNvSpPr/>
            <p:nvPr/>
          </p:nvSpPr>
          <p:spPr bwMode="auto">
            <a:xfrm>
              <a:off x="7627036" y="287863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6" name="Freeform 169"/>
            <p:cNvSpPr/>
            <p:nvPr/>
          </p:nvSpPr>
          <p:spPr bwMode="auto">
            <a:xfrm>
              <a:off x="7440036"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7" name="Freeform 170"/>
            <p:cNvSpPr/>
            <p:nvPr/>
          </p:nvSpPr>
          <p:spPr bwMode="auto">
            <a:xfrm>
              <a:off x="7253036"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8" name="Freeform 171"/>
            <p:cNvSpPr/>
            <p:nvPr/>
          </p:nvSpPr>
          <p:spPr bwMode="auto">
            <a:xfrm>
              <a:off x="7066036"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69" name="Freeform 172"/>
            <p:cNvSpPr/>
            <p:nvPr/>
          </p:nvSpPr>
          <p:spPr bwMode="auto">
            <a:xfrm>
              <a:off x="6879036"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0" name="Freeform 173"/>
            <p:cNvSpPr/>
            <p:nvPr/>
          </p:nvSpPr>
          <p:spPr bwMode="auto">
            <a:xfrm>
              <a:off x="6692036"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1" name="Freeform 174"/>
            <p:cNvSpPr/>
            <p:nvPr/>
          </p:nvSpPr>
          <p:spPr bwMode="auto">
            <a:xfrm>
              <a:off x="6505036"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2" name="Freeform 175"/>
            <p:cNvSpPr/>
            <p:nvPr/>
          </p:nvSpPr>
          <p:spPr bwMode="auto">
            <a:xfrm>
              <a:off x="6318036"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3" name="Freeform 176"/>
            <p:cNvSpPr/>
            <p:nvPr/>
          </p:nvSpPr>
          <p:spPr bwMode="auto">
            <a:xfrm>
              <a:off x="5648991" y="288086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4" name="Freeform 177"/>
            <p:cNvSpPr/>
            <p:nvPr/>
          </p:nvSpPr>
          <p:spPr bwMode="auto">
            <a:xfrm>
              <a:off x="5466147" y="288308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5" name="Freeform 178"/>
            <p:cNvSpPr/>
            <p:nvPr/>
          </p:nvSpPr>
          <p:spPr bwMode="auto">
            <a:xfrm>
              <a:off x="5283302" y="288531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6" name="Freeform 179"/>
            <p:cNvSpPr/>
            <p:nvPr/>
          </p:nvSpPr>
          <p:spPr bwMode="auto">
            <a:xfrm>
              <a:off x="5100458" y="2887534"/>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7" name="Freeform 180"/>
            <p:cNvSpPr/>
            <p:nvPr/>
          </p:nvSpPr>
          <p:spPr bwMode="auto">
            <a:xfrm>
              <a:off x="4917613" y="2889759"/>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8" name="Freeform 181"/>
            <p:cNvSpPr/>
            <p:nvPr/>
          </p:nvSpPr>
          <p:spPr bwMode="auto">
            <a:xfrm>
              <a:off x="4734769" y="2891983"/>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79" name="Freeform 182"/>
            <p:cNvSpPr/>
            <p:nvPr/>
          </p:nvSpPr>
          <p:spPr bwMode="auto">
            <a:xfrm>
              <a:off x="4551924" y="2894208"/>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0" name="Freeform 184"/>
            <p:cNvSpPr/>
            <p:nvPr/>
          </p:nvSpPr>
          <p:spPr bwMode="auto">
            <a:xfrm>
              <a:off x="4186235" y="289865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1" name="Freeform 185"/>
            <p:cNvSpPr/>
            <p:nvPr/>
          </p:nvSpPr>
          <p:spPr bwMode="auto">
            <a:xfrm>
              <a:off x="4003391" y="2900881"/>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2" name="Freeform 186"/>
            <p:cNvSpPr/>
            <p:nvPr/>
          </p:nvSpPr>
          <p:spPr bwMode="auto">
            <a:xfrm>
              <a:off x="3820546" y="2903107"/>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3" name="Freeform 188"/>
            <p:cNvSpPr/>
            <p:nvPr/>
          </p:nvSpPr>
          <p:spPr bwMode="auto">
            <a:xfrm>
              <a:off x="3375901" y="2907556"/>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4" name="Freeform 189"/>
            <p:cNvSpPr/>
            <p:nvPr/>
          </p:nvSpPr>
          <p:spPr bwMode="auto">
            <a:xfrm>
              <a:off x="3193057" y="2909780"/>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5" name="Freeform 190"/>
            <p:cNvSpPr/>
            <p:nvPr/>
          </p:nvSpPr>
          <p:spPr bwMode="auto">
            <a:xfrm>
              <a:off x="3010212" y="2912005"/>
              <a:ext cx="182845" cy="1917591"/>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19050">
              <a:solidFill>
                <a:schemeClr val="tx1"/>
              </a:solidFill>
              <a:rou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anose="02010609060101010101" pitchFamily="2" charset="-122"/>
              </a:endParaRPr>
            </a:p>
          </p:txBody>
        </p:sp>
        <p:sp>
          <p:nvSpPr>
            <p:cNvPr id="86" name="Text Box 191"/>
            <p:cNvSpPr txBox="1">
              <a:spLocks noChangeArrowheads="1"/>
            </p:cNvSpPr>
            <p:nvPr/>
          </p:nvSpPr>
          <p:spPr bwMode="auto">
            <a:xfrm>
              <a:off x="8409385" y="5091070"/>
              <a:ext cx="9380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(kHz)</a:t>
              </a:r>
            </a:p>
          </p:txBody>
        </p:sp>
        <p:sp>
          <p:nvSpPr>
            <p:cNvPr id="87" name="Text Box 192"/>
            <p:cNvSpPr txBox="1">
              <a:spLocks noChangeArrowheads="1"/>
            </p:cNvSpPr>
            <p:nvPr/>
          </p:nvSpPr>
          <p:spPr bwMode="auto">
            <a:xfrm>
              <a:off x="2642446" y="4829596"/>
              <a:ext cx="707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~40</a:t>
              </a:r>
            </a:p>
          </p:txBody>
        </p:sp>
        <p:sp>
          <p:nvSpPr>
            <p:cNvPr id="88" name="Text Box 193"/>
            <p:cNvSpPr txBox="1">
              <a:spLocks noChangeArrowheads="1"/>
            </p:cNvSpPr>
            <p:nvPr/>
          </p:nvSpPr>
          <p:spPr bwMode="auto">
            <a:xfrm>
              <a:off x="4047025" y="4829596"/>
              <a:ext cx="878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anose="02010609060101010101" pitchFamily="2" charset="-122"/>
                </a:rPr>
                <a:t>~138</a:t>
              </a:r>
            </a:p>
          </p:txBody>
        </p:sp>
        <p:sp>
          <p:nvSpPr>
            <p:cNvPr id="89" name="Text Box 195"/>
            <p:cNvSpPr txBox="1">
              <a:spLocks noChangeArrowheads="1"/>
            </p:cNvSpPr>
            <p:nvPr/>
          </p:nvSpPr>
          <p:spPr bwMode="auto">
            <a:xfrm>
              <a:off x="7329264" y="4829596"/>
              <a:ext cx="103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anose="02010609060101010101" pitchFamily="2" charset="-122"/>
                </a:rPr>
                <a:t>~1100</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solidFill>
                  <a:srgbClr val="0000CC"/>
                </a:solidFill>
              </a:rPr>
              <a:t>信道</a:t>
            </a:r>
            <a:r>
              <a:rPr lang="zh-CN" altLang="en-US" dirty="0"/>
              <a:t> </a:t>
            </a:r>
            <a:r>
              <a:rPr lang="en-US" altLang="zh-CN" dirty="0"/>
              <a:t>—— </a:t>
            </a:r>
            <a:r>
              <a:rPr lang="zh-CN" altLang="zh-CN" dirty="0"/>
              <a:t>一般用来表示向某一个方向传送信息的媒体。</a:t>
            </a:r>
            <a:endParaRPr lang="en-US" altLang="zh-CN" dirty="0"/>
          </a:p>
          <a:p>
            <a:pPr>
              <a:lnSpc>
                <a:spcPct val="100000"/>
              </a:lnSpc>
              <a:spcAft>
                <a:spcPct val="15000"/>
              </a:spcAft>
            </a:pPr>
            <a:r>
              <a:rPr lang="zh-CN" altLang="en-US" dirty="0">
                <a:solidFill>
                  <a:srgbClr val="0000CC"/>
                </a:solidFill>
              </a:rPr>
              <a:t>单向通信</a:t>
            </a:r>
            <a:r>
              <a:rPr lang="zh-CN" altLang="en-US" dirty="0"/>
              <a:t>（单工通信）</a:t>
            </a:r>
            <a:r>
              <a:rPr lang="en-US" altLang="zh-CN" dirty="0"/>
              <a:t>——</a:t>
            </a:r>
            <a:r>
              <a:rPr lang="zh-CN" altLang="en-US" dirty="0"/>
              <a:t>只能有一个方向的通信而没有反方向的交互。</a:t>
            </a:r>
          </a:p>
          <a:p>
            <a:pPr>
              <a:lnSpc>
                <a:spcPct val="100000"/>
              </a:lnSpc>
              <a:spcAft>
                <a:spcPct val="15000"/>
              </a:spcAft>
            </a:pPr>
            <a:r>
              <a:rPr lang="zh-CN" altLang="en-US" dirty="0">
                <a:solidFill>
                  <a:srgbClr val="0000CC"/>
                </a:solidFill>
              </a:rPr>
              <a:t>双向交替通信</a:t>
            </a:r>
            <a:r>
              <a:rPr lang="zh-CN" altLang="en-US" dirty="0"/>
              <a:t>（半双工通信）</a:t>
            </a:r>
            <a:r>
              <a:rPr lang="en-US" altLang="zh-CN" dirty="0"/>
              <a:t>——</a:t>
            </a:r>
            <a:r>
              <a:rPr lang="zh-CN" altLang="en-US" dirty="0"/>
              <a:t>通信的双方都可以发送信息，但不能双方同时发送</a:t>
            </a:r>
            <a:r>
              <a:rPr lang="en-US" altLang="zh-CN" dirty="0"/>
              <a:t>(</a:t>
            </a:r>
            <a:r>
              <a:rPr lang="zh-CN" altLang="en-US" dirty="0"/>
              <a:t>当然也就不能同时接收</a:t>
            </a:r>
            <a:r>
              <a:rPr lang="en-US" altLang="zh-CN" dirty="0"/>
              <a:t>)</a:t>
            </a:r>
            <a:r>
              <a:rPr lang="zh-CN" altLang="en-US" dirty="0"/>
              <a:t>。</a:t>
            </a:r>
          </a:p>
          <a:p>
            <a:pPr>
              <a:lnSpc>
                <a:spcPct val="100000"/>
              </a:lnSpc>
              <a:spcAft>
                <a:spcPct val="15000"/>
              </a:spcAft>
            </a:pPr>
            <a:r>
              <a:rPr lang="zh-CN" altLang="en-US" dirty="0">
                <a:solidFill>
                  <a:srgbClr val="0000CC"/>
                </a:solidFill>
              </a:rPr>
              <a:t>双向同时通信</a:t>
            </a:r>
            <a:r>
              <a:rPr lang="zh-CN" altLang="en-US" dirty="0"/>
              <a:t>（全双工通信）</a:t>
            </a:r>
            <a:r>
              <a:rPr lang="en-US" altLang="zh-CN" dirty="0"/>
              <a:t>——</a:t>
            </a:r>
            <a:r>
              <a:rPr lang="zh-CN" altLang="en-US" dirty="0"/>
              <a:t>通信的双方可以同时发送和接收信息。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a:r>
              <a:rPr lang="en-US" altLang="zh-CN" dirty="0"/>
              <a:t>ADSL </a:t>
            </a:r>
            <a:r>
              <a:rPr lang="zh-CN" altLang="en-US" dirty="0"/>
              <a:t>的数据率</a:t>
            </a:r>
          </a:p>
        </p:txBody>
      </p:sp>
      <p:sp>
        <p:nvSpPr>
          <p:cNvPr id="307203" name="Rectangle 3"/>
          <p:cNvSpPr>
            <a:spLocks noGrp="1" noChangeArrowheads="1"/>
          </p:cNvSpPr>
          <p:nvPr>
            <p:ph idx="1"/>
          </p:nvPr>
        </p:nvSpPr>
        <p:spPr/>
        <p:txBody>
          <a:bodyPr/>
          <a:lstStyle/>
          <a:p>
            <a:r>
              <a:rPr lang="zh-CN" altLang="en-US" sz="2400" dirty="0"/>
              <a:t>由于用户线的具体条件往往相差很大（距离、线径、受到相邻用户线的干扰程度等都不同），因此 </a:t>
            </a:r>
            <a:r>
              <a:rPr lang="en-US" altLang="zh-CN" sz="2400" dirty="0">
                <a:solidFill>
                  <a:srgbClr val="FF0000"/>
                </a:solidFill>
              </a:rPr>
              <a:t>ADSL </a:t>
            </a:r>
            <a:r>
              <a:rPr lang="zh-CN" altLang="en-US" sz="2400" dirty="0">
                <a:solidFill>
                  <a:srgbClr val="FF0000"/>
                </a:solidFill>
              </a:rPr>
              <a:t>采用自适应调制技术使用户线能够传送尽可能高的数据率。</a:t>
            </a:r>
          </a:p>
          <a:p>
            <a:r>
              <a:rPr lang="zh-CN" altLang="en-US" sz="2400" dirty="0"/>
              <a:t>当 </a:t>
            </a:r>
            <a:r>
              <a:rPr lang="en-US" altLang="zh-CN" sz="2400" dirty="0"/>
              <a:t>ADSL </a:t>
            </a:r>
            <a:r>
              <a:rPr lang="zh-CN" altLang="en-US" sz="2400" dirty="0"/>
              <a:t>启动时，用户线两端的 </a:t>
            </a:r>
            <a:r>
              <a:rPr lang="en-US" altLang="zh-CN" sz="2400" dirty="0"/>
              <a:t>ADSL </a:t>
            </a:r>
            <a:r>
              <a:rPr lang="zh-CN" altLang="en-US" sz="2400" dirty="0"/>
              <a:t>调制解调器就测试可用的频率、各子信道受到的干扰情况，以及在每一个频率上测试信号的传输质量。</a:t>
            </a:r>
          </a:p>
          <a:p>
            <a:r>
              <a:rPr lang="en-US" altLang="zh-CN" sz="2400" dirty="0">
                <a:solidFill>
                  <a:srgbClr val="FF0000"/>
                </a:solidFill>
              </a:rPr>
              <a:t>ADSL </a:t>
            </a:r>
            <a:r>
              <a:rPr lang="zh-CN" altLang="en-US" sz="2400" dirty="0">
                <a:solidFill>
                  <a:srgbClr val="FF0000"/>
                </a:solidFill>
              </a:rPr>
              <a:t>不能保证固定的数据率。</a:t>
            </a:r>
            <a:r>
              <a:rPr lang="zh-CN" altLang="en-US" sz="2400" dirty="0"/>
              <a:t>对于质量很差的用户线甚至无法开通 </a:t>
            </a:r>
            <a:r>
              <a:rPr lang="en-US" altLang="zh-CN" sz="2400" dirty="0"/>
              <a:t>ADSL</a:t>
            </a:r>
            <a:r>
              <a:rPr lang="zh-CN" altLang="en-US" sz="2400" dirty="0"/>
              <a:t>。</a:t>
            </a:r>
          </a:p>
          <a:p>
            <a:r>
              <a:rPr lang="zh-CN" altLang="en-US" sz="2400" dirty="0"/>
              <a:t>通常下行数据率在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 Mbit/s </a:t>
            </a:r>
            <a:r>
              <a:rPr lang="zh-CN" altLang="en-US" sz="2400" dirty="0"/>
              <a:t>之间，而上行数据率在 </a:t>
            </a:r>
            <a:r>
              <a:rPr lang="en-US" altLang="zh-CN" sz="2400" dirty="0"/>
              <a:t>32 </a:t>
            </a:r>
            <a:r>
              <a:rPr lang="en-US" altLang="zh-CN" sz="2400" dirty="0" err="1"/>
              <a:t>kbit</a:t>
            </a:r>
            <a:r>
              <a:rPr lang="en-US" altLang="zh-CN" sz="2400" dirty="0"/>
              <a:t>/s </a:t>
            </a:r>
            <a:r>
              <a:rPr lang="zh-CN" altLang="en-US" sz="2400" dirty="0"/>
              <a:t>到 </a:t>
            </a:r>
            <a:r>
              <a:rPr lang="en-US" altLang="zh-CN" sz="2400" dirty="0"/>
              <a:t>640 </a:t>
            </a:r>
            <a:r>
              <a:rPr lang="en-US" altLang="zh-CN" sz="2400" dirty="0" err="1"/>
              <a:t>kbit</a:t>
            </a:r>
            <a:r>
              <a:rPr lang="en-US" altLang="zh-CN" sz="2400" dirty="0"/>
              <a:t>/s </a:t>
            </a:r>
            <a:r>
              <a:rPr lang="zh-CN" altLang="en-US" sz="2400" dirty="0"/>
              <a:t>之间。</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ctr"/>
            <a:r>
              <a:rPr lang="en-US" altLang="zh-CN" dirty="0"/>
              <a:t>ADSL </a:t>
            </a:r>
            <a:r>
              <a:rPr lang="zh-CN" altLang="en-US" dirty="0"/>
              <a:t>的组成 </a:t>
            </a:r>
          </a:p>
        </p:txBody>
      </p:sp>
      <p:sp>
        <p:nvSpPr>
          <p:cNvPr id="285699" name="AutoShape 3"/>
          <p:cNvSpPr>
            <a:spLocks noChangeArrowheads="1"/>
          </p:cNvSpPr>
          <p:nvPr/>
        </p:nvSpPr>
        <p:spPr bwMode="auto">
          <a:xfrm>
            <a:off x="2669117" y="1980927"/>
            <a:ext cx="2261527" cy="2816225"/>
          </a:xfrm>
          <a:prstGeom prst="roundRect">
            <a:avLst>
              <a:gd name="adj" fmla="val 16667"/>
            </a:avLst>
          </a:prstGeom>
          <a:solidFill>
            <a:srgbClr val="CCECFF"/>
          </a:solidFill>
          <a:ln w="9525">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0" name="Freeform 4"/>
          <p:cNvSpPr/>
          <p:nvPr/>
        </p:nvSpPr>
        <p:spPr bwMode="auto">
          <a:xfrm>
            <a:off x="1076590" y="1523726"/>
            <a:ext cx="464344" cy="1420812"/>
          </a:xfrm>
          <a:custGeom>
            <a:avLst/>
            <a:gdLst>
              <a:gd name="T0" fmla="*/ 280 w 280"/>
              <a:gd name="T1" fmla="*/ 600 h 600"/>
              <a:gd name="T2" fmla="*/ 144 w 280"/>
              <a:gd name="T3" fmla="*/ 200 h 600"/>
              <a:gd name="T4" fmla="*/ 112 w 280"/>
              <a:gd name="T5" fmla="*/ 280 h 600"/>
              <a:gd name="T6" fmla="*/ 0 w 280"/>
              <a:gd name="T7" fmla="*/ 0 h 600"/>
            </a:gdLst>
            <a:ahLst/>
            <a:cxnLst>
              <a:cxn ang="0">
                <a:pos x="T0" y="T1"/>
              </a:cxn>
              <a:cxn ang="0">
                <a:pos x="T2" y="T3"/>
              </a:cxn>
              <a:cxn ang="0">
                <a:pos x="T4" y="T5"/>
              </a:cxn>
              <a:cxn ang="0">
                <a:pos x="T6" y="T7"/>
              </a:cxn>
            </a:cxnLst>
            <a:rect l="0" t="0" r="r" b="b"/>
            <a:pathLst>
              <a:path w="280" h="600">
                <a:moveTo>
                  <a:pt x="280" y="600"/>
                </a:moveTo>
                <a:lnTo>
                  <a:pt x="144" y="200"/>
                </a:lnTo>
                <a:lnTo>
                  <a:pt x="112" y="280"/>
                </a:lnTo>
                <a:lnTo>
                  <a:pt x="0" y="0"/>
                </a:lnTo>
              </a:path>
            </a:pathLst>
          </a:custGeom>
          <a:noFill/>
          <a:ln w="28575">
            <a:solidFill>
              <a:schemeClr val="tx1"/>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1" name="Line 5"/>
          <p:cNvSpPr>
            <a:spLocks noChangeShapeType="1"/>
          </p:cNvSpPr>
          <p:nvPr/>
        </p:nvSpPr>
        <p:spPr bwMode="auto">
          <a:xfrm rot="-5400000">
            <a:off x="2789502" y="2950360"/>
            <a:ext cx="0" cy="71543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2" name="Freeform 6"/>
          <p:cNvSpPr/>
          <p:nvPr/>
        </p:nvSpPr>
        <p:spPr bwMode="auto">
          <a:xfrm rot="-989619">
            <a:off x="5233327" y="3068364"/>
            <a:ext cx="607086" cy="1387475"/>
          </a:xfrm>
          <a:custGeom>
            <a:avLst/>
            <a:gdLst>
              <a:gd name="T0" fmla="*/ 0 w 366"/>
              <a:gd name="T1" fmla="*/ 0 h 702"/>
              <a:gd name="T2" fmla="*/ 138 w 366"/>
              <a:gd name="T3" fmla="*/ 343 h 702"/>
              <a:gd name="T4" fmla="*/ 168 w 366"/>
              <a:gd name="T5" fmla="*/ 252 h 702"/>
              <a:gd name="T6" fmla="*/ 366 w 366"/>
              <a:gd name="T7" fmla="*/ 702 h 702"/>
            </a:gdLst>
            <a:ahLst/>
            <a:cxnLst>
              <a:cxn ang="0">
                <a:pos x="T0" y="T1"/>
              </a:cxn>
              <a:cxn ang="0">
                <a:pos x="T2" y="T3"/>
              </a:cxn>
              <a:cxn ang="0">
                <a:pos x="T4" y="T5"/>
              </a:cxn>
              <a:cxn ang="0">
                <a:pos x="T6" y="T7"/>
              </a:cxn>
            </a:cxnLst>
            <a:rect l="0" t="0" r="r" b="b"/>
            <a:pathLst>
              <a:path w="366" h="702">
                <a:moveTo>
                  <a:pt x="0" y="0"/>
                </a:moveTo>
                <a:lnTo>
                  <a:pt x="138" y="343"/>
                </a:lnTo>
                <a:lnTo>
                  <a:pt x="168" y="252"/>
                </a:lnTo>
                <a:lnTo>
                  <a:pt x="366" y="702"/>
                </a:lnTo>
              </a:path>
            </a:pathLst>
          </a:custGeom>
          <a:noFill/>
          <a:ln w="28575" cmpd="sng">
            <a:solidFill>
              <a:srgbClr val="333399"/>
            </a:solidFill>
            <a:rou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03"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63" y="1980926"/>
            <a:ext cx="1138502"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04" name="AutoShape 8"/>
          <p:cNvSpPr>
            <a:spLocks noChangeArrowheads="1"/>
          </p:cNvSpPr>
          <p:nvPr/>
        </p:nvSpPr>
        <p:spPr bwMode="auto">
          <a:xfrm>
            <a:off x="3773223" y="3274739"/>
            <a:ext cx="1030156" cy="569913"/>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5" name="Text Box 9"/>
          <p:cNvSpPr txBox="1">
            <a:spLocks noChangeArrowheads="1"/>
          </p:cNvSpPr>
          <p:nvPr/>
        </p:nvSpPr>
        <p:spPr bwMode="auto">
          <a:xfrm>
            <a:off x="3711311" y="3417614"/>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sp>
        <p:nvSpPr>
          <p:cNvPr id="285706" name="AutoShape 10"/>
          <p:cNvSpPr>
            <a:spLocks noChangeArrowheads="1"/>
          </p:cNvSpPr>
          <p:nvPr/>
        </p:nvSpPr>
        <p:spPr bwMode="auto">
          <a:xfrm>
            <a:off x="3773223" y="2771501"/>
            <a:ext cx="1030156" cy="571500"/>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07" name="Text Box 11"/>
          <p:cNvSpPr txBox="1">
            <a:spLocks noChangeArrowheads="1"/>
          </p:cNvSpPr>
          <p:nvPr/>
        </p:nvSpPr>
        <p:spPr bwMode="auto">
          <a:xfrm>
            <a:off x="3711311" y="2896913"/>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pic>
        <p:nvPicPr>
          <p:cNvPr id="285708"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0175" y="1599926"/>
            <a:ext cx="30956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85709" name="Line 13"/>
          <p:cNvSpPr>
            <a:spLocks noChangeShapeType="1"/>
          </p:cNvSpPr>
          <p:nvPr/>
        </p:nvSpPr>
        <p:spPr bwMode="auto">
          <a:xfrm>
            <a:off x="7037388" y="3117577"/>
            <a:ext cx="0" cy="5683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10" name="Picture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25" y="3520801"/>
            <a:ext cx="613966"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11" name="AutoShape 15"/>
          <p:cNvSpPr>
            <a:spLocks noChangeArrowheads="1"/>
          </p:cNvSpPr>
          <p:nvPr/>
        </p:nvSpPr>
        <p:spPr bwMode="auto">
          <a:xfrm>
            <a:off x="7376187" y="2822301"/>
            <a:ext cx="1030155"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2" name="Text Box 16"/>
          <p:cNvSpPr txBox="1">
            <a:spLocks noChangeArrowheads="1"/>
          </p:cNvSpPr>
          <p:nvPr/>
        </p:nvSpPr>
        <p:spPr bwMode="auto">
          <a:xfrm>
            <a:off x="7302236" y="2962002"/>
            <a:ext cx="9655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ATU-R</a:t>
            </a:r>
          </a:p>
        </p:txBody>
      </p:sp>
      <p:pic>
        <p:nvPicPr>
          <p:cNvPr id="285713" name="Picture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27" y="2458763"/>
            <a:ext cx="2320000" cy="1893888"/>
          </a:xfrm>
          <a:prstGeom prst="rect">
            <a:avLst/>
          </a:prstGeom>
          <a:noFill/>
          <a:ln>
            <a:noFill/>
          </a:ln>
          <a:effectLst>
            <a:outerShdw dist="28398" dir="3806097"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714" name="Freeform 18"/>
          <p:cNvSpPr/>
          <p:nvPr/>
        </p:nvSpPr>
        <p:spPr bwMode="auto">
          <a:xfrm>
            <a:off x="4724269" y="3068363"/>
            <a:ext cx="2658798" cy="96838"/>
          </a:xfrm>
          <a:custGeom>
            <a:avLst/>
            <a:gdLst>
              <a:gd name="T0" fmla="*/ 1608 w 1608"/>
              <a:gd name="T1" fmla="*/ 48 h 48"/>
              <a:gd name="T2" fmla="*/ 790 w 1608"/>
              <a:gd name="T3" fmla="*/ 48 h 48"/>
              <a:gd name="T4" fmla="*/ 844 w 1608"/>
              <a:gd name="T5" fmla="*/ 1 h 48"/>
              <a:gd name="T6" fmla="*/ 0 w 1608"/>
              <a:gd name="T7" fmla="*/ 0 h 48"/>
            </a:gdLst>
            <a:ahLst/>
            <a:cxnLst>
              <a:cxn ang="0">
                <a:pos x="T0" y="T1"/>
              </a:cxn>
              <a:cxn ang="0">
                <a:pos x="T2" y="T3"/>
              </a:cxn>
              <a:cxn ang="0">
                <a:pos x="T4" y="T5"/>
              </a:cxn>
              <a:cxn ang="0">
                <a:pos x="T6" y="T7"/>
              </a:cxn>
            </a:cxnLst>
            <a:rect l="0" t="0" r="r" b="b"/>
            <a:pathLst>
              <a:path w="1608" h="48">
                <a:moveTo>
                  <a:pt x="1608" y="48"/>
                </a:moveTo>
                <a:lnTo>
                  <a:pt x="790" y="48"/>
                </a:lnTo>
                <a:lnTo>
                  <a:pt x="844" y="1"/>
                </a:lnTo>
                <a:lnTo>
                  <a:pt x="0" y="0"/>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5" name="AutoShape 19"/>
          <p:cNvSpPr>
            <a:spLocks noChangeArrowheads="1"/>
          </p:cNvSpPr>
          <p:nvPr/>
        </p:nvSpPr>
        <p:spPr bwMode="auto">
          <a:xfrm>
            <a:off x="6956559" y="3003276"/>
            <a:ext cx="237331" cy="284162"/>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6" name="AutoShape 20"/>
          <p:cNvSpPr>
            <a:spLocks noChangeArrowheads="1"/>
          </p:cNvSpPr>
          <p:nvPr/>
        </p:nvSpPr>
        <p:spPr bwMode="auto">
          <a:xfrm>
            <a:off x="4971918" y="2928664"/>
            <a:ext cx="239051" cy="282575"/>
          </a:xfrm>
          <a:prstGeom prst="cube">
            <a:avLst>
              <a:gd name="adj" fmla="val 25000"/>
            </a:avLst>
          </a:prstGeom>
          <a:solidFill>
            <a:srgbClr val="969696"/>
          </a:solidFill>
          <a:ln w="9525">
            <a:solidFill>
              <a:srgbClr val="3333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7" name="AutoShape 21"/>
          <p:cNvSpPr>
            <a:spLocks noChangeArrowheads="1"/>
          </p:cNvSpPr>
          <p:nvPr/>
        </p:nvSpPr>
        <p:spPr bwMode="auto">
          <a:xfrm>
            <a:off x="3773223" y="2282551"/>
            <a:ext cx="1030156" cy="569912"/>
          </a:xfrm>
          <a:prstGeom prst="cube">
            <a:avLst>
              <a:gd name="adj" fmla="val 25000"/>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18" name="Text Box 22"/>
          <p:cNvSpPr txBox="1">
            <a:spLocks noChangeArrowheads="1"/>
          </p:cNvSpPr>
          <p:nvPr/>
        </p:nvSpPr>
        <p:spPr bwMode="auto">
          <a:xfrm>
            <a:off x="3711311" y="2450827"/>
            <a:ext cx="965521"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ATU-C</a:t>
            </a:r>
          </a:p>
        </p:txBody>
      </p:sp>
      <p:sp>
        <p:nvSpPr>
          <p:cNvPr id="285719" name="Freeform 23"/>
          <p:cNvSpPr/>
          <p:nvPr/>
        </p:nvSpPr>
        <p:spPr bwMode="auto">
          <a:xfrm>
            <a:off x="8346149" y="3117577"/>
            <a:ext cx="316442" cy="307975"/>
          </a:xfrm>
          <a:custGeom>
            <a:avLst/>
            <a:gdLst>
              <a:gd name="T0" fmla="*/ 0 w 192"/>
              <a:gd name="T1" fmla="*/ 6 h 156"/>
              <a:gd name="T2" fmla="*/ 192 w 192"/>
              <a:gd name="T3" fmla="*/ 0 h 156"/>
              <a:gd name="T4" fmla="*/ 192 w 192"/>
              <a:gd name="T5" fmla="*/ 156 h 156"/>
            </a:gdLst>
            <a:ahLst/>
            <a:cxnLst>
              <a:cxn ang="0">
                <a:pos x="T0" y="T1"/>
              </a:cxn>
              <a:cxn ang="0">
                <a:pos x="T2" y="T3"/>
              </a:cxn>
              <a:cxn ang="0">
                <a:pos x="T4" y="T5"/>
              </a:cxn>
            </a:cxnLst>
            <a:rect l="0" t="0" r="r" b="b"/>
            <a:pathLst>
              <a:path w="192" h="156">
                <a:moveTo>
                  <a:pt x="0" y="6"/>
                </a:moveTo>
                <a:lnTo>
                  <a:pt x="192" y="0"/>
                </a:lnTo>
                <a:lnTo>
                  <a:pt x="192" y="156"/>
                </a:lnTo>
              </a:path>
            </a:pathLst>
          </a:custGeom>
          <a:noFill/>
          <a:ln w="38100" cmpd="sng">
            <a:solidFill>
              <a:srgbClr val="33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pic>
        <p:nvPicPr>
          <p:cNvPr id="285720"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3986" y="3308076"/>
            <a:ext cx="61396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5721" name="Text Box 25"/>
          <p:cNvSpPr txBox="1">
            <a:spLocks noChangeArrowheads="1"/>
          </p:cNvSpPr>
          <p:nvPr/>
        </p:nvSpPr>
        <p:spPr bwMode="auto">
          <a:xfrm>
            <a:off x="5503333" y="267148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用户线</a:t>
            </a:r>
          </a:p>
        </p:txBody>
      </p:sp>
      <p:sp>
        <p:nvSpPr>
          <p:cNvPr id="285722" name="Text Box 26"/>
          <p:cNvSpPr txBox="1">
            <a:spLocks noChangeArrowheads="1"/>
          </p:cNvSpPr>
          <p:nvPr/>
        </p:nvSpPr>
        <p:spPr bwMode="auto">
          <a:xfrm>
            <a:off x="5553208" y="1739626"/>
            <a:ext cx="95410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 </a:t>
            </a:r>
            <a:r>
              <a:rPr kumimoji="1" lang="zh-CN" altLang="en-US" sz="2000" b="1">
                <a:solidFill>
                  <a:srgbClr val="000099"/>
                </a:solidFill>
                <a:latin typeface="+mn-lt"/>
                <a:ea typeface="黑体" panose="02010609060101010101" pitchFamily="2" charset="-122"/>
              </a:rPr>
              <a:t>电话</a:t>
            </a:r>
          </a:p>
          <a:p>
            <a:pPr algn="l">
              <a:lnSpc>
                <a:spcPct val="85000"/>
              </a:lnSpc>
            </a:pPr>
            <a:r>
              <a:rPr kumimoji="1" lang="zh-CN" altLang="en-US" sz="2000" b="1">
                <a:solidFill>
                  <a:srgbClr val="000099"/>
                </a:solidFill>
                <a:latin typeface="+mn-lt"/>
                <a:ea typeface="黑体" panose="02010609060101010101" pitchFamily="2" charset="-122"/>
              </a:rPr>
              <a:t>分离器</a:t>
            </a:r>
          </a:p>
        </p:txBody>
      </p:sp>
      <p:sp>
        <p:nvSpPr>
          <p:cNvPr id="285723" name="Line 27"/>
          <p:cNvSpPr>
            <a:spLocks noChangeShapeType="1"/>
          </p:cNvSpPr>
          <p:nvPr/>
        </p:nvSpPr>
        <p:spPr bwMode="auto">
          <a:xfrm flipH="1">
            <a:off x="5210969" y="2357163"/>
            <a:ext cx="474662" cy="587375"/>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4" name="Line 28"/>
          <p:cNvSpPr>
            <a:spLocks noChangeShapeType="1"/>
          </p:cNvSpPr>
          <p:nvPr/>
        </p:nvSpPr>
        <p:spPr bwMode="auto">
          <a:xfrm rot="16200000" flipH="1">
            <a:off x="6305881" y="2373236"/>
            <a:ext cx="666750" cy="634604"/>
          </a:xfrm>
          <a:prstGeom prst="line">
            <a:avLst/>
          </a:prstGeom>
          <a:noFill/>
          <a:ln w="28575">
            <a:solidFill>
              <a:srgbClr val="333399"/>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5" name="Text Box 29"/>
          <p:cNvSpPr txBox="1">
            <a:spLocks noChangeArrowheads="1"/>
          </p:cNvSpPr>
          <p:nvPr/>
        </p:nvSpPr>
        <p:spPr bwMode="auto">
          <a:xfrm>
            <a:off x="596769" y="3176314"/>
            <a:ext cx="160492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 </a:t>
            </a:r>
            <a:r>
              <a:rPr kumimoji="1" lang="zh-CN" altLang="en-US" sz="2000" b="1" dirty="0">
                <a:solidFill>
                  <a:srgbClr val="000099"/>
                </a:solidFill>
                <a:latin typeface="+mn-lt"/>
                <a:ea typeface="黑体" panose="02010609060101010101" pitchFamily="2" charset="-122"/>
              </a:rPr>
              <a:t>区域宽带网</a:t>
            </a:r>
          </a:p>
        </p:txBody>
      </p:sp>
      <p:sp>
        <p:nvSpPr>
          <p:cNvPr id="285726" name="Text Box 30"/>
          <p:cNvSpPr txBox="1">
            <a:spLocks noChangeArrowheads="1"/>
          </p:cNvSpPr>
          <p:nvPr/>
        </p:nvSpPr>
        <p:spPr bwMode="auto">
          <a:xfrm>
            <a:off x="622565" y="1161777"/>
            <a:ext cx="9621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 </a:t>
            </a:r>
            <a:r>
              <a:rPr kumimoji="1" lang="en-US" altLang="zh-CN" sz="2000" b="1">
                <a:solidFill>
                  <a:srgbClr val="000099"/>
                </a:solidFill>
                <a:latin typeface="+mn-lt"/>
                <a:ea typeface="黑体" panose="02010609060101010101" pitchFamily="2" charset="-122"/>
              </a:rPr>
              <a:t>ISP</a:t>
            </a:r>
          </a:p>
        </p:txBody>
      </p:sp>
      <p:sp>
        <p:nvSpPr>
          <p:cNvPr id="285727" name="Text Box 31"/>
          <p:cNvSpPr txBox="1">
            <a:spLocks noChangeArrowheads="1"/>
          </p:cNvSpPr>
          <p:nvPr/>
        </p:nvSpPr>
        <p:spPr bwMode="auto">
          <a:xfrm>
            <a:off x="7432939" y="398593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居民家庭</a:t>
            </a:r>
          </a:p>
        </p:txBody>
      </p:sp>
      <p:sp>
        <p:nvSpPr>
          <p:cNvPr id="285728" name="Line 32"/>
          <p:cNvSpPr>
            <a:spLocks noChangeShapeType="1"/>
          </p:cNvSpPr>
          <p:nvPr/>
        </p:nvSpPr>
        <p:spPr bwMode="auto">
          <a:xfrm>
            <a:off x="2629563" y="1341163"/>
            <a:ext cx="642858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29" name="Text Box 33"/>
          <p:cNvSpPr txBox="1">
            <a:spLocks noChangeArrowheads="1"/>
          </p:cNvSpPr>
          <p:nvPr/>
        </p:nvSpPr>
        <p:spPr bwMode="auto">
          <a:xfrm>
            <a:off x="4520952" y="1144314"/>
            <a:ext cx="303224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C00000"/>
                </a:solidFill>
                <a:latin typeface="+mn-lt"/>
                <a:ea typeface="黑体" panose="02010609060101010101" pitchFamily="2" charset="-122"/>
              </a:rPr>
              <a:t>基于 </a:t>
            </a:r>
            <a:r>
              <a:rPr kumimoji="1" lang="en-US" altLang="zh-CN" sz="2400" b="1" dirty="0">
                <a:solidFill>
                  <a:srgbClr val="C00000"/>
                </a:solidFill>
                <a:latin typeface="+mn-lt"/>
                <a:ea typeface="黑体" panose="02010609060101010101" pitchFamily="2" charset="-122"/>
              </a:rPr>
              <a:t>ADSL </a:t>
            </a:r>
            <a:r>
              <a:rPr kumimoji="1" lang="zh-CN" altLang="en-US" sz="2400" b="1" dirty="0">
                <a:solidFill>
                  <a:srgbClr val="C00000"/>
                </a:solidFill>
                <a:latin typeface="+mn-lt"/>
                <a:ea typeface="黑体" panose="02010609060101010101" pitchFamily="2" charset="-122"/>
              </a:rPr>
              <a:t>的接入网</a:t>
            </a:r>
          </a:p>
        </p:txBody>
      </p:sp>
      <p:sp>
        <p:nvSpPr>
          <p:cNvPr id="285730" name="Text Box 34"/>
          <p:cNvSpPr txBox="1">
            <a:spLocks noChangeArrowheads="1"/>
          </p:cNvSpPr>
          <p:nvPr/>
        </p:nvSpPr>
        <p:spPr bwMode="auto">
          <a:xfrm>
            <a:off x="2889250" y="1520552"/>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端局或远端站</a:t>
            </a:r>
          </a:p>
        </p:txBody>
      </p:sp>
      <p:sp>
        <p:nvSpPr>
          <p:cNvPr id="285731" name="Line 35"/>
          <p:cNvSpPr>
            <a:spLocks noChangeShapeType="1"/>
          </p:cNvSpPr>
          <p:nvPr/>
        </p:nvSpPr>
        <p:spPr bwMode="auto">
          <a:xfrm>
            <a:off x="2670838" y="4493939"/>
            <a:ext cx="2246048" cy="15875"/>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2" name="Text Box 36"/>
          <p:cNvSpPr txBox="1">
            <a:spLocks noChangeArrowheads="1"/>
          </p:cNvSpPr>
          <p:nvPr/>
        </p:nvSpPr>
        <p:spPr bwMode="auto">
          <a:xfrm>
            <a:off x="3205692" y="4301852"/>
            <a:ext cx="1098378" cy="35394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en-US" altLang="zh-CN" sz="2000" b="1">
                <a:solidFill>
                  <a:srgbClr val="000099"/>
                </a:solidFill>
                <a:latin typeface="+mn-lt"/>
                <a:ea typeface="黑体" panose="02010609060101010101" pitchFamily="2" charset="-122"/>
              </a:rPr>
              <a:t>DSLAM</a:t>
            </a:r>
          </a:p>
        </p:txBody>
      </p:sp>
      <p:sp>
        <p:nvSpPr>
          <p:cNvPr id="285733" name="Text Box 37"/>
          <p:cNvSpPr txBox="1">
            <a:spLocks noChangeArrowheads="1"/>
          </p:cNvSpPr>
          <p:nvPr/>
        </p:nvSpPr>
        <p:spPr bwMode="auto">
          <a:xfrm>
            <a:off x="5259123" y="42558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至本地电话局</a:t>
            </a:r>
          </a:p>
        </p:txBody>
      </p:sp>
      <p:sp>
        <p:nvSpPr>
          <p:cNvPr id="285734" name="Text Box 38"/>
          <p:cNvSpPr txBox="1">
            <a:spLocks noChangeArrowheads="1"/>
          </p:cNvSpPr>
          <p:nvPr/>
        </p:nvSpPr>
        <p:spPr bwMode="auto">
          <a:xfrm>
            <a:off x="4879050" y="2204764"/>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0099"/>
                </a:solidFill>
                <a:latin typeface="+mn-lt"/>
                <a:ea typeface="黑体" panose="02010609060101010101" pitchFamily="2" charset="-122"/>
              </a:rPr>
              <a:t>PS</a:t>
            </a:r>
          </a:p>
        </p:txBody>
      </p:sp>
      <p:sp>
        <p:nvSpPr>
          <p:cNvPr id="285735" name="Text Box 39"/>
          <p:cNvSpPr txBox="1">
            <a:spLocks noChangeArrowheads="1"/>
          </p:cNvSpPr>
          <p:nvPr/>
        </p:nvSpPr>
        <p:spPr bwMode="auto">
          <a:xfrm>
            <a:off x="6922163" y="2671489"/>
            <a:ext cx="527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PS</a:t>
            </a:r>
          </a:p>
        </p:txBody>
      </p:sp>
      <p:sp>
        <p:nvSpPr>
          <p:cNvPr id="285736" name="Freeform 40"/>
          <p:cNvSpPr/>
          <p:nvPr/>
        </p:nvSpPr>
        <p:spPr bwMode="auto">
          <a:xfrm>
            <a:off x="4746625" y="3544613"/>
            <a:ext cx="323321" cy="1588"/>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85737" name="Freeform 41"/>
          <p:cNvSpPr/>
          <p:nvPr/>
        </p:nvSpPr>
        <p:spPr bwMode="auto">
          <a:xfrm>
            <a:off x="4746625" y="2547663"/>
            <a:ext cx="323321" cy="0"/>
          </a:xfrm>
          <a:custGeom>
            <a:avLst/>
            <a:gdLst>
              <a:gd name="T0" fmla="*/ 0 w 196"/>
              <a:gd name="T1" fmla="*/ 0 h 1"/>
              <a:gd name="T2" fmla="*/ 196 w 196"/>
              <a:gd name="T3" fmla="*/ 0 h 1"/>
            </a:gdLst>
            <a:ahLst/>
            <a:cxnLst>
              <a:cxn ang="0">
                <a:pos x="T0" y="T1"/>
              </a:cxn>
              <a:cxn ang="0">
                <a:pos x="T2" y="T3"/>
              </a:cxn>
            </a:cxnLst>
            <a:rect l="0" t="0" r="r" b="b"/>
            <a:pathLst>
              <a:path w="196" h="1">
                <a:moveTo>
                  <a:pt x="0" y="0"/>
                </a:moveTo>
                <a:lnTo>
                  <a:pt x="196" y="0"/>
                </a:lnTo>
              </a:path>
            </a:pathLst>
          </a:custGeom>
          <a:noFill/>
          <a:ln w="28575" cmpd="sng">
            <a:solidFill>
              <a:srgbClr val="333399"/>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2" name="TextBox 1"/>
          <p:cNvSpPr txBox="1"/>
          <p:nvPr/>
        </p:nvSpPr>
        <p:spPr>
          <a:xfrm>
            <a:off x="836391" y="4932511"/>
            <a:ext cx="8637393" cy="1322070"/>
          </a:xfrm>
          <a:prstGeom prst="rect">
            <a:avLst/>
          </a:prstGeom>
          <a:solidFill>
            <a:srgbClr val="FFFF66"/>
          </a:solidFill>
        </p:spPr>
        <p:txBody>
          <a:bodyPr wrap="square" rtlCol="0">
            <a:spAutoFit/>
          </a:bodyPr>
          <a:lstStyle/>
          <a:p>
            <a:r>
              <a:rPr lang="en-US" altLang="zh-CN" sz="2000" b="1" dirty="0">
                <a:solidFill>
                  <a:srgbClr val="000099"/>
                </a:solidFill>
                <a:ea typeface="黑体" panose="02010609060101010101" pitchFamily="2" charset="-122"/>
              </a:rPr>
              <a:t>DSLAM (DSL Access Multiplexer) </a:t>
            </a:r>
            <a:r>
              <a:rPr lang="zh-CN" altLang="en-US" sz="2000" b="1" dirty="0">
                <a:solidFill>
                  <a:srgbClr val="000099"/>
                </a:solidFill>
                <a:ea typeface="黑体" panose="02010609060101010101" pitchFamily="2" charset="-122"/>
              </a:rPr>
              <a:t>：数字用户线接入复用器 </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 (Access Termination Unit) </a:t>
            </a:r>
            <a:r>
              <a:rPr lang="zh-CN" altLang="en-US" sz="2000" b="1" dirty="0">
                <a:solidFill>
                  <a:srgbClr val="000099"/>
                </a:solidFill>
                <a:ea typeface="黑体" panose="02010609060101010101" pitchFamily="2" charset="-122"/>
              </a:rPr>
              <a:t>：接入端接单元又称为</a:t>
            </a:r>
            <a:r>
              <a:rPr lang="en-US" altLang="zh-CN" sz="2000" b="1" dirty="0">
                <a:solidFill>
                  <a:srgbClr val="FF0000"/>
                </a:solidFill>
                <a:ea typeface="黑体" panose="02010609060101010101" pitchFamily="2" charset="-122"/>
              </a:rPr>
              <a:t>ADSL</a:t>
            </a:r>
            <a:r>
              <a:rPr lang="zh-CN" altLang="en-US" sz="2000" b="1" dirty="0">
                <a:solidFill>
                  <a:srgbClr val="FF0000"/>
                </a:solidFill>
                <a:ea typeface="黑体" panose="02010609060101010101" pitchFamily="2" charset="-122"/>
              </a:rPr>
              <a:t>调制解调器</a:t>
            </a:r>
            <a:endParaRPr lang="en-US" altLang="zh-CN" sz="2000" b="1" dirty="0">
              <a:solidFill>
                <a:srgbClr val="000099"/>
              </a:solidFill>
              <a:ea typeface="黑体" panose="02010609060101010101" pitchFamily="2" charset="-122"/>
            </a:endParaRPr>
          </a:p>
          <a:p>
            <a:r>
              <a:rPr lang="en-US" altLang="zh-CN" sz="2000" b="1" dirty="0">
                <a:solidFill>
                  <a:srgbClr val="000099"/>
                </a:solidFill>
                <a:ea typeface="黑体" panose="02010609060101010101" pitchFamily="2" charset="-122"/>
              </a:rPr>
              <a:t>ATU-C (C </a:t>
            </a:r>
            <a:r>
              <a:rPr lang="zh-CN" altLang="en-US" sz="2000" b="1" dirty="0">
                <a:solidFill>
                  <a:srgbClr val="000099"/>
                </a:solidFill>
                <a:ea typeface="黑体" panose="02010609060101010101" pitchFamily="2" charset="-122"/>
              </a:rPr>
              <a:t>代表端局 </a:t>
            </a:r>
            <a:r>
              <a:rPr lang="en-US" altLang="zh-CN" sz="2000" b="1" dirty="0">
                <a:solidFill>
                  <a:srgbClr val="000099"/>
                </a:solidFill>
                <a:ea typeface="黑体" panose="02010609060101010101" pitchFamily="2" charset="-122"/>
              </a:rPr>
              <a:t>Central Office) 	ATU-R (R </a:t>
            </a:r>
            <a:r>
              <a:rPr lang="zh-CN" altLang="en-US" sz="2000" b="1" dirty="0">
                <a:solidFill>
                  <a:srgbClr val="000099"/>
                </a:solidFill>
                <a:ea typeface="黑体" panose="02010609060101010101" pitchFamily="2" charset="-122"/>
              </a:rPr>
              <a:t>代表远端 </a:t>
            </a:r>
            <a:r>
              <a:rPr lang="en-US" altLang="zh-CN" sz="2000" b="1" dirty="0">
                <a:solidFill>
                  <a:srgbClr val="000099"/>
                </a:solidFill>
                <a:ea typeface="黑体" panose="02010609060101010101" pitchFamily="2" charset="-122"/>
              </a:rPr>
              <a:t>Remote)</a:t>
            </a:r>
          </a:p>
          <a:p>
            <a:r>
              <a:rPr lang="en-US" altLang="zh-CN" sz="2000" b="1" dirty="0">
                <a:solidFill>
                  <a:srgbClr val="000099"/>
                </a:solidFill>
                <a:ea typeface="黑体" panose="02010609060101010101" pitchFamily="2" charset="-122"/>
              </a:rPr>
              <a:t>PS (POTS Splitter) </a:t>
            </a:r>
            <a:r>
              <a:rPr lang="zh-CN" altLang="en-US" sz="2000" b="1" dirty="0">
                <a:solidFill>
                  <a:srgbClr val="000099"/>
                </a:solidFill>
                <a:ea typeface="黑体" panose="02010609060101010101" pitchFamily="2" charset="-122"/>
              </a:rPr>
              <a:t>：电话分离器</a:t>
            </a:r>
          </a:p>
        </p:txBody>
      </p:sp>
      <p:sp>
        <p:nvSpPr>
          <p:cNvPr id="3" name="矩形 2"/>
          <p:cNvSpPr/>
          <p:nvPr/>
        </p:nvSpPr>
        <p:spPr>
          <a:xfrm>
            <a:off x="2201696" y="6255950"/>
            <a:ext cx="5836537" cy="461665"/>
          </a:xfrm>
          <a:prstGeom prst="rect">
            <a:avLst/>
          </a:prstGeom>
        </p:spPr>
        <p:txBody>
          <a:bodyPr wrap="square">
            <a:spAutoFit/>
          </a:bodyPr>
          <a:lstStyle/>
          <a:p>
            <a:pPr algn="ctr"/>
            <a:r>
              <a:rPr lang="zh-CN" altLang="zh-CN" sz="2400" b="1" dirty="0">
                <a:latin typeface="+mn-lt"/>
                <a:ea typeface="黑体" panose="02010609060101010101" pitchFamily="2" charset="-122"/>
              </a:rPr>
              <a:t>基于</a:t>
            </a:r>
            <a:r>
              <a:rPr lang="en-US" altLang="zh-CN" sz="2400" b="1" dirty="0">
                <a:latin typeface="+mn-lt"/>
                <a:ea typeface="黑体" panose="02010609060101010101" pitchFamily="2" charset="-122"/>
              </a:rPr>
              <a:t> ADSL </a:t>
            </a:r>
            <a:r>
              <a:rPr lang="zh-CN" altLang="zh-CN" sz="2400" b="1" dirty="0">
                <a:latin typeface="+mn-lt"/>
                <a:ea typeface="黑体" panose="02010609060101010101" pitchFamily="2" charset="-122"/>
              </a:rPr>
              <a:t>的接入网的组成</a:t>
            </a:r>
            <a:endParaRPr lang="zh-CN" altLang="en-US" sz="2400" b="1" dirty="0">
              <a:latin typeface="+mn-lt"/>
              <a:ea typeface="黑体" panose="0201060906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140325" y="1666240"/>
            <a:ext cx="4765040" cy="4765040"/>
          </a:xfrm>
          <a:prstGeom prst="rect">
            <a:avLst/>
          </a:prstGeom>
        </p:spPr>
      </p:pic>
      <p:pic>
        <p:nvPicPr>
          <p:cNvPr id="5" name="图片 4"/>
          <p:cNvPicPr>
            <a:picLocks noChangeAspect="1"/>
          </p:cNvPicPr>
          <p:nvPr/>
        </p:nvPicPr>
        <p:blipFill>
          <a:blip r:embed="rId3"/>
          <a:stretch>
            <a:fillRect/>
          </a:stretch>
        </p:blipFill>
        <p:spPr>
          <a:xfrm>
            <a:off x="381000" y="1254125"/>
            <a:ext cx="4647565" cy="28568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ctr"/>
            <a:r>
              <a:rPr lang="zh-CN" altLang="en-US" dirty="0"/>
              <a:t>第二代 </a:t>
            </a:r>
            <a:r>
              <a:rPr lang="en-US" altLang="zh-CN" dirty="0"/>
              <a:t>ADSL </a:t>
            </a:r>
            <a:endParaRPr lang="zh-CN" altLang="en-US" sz="3200" dirty="0"/>
          </a:p>
        </p:txBody>
      </p:sp>
      <p:sp>
        <p:nvSpPr>
          <p:cNvPr id="312323" name="Rectangle 3"/>
          <p:cNvSpPr>
            <a:spLocks noGrp="1" noChangeArrowheads="1"/>
          </p:cNvSpPr>
          <p:nvPr>
            <p:ph idx="1"/>
          </p:nvPr>
        </p:nvSpPr>
        <p:spPr/>
        <p:txBody>
          <a:bodyPr/>
          <a:lstStyle/>
          <a:p>
            <a:r>
              <a:rPr lang="zh-CN" altLang="en-US" sz="2400" dirty="0"/>
              <a:t>包括 </a:t>
            </a:r>
            <a:r>
              <a:rPr lang="en-US" altLang="zh-CN" sz="2400" dirty="0"/>
              <a:t>ADSL2</a:t>
            </a:r>
            <a:r>
              <a:rPr lang="zh-CN" altLang="en-US" sz="2400" dirty="0"/>
              <a:t>（</a:t>
            </a:r>
            <a:r>
              <a:rPr lang="en-US" altLang="zh-CN" sz="2400" dirty="0"/>
              <a:t>G.992.3 </a:t>
            </a:r>
            <a:r>
              <a:rPr lang="zh-CN" altLang="en-US" sz="2400" dirty="0"/>
              <a:t>和 </a:t>
            </a:r>
            <a:r>
              <a:rPr lang="en-US" altLang="zh-CN" sz="2400" dirty="0"/>
              <a:t>G.992.4</a:t>
            </a:r>
            <a:r>
              <a:rPr lang="zh-CN" altLang="en-US" sz="2400" dirty="0"/>
              <a:t>）和 </a:t>
            </a:r>
            <a:r>
              <a:rPr lang="en-US" altLang="zh-CN" sz="2400" dirty="0"/>
              <a:t>ADSL2+</a:t>
            </a:r>
            <a:r>
              <a:rPr lang="zh-CN" altLang="en-US" sz="2400" dirty="0"/>
              <a:t>（</a:t>
            </a:r>
            <a:r>
              <a:rPr lang="en-US" altLang="zh-CN" sz="2400" dirty="0"/>
              <a:t>G.992.5</a:t>
            </a:r>
            <a:r>
              <a:rPr lang="zh-CN" altLang="en-US" sz="2400" dirty="0"/>
              <a:t>）</a:t>
            </a:r>
            <a:endParaRPr lang="en-US" altLang="zh-CN" sz="2400" dirty="0"/>
          </a:p>
          <a:p>
            <a:r>
              <a:rPr lang="zh-CN" altLang="en-US" sz="2400" dirty="0"/>
              <a:t>通过提高调制效率得到了</a:t>
            </a:r>
            <a:r>
              <a:rPr lang="zh-CN" altLang="en-US" sz="2400" dirty="0">
                <a:solidFill>
                  <a:srgbClr val="FF0000"/>
                </a:solidFill>
              </a:rPr>
              <a:t>更高的数据率</a:t>
            </a:r>
            <a:r>
              <a:rPr lang="zh-CN" altLang="en-US" sz="2400" dirty="0"/>
              <a:t>。</a:t>
            </a:r>
            <a:endParaRPr lang="en-US" altLang="zh-CN" sz="2400" dirty="0"/>
          </a:p>
          <a:p>
            <a:pPr lvl="1"/>
            <a:r>
              <a:rPr lang="en-US" altLang="zh-CN" sz="2000" dirty="0"/>
              <a:t>ADSL2 </a:t>
            </a:r>
            <a:r>
              <a:rPr lang="zh-CN" altLang="en-US" sz="2000" dirty="0"/>
              <a:t>要求至少应支持下行 </a:t>
            </a:r>
            <a:r>
              <a:rPr lang="en-US" altLang="zh-CN" sz="2000" dirty="0"/>
              <a:t>8 Mbit/s</a:t>
            </a:r>
            <a:r>
              <a:rPr lang="zh-CN" altLang="en-US" sz="2000" dirty="0"/>
              <a:t>、上行 </a:t>
            </a:r>
            <a:r>
              <a:rPr lang="en-US" altLang="zh-CN" sz="2000" dirty="0"/>
              <a:t>800 </a:t>
            </a:r>
            <a:r>
              <a:rPr lang="en-US" altLang="zh-CN" sz="2000" dirty="0" err="1"/>
              <a:t>kbit</a:t>
            </a:r>
            <a:r>
              <a:rPr lang="en-US" altLang="zh-CN" sz="2000" dirty="0"/>
              <a:t>/s</a:t>
            </a:r>
            <a:r>
              <a:rPr lang="zh-CN" altLang="en-US" sz="2000" dirty="0"/>
              <a:t>的速率。</a:t>
            </a:r>
            <a:endParaRPr lang="en-US" altLang="zh-CN" sz="2000" dirty="0"/>
          </a:p>
          <a:p>
            <a:pPr lvl="1"/>
            <a:r>
              <a:rPr lang="en-US" altLang="zh-CN" sz="2000" dirty="0"/>
              <a:t>ADSL2+ </a:t>
            </a:r>
            <a:r>
              <a:rPr lang="zh-CN" altLang="en-US" sz="2000" dirty="0"/>
              <a:t>则将频谱范围从 </a:t>
            </a:r>
            <a:r>
              <a:rPr lang="en-US" altLang="zh-CN" sz="2000" dirty="0"/>
              <a:t>1.1 MHz </a:t>
            </a:r>
            <a:r>
              <a:rPr lang="zh-CN" altLang="en-US" sz="2000" dirty="0"/>
              <a:t>扩展至 </a:t>
            </a:r>
            <a:r>
              <a:rPr lang="en-US" altLang="zh-CN" sz="2000" dirty="0"/>
              <a:t>2.2 MHz</a:t>
            </a:r>
            <a:r>
              <a:rPr lang="zh-CN" altLang="en-US" sz="2000" dirty="0"/>
              <a:t>，下行速率可达 </a:t>
            </a:r>
            <a:r>
              <a:rPr lang="en-US" altLang="zh-CN" sz="2000" dirty="0"/>
              <a:t>16 Mbit/s</a:t>
            </a:r>
            <a:r>
              <a:rPr lang="zh-CN" altLang="en-US" sz="2000" dirty="0"/>
              <a:t>（最大传输速率可达 </a:t>
            </a:r>
            <a:r>
              <a:rPr lang="en-US" altLang="zh-CN" sz="2000" dirty="0"/>
              <a:t>25 Mbit/s</a:t>
            </a:r>
            <a:r>
              <a:rPr lang="zh-CN" altLang="en-US" sz="2000" dirty="0"/>
              <a:t>），而上行速率可达 </a:t>
            </a:r>
            <a:r>
              <a:rPr lang="en-US" altLang="zh-CN" sz="2000" dirty="0"/>
              <a:t>800 </a:t>
            </a:r>
            <a:r>
              <a:rPr lang="en-US" altLang="zh-CN" sz="2000" dirty="0" err="1"/>
              <a:t>kbit</a:t>
            </a:r>
            <a:r>
              <a:rPr lang="en-US" altLang="zh-CN" sz="2000" dirty="0"/>
              <a:t>/s</a:t>
            </a:r>
            <a:r>
              <a:rPr lang="zh-CN" altLang="en-US" sz="2000" dirty="0"/>
              <a:t>。</a:t>
            </a:r>
          </a:p>
          <a:p>
            <a:r>
              <a:rPr lang="zh-CN" altLang="en-US" sz="2400" dirty="0"/>
              <a:t>采用了</a:t>
            </a:r>
            <a:r>
              <a:rPr lang="zh-CN" altLang="en-US" sz="2400" dirty="0">
                <a:solidFill>
                  <a:srgbClr val="FF0000"/>
                </a:solidFill>
              </a:rPr>
              <a:t>无缝速率自适应技术 </a:t>
            </a:r>
            <a:r>
              <a:rPr lang="en-US" altLang="zh-CN" sz="2400" dirty="0"/>
              <a:t>SRA (Seamless Rate Adaptation)</a:t>
            </a:r>
            <a:r>
              <a:rPr lang="zh-CN" altLang="en-US" sz="2400" dirty="0"/>
              <a:t>，可在运营中不中断通信和不产生误码的情况下，自适应地调整数据率。</a:t>
            </a:r>
          </a:p>
          <a:p>
            <a:r>
              <a:rPr lang="zh-CN" altLang="en-US" sz="2400" dirty="0"/>
              <a:t>改善了线路质量评测和故障定位功能，这对提高网络的运行维护水平具有非常重要的意义。</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2.6.2  </a:t>
            </a:r>
            <a:r>
              <a:rPr lang="zh-CN" altLang="en-US" dirty="0"/>
              <a:t>光纤同轴混合网</a:t>
            </a:r>
            <a:r>
              <a:rPr lang="zh-CN" altLang="zh-CN" dirty="0"/>
              <a:t>（</a:t>
            </a:r>
            <a:r>
              <a:rPr lang="en-US" altLang="zh-CN" dirty="0"/>
              <a:t>HFC</a:t>
            </a:r>
            <a:r>
              <a:rPr lang="zh-CN" altLang="zh-CN" dirty="0"/>
              <a:t>网）</a:t>
            </a:r>
            <a:endParaRPr lang="en-US" altLang="zh-CN" sz="3600" dirty="0"/>
          </a:p>
        </p:txBody>
      </p:sp>
      <p:sp>
        <p:nvSpPr>
          <p:cNvPr id="287747" name="Rectangle 3"/>
          <p:cNvSpPr>
            <a:spLocks noGrp="1" noChangeArrowheads="1"/>
          </p:cNvSpPr>
          <p:nvPr>
            <p:ph idx="1"/>
          </p:nvPr>
        </p:nvSpPr>
        <p:spPr/>
        <p:txBody>
          <a:bodyPr/>
          <a:lstStyle/>
          <a:p>
            <a:pPr>
              <a:lnSpc>
                <a:spcPct val="100000"/>
              </a:lnSpc>
            </a:pPr>
            <a:r>
              <a:rPr lang="en-US" altLang="zh-CN" dirty="0"/>
              <a:t>HFC (Hybrid Fiber Coax) </a:t>
            </a:r>
            <a:r>
              <a:rPr lang="zh-CN" altLang="en-US" dirty="0"/>
              <a:t>网是在目前覆盖面很广的有线电视网 </a:t>
            </a:r>
            <a:r>
              <a:rPr lang="en-US" altLang="zh-CN" dirty="0"/>
              <a:t>CATV </a:t>
            </a:r>
            <a:r>
              <a:rPr lang="zh-CN" altLang="en-US" dirty="0"/>
              <a:t>的基础上开发的一种居民宽带接入网。</a:t>
            </a:r>
          </a:p>
          <a:p>
            <a:pPr>
              <a:lnSpc>
                <a:spcPct val="100000"/>
              </a:lnSpc>
            </a:pPr>
            <a:r>
              <a:rPr lang="en-US" altLang="zh-CN" dirty="0"/>
              <a:t>HFC </a:t>
            </a:r>
            <a:r>
              <a:rPr lang="zh-CN" altLang="en-US" dirty="0"/>
              <a:t>网除可传送 </a:t>
            </a:r>
            <a:r>
              <a:rPr lang="en-US" altLang="zh-CN" dirty="0"/>
              <a:t>CATV </a:t>
            </a:r>
            <a:r>
              <a:rPr lang="zh-CN" altLang="en-US" dirty="0"/>
              <a:t>外，还提供电话、数据和其他宽带交互型业务。</a:t>
            </a:r>
          </a:p>
          <a:p>
            <a:pPr>
              <a:lnSpc>
                <a:spcPct val="100000"/>
              </a:lnSpc>
            </a:pPr>
            <a:r>
              <a:rPr lang="zh-CN" altLang="en-US" dirty="0"/>
              <a:t>现有的 </a:t>
            </a:r>
            <a:r>
              <a:rPr lang="en-US" altLang="zh-CN" dirty="0"/>
              <a:t>CATV </a:t>
            </a:r>
            <a:r>
              <a:rPr lang="zh-CN" altLang="en-US" dirty="0"/>
              <a:t>网是树形拓扑结构的同轴电缆网络，它采用模拟技术的频分复用对电视节目进行单向传输。</a:t>
            </a:r>
            <a:endParaRPr lang="en-US" altLang="zh-CN" dirty="0"/>
          </a:p>
          <a:p>
            <a:pPr>
              <a:lnSpc>
                <a:spcPct val="100000"/>
              </a:lnSpc>
            </a:pPr>
            <a:r>
              <a:rPr lang="en-US" altLang="zh-CN" dirty="0">
                <a:solidFill>
                  <a:srgbClr val="FF0000"/>
                </a:solidFill>
              </a:rPr>
              <a:t>HFC </a:t>
            </a:r>
            <a:r>
              <a:rPr lang="zh-CN" altLang="en-US" dirty="0">
                <a:solidFill>
                  <a:srgbClr val="FF0000"/>
                </a:solidFill>
              </a:rPr>
              <a:t>网对 </a:t>
            </a:r>
            <a:r>
              <a:rPr lang="en-US" altLang="zh-CN" dirty="0">
                <a:solidFill>
                  <a:srgbClr val="FF0000"/>
                </a:solidFill>
              </a:rPr>
              <a:t>CATV </a:t>
            </a:r>
            <a:r>
              <a:rPr lang="zh-CN" altLang="en-US" dirty="0">
                <a:solidFill>
                  <a:srgbClr val="FF0000"/>
                </a:solidFill>
              </a:rPr>
              <a:t>网进行了改造。</a:t>
            </a:r>
            <a:r>
              <a:rPr lang="zh-CN" altLang="en-US" dirty="0">
                <a:solidFill>
                  <a:srgbClr val="0000CC"/>
                </a:solidFill>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lgn="ctr"/>
            <a:r>
              <a:rPr lang="en-US" altLang="zh-CN" dirty="0"/>
              <a:t>HFC </a:t>
            </a:r>
            <a:r>
              <a:rPr lang="zh-CN" altLang="en-US" dirty="0"/>
              <a:t>网的主干线路采用光纤</a:t>
            </a:r>
          </a:p>
        </p:txBody>
      </p:sp>
      <p:sp>
        <p:nvSpPr>
          <p:cNvPr id="289795" name="Rectangle 3"/>
          <p:cNvSpPr>
            <a:spLocks noGrp="1" noChangeArrowheads="1"/>
          </p:cNvSpPr>
          <p:nvPr>
            <p:ph idx="1"/>
          </p:nvPr>
        </p:nvSpPr>
        <p:spPr/>
        <p:txBody>
          <a:bodyPr/>
          <a:lstStyle/>
          <a:p>
            <a:r>
              <a:rPr lang="en-US" altLang="zh-CN" dirty="0"/>
              <a:t>HFC </a:t>
            </a:r>
            <a:r>
              <a:rPr lang="zh-CN" altLang="en-US" dirty="0"/>
              <a:t>网将原 </a:t>
            </a:r>
            <a:r>
              <a:rPr lang="en-US" altLang="zh-CN" dirty="0"/>
              <a:t>CATV </a:t>
            </a:r>
            <a:r>
              <a:rPr lang="zh-CN" altLang="en-US" dirty="0"/>
              <a:t>网中的同轴电缆</a:t>
            </a:r>
            <a:r>
              <a:rPr lang="zh-CN" altLang="en-US" dirty="0">
                <a:solidFill>
                  <a:srgbClr val="FF0000"/>
                </a:solidFill>
              </a:rPr>
              <a:t>主干部分改换为光纤，</a:t>
            </a:r>
            <a:r>
              <a:rPr lang="zh-CN" altLang="en-US" dirty="0"/>
              <a:t>并使用</a:t>
            </a:r>
            <a:r>
              <a:rPr lang="zh-CN" altLang="en-US" dirty="0">
                <a:solidFill>
                  <a:srgbClr val="FF0000"/>
                </a:solidFill>
              </a:rPr>
              <a:t>模拟光纤技术。</a:t>
            </a:r>
          </a:p>
          <a:p>
            <a:r>
              <a:rPr lang="zh-CN" altLang="en-US" dirty="0"/>
              <a:t>在模拟光纤中采用</a:t>
            </a:r>
            <a:r>
              <a:rPr lang="zh-CN" altLang="en-US" dirty="0">
                <a:solidFill>
                  <a:srgbClr val="FF0000"/>
                </a:solidFill>
              </a:rPr>
              <a:t>光的振幅调制 </a:t>
            </a:r>
            <a:r>
              <a:rPr lang="en-US" altLang="zh-CN" dirty="0">
                <a:solidFill>
                  <a:srgbClr val="FF0000"/>
                </a:solidFill>
              </a:rPr>
              <a:t>AM</a:t>
            </a:r>
            <a:r>
              <a:rPr lang="zh-CN" altLang="en-US" dirty="0">
                <a:solidFill>
                  <a:srgbClr val="FF0000"/>
                </a:solidFill>
              </a:rPr>
              <a:t>，</a:t>
            </a:r>
            <a:r>
              <a:rPr lang="zh-CN" altLang="en-US" dirty="0"/>
              <a:t>这比使用数字光纤更为经济。</a:t>
            </a:r>
          </a:p>
          <a:p>
            <a:r>
              <a:rPr lang="zh-CN" altLang="en-US" dirty="0"/>
              <a:t>模拟光纤从</a:t>
            </a:r>
            <a:r>
              <a:rPr lang="zh-CN" altLang="en-US" dirty="0">
                <a:solidFill>
                  <a:srgbClr val="FF0000"/>
                </a:solidFill>
              </a:rPr>
              <a:t>头端</a:t>
            </a:r>
            <a:r>
              <a:rPr lang="zh-CN" altLang="en-US" dirty="0"/>
              <a:t>连接到</a:t>
            </a:r>
            <a:r>
              <a:rPr lang="zh-CN" altLang="en-US" dirty="0">
                <a:solidFill>
                  <a:srgbClr val="FF0000"/>
                </a:solidFill>
              </a:rPr>
              <a:t>光纤结点 </a:t>
            </a:r>
            <a:r>
              <a:rPr lang="en-US" altLang="zh-CN" dirty="0"/>
              <a:t>(fiber node)</a:t>
            </a:r>
            <a:r>
              <a:rPr lang="zh-CN" altLang="en-US" dirty="0"/>
              <a:t>，即</a:t>
            </a:r>
            <a:r>
              <a:rPr lang="zh-CN" altLang="en-US" dirty="0">
                <a:solidFill>
                  <a:srgbClr val="FF0000"/>
                </a:solidFill>
              </a:rPr>
              <a:t>光分配结点 </a:t>
            </a:r>
            <a:r>
              <a:rPr lang="en-US" altLang="zh-CN" dirty="0"/>
              <a:t>ODN (Optical Distribution Node)</a:t>
            </a:r>
            <a:r>
              <a:rPr lang="zh-CN" altLang="en-US" dirty="0"/>
              <a:t>。在光纤结点光信号被转换为电信号。在光纤结点以下就是同轴电缆。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ctr"/>
            <a:r>
              <a:rPr lang="en-US" altLang="zh-CN" dirty="0"/>
              <a:t>HFC </a:t>
            </a:r>
            <a:r>
              <a:rPr lang="zh-CN" altLang="en-US" dirty="0"/>
              <a:t>网采用结点体系结构 </a:t>
            </a:r>
          </a:p>
        </p:txBody>
      </p:sp>
      <p:grpSp>
        <p:nvGrpSpPr>
          <p:cNvPr id="3" name="组合 2"/>
          <p:cNvGrpSpPr/>
          <p:nvPr/>
        </p:nvGrpSpPr>
        <p:grpSpPr>
          <a:xfrm>
            <a:off x="992560" y="1412776"/>
            <a:ext cx="8089340" cy="3888432"/>
            <a:chOff x="849333" y="1916113"/>
            <a:chExt cx="8045029" cy="2952751"/>
          </a:xfrm>
        </p:grpSpPr>
        <p:sp>
          <p:nvSpPr>
            <p:cNvPr id="291995" name="Line 155"/>
            <p:cNvSpPr>
              <a:spLocks noChangeShapeType="1"/>
            </p:cNvSpPr>
            <p:nvPr/>
          </p:nvSpPr>
          <p:spPr bwMode="auto">
            <a:xfrm>
              <a:off x="3004476" y="3427413"/>
              <a:ext cx="1637242" cy="64770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6" name="Line 156"/>
            <p:cNvSpPr>
              <a:spLocks noChangeShapeType="1"/>
            </p:cNvSpPr>
            <p:nvPr/>
          </p:nvSpPr>
          <p:spPr bwMode="auto">
            <a:xfrm>
              <a:off x="3081867" y="3355975"/>
              <a:ext cx="1559852" cy="0"/>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7" name="Line 157"/>
            <p:cNvSpPr>
              <a:spLocks noChangeShapeType="1"/>
            </p:cNvSpPr>
            <p:nvPr/>
          </p:nvSpPr>
          <p:spPr bwMode="auto">
            <a:xfrm flipV="1">
              <a:off x="3081867" y="2563814"/>
              <a:ext cx="1559852" cy="719137"/>
            </a:xfrm>
            <a:prstGeom prst="line">
              <a:avLst/>
            </a:prstGeom>
            <a:noFill/>
            <a:ln w="38100" cmpd="dbl">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8" name="Line 158"/>
            <p:cNvSpPr>
              <a:spLocks noChangeShapeType="1"/>
            </p:cNvSpPr>
            <p:nvPr/>
          </p:nvSpPr>
          <p:spPr bwMode="auto">
            <a:xfrm flipH="1" flipV="1">
              <a:off x="1599406" y="3427413"/>
              <a:ext cx="701675" cy="64770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1999" name="Line 159"/>
            <p:cNvSpPr>
              <a:spLocks noChangeShapeType="1"/>
            </p:cNvSpPr>
            <p:nvPr/>
          </p:nvSpPr>
          <p:spPr bwMode="auto">
            <a:xfrm flipV="1">
              <a:off x="1755908" y="2563813"/>
              <a:ext cx="701675" cy="576262"/>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0" name="Line 160"/>
            <p:cNvSpPr>
              <a:spLocks noChangeShapeType="1"/>
            </p:cNvSpPr>
            <p:nvPr/>
          </p:nvSpPr>
          <p:spPr bwMode="auto">
            <a:xfrm flipV="1">
              <a:off x="1755908" y="3355975"/>
              <a:ext cx="1169458" cy="0"/>
            </a:xfrm>
            <a:prstGeom prst="line">
              <a:avLst/>
            </a:prstGeom>
            <a:noFill/>
            <a:ln w="76200" cmpd="tri">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01" name="AutoShape 161"/>
            <p:cNvSpPr>
              <a:spLocks noChangeArrowheads="1"/>
            </p:cNvSpPr>
            <p:nvPr/>
          </p:nvSpPr>
          <p:spPr bwMode="auto">
            <a:xfrm>
              <a:off x="4564327" y="3211513"/>
              <a:ext cx="290645" cy="239712"/>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2" name="AutoShape 162"/>
            <p:cNvSpPr>
              <a:spLocks noChangeArrowheads="1"/>
            </p:cNvSpPr>
            <p:nvPr/>
          </p:nvSpPr>
          <p:spPr bwMode="auto">
            <a:xfrm>
              <a:off x="4564327" y="3932239"/>
              <a:ext cx="290645" cy="250825"/>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03" name="Text Box 163"/>
            <p:cNvSpPr txBox="1">
              <a:spLocks noChangeArrowheads="1"/>
            </p:cNvSpPr>
            <p:nvPr/>
          </p:nvSpPr>
          <p:spPr bwMode="auto">
            <a:xfrm>
              <a:off x="7684029" y="1916113"/>
              <a:ext cx="1210333"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000099"/>
                  </a:solidFill>
                  <a:latin typeface="+mn-lt"/>
                  <a:ea typeface="黑体" panose="02010609060101010101" pitchFamily="2" charset="-122"/>
                </a:rPr>
                <a:t>同轴电缆</a:t>
              </a:r>
            </a:p>
          </p:txBody>
        </p:sp>
        <p:sp>
          <p:nvSpPr>
            <p:cNvPr id="292004" name="AutoShape 164"/>
            <p:cNvSpPr>
              <a:spLocks noChangeArrowheads="1"/>
            </p:cNvSpPr>
            <p:nvPr/>
          </p:nvSpPr>
          <p:spPr bwMode="auto">
            <a:xfrm>
              <a:off x="4564327" y="2419350"/>
              <a:ext cx="290645" cy="241300"/>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5" name="Line 165"/>
            <p:cNvSpPr>
              <a:spLocks noChangeShapeType="1"/>
            </p:cNvSpPr>
            <p:nvPr/>
          </p:nvSpPr>
          <p:spPr bwMode="auto">
            <a:xfrm>
              <a:off x="4875611" y="40751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06" name="Picture 1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07" name="Picture 1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0702"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08" name="Line 168"/>
            <p:cNvSpPr>
              <a:spLocks noChangeShapeType="1"/>
            </p:cNvSpPr>
            <p:nvPr/>
          </p:nvSpPr>
          <p:spPr bwMode="auto">
            <a:xfrm flipH="1">
              <a:off x="7840531" y="2203451"/>
              <a:ext cx="311282" cy="360363"/>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09" name="Line 169"/>
            <p:cNvSpPr>
              <a:spLocks noChangeShapeType="1"/>
            </p:cNvSpPr>
            <p:nvPr/>
          </p:nvSpPr>
          <p:spPr bwMode="auto">
            <a:xfrm>
              <a:off x="1755908" y="2346326"/>
              <a:ext cx="311282"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0" name="Text Box 170"/>
            <p:cNvSpPr txBox="1">
              <a:spLocks noChangeArrowheads="1"/>
            </p:cNvSpPr>
            <p:nvPr/>
          </p:nvSpPr>
          <p:spPr bwMode="auto">
            <a:xfrm>
              <a:off x="3159258" y="227488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p>
          </p:txBody>
        </p:sp>
        <p:sp>
          <p:nvSpPr>
            <p:cNvPr id="292011" name="Line 171"/>
            <p:cNvSpPr>
              <a:spLocks noChangeShapeType="1"/>
            </p:cNvSpPr>
            <p:nvPr/>
          </p:nvSpPr>
          <p:spPr bwMode="auto">
            <a:xfrm rot="-21600000">
              <a:off x="4173935" y="2203450"/>
              <a:ext cx="467783"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2" name="Text Box 172"/>
            <p:cNvSpPr txBox="1">
              <a:spLocks noChangeArrowheads="1"/>
            </p:cNvSpPr>
            <p:nvPr/>
          </p:nvSpPr>
          <p:spPr bwMode="auto">
            <a:xfrm>
              <a:off x="3627041" y="1916113"/>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光纤结点</a:t>
              </a:r>
            </a:p>
          </p:txBody>
        </p:sp>
        <p:sp>
          <p:nvSpPr>
            <p:cNvPr id="292013" name="Freeform 173"/>
            <p:cNvSpPr/>
            <p:nvPr/>
          </p:nvSpPr>
          <p:spPr bwMode="auto">
            <a:xfrm>
              <a:off x="5343394" y="37877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4" name="Freeform 174"/>
            <p:cNvSpPr/>
            <p:nvPr/>
          </p:nvSpPr>
          <p:spPr bwMode="auto">
            <a:xfrm>
              <a:off x="7247202" y="3067051"/>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5" name="Freeform 175"/>
            <p:cNvSpPr/>
            <p:nvPr/>
          </p:nvSpPr>
          <p:spPr bwMode="auto">
            <a:xfrm>
              <a:off x="5967677" y="37877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16" name="Picture 1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35718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92017" name="Group 177"/>
            <p:cNvGrpSpPr/>
            <p:nvPr/>
          </p:nvGrpSpPr>
          <p:grpSpPr bwMode="auto">
            <a:xfrm>
              <a:off x="1064553" y="2706688"/>
              <a:ext cx="806582" cy="830262"/>
              <a:chOff x="2092" y="722"/>
              <a:chExt cx="469" cy="523"/>
            </a:xfrm>
          </p:grpSpPr>
          <p:sp>
            <p:nvSpPr>
              <p:cNvPr id="292018" name="AutoShape 178"/>
              <p:cNvSpPr>
                <a:spLocks noChangeArrowheads="1"/>
              </p:cNvSpPr>
              <p:nvPr/>
            </p:nvSpPr>
            <p:spPr bwMode="auto">
              <a:xfrm>
                <a:off x="2138" y="941"/>
                <a:ext cx="423" cy="304"/>
              </a:xfrm>
              <a:prstGeom prst="cube">
                <a:avLst>
                  <a:gd name="adj" fmla="val 25000"/>
                </a:avLst>
              </a:prstGeom>
              <a:solidFill>
                <a:srgbClr val="EAEAEA"/>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19" name="Text Box 179"/>
              <p:cNvSpPr txBox="1">
                <a:spLocks noChangeArrowheads="1"/>
              </p:cNvSpPr>
              <p:nvPr/>
            </p:nvSpPr>
            <p:spPr bwMode="auto">
              <a:xfrm>
                <a:off x="2092" y="1023"/>
                <a:ext cx="40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头端</a:t>
                </a:r>
              </a:p>
            </p:txBody>
          </p:sp>
          <p:grpSp>
            <p:nvGrpSpPr>
              <p:cNvPr id="292020" name="Group 180"/>
              <p:cNvGrpSpPr>
                <a:grpSpLocks noChangeAspect="1"/>
              </p:cNvGrpSpPr>
              <p:nvPr/>
            </p:nvGrpSpPr>
            <p:grpSpPr bwMode="auto">
              <a:xfrm>
                <a:off x="2246" y="722"/>
                <a:ext cx="228" cy="292"/>
                <a:chOff x="2246" y="722"/>
                <a:chExt cx="228" cy="292"/>
              </a:xfrm>
            </p:grpSpPr>
            <p:sp>
              <p:nvSpPr>
                <p:cNvPr id="292021" name="AutoShape 181"/>
                <p:cNvSpPr>
                  <a:spLocks noChangeAspect="1" noChangeArrowheads="1" noTextEdit="1"/>
                </p:cNvSpPr>
                <p:nvPr/>
              </p:nvSpPr>
              <p:spPr bwMode="auto">
                <a:xfrm>
                  <a:off x="2246" y="722"/>
                  <a:ext cx="22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1">
                    <a:solidFill>
                      <a:srgbClr val="000099"/>
                    </a:solidFill>
                    <a:latin typeface="+mn-lt"/>
                    <a:ea typeface="黑体" panose="02010609060101010101" pitchFamily="2" charset="-122"/>
                  </a:endParaRPr>
                </a:p>
              </p:txBody>
            </p:sp>
            <p:grpSp>
              <p:nvGrpSpPr>
                <p:cNvPr id="292022" name="Group 182"/>
                <p:cNvGrpSpPr/>
                <p:nvPr/>
              </p:nvGrpSpPr>
              <p:grpSpPr bwMode="auto">
                <a:xfrm>
                  <a:off x="2248" y="734"/>
                  <a:ext cx="224" cy="279"/>
                  <a:chOff x="2248" y="734"/>
                  <a:chExt cx="224" cy="279"/>
                </a:xfrm>
              </p:grpSpPr>
              <p:grpSp>
                <p:nvGrpSpPr>
                  <p:cNvPr id="292023" name="Group 183"/>
                  <p:cNvGrpSpPr/>
                  <p:nvPr/>
                </p:nvGrpSpPr>
                <p:grpSpPr bwMode="auto">
                  <a:xfrm>
                    <a:off x="2328" y="898"/>
                    <a:ext cx="9" cy="37"/>
                    <a:chOff x="2328" y="898"/>
                    <a:chExt cx="9" cy="37"/>
                  </a:xfrm>
                </p:grpSpPr>
                <p:sp>
                  <p:nvSpPr>
                    <p:cNvPr id="292024" name="Rectangle 184"/>
                    <p:cNvSpPr>
                      <a:spLocks noChangeArrowheads="1"/>
                    </p:cNvSpPr>
                    <p:nvPr/>
                  </p:nvSpPr>
                  <p:spPr bwMode="auto">
                    <a:xfrm>
                      <a:off x="2328" y="898"/>
                      <a:ext cx="9" cy="3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5" name="Line 185"/>
                    <p:cNvSpPr>
                      <a:spLocks noChangeShapeType="1"/>
                    </p:cNvSpPr>
                    <p:nvPr/>
                  </p:nvSpPr>
                  <p:spPr bwMode="auto">
                    <a:xfrm>
                      <a:off x="2332" y="898"/>
                      <a:ext cx="1" cy="3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sp>
                <p:nvSpPr>
                  <p:cNvPr id="292026" name="Rectangle 186"/>
                  <p:cNvSpPr>
                    <a:spLocks noChangeArrowheads="1"/>
                  </p:cNvSpPr>
                  <p:nvPr/>
                </p:nvSpPr>
                <p:spPr bwMode="auto">
                  <a:xfrm>
                    <a:off x="2295" y="876"/>
                    <a:ext cx="25" cy="57"/>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27" name="Freeform 187"/>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Lst>
                    <a:ahLst/>
                    <a:cxnLst>
                      <a:cxn ang="0">
                        <a:pos x="T0" y="T1"/>
                      </a:cxn>
                      <a:cxn ang="0">
                        <a:pos x="T2" y="T3"/>
                      </a:cxn>
                      <a:cxn ang="0">
                        <a:pos x="T4" y="T5"/>
                      </a:cxn>
                      <a:cxn ang="0">
                        <a:pos x="T6" y="T7"/>
                      </a:cxn>
                      <a:cxn ang="0">
                        <a:pos x="T8" y="T9"/>
                      </a:cxn>
                    </a:cxnLst>
                    <a:rect l="0" t="0" r="r" b="b"/>
                    <a:pathLst>
                      <a:path w="112" h="84">
                        <a:moveTo>
                          <a:pt x="0" y="0"/>
                        </a:moveTo>
                        <a:lnTo>
                          <a:pt x="0" y="84"/>
                        </a:lnTo>
                        <a:lnTo>
                          <a:pt x="112" y="84"/>
                        </a:lnTo>
                        <a:lnTo>
                          <a:pt x="112" y="17"/>
                        </a:lnTo>
                        <a:lnTo>
                          <a:pt x="0" y="0"/>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28" name="Freeform 188"/>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Lst>
                    <a:ahLst/>
                    <a:cxnLst>
                      <a:cxn ang="0">
                        <a:pos x="T0" y="T1"/>
                      </a:cxn>
                      <a:cxn ang="0">
                        <a:pos x="T2" y="T3"/>
                      </a:cxn>
                      <a:cxn ang="0">
                        <a:pos x="T4" y="T5"/>
                      </a:cxn>
                      <a:cxn ang="0">
                        <a:pos x="T6" y="T7"/>
                      </a:cxn>
                      <a:cxn ang="0">
                        <a:pos x="T8" y="T9"/>
                      </a:cxn>
                    </a:cxnLst>
                    <a:rect l="0" t="0" r="r" b="b"/>
                    <a:pathLst>
                      <a:path w="77" h="76">
                        <a:moveTo>
                          <a:pt x="42" y="0"/>
                        </a:moveTo>
                        <a:lnTo>
                          <a:pt x="0" y="76"/>
                        </a:lnTo>
                        <a:lnTo>
                          <a:pt x="56" y="70"/>
                        </a:lnTo>
                        <a:lnTo>
                          <a:pt x="77" y="19"/>
                        </a:lnTo>
                        <a:lnTo>
                          <a:pt x="42"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29" name="Freeform 189"/>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Lst>
                    <a:ahLst/>
                    <a:cxnLst>
                      <a:cxn ang="0">
                        <a:pos x="T0" y="T1"/>
                      </a:cxn>
                      <a:cxn ang="0">
                        <a:pos x="T2" y="T3"/>
                      </a:cxn>
                      <a:cxn ang="0">
                        <a:pos x="T4" y="T5"/>
                      </a:cxn>
                      <a:cxn ang="0">
                        <a:pos x="T6" y="T7"/>
                      </a:cxn>
                      <a:cxn ang="0">
                        <a:pos x="T8" y="T9"/>
                      </a:cxn>
                    </a:cxnLst>
                    <a:rect l="0" t="0" r="r" b="b"/>
                    <a:pathLst>
                      <a:path w="356" h="26">
                        <a:moveTo>
                          <a:pt x="0" y="0"/>
                        </a:moveTo>
                        <a:lnTo>
                          <a:pt x="356" y="0"/>
                        </a:lnTo>
                        <a:lnTo>
                          <a:pt x="356" y="26"/>
                        </a:lnTo>
                        <a:lnTo>
                          <a:pt x="5" y="26"/>
                        </a:lnTo>
                        <a:lnTo>
                          <a:pt x="0" y="0"/>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0" name="Freeform 190"/>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Lst>
                    <a:ahLst/>
                    <a:cxnLst>
                      <a:cxn ang="0">
                        <a:pos x="T0" y="T1"/>
                      </a:cxn>
                      <a:cxn ang="0">
                        <a:pos x="T2" y="T3"/>
                      </a:cxn>
                      <a:cxn ang="0">
                        <a:pos x="T4" y="T5"/>
                      </a:cxn>
                      <a:cxn ang="0">
                        <a:pos x="T6" y="T7"/>
                      </a:cxn>
                      <a:cxn ang="0">
                        <a:pos x="T8" y="T9"/>
                      </a:cxn>
                    </a:cxnLst>
                    <a:rect l="0" t="0" r="r" b="b"/>
                    <a:pathLst>
                      <a:path w="149" h="163">
                        <a:moveTo>
                          <a:pt x="140" y="0"/>
                        </a:moveTo>
                        <a:lnTo>
                          <a:pt x="2" y="117"/>
                        </a:lnTo>
                        <a:lnTo>
                          <a:pt x="0" y="163"/>
                        </a:lnTo>
                        <a:lnTo>
                          <a:pt x="149" y="54"/>
                        </a:lnTo>
                        <a:lnTo>
                          <a:pt x="140"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1" name="Freeform 191"/>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Lst>
                    <a:ahLst/>
                    <a:cxnLst>
                      <a:cxn ang="0">
                        <a:pos x="T0" y="T1"/>
                      </a:cxn>
                      <a:cxn ang="0">
                        <a:pos x="T2" y="T3"/>
                      </a:cxn>
                      <a:cxn ang="0">
                        <a:pos x="T4" y="T5"/>
                      </a:cxn>
                      <a:cxn ang="0">
                        <a:pos x="T6" y="T7"/>
                      </a:cxn>
                      <a:cxn ang="0">
                        <a:pos x="T8" y="T9"/>
                      </a:cxn>
                      <a:cxn ang="0">
                        <a:pos x="T10" y="T11"/>
                      </a:cxn>
                      <a:cxn ang="0">
                        <a:pos x="T12" y="T13"/>
                      </a:cxn>
                    </a:cxnLst>
                    <a:rect l="0" t="0" r="r" b="b"/>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2" name="Freeform 192"/>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3" name="Rectangle 193"/>
                  <p:cNvSpPr>
                    <a:spLocks noChangeArrowheads="1"/>
                  </p:cNvSpPr>
                  <p:nvPr/>
                </p:nvSpPr>
                <p:spPr bwMode="auto">
                  <a:xfrm>
                    <a:off x="2288" y="962"/>
                    <a:ext cx="136" cy="15"/>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4" name="Line 194"/>
                  <p:cNvSpPr>
                    <a:spLocks noChangeShapeType="1"/>
                  </p:cNvSpPr>
                  <p:nvPr/>
                </p:nvSpPr>
                <p:spPr bwMode="auto">
                  <a:xfrm>
                    <a:off x="2282" y="873"/>
                    <a:ext cx="1" cy="2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35" name="Freeform 195"/>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6" name="Freeform 196"/>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Lst>
                    <a:ahLst/>
                    <a:cxnLst>
                      <a:cxn ang="0">
                        <a:pos x="T0" y="T1"/>
                      </a:cxn>
                      <a:cxn ang="0">
                        <a:pos x="T2" y="T3"/>
                      </a:cxn>
                      <a:cxn ang="0">
                        <a:pos x="T4" y="T5"/>
                      </a:cxn>
                      <a:cxn ang="0">
                        <a:pos x="T6" y="T7"/>
                      </a:cxn>
                      <a:cxn ang="0">
                        <a:pos x="T8" y="T9"/>
                      </a:cxn>
                    </a:cxnLst>
                    <a:rect l="0" t="0" r="r" b="b"/>
                    <a:pathLst>
                      <a:path w="287" h="367">
                        <a:moveTo>
                          <a:pt x="0" y="0"/>
                        </a:moveTo>
                        <a:lnTo>
                          <a:pt x="287" y="367"/>
                        </a:lnTo>
                        <a:lnTo>
                          <a:pt x="245" y="360"/>
                        </a:lnTo>
                        <a:lnTo>
                          <a:pt x="0" y="51"/>
                        </a:lnTo>
                        <a:lnTo>
                          <a:pt x="0" y="0"/>
                        </a:lnTo>
                        <a:close/>
                      </a:path>
                    </a:pathLst>
                  </a:custGeom>
                  <a:solidFill>
                    <a:srgbClr val="9F9F9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7" name="Freeform 197"/>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Lst>
                    <a:ahLst/>
                    <a:cxnLst>
                      <a:cxn ang="0">
                        <a:pos x="T0" y="T1"/>
                      </a:cxn>
                      <a:cxn ang="0">
                        <a:pos x="T2" y="T3"/>
                      </a:cxn>
                      <a:cxn ang="0">
                        <a:pos x="T4" y="T5"/>
                      </a:cxn>
                      <a:cxn ang="0">
                        <a:pos x="T6" y="T7"/>
                      </a:cxn>
                      <a:cxn ang="0">
                        <a:pos x="T8" y="T9"/>
                      </a:cxn>
                      <a:cxn ang="0">
                        <a:pos x="T10" y="T11"/>
                      </a:cxn>
                    </a:cxnLst>
                    <a:rect l="0" t="0" r="r" b="b"/>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38" name="Rectangle 198"/>
                  <p:cNvSpPr>
                    <a:spLocks noChangeArrowheads="1"/>
                  </p:cNvSpPr>
                  <p:nvPr/>
                </p:nvSpPr>
                <p:spPr bwMode="auto">
                  <a:xfrm>
                    <a:off x="2248" y="1004"/>
                    <a:ext cx="224" cy="9"/>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39" name="Rectangle 199"/>
                  <p:cNvSpPr>
                    <a:spLocks noChangeArrowheads="1"/>
                  </p:cNvSpPr>
                  <p:nvPr/>
                </p:nvSpPr>
                <p:spPr bwMode="auto">
                  <a:xfrm>
                    <a:off x="2248" y="991"/>
                    <a:ext cx="224" cy="13"/>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0" name="Rectangle 200"/>
                  <p:cNvSpPr>
                    <a:spLocks noChangeArrowheads="1"/>
                  </p:cNvSpPr>
                  <p:nvPr/>
                </p:nvSpPr>
                <p:spPr bwMode="auto">
                  <a:xfrm>
                    <a:off x="2248" y="977"/>
                    <a:ext cx="224" cy="14"/>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1" name="Rectangle 201"/>
                  <p:cNvSpPr>
                    <a:spLocks noChangeArrowheads="1"/>
                  </p:cNvSpPr>
                  <p:nvPr/>
                </p:nvSpPr>
                <p:spPr bwMode="auto">
                  <a:xfrm>
                    <a:off x="2442" y="966"/>
                    <a:ext cx="24" cy="7"/>
                  </a:xfrm>
                  <a:prstGeom prst="rect">
                    <a:avLst/>
                  </a:prstGeom>
                  <a:solidFill>
                    <a:srgbClr val="9F9F9F"/>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2" name="Oval 202"/>
                  <p:cNvSpPr>
                    <a:spLocks noChangeArrowheads="1"/>
                  </p:cNvSpPr>
                  <p:nvPr/>
                </p:nvSpPr>
                <p:spPr bwMode="auto">
                  <a:xfrm>
                    <a:off x="2271" y="911"/>
                    <a:ext cx="18" cy="16"/>
                  </a:xfrm>
                  <a:prstGeom prst="ellipse">
                    <a:avLst/>
                  </a:prstGeom>
                  <a:solidFill>
                    <a:srgbClr val="9F9F9F"/>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3" name="Rectangle 203"/>
                  <p:cNvSpPr>
                    <a:spLocks noChangeArrowheads="1"/>
                  </p:cNvSpPr>
                  <p:nvPr/>
                </p:nvSpPr>
                <p:spPr bwMode="auto">
                  <a:xfrm>
                    <a:off x="2328" y="883"/>
                    <a:ext cx="16" cy="14"/>
                  </a:xfrm>
                  <a:prstGeom prst="rect">
                    <a:avLst/>
                  </a:prstGeom>
                  <a:solidFill>
                    <a:srgbClr val="80808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sp>
                <p:nvSpPr>
                  <p:cNvPr id="292044" name="Freeform 204"/>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nvGrpSpPr>
                  <p:cNvPr id="292045" name="Group 205"/>
                  <p:cNvGrpSpPr/>
                  <p:nvPr/>
                </p:nvGrpSpPr>
                <p:grpSpPr bwMode="auto">
                  <a:xfrm>
                    <a:off x="2267" y="821"/>
                    <a:ext cx="73" cy="59"/>
                    <a:chOff x="2267" y="821"/>
                    <a:chExt cx="73" cy="59"/>
                  </a:xfrm>
                </p:grpSpPr>
                <p:sp>
                  <p:nvSpPr>
                    <p:cNvPr id="292046" name="Oval 206"/>
                    <p:cNvSpPr>
                      <a:spLocks noChangeArrowheads="1"/>
                    </p:cNvSpPr>
                    <p:nvPr/>
                  </p:nvSpPr>
                  <p:spPr bwMode="auto">
                    <a:xfrm>
                      <a:off x="2273" y="821"/>
                      <a:ext cx="67" cy="59"/>
                    </a:xfrm>
                    <a:prstGeom prst="ellipse">
                      <a:avLst/>
                    </a:prstGeom>
                    <a:solidFill>
                      <a:srgbClr val="80808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sp>
                  <p:nvSpPr>
                    <p:cNvPr id="292047" name="Oval 207"/>
                    <p:cNvSpPr>
                      <a:spLocks noChangeArrowheads="1"/>
                    </p:cNvSpPr>
                    <p:nvPr/>
                  </p:nvSpPr>
                  <p:spPr bwMode="auto">
                    <a:xfrm>
                      <a:off x="2267" y="821"/>
                      <a:ext cx="66" cy="59"/>
                    </a:xfrm>
                    <a:prstGeom prst="ellipse">
                      <a:avLst/>
                    </a:prstGeom>
                    <a:solidFill>
                      <a:srgbClr val="C0C0C0"/>
                    </a:solidFill>
                    <a:ln w="1588">
                      <a:solidFill>
                        <a:srgbClr val="000000"/>
                      </a:solidFill>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48" name="Group 208"/>
                  <p:cNvGrpSpPr/>
                  <p:nvPr/>
                </p:nvGrpSpPr>
                <p:grpSpPr bwMode="auto">
                  <a:xfrm>
                    <a:off x="2296" y="933"/>
                    <a:ext cx="24" cy="58"/>
                    <a:chOff x="2296" y="933"/>
                    <a:chExt cx="24" cy="58"/>
                  </a:xfrm>
                </p:grpSpPr>
                <p:sp>
                  <p:nvSpPr>
                    <p:cNvPr id="292049" name="Rectangle 209"/>
                    <p:cNvSpPr>
                      <a:spLocks noChangeArrowheads="1"/>
                    </p:cNvSpPr>
                    <p:nvPr/>
                  </p:nvSpPr>
                  <p:spPr bwMode="auto">
                    <a:xfrm>
                      <a:off x="2296" y="933"/>
                      <a:ext cx="24" cy="58"/>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nvGrpSpPr>
                    <p:cNvPr id="292050" name="Group 210"/>
                    <p:cNvGrpSpPr/>
                    <p:nvPr/>
                  </p:nvGrpSpPr>
                  <p:grpSpPr bwMode="auto">
                    <a:xfrm>
                      <a:off x="2296" y="941"/>
                      <a:ext cx="24" cy="44"/>
                      <a:chOff x="2296" y="941"/>
                      <a:chExt cx="24" cy="44"/>
                    </a:xfrm>
                  </p:grpSpPr>
                  <p:sp>
                    <p:nvSpPr>
                      <p:cNvPr id="292051" name="Line 211"/>
                      <p:cNvSpPr>
                        <a:spLocks noChangeShapeType="1"/>
                      </p:cNvSpPr>
                      <p:nvPr/>
                    </p:nvSpPr>
                    <p:spPr bwMode="auto">
                      <a:xfrm>
                        <a:off x="2296" y="948"/>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2" name="Line 212"/>
                      <p:cNvSpPr>
                        <a:spLocks noChangeShapeType="1"/>
                      </p:cNvSpPr>
                      <p:nvPr/>
                    </p:nvSpPr>
                    <p:spPr bwMode="auto">
                      <a:xfrm>
                        <a:off x="2296" y="970"/>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3" name="Line 213"/>
                      <p:cNvSpPr>
                        <a:spLocks noChangeShapeType="1"/>
                      </p:cNvSpPr>
                      <p:nvPr/>
                    </p:nvSpPr>
                    <p:spPr bwMode="auto">
                      <a:xfrm>
                        <a:off x="2296" y="962"/>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4" name="Line 214"/>
                      <p:cNvSpPr>
                        <a:spLocks noChangeShapeType="1"/>
                      </p:cNvSpPr>
                      <p:nvPr/>
                    </p:nvSpPr>
                    <p:spPr bwMode="auto">
                      <a:xfrm>
                        <a:off x="2296" y="955"/>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5" name="Line 215"/>
                      <p:cNvSpPr>
                        <a:spLocks noChangeShapeType="1"/>
                      </p:cNvSpPr>
                      <p:nvPr/>
                    </p:nvSpPr>
                    <p:spPr bwMode="auto">
                      <a:xfrm>
                        <a:off x="2296" y="941"/>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6" name="Line 216"/>
                      <p:cNvSpPr>
                        <a:spLocks noChangeShapeType="1"/>
                      </p:cNvSpPr>
                      <p:nvPr/>
                    </p:nvSpPr>
                    <p:spPr bwMode="auto">
                      <a:xfrm>
                        <a:off x="2296" y="977"/>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57" name="Line 217"/>
                      <p:cNvSpPr>
                        <a:spLocks noChangeShapeType="1"/>
                      </p:cNvSpPr>
                      <p:nvPr/>
                    </p:nvSpPr>
                    <p:spPr bwMode="auto">
                      <a:xfrm>
                        <a:off x="2296" y="984"/>
                        <a:ext cx="2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sp>
                <p:nvSpPr>
                  <p:cNvPr id="292058" name="Rectangle 218"/>
                  <p:cNvSpPr>
                    <a:spLocks noChangeArrowheads="1"/>
                  </p:cNvSpPr>
                  <p:nvPr/>
                </p:nvSpPr>
                <p:spPr bwMode="auto">
                  <a:xfrm>
                    <a:off x="2448" y="948"/>
                    <a:ext cx="8" cy="14"/>
                  </a:xfrm>
                  <a:prstGeom prst="rect">
                    <a:avLst/>
                  </a:prstGeom>
                  <a:solidFill>
                    <a:srgbClr val="C0C0C0"/>
                  </a:solidFill>
                  <a:ln w="1588">
                    <a:solidFill>
                      <a:srgbClr val="000000"/>
                    </a:solidFill>
                    <a:miter lim="800000"/>
                  </a:ln>
                </p:spPr>
                <p:txBody>
                  <a:bodyPr/>
                  <a:lstStyle/>
                  <a:p>
                    <a:endParaRPr lang="zh-CN" altLang="en-US" sz="2400" b="1">
                      <a:solidFill>
                        <a:srgbClr val="000099"/>
                      </a:solidFill>
                      <a:latin typeface="+mn-lt"/>
                      <a:ea typeface="黑体" panose="02010609060101010101" pitchFamily="2" charset="-122"/>
                    </a:endParaRPr>
                  </a:p>
                </p:txBody>
              </p:sp>
            </p:grpSp>
            <p:grpSp>
              <p:nvGrpSpPr>
                <p:cNvPr id="292059" name="Group 219"/>
                <p:cNvGrpSpPr/>
                <p:nvPr/>
              </p:nvGrpSpPr>
              <p:grpSpPr bwMode="auto">
                <a:xfrm>
                  <a:off x="2382" y="788"/>
                  <a:ext cx="40" cy="40"/>
                  <a:chOff x="2382" y="788"/>
                  <a:chExt cx="40" cy="40"/>
                </a:xfrm>
              </p:grpSpPr>
              <p:sp>
                <p:nvSpPr>
                  <p:cNvPr id="292060" name="Freeform 220"/>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Lst>
                    <a:ahLst/>
                    <a:cxnLst>
                      <a:cxn ang="0">
                        <a:pos x="T0" y="T1"/>
                      </a:cxn>
                      <a:cxn ang="0">
                        <a:pos x="T2" y="T3"/>
                      </a:cxn>
                      <a:cxn ang="0">
                        <a:pos x="T4" y="T5"/>
                      </a:cxn>
                      <a:cxn ang="0">
                        <a:pos x="T6" y="T7"/>
                      </a:cxn>
                      <a:cxn ang="0">
                        <a:pos x="T8" y="T9"/>
                      </a:cxn>
                    </a:cxnLst>
                    <a:rect l="0" t="0" r="r" b="b"/>
                    <a:pathLst>
                      <a:path w="127" h="195">
                        <a:moveTo>
                          <a:pt x="106" y="0"/>
                        </a:moveTo>
                        <a:lnTo>
                          <a:pt x="0" y="164"/>
                        </a:lnTo>
                        <a:lnTo>
                          <a:pt x="21" y="195"/>
                        </a:lnTo>
                        <a:lnTo>
                          <a:pt x="127" y="6"/>
                        </a:lnTo>
                        <a:lnTo>
                          <a:pt x="106"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1" name="Freeform 221"/>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Lst>
                    <a:ahLst/>
                    <a:cxnLst>
                      <a:cxn ang="0">
                        <a:pos x="T0" y="T1"/>
                      </a:cxn>
                      <a:cxn ang="0">
                        <a:pos x="T2" y="T3"/>
                      </a:cxn>
                      <a:cxn ang="0">
                        <a:pos x="T4" y="T5"/>
                      </a:cxn>
                      <a:cxn ang="0">
                        <a:pos x="T6" y="T7"/>
                      </a:cxn>
                      <a:cxn ang="0">
                        <a:pos x="T8" y="T9"/>
                      </a:cxn>
                    </a:cxnLst>
                    <a:rect l="0" t="0" r="r" b="b"/>
                    <a:pathLst>
                      <a:path w="246" h="57">
                        <a:moveTo>
                          <a:pt x="238" y="0"/>
                        </a:moveTo>
                        <a:lnTo>
                          <a:pt x="0" y="31"/>
                        </a:lnTo>
                        <a:lnTo>
                          <a:pt x="35" y="57"/>
                        </a:lnTo>
                        <a:lnTo>
                          <a:pt x="246" y="19"/>
                        </a:lnTo>
                        <a:lnTo>
                          <a:pt x="238"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2" name="Group 222"/>
                <p:cNvGrpSpPr/>
                <p:nvPr/>
              </p:nvGrpSpPr>
              <p:grpSpPr bwMode="auto">
                <a:xfrm>
                  <a:off x="2302" y="723"/>
                  <a:ext cx="132" cy="186"/>
                  <a:chOff x="2302" y="723"/>
                  <a:chExt cx="132" cy="186"/>
                </a:xfrm>
              </p:grpSpPr>
              <p:sp>
                <p:nvSpPr>
                  <p:cNvPr id="292063" name="Freeform 223"/>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4" name="Freeform 224"/>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5" name="Group 225"/>
                <p:cNvGrpSpPr/>
                <p:nvPr/>
              </p:nvGrpSpPr>
              <p:grpSpPr bwMode="auto">
                <a:xfrm>
                  <a:off x="2315" y="770"/>
                  <a:ext cx="126" cy="121"/>
                  <a:chOff x="2315" y="770"/>
                  <a:chExt cx="126" cy="121"/>
                </a:xfrm>
              </p:grpSpPr>
              <p:sp>
                <p:nvSpPr>
                  <p:cNvPr id="292066" name="Freeform 226"/>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Lst>
                    <a:ahLst/>
                    <a:cxnLst>
                      <a:cxn ang="0">
                        <a:pos x="T0" y="T1"/>
                      </a:cxn>
                      <a:cxn ang="0">
                        <a:pos x="T2" y="T3"/>
                      </a:cxn>
                      <a:cxn ang="0">
                        <a:pos x="T4" y="T5"/>
                      </a:cxn>
                      <a:cxn ang="0">
                        <a:pos x="T6" y="T7"/>
                      </a:cxn>
                      <a:cxn ang="0">
                        <a:pos x="T8" y="T9"/>
                      </a:cxn>
                    </a:cxnLst>
                    <a:rect l="0" t="0" r="r" b="b"/>
                    <a:pathLst>
                      <a:path w="851" h="57">
                        <a:moveTo>
                          <a:pt x="0" y="0"/>
                        </a:moveTo>
                        <a:lnTo>
                          <a:pt x="851" y="32"/>
                        </a:lnTo>
                        <a:lnTo>
                          <a:pt x="844" y="57"/>
                        </a:lnTo>
                        <a:lnTo>
                          <a:pt x="3" y="26"/>
                        </a:lnTo>
                        <a:lnTo>
                          <a:pt x="0" y="0"/>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67" name="Freeform 227"/>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Lst>
                    <a:ahLst/>
                    <a:cxnLst>
                      <a:cxn ang="0">
                        <a:pos x="T0" y="T1"/>
                      </a:cxn>
                      <a:cxn ang="0">
                        <a:pos x="T2" y="T3"/>
                      </a:cxn>
                      <a:cxn ang="0">
                        <a:pos x="T4" y="T5"/>
                      </a:cxn>
                      <a:cxn ang="0">
                        <a:pos x="T6" y="T7"/>
                      </a:cxn>
                      <a:cxn ang="0">
                        <a:pos x="T8" y="T9"/>
                      </a:cxn>
                    </a:cxnLst>
                    <a:rect l="0" t="0" r="r" b="b"/>
                    <a:pathLst>
                      <a:path w="302" h="673">
                        <a:moveTo>
                          <a:pt x="267" y="13"/>
                        </a:moveTo>
                        <a:lnTo>
                          <a:pt x="0" y="657"/>
                        </a:lnTo>
                        <a:lnTo>
                          <a:pt x="25" y="673"/>
                        </a:lnTo>
                        <a:lnTo>
                          <a:pt x="302" y="0"/>
                        </a:lnTo>
                        <a:lnTo>
                          <a:pt x="267" y="13"/>
                        </a:lnTo>
                        <a:close/>
                      </a:path>
                    </a:pathLst>
                  </a:custGeom>
                  <a:solidFill>
                    <a:srgbClr val="DFDFF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grpSp>
            <p:grpSp>
              <p:nvGrpSpPr>
                <p:cNvPr id="292068" name="Group 228"/>
                <p:cNvGrpSpPr/>
                <p:nvPr/>
              </p:nvGrpSpPr>
              <p:grpSpPr bwMode="auto">
                <a:xfrm>
                  <a:off x="2413" y="772"/>
                  <a:ext cx="51" cy="30"/>
                  <a:chOff x="2413" y="772"/>
                  <a:chExt cx="51" cy="30"/>
                </a:xfrm>
              </p:grpSpPr>
              <p:sp>
                <p:nvSpPr>
                  <p:cNvPr id="292069" name="Freeform 229"/>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0" name="Freeform 230"/>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1" name="Freeform 231"/>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prstDash val="solid"/>
                    <a:round/>
                  </a:ln>
                </p:spPr>
                <p:txBody>
                  <a:bodyPr/>
                  <a:lstStyle/>
                  <a:p>
                    <a:endParaRPr lang="zh-CN" altLang="en-US" sz="2400" b="1">
                      <a:solidFill>
                        <a:srgbClr val="000099"/>
                      </a:solidFill>
                      <a:latin typeface="+mn-lt"/>
                      <a:ea typeface="黑体" panose="02010609060101010101" pitchFamily="2" charset="-122"/>
                    </a:endParaRPr>
                  </a:p>
                </p:txBody>
              </p:sp>
              <p:sp>
                <p:nvSpPr>
                  <p:cNvPr id="292072" name="Freeform 232"/>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sp>
                <p:nvSpPr>
                  <p:cNvPr id="292073" name="Freeform 233"/>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2400" b="1">
                      <a:solidFill>
                        <a:srgbClr val="000099"/>
                      </a:solidFill>
                      <a:latin typeface="+mn-lt"/>
                      <a:ea typeface="黑体" panose="02010609060101010101" pitchFamily="2" charset="-122"/>
                    </a:endParaRPr>
                  </a:p>
                </p:txBody>
              </p:sp>
            </p:grpSp>
          </p:grpSp>
        </p:grpSp>
        <p:sp>
          <p:nvSpPr>
            <p:cNvPr id="292074" name="Line 234"/>
            <p:cNvSpPr>
              <a:spLocks noChangeShapeType="1"/>
            </p:cNvSpPr>
            <p:nvPr/>
          </p:nvSpPr>
          <p:spPr bwMode="auto">
            <a:xfrm>
              <a:off x="4875611" y="2563813"/>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75" name="Picture 2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76" name="Picture 2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77" name="Freeform 237"/>
            <p:cNvSpPr/>
            <p:nvPr/>
          </p:nvSpPr>
          <p:spPr bwMode="auto">
            <a:xfrm>
              <a:off x="5343394" y="2276476"/>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8" name="Freeform 238"/>
            <p:cNvSpPr/>
            <p:nvPr/>
          </p:nvSpPr>
          <p:spPr bwMode="auto">
            <a:xfrm>
              <a:off x="6591963" y="2276476"/>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79" name="Freeform 239"/>
            <p:cNvSpPr/>
            <p:nvPr/>
          </p:nvSpPr>
          <p:spPr bwMode="auto">
            <a:xfrm>
              <a:off x="5967677" y="2276476"/>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0" name="Picture 2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060576"/>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1" name="Line 241"/>
            <p:cNvSpPr>
              <a:spLocks noChangeShapeType="1"/>
            </p:cNvSpPr>
            <p:nvPr/>
          </p:nvSpPr>
          <p:spPr bwMode="auto">
            <a:xfrm>
              <a:off x="4875611" y="3355975"/>
              <a:ext cx="35100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2" name="Picture 2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8613"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3" name="Picture 2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461"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4" name="Freeform 244"/>
            <p:cNvSpPr/>
            <p:nvPr/>
          </p:nvSpPr>
          <p:spPr bwMode="auto">
            <a:xfrm>
              <a:off x="5343394" y="3068639"/>
              <a:ext cx="8599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5" name="Freeform 245"/>
            <p:cNvSpPr/>
            <p:nvPr/>
          </p:nvSpPr>
          <p:spPr bwMode="auto">
            <a:xfrm>
              <a:off x="6591963" y="3068639"/>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86" name="Freeform 246"/>
            <p:cNvSpPr/>
            <p:nvPr/>
          </p:nvSpPr>
          <p:spPr bwMode="auto">
            <a:xfrm>
              <a:off x="5967677" y="3068639"/>
              <a:ext cx="84270"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pic>
          <p:nvPicPr>
            <p:cNvPr id="292087" name="Picture 2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1177" y="2852738"/>
              <a:ext cx="436827"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92088" name="Picture 2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4986" y="2851151"/>
              <a:ext cx="436827"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2089" name="Freeform 249"/>
            <p:cNvSpPr/>
            <p:nvPr/>
          </p:nvSpPr>
          <p:spPr bwMode="auto">
            <a:xfrm>
              <a:off x="7871488" y="3067051"/>
              <a:ext cx="84269" cy="2762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Lst>
              <a:ahLst/>
              <a:cxnLst>
                <a:cxn ang="0">
                  <a:pos x="T0" y="T1"/>
                </a:cxn>
                <a:cxn ang="0">
                  <a:pos x="T2" y="T3"/>
                </a:cxn>
                <a:cxn ang="0">
                  <a:pos x="T4" y="T5"/>
                </a:cxn>
                <a:cxn ang="0">
                  <a:pos x="T6" y="T7"/>
                </a:cxn>
                <a:cxn ang="0">
                  <a:pos x="T8" y="T9"/>
                </a:cxn>
                <a:cxn ang="0">
                  <a:pos x="T10" y="T11"/>
                </a:cxn>
                <a:cxn ang="0">
                  <a:pos x="T12" y="T13"/>
                </a:cxn>
              </a:cxnLst>
              <a:rect l="0" t="0" r="r" b="b"/>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0" name="AutoShape 250"/>
            <p:cNvSpPr>
              <a:spLocks noChangeArrowheads="1"/>
            </p:cNvSpPr>
            <p:nvPr/>
          </p:nvSpPr>
          <p:spPr bwMode="auto">
            <a:xfrm>
              <a:off x="2768865" y="3140075"/>
              <a:ext cx="445427" cy="388938"/>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1" name="AutoShape 251"/>
            <p:cNvSpPr>
              <a:spLocks noChangeArrowheads="1"/>
            </p:cNvSpPr>
            <p:nvPr/>
          </p:nvSpPr>
          <p:spPr bwMode="auto">
            <a:xfrm>
              <a:off x="2223691" y="3859214"/>
              <a:ext cx="445426"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2" name="AutoShape 252"/>
            <p:cNvSpPr>
              <a:spLocks noChangeArrowheads="1"/>
            </p:cNvSpPr>
            <p:nvPr/>
          </p:nvSpPr>
          <p:spPr bwMode="auto">
            <a:xfrm>
              <a:off x="2301082" y="2274889"/>
              <a:ext cx="445427" cy="388937"/>
            </a:xfrm>
            <a:prstGeom prst="cube">
              <a:avLst>
                <a:gd name="adj" fmla="val 25000"/>
              </a:avLst>
            </a:prstGeom>
            <a:gradFill rotWithShape="0">
              <a:gsLst>
                <a:gs pos="0">
                  <a:srgbClr val="DDDDDD">
                    <a:gamma/>
                    <a:shade val="32941"/>
                    <a:invGamma/>
                  </a:srgbClr>
                </a:gs>
                <a:gs pos="100000">
                  <a:srgbClr val="DDDDDD"/>
                </a:gs>
              </a:gsLst>
              <a:lin ang="27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a:p>
              <a:endParaRPr kumimoji="1" lang="en-US" altLang="zh-CN" sz="2400" b="1">
                <a:solidFill>
                  <a:srgbClr val="000099"/>
                </a:solidFill>
                <a:latin typeface="+mn-lt"/>
                <a:ea typeface="黑体" panose="02010609060101010101" pitchFamily="2" charset="-122"/>
              </a:endParaRPr>
            </a:p>
          </p:txBody>
        </p:sp>
        <p:sp>
          <p:nvSpPr>
            <p:cNvPr id="292093" name="Text Box 253"/>
            <p:cNvSpPr txBox="1">
              <a:spLocks noChangeArrowheads="1"/>
            </p:cNvSpPr>
            <p:nvPr/>
          </p:nvSpPr>
          <p:spPr bwMode="auto">
            <a:xfrm>
              <a:off x="849333" y="2025474"/>
              <a:ext cx="146700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FF0000"/>
                  </a:solidFill>
                  <a:latin typeface="+mn-lt"/>
                  <a:ea typeface="黑体" panose="02010609060101010101" pitchFamily="2" charset="-122"/>
                </a:rPr>
                <a:t>高带宽光纤</a:t>
              </a:r>
            </a:p>
          </p:txBody>
        </p:sp>
        <p:sp>
          <p:nvSpPr>
            <p:cNvPr id="292094" name="Line 254"/>
            <p:cNvSpPr>
              <a:spLocks noChangeShapeType="1"/>
            </p:cNvSpPr>
            <p:nvPr/>
          </p:nvSpPr>
          <p:spPr bwMode="auto">
            <a:xfrm rot="-21600000">
              <a:off x="3549650" y="2563813"/>
              <a:ext cx="350838" cy="342900"/>
            </a:xfrm>
            <a:prstGeom prst="line">
              <a:avLst/>
            </a:prstGeom>
            <a:noFill/>
            <a:ln w="9525">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solidFill>
                  <a:srgbClr val="000099"/>
                </a:solidFill>
                <a:latin typeface="+mn-lt"/>
                <a:ea typeface="黑体" panose="02010609060101010101" pitchFamily="2" charset="-122"/>
              </a:endParaRPr>
            </a:p>
          </p:txBody>
        </p:sp>
        <p:sp>
          <p:nvSpPr>
            <p:cNvPr id="292095" name="Line 255"/>
            <p:cNvSpPr>
              <a:spLocks noChangeShapeType="1"/>
            </p:cNvSpPr>
            <p:nvPr/>
          </p:nvSpPr>
          <p:spPr bwMode="auto">
            <a:xfrm>
              <a:off x="1539214" y="4724400"/>
              <a:ext cx="3102505"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6" name="Line 256"/>
            <p:cNvSpPr>
              <a:spLocks noChangeShapeType="1"/>
            </p:cNvSpPr>
            <p:nvPr/>
          </p:nvSpPr>
          <p:spPr bwMode="auto">
            <a:xfrm>
              <a:off x="4641718" y="4724400"/>
              <a:ext cx="4134379" cy="0"/>
            </a:xfrm>
            <a:prstGeom prst="line">
              <a:avLst/>
            </a:prstGeom>
            <a:noFill/>
            <a:ln w="19050">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sp>
          <p:nvSpPr>
            <p:cNvPr id="292097" name="Text Box 257"/>
            <p:cNvSpPr txBox="1">
              <a:spLocks noChangeArrowheads="1"/>
            </p:cNvSpPr>
            <p:nvPr/>
          </p:nvSpPr>
          <p:spPr bwMode="auto">
            <a:xfrm>
              <a:off x="6201569" y="4364038"/>
              <a:ext cx="121033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同轴电缆</a:t>
              </a:r>
            </a:p>
          </p:txBody>
        </p:sp>
        <p:sp>
          <p:nvSpPr>
            <p:cNvPr id="292098" name="Text Box 258"/>
            <p:cNvSpPr txBox="1">
              <a:spLocks noChangeArrowheads="1"/>
            </p:cNvSpPr>
            <p:nvPr/>
          </p:nvSpPr>
          <p:spPr bwMode="auto">
            <a:xfrm>
              <a:off x="2925366" y="4364038"/>
              <a:ext cx="696994" cy="30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a:solidFill>
                    <a:srgbClr val="FF0000"/>
                  </a:solidFill>
                  <a:latin typeface="+mn-lt"/>
                  <a:ea typeface="黑体" panose="02010609060101010101" pitchFamily="2" charset="-122"/>
                </a:rPr>
                <a:t>光纤</a:t>
              </a:r>
            </a:p>
          </p:txBody>
        </p:sp>
        <p:sp>
          <p:nvSpPr>
            <p:cNvPr id="292099" name="Line 259"/>
            <p:cNvSpPr>
              <a:spLocks noChangeShapeType="1"/>
            </p:cNvSpPr>
            <p:nvPr/>
          </p:nvSpPr>
          <p:spPr bwMode="auto">
            <a:xfrm>
              <a:off x="4641718" y="4579939"/>
              <a:ext cx="0"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anose="02010609060101010101" pitchFamily="2" charset="-122"/>
              </a:endParaRPr>
            </a:p>
          </p:txBody>
        </p:sp>
      </p:grpSp>
      <p:sp>
        <p:nvSpPr>
          <p:cNvPr id="4" name="矩形 3"/>
          <p:cNvSpPr/>
          <p:nvPr/>
        </p:nvSpPr>
        <p:spPr>
          <a:xfrm>
            <a:off x="2931886" y="5445224"/>
            <a:ext cx="4659389" cy="461665"/>
          </a:xfrm>
          <a:prstGeom prst="rect">
            <a:avLst/>
          </a:prstGeom>
        </p:spPr>
        <p:txBody>
          <a:bodyPr wrap="square">
            <a:spAutoFit/>
          </a:bodyPr>
          <a:lstStyle/>
          <a:p>
            <a:pPr algn="ctr"/>
            <a:r>
              <a:rPr lang="en-US" altLang="zh-CN" sz="2400" b="1" dirty="0">
                <a:latin typeface="+mn-lt"/>
                <a:ea typeface="黑体" panose="02010609060101010101" pitchFamily="2" charset="-122"/>
              </a:rPr>
              <a:t>HFC </a:t>
            </a:r>
            <a:r>
              <a:rPr lang="zh-CN" altLang="zh-CN" sz="2400" b="1" dirty="0">
                <a:latin typeface="+mn-lt"/>
                <a:ea typeface="黑体" panose="02010609060101010101" pitchFamily="2" charset="-122"/>
              </a:rPr>
              <a:t>网的结构图</a:t>
            </a:r>
            <a:endParaRPr lang="zh-CN" altLang="en-US" sz="2400" b="1" dirty="0">
              <a:latin typeface="+mn-lt"/>
              <a:ea typeface="黑体" panose="0201060906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ctr"/>
            <a:br>
              <a:rPr lang="en-US" altLang="zh-CN" sz="3200" dirty="0"/>
            </a:br>
            <a:r>
              <a:rPr lang="en-US" altLang="zh-CN" sz="3200" dirty="0"/>
              <a:t>HFC </a:t>
            </a:r>
            <a:r>
              <a:rPr lang="zh-CN" altLang="zh-CN" sz="3200" dirty="0"/>
              <a:t>网具有双向传输功能，扩展了传输频带</a:t>
            </a:r>
            <a:endParaRPr lang="zh-CN" altLang="en-US" sz="3200" dirty="0"/>
          </a:p>
        </p:txBody>
      </p:sp>
      <p:sp>
        <p:nvSpPr>
          <p:cNvPr id="293904" name="Line 16"/>
          <p:cNvSpPr>
            <a:spLocks noChangeShapeType="1"/>
          </p:cNvSpPr>
          <p:nvPr/>
        </p:nvSpPr>
        <p:spPr bwMode="auto">
          <a:xfrm>
            <a:off x="2342356" y="2285484"/>
            <a:ext cx="5338233" cy="0"/>
          </a:xfrm>
          <a:prstGeom prst="line">
            <a:avLst/>
          </a:prstGeom>
          <a:noFill/>
          <a:ln w="19050">
            <a:solidFill>
              <a:srgbClr val="0000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5" name="Text Box 17"/>
          <p:cNvSpPr txBox="1">
            <a:spLocks noChangeArrowheads="1"/>
          </p:cNvSpPr>
          <p:nvPr/>
        </p:nvSpPr>
        <p:spPr bwMode="auto">
          <a:xfrm>
            <a:off x="4456080" y="175684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b="1" dirty="0">
                <a:solidFill>
                  <a:srgbClr val="000099"/>
                </a:solidFill>
                <a:latin typeface="+mn-lt"/>
                <a:ea typeface="黑体" panose="02010609060101010101" pitchFamily="2" charset="-122"/>
              </a:rPr>
              <a:t>下行信道</a:t>
            </a:r>
          </a:p>
        </p:txBody>
      </p:sp>
      <p:sp>
        <p:nvSpPr>
          <p:cNvPr id="293906" name="Rectangle 18"/>
          <p:cNvSpPr>
            <a:spLocks noChangeArrowheads="1"/>
          </p:cNvSpPr>
          <p:nvPr/>
        </p:nvSpPr>
        <p:spPr bwMode="auto">
          <a:xfrm>
            <a:off x="1019837" y="2537898"/>
            <a:ext cx="871934" cy="1195387"/>
          </a:xfrm>
          <a:prstGeom prst="rect">
            <a:avLst/>
          </a:prstGeom>
          <a:solidFill>
            <a:srgbClr val="FFFF66"/>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07" name="Text Box 19"/>
          <p:cNvSpPr txBox="1">
            <a:spLocks noChangeArrowheads="1"/>
          </p:cNvSpPr>
          <p:nvPr/>
        </p:nvSpPr>
        <p:spPr bwMode="auto">
          <a:xfrm>
            <a:off x="1029453" y="2761734"/>
            <a:ext cx="8272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pPr>
            <a:r>
              <a:rPr kumimoji="1" lang="zh-CN" altLang="en-US" sz="2000" b="1" dirty="0">
                <a:solidFill>
                  <a:srgbClr val="000099"/>
                </a:solidFill>
                <a:latin typeface="+mn-lt"/>
                <a:ea typeface="黑体" panose="02010609060101010101" pitchFamily="2" charset="-122"/>
              </a:rPr>
              <a:t>上行</a:t>
            </a:r>
          </a:p>
          <a:p>
            <a:pPr algn="l">
              <a:lnSpc>
                <a:spcPct val="90000"/>
              </a:lnSpc>
            </a:pPr>
            <a:r>
              <a:rPr kumimoji="1" lang="zh-CN" altLang="en-US" sz="2000" b="1" dirty="0">
                <a:solidFill>
                  <a:srgbClr val="000099"/>
                </a:solidFill>
                <a:latin typeface="+mn-lt"/>
                <a:ea typeface="黑体" panose="02010609060101010101" pitchFamily="2" charset="-122"/>
              </a:rPr>
              <a:t>信道</a:t>
            </a:r>
          </a:p>
        </p:txBody>
      </p:sp>
      <p:sp>
        <p:nvSpPr>
          <p:cNvPr id="293908" name="Text Box 20"/>
          <p:cNvSpPr txBox="1">
            <a:spLocks noChangeArrowheads="1"/>
          </p:cNvSpPr>
          <p:nvPr/>
        </p:nvSpPr>
        <p:spPr bwMode="auto">
          <a:xfrm>
            <a:off x="822060" y="3701534"/>
            <a:ext cx="61943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0099"/>
                </a:solidFill>
                <a:latin typeface="+mn-lt"/>
                <a:ea typeface="黑体" panose="02010609060101010101" pitchFamily="2" charset="-122"/>
              </a:rPr>
              <a:t>5       65  87                                                          1000</a:t>
            </a:r>
          </a:p>
        </p:txBody>
      </p:sp>
      <p:sp>
        <p:nvSpPr>
          <p:cNvPr id="293909" name="Rectangle 21"/>
          <p:cNvSpPr>
            <a:spLocks noChangeArrowheads="1"/>
          </p:cNvSpPr>
          <p:nvPr/>
        </p:nvSpPr>
        <p:spPr bwMode="auto">
          <a:xfrm>
            <a:off x="2328598" y="2537898"/>
            <a:ext cx="5286640" cy="1195387"/>
          </a:xfrm>
          <a:prstGeom prst="rect">
            <a:avLst/>
          </a:prstGeom>
          <a:solidFill>
            <a:srgbClr val="00FFFF"/>
          </a:solidFill>
          <a:ln w="19050">
            <a:solidFill>
              <a:schemeClr val="tx1"/>
            </a:solidFill>
            <a:miter lim="800000"/>
          </a:ln>
          <a:effec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93910" name="Text Box 22"/>
          <p:cNvSpPr txBox="1">
            <a:spLocks noChangeArrowheads="1"/>
          </p:cNvSpPr>
          <p:nvPr/>
        </p:nvSpPr>
        <p:spPr bwMode="auto">
          <a:xfrm>
            <a:off x="2465178" y="2969698"/>
            <a:ext cx="50081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200" b="1" dirty="0">
                <a:solidFill>
                  <a:srgbClr val="000099"/>
                </a:solidFill>
                <a:latin typeface="+mn-lt"/>
                <a:ea typeface="黑体" panose="02010609060101010101" pitchFamily="2" charset="-122"/>
              </a:rPr>
              <a:t>调频广播、模拟和数字电视、数据业务</a:t>
            </a:r>
          </a:p>
        </p:txBody>
      </p:sp>
      <p:sp>
        <p:nvSpPr>
          <p:cNvPr id="293911" name="Text Box 23"/>
          <p:cNvSpPr txBox="1">
            <a:spLocks noChangeArrowheads="1"/>
          </p:cNvSpPr>
          <p:nvPr/>
        </p:nvSpPr>
        <p:spPr bwMode="auto">
          <a:xfrm>
            <a:off x="7981554" y="3820978"/>
            <a:ext cx="1398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b="1" dirty="0">
                <a:solidFill>
                  <a:srgbClr val="000099"/>
                </a:solidFill>
                <a:latin typeface="+mn-lt"/>
                <a:ea typeface="黑体" panose="02010609060101010101" pitchFamily="2" charset="-122"/>
              </a:rPr>
              <a:t>频率</a:t>
            </a:r>
            <a:r>
              <a:rPr kumimoji="1" lang="en-US" altLang="zh-CN" sz="2000" b="1" dirty="0">
                <a:solidFill>
                  <a:srgbClr val="000099"/>
                </a:solidFill>
                <a:latin typeface="+mn-lt"/>
                <a:ea typeface="黑体" panose="02010609060101010101" pitchFamily="2" charset="-122"/>
              </a:rPr>
              <a:t>(MHz)</a:t>
            </a:r>
          </a:p>
        </p:txBody>
      </p:sp>
      <p:sp>
        <p:nvSpPr>
          <p:cNvPr id="293912" name="Line 24"/>
          <p:cNvSpPr>
            <a:spLocks noChangeShapeType="1"/>
          </p:cNvSpPr>
          <p:nvPr/>
        </p:nvSpPr>
        <p:spPr bwMode="auto">
          <a:xfrm>
            <a:off x="584729" y="3733284"/>
            <a:ext cx="8064104" cy="0"/>
          </a:xfrm>
          <a:prstGeom prst="line">
            <a:avLst/>
          </a:prstGeom>
          <a:noFill/>
          <a:ln w="19050">
            <a:solidFill>
              <a:schemeClr val="tx1"/>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anose="02010609060101010101" pitchFamily="2" charset="-122"/>
            </a:endParaRPr>
          </a:p>
        </p:txBody>
      </p:sp>
      <p:sp>
        <p:nvSpPr>
          <p:cNvPr id="2" name="矩形 1"/>
          <p:cNvSpPr/>
          <p:nvPr/>
        </p:nvSpPr>
        <p:spPr>
          <a:xfrm>
            <a:off x="2328598" y="4365104"/>
            <a:ext cx="5286640" cy="461665"/>
          </a:xfrm>
          <a:prstGeom prst="rect">
            <a:avLst/>
          </a:prstGeom>
        </p:spPr>
        <p:txBody>
          <a:bodyPr wrap="square">
            <a:spAutoFit/>
          </a:bodyPr>
          <a:lstStyle/>
          <a:p>
            <a:pPr algn="ctr"/>
            <a:r>
              <a:rPr lang="zh-CN" altLang="zh-CN" sz="2400" b="1" dirty="0">
                <a:latin typeface="+mn-lt"/>
                <a:ea typeface="黑体" panose="02010609060101010101" pitchFamily="2" charset="-122"/>
              </a:rPr>
              <a:t>我国的</a:t>
            </a:r>
            <a:r>
              <a:rPr lang="en-US" altLang="zh-CN" sz="2400" b="1" dirty="0">
                <a:latin typeface="+mn-lt"/>
                <a:ea typeface="黑体" panose="02010609060101010101" pitchFamily="2" charset="-122"/>
              </a:rPr>
              <a:t> HFC </a:t>
            </a:r>
            <a:r>
              <a:rPr lang="zh-CN" altLang="zh-CN" sz="2400" b="1" dirty="0">
                <a:latin typeface="+mn-lt"/>
                <a:ea typeface="黑体" panose="02010609060101010101" pitchFamily="2" charset="-122"/>
              </a:rPr>
              <a:t>网的频谱划分</a:t>
            </a:r>
            <a:endParaRPr lang="zh-CN" altLang="en-US" sz="2400" b="1" dirty="0">
              <a:latin typeface="+mn-lt"/>
              <a:ea typeface="黑体" panose="0201060906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lgn="ctr"/>
            <a:r>
              <a:rPr lang="zh-CN" altLang="en-US" sz="4000" dirty="0"/>
              <a:t>每个家庭要安装一个用户接口盒 </a:t>
            </a:r>
          </a:p>
        </p:txBody>
      </p:sp>
      <p:sp>
        <p:nvSpPr>
          <p:cNvPr id="295939" name="Rectangle 3"/>
          <p:cNvSpPr>
            <a:spLocks noGrp="1" noChangeArrowheads="1"/>
          </p:cNvSpPr>
          <p:nvPr>
            <p:ph idx="1"/>
          </p:nvPr>
        </p:nvSpPr>
        <p:spPr/>
        <p:txBody>
          <a:bodyPr/>
          <a:lstStyle/>
          <a:p>
            <a:pPr>
              <a:spcBef>
                <a:spcPts val="1200"/>
              </a:spcBef>
            </a:pPr>
            <a:r>
              <a:rPr lang="zh-CN" altLang="en-US" dirty="0">
                <a:solidFill>
                  <a:srgbClr val="FF0000"/>
                </a:solidFill>
              </a:rPr>
              <a:t>用户接口盒 </a:t>
            </a:r>
            <a:r>
              <a:rPr lang="en-US" altLang="zh-CN" dirty="0">
                <a:solidFill>
                  <a:srgbClr val="FF0000"/>
                </a:solidFill>
              </a:rPr>
              <a:t>UIB </a:t>
            </a:r>
            <a:r>
              <a:rPr lang="en-US" altLang="zh-CN" dirty="0"/>
              <a:t>(User Interface Box) </a:t>
            </a:r>
            <a:r>
              <a:rPr lang="zh-CN" altLang="en-US" dirty="0"/>
              <a:t>要提供</a:t>
            </a:r>
            <a:r>
              <a:rPr lang="zh-CN" altLang="en-US" dirty="0">
                <a:solidFill>
                  <a:srgbClr val="FF0000"/>
                </a:solidFill>
              </a:rPr>
              <a:t>三种连接，</a:t>
            </a:r>
            <a:r>
              <a:rPr lang="zh-CN" altLang="en-US" dirty="0"/>
              <a:t>即：</a:t>
            </a:r>
          </a:p>
          <a:p>
            <a:pPr lvl="1">
              <a:spcBef>
                <a:spcPts val="1200"/>
              </a:spcBef>
            </a:pPr>
            <a:r>
              <a:rPr lang="zh-CN" altLang="en-US" dirty="0">
                <a:latin typeface="Arial" panose="020B0604020202020204" pitchFamily="34" charset="0"/>
                <a:ea typeface="黑体" panose="02010609060101010101" pitchFamily="2" charset="-122"/>
              </a:rPr>
              <a:t>使用同轴电缆连接到机顶盒 </a:t>
            </a:r>
            <a:r>
              <a:rPr lang="en-US" altLang="zh-CN" dirty="0">
                <a:latin typeface="Arial" panose="020B0604020202020204" pitchFamily="34" charset="0"/>
                <a:ea typeface="黑体" panose="02010609060101010101" pitchFamily="2" charset="-122"/>
              </a:rPr>
              <a:t>(set-top box)</a:t>
            </a:r>
            <a:r>
              <a:rPr lang="zh-CN" altLang="en-US" dirty="0">
                <a:latin typeface="Arial" panose="020B0604020202020204" pitchFamily="34" charset="0"/>
                <a:ea typeface="黑体" panose="02010609060101010101" pitchFamily="2" charset="-122"/>
              </a:rPr>
              <a:t>，然后再连接到用户的电视机。</a:t>
            </a:r>
          </a:p>
          <a:p>
            <a:pPr lvl="1">
              <a:spcBef>
                <a:spcPts val="1200"/>
              </a:spcBef>
            </a:pPr>
            <a:r>
              <a:rPr lang="zh-CN" altLang="en-US" dirty="0">
                <a:latin typeface="Arial" panose="020B0604020202020204" pitchFamily="34" charset="0"/>
                <a:ea typeface="黑体" panose="02010609060101010101" pitchFamily="2" charset="-122"/>
              </a:rPr>
              <a:t>使用双绞线连接到用户的电话机。</a:t>
            </a:r>
          </a:p>
          <a:p>
            <a:pPr lvl="1">
              <a:spcBef>
                <a:spcPts val="1200"/>
              </a:spcBef>
            </a:pPr>
            <a:r>
              <a:rPr lang="zh-CN" altLang="en-US" dirty="0">
                <a:latin typeface="Arial" panose="020B0604020202020204" pitchFamily="34" charset="0"/>
                <a:ea typeface="黑体" panose="02010609060101010101" pitchFamily="2" charset="-122"/>
              </a:rPr>
              <a:t>使用电缆调制解调器连接到用户的计算机。</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lgn="ctr"/>
            <a:r>
              <a:rPr lang="zh-CN" altLang="en-US" sz="4000" dirty="0"/>
              <a:t>电缆调制解调器 </a:t>
            </a:r>
            <a:r>
              <a:rPr lang="en-US" altLang="zh-CN" sz="4000" dirty="0"/>
              <a:t>(Cable Modem) </a:t>
            </a:r>
          </a:p>
        </p:txBody>
      </p:sp>
      <p:sp>
        <p:nvSpPr>
          <p:cNvPr id="297987" name="Rectangle 3"/>
          <p:cNvSpPr>
            <a:spLocks noGrp="1" noChangeArrowheads="1"/>
          </p:cNvSpPr>
          <p:nvPr>
            <p:ph idx="1"/>
          </p:nvPr>
        </p:nvSpPr>
        <p:spPr/>
        <p:txBody>
          <a:bodyPr/>
          <a:lstStyle/>
          <a:p>
            <a:r>
              <a:rPr lang="zh-CN" altLang="en-US" sz="2800" dirty="0">
                <a:solidFill>
                  <a:srgbClr val="FF0000"/>
                </a:solidFill>
              </a:rPr>
              <a:t>电缆调制解调器</a:t>
            </a:r>
            <a:r>
              <a:rPr lang="zh-CN" altLang="en-US" sz="2800" dirty="0"/>
              <a:t>是为 </a:t>
            </a:r>
            <a:r>
              <a:rPr lang="en-US" altLang="zh-CN" sz="2800" dirty="0"/>
              <a:t>HFC </a:t>
            </a:r>
            <a:r>
              <a:rPr lang="zh-CN" altLang="en-US" sz="2800" dirty="0"/>
              <a:t>网而使用的调制解调器。</a:t>
            </a:r>
          </a:p>
          <a:p>
            <a:r>
              <a:rPr lang="zh-CN" altLang="en-US" sz="2800" dirty="0"/>
              <a:t>电缆调制解调器最大的特点就是传输速率高。</a:t>
            </a:r>
            <a:endParaRPr lang="en-US" altLang="zh-CN" sz="2800" dirty="0"/>
          </a:p>
          <a:p>
            <a:pPr lvl="1"/>
            <a:r>
              <a:rPr lang="zh-CN" altLang="en-US" sz="2400" dirty="0"/>
              <a:t>下行速率一般在 </a:t>
            </a:r>
            <a:r>
              <a:rPr lang="en-US" altLang="zh-CN" sz="2400" dirty="0"/>
              <a:t>3 </a:t>
            </a:r>
            <a:r>
              <a:rPr lang="en-US" altLang="zh-CN" sz="2400" dirty="0">
                <a:sym typeface="Symbol" panose="05050102010706020507" pitchFamily="18" charset="2"/>
              </a:rPr>
              <a:t> </a:t>
            </a:r>
            <a:r>
              <a:rPr lang="en-US" altLang="zh-CN" sz="2400" dirty="0"/>
              <a:t>10 Mbit/s</a:t>
            </a:r>
            <a:r>
              <a:rPr lang="zh-CN" altLang="en-US" sz="2400" dirty="0"/>
              <a:t>之间，最高可达 </a:t>
            </a:r>
            <a:r>
              <a:rPr lang="en-US" altLang="zh-CN" sz="2400" dirty="0"/>
              <a:t>30 Mbit/s</a:t>
            </a:r>
            <a:r>
              <a:rPr lang="zh-CN" altLang="en-US" sz="2400" dirty="0"/>
              <a:t>。</a:t>
            </a:r>
            <a:endParaRPr lang="en-US" altLang="zh-CN" sz="2400" dirty="0"/>
          </a:p>
          <a:p>
            <a:pPr lvl="1"/>
            <a:r>
              <a:rPr lang="zh-CN" altLang="en-US" sz="2400" dirty="0"/>
              <a:t>上行速率一般为 </a:t>
            </a:r>
            <a:r>
              <a:rPr lang="en-US" altLang="zh-CN" sz="2400" dirty="0"/>
              <a:t>0.2 </a:t>
            </a:r>
            <a:r>
              <a:rPr lang="en-US" altLang="zh-CN" sz="2400" dirty="0">
                <a:sym typeface="Symbol" panose="05050102010706020507" pitchFamily="18" charset="2"/>
              </a:rPr>
              <a:t> </a:t>
            </a:r>
            <a:r>
              <a:rPr lang="en-US" altLang="zh-CN" sz="2400" dirty="0"/>
              <a:t>2 Mbit/s</a:t>
            </a:r>
            <a:r>
              <a:rPr lang="zh-CN" altLang="en-US" sz="2400" dirty="0"/>
              <a:t>，最高可达 </a:t>
            </a:r>
            <a:r>
              <a:rPr lang="en-US" altLang="zh-CN" sz="2400" dirty="0"/>
              <a:t>10 Mbit/s</a:t>
            </a:r>
            <a:r>
              <a:rPr lang="zh-CN" altLang="en-US" sz="2400" dirty="0"/>
              <a:t>。</a:t>
            </a:r>
            <a:endParaRPr lang="en-US" altLang="zh-CN" sz="2400" dirty="0"/>
          </a:p>
          <a:p>
            <a:r>
              <a:rPr lang="zh-CN" altLang="en-US" sz="2800" dirty="0"/>
              <a:t>电缆调制解调器比在普通电话线上使用的调制解调器要复杂得多，并且不是成对使用，而是</a:t>
            </a:r>
            <a:r>
              <a:rPr lang="zh-CN" altLang="en-US" sz="2800" dirty="0">
                <a:solidFill>
                  <a:srgbClr val="FF0000"/>
                </a:solidFill>
              </a:rPr>
              <a:t>只安装在用户端</a:t>
            </a:r>
            <a:r>
              <a:rPr lang="zh-CN" altLang="en-US" sz="28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dirty="0"/>
              <a:t>2.2.2  </a:t>
            </a:r>
            <a:r>
              <a:rPr lang="zh-CN" altLang="zh-CN" dirty="0"/>
              <a:t>有关信道的几个基本概念</a:t>
            </a:r>
            <a:endParaRPr lang="zh-CN" altLang="en-US" dirty="0"/>
          </a:p>
        </p:txBody>
      </p:sp>
      <p:sp>
        <p:nvSpPr>
          <p:cNvPr id="120835" name="Rectangle 3"/>
          <p:cNvSpPr>
            <a:spLocks noGrp="1" noChangeArrowheads="1"/>
          </p:cNvSpPr>
          <p:nvPr>
            <p:ph idx="1"/>
          </p:nvPr>
        </p:nvSpPr>
        <p:spPr/>
        <p:txBody>
          <a:bodyPr/>
          <a:lstStyle/>
          <a:p>
            <a:pPr>
              <a:spcAft>
                <a:spcPct val="15000"/>
              </a:spcAft>
            </a:pPr>
            <a:r>
              <a:rPr lang="zh-CN" altLang="en-US" dirty="0">
                <a:solidFill>
                  <a:srgbClr val="FF0000"/>
                </a:solidFill>
              </a:rPr>
              <a:t>基带信号</a:t>
            </a:r>
            <a:r>
              <a:rPr lang="zh-CN" altLang="en-US" dirty="0"/>
              <a:t>（即基本频带信号）</a:t>
            </a:r>
            <a:r>
              <a:rPr lang="en-US" altLang="zh-CN" dirty="0"/>
              <a:t>—— </a:t>
            </a:r>
            <a:r>
              <a:rPr lang="zh-CN" altLang="en-US" dirty="0"/>
              <a:t>来自信源的信号。像计算机输出的代表各种文字或图像文件的数据信号都属于基带信号。</a:t>
            </a:r>
          </a:p>
          <a:p>
            <a:pPr>
              <a:spcAft>
                <a:spcPct val="15000"/>
              </a:spcAft>
            </a:pPr>
            <a:r>
              <a:rPr lang="zh-CN" altLang="en-US" dirty="0"/>
              <a:t>基带信号往往包含有较多的低频成分，甚至有直流成分，而许多信道并不能传输这种低频分量或直流分量。因此必须对</a:t>
            </a:r>
            <a:r>
              <a:rPr lang="zh-CN" altLang="en-US" u="sng" dirty="0"/>
              <a:t>基带信号进行</a:t>
            </a:r>
            <a:r>
              <a:rPr lang="zh-CN" altLang="en-US" u="sng" dirty="0">
                <a:solidFill>
                  <a:srgbClr val="FF0000"/>
                </a:solidFill>
              </a:rPr>
              <a:t>调制</a:t>
            </a:r>
            <a:r>
              <a:rPr lang="zh-CN" altLang="en-US" dirty="0">
                <a:solidFill>
                  <a:srgbClr val="FF0000"/>
                </a:solidFill>
              </a:rPr>
              <a:t> </a:t>
            </a:r>
            <a:r>
              <a:rPr lang="en-US" altLang="zh-CN" dirty="0"/>
              <a:t>(modulation)</a:t>
            </a:r>
            <a:r>
              <a:rPr lang="zh-CN" altLang="en-US" dirty="0"/>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dirty="0"/>
              <a:t>2.6.3  </a:t>
            </a:r>
            <a:r>
              <a:rPr lang="en-US" altLang="zh-CN" dirty="0" err="1"/>
              <a:t>FTTx</a:t>
            </a:r>
            <a:r>
              <a:rPr lang="en-US" altLang="zh-CN" dirty="0"/>
              <a:t> </a:t>
            </a:r>
            <a:r>
              <a:rPr lang="zh-CN" altLang="en-US" dirty="0"/>
              <a:t>技术 </a:t>
            </a:r>
          </a:p>
        </p:txBody>
      </p:sp>
      <p:sp>
        <p:nvSpPr>
          <p:cNvPr id="302083" name="Rectangle 3"/>
          <p:cNvSpPr>
            <a:spLocks noGrp="1" noChangeArrowheads="1"/>
          </p:cNvSpPr>
          <p:nvPr>
            <p:ph idx="1"/>
          </p:nvPr>
        </p:nvSpPr>
        <p:spPr/>
        <p:txBody>
          <a:bodyPr/>
          <a:lstStyle/>
          <a:p>
            <a:r>
              <a:rPr lang="en-US" altLang="zh-CN" sz="2800" dirty="0" err="1"/>
              <a:t>FTTx</a:t>
            </a:r>
            <a:r>
              <a:rPr lang="en-US" altLang="zh-CN" sz="2800" dirty="0"/>
              <a:t> </a:t>
            </a:r>
            <a:r>
              <a:rPr lang="zh-CN" altLang="en-US" sz="2800" dirty="0"/>
              <a:t>是一种实现宽带居民接入网的方案，代表</a:t>
            </a:r>
            <a:r>
              <a:rPr lang="zh-CN" altLang="zh-CN" sz="2800" dirty="0"/>
              <a:t>多种宽带光纤接入方式</a:t>
            </a:r>
            <a:r>
              <a:rPr lang="zh-CN" altLang="en-US" sz="2800" dirty="0"/>
              <a:t>。</a:t>
            </a:r>
            <a:endParaRPr lang="en-US" altLang="zh-CN" sz="2800" dirty="0"/>
          </a:p>
          <a:p>
            <a:r>
              <a:rPr lang="en-US" altLang="zh-CN" sz="2800" dirty="0" err="1"/>
              <a:t>FTTx</a:t>
            </a:r>
            <a:r>
              <a:rPr lang="en-US" altLang="zh-CN" sz="2800" dirty="0"/>
              <a:t> </a:t>
            </a:r>
            <a:r>
              <a:rPr lang="zh-CN" altLang="zh-CN" sz="2800" dirty="0"/>
              <a:t>表示</a:t>
            </a:r>
            <a:r>
              <a:rPr lang="en-US" altLang="zh-CN" sz="2800" dirty="0"/>
              <a:t> Fiber To The…</a:t>
            </a:r>
            <a:r>
              <a:rPr lang="zh-CN" altLang="en-US" sz="2800" dirty="0"/>
              <a:t>（光纤到</a:t>
            </a:r>
            <a:r>
              <a:rPr lang="en-US" altLang="zh-CN" sz="2800" dirty="0"/>
              <a:t>…</a:t>
            </a:r>
            <a:r>
              <a:rPr lang="zh-CN" altLang="en-US" sz="2800" dirty="0"/>
              <a:t>），例如：</a:t>
            </a:r>
            <a:endParaRPr lang="en-US" altLang="zh-CN" sz="2800" dirty="0"/>
          </a:p>
          <a:p>
            <a:pPr lvl="1"/>
            <a:r>
              <a:rPr lang="zh-CN" altLang="en-US" sz="2400" dirty="0">
                <a:solidFill>
                  <a:srgbClr val="0000CC"/>
                </a:solidFill>
              </a:rPr>
              <a:t>光纤到户 </a:t>
            </a:r>
            <a:r>
              <a:rPr lang="en-US" altLang="zh-CN" sz="2400" dirty="0">
                <a:solidFill>
                  <a:srgbClr val="0000CC"/>
                </a:solidFill>
              </a:rPr>
              <a:t>FTTH </a:t>
            </a:r>
            <a:r>
              <a:rPr lang="en-US" altLang="zh-CN" sz="2400" dirty="0"/>
              <a:t>(Fiber To The Home)</a:t>
            </a:r>
            <a:r>
              <a:rPr lang="zh-CN" altLang="en-US" sz="2400" dirty="0"/>
              <a:t>：光纤一直铺设到用户家庭，可能是居民接入网最后的解决方法。</a:t>
            </a:r>
          </a:p>
          <a:p>
            <a:pPr lvl="1"/>
            <a:r>
              <a:rPr lang="zh-CN" altLang="en-US" sz="2400" dirty="0">
                <a:solidFill>
                  <a:srgbClr val="0000CC"/>
                </a:solidFill>
              </a:rPr>
              <a:t>光纤到大楼 </a:t>
            </a:r>
            <a:r>
              <a:rPr lang="en-US" altLang="zh-CN" sz="2400" dirty="0">
                <a:solidFill>
                  <a:srgbClr val="0000CC"/>
                </a:solidFill>
              </a:rPr>
              <a:t>FTTB </a:t>
            </a:r>
            <a:r>
              <a:rPr lang="en-US" altLang="zh-CN" sz="2400" dirty="0"/>
              <a:t>(Fiber To The Building)</a:t>
            </a:r>
            <a:r>
              <a:rPr lang="zh-CN" altLang="en-US" sz="2400" dirty="0"/>
              <a:t>：光纤进入大楼后就转换为电信号，然后用电缆或双绞线分配到各用户。</a:t>
            </a:r>
          </a:p>
          <a:p>
            <a:pPr lvl="1"/>
            <a:r>
              <a:rPr lang="zh-CN" altLang="en-US" sz="2400" dirty="0">
                <a:solidFill>
                  <a:srgbClr val="0000CC"/>
                </a:solidFill>
              </a:rPr>
              <a:t>光纤到路边 </a:t>
            </a:r>
            <a:r>
              <a:rPr lang="en-US" altLang="zh-CN" sz="2400" dirty="0">
                <a:solidFill>
                  <a:srgbClr val="0000CC"/>
                </a:solidFill>
              </a:rPr>
              <a:t>FTTC </a:t>
            </a:r>
            <a:r>
              <a:rPr lang="en-US" altLang="zh-CN" sz="2400" dirty="0"/>
              <a:t>(Fiber To The Curb)</a:t>
            </a:r>
            <a:r>
              <a:rPr lang="zh-CN" altLang="en-US" sz="2400" dirty="0"/>
              <a:t>：光纤铺到路边，从路边到各用户可使用星形结构双绞线作为传输媒体。</a:t>
            </a:r>
            <a:endParaRPr lang="en-US" altLang="zh-CN"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46156" y="1111350"/>
            <a:ext cx="7880086" cy="2519362"/>
            <a:chOff x="816902" y="630238"/>
            <a:chExt cx="7880086" cy="2519362"/>
          </a:xfrm>
        </p:grpSpPr>
        <p:grpSp>
          <p:nvGrpSpPr>
            <p:cNvPr id="318468" name="Group 4"/>
            <p:cNvGrpSpPr/>
            <p:nvPr/>
          </p:nvGrpSpPr>
          <p:grpSpPr bwMode="auto">
            <a:xfrm>
              <a:off x="6980636" y="1182688"/>
              <a:ext cx="1716352" cy="1751012"/>
              <a:chOff x="3606" y="1238"/>
              <a:chExt cx="1270" cy="1103"/>
            </a:xfrm>
          </p:grpSpPr>
          <p:sp>
            <p:nvSpPr>
              <p:cNvPr id="318469" name="Line 5"/>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0" name="Line 6"/>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1" name="Line 7"/>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472" name="Text Box 8"/>
            <p:cNvSpPr txBox="1">
              <a:spLocks noChangeArrowheads="1"/>
            </p:cNvSpPr>
            <p:nvPr/>
          </p:nvSpPr>
          <p:spPr bwMode="auto">
            <a:xfrm>
              <a:off x="2180696" y="1446213"/>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p>
          </p:txBody>
        </p:sp>
        <p:sp>
          <p:nvSpPr>
            <p:cNvPr id="318473" name="Rectangle 9"/>
            <p:cNvSpPr>
              <a:spLocks noChangeArrowheads="1"/>
            </p:cNvSpPr>
            <p:nvPr/>
          </p:nvSpPr>
          <p:spPr bwMode="auto">
            <a:xfrm>
              <a:off x="4249606" y="1782763"/>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1:N</a:t>
              </a:r>
            </a:p>
          </p:txBody>
        </p:sp>
        <p:sp>
          <p:nvSpPr>
            <p:cNvPr id="318474" name="Rectangle 10"/>
            <p:cNvSpPr>
              <a:spLocks noChangeArrowheads="1"/>
            </p:cNvSpPr>
            <p:nvPr/>
          </p:nvSpPr>
          <p:spPr bwMode="auto">
            <a:xfrm>
              <a:off x="6824133" y="271780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475" name="Rectangle 11"/>
            <p:cNvSpPr>
              <a:spLocks noChangeArrowheads="1"/>
            </p:cNvSpPr>
            <p:nvPr/>
          </p:nvSpPr>
          <p:spPr bwMode="auto">
            <a:xfrm>
              <a:off x="6824133" y="1782763"/>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476" name="Line 12"/>
            <p:cNvSpPr>
              <a:spLocks noChangeShapeType="1"/>
            </p:cNvSpPr>
            <p:nvPr/>
          </p:nvSpPr>
          <p:spPr bwMode="auto">
            <a:xfrm>
              <a:off x="870214" y="1998663"/>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77" name="Rectangle 13"/>
            <p:cNvSpPr>
              <a:spLocks noChangeArrowheads="1"/>
            </p:cNvSpPr>
            <p:nvPr/>
          </p:nvSpPr>
          <p:spPr bwMode="auto">
            <a:xfrm>
              <a:off x="2118783" y="1782763"/>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OLT</a:t>
              </a:r>
            </a:p>
          </p:txBody>
        </p:sp>
        <p:sp>
          <p:nvSpPr>
            <p:cNvPr id="318478" name="Text Box 14"/>
            <p:cNvSpPr txBox="1">
              <a:spLocks noChangeArrowheads="1"/>
            </p:cNvSpPr>
            <p:nvPr/>
          </p:nvSpPr>
          <p:spPr bwMode="auto">
            <a:xfrm>
              <a:off x="816902" y="1638300"/>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p>
          </p:txBody>
        </p:sp>
        <p:sp>
          <p:nvSpPr>
            <p:cNvPr id="318479" name="Line 15"/>
            <p:cNvSpPr>
              <a:spLocks noChangeShapeType="1"/>
            </p:cNvSpPr>
            <p:nvPr/>
          </p:nvSpPr>
          <p:spPr bwMode="auto">
            <a:xfrm>
              <a:off x="2846256" y="1998663"/>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0" name="Line 16"/>
            <p:cNvSpPr>
              <a:spLocks noChangeShapeType="1"/>
            </p:cNvSpPr>
            <p:nvPr/>
          </p:nvSpPr>
          <p:spPr bwMode="auto">
            <a:xfrm flipV="1">
              <a:off x="4951281" y="1171576"/>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1" name="Line 17"/>
            <p:cNvSpPr>
              <a:spLocks noChangeShapeType="1"/>
            </p:cNvSpPr>
            <p:nvPr/>
          </p:nvSpPr>
          <p:spPr bwMode="auto">
            <a:xfrm>
              <a:off x="4951281" y="2141538"/>
              <a:ext cx="1872853" cy="7921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2" name="Line 18"/>
            <p:cNvSpPr>
              <a:spLocks noChangeShapeType="1"/>
            </p:cNvSpPr>
            <p:nvPr/>
          </p:nvSpPr>
          <p:spPr bwMode="auto">
            <a:xfrm>
              <a:off x="4951281" y="1998663"/>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83" name="Text Box 19"/>
            <p:cNvSpPr txBox="1">
              <a:spLocks noChangeArrowheads="1"/>
            </p:cNvSpPr>
            <p:nvPr/>
          </p:nvSpPr>
          <p:spPr bwMode="auto">
            <a:xfrm rot="5400000">
              <a:off x="7042034" y="2326759"/>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p>
          </p:txBody>
        </p:sp>
        <p:sp>
          <p:nvSpPr>
            <p:cNvPr id="318484" name="Text Box 20"/>
            <p:cNvSpPr txBox="1">
              <a:spLocks noChangeArrowheads="1"/>
            </p:cNvSpPr>
            <p:nvPr/>
          </p:nvSpPr>
          <p:spPr bwMode="auto">
            <a:xfrm>
              <a:off x="4027752" y="1422400"/>
              <a:ext cx="10118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光分路器</a:t>
              </a:r>
            </a:p>
          </p:txBody>
        </p:sp>
        <p:sp>
          <p:nvSpPr>
            <p:cNvPr id="318485" name="Text Box 21"/>
            <p:cNvSpPr txBox="1">
              <a:spLocks noChangeArrowheads="1"/>
            </p:cNvSpPr>
            <p:nvPr/>
          </p:nvSpPr>
          <p:spPr bwMode="auto">
            <a:xfrm>
              <a:off x="6512851" y="630238"/>
              <a:ext cx="1218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光网络单元</a:t>
              </a:r>
            </a:p>
          </p:txBody>
        </p:sp>
        <p:sp>
          <p:nvSpPr>
            <p:cNvPr id="318486" name="Rectangle 22"/>
            <p:cNvSpPr>
              <a:spLocks noChangeArrowheads="1"/>
            </p:cNvSpPr>
            <p:nvPr/>
          </p:nvSpPr>
          <p:spPr bwMode="auto">
            <a:xfrm>
              <a:off x="6824133" y="9667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ONU</a:t>
              </a:r>
            </a:p>
          </p:txBody>
        </p:sp>
        <p:sp>
          <p:nvSpPr>
            <p:cNvPr id="318487" name="Text Box 23"/>
            <p:cNvSpPr txBox="1">
              <a:spLocks noChangeArrowheads="1"/>
            </p:cNvSpPr>
            <p:nvPr/>
          </p:nvSpPr>
          <p:spPr bwMode="auto">
            <a:xfrm>
              <a:off x="2846256" y="1655763"/>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88" name="Text Box 24"/>
            <p:cNvSpPr txBox="1">
              <a:spLocks noChangeArrowheads="1"/>
            </p:cNvSpPr>
            <p:nvPr/>
          </p:nvSpPr>
          <p:spPr bwMode="auto">
            <a:xfrm>
              <a:off x="5334794" y="166528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000099"/>
                  </a:solidFill>
                  <a:latin typeface="+mn-lt"/>
                  <a:ea typeface="黑体" panose="02010609060101010101" pitchFamily="2" charset="-122"/>
                </a:rPr>
                <a:t>★●</a:t>
              </a:r>
              <a:r>
                <a:rPr lang="en-US" altLang="zh-CN" b="1" dirty="0">
                  <a:solidFill>
                    <a:srgbClr val="000099"/>
                  </a:solidFill>
                  <a:latin typeface="+mn-lt"/>
                  <a:ea typeface="黑体" panose="02010609060101010101" pitchFamily="2" charset="-122"/>
                  <a:sym typeface="Wingdings" panose="05000000000000000000" pitchFamily="2" charset="2"/>
                </a:rPr>
                <a:t></a:t>
              </a:r>
            </a:p>
          </p:txBody>
        </p:sp>
        <p:sp>
          <p:nvSpPr>
            <p:cNvPr id="318489" name="Text Box 25"/>
            <p:cNvSpPr txBox="1">
              <a:spLocks noChangeArrowheads="1"/>
            </p:cNvSpPr>
            <p:nvPr/>
          </p:nvSpPr>
          <p:spPr bwMode="auto">
            <a:xfrm>
              <a:off x="7838810" y="257492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0" name="Text Box 26"/>
            <p:cNvSpPr txBox="1">
              <a:spLocks noChangeArrowheads="1"/>
            </p:cNvSpPr>
            <p:nvPr/>
          </p:nvSpPr>
          <p:spPr bwMode="auto">
            <a:xfrm rot="1462546">
              <a:off x="5295205" y="2140228"/>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1" name="Text Box 27"/>
            <p:cNvSpPr txBox="1">
              <a:spLocks noChangeArrowheads="1"/>
            </p:cNvSpPr>
            <p:nvPr/>
          </p:nvSpPr>
          <p:spPr bwMode="auto">
            <a:xfrm rot="-1261310">
              <a:off x="5295205" y="119884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2" name="Text Box 28"/>
            <p:cNvSpPr txBox="1">
              <a:spLocks noChangeArrowheads="1"/>
            </p:cNvSpPr>
            <p:nvPr/>
          </p:nvSpPr>
          <p:spPr bwMode="auto">
            <a:xfrm>
              <a:off x="7849130" y="1638301"/>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493" name="Text Box 29"/>
            <p:cNvSpPr txBox="1">
              <a:spLocks noChangeArrowheads="1"/>
            </p:cNvSpPr>
            <p:nvPr/>
          </p:nvSpPr>
          <p:spPr bwMode="auto">
            <a:xfrm>
              <a:off x="7838810" y="825500"/>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494" name="Line 30"/>
            <p:cNvSpPr>
              <a:spLocks noChangeShapeType="1"/>
            </p:cNvSpPr>
            <p:nvPr/>
          </p:nvSpPr>
          <p:spPr bwMode="auto">
            <a:xfrm>
              <a:off x="3781823"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5" name="Line 31"/>
            <p:cNvSpPr>
              <a:spLocks noChangeShapeType="1"/>
            </p:cNvSpPr>
            <p:nvPr/>
          </p:nvSpPr>
          <p:spPr bwMode="auto">
            <a:xfrm rot="-1251268">
              <a:off x="6199850" y="12065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6" name="Line 32"/>
            <p:cNvSpPr>
              <a:spLocks noChangeShapeType="1"/>
            </p:cNvSpPr>
            <p:nvPr/>
          </p:nvSpPr>
          <p:spPr bwMode="auto">
            <a:xfrm>
              <a:off x="8306594" y="2790825"/>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7" name="Line 33"/>
            <p:cNvSpPr>
              <a:spLocks noChangeShapeType="1"/>
            </p:cNvSpPr>
            <p:nvPr/>
          </p:nvSpPr>
          <p:spPr bwMode="auto">
            <a:xfrm>
              <a:off x="8306594" y="1854200"/>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8" name="Line 34"/>
            <p:cNvSpPr>
              <a:spLocks noChangeShapeType="1"/>
            </p:cNvSpPr>
            <p:nvPr/>
          </p:nvSpPr>
          <p:spPr bwMode="auto">
            <a:xfrm rot="1377025">
              <a:off x="6160294" y="25923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499" name="Line 35"/>
            <p:cNvSpPr>
              <a:spLocks noChangeShapeType="1"/>
            </p:cNvSpPr>
            <p:nvPr/>
          </p:nvSpPr>
          <p:spPr bwMode="auto">
            <a:xfrm>
              <a:off x="6278960" y="185420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0" name="Line 36"/>
            <p:cNvSpPr>
              <a:spLocks noChangeShapeType="1"/>
            </p:cNvSpPr>
            <p:nvPr/>
          </p:nvSpPr>
          <p:spPr bwMode="auto">
            <a:xfrm>
              <a:off x="8311754" y="1035050"/>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2" name="AutoShape 68"/>
            <p:cNvSpPr>
              <a:spLocks noChangeArrowheads="1"/>
            </p:cNvSpPr>
            <p:nvPr/>
          </p:nvSpPr>
          <p:spPr bwMode="auto">
            <a:xfrm>
              <a:off x="1050793" y="919164"/>
              <a:ext cx="2419746" cy="358775"/>
            </a:xfrm>
            <a:prstGeom prst="wedgeRoundRectCallout">
              <a:avLst>
                <a:gd name="adj1" fmla="val 45684"/>
                <a:gd name="adj2" fmla="val 158215"/>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3" name="Text Box 69"/>
            <p:cNvSpPr txBox="1">
              <a:spLocks noChangeArrowheads="1"/>
            </p:cNvSpPr>
            <p:nvPr/>
          </p:nvSpPr>
          <p:spPr bwMode="auto">
            <a:xfrm>
              <a:off x="1129904" y="91916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发往特定 </a:t>
              </a:r>
              <a:r>
                <a:rPr lang="en-US" altLang="zh-CN" sz="1600" b="1">
                  <a:solidFill>
                    <a:srgbClr val="000099"/>
                  </a:solidFill>
                  <a:latin typeface="+mn-lt"/>
                  <a:ea typeface="黑体" panose="02010609060101010101" pitchFamily="2" charset="-122"/>
                </a:rPr>
                <a:t>ONU </a:t>
              </a:r>
              <a:r>
                <a:rPr lang="zh-CN" altLang="en-US" sz="1600" b="1">
                  <a:solidFill>
                    <a:srgbClr val="000099"/>
                  </a:solidFill>
                  <a:latin typeface="+mn-lt"/>
                  <a:ea typeface="黑体" panose="02010609060101010101" pitchFamily="2" charset="-122"/>
                </a:rPr>
                <a:t>的数据</a:t>
              </a:r>
            </a:p>
          </p:txBody>
        </p:sp>
        <p:sp>
          <p:nvSpPr>
            <p:cNvPr id="318536" name="Text Box 72"/>
            <p:cNvSpPr txBox="1">
              <a:spLocks noChangeArrowheads="1"/>
            </p:cNvSpPr>
            <p:nvPr/>
          </p:nvSpPr>
          <p:spPr bwMode="auto">
            <a:xfrm>
              <a:off x="4180159" y="868650"/>
              <a:ext cx="7008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solidFill>
                    <a:srgbClr val="C00000"/>
                  </a:solidFill>
                  <a:latin typeface="+mn-lt"/>
                  <a:ea typeface="黑体" panose="02010609060101010101" pitchFamily="2" charset="-122"/>
                </a:rPr>
                <a:t>下行</a:t>
              </a:r>
            </a:p>
          </p:txBody>
        </p:sp>
        <p:sp>
          <p:nvSpPr>
            <p:cNvPr id="318538" name="Line 74"/>
            <p:cNvSpPr>
              <a:spLocks noChangeShapeType="1"/>
            </p:cNvSpPr>
            <p:nvPr/>
          </p:nvSpPr>
          <p:spPr bwMode="auto">
            <a:xfrm>
              <a:off x="4172215" y="1277938"/>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grpSp>
        <p:nvGrpSpPr>
          <p:cNvPr id="5" name="组合 4"/>
          <p:cNvGrpSpPr/>
          <p:nvPr/>
        </p:nvGrpSpPr>
        <p:grpSpPr>
          <a:xfrm>
            <a:off x="1498713" y="6142360"/>
            <a:ext cx="7371027" cy="526494"/>
            <a:chOff x="1169459" y="5805264"/>
            <a:chExt cx="7371027" cy="526494"/>
          </a:xfrm>
        </p:grpSpPr>
        <p:sp>
          <p:nvSpPr>
            <p:cNvPr id="318540" name="Text Box 76"/>
            <p:cNvSpPr txBox="1">
              <a:spLocks noChangeArrowheads="1"/>
            </p:cNvSpPr>
            <p:nvPr/>
          </p:nvSpPr>
          <p:spPr bwMode="auto">
            <a:xfrm>
              <a:off x="1754187" y="5949726"/>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局端</a:t>
              </a:r>
            </a:p>
          </p:txBody>
        </p:sp>
        <p:sp>
          <p:nvSpPr>
            <p:cNvPr id="318541" name="AutoShape 77"/>
            <p:cNvSpPr/>
            <p:nvPr/>
          </p:nvSpPr>
          <p:spPr bwMode="auto">
            <a:xfrm rot="-5400000">
              <a:off x="1975909"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2" name="AutoShape 78"/>
            <p:cNvSpPr/>
            <p:nvPr/>
          </p:nvSpPr>
          <p:spPr bwMode="auto">
            <a:xfrm rot="-5400000">
              <a:off x="4743187" y="4025280"/>
              <a:ext cx="144462" cy="3704431"/>
            </a:xfrm>
            <a:prstGeom prst="leftBrace">
              <a:avLst>
                <a:gd name="adj1" fmla="val 197253"/>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3" name="AutoShape 79"/>
            <p:cNvSpPr/>
            <p:nvPr/>
          </p:nvSpPr>
          <p:spPr bwMode="auto">
            <a:xfrm rot="-5400000">
              <a:off x="7592748" y="4998814"/>
              <a:ext cx="141287" cy="1754188"/>
            </a:xfrm>
            <a:prstGeom prst="leftBrace">
              <a:avLst>
                <a:gd name="adj1" fmla="val 95506"/>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anose="02010609060101010101" pitchFamily="2" charset="-122"/>
              </a:endParaRPr>
            </a:p>
          </p:txBody>
        </p:sp>
        <p:sp>
          <p:nvSpPr>
            <p:cNvPr id="318544" name="Text Box 80"/>
            <p:cNvSpPr txBox="1">
              <a:spLocks noChangeArrowheads="1"/>
            </p:cNvSpPr>
            <p:nvPr/>
          </p:nvSpPr>
          <p:spPr bwMode="auto">
            <a:xfrm>
              <a:off x="7214527" y="5949726"/>
              <a:ext cx="881973"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99"/>
                  </a:solidFill>
                  <a:latin typeface="+mn-lt"/>
                  <a:ea typeface="黑体" panose="02010609060101010101" pitchFamily="2" charset="-122"/>
                </a:rPr>
                <a:t>用户端</a:t>
              </a:r>
            </a:p>
          </p:txBody>
        </p:sp>
        <p:sp>
          <p:nvSpPr>
            <p:cNvPr id="318545" name="Text Box 81"/>
            <p:cNvSpPr txBox="1">
              <a:spLocks noChangeArrowheads="1"/>
            </p:cNvSpPr>
            <p:nvPr/>
          </p:nvSpPr>
          <p:spPr bwMode="auto">
            <a:xfrm>
              <a:off x="4093105" y="5962426"/>
              <a:ext cx="184537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000099"/>
                  </a:solidFill>
                  <a:latin typeface="+mn-lt"/>
                  <a:ea typeface="黑体" panose="02010609060101010101" pitchFamily="2" charset="-122"/>
                </a:rPr>
                <a:t>光配线网 </a:t>
              </a:r>
              <a:r>
                <a:rPr lang="en-US" altLang="zh-CN" b="1" dirty="0">
                  <a:solidFill>
                    <a:srgbClr val="000099"/>
                  </a:solidFill>
                  <a:latin typeface="+mn-lt"/>
                  <a:ea typeface="黑体" panose="02010609060101010101" pitchFamily="2" charset="-122"/>
                </a:rPr>
                <a:t>(ODN)</a:t>
              </a:r>
            </a:p>
          </p:txBody>
        </p:sp>
      </p:grpSp>
      <p:sp>
        <p:nvSpPr>
          <p:cNvPr id="318546" name="Text Box 82"/>
          <p:cNvSpPr txBox="1">
            <a:spLocks noChangeArrowheads="1"/>
          </p:cNvSpPr>
          <p:nvPr/>
        </p:nvSpPr>
        <p:spPr bwMode="auto">
          <a:xfrm>
            <a:off x="562456" y="260142"/>
            <a:ext cx="8278976" cy="86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4400" b="1">
                <a:solidFill>
                  <a:srgbClr val="333399"/>
                </a:solidFill>
                <a:latin typeface="+mn-lt"/>
                <a:ea typeface="黑体" panose="02010609060101010101" pitchFamily="2" charset="-122"/>
                <a:cs typeface="+mj-cs"/>
              </a:defRPr>
            </a:lvl1pPr>
            <a:lvl2pPr eaLnBrk="1" hangingPunct="1">
              <a:defRPr sz="4400">
                <a:solidFill>
                  <a:schemeClr val="tx2"/>
                </a:solidFill>
                <a:latin typeface="Times New Roman" panose="02020603050405020304" pitchFamily="18" charset="0"/>
              </a:defRPr>
            </a:lvl2pPr>
            <a:lvl3pPr eaLnBrk="1" hangingPunct="1">
              <a:defRPr sz="4400">
                <a:solidFill>
                  <a:schemeClr val="tx2"/>
                </a:solidFill>
                <a:latin typeface="Times New Roman" panose="02020603050405020304" pitchFamily="18" charset="0"/>
              </a:defRPr>
            </a:lvl3pPr>
            <a:lvl4pPr eaLnBrk="1" hangingPunct="1">
              <a:defRPr sz="4400">
                <a:solidFill>
                  <a:schemeClr val="tx2"/>
                </a:solidFill>
                <a:latin typeface="Times New Roman" panose="02020603050405020304" pitchFamily="18" charset="0"/>
              </a:defRPr>
            </a:lvl4pPr>
            <a:lvl5pPr eaLnBrk="1" hangingPunct="1">
              <a:defRPr sz="4400">
                <a:solidFill>
                  <a:schemeClr val="tx2"/>
                </a:solidFill>
                <a:latin typeface="Times New Roman" panose="02020603050405020304" pitchFamily="18" charset="0"/>
              </a:defRPr>
            </a:lvl5pPr>
            <a:lvl6pPr marL="457200" fontAlgn="base">
              <a:spcBef>
                <a:spcPct val="0"/>
              </a:spcBef>
              <a:spcAft>
                <a:spcPct val="0"/>
              </a:spcAft>
              <a:defRPr sz="4400">
                <a:solidFill>
                  <a:schemeClr val="tx2"/>
                </a:solidFill>
                <a:latin typeface="Times New Roman" panose="02020603050405020304" pitchFamily="18" charset="0"/>
              </a:defRPr>
            </a:lvl6pPr>
            <a:lvl7pPr marL="914400" fontAlgn="base">
              <a:spcBef>
                <a:spcPct val="0"/>
              </a:spcBef>
              <a:spcAft>
                <a:spcPct val="0"/>
              </a:spcAft>
              <a:defRPr sz="4400">
                <a:solidFill>
                  <a:schemeClr val="tx2"/>
                </a:solidFill>
                <a:latin typeface="Times New Roman" panose="02020603050405020304" pitchFamily="18" charset="0"/>
              </a:defRPr>
            </a:lvl7pPr>
            <a:lvl8pPr marL="1371600" fontAlgn="base">
              <a:spcBef>
                <a:spcPct val="0"/>
              </a:spcBef>
              <a:spcAft>
                <a:spcPct val="0"/>
              </a:spcAft>
              <a:defRPr sz="4400">
                <a:solidFill>
                  <a:schemeClr val="tx2"/>
                </a:solidFill>
                <a:latin typeface="Times New Roman" panose="02020603050405020304" pitchFamily="18" charset="0"/>
              </a:defRPr>
            </a:lvl8pPr>
            <a:lvl9pPr marL="1828800" fontAlgn="base">
              <a:spcBef>
                <a:spcPct val="0"/>
              </a:spcBef>
              <a:spcAft>
                <a:spcPct val="0"/>
              </a:spcAft>
              <a:defRPr sz="4400">
                <a:solidFill>
                  <a:schemeClr val="tx2"/>
                </a:solidFill>
                <a:latin typeface="Times New Roman" panose="02020603050405020304" pitchFamily="18" charset="0"/>
              </a:defRPr>
            </a:lvl9pPr>
          </a:lstStyle>
          <a:p>
            <a:pPr algn="ctr"/>
            <a:r>
              <a:rPr lang="zh-CN" altLang="zh-CN" sz="3200" dirty="0"/>
              <a:t>无源光网络</a:t>
            </a:r>
            <a:r>
              <a:rPr lang="en-US" altLang="zh-CN" sz="3200" dirty="0"/>
              <a:t> PON</a:t>
            </a:r>
          </a:p>
          <a:p>
            <a:pPr algn="ctr"/>
            <a:r>
              <a:rPr lang="en-US" altLang="zh-CN" sz="3200" dirty="0"/>
              <a:t> (Passive Optical Network) </a:t>
            </a:r>
            <a:r>
              <a:rPr lang="zh-CN" altLang="en-US" sz="3200" dirty="0"/>
              <a:t>的组成 </a:t>
            </a:r>
          </a:p>
        </p:txBody>
      </p:sp>
      <p:grpSp>
        <p:nvGrpSpPr>
          <p:cNvPr id="4" name="组合 3"/>
          <p:cNvGrpSpPr/>
          <p:nvPr/>
        </p:nvGrpSpPr>
        <p:grpSpPr>
          <a:xfrm>
            <a:off x="1177370" y="3766096"/>
            <a:ext cx="7880086" cy="2324100"/>
            <a:chOff x="816902" y="3405188"/>
            <a:chExt cx="7880086" cy="2324100"/>
          </a:xfrm>
        </p:grpSpPr>
        <p:grpSp>
          <p:nvGrpSpPr>
            <p:cNvPr id="318501" name="Group 37"/>
            <p:cNvGrpSpPr/>
            <p:nvPr/>
          </p:nvGrpSpPr>
          <p:grpSpPr bwMode="auto">
            <a:xfrm>
              <a:off x="6980636" y="3762376"/>
              <a:ext cx="1716352" cy="1751013"/>
              <a:chOff x="3606" y="1238"/>
              <a:chExt cx="1270" cy="1103"/>
            </a:xfrm>
          </p:grpSpPr>
          <p:sp>
            <p:nvSpPr>
              <p:cNvPr id="318502" name="Line 38"/>
              <p:cNvSpPr>
                <a:spLocks noChangeShapeType="1"/>
              </p:cNvSpPr>
              <p:nvPr/>
            </p:nvSpPr>
            <p:spPr bwMode="auto">
              <a:xfrm>
                <a:off x="3606" y="1752"/>
                <a:ext cx="127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3" name="Line 39"/>
              <p:cNvSpPr>
                <a:spLocks noChangeShapeType="1"/>
              </p:cNvSpPr>
              <p:nvPr/>
            </p:nvSpPr>
            <p:spPr bwMode="auto">
              <a:xfrm>
                <a:off x="3923" y="2341"/>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04" name="Line 40"/>
              <p:cNvSpPr>
                <a:spLocks noChangeShapeType="1"/>
              </p:cNvSpPr>
              <p:nvPr/>
            </p:nvSpPr>
            <p:spPr bwMode="auto">
              <a:xfrm>
                <a:off x="3923" y="1238"/>
                <a:ext cx="9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grpSp>
        <p:sp>
          <p:nvSpPr>
            <p:cNvPr id="318505" name="Text Box 41"/>
            <p:cNvSpPr txBox="1">
              <a:spLocks noChangeArrowheads="1"/>
            </p:cNvSpPr>
            <p:nvPr/>
          </p:nvSpPr>
          <p:spPr bwMode="auto">
            <a:xfrm>
              <a:off x="2180696" y="4025900"/>
              <a:ext cx="5982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头端</a:t>
              </a:r>
            </a:p>
          </p:txBody>
        </p:sp>
        <p:sp>
          <p:nvSpPr>
            <p:cNvPr id="318506" name="Rectangle 42"/>
            <p:cNvSpPr>
              <a:spLocks noChangeArrowheads="1"/>
            </p:cNvSpPr>
            <p:nvPr/>
          </p:nvSpPr>
          <p:spPr bwMode="auto">
            <a:xfrm>
              <a:off x="4249606" y="4362450"/>
              <a:ext cx="701675" cy="431800"/>
            </a:xfrm>
            <a:prstGeom prst="rect">
              <a:avLst/>
            </a:prstGeom>
            <a:solidFill>
              <a:srgbClr val="FFFF00"/>
            </a:solidFill>
            <a:ln w="9525">
              <a:solidFill>
                <a:schemeClr val="tx1"/>
              </a:solidFill>
              <a:miter lim="800000"/>
            </a:ln>
            <a:effectLst/>
          </p:spPr>
          <p:txBody>
            <a:bodyPr wrap="none" anchor="ctr"/>
            <a:lstStyle/>
            <a:p>
              <a:pPr algn="ctr"/>
              <a:r>
                <a:rPr lang="en-US" altLang="zh-CN" b="1" dirty="0">
                  <a:solidFill>
                    <a:srgbClr val="000099"/>
                  </a:solidFill>
                  <a:latin typeface="+mn-lt"/>
                  <a:ea typeface="黑体" panose="02010609060101010101" pitchFamily="2" charset="-122"/>
                </a:rPr>
                <a:t>1:N</a:t>
              </a:r>
            </a:p>
          </p:txBody>
        </p:sp>
        <p:sp>
          <p:nvSpPr>
            <p:cNvPr id="318507" name="Rectangle 43"/>
            <p:cNvSpPr>
              <a:spLocks noChangeArrowheads="1"/>
            </p:cNvSpPr>
            <p:nvPr/>
          </p:nvSpPr>
          <p:spPr bwMode="auto">
            <a:xfrm>
              <a:off x="6824133" y="5297488"/>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08" name="Rectangle 44"/>
            <p:cNvSpPr>
              <a:spLocks noChangeArrowheads="1"/>
            </p:cNvSpPr>
            <p:nvPr/>
          </p:nvSpPr>
          <p:spPr bwMode="auto">
            <a:xfrm>
              <a:off x="6824133" y="4362450"/>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09" name="Line 45"/>
            <p:cNvSpPr>
              <a:spLocks noChangeShapeType="1"/>
            </p:cNvSpPr>
            <p:nvPr/>
          </p:nvSpPr>
          <p:spPr bwMode="auto">
            <a:xfrm>
              <a:off x="870214" y="4578350"/>
              <a:ext cx="12468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0" name="Rectangle 46"/>
            <p:cNvSpPr>
              <a:spLocks noChangeArrowheads="1"/>
            </p:cNvSpPr>
            <p:nvPr/>
          </p:nvSpPr>
          <p:spPr bwMode="auto">
            <a:xfrm>
              <a:off x="2118783" y="4362450"/>
              <a:ext cx="701675" cy="431800"/>
            </a:xfrm>
            <a:prstGeom prst="rect">
              <a:avLst/>
            </a:prstGeom>
            <a:solidFill>
              <a:srgbClr val="66FFFF"/>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OLT</a:t>
              </a:r>
            </a:p>
          </p:txBody>
        </p:sp>
        <p:sp>
          <p:nvSpPr>
            <p:cNvPr id="318511" name="Text Box 47"/>
            <p:cNvSpPr txBox="1">
              <a:spLocks noChangeArrowheads="1"/>
            </p:cNvSpPr>
            <p:nvPr/>
          </p:nvSpPr>
          <p:spPr bwMode="auto">
            <a:xfrm>
              <a:off x="816902" y="4217988"/>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a:solidFill>
                    <a:srgbClr val="000099"/>
                  </a:solidFill>
                  <a:latin typeface="+mn-lt"/>
                  <a:ea typeface="黑体" panose="02010609060101010101" pitchFamily="2" charset="-122"/>
                </a:rPr>
                <a:t>光纤干线</a:t>
              </a:r>
            </a:p>
          </p:txBody>
        </p:sp>
        <p:sp>
          <p:nvSpPr>
            <p:cNvPr id="318512" name="Line 48"/>
            <p:cNvSpPr>
              <a:spLocks noChangeShapeType="1"/>
            </p:cNvSpPr>
            <p:nvPr/>
          </p:nvSpPr>
          <p:spPr bwMode="auto">
            <a:xfrm>
              <a:off x="2846256" y="4578350"/>
              <a:ext cx="14033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3" name="Line 49"/>
            <p:cNvSpPr>
              <a:spLocks noChangeShapeType="1"/>
            </p:cNvSpPr>
            <p:nvPr/>
          </p:nvSpPr>
          <p:spPr bwMode="auto">
            <a:xfrm flipV="1">
              <a:off x="4951281" y="3751264"/>
              <a:ext cx="1869413" cy="68262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4" name="Line 50"/>
            <p:cNvSpPr>
              <a:spLocks noChangeShapeType="1"/>
            </p:cNvSpPr>
            <p:nvPr/>
          </p:nvSpPr>
          <p:spPr bwMode="auto">
            <a:xfrm>
              <a:off x="4951281" y="4721226"/>
              <a:ext cx="1872853" cy="7921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5" name="Line 51"/>
            <p:cNvSpPr>
              <a:spLocks noChangeShapeType="1"/>
            </p:cNvSpPr>
            <p:nvPr/>
          </p:nvSpPr>
          <p:spPr bwMode="auto">
            <a:xfrm>
              <a:off x="4951281" y="4578350"/>
              <a:ext cx="1872853"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16" name="Text Box 52"/>
            <p:cNvSpPr txBox="1">
              <a:spLocks noChangeArrowheads="1"/>
            </p:cNvSpPr>
            <p:nvPr/>
          </p:nvSpPr>
          <p:spPr bwMode="auto">
            <a:xfrm rot="5400000">
              <a:off x="7042034" y="490644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Symbol" panose="05050102010706020507" pitchFamily="18" charset="2"/>
                </a:rPr>
                <a:t></a:t>
              </a:r>
            </a:p>
          </p:txBody>
        </p:sp>
        <p:sp>
          <p:nvSpPr>
            <p:cNvPr id="318517" name="Rectangle 53"/>
            <p:cNvSpPr>
              <a:spLocks noChangeArrowheads="1"/>
            </p:cNvSpPr>
            <p:nvPr/>
          </p:nvSpPr>
          <p:spPr bwMode="auto">
            <a:xfrm>
              <a:off x="6824133" y="3546475"/>
              <a:ext cx="701675" cy="431800"/>
            </a:xfrm>
            <a:prstGeom prst="rect">
              <a:avLst/>
            </a:prstGeom>
            <a:solidFill>
              <a:srgbClr val="FFC000"/>
            </a:solidFill>
            <a:ln w="9525">
              <a:solidFill>
                <a:schemeClr val="tx1"/>
              </a:solidFill>
              <a:miter lim="800000"/>
            </a:ln>
            <a:effectLst/>
          </p:spPr>
          <p:txBody>
            <a:bodyPr wrap="none" anchor="ctr"/>
            <a:lstStyle/>
            <a:p>
              <a:pPr algn="ctr"/>
              <a:r>
                <a:rPr lang="en-US" altLang="zh-CN" b="1">
                  <a:solidFill>
                    <a:srgbClr val="000099"/>
                  </a:solidFill>
                  <a:latin typeface="+mn-lt"/>
                  <a:ea typeface="黑体" panose="02010609060101010101" pitchFamily="2" charset="-122"/>
                </a:rPr>
                <a:t>ONU</a:t>
              </a:r>
            </a:p>
          </p:txBody>
        </p:sp>
        <p:sp>
          <p:nvSpPr>
            <p:cNvPr id="318518" name="Text Box 54"/>
            <p:cNvSpPr txBox="1">
              <a:spLocks noChangeArrowheads="1"/>
            </p:cNvSpPr>
            <p:nvPr/>
          </p:nvSpPr>
          <p:spPr bwMode="auto">
            <a:xfrm>
              <a:off x="3233209" y="4235451"/>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19" name="Text Box 55"/>
            <p:cNvSpPr txBox="1">
              <a:spLocks noChangeArrowheads="1"/>
            </p:cNvSpPr>
            <p:nvPr/>
          </p:nvSpPr>
          <p:spPr bwMode="auto">
            <a:xfrm>
              <a:off x="5912644" y="4244976"/>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20" name="Text Box 56"/>
            <p:cNvSpPr txBox="1">
              <a:spLocks noChangeArrowheads="1"/>
            </p:cNvSpPr>
            <p:nvPr/>
          </p:nvSpPr>
          <p:spPr bwMode="auto">
            <a:xfrm>
              <a:off x="7993592" y="5154613"/>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1" name="Text Box 57"/>
            <p:cNvSpPr txBox="1">
              <a:spLocks noChangeArrowheads="1"/>
            </p:cNvSpPr>
            <p:nvPr/>
          </p:nvSpPr>
          <p:spPr bwMode="auto">
            <a:xfrm rot="1462546">
              <a:off x="5924226" y="487072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2" name="Text Box 58"/>
            <p:cNvSpPr txBox="1">
              <a:spLocks noChangeArrowheads="1"/>
            </p:cNvSpPr>
            <p:nvPr/>
          </p:nvSpPr>
          <p:spPr bwMode="auto">
            <a:xfrm rot="-1261310">
              <a:off x="5903589" y="3653116"/>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3" name="Text Box 59"/>
            <p:cNvSpPr txBox="1">
              <a:spLocks noChangeArrowheads="1"/>
            </p:cNvSpPr>
            <p:nvPr/>
          </p:nvSpPr>
          <p:spPr bwMode="auto">
            <a:xfrm>
              <a:off x="8003911" y="4217988"/>
              <a:ext cx="4122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sym typeface="Wingdings" panose="05000000000000000000" pitchFamily="2" charset="2"/>
                </a:rPr>
                <a:t></a:t>
              </a:r>
            </a:p>
          </p:txBody>
        </p:sp>
        <p:sp>
          <p:nvSpPr>
            <p:cNvPr id="318524" name="Text Box 60"/>
            <p:cNvSpPr txBox="1">
              <a:spLocks noChangeArrowheads="1"/>
            </p:cNvSpPr>
            <p:nvPr/>
          </p:nvSpPr>
          <p:spPr bwMode="auto">
            <a:xfrm>
              <a:off x="7993592" y="3405188"/>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rgbClr val="000099"/>
                  </a:solidFill>
                  <a:latin typeface="+mn-lt"/>
                  <a:ea typeface="黑体" panose="02010609060101010101" pitchFamily="2" charset="-122"/>
                </a:rPr>
                <a:t>★</a:t>
              </a:r>
              <a:endParaRPr lang="en-US" altLang="zh-CN" b="1">
                <a:solidFill>
                  <a:srgbClr val="000099"/>
                </a:solidFill>
                <a:latin typeface="+mn-lt"/>
                <a:ea typeface="黑体" panose="02010609060101010101" pitchFamily="2" charset="-122"/>
                <a:sym typeface="Wingdings" panose="05000000000000000000" pitchFamily="2" charset="2"/>
              </a:endParaRPr>
            </a:p>
          </p:txBody>
        </p:sp>
        <p:sp>
          <p:nvSpPr>
            <p:cNvPr id="318525" name="Line 61"/>
            <p:cNvSpPr>
              <a:spLocks noChangeShapeType="1"/>
            </p:cNvSpPr>
            <p:nvPr/>
          </p:nvSpPr>
          <p:spPr bwMode="auto">
            <a:xfrm flipH="1">
              <a:off x="2923646" y="44338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6" name="Line 62"/>
            <p:cNvSpPr>
              <a:spLocks noChangeShapeType="1"/>
            </p:cNvSpPr>
            <p:nvPr/>
          </p:nvSpPr>
          <p:spPr bwMode="auto">
            <a:xfrm rot="9548732">
              <a:off x="5575565" y="401478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7" name="Line 63"/>
            <p:cNvSpPr>
              <a:spLocks noChangeShapeType="1"/>
            </p:cNvSpPr>
            <p:nvPr/>
          </p:nvSpPr>
          <p:spPr bwMode="auto">
            <a:xfrm flipH="1">
              <a:off x="7682310" y="5370513"/>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8" name="Line 64"/>
            <p:cNvSpPr>
              <a:spLocks noChangeShapeType="1"/>
            </p:cNvSpPr>
            <p:nvPr/>
          </p:nvSpPr>
          <p:spPr bwMode="auto">
            <a:xfrm flipH="1">
              <a:off x="7682310"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29" name="Line 65"/>
            <p:cNvSpPr>
              <a:spLocks noChangeShapeType="1"/>
            </p:cNvSpPr>
            <p:nvPr/>
          </p:nvSpPr>
          <p:spPr bwMode="auto">
            <a:xfrm rot="1366384" flipH="1">
              <a:off x="5522252" y="487203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0" name="Line 66"/>
            <p:cNvSpPr>
              <a:spLocks noChangeShapeType="1"/>
            </p:cNvSpPr>
            <p:nvPr/>
          </p:nvSpPr>
          <p:spPr bwMode="auto">
            <a:xfrm flipH="1">
              <a:off x="5577285" y="4433888"/>
              <a:ext cx="31128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1" name="Line 67"/>
            <p:cNvSpPr>
              <a:spLocks noChangeShapeType="1"/>
            </p:cNvSpPr>
            <p:nvPr/>
          </p:nvSpPr>
          <p:spPr bwMode="auto">
            <a:xfrm flipH="1">
              <a:off x="7687469" y="3614738"/>
              <a:ext cx="311283"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18534" name="AutoShape 70"/>
            <p:cNvSpPr>
              <a:spLocks noChangeArrowheads="1"/>
            </p:cNvSpPr>
            <p:nvPr/>
          </p:nvSpPr>
          <p:spPr bwMode="auto">
            <a:xfrm>
              <a:off x="1093094" y="3405188"/>
              <a:ext cx="2419746" cy="393701"/>
            </a:xfrm>
            <a:prstGeom prst="wedgeRoundRectCallout">
              <a:avLst>
                <a:gd name="adj1" fmla="val 53481"/>
                <a:gd name="adj2" fmla="val 170352"/>
                <a:gd name="adj3" fmla="val 16667"/>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b="1">
                <a:solidFill>
                  <a:srgbClr val="000099"/>
                </a:solidFill>
                <a:latin typeface="+mn-lt"/>
                <a:ea typeface="黑体" panose="02010609060101010101" pitchFamily="2" charset="-122"/>
              </a:endParaRPr>
            </a:p>
          </p:txBody>
        </p:sp>
        <p:sp>
          <p:nvSpPr>
            <p:cNvPr id="318535" name="Text Box 71"/>
            <p:cNvSpPr txBox="1">
              <a:spLocks noChangeArrowheads="1"/>
            </p:cNvSpPr>
            <p:nvPr/>
          </p:nvSpPr>
          <p:spPr bwMode="auto">
            <a:xfrm>
              <a:off x="1129904" y="3440113"/>
              <a:ext cx="22028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b="1" dirty="0">
                  <a:solidFill>
                    <a:srgbClr val="000099"/>
                  </a:solidFill>
                  <a:latin typeface="+mn-lt"/>
                  <a:ea typeface="黑体" panose="02010609060101010101" pitchFamily="2" charset="-122"/>
                </a:rPr>
                <a:t>特定 </a:t>
              </a:r>
              <a:r>
                <a:rPr lang="en-US" altLang="zh-CN" sz="1600" b="1" dirty="0">
                  <a:solidFill>
                    <a:srgbClr val="000099"/>
                  </a:solidFill>
                  <a:latin typeface="+mn-lt"/>
                  <a:ea typeface="黑体" panose="02010609060101010101" pitchFamily="2" charset="-122"/>
                </a:rPr>
                <a:t>ONU </a:t>
              </a:r>
              <a:r>
                <a:rPr lang="zh-CN" altLang="en-US" sz="1600" b="1" dirty="0">
                  <a:solidFill>
                    <a:srgbClr val="000099"/>
                  </a:solidFill>
                  <a:latin typeface="+mn-lt"/>
                  <a:ea typeface="黑体" panose="02010609060101010101" pitchFamily="2" charset="-122"/>
                </a:rPr>
                <a:t>发来的数据</a:t>
              </a:r>
            </a:p>
          </p:txBody>
        </p:sp>
        <p:sp>
          <p:nvSpPr>
            <p:cNvPr id="318537" name="Text Box 73"/>
            <p:cNvSpPr txBox="1">
              <a:spLocks noChangeArrowheads="1"/>
            </p:cNvSpPr>
            <p:nvPr/>
          </p:nvSpPr>
          <p:spPr bwMode="auto">
            <a:xfrm>
              <a:off x="4232920" y="3779748"/>
              <a:ext cx="64953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dirty="0">
                  <a:solidFill>
                    <a:srgbClr val="C00000"/>
                  </a:solidFill>
                  <a:latin typeface="+mn-lt"/>
                  <a:ea typeface="黑体" panose="02010609060101010101" pitchFamily="2" charset="-122"/>
                </a:rPr>
                <a:t>上行</a:t>
              </a:r>
            </a:p>
          </p:txBody>
        </p:sp>
        <p:sp>
          <p:nvSpPr>
            <p:cNvPr id="318539" name="Line 75"/>
            <p:cNvSpPr>
              <a:spLocks noChangeShapeType="1"/>
            </p:cNvSpPr>
            <p:nvPr/>
          </p:nvSpPr>
          <p:spPr bwMode="auto">
            <a:xfrm flipH="1">
              <a:off x="4172215" y="4159250"/>
              <a:ext cx="779066" cy="0"/>
            </a:xfrm>
            <a:prstGeom prst="line">
              <a:avLst/>
            </a:prstGeom>
            <a:noFill/>
            <a:ln w="28575">
              <a:solidFill>
                <a:srgbClr val="C000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2" name="矩形 1"/>
            <p:cNvSpPr/>
            <p:nvPr/>
          </p:nvSpPr>
          <p:spPr>
            <a:xfrm>
              <a:off x="1496616" y="4869160"/>
              <a:ext cx="2054332" cy="338554"/>
            </a:xfrm>
            <a:prstGeom prst="rect">
              <a:avLst/>
            </a:prstGeom>
          </p:spPr>
          <p:txBody>
            <a:bodyPr wrap="square">
              <a:spAutoFit/>
            </a:bodyPr>
            <a:lstStyle/>
            <a:p>
              <a:r>
                <a:rPr lang="en-US" altLang="zh-CN" sz="1600" b="1" dirty="0">
                  <a:solidFill>
                    <a:srgbClr val="000099"/>
                  </a:solidFill>
                  <a:latin typeface="+mn-lt"/>
                  <a:ea typeface="黑体" panose="02010609060101010101" pitchFamily="2" charset="-122"/>
                </a:rPr>
                <a:t>OLT</a:t>
              </a:r>
              <a:r>
                <a:rPr lang="zh-CN" altLang="en-US" sz="1600" b="1" dirty="0">
                  <a:solidFill>
                    <a:srgbClr val="000099"/>
                  </a:solidFill>
                  <a:latin typeface="+mn-lt"/>
                  <a:ea typeface="黑体" panose="02010609060101010101" pitchFamily="2" charset="-122"/>
                </a:rPr>
                <a:t>：</a:t>
              </a:r>
              <a:r>
                <a:rPr lang="zh-CN" altLang="zh-CN" sz="1600" b="1" dirty="0">
                  <a:solidFill>
                    <a:srgbClr val="000099"/>
                  </a:solidFill>
                  <a:latin typeface="+mn-lt"/>
                  <a:ea typeface="黑体" panose="02010609060101010101" pitchFamily="2" charset="-122"/>
                </a:rPr>
                <a:t>光线路终端</a:t>
              </a:r>
              <a:endParaRPr lang="zh-CN" altLang="en-US" sz="1600" b="1" dirty="0">
                <a:solidFill>
                  <a:srgbClr val="000099"/>
                </a:solidFill>
                <a:latin typeface="+mn-lt"/>
                <a:ea typeface="黑体" panose="02010609060101010101" pitchFamily="2" charset="-122"/>
              </a:endParaRPr>
            </a:p>
          </p:txBody>
        </p:sp>
      </p:grpSp>
    </p:spTree>
  </p:cSld>
  <p:clrMapOvr>
    <a:masterClrMapping/>
  </p:clrMapOvr>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CN(myzh)Icon</Template>
  <TotalTime>118</TotalTime>
  <Words>6439</Words>
  <Application>Microsoft Office PowerPoint</Application>
  <PresentationFormat>A4 纸张(210x297 毫米)</PresentationFormat>
  <Paragraphs>1196</Paragraphs>
  <Slides>91</Slides>
  <Notes>70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99" baseType="lpstr">
      <vt:lpstr>黑体</vt:lpstr>
      <vt:lpstr>宋体</vt:lpstr>
      <vt:lpstr>Arial</vt:lpstr>
      <vt:lpstr>Arial Rounded MT Bold</vt:lpstr>
      <vt:lpstr>Times New Roman</vt:lpstr>
      <vt:lpstr>Wingdings</vt:lpstr>
      <vt:lpstr>CN(myzh)Icon</vt:lpstr>
      <vt:lpstr>公式</vt:lpstr>
      <vt:lpstr>第 2 章  物理层</vt:lpstr>
      <vt:lpstr>第 2 章  物理层</vt:lpstr>
      <vt:lpstr>2.1  物理层的基本概念</vt:lpstr>
      <vt:lpstr>物理层的主要任务</vt:lpstr>
      <vt:lpstr>2.2  数据通信的基础知识</vt:lpstr>
      <vt:lpstr>2.2.1  数据通信系统的模型</vt:lpstr>
      <vt:lpstr>常用术语</vt:lpstr>
      <vt:lpstr>2.2.2  有关信道的几个基本概念</vt:lpstr>
      <vt:lpstr>2.2.2  有关信道的几个基本概念</vt:lpstr>
      <vt:lpstr>2.2.2  有关信道的几个基本概念</vt:lpstr>
      <vt:lpstr>(1) 常用编码方式</vt:lpstr>
      <vt:lpstr>(1) 常用编码方式</vt:lpstr>
      <vt:lpstr>(1) 常用编码方式</vt:lpstr>
      <vt:lpstr>(2) 基本的带通调制方法</vt:lpstr>
      <vt:lpstr>(2) 基本的带通调制方法</vt:lpstr>
      <vt:lpstr>2.2.3  信道的极限容量 </vt:lpstr>
      <vt:lpstr>数字信号通过实际的信道 </vt:lpstr>
      <vt:lpstr>2.2.3  信道的极限容量</vt:lpstr>
      <vt:lpstr>信道能够通过的频率范围</vt:lpstr>
      <vt:lpstr>信道能够通过的频率范围</vt:lpstr>
      <vt:lpstr>(2) 信噪比 </vt:lpstr>
      <vt:lpstr>(2) 信噪比 </vt:lpstr>
      <vt:lpstr>香农公式表明 </vt:lpstr>
      <vt:lpstr>请注意 </vt:lpstr>
      <vt:lpstr>2.3  物理层下面的传输媒体</vt:lpstr>
      <vt:lpstr>2.3  物理层下面的传输媒体</vt:lpstr>
      <vt:lpstr>2.3  物理层下面的传输媒体</vt:lpstr>
      <vt:lpstr>2.3.1  导引型传输媒体</vt:lpstr>
      <vt:lpstr>2.3.1  导引型传输媒体</vt:lpstr>
      <vt:lpstr>双绞线标准</vt:lpstr>
      <vt:lpstr>PowerPoint 演示文稿</vt:lpstr>
      <vt:lpstr>双绞线标准</vt:lpstr>
      <vt:lpstr>2.3.1  导引型传输媒体</vt:lpstr>
      <vt:lpstr>2.3.1  导引型传输媒体</vt:lpstr>
      <vt:lpstr>光线在光纤中的折射 </vt:lpstr>
      <vt:lpstr>光纤的工作原理</vt:lpstr>
      <vt:lpstr>多模光纤与单模光纤</vt:lpstr>
      <vt:lpstr>多模光纤与单模光纤</vt:lpstr>
      <vt:lpstr>四芯光缆剖面图</vt:lpstr>
      <vt:lpstr>PowerPoint 演示文稿</vt:lpstr>
      <vt:lpstr>光纤通信中使用的光波的波段</vt:lpstr>
      <vt:lpstr>光纤优点</vt:lpstr>
      <vt:lpstr>2.3.2  非导引型传输媒体 </vt:lpstr>
      <vt:lpstr>微波通信方式一：地面微波接力通信</vt:lpstr>
      <vt:lpstr>微波通信方式二：卫星通信</vt:lpstr>
      <vt:lpstr>  无线局域网使用的 ISM 频段 </vt:lpstr>
      <vt:lpstr>2.4  信道复用技术</vt:lpstr>
      <vt:lpstr>2.4.1  频分复用、时分复用和统计时分复用 </vt:lpstr>
      <vt:lpstr>频分复用 FDM (Frequency Division Multiplexing) </vt:lpstr>
      <vt:lpstr>时分复用TDM (Time Division Multiplexing) </vt:lpstr>
      <vt:lpstr>时分复用TDM </vt:lpstr>
      <vt:lpstr>时分复用可能会造成线路资源的浪费 </vt:lpstr>
      <vt:lpstr>统计时分复用 STDM (Statistic TDM)  </vt:lpstr>
      <vt:lpstr>2.4.2   波分复用 WDM (Wavelength Division Multiplexing)  </vt:lpstr>
      <vt:lpstr>2.4.3   码分复用 CDM (Code Division Multiplexing)  </vt:lpstr>
      <vt:lpstr>码片序列(chip sequence) </vt:lpstr>
      <vt:lpstr>码片序列实现了扩频</vt:lpstr>
      <vt:lpstr>CDMA 的重要特点</vt:lpstr>
      <vt:lpstr>码片序列的正交关系 </vt:lpstr>
      <vt:lpstr>正交关系的另一个重要特性 </vt:lpstr>
      <vt:lpstr>码片序列的正交关系举例 </vt:lpstr>
      <vt:lpstr>CDMA 的工作原理 </vt:lpstr>
      <vt:lpstr>PowerPoint 演示文稿</vt:lpstr>
      <vt:lpstr>2.5  数字传输系统</vt:lpstr>
      <vt:lpstr>2.5  数字传输系统</vt:lpstr>
      <vt:lpstr>旧的数字传输系统存在许多缺点</vt:lpstr>
      <vt:lpstr>同步光纤网 SONET</vt:lpstr>
      <vt:lpstr> 同步数字系列 SDH </vt:lpstr>
      <vt:lpstr>PowerPoint 演示文稿</vt:lpstr>
      <vt:lpstr>SONET / SDH 标准的意义</vt:lpstr>
      <vt:lpstr>2.6  宽带接入技术</vt:lpstr>
      <vt:lpstr>2.6  宽带接入技术</vt:lpstr>
      <vt:lpstr>2.6  宽带接入技术</vt:lpstr>
      <vt:lpstr>2.6.1  ADSL 技术</vt:lpstr>
      <vt:lpstr>DSL 的几种类型 </vt:lpstr>
      <vt:lpstr>ADSL 的传输距离</vt:lpstr>
      <vt:lpstr>ADSL 的特点</vt:lpstr>
      <vt:lpstr>DMT 技术</vt:lpstr>
      <vt:lpstr>DMT 技术的频谱分布 </vt:lpstr>
      <vt:lpstr>ADSL 的数据率</vt:lpstr>
      <vt:lpstr>ADSL 的组成 </vt:lpstr>
      <vt:lpstr>PowerPoint 演示文稿</vt:lpstr>
      <vt:lpstr>第二代 ADSL </vt:lpstr>
      <vt:lpstr>2.6.2  光纤同轴混合网（HFC网）</vt:lpstr>
      <vt:lpstr>HFC 网的主干线路采用光纤</vt:lpstr>
      <vt:lpstr>HFC 网采用结点体系结构 </vt:lpstr>
      <vt:lpstr> HFC 网具有双向传输功能，扩展了传输频带</vt:lpstr>
      <vt:lpstr>每个家庭要安装一个用户接口盒 </vt:lpstr>
      <vt:lpstr>电缆调制解调器 (Cable Modem) </vt:lpstr>
      <vt:lpstr>2.6.3  FTTx 技术 </vt:lpstr>
      <vt:lpstr>PowerPoint 演示文稿</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win8.1</cp:lastModifiedBy>
  <cp:revision>61</cp:revision>
  <dcterms:created xsi:type="dcterms:W3CDTF">2016-10-04T02:36:00Z</dcterms:created>
  <dcterms:modified xsi:type="dcterms:W3CDTF">2020-10-20T00:54:28Z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KSOProductBuildVer">
    <vt:lpwstr>2052-11.1.0.8894</vt:lpwstr>
  </property>
</Properties>
</file>