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975" r:id="rId2"/>
    <p:sldId id="976" r:id="rId3"/>
    <p:sldId id="977" r:id="rId4"/>
    <p:sldId id="978" r:id="rId5"/>
    <p:sldId id="961" r:id="rId6"/>
    <p:sldId id="979" r:id="rId7"/>
    <p:sldId id="980" r:id="rId8"/>
    <p:sldId id="972" r:id="rId9"/>
    <p:sldId id="973" r:id="rId10"/>
    <p:sldId id="974" r:id="rId11"/>
    <p:sldId id="981" r:id="rId12"/>
    <p:sldId id="983" r:id="rId13"/>
    <p:sldId id="982" r:id="rId14"/>
    <p:sldId id="984" r:id="rId15"/>
    <p:sldId id="998" r:id="rId16"/>
    <p:sldId id="956" r:id="rId17"/>
    <p:sldId id="957" r:id="rId18"/>
    <p:sldId id="999" r:id="rId19"/>
    <p:sldId id="1000" r:id="rId20"/>
    <p:sldId id="958" r:id="rId21"/>
    <p:sldId id="1001" r:id="rId22"/>
    <p:sldId id="1002" r:id="rId23"/>
    <p:sldId id="1003" r:id="rId24"/>
    <p:sldId id="1004" r:id="rId25"/>
    <p:sldId id="963" r:id="rId26"/>
    <p:sldId id="1005" r:id="rId27"/>
    <p:sldId id="964" r:id="rId28"/>
    <p:sldId id="965" r:id="rId29"/>
    <p:sldId id="1006" r:id="rId30"/>
    <p:sldId id="1007" r:id="rId31"/>
    <p:sldId id="1008" r:id="rId32"/>
    <p:sldId id="1010" r:id="rId33"/>
    <p:sldId id="1009" r:id="rId34"/>
    <p:sldId id="966" r:id="rId35"/>
    <p:sldId id="1011" r:id="rId36"/>
    <p:sldId id="675" r:id="rId37"/>
  </p:sldIdLst>
  <p:sldSz cx="9906000" cy="6858000" type="A4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66FF66"/>
    <a:srgbClr val="0000CC"/>
    <a:srgbClr val="0000FF"/>
    <a:srgbClr val="FFFF66"/>
    <a:srgbClr val="000099"/>
    <a:srgbClr val="00FF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129" autoAdjust="0"/>
    <p:restoredTop sz="88929" autoAdjust="0"/>
  </p:normalViewPr>
  <p:slideViewPr>
    <p:cSldViewPr>
      <p:cViewPr varScale="1">
        <p:scale>
          <a:sx n="64" d="100"/>
          <a:sy n="64" d="100"/>
        </p:scale>
        <p:origin x="654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6" d="100"/>
          <a:sy n="56" d="100"/>
        </p:scale>
        <p:origin x="-1830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E4C64EE1-592A-45A9-9E8D-8A110C604C90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en-US" altLang="zh-CN"/>
              <a:t>5656</a:t>
            </a: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8DA2099C-E03D-4BEA-80BD-EC59252D8E32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DBFE9EE-CEC3-4872-A28F-42834A86EDCB}" type="slidenum">
              <a:rPr lang="en-US" altLang="zh-CN"/>
              <a:t>1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0EF0CBD-1AA7-4522-A388-EB5CE0DD1CD5}" type="slidenum">
              <a:rPr lang="en-US" altLang="zh-CN"/>
              <a:t>12</a:t>
            </a:fld>
            <a:endParaRPr lang="en-US" altLang="zh-CN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E981C7A-24C8-4E99-B7B3-CD037A63F747}" type="slidenum">
              <a:rPr lang="en-US" altLang="zh-CN"/>
              <a:t>13</a:t>
            </a:fld>
            <a:endParaRPr lang="en-US" altLang="zh-CN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7C0B1AC-F8B9-4286-976C-46A8CF84E10F}" type="slidenum">
              <a:rPr lang="en-US" altLang="zh-CN"/>
              <a:t>14</a:t>
            </a:fld>
            <a:endParaRPr lang="en-US" altLang="zh-CN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602CC29-53F3-4D08-A819-C2203B45D86F}" type="slidenum">
              <a:rPr lang="en-US" altLang="zh-CN"/>
              <a:t>16</a:t>
            </a:fld>
            <a:endParaRPr lang="en-US" altLang="zh-CN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1EE071C-9478-4B30-84DD-72CAF98625CD}" type="slidenum">
              <a:rPr lang="en-US" altLang="zh-CN"/>
              <a:t>17</a:t>
            </a:fld>
            <a:endParaRPr lang="en-US" altLang="zh-CN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679F452-52E0-4145-9924-C3F8A6A4895C}" type="slidenum">
              <a:rPr lang="en-US" altLang="zh-CN"/>
              <a:t>23</a:t>
            </a:fld>
            <a:endParaRPr lang="en-US" altLang="zh-CN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2028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BDED837-0D9D-40CD-B12A-1F6DEE479D79}" type="slidenum">
              <a:rPr lang="en-US" altLang="zh-CN"/>
              <a:t>27</a:t>
            </a:fld>
            <a:endParaRPr lang="en-US" altLang="zh-CN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66DF038-7A9D-4B1C-877F-6BCEBB4797C5}" type="slidenum">
              <a:rPr lang="en-US" altLang="zh-CN"/>
              <a:t>28</a:t>
            </a:fld>
            <a:endParaRPr lang="en-US" altLang="zh-CN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A1EB9BC-338E-4706-B8F9-BBBAF48146D7}" type="slidenum">
              <a:rPr lang="en-US" altLang="zh-CN"/>
              <a:t>32</a:t>
            </a:fld>
            <a:endParaRPr lang="en-US" altLang="zh-CN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85C71B9-B9B7-416C-92EF-9F685DAA2BB6}" type="slidenum">
              <a:rPr lang="en-US" altLang="zh-CN"/>
              <a:t>2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B1CFF83-2EF9-483C-A911-D7DE687E2379}" type="slidenum">
              <a:rPr lang="en-US" altLang="zh-CN"/>
              <a:t>3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6DDBA34-E3EB-4921-81A7-8B5036FE2CE7}" type="slidenum">
              <a:rPr lang="en-US" altLang="zh-CN"/>
              <a:t>4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50539F9-71BD-4772-9EC1-F0432404C425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B3ADA55-691A-4E86-895A-9F9E24C5A5B9}" type="slidenum">
              <a:rPr lang="en-US" altLang="zh-CN"/>
              <a:t>6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F0311A6-5B95-476D-AE86-04505C22B924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BF374EC-B35B-4AC5-860F-C1A98EF6234B}" type="slidenum">
              <a:rPr lang="en-US" altLang="zh-CN"/>
              <a:t>10</a:t>
            </a:fld>
            <a:endParaRPr lang="en-US" altLang="zh-CN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B87D7B2-53A1-40A1-BAF8-C3B15609EF66}" type="slidenum">
              <a:rPr lang="en-US" altLang="zh-CN"/>
              <a:t>11</a:t>
            </a:fld>
            <a:endParaRPr lang="en-US" altLang="zh-CN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685800"/>
            <a:ext cx="8420100" cy="2127250"/>
          </a:xfrm>
        </p:spPr>
        <p:txBody>
          <a:bodyPr/>
          <a:lstStyle>
            <a:lvl1pPr algn="ctr">
              <a:defRPr sz="5400" b="1">
                <a:solidFill>
                  <a:srgbClr val="333399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en-US" altLang="zh-CN" noProof="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270250"/>
            <a:ext cx="69342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  <a:endParaRPr lang="en-US" altLang="zh-CN" noProof="0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C80574E-8B94-4515-ADE1-BF6C35829DF0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47650" y="2889250"/>
            <a:ext cx="3109913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357563" y="2889250"/>
            <a:ext cx="3108325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6465888" y="2889250"/>
            <a:ext cx="3109912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33339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EF2C3-09B7-48D6-BCFF-274B159605E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236A91-AB49-49FF-BD59-8386391FD12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7813"/>
            <a:ext cx="2379662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7813"/>
            <a:ext cx="653415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FACEB-921B-4428-A32E-7A6FF935A2D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504" y="188640"/>
            <a:ext cx="8915400" cy="7920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96752"/>
            <a:ext cx="4381500" cy="237658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754339"/>
            <a:ext cx="4381500" cy="23765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3C52F4D9-41EC-423B-B963-42D1C41ACCC5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1"/>
            <a:ext cx="8915400" cy="79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5029200" y="1196752"/>
            <a:ext cx="4381500" cy="4934173"/>
          </a:xfrm>
        </p:spPr>
        <p:txBody>
          <a:bodyPr/>
          <a:lstStyle/>
          <a:p>
            <a:r>
              <a:rPr lang="zh-CN" altLang="en-US"/>
              <a:t>单击图标添加剪 贴画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966CAE82-64C7-4E5B-88D2-F38A61F120C5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196752"/>
            <a:ext cx="9066212" cy="4934173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634858" cy="1362075"/>
          </a:xfrm>
        </p:spPr>
        <p:txBody>
          <a:bodyPr anchor="t"/>
          <a:lstStyle>
            <a:lvl1pPr algn="l">
              <a:defRPr sz="4400" b="1" cap="all">
                <a:solidFill>
                  <a:srgbClr val="3333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63485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47B36-077D-42FE-9DED-0C77CB87E4B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196752"/>
            <a:ext cx="4460304" cy="493417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buClr>
                <a:schemeClr val="accent2"/>
              </a:buCl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buClr>
                <a:srgbClr val="333399"/>
              </a:buCl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1208" y="1196752"/>
            <a:ext cx="4460304" cy="493417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buClr>
                <a:schemeClr val="accent2"/>
              </a:buCl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buClr>
                <a:srgbClr val="333399"/>
              </a:buCl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52295-AD8D-47A8-A4D5-D2F6B9F48E3F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299" y="1207874"/>
            <a:ext cx="4455513" cy="639762"/>
          </a:xfrm>
        </p:spPr>
        <p:txBody>
          <a:bodyPr anchor="b"/>
          <a:lstStyle>
            <a:lvl1pPr marL="0" indent="0">
              <a:buNone/>
              <a:defRPr sz="2800" b="1">
                <a:latin typeface="+mn-lt"/>
                <a:ea typeface="黑体" panose="0201060906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299" y="1872534"/>
            <a:ext cx="4455513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4383" y="1207874"/>
            <a:ext cx="4457129" cy="639762"/>
          </a:xfrm>
        </p:spPr>
        <p:txBody>
          <a:bodyPr anchor="b"/>
          <a:lstStyle>
            <a:lvl1pPr marL="0" indent="0">
              <a:buNone/>
              <a:defRPr sz="2800" b="1">
                <a:latin typeface="+mn-lt"/>
                <a:ea typeface="黑体" panose="0201060906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4383" y="1872534"/>
            <a:ext cx="4457129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299" y="1207874"/>
            <a:ext cx="9066213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anose="0201060906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299" y="1872534"/>
            <a:ext cx="4455513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4383" y="1872534"/>
            <a:ext cx="4457129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38B79-8FD5-46F1-8A19-651A319ADB19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DC1DE-D772-415A-B75D-6C2A3BBF0EE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6880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74B41-85B4-4984-A2A4-801BFDC62CF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88640"/>
            <a:ext cx="906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96752"/>
            <a:ext cx="9066212" cy="493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356176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356176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356176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fld id="{67B052E9-C54A-4603-AE2F-EB72B006DB6C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3" name="Picture 2" descr="computer networking 的图像结果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609" y="188640"/>
            <a:ext cx="1124935" cy="81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5" descr="https://publicrelationssydney.com.au/wp-content/uploads/2013/01/shutterstock_80434384.jpg"/>
          <p:cNvSpPr>
            <a:spLocks noChangeAspect="1" noChangeArrowheads="1"/>
          </p:cNvSpPr>
          <p:nvPr userDrawn="1"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99"/>
          </a:solidFill>
          <a:latin typeface="+mn-lt"/>
          <a:ea typeface="黑体" panose="0201060906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SzPct val="7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黑体" panose="0201060906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SzPct val="65000"/>
        <a:buFont typeface="Wingdings" panose="05000000000000000000" pitchFamily="2" charset="2"/>
        <a:buChar char="p"/>
        <a:defRPr sz="2400" b="1">
          <a:solidFill>
            <a:schemeClr val="tx1"/>
          </a:solidFill>
          <a:latin typeface="+mn-lt"/>
          <a:ea typeface="黑体" panose="0201060906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黑体" panose="0201060906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黑体" panose="0201060906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+mn-ea"/>
              </a:rPr>
              <a:t>数据链路层   </a:t>
            </a:r>
            <a:r>
              <a:rPr lang="zh-CN" altLang="en-US" dirty="0"/>
              <a:t>三个基本问题 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数据链路层协议有许多种，但有三个基本问题则是共同的。这三个基本问题是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1. </a:t>
            </a:r>
            <a:r>
              <a:rPr lang="zh-CN" altLang="en-US" dirty="0"/>
              <a:t>封装成帧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2. </a:t>
            </a:r>
            <a:r>
              <a:rPr lang="zh-CN" altLang="en-US" dirty="0"/>
              <a:t>透明传输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3. </a:t>
            </a:r>
            <a:r>
              <a:rPr lang="zh-CN" altLang="en-US" dirty="0"/>
              <a:t>差错控制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媒体共享技术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25220"/>
            <a:ext cx="9065895" cy="5633085"/>
          </a:xfrm>
        </p:spPr>
        <p:txBody>
          <a:bodyPr/>
          <a:lstStyle/>
          <a:p>
            <a:r>
              <a:rPr lang="zh-CN" altLang="en-US" sz="2000" dirty="0">
                <a:solidFill>
                  <a:srgbClr val="FF0000"/>
                </a:solidFill>
              </a:rPr>
              <a:t>静态划分信道</a:t>
            </a:r>
          </a:p>
          <a:p>
            <a:pPr lvl="1"/>
            <a:r>
              <a:rPr lang="zh-CN" altLang="en-US" sz="2000" dirty="0">
                <a:ea typeface="黑体" panose="02010609060101010101" pitchFamily="2" charset="-122"/>
              </a:rPr>
              <a:t>频分复用</a:t>
            </a:r>
          </a:p>
          <a:p>
            <a:pPr lvl="1"/>
            <a:r>
              <a:rPr lang="zh-CN" altLang="en-US" sz="2000" dirty="0">
                <a:ea typeface="黑体" panose="02010609060101010101" pitchFamily="2" charset="-122"/>
              </a:rPr>
              <a:t>时分复用</a:t>
            </a:r>
          </a:p>
          <a:p>
            <a:pPr lvl="1"/>
            <a:r>
              <a:rPr lang="zh-CN" altLang="en-US" sz="2000" dirty="0">
                <a:ea typeface="黑体" panose="02010609060101010101" pitchFamily="2" charset="-122"/>
              </a:rPr>
              <a:t>波分复用</a:t>
            </a:r>
          </a:p>
          <a:p>
            <a:pPr lvl="1"/>
            <a:r>
              <a:rPr lang="zh-CN" altLang="en-US" sz="2000" dirty="0">
                <a:ea typeface="黑体" panose="02010609060101010101" pitchFamily="2" charset="-122"/>
              </a:rPr>
              <a:t>码分复用</a:t>
            </a:r>
            <a:r>
              <a:rPr lang="zh-CN" altLang="en-US" sz="2000" dirty="0"/>
              <a:t> 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动态媒体接入控制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又称为多点接入，其特点是信道并非在用户通信时固定分配给用户。又分为两类：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rgbClr val="0000FF"/>
                </a:solidFill>
              </a:rPr>
              <a:t>随机接入</a:t>
            </a:r>
            <a:r>
              <a:rPr lang="zh-CN" altLang="en-US" sz="2000" dirty="0">
                <a:solidFill>
                  <a:schemeClr val="tx1"/>
                </a:solidFill>
              </a:rPr>
              <a:t>：所有的用户可随机地发送信息。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 存在问题：但如果有两个或更多的用户在同一时刻发送信息，那么就会在共享媒体上产生碰撞，使得这些用户的发送都失败。因此必须有解决碰撞的网络协议。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rgbClr val="0000FF"/>
                </a:solidFill>
              </a:rPr>
              <a:t>受控接入</a:t>
            </a:r>
            <a:r>
              <a:rPr lang="zh-CN" altLang="en-US" sz="2000" dirty="0">
                <a:solidFill>
                  <a:schemeClr val="tx1"/>
                </a:solidFill>
              </a:rPr>
              <a:t>：用户不能随机地发送信息而必须服从一定的控制。  </a:t>
            </a:r>
            <a:r>
              <a:rPr lang="zh-CN" altLang="en-US" sz="2000" dirty="0"/>
              <a:t>	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975" y="1248410"/>
            <a:ext cx="4523740" cy="1609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7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7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/>
              <a:t>数据链路层的两个子层 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为了使数据链路层能更好地适应多种局域网标准，</a:t>
            </a:r>
            <a:r>
              <a:rPr lang="en-US" altLang="zh-CN" sz="2800" dirty="0"/>
              <a:t>IEEE 802 </a:t>
            </a:r>
            <a:r>
              <a:rPr lang="zh-CN" altLang="en-US" sz="2800" dirty="0"/>
              <a:t>委员会就将局域网的数据链路层拆成两个子层：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逻辑链路控制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2" charset="-122"/>
              </a:rPr>
              <a:t>LLC (Logical Link Control)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2" charset="-122"/>
              </a:rPr>
              <a:t>子层；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媒体接入控制 </a:t>
            </a:r>
            <a:r>
              <a:rPr lang="en-US" altLang="zh-CN" sz="2400" dirty="0">
                <a:latin typeface="Arial" panose="020B0604020202020204" pitchFamily="34" charset="0"/>
              </a:rPr>
              <a:t>MAC (Medium Access Control)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2" charset="-122"/>
              </a:rPr>
              <a:t>子层。</a:t>
            </a:r>
          </a:p>
          <a:p>
            <a:r>
              <a:rPr lang="zh-CN" altLang="en-US" sz="2800" dirty="0"/>
              <a:t>与接入到传输媒体有关的内容都放在 </a:t>
            </a:r>
            <a:r>
              <a:rPr lang="en-US" altLang="zh-CN" sz="2800" dirty="0"/>
              <a:t>MAC</a:t>
            </a:r>
            <a:r>
              <a:rPr lang="zh-CN" altLang="en-US" sz="2800" dirty="0"/>
              <a:t>子层，而 </a:t>
            </a:r>
            <a:r>
              <a:rPr lang="en-US" altLang="zh-CN" sz="2800" dirty="0"/>
              <a:t>LLC </a:t>
            </a:r>
            <a:r>
              <a:rPr lang="zh-CN" altLang="en-US" sz="2800" dirty="0"/>
              <a:t>子层则与传输媒体无关。</a:t>
            </a:r>
            <a:endParaRPr lang="en-US" altLang="zh-CN" sz="2800" dirty="0"/>
          </a:p>
          <a:p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以太网的两个标准  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>
                <a:solidFill>
                  <a:srgbClr val="FF0000"/>
                </a:solidFill>
              </a:rPr>
              <a:t>DIX Ethernet V2 </a:t>
            </a:r>
            <a:r>
              <a:rPr lang="zh-CN" altLang="en-US" dirty="0"/>
              <a:t>是世界上第一个局域网产品（以太网）的规约。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IEEE 802.3 </a:t>
            </a:r>
            <a:r>
              <a:rPr lang="zh-CN" altLang="en-US" dirty="0"/>
              <a:t>是</a:t>
            </a:r>
            <a:r>
              <a:rPr lang="zh-CN" altLang="zh-CN" dirty="0"/>
              <a:t>第一个</a:t>
            </a:r>
            <a:r>
              <a:rPr lang="en-US" altLang="zh-CN" dirty="0"/>
              <a:t> IEEE </a:t>
            </a:r>
            <a:r>
              <a:rPr lang="zh-CN" altLang="zh-CN" dirty="0"/>
              <a:t>的以太网标准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DIX Ethernet V2 </a:t>
            </a:r>
            <a:r>
              <a:rPr lang="zh-CN" altLang="en-US" dirty="0"/>
              <a:t>标准与 </a:t>
            </a:r>
            <a:r>
              <a:rPr lang="en-US" altLang="zh-CN" dirty="0"/>
              <a:t>IEEE </a:t>
            </a:r>
            <a:r>
              <a:rPr lang="zh-CN" altLang="en-US" dirty="0"/>
              <a:t>的 </a:t>
            </a:r>
            <a:r>
              <a:rPr lang="en-US" altLang="zh-CN" dirty="0"/>
              <a:t>802.3 </a:t>
            </a:r>
            <a:r>
              <a:rPr lang="zh-CN" altLang="en-US" dirty="0"/>
              <a:t>标准只有很小的差别，因此可以将 </a:t>
            </a:r>
            <a:r>
              <a:rPr lang="en-US" altLang="zh-CN" dirty="0"/>
              <a:t>802.3 </a:t>
            </a:r>
            <a:r>
              <a:rPr lang="zh-CN" altLang="en-US" dirty="0"/>
              <a:t>局域网简称为“以太网”。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一般不考虑 </a:t>
            </a:r>
            <a:r>
              <a:rPr lang="en-US" altLang="zh-CN" dirty="0"/>
              <a:t>LLC </a:t>
            </a:r>
            <a:r>
              <a:rPr lang="zh-CN" altLang="en-US" dirty="0"/>
              <a:t>子层 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 </a:t>
            </a:r>
            <a:r>
              <a:rPr lang="en-US" altLang="zh-CN" dirty="0"/>
              <a:t>TCP/IP </a:t>
            </a:r>
            <a:r>
              <a:rPr lang="zh-CN" altLang="en-US" dirty="0"/>
              <a:t>体系经常使用的局域网是 </a:t>
            </a:r>
            <a:r>
              <a:rPr lang="en-US" altLang="zh-CN" dirty="0"/>
              <a:t>DIX Ethernet V2 </a:t>
            </a:r>
            <a:r>
              <a:rPr lang="zh-CN" altLang="en-US" dirty="0"/>
              <a:t>而不是 </a:t>
            </a:r>
            <a:r>
              <a:rPr lang="en-US" altLang="zh-CN" dirty="0"/>
              <a:t>802.3 </a:t>
            </a:r>
            <a:r>
              <a:rPr lang="zh-CN" altLang="en-US" dirty="0"/>
              <a:t>标准中的几种局域网，因此现在 </a:t>
            </a:r>
            <a:r>
              <a:rPr lang="en-US" altLang="zh-CN" dirty="0"/>
              <a:t>802 </a:t>
            </a:r>
            <a:r>
              <a:rPr lang="zh-CN" altLang="en-US" dirty="0"/>
              <a:t>委员会制定的逻辑链路控制子层 </a:t>
            </a:r>
            <a:r>
              <a:rPr lang="en-US" altLang="zh-CN" dirty="0"/>
              <a:t>LLC</a:t>
            </a:r>
            <a:r>
              <a:rPr lang="zh-CN" altLang="en-US" dirty="0"/>
              <a:t>（即 </a:t>
            </a:r>
            <a:r>
              <a:rPr lang="en-US" altLang="zh-CN" dirty="0"/>
              <a:t>802.2 </a:t>
            </a:r>
            <a:r>
              <a:rPr lang="zh-CN" altLang="en-US" dirty="0"/>
              <a:t>标准）的作用已经不大了。</a:t>
            </a:r>
          </a:p>
          <a:p>
            <a:r>
              <a:rPr lang="zh-CN" altLang="en-US" dirty="0"/>
              <a:t>很多厂商生产的适配器上就仅装有 </a:t>
            </a:r>
            <a:r>
              <a:rPr lang="en-US" altLang="zh-CN" dirty="0"/>
              <a:t>MAC </a:t>
            </a:r>
            <a:r>
              <a:rPr lang="zh-CN" altLang="en-US" dirty="0"/>
              <a:t>协议而没有 </a:t>
            </a:r>
            <a:r>
              <a:rPr lang="en-US" altLang="zh-CN" dirty="0"/>
              <a:t>LLC </a:t>
            </a:r>
            <a:r>
              <a:rPr lang="zh-CN" altLang="en-US" dirty="0"/>
              <a:t>协议。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适配器的作用  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网络接口板又称为</a:t>
            </a:r>
            <a:r>
              <a:rPr lang="zh-CN" altLang="en-US" dirty="0">
                <a:solidFill>
                  <a:srgbClr val="FF0000"/>
                </a:solidFill>
              </a:rPr>
              <a:t>通信适配器 </a:t>
            </a:r>
            <a:r>
              <a:rPr lang="en-US" altLang="zh-CN" dirty="0"/>
              <a:t>(adapter) 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网络接口卡 </a:t>
            </a:r>
            <a:r>
              <a:rPr lang="en-US" altLang="zh-CN" dirty="0"/>
              <a:t>NIC (Network Interface Card)</a:t>
            </a:r>
            <a:r>
              <a:rPr lang="zh-CN" altLang="en-US" dirty="0"/>
              <a:t>，或“</a:t>
            </a:r>
            <a:r>
              <a:rPr lang="zh-CN" altLang="en-US" dirty="0">
                <a:solidFill>
                  <a:srgbClr val="FF0000"/>
                </a:solidFill>
              </a:rPr>
              <a:t>网卡</a:t>
            </a:r>
            <a:r>
              <a:rPr lang="zh-CN" altLang="en-US" dirty="0"/>
              <a:t>”。 </a:t>
            </a:r>
          </a:p>
          <a:p>
            <a:r>
              <a:rPr lang="zh-CN" altLang="en-US" dirty="0"/>
              <a:t>适配器的重要功能：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进行串行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并行转换。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对数据进行缓存。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在计算机的操作系统安装设备驱动程序。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实现以太网协议。</a:t>
            </a:r>
            <a:r>
              <a:rPr lang="zh-CN" altLang="en-US" dirty="0">
                <a:solidFill>
                  <a:srgbClr val="0000FF"/>
                </a:solidFill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CSMA/CD</a:t>
            </a:r>
            <a:r>
              <a:rPr lang="zh-CN" altLang="zh-CN" dirty="0">
                <a:sym typeface="+mn-ea"/>
              </a:rPr>
              <a:t>协议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含义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ChangeArrowheads="1"/>
          </p:cNvSpPr>
          <p:nvPr/>
        </p:nvSpPr>
        <p:spPr bwMode="auto">
          <a:xfrm>
            <a:off x="5884374" y="5233641"/>
            <a:ext cx="1239970" cy="142875"/>
          </a:xfrm>
          <a:prstGeom prst="rect">
            <a:avLst/>
          </a:prstGeom>
          <a:solidFill>
            <a:srgbClr val="996600"/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13699" name="Rectangle 3"/>
          <p:cNvSpPr>
            <a:spLocks noChangeArrowheads="1"/>
          </p:cNvSpPr>
          <p:nvPr/>
        </p:nvSpPr>
        <p:spPr bwMode="auto">
          <a:xfrm>
            <a:off x="2372560" y="5017741"/>
            <a:ext cx="4751785" cy="14287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13700" name="Line 4"/>
          <p:cNvSpPr>
            <a:spLocks noChangeShapeType="1"/>
          </p:cNvSpPr>
          <p:nvPr/>
        </p:nvSpPr>
        <p:spPr bwMode="auto">
          <a:xfrm>
            <a:off x="2181054" y="543098"/>
            <a:ext cx="5049308" cy="0"/>
          </a:xfrm>
          <a:prstGeom prst="line">
            <a:avLst/>
          </a:prstGeom>
          <a:noFill/>
          <a:ln w="57150" cmpd="dbl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13701" name="Line 5"/>
          <p:cNvSpPr>
            <a:spLocks noChangeShapeType="1"/>
          </p:cNvSpPr>
          <p:nvPr/>
        </p:nvSpPr>
        <p:spPr bwMode="auto">
          <a:xfrm>
            <a:off x="2174174" y="254173"/>
            <a:ext cx="5063067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 type="triangl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13702" name="Rectangle 6"/>
          <p:cNvSpPr>
            <a:spLocks noChangeArrowheads="1"/>
          </p:cNvSpPr>
          <p:nvPr/>
        </p:nvSpPr>
        <p:spPr bwMode="auto">
          <a:xfrm>
            <a:off x="4198370" y="44624"/>
            <a:ext cx="708528" cy="3667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1 km</a:t>
            </a:r>
          </a:p>
        </p:txBody>
      </p:sp>
      <p:sp>
        <p:nvSpPr>
          <p:cNvPr id="413703" name="Line 7"/>
          <p:cNvSpPr>
            <a:spLocks noChangeShapeType="1"/>
          </p:cNvSpPr>
          <p:nvPr/>
        </p:nvSpPr>
        <p:spPr bwMode="auto">
          <a:xfrm>
            <a:off x="2169016" y="547861"/>
            <a:ext cx="0" cy="180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13704" name="Line 8"/>
          <p:cNvSpPr>
            <a:spLocks noChangeShapeType="1"/>
          </p:cNvSpPr>
          <p:nvPr/>
        </p:nvSpPr>
        <p:spPr bwMode="auto">
          <a:xfrm>
            <a:off x="2174174" y="547861"/>
            <a:ext cx="5035550" cy="8683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13705" name="Rectangle 9"/>
          <p:cNvSpPr>
            <a:spLocks noChangeArrowheads="1"/>
          </p:cNvSpPr>
          <p:nvPr/>
        </p:nvSpPr>
        <p:spPr bwMode="auto">
          <a:xfrm>
            <a:off x="1892128" y="198610"/>
            <a:ext cx="34945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A</a:t>
            </a:r>
          </a:p>
        </p:txBody>
      </p:sp>
      <p:sp>
        <p:nvSpPr>
          <p:cNvPr id="413706" name="Rectangle 10"/>
          <p:cNvSpPr>
            <a:spLocks noChangeArrowheads="1"/>
          </p:cNvSpPr>
          <p:nvPr/>
        </p:nvSpPr>
        <p:spPr bwMode="auto">
          <a:xfrm>
            <a:off x="7116855" y="198610"/>
            <a:ext cx="34945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B</a:t>
            </a:r>
          </a:p>
        </p:txBody>
      </p:sp>
      <p:sp>
        <p:nvSpPr>
          <p:cNvPr id="413707" name="Line 11"/>
          <p:cNvSpPr>
            <a:spLocks noChangeShapeType="1"/>
          </p:cNvSpPr>
          <p:nvPr/>
        </p:nvSpPr>
        <p:spPr bwMode="auto">
          <a:xfrm flipH="1">
            <a:off x="2041751" y="890761"/>
            <a:ext cx="6879" cy="1090613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13708" name="Rectangle 12"/>
          <p:cNvSpPr>
            <a:spLocks noChangeArrowheads="1"/>
          </p:cNvSpPr>
          <p:nvPr/>
        </p:nvSpPr>
        <p:spPr bwMode="auto">
          <a:xfrm>
            <a:off x="1804420" y="1222548"/>
            <a:ext cx="25968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i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t</a:t>
            </a:r>
          </a:p>
        </p:txBody>
      </p:sp>
      <p:sp>
        <p:nvSpPr>
          <p:cNvPr id="413709" name="Line 13"/>
          <p:cNvSpPr>
            <a:spLocks noChangeShapeType="1"/>
          </p:cNvSpPr>
          <p:nvPr/>
        </p:nvSpPr>
        <p:spPr bwMode="auto">
          <a:xfrm>
            <a:off x="7230362" y="536748"/>
            <a:ext cx="0" cy="1484312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13710" name="Line 14"/>
          <p:cNvSpPr>
            <a:spLocks noChangeShapeType="1"/>
          </p:cNvSpPr>
          <p:nvPr/>
        </p:nvSpPr>
        <p:spPr bwMode="auto">
          <a:xfrm flipH="1">
            <a:off x="2169016" y="1251124"/>
            <a:ext cx="5059627" cy="879475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grpSp>
        <p:nvGrpSpPr>
          <p:cNvPr id="413711" name="Group 15"/>
          <p:cNvGrpSpPr/>
          <p:nvPr/>
        </p:nvGrpSpPr>
        <p:grpSpPr bwMode="auto">
          <a:xfrm>
            <a:off x="5899243" y="543098"/>
            <a:ext cx="1045633" cy="793750"/>
            <a:chOff x="3364" y="411"/>
            <a:chExt cx="608" cy="500"/>
          </a:xfrm>
        </p:grpSpPr>
        <p:sp>
          <p:nvSpPr>
            <p:cNvPr id="413712" name="Line 16"/>
            <p:cNvSpPr>
              <a:spLocks noChangeShapeType="1"/>
            </p:cNvSpPr>
            <p:nvPr/>
          </p:nvSpPr>
          <p:spPr bwMode="auto">
            <a:xfrm>
              <a:off x="3755" y="728"/>
              <a:ext cx="112" cy="18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13713" name="AutoShape 17"/>
            <p:cNvSpPr>
              <a:spLocks noChangeArrowheads="1"/>
            </p:cNvSpPr>
            <p:nvPr/>
          </p:nvSpPr>
          <p:spPr bwMode="auto">
            <a:xfrm>
              <a:off x="3364" y="411"/>
              <a:ext cx="608" cy="454"/>
            </a:xfrm>
            <a:prstGeom prst="irregularSeal1">
              <a:avLst/>
            </a:prstGeom>
            <a:solidFill>
              <a:srgbClr val="FFCCFF"/>
            </a:solidFill>
            <a:ln w="12700">
              <a:solidFill>
                <a:srgbClr val="FFCCFF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defTabSz="762000" eaLnBrk="0" hangingPunct="0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碰撞</a:t>
              </a:r>
            </a:p>
          </p:txBody>
        </p:sp>
      </p:grpSp>
      <p:sp>
        <p:nvSpPr>
          <p:cNvPr id="413714" name="Text Box 18"/>
          <p:cNvSpPr txBox="1">
            <a:spLocks noChangeArrowheads="1"/>
          </p:cNvSpPr>
          <p:nvPr/>
        </p:nvSpPr>
        <p:spPr bwMode="auto">
          <a:xfrm>
            <a:off x="7590408" y="3285480"/>
            <a:ext cx="2042547" cy="84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kumimoji="1" lang="en-US" altLang="zh-CN" b="1" i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t</a:t>
            </a:r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 = </a:t>
            </a:r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  <a:sym typeface="Symbol" panose="05050102010706020507" pitchFamily="18" charset="2"/>
              </a:rPr>
              <a:t></a:t>
            </a:r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  <a:sym typeface="Symbol" panose="05050102010706020507" pitchFamily="18" charset="2"/>
              </a:rPr>
              <a:t> </a:t>
            </a:r>
            <a:endParaRPr kumimoji="1" lang="en-US" altLang="zh-CN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B </a:t>
            </a:r>
            <a:r>
              <a: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检测到信道空闲</a:t>
            </a:r>
          </a:p>
          <a:p>
            <a:pPr eaLnBrk="0" hangingPunct="0">
              <a:lnSpc>
                <a:spcPct val="90000"/>
              </a:lnSpc>
            </a:pPr>
            <a:r>
              <a: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发送数据</a:t>
            </a:r>
          </a:p>
        </p:txBody>
      </p:sp>
      <p:sp>
        <p:nvSpPr>
          <p:cNvPr id="413715" name="Text Box 19"/>
          <p:cNvSpPr txBox="1">
            <a:spLocks noChangeArrowheads="1"/>
          </p:cNvSpPr>
          <p:nvPr/>
        </p:nvSpPr>
        <p:spPr bwMode="auto">
          <a:xfrm>
            <a:off x="7590407" y="4102843"/>
            <a:ext cx="1314784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kumimoji="1" lang="en-US" altLang="zh-CN" b="1" i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t</a:t>
            </a:r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 = </a:t>
            </a:r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  <a:sym typeface="Symbol" panose="05050102010706020507" pitchFamily="18" charset="2"/>
              </a:rPr>
              <a:t></a:t>
            </a:r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  <a:sym typeface="Symbol" panose="05050102010706020507" pitchFamily="18" charset="2"/>
              </a:rPr>
              <a:t>  / 2</a:t>
            </a:r>
            <a:endParaRPr kumimoji="1" lang="en-US" altLang="zh-CN" b="1" baseline="3000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发生碰撞</a:t>
            </a:r>
          </a:p>
        </p:txBody>
      </p:sp>
      <p:grpSp>
        <p:nvGrpSpPr>
          <p:cNvPr id="413716" name="Group 20"/>
          <p:cNvGrpSpPr/>
          <p:nvPr/>
        </p:nvGrpSpPr>
        <p:grpSpPr bwMode="auto">
          <a:xfrm>
            <a:off x="385592" y="1087610"/>
            <a:ext cx="4290881" cy="1187450"/>
            <a:chOff x="158" y="754"/>
            <a:chExt cx="2495" cy="748"/>
          </a:xfrm>
        </p:grpSpPr>
        <p:sp>
          <p:nvSpPr>
            <p:cNvPr id="413717" name="Text Box 21"/>
            <p:cNvSpPr txBox="1">
              <a:spLocks noChangeArrowheads="1"/>
            </p:cNvSpPr>
            <p:nvPr/>
          </p:nvSpPr>
          <p:spPr bwMode="auto">
            <a:xfrm>
              <a:off x="158" y="1269"/>
              <a:ext cx="6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b="1" i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t</a:t>
              </a:r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 = 2</a:t>
              </a:r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  <a:sym typeface="Symbol" panose="05050102010706020507" pitchFamily="18" charset="2"/>
                </a:rPr>
                <a:t></a:t>
              </a:r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  <a:sym typeface="Symbol" panose="05050102010706020507" pitchFamily="18" charset="2"/>
                </a:rPr>
                <a:t> </a:t>
              </a:r>
            </a:p>
          </p:txBody>
        </p:sp>
        <p:sp>
          <p:nvSpPr>
            <p:cNvPr id="413718" name="Line 22"/>
            <p:cNvSpPr>
              <a:spLocks noChangeShapeType="1"/>
            </p:cNvSpPr>
            <p:nvPr/>
          </p:nvSpPr>
          <p:spPr bwMode="auto">
            <a:xfrm>
              <a:off x="913" y="1417"/>
              <a:ext cx="26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grpSp>
          <p:nvGrpSpPr>
            <p:cNvPr id="413719" name="Group 23"/>
            <p:cNvGrpSpPr/>
            <p:nvPr/>
          </p:nvGrpSpPr>
          <p:grpSpPr bwMode="auto">
            <a:xfrm>
              <a:off x="1247" y="754"/>
              <a:ext cx="1406" cy="272"/>
              <a:chOff x="1247" y="754"/>
              <a:chExt cx="1406" cy="272"/>
            </a:xfrm>
          </p:grpSpPr>
          <p:sp>
            <p:nvSpPr>
              <p:cNvPr id="413720" name="AutoShape 24"/>
              <p:cNvSpPr>
                <a:spLocks noChangeArrowheads="1"/>
              </p:cNvSpPr>
              <p:nvPr/>
            </p:nvSpPr>
            <p:spPr bwMode="auto">
              <a:xfrm>
                <a:off x="1247" y="754"/>
                <a:ext cx="1406" cy="272"/>
              </a:xfrm>
              <a:prstGeom prst="wedgeRoundRectCallout">
                <a:avLst>
                  <a:gd name="adj1" fmla="val -52986"/>
                  <a:gd name="adj2" fmla="val 182352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defTabSz="762000" eaLnBrk="0" hangingPunct="0"/>
                <a:endParaRPr kumimoji="1" lang="zh-CN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413721" name="Text Box 25"/>
              <p:cNvSpPr txBox="1">
                <a:spLocks noChangeArrowheads="1"/>
              </p:cNvSpPr>
              <p:nvPr/>
            </p:nvSpPr>
            <p:spPr bwMode="auto">
              <a:xfrm>
                <a:off x="1247" y="754"/>
                <a:ext cx="138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b="1">
                    <a:solidFill>
                      <a:srgbClr val="000099"/>
                    </a:solidFill>
                    <a:latin typeface="+mn-lt"/>
                    <a:ea typeface="黑体" panose="02010609060101010101" pitchFamily="2" charset="-122"/>
                  </a:rPr>
                  <a:t>A </a:t>
                </a:r>
                <a:r>
                  <a:rPr kumimoji="1" lang="zh-CN" altLang="en-US" b="1">
                    <a:solidFill>
                      <a:srgbClr val="000099"/>
                    </a:solidFill>
                    <a:latin typeface="+mn-lt"/>
                    <a:ea typeface="黑体" panose="02010609060101010101" pitchFamily="2" charset="-122"/>
                  </a:rPr>
                  <a:t>检测到发生碰撞</a:t>
                </a:r>
              </a:p>
            </p:txBody>
          </p:sp>
        </p:grpSp>
      </p:grpSp>
      <p:grpSp>
        <p:nvGrpSpPr>
          <p:cNvPr id="413722" name="Group 26"/>
          <p:cNvGrpSpPr/>
          <p:nvPr/>
        </p:nvGrpSpPr>
        <p:grpSpPr bwMode="auto">
          <a:xfrm>
            <a:off x="7280237" y="424036"/>
            <a:ext cx="1998398" cy="942975"/>
            <a:chOff x="4167" y="336"/>
            <a:chExt cx="1162" cy="594"/>
          </a:xfrm>
        </p:grpSpPr>
        <p:grpSp>
          <p:nvGrpSpPr>
            <p:cNvPr id="413723" name="Group 27"/>
            <p:cNvGrpSpPr/>
            <p:nvPr/>
          </p:nvGrpSpPr>
          <p:grpSpPr bwMode="auto">
            <a:xfrm>
              <a:off x="4167" y="697"/>
              <a:ext cx="922" cy="233"/>
              <a:chOff x="4167" y="697"/>
              <a:chExt cx="922" cy="233"/>
            </a:xfrm>
          </p:grpSpPr>
          <p:sp>
            <p:nvSpPr>
              <p:cNvPr id="413724" name="Line 28"/>
              <p:cNvSpPr>
                <a:spLocks noChangeShapeType="1"/>
              </p:cNvSpPr>
              <p:nvPr/>
            </p:nvSpPr>
            <p:spPr bwMode="auto">
              <a:xfrm flipH="1">
                <a:off x="4167" y="847"/>
                <a:ext cx="261" cy="0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413725" name="Text Box 29"/>
              <p:cNvSpPr txBox="1">
                <a:spLocks noChangeArrowheads="1"/>
              </p:cNvSpPr>
              <p:nvPr/>
            </p:nvSpPr>
            <p:spPr bwMode="auto">
              <a:xfrm>
                <a:off x="4411" y="697"/>
                <a:ext cx="67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b="1" i="1">
                    <a:solidFill>
                      <a:srgbClr val="000099"/>
                    </a:solidFill>
                    <a:latin typeface="+mn-lt"/>
                    <a:ea typeface="黑体" panose="02010609060101010101" pitchFamily="2" charset="-122"/>
                  </a:rPr>
                  <a:t>  t</a:t>
                </a:r>
                <a:r>
                  <a:rPr kumimoji="1" lang="en-US" altLang="zh-CN" b="1">
                    <a:solidFill>
                      <a:srgbClr val="000099"/>
                    </a:solidFill>
                    <a:latin typeface="+mn-lt"/>
                    <a:ea typeface="黑体" panose="02010609060101010101" pitchFamily="2" charset="-122"/>
                  </a:rPr>
                  <a:t> = </a:t>
                </a:r>
                <a:r>
                  <a:rPr kumimoji="1" lang="en-US" altLang="zh-CN" b="1">
                    <a:solidFill>
                      <a:srgbClr val="000099"/>
                    </a:solidFill>
                    <a:latin typeface="+mn-lt"/>
                    <a:ea typeface="黑体" panose="02010609060101010101" pitchFamily="2" charset="-122"/>
                    <a:sym typeface="Symbol" panose="05050102010706020507" pitchFamily="18" charset="2"/>
                  </a:rPr>
                  <a:t></a:t>
                </a:r>
                <a:r>
                  <a:rPr kumimoji="1" lang="en-US" altLang="zh-CN" b="1">
                    <a:solidFill>
                      <a:srgbClr val="000099"/>
                    </a:solidFill>
                    <a:latin typeface="+mn-lt"/>
                    <a:ea typeface="黑体" panose="02010609060101010101" pitchFamily="2" charset="-122"/>
                  </a:rPr>
                  <a:t> </a:t>
                </a:r>
                <a:r>
                  <a:rPr kumimoji="1" lang="en-US" altLang="zh-CN" b="1">
                    <a:solidFill>
                      <a:srgbClr val="000099"/>
                    </a:solidFill>
                    <a:latin typeface="+mn-lt"/>
                    <a:ea typeface="黑体" panose="02010609060101010101" pitchFamily="2" charset="-122"/>
                    <a:sym typeface="Symbol" panose="05050102010706020507" pitchFamily="18" charset="2"/>
                  </a:rPr>
                  <a:t> </a:t>
                </a:r>
                <a:r>
                  <a:rPr kumimoji="1" lang="en-US" altLang="zh-CN" b="1" baseline="30000">
                    <a:solidFill>
                      <a:srgbClr val="000099"/>
                    </a:solidFill>
                    <a:latin typeface="+mn-lt"/>
                    <a:ea typeface="黑体" panose="02010609060101010101" pitchFamily="2" charset="-122"/>
                  </a:rPr>
                  <a:t> </a:t>
                </a:r>
              </a:p>
            </p:txBody>
          </p:sp>
        </p:grpSp>
        <p:grpSp>
          <p:nvGrpSpPr>
            <p:cNvPr id="413726" name="Group 30"/>
            <p:cNvGrpSpPr/>
            <p:nvPr/>
          </p:nvGrpSpPr>
          <p:grpSpPr bwMode="auto">
            <a:xfrm>
              <a:off x="4286" y="336"/>
              <a:ext cx="1043" cy="256"/>
              <a:chOff x="4286" y="336"/>
              <a:chExt cx="1043" cy="256"/>
            </a:xfrm>
          </p:grpSpPr>
          <p:sp>
            <p:nvSpPr>
              <p:cNvPr id="413727" name="AutoShape 31"/>
              <p:cNvSpPr>
                <a:spLocks noChangeArrowheads="1"/>
              </p:cNvSpPr>
              <p:nvPr/>
            </p:nvSpPr>
            <p:spPr bwMode="auto">
              <a:xfrm>
                <a:off x="4341" y="346"/>
                <a:ext cx="988" cy="246"/>
              </a:xfrm>
              <a:prstGeom prst="wedgeRoundRectCallout">
                <a:avLst>
                  <a:gd name="adj1" fmla="val -70042"/>
                  <a:gd name="adj2" fmla="val 145528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defTabSz="762000" eaLnBrk="0" hangingPunct="0"/>
                <a:endParaRPr kumimoji="1" lang="zh-CN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413728" name="Text Box 32"/>
              <p:cNvSpPr txBox="1">
                <a:spLocks noChangeArrowheads="1"/>
              </p:cNvSpPr>
              <p:nvPr/>
            </p:nvSpPr>
            <p:spPr bwMode="auto">
              <a:xfrm>
                <a:off x="4286" y="336"/>
                <a:ext cx="85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b="1">
                    <a:solidFill>
                      <a:srgbClr val="000099"/>
                    </a:solidFill>
                    <a:latin typeface="+mn-lt"/>
                    <a:ea typeface="黑体" panose="02010609060101010101" pitchFamily="2" charset="-122"/>
                  </a:rPr>
                  <a:t>  B </a:t>
                </a:r>
                <a:r>
                  <a:rPr kumimoji="1" lang="zh-CN" altLang="en-US" b="1">
                    <a:solidFill>
                      <a:srgbClr val="000099"/>
                    </a:solidFill>
                    <a:latin typeface="+mn-lt"/>
                    <a:ea typeface="黑体" panose="02010609060101010101" pitchFamily="2" charset="-122"/>
                  </a:rPr>
                  <a:t>发送数据</a:t>
                </a:r>
              </a:p>
            </p:txBody>
          </p:sp>
        </p:grpSp>
      </p:grpSp>
      <p:grpSp>
        <p:nvGrpSpPr>
          <p:cNvPr id="413729" name="Group 33"/>
          <p:cNvGrpSpPr/>
          <p:nvPr/>
        </p:nvGrpSpPr>
        <p:grpSpPr bwMode="auto">
          <a:xfrm>
            <a:off x="4519972" y="1263824"/>
            <a:ext cx="3931445" cy="1006475"/>
            <a:chOff x="2562" y="865"/>
            <a:chExt cx="2286" cy="634"/>
          </a:xfrm>
        </p:grpSpPr>
        <p:grpSp>
          <p:nvGrpSpPr>
            <p:cNvPr id="413730" name="Group 34"/>
            <p:cNvGrpSpPr/>
            <p:nvPr/>
          </p:nvGrpSpPr>
          <p:grpSpPr bwMode="auto">
            <a:xfrm>
              <a:off x="2562" y="1240"/>
              <a:ext cx="1546" cy="259"/>
              <a:chOff x="2562" y="1240"/>
              <a:chExt cx="1546" cy="259"/>
            </a:xfrm>
          </p:grpSpPr>
          <p:sp>
            <p:nvSpPr>
              <p:cNvPr id="413731" name="AutoShape 35"/>
              <p:cNvSpPr>
                <a:spLocks noChangeArrowheads="1"/>
              </p:cNvSpPr>
              <p:nvPr/>
            </p:nvSpPr>
            <p:spPr bwMode="auto">
              <a:xfrm>
                <a:off x="2562" y="1253"/>
                <a:ext cx="1407" cy="246"/>
              </a:xfrm>
              <a:prstGeom prst="wedgeRoundRectCallout">
                <a:avLst>
                  <a:gd name="adj1" fmla="val 61231"/>
                  <a:gd name="adj2" fmla="val -165449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defTabSz="762000" eaLnBrk="0" hangingPunct="0"/>
                <a:endParaRPr kumimoji="1" lang="zh-CN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413732" name="Text Box 36"/>
              <p:cNvSpPr txBox="1">
                <a:spLocks noChangeArrowheads="1"/>
              </p:cNvSpPr>
              <p:nvPr/>
            </p:nvSpPr>
            <p:spPr bwMode="auto">
              <a:xfrm>
                <a:off x="2562" y="1240"/>
                <a:ext cx="154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b="1">
                    <a:solidFill>
                      <a:srgbClr val="000099"/>
                    </a:solidFill>
                    <a:latin typeface="+mn-lt"/>
                    <a:ea typeface="黑体" panose="02010609060101010101" pitchFamily="2" charset="-122"/>
                  </a:rPr>
                  <a:t>B </a:t>
                </a:r>
                <a:r>
                  <a:rPr kumimoji="1" lang="zh-CN" altLang="en-US" b="1">
                    <a:solidFill>
                      <a:srgbClr val="000099"/>
                    </a:solidFill>
                    <a:latin typeface="+mn-lt"/>
                    <a:ea typeface="黑体" panose="02010609060101010101" pitchFamily="2" charset="-122"/>
                  </a:rPr>
                  <a:t>检测到发生碰撞</a:t>
                </a:r>
              </a:p>
            </p:txBody>
          </p:sp>
        </p:grpSp>
        <p:sp>
          <p:nvSpPr>
            <p:cNvPr id="413733" name="Line 37"/>
            <p:cNvSpPr>
              <a:spLocks noChangeShapeType="1"/>
            </p:cNvSpPr>
            <p:nvPr/>
          </p:nvSpPr>
          <p:spPr bwMode="auto">
            <a:xfrm flipH="1">
              <a:off x="4167" y="964"/>
              <a:ext cx="26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13734" name="Text Box 38"/>
            <p:cNvSpPr txBox="1">
              <a:spLocks noChangeArrowheads="1"/>
            </p:cNvSpPr>
            <p:nvPr/>
          </p:nvSpPr>
          <p:spPr bwMode="auto">
            <a:xfrm>
              <a:off x="4410" y="865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b="1" i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  t</a:t>
              </a:r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 = </a:t>
              </a:r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  <a:sym typeface="Symbol" panose="05050102010706020507" pitchFamily="18" charset="2"/>
                </a:rPr>
                <a:t></a:t>
              </a:r>
            </a:p>
          </p:txBody>
        </p:sp>
      </p:grpSp>
      <p:sp>
        <p:nvSpPr>
          <p:cNvPr id="413735" name="Rectangle 39"/>
          <p:cNvSpPr>
            <a:spLocks noChangeArrowheads="1"/>
          </p:cNvSpPr>
          <p:nvPr/>
        </p:nvSpPr>
        <p:spPr bwMode="auto">
          <a:xfrm>
            <a:off x="1973568" y="4220319"/>
            <a:ext cx="433388" cy="5048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 eaLnBrk="0" hangingPunct="0"/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A</a:t>
            </a:r>
          </a:p>
        </p:txBody>
      </p:sp>
      <p:sp>
        <p:nvSpPr>
          <p:cNvPr id="413736" name="Rectangle 40"/>
          <p:cNvSpPr>
            <a:spLocks noChangeArrowheads="1"/>
          </p:cNvSpPr>
          <p:nvPr/>
        </p:nvSpPr>
        <p:spPr bwMode="auto">
          <a:xfrm>
            <a:off x="7077909" y="4946303"/>
            <a:ext cx="433388" cy="5016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 eaLnBrk="0" hangingPunct="0"/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B</a:t>
            </a:r>
          </a:p>
        </p:txBody>
      </p:sp>
      <p:grpSp>
        <p:nvGrpSpPr>
          <p:cNvPr id="413737" name="Group 41"/>
          <p:cNvGrpSpPr/>
          <p:nvPr/>
        </p:nvGrpSpPr>
        <p:grpSpPr bwMode="auto">
          <a:xfrm>
            <a:off x="2406956" y="4293344"/>
            <a:ext cx="4442222" cy="142875"/>
            <a:chOff x="1318" y="2795"/>
            <a:chExt cx="2583" cy="90"/>
          </a:xfrm>
          <a:solidFill>
            <a:srgbClr val="FF0000"/>
          </a:solidFill>
        </p:grpSpPr>
        <p:sp>
          <p:nvSpPr>
            <p:cNvPr id="413738" name="Rectangle 42"/>
            <p:cNvSpPr>
              <a:spLocks noChangeArrowheads="1"/>
            </p:cNvSpPr>
            <p:nvPr/>
          </p:nvSpPr>
          <p:spPr bwMode="auto">
            <a:xfrm>
              <a:off x="1318" y="2795"/>
              <a:ext cx="2462" cy="9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13739" name="Line 43"/>
            <p:cNvSpPr>
              <a:spLocks noChangeShapeType="1"/>
            </p:cNvSpPr>
            <p:nvPr/>
          </p:nvSpPr>
          <p:spPr bwMode="auto">
            <a:xfrm>
              <a:off x="3780" y="2841"/>
              <a:ext cx="121" cy="0"/>
            </a:xfrm>
            <a:prstGeom prst="line">
              <a:avLst/>
            </a:prstGeom>
            <a:grpFill/>
            <a:ln w="12700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grpSp>
        <p:nvGrpSpPr>
          <p:cNvPr id="413740" name="Group 44"/>
          <p:cNvGrpSpPr/>
          <p:nvPr/>
        </p:nvGrpSpPr>
        <p:grpSpPr bwMode="auto">
          <a:xfrm>
            <a:off x="6434708" y="4507655"/>
            <a:ext cx="689637" cy="146050"/>
            <a:chOff x="3660" y="2930"/>
            <a:chExt cx="401" cy="92"/>
          </a:xfrm>
        </p:grpSpPr>
        <p:sp>
          <p:nvSpPr>
            <p:cNvPr id="413741" name="Rectangle 45"/>
            <p:cNvSpPr>
              <a:spLocks noChangeArrowheads="1"/>
            </p:cNvSpPr>
            <p:nvPr/>
          </p:nvSpPr>
          <p:spPr bwMode="auto">
            <a:xfrm>
              <a:off x="3780" y="2930"/>
              <a:ext cx="281" cy="92"/>
            </a:xfrm>
            <a:prstGeom prst="rect">
              <a:avLst/>
            </a:prstGeom>
            <a:solidFill>
              <a:srgbClr val="996600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13742" name="Line 46"/>
            <p:cNvSpPr>
              <a:spLocks noChangeShapeType="1"/>
            </p:cNvSpPr>
            <p:nvPr/>
          </p:nvSpPr>
          <p:spPr bwMode="auto">
            <a:xfrm flipH="1">
              <a:off x="3660" y="2976"/>
              <a:ext cx="120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413743" name="Line 47"/>
          <p:cNvSpPr>
            <a:spLocks noChangeShapeType="1"/>
          </p:cNvSpPr>
          <p:nvPr/>
        </p:nvSpPr>
        <p:spPr bwMode="auto">
          <a:xfrm>
            <a:off x="7014278" y="5089178"/>
            <a:ext cx="206375" cy="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grpSp>
        <p:nvGrpSpPr>
          <p:cNvPr id="413744" name="Group 48"/>
          <p:cNvGrpSpPr/>
          <p:nvPr/>
        </p:nvGrpSpPr>
        <p:grpSpPr bwMode="auto">
          <a:xfrm>
            <a:off x="1973568" y="5616601"/>
            <a:ext cx="5537729" cy="503237"/>
            <a:chOff x="1066" y="3719"/>
            <a:chExt cx="3220" cy="317"/>
          </a:xfrm>
        </p:grpSpPr>
        <p:sp>
          <p:nvSpPr>
            <p:cNvPr id="413745" name="Rectangle 49"/>
            <p:cNvSpPr>
              <a:spLocks noChangeArrowheads="1"/>
            </p:cNvSpPr>
            <p:nvPr/>
          </p:nvSpPr>
          <p:spPr bwMode="auto">
            <a:xfrm>
              <a:off x="1298" y="3900"/>
              <a:ext cx="720" cy="92"/>
            </a:xfrm>
            <a:prstGeom prst="rect">
              <a:avLst/>
            </a:prstGeom>
            <a:solidFill>
              <a:srgbClr val="996600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13746" name="Rectangle 50"/>
            <p:cNvSpPr>
              <a:spLocks noChangeArrowheads="1"/>
            </p:cNvSpPr>
            <p:nvPr/>
          </p:nvSpPr>
          <p:spPr bwMode="auto">
            <a:xfrm>
              <a:off x="1298" y="3765"/>
              <a:ext cx="2763" cy="9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13747" name="Rectangle 51"/>
            <p:cNvSpPr>
              <a:spLocks noChangeArrowheads="1"/>
            </p:cNvSpPr>
            <p:nvPr/>
          </p:nvSpPr>
          <p:spPr bwMode="auto">
            <a:xfrm>
              <a:off x="1066" y="3719"/>
              <a:ext cx="252" cy="3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 eaLnBrk="0" hangingPunct="0"/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</a:t>
              </a:r>
            </a:p>
          </p:txBody>
        </p:sp>
        <p:sp>
          <p:nvSpPr>
            <p:cNvPr id="413748" name="Rectangle 52"/>
            <p:cNvSpPr>
              <a:spLocks noChangeArrowheads="1"/>
            </p:cNvSpPr>
            <p:nvPr/>
          </p:nvSpPr>
          <p:spPr bwMode="auto">
            <a:xfrm>
              <a:off x="4034" y="3719"/>
              <a:ext cx="252" cy="3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 eaLnBrk="0" hangingPunct="0"/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B</a:t>
              </a:r>
            </a:p>
          </p:txBody>
        </p:sp>
        <p:sp>
          <p:nvSpPr>
            <p:cNvPr id="413749" name="Line 53"/>
            <p:cNvSpPr>
              <a:spLocks noChangeShapeType="1"/>
            </p:cNvSpPr>
            <p:nvPr/>
          </p:nvSpPr>
          <p:spPr bwMode="auto">
            <a:xfrm flipH="1">
              <a:off x="1217" y="3946"/>
              <a:ext cx="120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413750" name="Rectangle 54"/>
          <p:cNvSpPr>
            <a:spLocks noChangeArrowheads="1"/>
          </p:cNvSpPr>
          <p:nvPr/>
        </p:nvSpPr>
        <p:spPr bwMode="auto">
          <a:xfrm>
            <a:off x="6986761" y="3828404"/>
            <a:ext cx="137583" cy="146050"/>
          </a:xfrm>
          <a:prstGeom prst="rect">
            <a:avLst/>
          </a:prstGeom>
          <a:solidFill>
            <a:srgbClr val="996600"/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13751" name="Rectangle 55"/>
          <p:cNvSpPr>
            <a:spLocks noChangeArrowheads="1"/>
          </p:cNvSpPr>
          <p:nvPr/>
        </p:nvSpPr>
        <p:spPr bwMode="auto">
          <a:xfrm>
            <a:off x="2406956" y="3612504"/>
            <a:ext cx="3683794" cy="144462"/>
          </a:xfrm>
          <a:prstGeom prst="rect">
            <a:avLst/>
          </a:prstGeom>
          <a:solidFill>
            <a:srgbClr val="FF0000"/>
          </a:solidFill>
          <a:ln w="12700">
            <a:solidFill>
              <a:srgbClr val="333399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13752" name="Rectangle 56"/>
          <p:cNvSpPr>
            <a:spLocks noChangeArrowheads="1"/>
          </p:cNvSpPr>
          <p:nvPr/>
        </p:nvSpPr>
        <p:spPr bwMode="auto">
          <a:xfrm>
            <a:off x="1973568" y="3541067"/>
            <a:ext cx="433388" cy="5048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 eaLnBrk="0" hangingPunct="0"/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A</a:t>
            </a:r>
          </a:p>
        </p:txBody>
      </p:sp>
      <p:sp>
        <p:nvSpPr>
          <p:cNvPr id="413753" name="Rectangle 57"/>
          <p:cNvSpPr>
            <a:spLocks noChangeArrowheads="1"/>
          </p:cNvSpPr>
          <p:nvPr/>
        </p:nvSpPr>
        <p:spPr bwMode="auto">
          <a:xfrm>
            <a:off x="7077909" y="3541067"/>
            <a:ext cx="433388" cy="5048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 eaLnBrk="0" hangingPunct="0"/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B</a:t>
            </a:r>
          </a:p>
        </p:txBody>
      </p:sp>
      <p:sp>
        <p:nvSpPr>
          <p:cNvPr id="413754" name="Line 58"/>
          <p:cNvSpPr>
            <a:spLocks noChangeShapeType="1"/>
          </p:cNvSpPr>
          <p:nvPr/>
        </p:nvSpPr>
        <p:spPr bwMode="auto">
          <a:xfrm>
            <a:off x="6090749" y="3685529"/>
            <a:ext cx="206375" cy="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13755" name="Line 59"/>
          <p:cNvSpPr>
            <a:spLocks noChangeShapeType="1"/>
          </p:cNvSpPr>
          <p:nvPr/>
        </p:nvSpPr>
        <p:spPr bwMode="auto">
          <a:xfrm flipH="1">
            <a:off x="6780386" y="3899841"/>
            <a:ext cx="206375" cy="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13756" name="Text Box 60"/>
          <p:cNvSpPr txBox="1">
            <a:spLocks noChangeArrowheads="1"/>
          </p:cNvSpPr>
          <p:nvPr/>
        </p:nvSpPr>
        <p:spPr bwMode="auto">
          <a:xfrm>
            <a:off x="564515" y="2519412"/>
            <a:ext cx="1114408" cy="113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kumimoji="1" lang="en-US" altLang="zh-CN" b="1" i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t</a:t>
            </a:r>
            <a:r>
              <a:rPr kumimoji="1"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 = 0</a:t>
            </a:r>
            <a:endParaRPr kumimoji="1" lang="en-US" altLang="zh-CN" b="1" baseline="30000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  <a:p>
            <a:pPr eaLnBrk="0" hangingPunct="0">
              <a:lnSpc>
                <a:spcPct val="95000"/>
              </a:lnSpc>
            </a:pPr>
            <a:r>
              <a:rPr kumimoji="1"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A </a:t>
            </a:r>
            <a:r>
              <a:rPr kumimoji="1" lang="zh-CN" altLang="en-US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检测到</a:t>
            </a:r>
          </a:p>
          <a:p>
            <a:pPr eaLnBrk="0" hangingPunct="0">
              <a:lnSpc>
                <a:spcPct val="95000"/>
              </a:lnSpc>
            </a:pPr>
            <a:r>
              <a:rPr kumimoji="1" lang="zh-CN" altLang="en-US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信道空闲</a:t>
            </a:r>
          </a:p>
          <a:p>
            <a:pPr eaLnBrk="0" hangingPunct="0">
              <a:lnSpc>
                <a:spcPct val="95000"/>
              </a:lnSpc>
            </a:pPr>
            <a:r>
              <a:rPr kumimoji="1" lang="zh-CN" altLang="en-US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发送数据</a:t>
            </a:r>
          </a:p>
        </p:txBody>
      </p:sp>
      <p:grpSp>
        <p:nvGrpSpPr>
          <p:cNvPr id="413757" name="Group 61"/>
          <p:cNvGrpSpPr/>
          <p:nvPr/>
        </p:nvGrpSpPr>
        <p:grpSpPr bwMode="auto">
          <a:xfrm>
            <a:off x="2302049" y="2952801"/>
            <a:ext cx="483261" cy="142875"/>
            <a:chOff x="1176" y="1872"/>
            <a:chExt cx="336" cy="96"/>
          </a:xfrm>
        </p:grpSpPr>
        <p:sp>
          <p:nvSpPr>
            <p:cNvPr id="413758" name="Rectangle 62"/>
            <p:cNvSpPr>
              <a:spLocks noChangeArrowheads="1"/>
            </p:cNvSpPr>
            <p:nvPr/>
          </p:nvSpPr>
          <p:spPr bwMode="auto">
            <a:xfrm>
              <a:off x="1176" y="1872"/>
              <a:ext cx="192" cy="9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13759" name="Line 63"/>
            <p:cNvSpPr>
              <a:spLocks noChangeShapeType="1"/>
            </p:cNvSpPr>
            <p:nvPr/>
          </p:nvSpPr>
          <p:spPr bwMode="auto">
            <a:xfrm>
              <a:off x="1368" y="192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413760" name="Rectangle 64"/>
          <p:cNvSpPr>
            <a:spLocks noChangeArrowheads="1"/>
          </p:cNvSpPr>
          <p:nvPr/>
        </p:nvSpPr>
        <p:spPr bwMode="auto">
          <a:xfrm>
            <a:off x="1973568" y="2881362"/>
            <a:ext cx="433388" cy="5032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 eaLnBrk="0" hangingPunct="0"/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A</a:t>
            </a:r>
          </a:p>
        </p:txBody>
      </p:sp>
      <p:sp>
        <p:nvSpPr>
          <p:cNvPr id="413761" name="Rectangle 65"/>
          <p:cNvSpPr>
            <a:spLocks noChangeArrowheads="1"/>
          </p:cNvSpPr>
          <p:nvPr/>
        </p:nvSpPr>
        <p:spPr bwMode="auto">
          <a:xfrm>
            <a:off x="7077909" y="2881362"/>
            <a:ext cx="433388" cy="5032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 eaLnBrk="0" hangingPunct="0"/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B</a:t>
            </a:r>
          </a:p>
        </p:txBody>
      </p:sp>
      <p:sp>
        <p:nvSpPr>
          <p:cNvPr id="413762" name="Text Box 66"/>
          <p:cNvSpPr txBox="1">
            <a:spLocks noChangeArrowheads="1"/>
          </p:cNvSpPr>
          <p:nvPr/>
        </p:nvSpPr>
        <p:spPr bwMode="auto">
          <a:xfrm>
            <a:off x="958283" y="33831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b="1" i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t</a:t>
            </a:r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 = 0</a:t>
            </a:r>
            <a:endParaRPr kumimoji="1" lang="en-US" altLang="zh-CN" b="1" baseline="3000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13763" name="Line 67"/>
          <p:cNvSpPr>
            <a:spLocks noChangeShapeType="1"/>
          </p:cNvSpPr>
          <p:nvPr/>
        </p:nvSpPr>
        <p:spPr bwMode="auto">
          <a:xfrm>
            <a:off x="1684034" y="543098"/>
            <a:ext cx="447146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grpSp>
        <p:nvGrpSpPr>
          <p:cNvPr id="413764" name="Group 68"/>
          <p:cNvGrpSpPr/>
          <p:nvPr/>
        </p:nvGrpSpPr>
        <p:grpSpPr bwMode="auto">
          <a:xfrm>
            <a:off x="5015880" y="4725640"/>
            <a:ext cx="4617640" cy="839788"/>
            <a:chOff x="2835" y="3100"/>
            <a:chExt cx="2685" cy="529"/>
          </a:xfrm>
        </p:grpSpPr>
        <p:sp>
          <p:nvSpPr>
            <p:cNvPr id="413765" name="Text Box 69"/>
            <p:cNvSpPr txBox="1">
              <a:spLocks noChangeArrowheads="1"/>
            </p:cNvSpPr>
            <p:nvPr/>
          </p:nvSpPr>
          <p:spPr bwMode="auto">
            <a:xfrm>
              <a:off x="4332" y="3100"/>
              <a:ext cx="1188" cy="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kumimoji="1" lang="en-US" altLang="zh-CN" b="1" i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t</a:t>
              </a:r>
              <a:r>
                <a:rPr kumimoji="1" lang="en-US" altLang="zh-CN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 = </a:t>
              </a:r>
              <a:r>
                <a:rPr kumimoji="1" lang="en-US" altLang="zh-CN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  <a:sym typeface="Symbol" panose="05050102010706020507" pitchFamily="18" charset="2"/>
                </a:rPr>
                <a:t></a:t>
              </a:r>
              <a:endParaRPr kumimoji="1" lang="en-US" altLang="zh-CN" b="1" baseline="30000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kumimoji="1" lang="en-US" altLang="zh-CN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B </a:t>
              </a:r>
              <a:r>
                <a:rPr kumimoji="1" lang="zh-CN" altLang="en-US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检测到发生碰撞</a:t>
              </a:r>
            </a:p>
            <a:p>
              <a:pPr eaLnBrk="0" hangingPunct="0">
                <a:lnSpc>
                  <a:spcPct val="90000"/>
                </a:lnSpc>
              </a:pPr>
              <a:r>
                <a:rPr kumimoji="1" lang="zh-CN" altLang="en-US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停止发送</a:t>
              </a:r>
            </a:p>
          </p:txBody>
        </p:sp>
        <p:sp>
          <p:nvSpPr>
            <p:cNvPr id="413766" name="Text Box 70"/>
            <p:cNvSpPr txBox="1">
              <a:spLocks noChangeArrowheads="1"/>
            </p:cNvSpPr>
            <p:nvPr/>
          </p:nvSpPr>
          <p:spPr bwMode="auto">
            <a:xfrm>
              <a:off x="2835" y="3339"/>
              <a:ext cx="4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STOP</a:t>
              </a:r>
            </a:p>
          </p:txBody>
        </p:sp>
      </p:grpSp>
      <p:grpSp>
        <p:nvGrpSpPr>
          <p:cNvPr id="413767" name="Group 71"/>
          <p:cNvGrpSpPr/>
          <p:nvPr/>
        </p:nvGrpSpPr>
        <p:grpSpPr bwMode="auto">
          <a:xfrm>
            <a:off x="491108" y="5373712"/>
            <a:ext cx="2682875" cy="863600"/>
            <a:chOff x="204" y="3566"/>
            <a:chExt cx="1560" cy="544"/>
          </a:xfrm>
        </p:grpSpPr>
        <p:sp>
          <p:nvSpPr>
            <p:cNvPr id="413768" name="Text Box 72"/>
            <p:cNvSpPr txBox="1">
              <a:spLocks noChangeArrowheads="1"/>
            </p:cNvSpPr>
            <p:nvPr/>
          </p:nvSpPr>
          <p:spPr bwMode="auto">
            <a:xfrm>
              <a:off x="204" y="3581"/>
              <a:ext cx="653" cy="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kumimoji="1" lang="en-US" altLang="zh-CN" b="1" i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t</a:t>
              </a:r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 = 2</a:t>
              </a:r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  <a:sym typeface="Symbol" panose="05050102010706020507" pitchFamily="18" charset="2"/>
                </a:rPr>
                <a:t></a:t>
              </a:r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  <a:sym typeface="Symbol" panose="05050102010706020507" pitchFamily="18" charset="2"/>
                </a:rPr>
                <a:t> </a:t>
              </a:r>
              <a:endParaRPr kumimoji="1" lang="en-US" altLang="zh-CN" b="1" baseline="3000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 </a:t>
              </a:r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检测到</a:t>
              </a:r>
            </a:p>
            <a:p>
              <a:pPr eaLnBrk="0" hangingPunct="0">
                <a:lnSpc>
                  <a:spcPct val="90000"/>
                </a:lnSpc>
              </a:pPr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发生碰撞</a:t>
              </a:r>
            </a:p>
          </p:txBody>
        </p:sp>
        <p:sp>
          <p:nvSpPr>
            <p:cNvPr id="413769" name="Text Box 73"/>
            <p:cNvSpPr txBox="1">
              <a:spLocks noChangeArrowheads="1"/>
            </p:cNvSpPr>
            <p:nvPr/>
          </p:nvSpPr>
          <p:spPr bwMode="auto">
            <a:xfrm>
              <a:off x="1294" y="3566"/>
              <a:ext cx="4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STOP</a:t>
              </a:r>
            </a:p>
          </p:txBody>
        </p:sp>
      </p:grpSp>
      <p:sp>
        <p:nvSpPr>
          <p:cNvPr id="413770" name="Rectangle 74"/>
          <p:cNvSpPr>
            <a:spLocks noChangeArrowheads="1"/>
          </p:cNvSpPr>
          <p:nvPr/>
        </p:nvSpPr>
        <p:spPr bwMode="auto">
          <a:xfrm>
            <a:off x="1973568" y="4946303"/>
            <a:ext cx="433388" cy="5016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 eaLnBrk="0" hangingPunct="0"/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A</a:t>
            </a:r>
          </a:p>
        </p:txBody>
      </p:sp>
      <p:sp>
        <p:nvSpPr>
          <p:cNvPr id="413771" name="Rectangle 75"/>
          <p:cNvSpPr>
            <a:spLocks noChangeArrowheads="1"/>
          </p:cNvSpPr>
          <p:nvPr/>
        </p:nvSpPr>
        <p:spPr bwMode="auto">
          <a:xfrm>
            <a:off x="7077909" y="4220319"/>
            <a:ext cx="433388" cy="5048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 eaLnBrk="0" hangingPunct="0"/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B</a:t>
            </a:r>
          </a:p>
        </p:txBody>
      </p:sp>
      <p:sp>
        <p:nvSpPr>
          <p:cNvPr id="413772" name="Text Box 76"/>
          <p:cNvSpPr txBox="1">
            <a:spLocks noChangeArrowheads="1"/>
          </p:cNvSpPr>
          <p:nvPr/>
        </p:nvSpPr>
        <p:spPr bwMode="auto">
          <a:xfrm>
            <a:off x="7374441" y="1671811"/>
            <a:ext cx="23310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单程端到端</a:t>
            </a:r>
          </a:p>
          <a:p>
            <a:pPr algn="ctr"/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传播时延记为 </a:t>
            </a:r>
            <a:r>
              <a:rPr lang="zh-CN" altLang="en-US" sz="2400" b="1" i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  <a:sym typeface="Symbol" panose="05050102010706020507" pitchFamily="18" charset="2"/>
              </a:rPr>
              <a:t>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41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41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4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3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4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41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000"/>
                                        <p:tgtEl>
                                          <p:spTgt spid="41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41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1000" fill="hold"/>
                                        <p:tgtEl>
                                          <p:spTgt spid="4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1000" fill="hold"/>
                                        <p:tgtEl>
                                          <p:spTgt spid="41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1000" fill="hold"/>
                                        <p:tgtEl>
                                          <p:spTgt spid="41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 bldLvl="0" animBg="1"/>
      <p:bldP spid="413699" grpId="0" bldLvl="0" animBg="1"/>
      <p:bldP spid="413714" grpId="0" bldLvl="0" animBg="1"/>
      <p:bldP spid="413714" grpId="1" bldLvl="0" animBg="1"/>
      <p:bldP spid="413715" grpId="0" bldLvl="0" animBg="1"/>
      <p:bldP spid="413715" grpId="1" bldLvl="0" animBg="1"/>
      <p:bldP spid="413735" grpId="0" bldLvl="0" animBg="1"/>
      <p:bldP spid="413736" grpId="0" bldLvl="0" animBg="1"/>
      <p:bldP spid="413743" grpId="0" bldLvl="0" animBg="1"/>
      <p:bldP spid="413750" grpId="0" bldLvl="0" animBg="1"/>
      <p:bldP spid="413750" grpId="1" bldLvl="0" animBg="1"/>
      <p:bldP spid="413750" grpId="2" bldLvl="0" animBg="1"/>
      <p:bldP spid="413751" grpId="0" bldLvl="0" animBg="1"/>
      <p:bldP spid="413752" grpId="0" bldLvl="0" animBg="1"/>
      <p:bldP spid="413753" grpId="0" bldLvl="0" animBg="1"/>
      <p:bldP spid="413754" grpId="0" bldLvl="0" animBg="1"/>
      <p:bldP spid="413755" grpId="0" bldLvl="0" animBg="1"/>
      <p:bldP spid="413755" grpId="1" bldLvl="0" animBg="1"/>
      <p:bldP spid="413756" grpId="0" bldLvl="0" animBg="1"/>
      <p:bldP spid="413756" grpId="1" bldLvl="0" animBg="1"/>
      <p:bldP spid="413760" grpId="0" bldLvl="0" animBg="1"/>
      <p:bldP spid="413761" grpId="0" bldLvl="0" animBg="1"/>
      <p:bldP spid="413770" grpId="0" bldLvl="0" animBg="1"/>
      <p:bldP spid="41377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88640"/>
            <a:ext cx="9066212" cy="1440160"/>
          </a:xfrm>
        </p:spPr>
        <p:txBody>
          <a:bodyPr/>
          <a:lstStyle/>
          <a:p>
            <a:pPr algn="ctr"/>
            <a:r>
              <a:rPr lang="zh-CN" altLang="en-US" sz="4000" dirty="0"/>
              <a:t>二进制指数类型退避算法 </a:t>
            </a:r>
            <a:br>
              <a:rPr lang="en-US" altLang="zh-CN" sz="4000" dirty="0"/>
            </a:br>
            <a:r>
              <a:rPr lang="en-US" altLang="zh-CN" sz="4000" dirty="0"/>
              <a:t>(truncated binary exponential type)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700808"/>
            <a:ext cx="9066212" cy="4430117"/>
          </a:xfrm>
        </p:spPr>
        <p:txBody>
          <a:bodyPr/>
          <a:lstStyle/>
          <a:p>
            <a:r>
              <a:rPr lang="zh-CN" altLang="en-US" sz="2800" dirty="0"/>
              <a:t>发生碰撞的站在停止发送数据后，要推迟（退避）一个</a:t>
            </a:r>
            <a:r>
              <a:rPr lang="zh-CN" altLang="en-US" sz="2800" dirty="0">
                <a:solidFill>
                  <a:srgbClr val="FF0000"/>
                </a:solidFill>
              </a:rPr>
              <a:t>随机时间</a:t>
            </a:r>
            <a:r>
              <a:rPr lang="zh-CN" altLang="en-US" sz="2800" dirty="0"/>
              <a:t>才能再发送数据。</a:t>
            </a:r>
          </a:p>
          <a:p>
            <a:pPr lvl="1"/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基本退避时间取为争用期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</a:t>
            </a:r>
            <a:r>
              <a:rPr lang="en-US" altLang="zh-CN" sz="2400" i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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。</a:t>
            </a:r>
          </a:p>
          <a:p>
            <a:pPr lvl="1"/>
            <a:r>
              <a:rPr lang="zh-CN" altLang="en-US" sz="2400" dirty="0">
                <a:latin typeface="Arial" panose="020B0604020202020204" pitchFamily="34" charset="0"/>
                <a:ea typeface="黑体" panose="02010609060101010101" pitchFamily="2" charset="-122"/>
              </a:rPr>
              <a:t>从整数集合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2" charset="-122"/>
              </a:rPr>
              <a:t>[0, 1, … , (2</a:t>
            </a:r>
            <a:r>
              <a:rPr lang="en-US" altLang="zh-CN" sz="2400" i="1" baseline="30000" dirty="0">
                <a:latin typeface="Arial" panose="020B0604020202020204" pitchFamily="34" charset="0"/>
                <a:ea typeface="黑体" panose="02010609060101010101" pitchFamily="2" charset="-122"/>
              </a:rPr>
              <a:t>k</a:t>
            </a:r>
            <a:r>
              <a:rPr lang="en-US" altLang="zh-CN" sz="2400" i="1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2" charset="-122"/>
              </a:rPr>
              <a:t>1)]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2" charset="-122"/>
              </a:rPr>
              <a:t>中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随机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2" charset="-122"/>
              </a:rPr>
              <a:t>地取出一个数，记为 </a:t>
            </a:r>
            <a:r>
              <a:rPr lang="en-US" altLang="zh-CN" sz="2400" i="1" dirty="0">
                <a:latin typeface="Arial" panose="020B0604020202020204" pitchFamily="34" charset="0"/>
                <a:ea typeface="黑体" panose="02010609060101010101" pitchFamily="2" charset="-122"/>
              </a:rPr>
              <a:t>r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2" charset="-122"/>
              </a:rPr>
              <a:t>。重传所需的时延就是 </a:t>
            </a:r>
            <a:r>
              <a:rPr lang="en-US" altLang="zh-CN" sz="2400" i="1" dirty="0">
                <a:latin typeface="Arial" panose="020B0604020202020204" pitchFamily="34" charset="0"/>
                <a:ea typeface="黑体" panose="02010609060101010101" pitchFamily="2" charset="-122"/>
              </a:rPr>
              <a:t>r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2" charset="-122"/>
              </a:rPr>
              <a:t>倍的基本退避时间。</a:t>
            </a:r>
          </a:p>
          <a:p>
            <a:pPr lvl="1"/>
            <a:r>
              <a:rPr lang="zh-CN" altLang="en-US" sz="2400" dirty="0">
                <a:latin typeface="Arial" panose="020B0604020202020204" pitchFamily="34" charset="0"/>
                <a:ea typeface="黑体" panose="02010609060101010101" pitchFamily="2" charset="-122"/>
              </a:rPr>
              <a:t>参数 </a:t>
            </a:r>
            <a:r>
              <a:rPr lang="en-US" altLang="zh-CN" sz="2400" i="1" dirty="0">
                <a:latin typeface="Arial" panose="020B0604020202020204" pitchFamily="34" charset="0"/>
                <a:ea typeface="黑体" panose="02010609060101010101" pitchFamily="2" charset="-122"/>
              </a:rPr>
              <a:t>k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2" charset="-122"/>
              </a:rPr>
              <a:t>按下面的公式计算：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      </a:t>
            </a:r>
            <a:r>
              <a:rPr lang="en-US" altLang="zh-CN" i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k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= Min[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重传次数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, 10]</a:t>
            </a:r>
          </a:p>
          <a:p>
            <a:pPr lvl="1"/>
            <a:r>
              <a:rPr lang="zh-CN" altLang="en-US" sz="2400" dirty="0">
                <a:latin typeface="Arial" panose="020B0604020202020204" pitchFamily="34" charset="0"/>
                <a:ea typeface="黑体" panose="02010609060101010101" pitchFamily="2" charset="-122"/>
              </a:rPr>
              <a:t>当 </a:t>
            </a:r>
            <a:r>
              <a:rPr lang="en-US" altLang="zh-CN" sz="2400" i="1" dirty="0">
                <a:latin typeface="Arial" panose="020B0604020202020204" pitchFamily="34" charset="0"/>
                <a:ea typeface="黑体" panose="02010609060101010101" pitchFamily="2" charset="-122"/>
              </a:rPr>
              <a:t>k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2" charset="-122"/>
              </a:rPr>
              <a:t>10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2" charset="-122"/>
              </a:rPr>
              <a:t>时，参数 </a:t>
            </a:r>
            <a:r>
              <a:rPr lang="en-US" altLang="zh-CN" sz="2400" i="1" dirty="0">
                <a:latin typeface="Arial" panose="020B0604020202020204" pitchFamily="34" charset="0"/>
                <a:ea typeface="黑体" panose="02010609060101010101" pitchFamily="2" charset="-122"/>
              </a:rPr>
              <a:t>k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2" charset="-122"/>
              </a:rPr>
              <a:t>等于重传次数。</a:t>
            </a:r>
          </a:p>
          <a:p>
            <a:pPr lvl="1"/>
            <a:r>
              <a:rPr lang="zh-CN" altLang="en-US" sz="2400" dirty="0">
                <a:latin typeface="Arial" panose="020B0604020202020204" pitchFamily="34" charset="0"/>
                <a:ea typeface="黑体" panose="02010609060101010101" pitchFamily="2" charset="-122"/>
              </a:rPr>
              <a:t>当重传达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2" charset="-122"/>
              </a:rPr>
              <a:t>16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2" charset="-122"/>
              </a:rPr>
              <a:t>次仍不能成功时即丢弃该帧，并向高层报告。</a:t>
            </a:r>
            <a:r>
              <a:rPr lang="zh-CN" altLang="en-US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187227"/>
            <a:ext cx="9066212" cy="4934173"/>
          </a:xfrm>
        </p:spPr>
        <p:txBody>
          <a:bodyPr/>
          <a:lstStyle/>
          <a:p>
            <a:r>
              <a:rPr lang="zh-CN" altLang="en-US" sz="2400"/>
              <a:t>争用期：</a:t>
            </a:r>
            <a:r>
              <a:rPr lang="zh-CN" altLang="en-US" sz="2400" dirty="0">
                <a:sym typeface="+mn-ea"/>
              </a:rPr>
              <a:t>以太网的端到端往返时延 </a:t>
            </a:r>
            <a:r>
              <a:rPr lang="en-US" altLang="zh-CN" sz="2400" dirty="0">
                <a:sym typeface="+mn-ea"/>
              </a:rPr>
              <a:t>2</a:t>
            </a:r>
            <a:r>
              <a:rPr lang="en-US" altLang="zh-CN" sz="2400" i="1" dirty="0">
                <a:sym typeface="Symbol" panose="05050102010706020507" pitchFamily="18" charset="2"/>
              </a:rPr>
              <a:t> </a:t>
            </a:r>
            <a:r>
              <a:rPr lang="zh-CN" altLang="en-US" sz="2400" dirty="0">
                <a:sym typeface="+mn-ea"/>
              </a:rPr>
              <a:t>称为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争用期，</a:t>
            </a:r>
            <a:r>
              <a:rPr lang="zh-CN" altLang="en-US" sz="2400" dirty="0">
                <a:sym typeface="+mn-ea"/>
              </a:rPr>
              <a:t>或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碰撞窗口。</a:t>
            </a:r>
          </a:p>
          <a:p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经过争用期这段时间还没有检测到碰撞，才能肯定这次发送不会发生碰撞。</a:t>
            </a:r>
            <a:endParaRPr lang="zh-CN" altLang="en-US" sz="2400" dirty="0">
              <a:solidFill>
                <a:srgbClr val="0000FF"/>
              </a:solidFill>
            </a:endParaRPr>
          </a:p>
          <a:p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ym typeface="+mn-ea"/>
              </a:rPr>
              <a:t>10 Mbit/s </a:t>
            </a:r>
            <a:r>
              <a:rPr lang="zh-CN" altLang="en-US" sz="2400" dirty="0">
                <a:sym typeface="+mn-ea"/>
              </a:rPr>
              <a:t>以太网取 </a:t>
            </a:r>
            <a:r>
              <a:rPr lang="en-US" altLang="zh-CN" sz="2400" dirty="0">
                <a:sym typeface="+mn-ea"/>
              </a:rPr>
              <a:t>51.2 </a:t>
            </a:r>
            <a:r>
              <a:rPr lang="en-US" altLang="zh-CN" sz="2400" dirty="0">
                <a:sym typeface="Symbol" panose="05050102010706020507" pitchFamily="18" charset="2"/>
              </a:rPr>
              <a:t></a:t>
            </a:r>
            <a:r>
              <a:rPr lang="en-US" altLang="zh-CN" sz="2400" dirty="0">
                <a:sym typeface="+mn-ea"/>
              </a:rPr>
              <a:t>s </a:t>
            </a:r>
            <a:r>
              <a:rPr lang="zh-CN" altLang="en-US" sz="2400" dirty="0">
                <a:sym typeface="+mn-ea"/>
              </a:rPr>
              <a:t>为争用期的长度。</a:t>
            </a:r>
          </a:p>
          <a:p>
            <a:r>
              <a:rPr lang="zh-CN" altLang="en-US" sz="2400" dirty="0">
                <a:sym typeface="+mn-ea"/>
              </a:rPr>
              <a:t>在争用期内可发送 </a:t>
            </a:r>
            <a:r>
              <a:rPr lang="en-US" altLang="zh-CN" sz="2400" dirty="0">
                <a:sym typeface="+mn-ea"/>
              </a:rPr>
              <a:t>512 bit</a:t>
            </a:r>
            <a:r>
              <a:rPr lang="zh-CN" altLang="en-US" sz="2400" dirty="0">
                <a:sym typeface="+mn-ea"/>
              </a:rPr>
              <a:t>，即 </a:t>
            </a:r>
            <a:r>
              <a:rPr lang="en-US" altLang="zh-CN" sz="2400" dirty="0">
                <a:sym typeface="+mn-ea"/>
              </a:rPr>
              <a:t>64 </a:t>
            </a:r>
            <a:r>
              <a:rPr lang="zh-CN" altLang="en-US" sz="2400" dirty="0">
                <a:sym typeface="+mn-ea"/>
              </a:rPr>
              <a:t>字节。</a:t>
            </a:r>
          </a:p>
          <a:p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以太网在发送数据时，若前 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64 </a:t>
            </a: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字节没有发生冲突，则后续的数据就不会发生冲突。</a:t>
            </a:r>
          </a:p>
          <a:p>
            <a:r>
              <a:rPr lang="zh-CN" altLang="en-US" sz="2400" dirty="0">
                <a:sym typeface="+mn-ea"/>
              </a:rPr>
              <a:t>以太网规定了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最短有效帧长为 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64 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字节</a:t>
            </a:r>
            <a:r>
              <a:rPr lang="zh-CN" altLang="en-US" sz="2400" dirty="0">
                <a:sym typeface="+mn-ea"/>
              </a:rPr>
              <a:t>，凡长度小于 </a:t>
            </a:r>
            <a:r>
              <a:rPr lang="en-US" altLang="zh-CN" sz="2400" dirty="0">
                <a:sym typeface="+mn-ea"/>
              </a:rPr>
              <a:t>64 </a:t>
            </a:r>
            <a:r>
              <a:rPr lang="zh-CN" altLang="en-US" sz="2400" dirty="0">
                <a:sym typeface="+mn-ea"/>
              </a:rPr>
              <a:t>字节的帧都是由于冲突而异常中止的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无效帧。</a:t>
            </a:r>
          </a:p>
          <a:p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187227"/>
            <a:ext cx="9066212" cy="4934173"/>
          </a:xfrm>
        </p:spPr>
        <p:txBody>
          <a:bodyPr/>
          <a:lstStyle/>
          <a:p>
            <a:r>
              <a:rPr lang="zh-CN" altLang="en-US" sz="2400" dirty="0">
                <a:sym typeface="+mn-ea"/>
              </a:rPr>
              <a:t>强化碰撞</a:t>
            </a:r>
          </a:p>
          <a:p>
            <a:endParaRPr lang="zh-CN" altLang="en-US" sz="2400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sz="2400">
                <a:sym typeface="+mn-ea"/>
              </a:rPr>
              <a:t>帧间最小间隔</a:t>
            </a: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以太网规定帧间最小间隔</a:t>
            </a:r>
            <a:r>
              <a:rPr lang="en-US" altLang="zh-CN" sz="2400" dirty="0">
                <a:sym typeface="+mn-ea"/>
              </a:rPr>
              <a:t>9.6</a:t>
            </a:r>
            <a:r>
              <a:rPr lang="en-US" altLang="zh-CN" sz="2400" dirty="0">
                <a:sym typeface="Symbol" panose="05050102010706020507" pitchFamily="18" charset="2"/>
              </a:rPr>
              <a:t></a:t>
            </a:r>
            <a:r>
              <a:rPr lang="en-US" altLang="zh-CN" sz="2400" dirty="0">
                <a:sym typeface="+mn-ea"/>
              </a:rPr>
              <a:t>s</a:t>
            </a:r>
            <a:r>
              <a:rPr lang="zh-CN" altLang="en-US" sz="2400" dirty="0">
                <a:sym typeface="+mn-ea"/>
              </a:rPr>
              <a:t>，相当于</a:t>
            </a:r>
            <a:r>
              <a:rPr lang="en-US" altLang="zh-CN" sz="2400" dirty="0">
                <a:sym typeface="+mn-ea"/>
              </a:rPr>
              <a:t>96</a:t>
            </a:r>
            <a:r>
              <a:rPr lang="zh-CN" altLang="en-US" sz="2400" dirty="0">
                <a:sym typeface="+mn-ea"/>
              </a:rPr>
              <a:t>位比特时间。</a:t>
            </a: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目的：为了使刚刚收到数据帧的站的接收器缓存来得及清理，做好接收下一帧的准备。</a:t>
            </a:r>
            <a:endParaRPr lang="en-US" altLang="zh-CN" sz="2400" dirty="0">
              <a:sym typeface="+mn-ea"/>
            </a:endParaRPr>
          </a:p>
          <a:p>
            <a:endParaRPr lang="zh-CN" altLang="en-US" sz="2400"/>
          </a:p>
          <a:p>
            <a:endParaRPr lang="zh-CN" altLang="en-US" sz="2400" dirty="0">
              <a:solidFill>
                <a:srgbClr val="FF0000"/>
              </a:solidFill>
            </a:endParaRPr>
          </a:p>
          <a:p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循环冗余检验的原理说明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14576" y="1169713"/>
            <a:ext cx="8560892" cy="4851574"/>
            <a:chOff x="669696" y="1204869"/>
            <a:chExt cx="8778542" cy="5127200"/>
          </a:xfrm>
        </p:grpSpPr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669696" y="1645620"/>
              <a:ext cx="1142412" cy="390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 dirty="0">
                  <a:ea typeface="宋体" panose="02010600030101010101" pitchFamily="2" charset="-122"/>
                </a:rPr>
                <a:t>P</a:t>
              </a:r>
              <a:r>
                <a:rPr lang="en-US" altLang="zh-CN" sz="2400" b="1" dirty="0">
                  <a:ea typeface="宋体" panose="02010600030101010101" pitchFamily="2" charset="-122"/>
                </a:rPr>
                <a:t> (</a:t>
              </a:r>
              <a:r>
                <a:rPr lang="zh-CN" altLang="en-US" sz="2400" b="1" dirty="0">
                  <a:ea typeface="宋体" panose="02010600030101010101" pitchFamily="2" charset="-122"/>
                </a:rPr>
                <a:t>除数</a:t>
              </a:r>
              <a:r>
                <a:rPr lang="en-US" altLang="zh-CN" sz="2400" b="1" dirty="0">
                  <a:ea typeface="宋体" panose="02010600030101010101" pitchFamily="2" charset="-122"/>
                </a:rPr>
                <a:t>)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2351435" y="1644427"/>
              <a:ext cx="801562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ea typeface="宋体" panose="02010600030101010101" pitchFamily="2" charset="-122"/>
                </a:rPr>
                <a:t>1101</a:t>
              </a:r>
              <a:endPara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4067523" y="1206277"/>
              <a:ext cx="1421988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 dirty="0">
                  <a:ea typeface="宋体" panose="02010600030101010101" pitchFamily="2" charset="-122"/>
                </a:rPr>
                <a:t>110100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3483322" y="1641252"/>
              <a:ext cx="2386013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800" b="1" dirty="0">
                  <a:ea typeface="宋体" panose="02010600030101010101" pitchFamily="2" charset="-122"/>
                </a:rPr>
                <a:t>101001</a:t>
              </a:r>
              <a:r>
                <a:rPr lang="en-US" altLang="zh-CN" sz="28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000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5993009" y="1664374"/>
              <a:ext cx="2316906" cy="390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400" b="1" dirty="0"/>
                <a:t>2</a:t>
              </a:r>
              <a:r>
                <a:rPr lang="en-US" altLang="zh-CN" sz="2400" b="1" i="1" baseline="30000" dirty="0"/>
                <a:t>n</a:t>
              </a:r>
              <a:r>
                <a:rPr lang="en-US" altLang="zh-CN" sz="2400" b="1" i="1" dirty="0"/>
                <a:t>M </a:t>
              </a:r>
              <a:r>
                <a:rPr lang="en-US" altLang="zh-CN" sz="2400" b="1" dirty="0"/>
                <a:t>(</a:t>
              </a:r>
              <a:r>
                <a:rPr lang="zh-CN" altLang="en-US" sz="2400" b="1" dirty="0"/>
                <a:t>被除数</a:t>
              </a:r>
              <a:r>
                <a:rPr lang="en-US" altLang="zh-CN" sz="2400" b="1" dirty="0"/>
                <a:t>)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3483322" y="1993677"/>
              <a:ext cx="801562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ea typeface="宋体" panose="02010600030101010101" pitchFamily="2" charset="-122"/>
                </a:rPr>
                <a:t>1101</a:t>
              </a:r>
              <a:endPara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3691285" y="2395314"/>
              <a:ext cx="781245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dirty="0">
                  <a:ea typeface="宋体" panose="02010600030101010101" pitchFamily="2" charset="-122"/>
                </a:rPr>
                <a:t>1110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3688110" y="2706464"/>
              <a:ext cx="801562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ea typeface="宋体" panose="02010600030101010101" pitchFamily="2" charset="-122"/>
                </a:rPr>
                <a:t>1101</a:t>
              </a:r>
              <a:endPara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3892897" y="3096989"/>
              <a:ext cx="781245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dirty="0">
                  <a:ea typeface="宋体" panose="02010600030101010101" pitchFamily="2" charset="-122"/>
                </a:rPr>
                <a:t>0111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>
              <a:off x="3892897" y="3401789"/>
              <a:ext cx="821878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dirty="0">
                  <a:ea typeface="宋体" panose="02010600030101010101" pitchFamily="2" charset="-122"/>
                </a:rPr>
                <a:t>0000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>
              <a:off x="4086572" y="3787552"/>
              <a:ext cx="781245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dirty="0">
                  <a:ea typeface="宋体" panose="02010600030101010101" pitchFamily="2" charset="-122"/>
                </a:rPr>
                <a:t>1110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4083397" y="4116164"/>
              <a:ext cx="801562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ea typeface="宋体" panose="02010600030101010101" pitchFamily="2" charset="-122"/>
                </a:rPr>
                <a:t>1101</a:t>
              </a:r>
              <a:endPara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4285010" y="4463827"/>
              <a:ext cx="801562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dirty="0">
                  <a:ea typeface="宋体" panose="02010600030101010101" pitchFamily="2" charset="-122"/>
                </a:rPr>
                <a:t>0110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4285010" y="4787677"/>
              <a:ext cx="821878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dirty="0">
                  <a:ea typeface="宋体" panose="02010600030101010101" pitchFamily="2" charset="-122"/>
                </a:rPr>
                <a:t>0000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4493914" y="5140102"/>
              <a:ext cx="801562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dirty="0">
                  <a:ea typeface="宋体" panose="02010600030101010101" pitchFamily="2" charset="-122"/>
                </a:rPr>
                <a:t>1100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4490972" y="5467127"/>
              <a:ext cx="801562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dirty="0">
                  <a:ea typeface="宋体" panose="02010600030101010101" pitchFamily="2" charset="-122"/>
                </a:rPr>
                <a:t>1101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4689410" y="5876703"/>
              <a:ext cx="616410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dirty="0">
                  <a:ea typeface="宋体" panose="02010600030101010101" pitchFamily="2" charset="-122"/>
                </a:rPr>
                <a:t>001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6071115" y="5846472"/>
              <a:ext cx="3377123" cy="390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400" b="1" i="1" dirty="0"/>
                <a:t>R</a:t>
              </a:r>
              <a:r>
                <a:rPr lang="en-US" altLang="zh-CN" sz="2400" b="1" dirty="0"/>
                <a:t> (</a:t>
              </a:r>
              <a:r>
                <a:rPr lang="zh-CN" altLang="en-US" sz="2400" b="1" dirty="0"/>
                <a:t>余数</a:t>
              </a:r>
              <a:r>
                <a:rPr lang="en-US" altLang="zh-CN" sz="2400" b="1" dirty="0"/>
                <a:t>)</a:t>
              </a:r>
              <a:r>
                <a:rPr lang="zh-CN" altLang="en-US" sz="2400" b="1" dirty="0"/>
                <a:t>，作为 </a:t>
              </a:r>
              <a:r>
                <a:rPr lang="en-US" altLang="zh-CN" sz="2400" b="1" dirty="0"/>
                <a:t>FCS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" name="Freeform 22"/>
            <p:cNvSpPr/>
            <p:nvPr/>
          </p:nvSpPr>
          <p:spPr bwMode="auto">
            <a:xfrm>
              <a:off x="3199160" y="1626964"/>
              <a:ext cx="2600325" cy="454025"/>
            </a:xfrm>
            <a:custGeom>
              <a:avLst/>
              <a:gdLst>
                <a:gd name="T0" fmla="*/ 0 w 944"/>
                <a:gd name="T1" fmla="*/ 2147483647 h 134"/>
                <a:gd name="T2" fmla="*/ 2147483647 w 944"/>
                <a:gd name="T3" fmla="*/ 2147483647 h 134"/>
                <a:gd name="T4" fmla="*/ 2147483647 w 944"/>
                <a:gd name="T5" fmla="*/ 2147483647 h 134"/>
                <a:gd name="T6" fmla="*/ 2147483647 w 944"/>
                <a:gd name="T7" fmla="*/ 2147483647 h 134"/>
                <a:gd name="T8" fmla="*/ 2147483647 w 944"/>
                <a:gd name="T9" fmla="*/ 2147483647 h 134"/>
                <a:gd name="T10" fmla="*/ 2147483647 w 944"/>
                <a:gd name="T11" fmla="*/ 2147483647 h 134"/>
                <a:gd name="T12" fmla="*/ 2147483647 w 944"/>
                <a:gd name="T13" fmla="*/ 2147483647 h 134"/>
                <a:gd name="T14" fmla="*/ 2147483647 w 944"/>
                <a:gd name="T15" fmla="*/ 2147483647 h 134"/>
                <a:gd name="T16" fmla="*/ 2147483647 w 944"/>
                <a:gd name="T17" fmla="*/ 2147483647 h 134"/>
                <a:gd name="T18" fmla="*/ 2147483647 w 944"/>
                <a:gd name="T19" fmla="*/ 2147483647 h 134"/>
                <a:gd name="T20" fmla="*/ 2147483647 w 944"/>
                <a:gd name="T21" fmla="*/ 2147483647 h 134"/>
                <a:gd name="T22" fmla="*/ 2147483647 w 944"/>
                <a:gd name="T23" fmla="*/ 2147483647 h 134"/>
                <a:gd name="T24" fmla="*/ 2147483647 w 944"/>
                <a:gd name="T25" fmla="*/ 2147483647 h 134"/>
                <a:gd name="T26" fmla="*/ 2147483647 w 944"/>
                <a:gd name="T27" fmla="*/ 2147483647 h 134"/>
                <a:gd name="T28" fmla="*/ 2147483647 w 944"/>
                <a:gd name="T29" fmla="*/ 2147483647 h 134"/>
                <a:gd name="T30" fmla="*/ 2147483647 w 944"/>
                <a:gd name="T31" fmla="*/ 2147483647 h 134"/>
                <a:gd name="T32" fmla="*/ 2147483647 w 944"/>
                <a:gd name="T33" fmla="*/ 2147483647 h 134"/>
                <a:gd name="T34" fmla="*/ 2147483647 w 944"/>
                <a:gd name="T35" fmla="*/ 2147483647 h 134"/>
                <a:gd name="T36" fmla="*/ 2147483647 w 944"/>
                <a:gd name="T37" fmla="*/ 0 h 134"/>
                <a:gd name="T38" fmla="*/ 2147483647 w 944"/>
                <a:gd name="T39" fmla="*/ 0 h 134"/>
                <a:gd name="T40" fmla="*/ 2147483647 w 944"/>
                <a:gd name="T41" fmla="*/ 0 h 134"/>
                <a:gd name="T42" fmla="*/ 2147483647 w 944"/>
                <a:gd name="T43" fmla="*/ 0 h 1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944" h="134">
                  <a:moveTo>
                    <a:pt x="0" y="134"/>
                  </a:moveTo>
                  <a:lnTo>
                    <a:pt x="4" y="134"/>
                  </a:lnTo>
                  <a:lnTo>
                    <a:pt x="4" y="129"/>
                  </a:lnTo>
                  <a:lnTo>
                    <a:pt x="13" y="129"/>
                  </a:lnTo>
                  <a:lnTo>
                    <a:pt x="18" y="125"/>
                  </a:lnTo>
                  <a:lnTo>
                    <a:pt x="22" y="120"/>
                  </a:lnTo>
                  <a:lnTo>
                    <a:pt x="31" y="111"/>
                  </a:lnTo>
                  <a:lnTo>
                    <a:pt x="36" y="103"/>
                  </a:lnTo>
                  <a:lnTo>
                    <a:pt x="40" y="94"/>
                  </a:lnTo>
                  <a:lnTo>
                    <a:pt x="45" y="80"/>
                  </a:lnTo>
                  <a:lnTo>
                    <a:pt x="45" y="67"/>
                  </a:lnTo>
                  <a:lnTo>
                    <a:pt x="45" y="54"/>
                  </a:lnTo>
                  <a:lnTo>
                    <a:pt x="40" y="45"/>
                  </a:lnTo>
                  <a:lnTo>
                    <a:pt x="36" y="31"/>
                  </a:lnTo>
                  <a:lnTo>
                    <a:pt x="31" y="22"/>
                  </a:lnTo>
                  <a:lnTo>
                    <a:pt x="27" y="18"/>
                  </a:lnTo>
                  <a:lnTo>
                    <a:pt x="18" y="9"/>
                  </a:lnTo>
                  <a:lnTo>
                    <a:pt x="13" y="5"/>
                  </a:lnTo>
                  <a:lnTo>
                    <a:pt x="9" y="0"/>
                  </a:lnTo>
                  <a:lnTo>
                    <a:pt x="944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23"/>
            <p:cNvSpPr>
              <a:spLocks noChangeShapeType="1"/>
            </p:cNvSpPr>
            <p:nvPr/>
          </p:nvSpPr>
          <p:spPr bwMode="auto">
            <a:xfrm>
              <a:off x="1937097" y="1836514"/>
              <a:ext cx="344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>
              <a:off x="4377085" y="2020664"/>
              <a:ext cx="19050" cy="43815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5"/>
            <p:cNvSpPr>
              <a:spLocks noChangeShapeType="1"/>
            </p:cNvSpPr>
            <p:nvPr/>
          </p:nvSpPr>
          <p:spPr bwMode="auto">
            <a:xfrm>
              <a:off x="4561235" y="2007964"/>
              <a:ext cx="15875" cy="114141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26"/>
            <p:cNvSpPr>
              <a:spLocks noChangeShapeType="1"/>
            </p:cNvSpPr>
            <p:nvPr/>
          </p:nvSpPr>
          <p:spPr bwMode="auto">
            <a:xfrm>
              <a:off x="4772372" y="2020664"/>
              <a:ext cx="25400" cy="17653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27"/>
            <p:cNvSpPr>
              <a:spLocks noChangeShapeType="1"/>
            </p:cNvSpPr>
            <p:nvPr/>
          </p:nvSpPr>
          <p:spPr bwMode="auto">
            <a:xfrm>
              <a:off x="4958110" y="2020664"/>
              <a:ext cx="33337" cy="24399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28"/>
            <p:cNvSpPr>
              <a:spLocks noChangeShapeType="1"/>
            </p:cNvSpPr>
            <p:nvPr/>
          </p:nvSpPr>
          <p:spPr bwMode="auto">
            <a:xfrm>
              <a:off x="3513485" y="2412777"/>
              <a:ext cx="757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9"/>
            <p:cNvSpPr>
              <a:spLocks noChangeShapeType="1"/>
            </p:cNvSpPr>
            <p:nvPr/>
          </p:nvSpPr>
          <p:spPr bwMode="auto">
            <a:xfrm>
              <a:off x="3740497" y="3125564"/>
              <a:ext cx="7572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30"/>
            <p:cNvSpPr>
              <a:spLocks noChangeShapeType="1"/>
            </p:cNvSpPr>
            <p:nvPr/>
          </p:nvSpPr>
          <p:spPr bwMode="auto">
            <a:xfrm>
              <a:off x="3902422" y="3812952"/>
              <a:ext cx="7588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31"/>
            <p:cNvSpPr>
              <a:spLocks noChangeShapeType="1"/>
            </p:cNvSpPr>
            <p:nvPr/>
          </p:nvSpPr>
          <p:spPr bwMode="auto">
            <a:xfrm>
              <a:off x="4107210" y="4500339"/>
              <a:ext cx="757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32"/>
            <p:cNvSpPr>
              <a:spLocks noChangeShapeType="1"/>
            </p:cNvSpPr>
            <p:nvPr/>
          </p:nvSpPr>
          <p:spPr bwMode="auto">
            <a:xfrm>
              <a:off x="4308822" y="5175027"/>
              <a:ext cx="7588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33"/>
            <p:cNvSpPr>
              <a:spLocks noChangeShapeType="1"/>
            </p:cNvSpPr>
            <p:nvPr/>
          </p:nvSpPr>
          <p:spPr bwMode="auto">
            <a:xfrm>
              <a:off x="4519547" y="5860827"/>
              <a:ext cx="7572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35"/>
            <p:cNvSpPr>
              <a:spLocks noChangeShapeType="1"/>
            </p:cNvSpPr>
            <p:nvPr/>
          </p:nvSpPr>
          <p:spPr bwMode="auto">
            <a:xfrm>
              <a:off x="5144327" y="2022252"/>
              <a:ext cx="39687" cy="31829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38"/>
            <p:cNvSpPr>
              <a:spLocks noChangeShapeType="1"/>
            </p:cNvSpPr>
            <p:nvPr/>
          </p:nvSpPr>
          <p:spPr bwMode="auto">
            <a:xfrm flipH="1">
              <a:off x="5386636" y="1849214"/>
              <a:ext cx="5048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39"/>
            <p:cNvSpPr>
              <a:spLocks noChangeShapeType="1"/>
            </p:cNvSpPr>
            <p:nvPr/>
          </p:nvSpPr>
          <p:spPr bwMode="auto">
            <a:xfrm flipH="1">
              <a:off x="5489510" y="6037039"/>
              <a:ext cx="50482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>
              <a:off x="5978721" y="1204869"/>
              <a:ext cx="859686" cy="390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 dirty="0">
                  <a:ea typeface="宋体" panose="02010600030101010101" pitchFamily="2" charset="-122"/>
                </a:rPr>
                <a:t>Q</a:t>
              </a:r>
              <a:r>
                <a:rPr lang="en-US" altLang="zh-CN" sz="2400" b="1" dirty="0">
                  <a:ea typeface="宋体" panose="02010600030101010101" pitchFamily="2" charset="-122"/>
                </a:rPr>
                <a:t> (</a:t>
              </a:r>
              <a:r>
                <a:rPr lang="zh-CN" altLang="en-US" sz="2400" b="1" dirty="0">
                  <a:ea typeface="宋体" panose="02010600030101010101" pitchFamily="2" charset="-122"/>
                </a:rPr>
                <a:t>商</a:t>
              </a:r>
              <a:r>
                <a:rPr lang="en-US" altLang="zh-CN" sz="2400" b="1" dirty="0">
                  <a:ea typeface="宋体" panose="02010600030101010101" pitchFamily="2" charset="-122"/>
                </a:rPr>
                <a:t>)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" name="Line 41"/>
            <p:cNvSpPr>
              <a:spLocks noChangeShapeType="1"/>
            </p:cNvSpPr>
            <p:nvPr/>
          </p:nvSpPr>
          <p:spPr bwMode="auto">
            <a:xfrm flipH="1">
              <a:off x="5385048" y="1399952"/>
              <a:ext cx="5048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CSMA/CD</a:t>
            </a:r>
            <a:r>
              <a:rPr lang="zh-CN" altLang="zh-CN" dirty="0"/>
              <a:t>协议的要点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205642"/>
            <a:ext cx="9066212" cy="4934173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zh-CN" sz="2600" dirty="0">
                <a:solidFill>
                  <a:srgbClr val="0000FF"/>
                </a:solidFill>
              </a:rPr>
              <a:t>(1) </a:t>
            </a:r>
            <a:r>
              <a:rPr lang="zh-CN" altLang="zh-CN" sz="2600" dirty="0">
                <a:solidFill>
                  <a:srgbClr val="0000FF"/>
                </a:solidFill>
              </a:rPr>
              <a:t>准备发送</a:t>
            </a:r>
            <a:r>
              <a:rPr lang="zh-CN" altLang="en-US" sz="2600" dirty="0">
                <a:solidFill>
                  <a:srgbClr val="0000FF"/>
                </a:solidFill>
              </a:rPr>
              <a:t>。</a:t>
            </a:r>
            <a:r>
              <a:rPr lang="zh-CN" altLang="zh-CN" sz="2600" dirty="0"/>
              <a:t>但在发送之前，必须先检测信道。</a:t>
            </a:r>
          </a:p>
          <a:p>
            <a:pPr>
              <a:lnSpc>
                <a:spcPct val="105000"/>
              </a:lnSpc>
            </a:pPr>
            <a:r>
              <a:rPr lang="en-US" altLang="zh-CN" sz="2600" dirty="0">
                <a:solidFill>
                  <a:srgbClr val="0000FF"/>
                </a:solidFill>
              </a:rPr>
              <a:t>(2) </a:t>
            </a:r>
            <a:r>
              <a:rPr lang="zh-CN" altLang="zh-CN" sz="2600" dirty="0">
                <a:solidFill>
                  <a:srgbClr val="0000FF"/>
                </a:solidFill>
              </a:rPr>
              <a:t>检测信道</a:t>
            </a:r>
            <a:r>
              <a:rPr lang="zh-CN" altLang="en-US" sz="2600" dirty="0">
                <a:solidFill>
                  <a:srgbClr val="0000FF"/>
                </a:solidFill>
              </a:rPr>
              <a:t>。</a:t>
            </a:r>
            <a:r>
              <a:rPr lang="zh-CN" altLang="zh-CN" sz="2600" dirty="0"/>
              <a:t>若检测到信道忙，则应不停地检测，一直等待信道转为空闲。若检测到信道空闲，并在</a:t>
            </a:r>
            <a:r>
              <a:rPr lang="en-US" altLang="zh-CN" sz="2600" dirty="0"/>
              <a:t> 96 </a:t>
            </a:r>
            <a:r>
              <a:rPr lang="zh-CN" altLang="zh-CN" sz="2600" dirty="0">
                <a:solidFill>
                  <a:srgbClr val="0070C0"/>
                </a:solidFill>
              </a:rPr>
              <a:t>比特时间</a:t>
            </a:r>
            <a:r>
              <a:rPr lang="zh-CN" altLang="zh-CN" sz="2600" dirty="0"/>
              <a:t>内信道保持空闲（保证了帧间最小间隔），就发送这个帧。</a:t>
            </a:r>
          </a:p>
          <a:p>
            <a:pPr>
              <a:lnSpc>
                <a:spcPct val="105000"/>
              </a:lnSpc>
            </a:pPr>
            <a:r>
              <a:rPr lang="en-US" altLang="zh-CN" sz="2600" dirty="0">
                <a:solidFill>
                  <a:srgbClr val="0000FF"/>
                </a:solidFill>
              </a:rPr>
              <a:t>(3) </a:t>
            </a:r>
            <a:r>
              <a:rPr lang="zh-CN" altLang="en-US" sz="2600" dirty="0">
                <a:solidFill>
                  <a:srgbClr val="0000FF"/>
                </a:solidFill>
              </a:rPr>
              <a:t>检查碰撞。</a:t>
            </a:r>
            <a:r>
              <a:rPr lang="zh-CN" altLang="zh-CN" sz="2600" dirty="0"/>
              <a:t>在发送过程中仍不停地检测信道，即网络适配器要边发送边监听。这里只有</a:t>
            </a:r>
            <a:r>
              <a:rPr lang="zh-CN" altLang="zh-CN" sz="2600" dirty="0">
                <a:solidFill>
                  <a:srgbClr val="FF0000"/>
                </a:solidFill>
              </a:rPr>
              <a:t>两种可能性：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>
              <a:lnSpc>
                <a:spcPct val="105000"/>
              </a:lnSpc>
            </a:pPr>
            <a:r>
              <a:rPr lang="zh-CN" altLang="zh-CN" sz="2200" dirty="0">
                <a:solidFill>
                  <a:srgbClr val="FF0000"/>
                </a:solidFill>
              </a:rPr>
              <a:t>①发送成功：</a:t>
            </a:r>
            <a:r>
              <a:rPr lang="zh-CN" altLang="zh-CN" sz="2200" dirty="0"/>
              <a:t>在争用期内一直未检测到碰撞。这个帧肯定能够发送成功。发送完毕后，其他什么也不做。然后回到</a:t>
            </a:r>
            <a:r>
              <a:rPr lang="en-US" altLang="zh-CN" sz="2200" dirty="0"/>
              <a:t> (1)</a:t>
            </a:r>
            <a:r>
              <a:rPr lang="zh-CN" altLang="zh-CN" sz="2200" dirty="0"/>
              <a:t>。</a:t>
            </a:r>
          </a:p>
          <a:p>
            <a:pPr lvl="1">
              <a:lnSpc>
                <a:spcPct val="105000"/>
              </a:lnSpc>
            </a:pPr>
            <a:r>
              <a:rPr lang="zh-CN" altLang="zh-CN" sz="2200" dirty="0">
                <a:solidFill>
                  <a:srgbClr val="FF0000"/>
                </a:solidFill>
              </a:rPr>
              <a:t>②发送失败：</a:t>
            </a:r>
            <a:r>
              <a:rPr lang="zh-CN" altLang="zh-CN" sz="2200" dirty="0"/>
              <a:t>在争用期内检测到碰撞。这时立即停止发送数据，并按规定发送人为干扰信号。适配器接着就执行指数退避算法，等待</a:t>
            </a:r>
            <a:r>
              <a:rPr lang="en-US" altLang="zh-CN" sz="2200" dirty="0"/>
              <a:t> </a:t>
            </a:r>
            <a:r>
              <a:rPr lang="en-US" altLang="zh-CN" sz="2200" i="1" dirty="0"/>
              <a:t>r </a:t>
            </a:r>
            <a:r>
              <a:rPr lang="zh-CN" altLang="zh-CN" sz="2200" dirty="0"/>
              <a:t>倍</a:t>
            </a:r>
            <a:r>
              <a:rPr lang="en-US" altLang="zh-CN" sz="2200" dirty="0"/>
              <a:t> 512 </a:t>
            </a:r>
            <a:r>
              <a:rPr lang="zh-CN" altLang="zh-CN" sz="2200" dirty="0">
                <a:solidFill>
                  <a:srgbClr val="0000FF"/>
                </a:solidFill>
              </a:rPr>
              <a:t>比特时间</a:t>
            </a:r>
            <a:r>
              <a:rPr lang="zh-CN" altLang="zh-CN" sz="2200" dirty="0"/>
              <a:t>后，返回到步骤</a:t>
            </a:r>
            <a:r>
              <a:rPr lang="en-US" altLang="zh-CN" sz="2200" dirty="0"/>
              <a:t> (2)</a:t>
            </a:r>
            <a:r>
              <a:rPr lang="zh-CN" altLang="zh-CN" sz="2200" dirty="0"/>
              <a:t>，继续检测信道。但若重传达</a:t>
            </a:r>
            <a:r>
              <a:rPr lang="en-US" altLang="zh-CN" sz="2200" dirty="0"/>
              <a:t> 16 </a:t>
            </a:r>
            <a:r>
              <a:rPr lang="zh-CN" altLang="zh-CN" sz="2200" dirty="0"/>
              <a:t>次仍不能成功，则停止重传而向上报错。</a:t>
            </a:r>
          </a:p>
          <a:p>
            <a:pPr>
              <a:lnSpc>
                <a:spcPct val="105000"/>
              </a:lnSpc>
            </a:pPr>
            <a:endParaRPr lang="zh-CN" altLang="zh-CN" sz="2400" dirty="0"/>
          </a:p>
          <a:p>
            <a:pPr>
              <a:lnSpc>
                <a:spcPct val="105000"/>
              </a:lnSpc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以太网的拓扑结构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总线</a:t>
            </a:r>
            <a:r>
              <a:rPr lang="zh-CN" altLang="zh-CN" dirty="0">
                <a:sym typeface="+mn-ea"/>
              </a:rPr>
              <a:t>形</a:t>
            </a:r>
            <a:r>
              <a:rPr lang="zh-CN" altLang="en-US">
                <a:sym typeface="+mn-ea"/>
              </a:rPr>
              <a:t>拓扑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同轴电缆</a:t>
            </a:r>
            <a:endParaRPr lang="zh-CN" altLang="en-US"/>
          </a:p>
          <a:p>
            <a:endParaRPr lang="zh-CN" altLang="en-US"/>
          </a:p>
          <a:p>
            <a:r>
              <a:rPr lang="zh-CN" altLang="zh-CN" dirty="0">
                <a:sym typeface="+mn-ea"/>
              </a:rPr>
              <a:t>星形拓扑</a:t>
            </a:r>
            <a:r>
              <a:rPr lang="en-US" altLang="zh-CN"/>
              <a:t>--</a:t>
            </a:r>
            <a:r>
              <a:rPr lang="zh-CN" altLang="en-US"/>
              <a:t>双绞线，集线器</a:t>
            </a: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星形以太网 </a:t>
            </a:r>
            <a:r>
              <a:rPr lang="en-US" altLang="zh-CN" dirty="0">
                <a:sym typeface="+mn-ea"/>
              </a:rPr>
              <a:t>10BASE-T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硬件地址</a:t>
            </a:r>
            <a:r>
              <a:rPr lang="en-US" altLang="zh-CN" dirty="0">
                <a:sym typeface="+mn-ea"/>
              </a:rPr>
              <a:t>--48 </a:t>
            </a:r>
            <a:r>
              <a:rPr lang="zh-CN" altLang="en-US" dirty="0">
                <a:sym typeface="+mn-ea"/>
              </a:rPr>
              <a:t>位的 </a:t>
            </a:r>
            <a:r>
              <a:rPr lang="en-US" altLang="zh-CN" dirty="0">
                <a:sym typeface="+mn-ea"/>
              </a:rPr>
              <a:t>MAC </a:t>
            </a:r>
            <a:r>
              <a:rPr lang="zh-CN" altLang="en-US" dirty="0">
                <a:sym typeface="+mn-ea"/>
              </a:rPr>
              <a:t>地址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Arial" panose="020B0604020202020204" pitchFamily="34" charset="0"/>
              </a:rPr>
              <a:t>以太网</a:t>
            </a:r>
            <a:r>
              <a:rPr lang="en-US" altLang="zh-CN" dirty="0">
                <a:latin typeface="Arial" panose="020B0604020202020204" pitchFamily="34" charset="0"/>
              </a:rPr>
              <a:t>V2</a:t>
            </a:r>
            <a:r>
              <a:rPr lang="zh-CN" altLang="en-US" dirty="0">
                <a:latin typeface="Arial" panose="020B0604020202020204" pitchFamily="34" charset="0"/>
              </a:rPr>
              <a:t>的 </a:t>
            </a:r>
            <a:r>
              <a:rPr lang="en-US" altLang="zh-CN" dirty="0">
                <a:latin typeface="Arial" panose="020B0604020202020204" pitchFamily="34" charset="0"/>
              </a:rPr>
              <a:t>MAC </a:t>
            </a:r>
            <a:r>
              <a:rPr lang="zh-CN" altLang="en-US" dirty="0">
                <a:latin typeface="Arial" panose="020B0604020202020204" pitchFamily="34" charset="0"/>
              </a:rPr>
              <a:t>帧格式</a:t>
            </a:r>
            <a:endParaRPr lang="zh-CN" altLang="en-US" dirty="0"/>
          </a:p>
        </p:txBody>
      </p:sp>
      <p:sp>
        <p:nvSpPr>
          <p:cNvPr id="445443" name="Line 3"/>
          <p:cNvSpPr>
            <a:spLocks noChangeShapeType="1"/>
          </p:cNvSpPr>
          <p:nvPr/>
        </p:nvSpPr>
        <p:spPr bwMode="auto">
          <a:xfrm>
            <a:off x="263202" y="3343746"/>
            <a:ext cx="9658350" cy="0"/>
          </a:xfrm>
          <a:prstGeom prst="line">
            <a:avLst/>
          </a:prstGeom>
          <a:noFill/>
          <a:ln w="57150" cmpd="dbl">
            <a:solidFill>
              <a:srgbClr val="000099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1781779" y="3566782"/>
            <a:ext cx="6947958" cy="495300"/>
          </a:xfrm>
          <a:prstGeom prst="rect">
            <a:avLst/>
          </a:prstGeom>
          <a:solidFill>
            <a:srgbClr val="FFCCFF"/>
          </a:solidFill>
          <a:ln w="19050">
            <a:solidFill>
              <a:srgbClr val="0000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45445" name="Rectangle 5"/>
          <p:cNvSpPr>
            <a:spLocks noChangeArrowheads="1"/>
          </p:cNvSpPr>
          <p:nvPr/>
        </p:nvSpPr>
        <p:spPr bwMode="auto">
          <a:xfrm>
            <a:off x="1774899" y="3578696"/>
            <a:ext cx="6954838" cy="48895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45446" name="Rectangle 6"/>
          <p:cNvSpPr>
            <a:spLocks noChangeArrowheads="1"/>
          </p:cNvSpPr>
          <p:nvPr/>
        </p:nvSpPr>
        <p:spPr bwMode="auto">
          <a:xfrm>
            <a:off x="4394142" y="3634557"/>
            <a:ext cx="194123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以太网 </a:t>
            </a:r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MAC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帧</a:t>
            </a:r>
          </a:p>
        </p:txBody>
      </p:sp>
      <p:sp>
        <p:nvSpPr>
          <p:cNvPr id="445453" name="Rectangle 13"/>
          <p:cNvSpPr>
            <a:spLocks noChangeArrowheads="1"/>
          </p:cNvSpPr>
          <p:nvPr/>
        </p:nvSpPr>
        <p:spPr bwMode="auto">
          <a:xfrm>
            <a:off x="8846683" y="3645024"/>
            <a:ext cx="95699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物理层</a:t>
            </a:r>
          </a:p>
        </p:txBody>
      </p:sp>
      <p:sp>
        <p:nvSpPr>
          <p:cNvPr id="445466" name="Rectangle 26"/>
          <p:cNvSpPr>
            <a:spLocks noChangeArrowheads="1"/>
          </p:cNvSpPr>
          <p:nvPr/>
        </p:nvSpPr>
        <p:spPr bwMode="auto">
          <a:xfrm>
            <a:off x="8803688" y="2708746"/>
            <a:ext cx="102592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MAC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层</a:t>
            </a:r>
          </a:p>
        </p:txBody>
      </p:sp>
      <p:sp>
        <p:nvSpPr>
          <p:cNvPr id="445467" name="Line 27"/>
          <p:cNvSpPr>
            <a:spLocks noChangeShapeType="1"/>
          </p:cNvSpPr>
          <p:nvPr/>
        </p:nvSpPr>
        <p:spPr bwMode="auto">
          <a:xfrm flipH="1">
            <a:off x="1773179" y="3069109"/>
            <a:ext cx="1720" cy="5143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45468" name="Line 28"/>
          <p:cNvSpPr>
            <a:spLocks noChangeShapeType="1"/>
          </p:cNvSpPr>
          <p:nvPr/>
        </p:nvSpPr>
        <p:spPr bwMode="auto">
          <a:xfrm>
            <a:off x="8717698" y="3140546"/>
            <a:ext cx="12039" cy="431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45469" name="Rectangle 29"/>
          <p:cNvSpPr>
            <a:spLocks noChangeArrowheads="1"/>
          </p:cNvSpPr>
          <p:nvPr/>
        </p:nvSpPr>
        <p:spPr bwMode="auto">
          <a:xfrm>
            <a:off x="309636" y="4572472"/>
            <a:ext cx="4571355" cy="415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45470" name="Rectangle 30"/>
          <p:cNvSpPr>
            <a:spLocks noChangeArrowheads="1"/>
          </p:cNvSpPr>
          <p:nvPr/>
        </p:nvSpPr>
        <p:spPr bwMode="auto">
          <a:xfrm>
            <a:off x="261482" y="4615335"/>
            <a:ext cx="4830895" cy="33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10101010101010           101010101010 10101011</a:t>
            </a:r>
          </a:p>
        </p:txBody>
      </p:sp>
      <p:sp>
        <p:nvSpPr>
          <p:cNvPr id="445471" name="Line 31"/>
          <p:cNvSpPr>
            <a:spLocks noChangeShapeType="1"/>
          </p:cNvSpPr>
          <p:nvPr/>
        </p:nvSpPr>
        <p:spPr bwMode="auto">
          <a:xfrm>
            <a:off x="3944888" y="4569296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45472" name="Rectangle 32"/>
          <p:cNvSpPr>
            <a:spLocks noChangeArrowheads="1"/>
          </p:cNvSpPr>
          <p:nvPr/>
        </p:nvSpPr>
        <p:spPr bwMode="auto">
          <a:xfrm>
            <a:off x="1544448" y="5026496"/>
            <a:ext cx="111248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前同步码</a:t>
            </a:r>
          </a:p>
        </p:txBody>
      </p:sp>
      <p:sp>
        <p:nvSpPr>
          <p:cNvPr id="445473" name="Rectangle 33"/>
          <p:cNvSpPr>
            <a:spLocks noChangeArrowheads="1"/>
          </p:cNvSpPr>
          <p:nvPr/>
        </p:nvSpPr>
        <p:spPr bwMode="auto">
          <a:xfrm>
            <a:off x="4000942" y="4997921"/>
            <a:ext cx="880050" cy="53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80000"/>
              </a:lnSpc>
            </a:pPr>
            <a:r>
              <a:rPr kumimoji="1" lang="zh-CN" altLang="en-US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帧开始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zh-CN" altLang="en-US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定界符</a:t>
            </a:r>
          </a:p>
        </p:txBody>
      </p:sp>
      <p:sp>
        <p:nvSpPr>
          <p:cNvPr id="445474" name="Rectangle 34"/>
          <p:cNvSpPr>
            <a:spLocks noChangeArrowheads="1"/>
          </p:cNvSpPr>
          <p:nvPr/>
        </p:nvSpPr>
        <p:spPr bwMode="auto">
          <a:xfrm>
            <a:off x="1618398" y="4235922"/>
            <a:ext cx="76784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7 </a:t>
            </a:r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字节</a:t>
            </a:r>
          </a:p>
        </p:txBody>
      </p:sp>
      <p:sp>
        <p:nvSpPr>
          <p:cNvPr id="445475" name="Rectangle 35"/>
          <p:cNvSpPr>
            <a:spLocks noChangeArrowheads="1"/>
          </p:cNvSpPr>
          <p:nvPr/>
        </p:nvSpPr>
        <p:spPr bwMode="auto">
          <a:xfrm>
            <a:off x="4041144" y="4179060"/>
            <a:ext cx="76784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1 </a:t>
            </a:r>
            <a:r>
              <a:rPr kumimoji="1" lang="zh-CN" altLang="en-US" sz="16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字节</a:t>
            </a:r>
          </a:p>
        </p:txBody>
      </p:sp>
      <p:sp>
        <p:nvSpPr>
          <p:cNvPr id="445476" name="Line 36"/>
          <p:cNvSpPr>
            <a:spLocks noChangeShapeType="1"/>
          </p:cNvSpPr>
          <p:nvPr/>
        </p:nvSpPr>
        <p:spPr bwMode="auto">
          <a:xfrm flipV="1">
            <a:off x="323395" y="4077172"/>
            <a:ext cx="316442" cy="492125"/>
          </a:xfrm>
          <a:prstGeom prst="line">
            <a:avLst/>
          </a:prstGeom>
          <a:noFill/>
          <a:ln w="19050">
            <a:solidFill>
              <a:srgbClr val="000099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45477" name="Line 37"/>
          <p:cNvSpPr>
            <a:spLocks noChangeShapeType="1"/>
          </p:cNvSpPr>
          <p:nvPr/>
        </p:nvSpPr>
        <p:spPr bwMode="auto">
          <a:xfrm>
            <a:off x="1764581" y="4089872"/>
            <a:ext cx="3116410" cy="479424"/>
          </a:xfrm>
          <a:prstGeom prst="line">
            <a:avLst/>
          </a:prstGeom>
          <a:noFill/>
          <a:ln w="19050">
            <a:solidFill>
              <a:srgbClr val="000099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45478" name="Text Box 38"/>
          <p:cNvSpPr txBox="1">
            <a:spLocks noChangeArrowheads="1"/>
          </p:cNvSpPr>
          <p:nvPr/>
        </p:nvSpPr>
        <p:spPr bwMode="auto">
          <a:xfrm>
            <a:off x="2144688" y="4580410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…</a:t>
            </a:r>
          </a:p>
        </p:txBody>
      </p:sp>
      <p:sp>
        <p:nvSpPr>
          <p:cNvPr id="445481" name="Rectangle 41"/>
          <p:cNvSpPr>
            <a:spLocks noChangeArrowheads="1"/>
          </p:cNvSpPr>
          <p:nvPr/>
        </p:nvSpPr>
        <p:spPr bwMode="auto">
          <a:xfrm>
            <a:off x="670794" y="3573016"/>
            <a:ext cx="1104106" cy="48895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CC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45482" name="Rectangle 42"/>
          <p:cNvSpPr>
            <a:spLocks noChangeArrowheads="1"/>
          </p:cNvSpPr>
          <p:nvPr/>
        </p:nvSpPr>
        <p:spPr bwMode="auto">
          <a:xfrm>
            <a:off x="818696" y="3664422"/>
            <a:ext cx="76784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8 </a:t>
            </a:r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字节</a:t>
            </a:r>
          </a:p>
        </p:txBody>
      </p:sp>
      <p:sp>
        <p:nvSpPr>
          <p:cNvPr id="445483" name="AutoShape 43"/>
          <p:cNvSpPr>
            <a:spLocks noChangeArrowheads="1"/>
          </p:cNvSpPr>
          <p:nvPr/>
        </p:nvSpPr>
        <p:spPr bwMode="auto">
          <a:xfrm>
            <a:off x="392187" y="3216746"/>
            <a:ext cx="687917" cy="266700"/>
          </a:xfrm>
          <a:prstGeom prst="wedgeRoundRectCallout">
            <a:avLst>
              <a:gd name="adj1" fmla="val 48000"/>
              <a:gd name="adj2" fmla="val 13988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762000" eaLnBrk="0" hangingPunct="0"/>
            <a:endParaRPr kumimoji="1" lang="zh-CN" altLang="zh-CN" sz="16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45484" name="Rectangle 44"/>
          <p:cNvSpPr>
            <a:spLocks noChangeArrowheads="1"/>
          </p:cNvSpPr>
          <p:nvPr/>
        </p:nvSpPr>
        <p:spPr bwMode="auto">
          <a:xfrm>
            <a:off x="419704" y="3191347"/>
            <a:ext cx="63632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插入</a:t>
            </a:r>
          </a:p>
        </p:txBody>
      </p:sp>
      <p:sp>
        <p:nvSpPr>
          <p:cNvPr id="445487" name="Rectangle 47"/>
          <p:cNvSpPr>
            <a:spLocks noChangeArrowheads="1"/>
          </p:cNvSpPr>
          <p:nvPr/>
        </p:nvSpPr>
        <p:spPr bwMode="auto">
          <a:xfrm>
            <a:off x="8960190" y="1819746"/>
            <a:ext cx="68288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IP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层</a:t>
            </a:r>
          </a:p>
        </p:txBody>
      </p:sp>
      <p:sp>
        <p:nvSpPr>
          <p:cNvPr id="445488" name="Line 48"/>
          <p:cNvSpPr>
            <a:spLocks noChangeShapeType="1"/>
          </p:cNvSpPr>
          <p:nvPr/>
        </p:nvSpPr>
        <p:spPr bwMode="auto">
          <a:xfrm flipV="1">
            <a:off x="8795088" y="2353146"/>
            <a:ext cx="949564" cy="0"/>
          </a:xfrm>
          <a:prstGeom prst="line">
            <a:avLst/>
          </a:prstGeom>
          <a:noFill/>
          <a:ln w="19050">
            <a:solidFill>
              <a:srgbClr val="000099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45504" name="AutoShape 64"/>
          <p:cNvSpPr>
            <a:spLocks noChangeArrowheads="1"/>
          </p:cNvSpPr>
          <p:nvPr/>
        </p:nvSpPr>
        <p:spPr bwMode="auto">
          <a:xfrm rot="16200000" flipH="1">
            <a:off x="4989653" y="3295261"/>
            <a:ext cx="609600" cy="249369"/>
          </a:xfrm>
          <a:prstGeom prst="rightArrow">
            <a:avLst>
              <a:gd name="adj1" fmla="val 50000"/>
              <a:gd name="adj2" fmla="val 13242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45506" name="Rectangle 66"/>
          <p:cNvSpPr>
            <a:spLocks noChangeArrowheads="1"/>
          </p:cNvSpPr>
          <p:nvPr/>
        </p:nvSpPr>
        <p:spPr bwMode="auto">
          <a:xfrm>
            <a:off x="1773179" y="2637309"/>
            <a:ext cx="6956558" cy="457200"/>
          </a:xfrm>
          <a:prstGeom prst="rect">
            <a:avLst/>
          </a:prstGeom>
          <a:solidFill>
            <a:srgbClr val="FFCCFF"/>
          </a:solidFill>
          <a:ln w="12700" algn="ctr">
            <a:solidFill>
              <a:srgbClr val="0000CC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45507" name="Line 67"/>
          <p:cNvSpPr>
            <a:spLocks noChangeShapeType="1"/>
          </p:cNvSpPr>
          <p:nvPr/>
        </p:nvSpPr>
        <p:spPr bwMode="auto">
          <a:xfrm>
            <a:off x="2786137" y="2637309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45508" name="Line 68"/>
          <p:cNvSpPr>
            <a:spLocks noChangeShapeType="1"/>
          </p:cNvSpPr>
          <p:nvPr/>
        </p:nvSpPr>
        <p:spPr bwMode="auto">
          <a:xfrm>
            <a:off x="3776737" y="2637309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45509" name="Line 69"/>
          <p:cNvSpPr>
            <a:spLocks noChangeShapeType="1"/>
          </p:cNvSpPr>
          <p:nvPr/>
        </p:nvSpPr>
        <p:spPr bwMode="auto">
          <a:xfrm>
            <a:off x="4767337" y="2637309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45510" name="Line 70"/>
          <p:cNvSpPr>
            <a:spLocks noChangeShapeType="1"/>
          </p:cNvSpPr>
          <p:nvPr/>
        </p:nvSpPr>
        <p:spPr bwMode="auto">
          <a:xfrm>
            <a:off x="8151887" y="2637309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45511" name="Rectangle 71"/>
          <p:cNvSpPr>
            <a:spLocks noChangeArrowheads="1"/>
          </p:cNvSpPr>
          <p:nvPr/>
        </p:nvSpPr>
        <p:spPr bwMode="auto">
          <a:xfrm>
            <a:off x="1697509" y="2683346"/>
            <a:ext cx="111248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目的地址</a:t>
            </a:r>
          </a:p>
        </p:txBody>
      </p:sp>
      <p:sp>
        <p:nvSpPr>
          <p:cNvPr id="445512" name="Rectangle 72"/>
          <p:cNvSpPr>
            <a:spLocks noChangeArrowheads="1"/>
          </p:cNvSpPr>
          <p:nvPr/>
        </p:nvSpPr>
        <p:spPr bwMode="auto">
          <a:xfrm>
            <a:off x="2789577" y="2683346"/>
            <a:ext cx="88005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源地址</a:t>
            </a:r>
          </a:p>
        </p:txBody>
      </p:sp>
      <p:sp>
        <p:nvSpPr>
          <p:cNvPr id="445513" name="Rectangle 73"/>
          <p:cNvSpPr>
            <a:spLocks noChangeArrowheads="1"/>
          </p:cNvSpPr>
          <p:nvPr/>
        </p:nvSpPr>
        <p:spPr bwMode="auto">
          <a:xfrm>
            <a:off x="3952156" y="2683346"/>
            <a:ext cx="64761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类型</a:t>
            </a:r>
          </a:p>
        </p:txBody>
      </p:sp>
      <p:sp>
        <p:nvSpPr>
          <p:cNvPr id="445514" name="Rectangle 74"/>
          <p:cNvSpPr>
            <a:spLocks noChangeArrowheads="1"/>
          </p:cNvSpPr>
          <p:nvPr/>
        </p:nvSpPr>
        <p:spPr bwMode="auto">
          <a:xfrm>
            <a:off x="5955713" y="2683346"/>
            <a:ext cx="116057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数        据</a:t>
            </a:r>
          </a:p>
        </p:txBody>
      </p:sp>
      <p:sp>
        <p:nvSpPr>
          <p:cNvPr id="445515" name="Rectangle 75"/>
          <p:cNvSpPr>
            <a:spLocks noChangeArrowheads="1"/>
          </p:cNvSpPr>
          <p:nvPr/>
        </p:nvSpPr>
        <p:spPr bwMode="auto">
          <a:xfrm>
            <a:off x="8093415" y="2683346"/>
            <a:ext cx="6444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FCS</a:t>
            </a:r>
          </a:p>
        </p:txBody>
      </p:sp>
      <p:sp>
        <p:nvSpPr>
          <p:cNvPr id="445516" name="Rectangle 76"/>
          <p:cNvSpPr>
            <a:spLocks noChangeArrowheads="1"/>
          </p:cNvSpPr>
          <p:nvPr/>
        </p:nvSpPr>
        <p:spPr bwMode="auto">
          <a:xfrm>
            <a:off x="2149815" y="2310211"/>
            <a:ext cx="31098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6</a:t>
            </a:r>
          </a:p>
        </p:txBody>
      </p:sp>
      <p:sp>
        <p:nvSpPr>
          <p:cNvPr id="445517" name="Rectangle 77"/>
          <p:cNvSpPr>
            <a:spLocks noChangeArrowheads="1"/>
          </p:cNvSpPr>
          <p:nvPr/>
        </p:nvSpPr>
        <p:spPr bwMode="auto">
          <a:xfrm>
            <a:off x="3210925" y="2310211"/>
            <a:ext cx="31098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6</a:t>
            </a:r>
          </a:p>
        </p:txBody>
      </p:sp>
      <p:sp>
        <p:nvSpPr>
          <p:cNvPr id="445518" name="Rectangle 78"/>
          <p:cNvSpPr>
            <a:spLocks noChangeArrowheads="1"/>
          </p:cNvSpPr>
          <p:nvPr/>
        </p:nvSpPr>
        <p:spPr bwMode="auto">
          <a:xfrm>
            <a:off x="4189487" y="2310211"/>
            <a:ext cx="31098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2</a:t>
            </a:r>
          </a:p>
        </p:txBody>
      </p:sp>
      <p:sp>
        <p:nvSpPr>
          <p:cNvPr id="445519" name="Rectangle 79"/>
          <p:cNvSpPr>
            <a:spLocks noChangeArrowheads="1"/>
          </p:cNvSpPr>
          <p:nvPr/>
        </p:nvSpPr>
        <p:spPr bwMode="auto">
          <a:xfrm>
            <a:off x="8329025" y="2310211"/>
            <a:ext cx="31098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4</a:t>
            </a:r>
          </a:p>
        </p:txBody>
      </p:sp>
      <p:sp>
        <p:nvSpPr>
          <p:cNvPr id="445520" name="Rectangle 80"/>
          <p:cNvSpPr>
            <a:spLocks noChangeArrowheads="1"/>
          </p:cNvSpPr>
          <p:nvPr/>
        </p:nvSpPr>
        <p:spPr bwMode="auto">
          <a:xfrm>
            <a:off x="1231446" y="2372931"/>
            <a:ext cx="64761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字节</a:t>
            </a:r>
          </a:p>
        </p:txBody>
      </p:sp>
      <p:sp>
        <p:nvSpPr>
          <p:cNvPr id="445521" name="Text Box 81"/>
          <p:cNvSpPr txBox="1">
            <a:spLocks noChangeArrowheads="1"/>
          </p:cNvSpPr>
          <p:nvPr/>
        </p:nvSpPr>
        <p:spPr bwMode="auto">
          <a:xfrm>
            <a:off x="6593756" y="2276872"/>
            <a:ext cx="121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46 ~ 1500</a:t>
            </a:r>
          </a:p>
        </p:txBody>
      </p:sp>
      <p:sp>
        <p:nvSpPr>
          <p:cNvPr id="445547" name="Line 107"/>
          <p:cNvSpPr>
            <a:spLocks noChangeShapeType="1"/>
          </p:cNvSpPr>
          <p:nvPr/>
        </p:nvSpPr>
        <p:spPr bwMode="auto">
          <a:xfrm flipH="1">
            <a:off x="1774899" y="1484784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45548" name="Line 108"/>
          <p:cNvSpPr>
            <a:spLocks noChangeShapeType="1"/>
          </p:cNvSpPr>
          <p:nvPr/>
        </p:nvSpPr>
        <p:spPr bwMode="auto">
          <a:xfrm>
            <a:off x="8717698" y="1484785"/>
            <a:ext cx="12039" cy="11525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grpSp>
        <p:nvGrpSpPr>
          <p:cNvPr id="445549" name="Group 109"/>
          <p:cNvGrpSpPr/>
          <p:nvPr/>
        </p:nvGrpSpPr>
        <p:grpSpPr bwMode="auto">
          <a:xfrm>
            <a:off x="4767337" y="1819746"/>
            <a:ext cx="3384550" cy="990600"/>
            <a:chOff x="2715" y="1872"/>
            <a:chExt cx="1968" cy="624"/>
          </a:xfrm>
        </p:grpSpPr>
        <p:sp>
          <p:nvSpPr>
            <p:cNvPr id="445550" name="AutoShape 110"/>
            <p:cNvSpPr>
              <a:spLocks noChangeArrowheads="1"/>
            </p:cNvSpPr>
            <p:nvPr/>
          </p:nvSpPr>
          <p:spPr bwMode="auto">
            <a:xfrm rot="16200000" flipH="1">
              <a:off x="3508" y="2231"/>
              <a:ext cx="384" cy="145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chemeClr val="accent1"/>
            </a:solidFill>
            <a:ln w="952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45551" name="Rectangle 111"/>
            <p:cNvSpPr>
              <a:spLocks noChangeArrowheads="1"/>
            </p:cNvSpPr>
            <p:nvPr/>
          </p:nvSpPr>
          <p:spPr bwMode="auto">
            <a:xfrm>
              <a:off x="2715" y="1872"/>
              <a:ext cx="1968" cy="24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folHlink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defTabSz="762000" eaLnBrk="0" hangingPunct="0"/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IP </a:t>
              </a:r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数据报</a:t>
              </a:r>
            </a:p>
          </p:txBody>
        </p:sp>
      </p:grpSp>
      <p:sp>
        <p:nvSpPr>
          <p:cNvPr id="445552" name="Rectangle 112"/>
          <p:cNvSpPr>
            <a:spLocks noChangeArrowheads="1"/>
          </p:cNvSpPr>
          <p:nvPr/>
        </p:nvSpPr>
        <p:spPr bwMode="auto">
          <a:xfrm>
            <a:off x="488504" y="2675409"/>
            <a:ext cx="109645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 dirty="0">
                <a:solidFill>
                  <a:srgbClr val="C00000"/>
                </a:solidFill>
                <a:latin typeface="+mn-lt"/>
                <a:ea typeface="黑体" panose="02010609060101010101" pitchFamily="2" charset="-122"/>
              </a:rPr>
              <a:t>MAC </a:t>
            </a:r>
            <a:r>
              <a:rPr kumimoji="1" lang="zh-CN" altLang="en-US" sz="2000" b="1" dirty="0">
                <a:solidFill>
                  <a:srgbClr val="C00000"/>
                </a:solidFill>
                <a:latin typeface="+mn-lt"/>
                <a:ea typeface="黑体" panose="02010609060101010101" pitchFamily="2" charset="-122"/>
              </a:rPr>
              <a:t>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45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45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44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547" grpId="0" bldLvl="0" animBg="1"/>
      <p:bldP spid="445548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扩展以太网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206277"/>
            <a:ext cx="9066212" cy="4934173"/>
          </a:xfrm>
        </p:spPr>
        <p:txBody>
          <a:bodyPr/>
          <a:lstStyle/>
          <a:p>
            <a:r>
              <a:rPr lang="en-US" altLang="zh-CN" sz="2400" dirty="0"/>
              <a:t> </a:t>
            </a:r>
            <a:r>
              <a:rPr lang="zh-CN" altLang="zh-CN" sz="2400" dirty="0"/>
              <a:t>在物理层扩展以太网</a:t>
            </a:r>
            <a:r>
              <a:rPr lang="en-US" altLang="zh-CN" sz="2400" dirty="0"/>
              <a:t>—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集线器</a:t>
            </a:r>
            <a:endParaRPr lang="zh-CN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 </a:t>
            </a:r>
            <a:r>
              <a:rPr lang="zh-CN" altLang="zh-CN" sz="2400" dirty="0"/>
              <a:t>在数据链路层扩展以太网</a:t>
            </a:r>
            <a:r>
              <a:rPr lang="en-US" altLang="zh-CN" sz="2400" dirty="0"/>
              <a:t>--</a:t>
            </a:r>
            <a:r>
              <a:rPr lang="zh-CN" altLang="en-US" sz="2400" dirty="0">
                <a:sym typeface="+mn-ea"/>
              </a:rPr>
              <a:t>早期使用</a:t>
            </a:r>
            <a:endParaRPr lang="en-US" altLang="zh-CN" sz="2400" dirty="0">
              <a:sym typeface="+mn-ea"/>
            </a:endParaRPr>
          </a:p>
          <a:p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网桥</a:t>
            </a:r>
            <a:endParaRPr lang="en-US" altLang="zh-CN" sz="2400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sz="2400" dirty="0">
                <a:sym typeface="+mn-ea"/>
              </a:rPr>
              <a:t>现在使用</a:t>
            </a:r>
            <a:endParaRPr lang="en-US" altLang="zh-CN" sz="2400" dirty="0">
              <a:sym typeface="+mn-ea"/>
            </a:endParaRPr>
          </a:p>
          <a:p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以太网交换机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zh-CN" sz="2400" dirty="0">
                <a:sym typeface="+mn-ea"/>
              </a:rPr>
              <a:t>以太网交换机</a:t>
            </a:r>
            <a:r>
              <a:rPr lang="zh-CN" altLang="en-US" sz="2400" dirty="0">
                <a:sym typeface="+mn-ea"/>
              </a:rPr>
              <a:t>运行</a:t>
            </a:r>
            <a:r>
              <a:rPr lang="zh-CN" altLang="en-US" sz="2400" u="sng" dirty="0">
                <a:sym typeface="+mn-ea"/>
              </a:rPr>
              <a:t>自学习算法自动维护</a:t>
            </a:r>
            <a:r>
              <a:rPr lang="zh-CN" altLang="en-US" sz="2400" u="sng" dirty="0">
                <a:solidFill>
                  <a:srgbClr val="FF0000"/>
                </a:solidFill>
                <a:sym typeface="+mn-ea"/>
              </a:rPr>
              <a:t>交换表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。</a:t>
            </a:r>
          </a:p>
          <a:p>
            <a:endParaRPr lang="zh-CN" altLang="en-US" sz="2400" dirty="0">
              <a:solidFill>
                <a:srgbClr val="FF0000"/>
              </a:solidFill>
              <a:sym typeface="+mn-ea"/>
            </a:endParaRPr>
          </a:p>
          <a:p>
            <a:r>
              <a:rPr lang="zh-CN" altLang="zh-CN" sz="2400" dirty="0"/>
              <a:t>是否使用</a:t>
            </a:r>
            <a:r>
              <a:rPr lang="en-US" altLang="zh-CN" sz="2400" dirty="0">
                <a:sym typeface="+mn-ea"/>
              </a:rPr>
              <a:t>CSMA/CD </a:t>
            </a:r>
            <a:r>
              <a:rPr lang="zh-CN" altLang="en-US" sz="2400" dirty="0">
                <a:sym typeface="+mn-ea"/>
              </a:rPr>
              <a:t>协议？？？</a:t>
            </a:r>
          </a:p>
          <a:p>
            <a:r>
              <a:rPr lang="zh-CN" altLang="zh-CN" sz="2400" dirty="0">
                <a:sym typeface="+mn-ea"/>
              </a:rPr>
              <a:t>总线以太网使用</a:t>
            </a:r>
            <a:r>
              <a:rPr lang="en-US" altLang="zh-CN" sz="2400" dirty="0">
                <a:sym typeface="+mn-ea"/>
              </a:rPr>
              <a:t> CSMA/CD </a:t>
            </a:r>
            <a:r>
              <a:rPr lang="zh-CN" altLang="zh-CN" sz="2400" dirty="0">
                <a:sym typeface="+mn-ea"/>
              </a:rPr>
              <a:t>协议，以半双工方式工作。</a:t>
            </a:r>
            <a:endParaRPr lang="en-US" altLang="zh-CN" sz="2400" dirty="0"/>
          </a:p>
          <a:p>
            <a:r>
              <a:rPr lang="zh-CN" altLang="zh-CN" sz="2400" dirty="0">
                <a:sym typeface="+mn-ea"/>
              </a:rPr>
              <a:t>以太网交换机不使用共享总线，没有碰撞问题，因此不使用</a:t>
            </a:r>
            <a:r>
              <a:rPr lang="en-US" altLang="zh-CN" sz="2400" dirty="0">
                <a:sym typeface="+mn-ea"/>
              </a:rPr>
              <a:t> CSMA/CD </a:t>
            </a:r>
            <a:r>
              <a:rPr lang="zh-CN" altLang="zh-CN" sz="2400" dirty="0">
                <a:sym typeface="+mn-ea"/>
              </a:rPr>
              <a:t>协议，而是以全双工方式工作。</a:t>
            </a:r>
            <a:endParaRPr lang="zh-CN" altLang="zh-CN" sz="2400" dirty="0"/>
          </a:p>
          <a:p>
            <a:pPr marL="0" indent="0">
              <a:buNone/>
            </a:pP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1790" y="188640"/>
            <a:ext cx="9066212" cy="792088"/>
          </a:xfrm>
        </p:spPr>
        <p:txBody>
          <a:bodyPr/>
          <a:lstStyle/>
          <a:p>
            <a:pPr algn="ctr"/>
            <a:r>
              <a:rPr lang="zh-CN" altLang="en-US" sz="4000" dirty="0"/>
              <a:t>交换机自学习和转发帧的步骤归纳 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交换机收到一帧后先进行</a:t>
            </a:r>
            <a:r>
              <a:rPr lang="zh-CN" altLang="en-US" sz="2800" dirty="0">
                <a:solidFill>
                  <a:srgbClr val="FF0000"/>
                </a:solidFill>
              </a:rPr>
              <a:t>自学习。</a:t>
            </a:r>
            <a:r>
              <a:rPr lang="zh-CN" altLang="en-US" sz="2800" dirty="0"/>
              <a:t>查找交换表中与收到帧的</a:t>
            </a:r>
            <a:r>
              <a:rPr lang="zh-CN" altLang="en-US" sz="2800" dirty="0">
                <a:solidFill>
                  <a:srgbClr val="FF0000"/>
                </a:solidFill>
              </a:rPr>
              <a:t>源地址有无相匹配</a:t>
            </a:r>
            <a:r>
              <a:rPr lang="zh-CN" altLang="en-US" sz="2800" dirty="0"/>
              <a:t>的项目。</a:t>
            </a:r>
            <a:endParaRPr lang="en-US" altLang="zh-CN" sz="2800" dirty="0"/>
          </a:p>
          <a:p>
            <a:pPr lvl="1"/>
            <a:r>
              <a:rPr lang="zh-CN" altLang="en-US" sz="2400" dirty="0"/>
              <a:t>如没有，就在交换表中增加一个项目（源地址、进入的接口和有效时间）。</a:t>
            </a:r>
            <a:endParaRPr lang="en-US" altLang="zh-CN" sz="2400" dirty="0"/>
          </a:p>
          <a:p>
            <a:pPr lvl="1"/>
            <a:r>
              <a:rPr lang="zh-CN" altLang="en-US" sz="2400" dirty="0"/>
              <a:t>如有，则把原有的项目进行更新（进入的接口或有效时间）。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转发帧。</a:t>
            </a:r>
            <a:r>
              <a:rPr lang="zh-CN" altLang="en-US" sz="2800" dirty="0"/>
              <a:t>查找交换表中与收到帧的</a:t>
            </a:r>
            <a:r>
              <a:rPr lang="zh-CN" altLang="en-US" sz="2800" dirty="0">
                <a:solidFill>
                  <a:srgbClr val="FF0000"/>
                </a:solidFill>
              </a:rPr>
              <a:t>目的地址有无相匹配</a:t>
            </a:r>
            <a:r>
              <a:rPr lang="zh-CN" altLang="en-US" sz="2800" dirty="0"/>
              <a:t>的项目。</a:t>
            </a:r>
          </a:p>
          <a:p>
            <a:pPr lvl="1"/>
            <a:r>
              <a:rPr lang="zh-CN" altLang="en-US" sz="2400" dirty="0">
                <a:ea typeface="黑体" panose="02010609060101010101" pitchFamily="2" charset="-122"/>
              </a:rPr>
              <a:t>如没有，则向所有其他接口（进入的接口除外）转发。</a:t>
            </a:r>
          </a:p>
          <a:p>
            <a:pPr lvl="1"/>
            <a:r>
              <a:rPr lang="zh-CN" altLang="en-US" sz="2400" dirty="0">
                <a:ea typeface="黑体" panose="02010609060101010101" pitchFamily="2" charset="-122"/>
              </a:rPr>
              <a:t>如有，则按</a:t>
            </a:r>
            <a:r>
              <a:rPr lang="zh-CN" altLang="en-US" sz="2400" dirty="0"/>
              <a:t>交换</a:t>
            </a:r>
            <a:r>
              <a:rPr lang="zh-CN" altLang="en-US" sz="2400" dirty="0">
                <a:ea typeface="黑体" panose="02010609060101010101" pitchFamily="2" charset="-122"/>
              </a:rPr>
              <a:t>表中给出的接口进行转发。</a:t>
            </a:r>
          </a:p>
          <a:p>
            <a:pPr lvl="1"/>
            <a:r>
              <a:rPr lang="zh-CN" altLang="en-US" sz="2400" dirty="0">
                <a:ea typeface="黑体" panose="02010609060101010101" pitchFamily="2" charset="-122"/>
              </a:rPr>
              <a:t>若交换表中给出的接口就是该帧进入交换机的接口，则应丢弃这个帧（因为这时不需要经过交换机进行转发）。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+mn-ea"/>
              </a:rPr>
              <a:t>虚拟局域网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  <a:sym typeface="+mn-ea"/>
              </a:rPr>
              <a:t>虚拟局域网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VLAN </a:t>
            </a:r>
            <a:r>
              <a:rPr lang="zh-CN" altLang="zh-CN" dirty="0">
                <a:sym typeface="+mn-ea"/>
              </a:rPr>
              <a:t>是由一些局域网网段构成的</a:t>
            </a:r>
            <a:r>
              <a:rPr lang="zh-CN" altLang="zh-CN" dirty="0">
                <a:solidFill>
                  <a:srgbClr val="0000FF"/>
                </a:solidFill>
                <a:sym typeface="+mn-ea"/>
              </a:rPr>
              <a:t>与物理位置无关的逻辑组，</a:t>
            </a:r>
            <a:r>
              <a:rPr lang="zh-CN" altLang="zh-CN" dirty="0">
                <a:sym typeface="+mn-ea"/>
              </a:rPr>
              <a:t>而这些网段具有某些共同的需求。每一个</a:t>
            </a:r>
            <a:r>
              <a:rPr lang="en-US" altLang="zh-CN" dirty="0">
                <a:sym typeface="+mn-ea"/>
              </a:rPr>
              <a:t> VLAN </a:t>
            </a:r>
            <a:r>
              <a:rPr lang="zh-CN" altLang="zh-CN" dirty="0">
                <a:sym typeface="+mn-ea"/>
              </a:rPr>
              <a:t>的帧都有一个明确的标识符，指明发送这个帧的计算机是属于哪一个</a:t>
            </a:r>
            <a:r>
              <a:rPr lang="en-US" altLang="zh-CN" dirty="0">
                <a:sym typeface="+mn-ea"/>
              </a:rPr>
              <a:t> VLAN</a:t>
            </a:r>
            <a:r>
              <a:rPr lang="zh-CN" altLang="zh-CN" dirty="0">
                <a:sym typeface="+mn-ea"/>
              </a:rPr>
              <a:t>。</a:t>
            </a:r>
            <a:endParaRPr lang="zh-CN" altLang="zh-CN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96012" y="304800"/>
            <a:ext cx="8191367" cy="6292850"/>
            <a:chOff x="896012" y="304800"/>
            <a:chExt cx="8191367" cy="6292850"/>
          </a:xfrm>
        </p:grpSpPr>
        <p:sp>
          <p:nvSpPr>
            <p:cNvPr id="475138" name="AutoShape 2"/>
            <p:cNvSpPr>
              <a:spLocks noChangeArrowheads="1"/>
            </p:cNvSpPr>
            <p:nvPr/>
          </p:nvSpPr>
          <p:spPr bwMode="auto">
            <a:xfrm flipH="1">
              <a:off x="896012" y="4111625"/>
              <a:ext cx="8191367" cy="1398588"/>
            </a:xfrm>
            <a:prstGeom prst="cube">
              <a:avLst>
                <a:gd name="adj" fmla="val 9374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39" name="Line 3"/>
            <p:cNvSpPr>
              <a:spLocks noChangeShapeType="1"/>
            </p:cNvSpPr>
            <p:nvPr/>
          </p:nvSpPr>
          <p:spPr bwMode="auto">
            <a:xfrm>
              <a:off x="2435225" y="6208713"/>
              <a:ext cx="789385" cy="0"/>
            </a:xfrm>
            <a:prstGeom prst="line">
              <a:avLst/>
            </a:prstGeom>
            <a:noFill/>
            <a:ln w="762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40" name="AutoShape 4"/>
            <p:cNvSpPr>
              <a:spLocks noChangeArrowheads="1"/>
            </p:cNvSpPr>
            <p:nvPr/>
          </p:nvSpPr>
          <p:spPr bwMode="auto">
            <a:xfrm flipH="1">
              <a:off x="896012" y="2170113"/>
              <a:ext cx="8191367" cy="1397000"/>
            </a:xfrm>
            <a:prstGeom prst="cube">
              <a:avLst>
                <a:gd name="adj" fmla="val 9374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41" name="AutoShape 5"/>
            <p:cNvSpPr>
              <a:spLocks noChangeArrowheads="1"/>
            </p:cNvSpPr>
            <p:nvPr/>
          </p:nvSpPr>
          <p:spPr bwMode="auto">
            <a:xfrm flipH="1">
              <a:off x="976842" y="304800"/>
              <a:ext cx="8029708" cy="1398588"/>
            </a:xfrm>
            <a:prstGeom prst="cube">
              <a:avLst>
                <a:gd name="adj" fmla="val 9374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42" name="Line 6"/>
            <p:cNvSpPr>
              <a:spLocks noChangeShapeType="1"/>
            </p:cNvSpPr>
            <p:nvPr/>
          </p:nvSpPr>
          <p:spPr bwMode="auto">
            <a:xfrm>
              <a:off x="2903008" y="693738"/>
              <a:ext cx="424444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43" name="Line 7"/>
            <p:cNvSpPr>
              <a:spLocks noChangeShapeType="1"/>
            </p:cNvSpPr>
            <p:nvPr/>
          </p:nvSpPr>
          <p:spPr bwMode="auto">
            <a:xfrm>
              <a:off x="3064669" y="849313"/>
              <a:ext cx="255905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44" name="Line 8"/>
            <p:cNvSpPr>
              <a:spLocks noChangeShapeType="1"/>
            </p:cNvSpPr>
            <p:nvPr/>
          </p:nvSpPr>
          <p:spPr bwMode="auto">
            <a:xfrm>
              <a:off x="3224610" y="1003300"/>
              <a:ext cx="56237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45" name="Line 9"/>
            <p:cNvSpPr>
              <a:spLocks noChangeShapeType="1"/>
            </p:cNvSpPr>
            <p:nvPr/>
          </p:nvSpPr>
          <p:spPr bwMode="auto">
            <a:xfrm>
              <a:off x="3224610" y="2946400"/>
              <a:ext cx="56237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46" name="Line 10"/>
            <p:cNvSpPr>
              <a:spLocks noChangeShapeType="1"/>
            </p:cNvSpPr>
            <p:nvPr/>
          </p:nvSpPr>
          <p:spPr bwMode="auto">
            <a:xfrm>
              <a:off x="3064669" y="2713038"/>
              <a:ext cx="283421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47" name="Line 11"/>
            <p:cNvSpPr>
              <a:spLocks noChangeShapeType="1"/>
            </p:cNvSpPr>
            <p:nvPr/>
          </p:nvSpPr>
          <p:spPr bwMode="auto">
            <a:xfrm>
              <a:off x="2823898" y="2479675"/>
              <a:ext cx="430979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48" name="Line 12"/>
            <p:cNvSpPr>
              <a:spLocks noChangeShapeType="1"/>
            </p:cNvSpPr>
            <p:nvPr/>
          </p:nvSpPr>
          <p:spPr bwMode="auto">
            <a:xfrm>
              <a:off x="2983839" y="4732338"/>
              <a:ext cx="152545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49" name="Line 13"/>
            <p:cNvSpPr>
              <a:spLocks noChangeShapeType="1"/>
            </p:cNvSpPr>
            <p:nvPr/>
          </p:nvSpPr>
          <p:spPr bwMode="auto">
            <a:xfrm>
              <a:off x="2983840" y="4887913"/>
              <a:ext cx="80830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50" name="Line 14"/>
            <p:cNvSpPr>
              <a:spLocks noChangeShapeType="1"/>
            </p:cNvSpPr>
            <p:nvPr/>
          </p:nvSpPr>
          <p:spPr bwMode="auto">
            <a:xfrm>
              <a:off x="2605485" y="4422775"/>
              <a:ext cx="4595283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51" name="Line 15"/>
            <p:cNvSpPr>
              <a:spLocks noChangeShapeType="1"/>
            </p:cNvSpPr>
            <p:nvPr/>
          </p:nvSpPr>
          <p:spPr bwMode="auto">
            <a:xfrm>
              <a:off x="2823898" y="4578350"/>
              <a:ext cx="286345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52" name="AutoShape 16"/>
            <p:cNvSpPr>
              <a:spLocks noChangeArrowheads="1"/>
            </p:cNvSpPr>
            <p:nvPr/>
          </p:nvSpPr>
          <p:spPr bwMode="auto">
            <a:xfrm flipH="1">
              <a:off x="1939926" y="4189413"/>
              <a:ext cx="1284685" cy="931862"/>
            </a:xfrm>
            <a:prstGeom prst="cube">
              <a:avLst>
                <a:gd name="adj" fmla="val 28329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以太网</a:t>
              </a:r>
            </a:p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交换机</a:t>
              </a:r>
            </a:p>
          </p:txBody>
        </p:sp>
        <p:sp>
          <p:nvSpPr>
            <p:cNvPr id="475153" name="AutoShape 17"/>
            <p:cNvSpPr>
              <a:spLocks noChangeArrowheads="1"/>
            </p:cNvSpPr>
            <p:nvPr/>
          </p:nvSpPr>
          <p:spPr bwMode="auto">
            <a:xfrm>
              <a:off x="5393267" y="538163"/>
              <a:ext cx="1203854" cy="4583112"/>
            </a:xfrm>
            <a:prstGeom prst="roundRect">
              <a:avLst>
                <a:gd name="adj" fmla="val 50000"/>
              </a:avLst>
            </a:prstGeom>
            <a:solidFill>
              <a:srgbClr val="FFFF00">
                <a:alpha val="49804"/>
              </a:srgbClr>
            </a:solidFill>
            <a:ln w="1905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54" name="AutoShape 18"/>
            <p:cNvSpPr>
              <a:spLocks noChangeArrowheads="1"/>
            </p:cNvSpPr>
            <p:nvPr/>
          </p:nvSpPr>
          <p:spPr bwMode="auto">
            <a:xfrm>
              <a:off x="3546211" y="538164"/>
              <a:ext cx="1687116" cy="5127625"/>
            </a:xfrm>
            <a:prstGeom prst="roundRect">
              <a:avLst>
                <a:gd name="adj" fmla="val 50000"/>
              </a:avLst>
            </a:prstGeom>
            <a:solidFill>
              <a:srgbClr val="66FFFF">
                <a:alpha val="49804"/>
              </a:srgbClr>
            </a:solidFill>
            <a:ln w="1905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55" name="Text Box 19"/>
            <p:cNvSpPr txBox="1">
              <a:spLocks noChangeArrowheads="1"/>
            </p:cNvSpPr>
            <p:nvPr/>
          </p:nvSpPr>
          <p:spPr bwMode="auto">
            <a:xfrm>
              <a:off x="4158456" y="858839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4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56" name="Text Box 20"/>
            <p:cNvSpPr txBox="1">
              <a:spLocks noChangeArrowheads="1"/>
            </p:cNvSpPr>
            <p:nvPr/>
          </p:nvSpPr>
          <p:spPr bwMode="auto">
            <a:xfrm>
              <a:off x="6117300" y="4457701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B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57" name="AutoShape 21"/>
            <p:cNvSpPr>
              <a:spLocks noChangeArrowheads="1"/>
            </p:cNvSpPr>
            <p:nvPr/>
          </p:nvSpPr>
          <p:spPr bwMode="auto">
            <a:xfrm>
              <a:off x="6839613" y="382588"/>
              <a:ext cx="1123023" cy="4583112"/>
            </a:xfrm>
            <a:prstGeom prst="roundRect">
              <a:avLst>
                <a:gd name="adj" fmla="val 50000"/>
              </a:avLst>
            </a:prstGeom>
            <a:solidFill>
              <a:srgbClr val="FF66FF">
                <a:alpha val="49804"/>
              </a:srgbClr>
            </a:solidFill>
            <a:ln w="1905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58" name="AutoShape 22"/>
            <p:cNvSpPr>
              <a:spLocks noChangeArrowheads="1"/>
            </p:cNvSpPr>
            <p:nvPr/>
          </p:nvSpPr>
          <p:spPr bwMode="auto">
            <a:xfrm flipH="1">
              <a:off x="1939926" y="382588"/>
              <a:ext cx="1284685" cy="931862"/>
            </a:xfrm>
            <a:prstGeom prst="cube">
              <a:avLst>
                <a:gd name="adj" fmla="val 28329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以太网</a:t>
              </a:r>
            </a:p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交换机</a:t>
              </a:r>
            </a:p>
          </p:txBody>
        </p:sp>
        <p:sp>
          <p:nvSpPr>
            <p:cNvPr id="475159" name="Line 23"/>
            <p:cNvSpPr>
              <a:spLocks noChangeShapeType="1"/>
            </p:cNvSpPr>
            <p:nvPr/>
          </p:nvSpPr>
          <p:spPr bwMode="auto">
            <a:xfrm>
              <a:off x="1699154" y="938214"/>
              <a:ext cx="0" cy="5037137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60" name="Line 24"/>
            <p:cNvSpPr>
              <a:spLocks noChangeShapeType="1"/>
            </p:cNvSpPr>
            <p:nvPr/>
          </p:nvSpPr>
          <p:spPr bwMode="auto">
            <a:xfrm>
              <a:off x="1683677" y="927100"/>
              <a:ext cx="497019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61" name="Text Box 25"/>
            <p:cNvSpPr txBox="1">
              <a:spLocks noChangeArrowheads="1"/>
            </p:cNvSpPr>
            <p:nvPr/>
          </p:nvSpPr>
          <p:spPr bwMode="auto">
            <a:xfrm>
              <a:off x="6875727" y="1735139"/>
              <a:ext cx="89800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VLAN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3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62" name="Text Box 26"/>
            <p:cNvSpPr txBox="1">
              <a:spLocks noChangeArrowheads="1"/>
            </p:cNvSpPr>
            <p:nvPr/>
          </p:nvSpPr>
          <p:spPr bwMode="auto">
            <a:xfrm>
              <a:off x="7438100" y="455614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C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3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63" name="Text Box 27"/>
            <p:cNvSpPr txBox="1">
              <a:spLocks noChangeArrowheads="1"/>
            </p:cNvSpPr>
            <p:nvPr/>
          </p:nvSpPr>
          <p:spPr bwMode="auto">
            <a:xfrm>
              <a:off x="5914365" y="735014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B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3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64" name="Text Box 28"/>
            <p:cNvSpPr txBox="1">
              <a:spLocks noChangeArrowheads="1"/>
            </p:cNvSpPr>
            <p:nvPr/>
          </p:nvSpPr>
          <p:spPr bwMode="auto">
            <a:xfrm>
              <a:off x="3786981" y="1738314"/>
              <a:ext cx="89800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VLAN</a:t>
              </a:r>
              <a:r>
                <a:rPr kumimoji="1" lang="en-US" altLang="zh-CN" b="1" baseline="-25000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</a:t>
              </a:r>
              <a:endParaRPr kumimoji="1"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65" name="Text Box 29"/>
            <p:cNvSpPr txBox="1">
              <a:spLocks noChangeArrowheads="1"/>
            </p:cNvSpPr>
            <p:nvPr/>
          </p:nvSpPr>
          <p:spPr bwMode="auto">
            <a:xfrm>
              <a:off x="5439702" y="1738314"/>
              <a:ext cx="89800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VLAN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2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66" name="Text Box 30"/>
            <p:cNvSpPr txBox="1">
              <a:spLocks noChangeArrowheads="1"/>
            </p:cNvSpPr>
            <p:nvPr/>
          </p:nvSpPr>
          <p:spPr bwMode="auto">
            <a:xfrm>
              <a:off x="7482814" y="4160839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C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67" name="Text Box 31"/>
            <p:cNvSpPr txBox="1">
              <a:spLocks noChangeArrowheads="1"/>
            </p:cNvSpPr>
            <p:nvPr/>
          </p:nvSpPr>
          <p:spPr bwMode="auto">
            <a:xfrm>
              <a:off x="4803379" y="4573589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2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68" name="Text Box 32"/>
            <p:cNvSpPr txBox="1">
              <a:spLocks noChangeArrowheads="1"/>
            </p:cNvSpPr>
            <p:nvPr/>
          </p:nvSpPr>
          <p:spPr bwMode="auto">
            <a:xfrm>
              <a:off x="4108583" y="5018089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69" name="Text Box 33"/>
            <p:cNvSpPr txBox="1">
              <a:spLocks noChangeArrowheads="1"/>
            </p:cNvSpPr>
            <p:nvPr/>
          </p:nvSpPr>
          <p:spPr bwMode="auto">
            <a:xfrm>
              <a:off x="4141258" y="2816226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3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70" name="Text Box 34"/>
            <p:cNvSpPr txBox="1">
              <a:spLocks noChangeArrowheads="1"/>
            </p:cNvSpPr>
            <p:nvPr/>
          </p:nvSpPr>
          <p:spPr bwMode="auto">
            <a:xfrm>
              <a:off x="7510331" y="2301876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C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2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71" name="Text Box 35"/>
            <p:cNvSpPr txBox="1">
              <a:spLocks noChangeArrowheads="1"/>
            </p:cNvSpPr>
            <p:nvPr/>
          </p:nvSpPr>
          <p:spPr bwMode="auto">
            <a:xfrm>
              <a:off x="6162015" y="2454276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B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2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pic>
          <p:nvPicPr>
            <p:cNvPr id="475172" name="Picture 3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042" y="927101"/>
              <a:ext cx="552053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5173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9552" y="538164"/>
              <a:ext cx="552054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5174" name="Picture 3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098" y="771526"/>
              <a:ext cx="552053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5175" name="Picture 3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9871" y="2324101"/>
              <a:ext cx="552054" cy="538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5176" name="Picture 4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5187" y="2557463"/>
              <a:ext cx="552053" cy="538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5177" name="Picture 4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042" y="2790826"/>
              <a:ext cx="552053" cy="538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5178" name="Picture 4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042" y="4740276"/>
              <a:ext cx="552053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5179" name="Picture 4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9354" y="4578351"/>
              <a:ext cx="552053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5180" name="Picture 4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3208" y="4422776"/>
              <a:ext cx="552053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5181" name="Picture 4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9552" y="4267201"/>
              <a:ext cx="552054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5182" name="AutoShape 46"/>
            <p:cNvSpPr>
              <a:spLocks noChangeArrowheads="1"/>
            </p:cNvSpPr>
            <p:nvPr/>
          </p:nvSpPr>
          <p:spPr bwMode="auto">
            <a:xfrm flipH="1">
              <a:off x="1939926" y="2246313"/>
              <a:ext cx="1284685" cy="933450"/>
            </a:xfrm>
            <a:prstGeom prst="cube">
              <a:avLst>
                <a:gd name="adj" fmla="val 28329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以太网</a:t>
              </a:r>
            </a:p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交换机</a:t>
              </a:r>
            </a:p>
          </p:txBody>
        </p:sp>
        <p:sp>
          <p:nvSpPr>
            <p:cNvPr id="475183" name="Line 47"/>
            <p:cNvSpPr>
              <a:spLocks noChangeShapeType="1"/>
            </p:cNvSpPr>
            <p:nvPr/>
          </p:nvSpPr>
          <p:spPr bwMode="auto">
            <a:xfrm>
              <a:off x="1859095" y="2784475"/>
              <a:ext cx="0" cy="334645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84" name="Line 48"/>
            <p:cNvSpPr>
              <a:spLocks noChangeShapeType="1"/>
            </p:cNvSpPr>
            <p:nvPr/>
          </p:nvSpPr>
          <p:spPr bwMode="auto">
            <a:xfrm>
              <a:off x="1845337" y="2790825"/>
              <a:ext cx="299244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85" name="Line 49"/>
            <p:cNvSpPr>
              <a:spLocks noChangeShapeType="1"/>
            </p:cNvSpPr>
            <p:nvPr/>
          </p:nvSpPr>
          <p:spPr bwMode="auto">
            <a:xfrm>
              <a:off x="2020756" y="4772026"/>
              <a:ext cx="0" cy="1514475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86" name="Line 50"/>
            <p:cNvSpPr>
              <a:spLocks noChangeShapeType="1"/>
            </p:cNvSpPr>
            <p:nvPr/>
          </p:nvSpPr>
          <p:spPr bwMode="auto">
            <a:xfrm>
              <a:off x="2005277" y="4772025"/>
              <a:ext cx="165100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87" name="AutoShape 51"/>
            <p:cNvSpPr>
              <a:spLocks noChangeArrowheads="1"/>
            </p:cNvSpPr>
            <p:nvPr/>
          </p:nvSpPr>
          <p:spPr bwMode="auto">
            <a:xfrm flipH="1">
              <a:off x="1296723" y="5665788"/>
              <a:ext cx="1286404" cy="931862"/>
            </a:xfrm>
            <a:prstGeom prst="cube">
              <a:avLst>
                <a:gd name="adj" fmla="val 28329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以太网</a:t>
              </a:r>
            </a:p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交换机</a:t>
              </a:r>
            </a:p>
          </p:txBody>
        </p:sp>
      </p:grpSp>
      <p:sp>
        <p:nvSpPr>
          <p:cNvPr id="475188" name="Text Box 52"/>
          <p:cNvSpPr txBox="1">
            <a:spLocks noChangeArrowheads="1"/>
          </p:cNvSpPr>
          <p:nvPr/>
        </p:nvSpPr>
        <p:spPr bwMode="auto">
          <a:xfrm>
            <a:off x="4394369" y="5805489"/>
            <a:ext cx="5253362" cy="830997"/>
          </a:xfrm>
          <a:prstGeom prst="rect">
            <a:avLst/>
          </a:prstGeom>
          <a:solidFill>
            <a:srgbClr val="FFCC66"/>
          </a:solidFill>
          <a:ln>
            <a:solidFill>
              <a:srgbClr val="000099"/>
            </a:solidFill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10 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台计算机划分为三个虚拟局域网：</a:t>
            </a:r>
            <a:endParaRPr lang="en-US" altLang="zh-CN" sz="24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  <a:p>
            <a:pPr algn="ctr"/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 VLAN</a:t>
            </a:r>
            <a:r>
              <a:rPr lang="en-US" altLang="zh-CN" sz="2400" b="1" baseline="-25000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1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, VLAN</a:t>
            </a:r>
            <a:r>
              <a:rPr lang="en-US" altLang="zh-CN" sz="2400" b="1" baseline="-25000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2 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和 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VLAN</a:t>
            </a:r>
            <a:r>
              <a:rPr lang="en-US" altLang="zh-CN" sz="2400" b="1" baseline="-25000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3</a:t>
            </a:r>
            <a:endParaRPr lang="en-US" altLang="zh-CN" sz="24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/>
              <a:t>虚拟局域网使用的以太网帧格式</a:t>
            </a:r>
          </a:p>
        </p:txBody>
      </p:sp>
      <p:sp>
        <p:nvSpPr>
          <p:cNvPr id="5" name="矩形 4"/>
          <p:cNvSpPr/>
          <p:nvPr/>
        </p:nvSpPr>
        <p:spPr>
          <a:xfrm>
            <a:off x="1919521" y="5805264"/>
            <a:ext cx="5913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>
                <a:latin typeface="+mn-lt"/>
                <a:ea typeface="黑体" panose="02010609060101010101" pitchFamily="2" charset="-122"/>
              </a:rPr>
              <a:t>插入</a:t>
            </a:r>
            <a:r>
              <a:rPr lang="en-US" altLang="zh-CN" sz="2400" b="1" dirty="0">
                <a:latin typeface="+mn-lt"/>
                <a:ea typeface="黑体" panose="02010609060101010101" pitchFamily="2" charset="-122"/>
              </a:rPr>
              <a:t> VLAN </a:t>
            </a:r>
            <a:r>
              <a:rPr lang="zh-CN" altLang="zh-CN" sz="2400" b="1" dirty="0">
                <a:latin typeface="+mn-lt"/>
                <a:ea typeface="黑体" panose="02010609060101010101" pitchFamily="2" charset="-122"/>
              </a:rPr>
              <a:t>标记后变成了</a:t>
            </a:r>
            <a:r>
              <a:rPr lang="en-US" altLang="zh-CN" sz="2400" b="1" dirty="0">
                <a:latin typeface="+mn-lt"/>
                <a:ea typeface="黑体" panose="02010609060101010101" pitchFamily="2" charset="-122"/>
              </a:rPr>
              <a:t> 802.1Q </a:t>
            </a:r>
            <a:r>
              <a:rPr lang="zh-CN" altLang="zh-CN" sz="2400" b="1" dirty="0">
                <a:latin typeface="+mn-lt"/>
                <a:ea typeface="黑体" panose="02010609060101010101" pitchFamily="2" charset="-122"/>
              </a:rPr>
              <a:t>帧</a:t>
            </a:r>
            <a:endParaRPr lang="zh-CN" altLang="en-US" sz="2400" b="1" dirty="0">
              <a:latin typeface="+mn-lt"/>
              <a:ea typeface="黑体" panose="0201060906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4488" y="1097692"/>
            <a:ext cx="8928992" cy="4631258"/>
            <a:chOff x="560512" y="1097692"/>
            <a:chExt cx="8928992" cy="4631258"/>
          </a:xfrm>
        </p:grpSpPr>
        <p:grpSp>
          <p:nvGrpSpPr>
            <p:cNvPr id="4" name="组合 3"/>
            <p:cNvGrpSpPr/>
            <p:nvPr/>
          </p:nvGrpSpPr>
          <p:grpSpPr>
            <a:xfrm>
              <a:off x="560512" y="1546339"/>
              <a:ext cx="8928992" cy="4182611"/>
              <a:chOff x="560512" y="1484784"/>
              <a:chExt cx="8928992" cy="4182611"/>
            </a:xfrm>
          </p:grpSpPr>
          <p:sp>
            <p:nvSpPr>
              <p:cNvPr id="45" name="Rectangle 4"/>
              <p:cNvSpPr>
                <a:spLocks noChangeArrowheads="1"/>
              </p:cNvSpPr>
              <p:nvPr/>
            </p:nvSpPr>
            <p:spPr bwMode="auto">
              <a:xfrm>
                <a:off x="560512" y="2030884"/>
                <a:ext cx="1025924" cy="582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 defTabSz="762000">
                  <a:lnSpc>
                    <a:spcPct val="80000"/>
                  </a:lnSpc>
                </a:pPr>
                <a:r>
                  <a:rPr kumimoji="1" lang="zh-CN" altLang="en-US" sz="2000" b="1" dirty="0">
                    <a:solidFill>
                      <a:srgbClr val="0000CC"/>
                    </a:solidFill>
                    <a:latin typeface="+mn-lt"/>
                    <a:ea typeface="黑体" panose="02010609060101010101" pitchFamily="2" charset="-122"/>
                  </a:rPr>
                  <a:t>以太网</a:t>
                </a:r>
                <a:endParaRPr kumimoji="1" lang="en-US" altLang="zh-CN" sz="2000" b="1" dirty="0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endParaRPr>
              </a:p>
              <a:p>
                <a:pPr algn="ctr" defTabSz="762000">
                  <a:lnSpc>
                    <a:spcPct val="80000"/>
                  </a:lnSpc>
                </a:pPr>
                <a:r>
                  <a:rPr kumimoji="1" lang="en-US" altLang="zh-CN" sz="2000" b="1" dirty="0">
                    <a:solidFill>
                      <a:srgbClr val="0000CC"/>
                    </a:solidFill>
                    <a:latin typeface="+mn-lt"/>
                    <a:ea typeface="黑体" panose="02010609060101010101" pitchFamily="2" charset="-122"/>
                  </a:rPr>
                  <a:t>MAC</a:t>
                </a:r>
                <a:r>
                  <a:rPr kumimoji="1" lang="zh-CN" altLang="en-US" sz="2000" b="1" dirty="0">
                    <a:solidFill>
                      <a:srgbClr val="0000CC"/>
                    </a:solidFill>
                    <a:latin typeface="+mn-lt"/>
                    <a:ea typeface="黑体" panose="02010609060101010101" pitchFamily="2" charset="-122"/>
                  </a:rPr>
                  <a:t>帧</a:t>
                </a:r>
              </a:p>
            </p:txBody>
          </p:sp>
          <p:sp>
            <p:nvSpPr>
              <p:cNvPr id="46" name="Rectangle 5"/>
              <p:cNvSpPr>
                <a:spLocks noChangeArrowheads="1"/>
              </p:cNvSpPr>
              <p:nvPr/>
            </p:nvSpPr>
            <p:spPr bwMode="auto">
              <a:xfrm>
                <a:off x="887526" y="1495237"/>
                <a:ext cx="698910" cy="397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kumimoji="1" lang="zh-CN" altLang="en-US" sz="2000" b="1" dirty="0">
                    <a:solidFill>
                      <a:srgbClr val="0000CC"/>
                    </a:solidFill>
                    <a:latin typeface="+mn-lt"/>
                    <a:ea typeface="黑体" panose="02010609060101010101" pitchFamily="2" charset="-122"/>
                  </a:rPr>
                  <a:t>字节</a:t>
                </a:r>
                <a:endParaRPr kumimoji="1" lang="en-US" altLang="zh-CN" sz="2000" b="1" dirty="0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47" name="Rectangle 6"/>
              <p:cNvSpPr>
                <a:spLocks noChangeArrowheads="1"/>
              </p:cNvSpPr>
              <p:nvPr/>
            </p:nvSpPr>
            <p:spPr bwMode="auto">
              <a:xfrm>
                <a:off x="1963963" y="1487959"/>
                <a:ext cx="346250" cy="397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kumimoji="1" lang="en-US" altLang="zh-CN" sz="2000" b="1" dirty="0">
                    <a:solidFill>
                      <a:srgbClr val="0000CC"/>
                    </a:solidFill>
                    <a:latin typeface="Tahoma" panose="020B0604030504040204" pitchFamily="34" charset="0"/>
                    <a:ea typeface="黑体" panose="02010609060101010101" pitchFamily="2" charset="-122"/>
                  </a:rPr>
                  <a:t>6</a:t>
                </a:r>
              </a:p>
            </p:txBody>
          </p:sp>
          <p:sp>
            <p:nvSpPr>
              <p:cNvPr id="48" name="Rectangle 7"/>
              <p:cNvSpPr>
                <a:spLocks noChangeArrowheads="1"/>
              </p:cNvSpPr>
              <p:nvPr/>
            </p:nvSpPr>
            <p:spPr bwMode="auto">
              <a:xfrm>
                <a:off x="3175446" y="1487959"/>
                <a:ext cx="346250" cy="397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kumimoji="1" lang="en-US" altLang="zh-CN" sz="2000" b="1">
                    <a:solidFill>
                      <a:srgbClr val="0000CC"/>
                    </a:solidFill>
                    <a:latin typeface="Tahoma" panose="020B0604030504040204" pitchFamily="34" charset="0"/>
                    <a:ea typeface="黑体" panose="02010609060101010101" pitchFamily="2" charset="-122"/>
                  </a:rPr>
                  <a:t>6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/>
            </p:nvSpPr>
            <p:spPr bwMode="auto">
              <a:xfrm>
                <a:off x="5537646" y="1487959"/>
                <a:ext cx="346250" cy="397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kumimoji="1" lang="en-US" altLang="zh-CN" sz="2000" b="1">
                    <a:solidFill>
                      <a:srgbClr val="0000CC"/>
                    </a:solidFill>
                    <a:latin typeface="Tahoma" panose="020B0604030504040204" pitchFamily="34" charset="0"/>
                    <a:ea typeface="黑体" panose="02010609060101010101" pitchFamily="2" charset="-122"/>
                  </a:rPr>
                  <a:t>2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/>
            </p:nvSpPr>
            <p:spPr bwMode="auto">
              <a:xfrm>
                <a:off x="6596895" y="1487959"/>
                <a:ext cx="1524457" cy="397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kumimoji="1" lang="en-US" altLang="zh-CN" sz="2000" b="1" dirty="0">
                    <a:solidFill>
                      <a:srgbClr val="0000CC"/>
                    </a:solidFill>
                    <a:latin typeface="Tahoma" panose="020B0604030504040204" pitchFamily="34" charset="0"/>
                    <a:ea typeface="黑体" panose="02010609060101010101" pitchFamily="2" charset="-122"/>
                  </a:rPr>
                  <a:t>46 ~ 1500</a:t>
                </a: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/>
            </p:nvSpPr>
            <p:spPr bwMode="auto">
              <a:xfrm>
                <a:off x="8657654" y="1487959"/>
                <a:ext cx="346250" cy="397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kumimoji="1" lang="en-US" altLang="zh-CN" sz="2000" b="1">
                    <a:solidFill>
                      <a:srgbClr val="0000CC"/>
                    </a:solidFill>
                    <a:latin typeface="Tahoma" panose="020B0604030504040204" pitchFamily="34" charset="0"/>
                    <a:ea typeface="黑体" panose="02010609060101010101" pitchFamily="2" charset="-122"/>
                  </a:rPr>
                  <a:t>4</a:t>
                </a:r>
              </a:p>
            </p:txBody>
          </p:sp>
          <p:sp>
            <p:nvSpPr>
              <p:cNvPr id="52" name="Freeform 11"/>
              <p:cNvSpPr/>
              <p:nvPr/>
            </p:nvSpPr>
            <p:spPr bwMode="auto">
              <a:xfrm>
                <a:off x="1564134" y="2555776"/>
                <a:ext cx="6302375" cy="604838"/>
              </a:xfrm>
              <a:custGeom>
                <a:avLst/>
                <a:gdLst>
                  <a:gd name="T0" fmla="*/ 2147483647 w 3970"/>
                  <a:gd name="T1" fmla="*/ 10080633 h 381"/>
                  <a:gd name="T2" fmla="*/ 2147483647 w 3970"/>
                  <a:gd name="T3" fmla="*/ 0 h 381"/>
                  <a:gd name="T4" fmla="*/ 2147483647 w 3970"/>
                  <a:gd name="T5" fmla="*/ 960181119 h 381"/>
                  <a:gd name="T6" fmla="*/ 0 w 3970"/>
                  <a:gd name="T7" fmla="*/ 960181119 h 381"/>
                  <a:gd name="T8" fmla="*/ 2147483647 w 3970"/>
                  <a:gd name="T9" fmla="*/ 10080633 h 3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70" h="381">
                    <a:moveTo>
                      <a:pt x="1543" y="4"/>
                    </a:moveTo>
                    <a:lnTo>
                      <a:pt x="2242" y="0"/>
                    </a:lnTo>
                    <a:lnTo>
                      <a:pt x="3970" y="381"/>
                    </a:lnTo>
                    <a:lnTo>
                      <a:pt x="0" y="381"/>
                    </a:lnTo>
                    <a:lnTo>
                      <a:pt x="1543" y="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00"/>
                  </a:gs>
                  <a:gs pos="100000">
                    <a:srgbClr val="CCFF99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Rectangle 13"/>
              <p:cNvSpPr>
                <a:spLocks noChangeArrowheads="1"/>
              </p:cNvSpPr>
              <p:nvPr/>
            </p:nvSpPr>
            <p:spPr bwMode="auto">
              <a:xfrm>
                <a:off x="6329238" y="4519573"/>
                <a:ext cx="3016250" cy="643766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defTabSz="762000"/>
                <a:r>
                  <a:rPr lang="en-US" altLang="zh-CN" b="1" dirty="0">
                    <a:solidFill>
                      <a:srgbClr val="0000CC"/>
                    </a:solidFill>
                    <a:latin typeface="+mn-lt"/>
                    <a:ea typeface="黑体" panose="02010609060101010101" pitchFamily="2" charset="-122"/>
                  </a:rPr>
                  <a:t>VLAN </a:t>
                </a:r>
                <a:r>
                  <a:rPr lang="zh-CN" altLang="zh-CN" b="1" dirty="0">
                    <a:solidFill>
                      <a:srgbClr val="0000CC"/>
                    </a:solidFill>
                    <a:latin typeface="+mn-lt"/>
                    <a:ea typeface="黑体" panose="02010609060101010101" pitchFamily="2" charset="-122"/>
                  </a:rPr>
                  <a:t>标识符</a:t>
                </a:r>
                <a:endParaRPr lang="en-US" altLang="zh-CN" b="1" dirty="0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endParaRPr>
              </a:p>
              <a:p>
                <a:pPr algn="ctr" defTabSz="762000"/>
                <a:r>
                  <a:rPr kumimoji="1" lang="en-US" altLang="zh-CN" b="1" dirty="0">
                    <a:solidFill>
                      <a:srgbClr val="0000CC"/>
                    </a:solidFill>
                    <a:latin typeface="+mn-lt"/>
                    <a:ea typeface="黑体" panose="02010609060101010101" pitchFamily="2" charset="-122"/>
                  </a:rPr>
                  <a:t>12 </a:t>
                </a:r>
                <a:r>
                  <a:rPr kumimoji="1" lang="zh-CN" altLang="en-US" b="1" dirty="0">
                    <a:solidFill>
                      <a:srgbClr val="0000CC"/>
                    </a:solidFill>
                    <a:latin typeface="+mn-lt"/>
                    <a:ea typeface="黑体" panose="02010609060101010101" pitchFamily="2" charset="-122"/>
                  </a:rPr>
                  <a:t>位</a:t>
                </a:r>
                <a:r>
                  <a:rPr kumimoji="1" lang="en-US" altLang="zh-CN" b="1" dirty="0">
                    <a:solidFill>
                      <a:srgbClr val="0000CC"/>
                    </a:solidFill>
                    <a:latin typeface="+mn-lt"/>
                    <a:ea typeface="黑体" panose="02010609060101010101" pitchFamily="2" charset="-122"/>
                  </a:rPr>
                  <a:t> (4096</a:t>
                </a:r>
                <a:r>
                  <a:rPr kumimoji="1" lang="zh-CN" altLang="en-US" b="1" dirty="0">
                    <a:solidFill>
                      <a:srgbClr val="0000CC"/>
                    </a:solidFill>
                    <a:latin typeface="+mn-lt"/>
                    <a:ea typeface="黑体" panose="02010609060101010101" pitchFamily="2" charset="-122"/>
                  </a:rPr>
                  <a:t>个</a:t>
                </a:r>
                <a:r>
                  <a:rPr kumimoji="1" lang="en-US" altLang="zh-CN" b="1" dirty="0">
                    <a:solidFill>
                      <a:srgbClr val="0000CC"/>
                    </a:solidFill>
                    <a:latin typeface="+mn-lt"/>
                    <a:ea typeface="黑体" panose="02010609060101010101" pitchFamily="2" charset="-122"/>
                  </a:rPr>
                  <a:t>VLAN)</a:t>
                </a:r>
              </a:p>
            </p:txBody>
          </p:sp>
          <p:sp>
            <p:nvSpPr>
              <p:cNvPr id="55" name="Rectangle 14"/>
              <p:cNvSpPr>
                <a:spLocks noChangeArrowheads="1"/>
              </p:cNvSpPr>
              <p:nvPr/>
            </p:nvSpPr>
            <p:spPr bwMode="auto">
              <a:xfrm>
                <a:off x="4318446" y="1484784"/>
                <a:ext cx="346250" cy="397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kumimoji="1" lang="en-US" altLang="zh-CN" sz="2000" b="1">
                    <a:solidFill>
                      <a:srgbClr val="0000CC"/>
                    </a:solidFill>
                    <a:latin typeface="Tahoma" panose="020B0604030504040204" pitchFamily="34" charset="0"/>
                    <a:ea typeface="黑体" panose="02010609060101010101" pitchFamily="2" charset="-122"/>
                  </a:rPr>
                  <a:t>4</a:t>
                </a:r>
              </a:p>
            </p:txBody>
          </p:sp>
          <p:sp>
            <p:nvSpPr>
              <p:cNvPr id="59" name="Rectangle 18"/>
              <p:cNvSpPr>
                <a:spLocks noChangeArrowheads="1"/>
              </p:cNvSpPr>
              <p:nvPr/>
            </p:nvSpPr>
            <p:spPr bwMode="auto">
              <a:xfrm>
                <a:off x="3296816" y="4447565"/>
                <a:ext cx="1344921" cy="643766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 defTabSz="762000"/>
                <a:r>
                  <a:rPr kumimoji="1" lang="zh-CN" altLang="en-US" b="1" dirty="0">
                    <a:solidFill>
                      <a:srgbClr val="0000CC"/>
                    </a:solidFill>
                    <a:latin typeface="+mn-lt"/>
                    <a:ea typeface="黑体" panose="02010609060101010101" pitchFamily="2" charset="-122"/>
                  </a:rPr>
                  <a:t>用户优先级</a:t>
                </a:r>
                <a:endParaRPr kumimoji="1" lang="en-US" altLang="zh-CN" b="1" dirty="0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endParaRPr>
              </a:p>
              <a:p>
                <a:pPr algn="ctr" defTabSz="762000"/>
                <a:r>
                  <a:rPr kumimoji="1" lang="en-US" altLang="zh-CN" b="1" dirty="0">
                    <a:solidFill>
                      <a:srgbClr val="0000CC"/>
                    </a:solidFill>
                    <a:latin typeface="+mn-lt"/>
                    <a:ea typeface="黑体" panose="02010609060101010101" pitchFamily="2" charset="-122"/>
                  </a:rPr>
                  <a:t>3 </a:t>
                </a:r>
                <a:r>
                  <a:rPr kumimoji="1" lang="zh-CN" altLang="en-US" b="1" dirty="0">
                    <a:solidFill>
                      <a:srgbClr val="0000CC"/>
                    </a:solidFill>
                    <a:latin typeface="+mn-lt"/>
                    <a:ea typeface="黑体" panose="02010609060101010101" pitchFamily="2" charset="-122"/>
                  </a:rPr>
                  <a:t>位</a:t>
                </a:r>
                <a:endParaRPr kumimoji="1" lang="en-US" altLang="zh-CN" b="1" dirty="0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2" name="Rectangle 21"/>
              <p:cNvSpPr>
                <a:spLocks noChangeArrowheads="1"/>
              </p:cNvSpPr>
              <p:nvPr/>
            </p:nvSpPr>
            <p:spPr bwMode="auto">
              <a:xfrm>
                <a:off x="4145367" y="5023629"/>
                <a:ext cx="2463817" cy="643766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 defTabSz="762000"/>
                <a:r>
                  <a:rPr lang="zh-CN" altLang="zh-CN" b="1" dirty="0">
                    <a:solidFill>
                      <a:srgbClr val="0000CC"/>
                    </a:solidFill>
                    <a:latin typeface="+mn-lt"/>
                    <a:ea typeface="黑体" panose="02010609060101010101" pitchFamily="2" charset="-122"/>
                  </a:rPr>
                  <a:t>规范格式指示符</a:t>
                </a:r>
                <a:r>
                  <a:rPr kumimoji="1" lang="en-US" altLang="zh-CN" b="1" dirty="0">
                    <a:solidFill>
                      <a:srgbClr val="0000CC"/>
                    </a:solidFill>
                    <a:latin typeface="+mn-lt"/>
                    <a:ea typeface="黑体" panose="02010609060101010101" pitchFamily="2" charset="-122"/>
                  </a:rPr>
                  <a:t>( CFI )</a:t>
                </a:r>
              </a:p>
              <a:p>
                <a:pPr algn="ctr" defTabSz="762000"/>
                <a:r>
                  <a:rPr kumimoji="1" lang="en-US" altLang="zh-CN" b="1" dirty="0">
                    <a:solidFill>
                      <a:srgbClr val="0000CC"/>
                    </a:solidFill>
                    <a:latin typeface="+mn-lt"/>
                    <a:ea typeface="黑体" panose="02010609060101010101" pitchFamily="2" charset="-122"/>
                  </a:rPr>
                  <a:t>1 </a:t>
                </a:r>
                <a:r>
                  <a:rPr kumimoji="1" lang="zh-CN" altLang="en-US" b="1" dirty="0">
                    <a:solidFill>
                      <a:srgbClr val="0000CC"/>
                    </a:solidFill>
                    <a:latin typeface="+mn-lt"/>
                    <a:ea typeface="黑体" panose="02010609060101010101" pitchFamily="2" charset="-122"/>
                  </a:rPr>
                  <a:t>位</a:t>
                </a:r>
                <a:r>
                  <a:rPr kumimoji="1" lang="en-US" altLang="zh-CN" b="1" dirty="0">
                    <a:solidFill>
                      <a:srgbClr val="0000CC"/>
                    </a:solidFill>
                    <a:latin typeface="+mn-lt"/>
                    <a:ea typeface="黑体" panose="02010609060101010101" pitchFamily="2" charset="-122"/>
                  </a:rPr>
                  <a:t> </a:t>
                </a:r>
              </a:p>
            </p:txBody>
          </p:sp>
          <p:sp>
            <p:nvSpPr>
              <p:cNvPr id="63" name="Rectangle 22"/>
              <p:cNvSpPr>
                <a:spLocks noChangeArrowheads="1"/>
              </p:cNvSpPr>
              <p:nvPr/>
            </p:nvSpPr>
            <p:spPr bwMode="auto">
              <a:xfrm>
                <a:off x="1590900" y="1869976"/>
                <a:ext cx="1197196" cy="685800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/>
                <a:r>
                  <a:rPr kumimoji="1" lang="zh-CN" altLang="en-US" sz="2000" b="1" dirty="0">
                    <a:solidFill>
                      <a:srgbClr val="000099"/>
                    </a:solidFill>
                    <a:ea typeface="黑体" panose="02010609060101010101" pitchFamily="2" charset="-122"/>
                  </a:rPr>
                  <a:t>目地地址</a:t>
                </a:r>
              </a:p>
            </p:txBody>
          </p:sp>
          <p:sp>
            <p:nvSpPr>
              <p:cNvPr id="64" name="Rectangle 23"/>
              <p:cNvSpPr>
                <a:spLocks noChangeArrowheads="1"/>
              </p:cNvSpPr>
              <p:nvPr/>
            </p:nvSpPr>
            <p:spPr bwMode="auto">
              <a:xfrm>
                <a:off x="2788096" y="1869976"/>
                <a:ext cx="1143000" cy="685800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/>
                <a:r>
                  <a:rPr kumimoji="1" lang="zh-CN" altLang="en-US" sz="2000" b="1" dirty="0">
                    <a:solidFill>
                      <a:srgbClr val="000099"/>
                    </a:solidFill>
                    <a:ea typeface="黑体" panose="02010609060101010101" pitchFamily="2" charset="-122"/>
                  </a:rPr>
                  <a:t>源地址</a:t>
                </a:r>
              </a:p>
            </p:txBody>
          </p:sp>
          <p:sp>
            <p:nvSpPr>
              <p:cNvPr id="65" name="Rectangle 24"/>
              <p:cNvSpPr>
                <a:spLocks noChangeArrowheads="1"/>
              </p:cNvSpPr>
              <p:nvPr/>
            </p:nvSpPr>
            <p:spPr bwMode="auto">
              <a:xfrm>
                <a:off x="3931096" y="1869976"/>
                <a:ext cx="1219200" cy="68580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 dirty="0">
                    <a:ea typeface="宋体" panose="02010600030101010101" pitchFamily="2" charset="-122"/>
                  </a:rPr>
                  <a:t>802.1Q</a:t>
                </a:r>
              </a:p>
              <a:p>
                <a:pPr algn="ctr"/>
                <a:r>
                  <a:rPr lang="zh-CN" altLang="en-US" b="1" dirty="0">
                    <a:ea typeface="宋体" panose="02010600030101010101" pitchFamily="2" charset="-122"/>
                  </a:rPr>
                  <a:t>标记</a:t>
                </a:r>
                <a:endParaRPr lang="en-US" altLang="zh-CN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6" name="Rectangle 25"/>
              <p:cNvSpPr>
                <a:spLocks noChangeArrowheads="1"/>
              </p:cNvSpPr>
              <p:nvPr/>
            </p:nvSpPr>
            <p:spPr bwMode="auto">
              <a:xfrm>
                <a:off x="5150296" y="1869976"/>
                <a:ext cx="1291208" cy="685800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/>
                <a:r>
                  <a:rPr kumimoji="1" lang="zh-CN" altLang="en-US" sz="2000" b="1" dirty="0">
                    <a:solidFill>
                      <a:srgbClr val="000099"/>
                    </a:solidFill>
                    <a:ea typeface="黑体" panose="02010609060101010101" pitchFamily="2" charset="-122"/>
                  </a:rPr>
                  <a:t>长度</a:t>
                </a:r>
                <a:r>
                  <a:rPr kumimoji="1" lang="en-US" altLang="zh-CN" sz="2000" b="1" dirty="0">
                    <a:solidFill>
                      <a:srgbClr val="000099"/>
                    </a:solidFill>
                    <a:ea typeface="黑体" panose="02010609060101010101" pitchFamily="2" charset="-122"/>
                  </a:rPr>
                  <a:t>/</a:t>
                </a:r>
                <a:r>
                  <a:rPr kumimoji="1" lang="zh-CN" altLang="en-US" sz="2000" b="1" dirty="0">
                    <a:solidFill>
                      <a:srgbClr val="000099"/>
                    </a:solidFill>
                    <a:ea typeface="黑体" panose="02010609060101010101" pitchFamily="2" charset="-122"/>
                  </a:rPr>
                  <a:t>类型</a:t>
                </a:r>
              </a:p>
            </p:txBody>
          </p:sp>
          <p:sp>
            <p:nvSpPr>
              <p:cNvPr id="67" name="Rectangle 26"/>
              <p:cNvSpPr>
                <a:spLocks noChangeArrowheads="1"/>
              </p:cNvSpPr>
              <p:nvPr/>
            </p:nvSpPr>
            <p:spPr bwMode="auto">
              <a:xfrm>
                <a:off x="6441504" y="1869976"/>
                <a:ext cx="1828800" cy="6858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zh-CN" altLang="en-US" sz="2000" b="1" dirty="0">
                    <a:solidFill>
                      <a:srgbClr val="000099"/>
                    </a:solidFill>
                    <a:ea typeface="黑体" panose="02010609060101010101" pitchFamily="2" charset="-122"/>
                  </a:rPr>
                  <a:t>数      据</a:t>
                </a:r>
              </a:p>
            </p:txBody>
          </p:sp>
          <p:sp>
            <p:nvSpPr>
              <p:cNvPr id="68" name="Rectangle 27"/>
              <p:cNvSpPr>
                <a:spLocks noChangeArrowheads="1"/>
              </p:cNvSpPr>
              <p:nvPr/>
            </p:nvSpPr>
            <p:spPr bwMode="auto">
              <a:xfrm>
                <a:off x="8270304" y="1869976"/>
                <a:ext cx="1219200" cy="685800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solidFill>
                      <a:srgbClr val="000099"/>
                    </a:solidFill>
                    <a:ea typeface="宋体" panose="02010600030101010101" pitchFamily="2" charset="-122"/>
                  </a:rPr>
                  <a:t>FCS</a:t>
                </a:r>
              </a:p>
            </p:txBody>
          </p:sp>
          <p:sp>
            <p:nvSpPr>
              <p:cNvPr id="74" name="Rectangle 33"/>
              <p:cNvSpPr>
                <a:spLocks noChangeArrowheads="1"/>
              </p:cNvSpPr>
              <p:nvPr/>
            </p:nvSpPr>
            <p:spPr bwMode="auto">
              <a:xfrm>
                <a:off x="2864768" y="2815431"/>
                <a:ext cx="937758" cy="397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kumimoji="1" lang="en-US" altLang="zh-CN" sz="2000" b="1" dirty="0">
                    <a:solidFill>
                      <a:srgbClr val="CC0000"/>
                    </a:solidFill>
                    <a:latin typeface="Tahoma" panose="020B0604030504040204" pitchFamily="34" charset="0"/>
                    <a:ea typeface="黑体" panose="02010609060101010101" pitchFamily="2" charset="-122"/>
                  </a:rPr>
                  <a:t>2 </a:t>
                </a:r>
                <a:r>
                  <a:rPr kumimoji="1" lang="zh-CN" altLang="en-US" sz="2000" b="1" dirty="0">
                    <a:solidFill>
                      <a:srgbClr val="CC0000"/>
                    </a:solidFill>
                    <a:latin typeface="Tahoma" panose="020B0604030504040204" pitchFamily="34" charset="0"/>
                    <a:ea typeface="黑体" panose="02010609060101010101" pitchFamily="2" charset="-122"/>
                  </a:rPr>
                  <a:t>字节</a:t>
                </a:r>
                <a:endParaRPr kumimoji="1" lang="en-US" altLang="zh-CN" sz="2000" b="1" dirty="0">
                  <a:solidFill>
                    <a:srgbClr val="CC0000"/>
                  </a:solidFill>
                  <a:latin typeface="Tahoma" panose="020B0604030504040204" pitchFamily="34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75" name="Rectangle 34"/>
              <p:cNvSpPr>
                <a:spLocks noChangeArrowheads="1"/>
              </p:cNvSpPr>
              <p:nvPr/>
            </p:nvSpPr>
            <p:spPr bwMode="auto">
              <a:xfrm>
                <a:off x="5743434" y="2815431"/>
                <a:ext cx="937758" cy="397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kumimoji="1" lang="en-US" altLang="zh-CN" sz="2000" b="1" dirty="0">
                    <a:solidFill>
                      <a:srgbClr val="CC0000"/>
                    </a:solidFill>
                    <a:latin typeface="Tahoma" panose="020B0604030504040204" pitchFamily="34" charset="0"/>
                    <a:ea typeface="黑体" panose="02010609060101010101" pitchFamily="2" charset="-122"/>
                  </a:rPr>
                  <a:t>2 </a:t>
                </a:r>
                <a:r>
                  <a:rPr kumimoji="1" lang="zh-CN" altLang="en-US" sz="2000" b="1" dirty="0">
                    <a:solidFill>
                      <a:srgbClr val="CC0000"/>
                    </a:solidFill>
                    <a:latin typeface="Tahoma" panose="020B0604030504040204" pitchFamily="34" charset="0"/>
                    <a:ea typeface="黑体" panose="02010609060101010101" pitchFamily="2" charset="-122"/>
                  </a:rPr>
                  <a:t>字节</a:t>
                </a:r>
                <a:endParaRPr kumimoji="1" lang="en-US" altLang="zh-CN" sz="2000" b="1" dirty="0">
                  <a:solidFill>
                    <a:srgbClr val="CC0000"/>
                  </a:solidFill>
                  <a:latin typeface="Tahoma" panose="020B0604030504040204" pitchFamily="34" charset="0"/>
                  <a:ea typeface="黑体" panose="02010609060101010101" pitchFamily="2" charset="-122"/>
                </a:endParaRPr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1568896" y="3165376"/>
                <a:ext cx="6296025" cy="1125979"/>
                <a:chOff x="1568896" y="3165376"/>
                <a:chExt cx="6296025" cy="1125979"/>
              </a:xfrm>
            </p:grpSpPr>
            <p:sp>
              <p:nvSpPr>
                <p:cNvPr id="44" name="Rectangle 3"/>
                <p:cNvSpPr>
                  <a:spLocks noChangeArrowheads="1"/>
                </p:cNvSpPr>
                <p:nvPr/>
              </p:nvSpPr>
              <p:spPr bwMode="auto">
                <a:xfrm>
                  <a:off x="1568896" y="3165376"/>
                  <a:ext cx="6286500" cy="1066800"/>
                </a:xfrm>
                <a:prstGeom prst="rect">
                  <a:avLst/>
                </a:prstGeom>
                <a:solidFill>
                  <a:srgbClr val="CCFF99"/>
                </a:solidFill>
                <a:ln w="19050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2"/>
                <p:cNvSpPr>
                  <a:spLocks noChangeShapeType="1"/>
                </p:cNvSpPr>
                <p:nvPr/>
              </p:nvSpPr>
              <p:spPr bwMode="auto">
                <a:xfrm>
                  <a:off x="4816921" y="3165376"/>
                  <a:ext cx="0" cy="10668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6" name="Line 15"/>
                <p:cNvSpPr>
                  <a:spLocks noChangeShapeType="1"/>
                </p:cNvSpPr>
                <p:nvPr/>
              </p:nvSpPr>
              <p:spPr bwMode="auto">
                <a:xfrm>
                  <a:off x="1568896" y="3645024"/>
                  <a:ext cx="629602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7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5534470" y="3645024"/>
                  <a:ext cx="3175" cy="58715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8" name="Line 17"/>
                <p:cNvSpPr>
                  <a:spLocks noChangeShapeType="1"/>
                </p:cNvSpPr>
                <p:nvPr/>
              </p:nvSpPr>
              <p:spPr bwMode="auto">
                <a:xfrm>
                  <a:off x="5321746" y="3645024"/>
                  <a:ext cx="0" cy="58715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6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288704" y="3212976"/>
                  <a:ext cx="222368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zh-CN" sz="2000" b="1" dirty="0">
                      <a:latin typeface="Tahoma" panose="020B0604030504040204" pitchFamily="34" charset="0"/>
                      <a:ea typeface="宋体" panose="02010600030101010101" pitchFamily="2" charset="-122"/>
                    </a:rPr>
                    <a:t>802.1Q </a:t>
                  </a:r>
                  <a:r>
                    <a:rPr lang="zh-CN" altLang="en-US" sz="2000" b="1" dirty="0">
                      <a:latin typeface="Tahoma" panose="020B0604030504040204" pitchFamily="34" charset="0"/>
                      <a:ea typeface="宋体" panose="02010600030101010101" pitchFamily="2" charset="-122"/>
                    </a:rPr>
                    <a:t>标记类型</a:t>
                  </a:r>
                  <a:endParaRPr lang="en-US" altLang="zh-CN" sz="2000" b="1" dirty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590899" y="3645024"/>
                  <a:ext cx="3226021" cy="646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zh-CN" sz="2000" b="1" dirty="0">
                      <a:latin typeface="Tahoma" panose="020B0604030504040204" pitchFamily="34" charset="0"/>
                      <a:ea typeface="宋体" panose="02010600030101010101" pitchFamily="2" charset="-122"/>
                    </a:rPr>
                    <a:t>0</a:t>
                  </a:r>
                  <a:r>
                    <a:rPr lang="en-US" altLang="zh-CN" sz="1600" b="1" dirty="0">
                      <a:latin typeface="Tahoma" panose="020B0604030504040204" pitchFamily="34" charset="0"/>
                      <a:ea typeface="宋体" panose="02010600030101010101" pitchFamily="2" charset="-122"/>
                    </a:rPr>
                    <a:t>X</a:t>
                  </a:r>
                  <a:r>
                    <a:rPr lang="en-US" altLang="zh-CN" sz="2000" b="1" dirty="0">
                      <a:latin typeface="Tahoma" panose="020B0604030504040204" pitchFamily="34" charset="0"/>
                      <a:ea typeface="宋体" panose="02010600030101010101" pitchFamily="2" charset="-122"/>
                    </a:rPr>
                    <a:t>8100</a:t>
                  </a:r>
                </a:p>
                <a:p>
                  <a:pPr algn="ctr"/>
                  <a:r>
                    <a:rPr kumimoji="1" lang="en-US" altLang="zh-CN" sz="1600" b="1" dirty="0">
                      <a:solidFill>
                        <a:srgbClr val="000099"/>
                      </a:solidFill>
                      <a:ea typeface="黑体" panose="02010609060101010101" pitchFamily="2" charset="-122"/>
                    </a:rPr>
                    <a:t>(1 0 0 0 0 0 0 1  0 0 0 0 0 0 0 0)</a:t>
                  </a:r>
                  <a:endParaRPr lang="en-US" altLang="zh-CN" sz="1600" b="1" dirty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736976" y="3717032"/>
                  <a:ext cx="66236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zh-CN" sz="2000" b="1" dirty="0">
                      <a:latin typeface="Tahoma" panose="020B0604030504040204" pitchFamily="34" charset="0"/>
                      <a:ea typeface="宋体" panose="02010600030101010101" pitchFamily="2" charset="-122"/>
                    </a:rPr>
                    <a:t>PRI</a:t>
                  </a:r>
                </a:p>
              </p:txBody>
            </p:sp>
            <p:sp>
              <p:nvSpPr>
                <p:cNvPr id="7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5985754" y="3717032"/>
                  <a:ext cx="1271502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zh-CN" sz="2000" b="1" dirty="0">
                      <a:latin typeface="Tahoma" panose="020B0604030504040204" pitchFamily="34" charset="0"/>
                      <a:ea typeface="宋体" panose="02010600030101010101" pitchFamily="2" charset="-122"/>
                    </a:rPr>
                    <a:t>VLAN ID</a:t>
                  </a:r>
                </a:p>
              </p:txBody>
            </p:sp>
            <p:sp>
              <p:nvSpPr>
                <p:cNvPr id="76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921696" y="3212976"/>
                  <a:ext cx="2695600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zh-CN" sz="2000" b="1" dirty="0">
                      <a:latin typeface="Tahoma" panose="020B0604030504040204" pitchFamily="34" charset="0"/>
                      <a:ea typeface="宋体" panose="02010600030101010101" pitchFamily="2" charset="-122"/>
                    </a:rPr>
                    <a:t>TCI (</a:t>
                  </a:r>
                  <a:r>
                    <a:rPr lang="zh-CN" altLang="en-US" sz="2000" b="1" dirty="0">
                      <a:latin typeface="Tahoma" panose="020B0604030504040204" pitchFamily="34" charset="0"/>
                      <a:ea typeface="宋体" panose="02010600030101010101" pitchFamily="2" charset="-122"/>
                    </a:rPr>
                    <a:t>标记控制信息</a:t>
                  </a:r>
                  <a:r>
                    <a:rPr lang="en-US" altLang="zh-CN" sz="2000" b="1" dirty="0">
                      <a:latin typeface="Tahoma" panose="020B0604030504040204" pitchFamily="34" charset="0"/>
                      <a:ea typeface="宋体" panose="02010600030101010101" pitchFamily="2" charset="-122"/>
                    </a:rPr>
                    <a:t>)</a:t>
                  </a:r>
                </a:p>
              </p:txBody>
            </p:sp>
          </p:grpSp>
          <p:sp>
            <p:nvSpPr>
              <p:cNvPr id="61" name="Line 20"/>
              <p:cNvSpPr>
                <a:spLocks noChangeShapeType="1"/>
              </p:cNvSpPr>
              <p:nvPr/>
            </p:nvSpPr>
            <p:spPr bwMode="auto">
              <a:xfrm flipV="1">
                <a:off x="5150296" y="4084190"/>
                <a:ext cx="286544" cy="939438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32"/>
              <p:cNvSpPr>
                <a:spLocks noChangeShapeType="1"/>
              </p:cNvSpPr>
              <p:nvPr/>
            </p:nvSpPr>
            <p:spPr bwMode="auto">
              <a:xfrm flipH="1" flipV="1">
                <a:off x="7308304" y="4015517"/>
                <a:ext cx="381000" cy="533400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19"/>
              <p:cNvSpPr>
                <a:spLocks noChangeShapeType="1"/>
              </p:cNvSpPr>
              <p:nvPr/>
            </p:nvSpPr>
            <p:spPr bwMode="auto">
              <a:xfrm flipV="1">
                <a:off x="4540696" y="4077071"/>
                <a:ext cx="439882" cy="442501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568624" y="1097692"/>
              <a:ext cx="7920880" cy="459100"/>
              <a:chOff x="1568624" y="1097692"/>
              <a:chExt cx="7920880" cy="459100"/>
            </a:xfrm>
          </p:grpSpPr>
          <p:cxnSp>
            <p:nvCxnSpPr>
              <p:cNvPr id="80" name="直接连接符 43"/>
              <p:cNvCxnSpPr>
                <a:cxnSpLocks noChangeShapeType="1"/>
              </p:cNvCxnSpPr>
              <p:nvPr/>
            </p:nvCxnSpPr>
            <p:spPr bwMode="auto">
              <a:xfrm>
                <a:off x="1568624" y="1313334"/>
                <a:ext cx="792088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 type="triangle" w="med" len="lg"/>
                <a:tailEnd type="triangle" w="med" len="lg"/>
              </a:ln>
            </p:spPr>
          </p:cxnSp>
          <p:sp>
            <p:nvSpPr>
              <p:cNvPr id="81" name="Rectangle 50"/>
              <p:cNvSpPr>
                <a:spLocks noChangeArrowheads="1"/>
              </p:cNvSpPr>
              <p:nvPr/>
            </p:nvSpPr>
            <p:spPr bwMode="auto">
              <a:xfrm>
                <a:off x="4625330" y="1097692"/>
                <a:ext cx="1586974" cy="459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 eaLnBrk="0" hangingPunct="0"/>
                <a:r>
                  <a:rPr lang="en-US" altLang="zh-CN" sz="2400" b="1" dirty="0"/>
                  <a:t>802.1Q </a:t>
                </a:r>
                <a:r>
                  <a:rPr lang="zh-CN" altLang="en-US" sz="2400" b="1" dirty="0"/>
                  <a:t>帧</a:t>
                </a:r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7776864" y="2780928"/>
            <a:ext cx="2129136" cy="1323439"/>
          </a:xfrm>
          <a:prstGeom prst="rect">
            <a:avLst/>
          </a:prstGeom>
          <a:solidFill>
            <a:srgbClr val="FF66FF"/>
          </a:solidFill>
        </p:spPr>
        <p:txBody>
          <a:bodyPr wrap="square">
            <a:spAutoFit/>
          </a:bodyPr>
          <a:lstStyle/>
          <a:p>
            <a:r>
              <a:rPr lang="zh-CN" altLang="zh-CN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以太网</a:t>
            </a:r>
            <a:r>
              <a:rPr lang="en-US" altLang="zh-CN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 MAC </a:t>
            </a:r>
            <a:r>
              <a:rPr lang="zh-CN" altLang="en-US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帧</a:t>
            </a:r>
            <a:r>
              <a:rPr lang="zh-CN" altLang="zh-CN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的最大帧长从原来的</a:t>
            </a:r>
            <a:r>
              <a:rPr lang="en-US" altLang="zh-CN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 1518 </a:t>
            </a:r>
            <a:r>
              <a:rPr lang="zh-CN" altLang="zh-CN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字节变为</a:t>
            </a:r>
            <a:r>
              <a:rPr lang="en-US" altLang="zh-CN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 1522</a:t>
            </a:r>
            <a:r>
              <a:rPr lang="zh-CN" altLang="zh-CN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字节</a:t>
            </a:r>
            <a:r>
              <a:rPr lang="zh-CN" altLang="en-US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+mn-ea"/>
              </a:rPr>
              <a:t>高速以太网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000FF"/>
                </a:solidFill>
                <a:sym typeface="+mn-ea"/>
              </a:rPr>
              <a:t>速率达到或超过 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100 </a:t>
            </a:r>
            <a:r>
              <a:rPr lang="en-US" altLang="zh-CN" dirty="0" err="1">
                <a:solidFill>
                  <a:srgbClr val="0000FF"/>
                </a:solidFill>
                <a:sym typeface="+mn-ea"/>
              </a:rPr>
              <a:t>Mbit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/s </a:t>
            </a:r>
            <a:r>
              <a:rPr lang="zh-CN" altLang="en-US" dirty="0">
                <a:solidFill>
                  <a:srgbClr val="0000FF"/>
                </a:solidFill>
                <a:sym typeface="+mn-ea"/>
              </a:rPr>
              <a:t>的以太网称为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高速以太网。</a:t>
            </a:r>
          </a:p>
          <a:p>
            <a:pPr>
              <a:lnSpc>
                <a:spcPct val="100000"/>
              </a:lnSpc>
            </a:pPr>
            <a:endParaRPr lang="zh-CN" altLang="en-US"/>
          </a:p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100BASE-T </a:t>
            </a:r>
            <a:r>
              <a:rPr lang="zh-CN" altLang="en-US">
                <a:sym typeface="+mn-ea"/>
              </a:rPr>
              <a:t>以太网</a:t>
            </a: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半双工方式下工作时，使用 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CSMA/CD 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协议。</a:t>
            </a: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在全双工方式下工作时，不使用 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CSMA/CD 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协议。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MAC 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帧格式仍然是 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802.3 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标准规定的。</a:t>
            </a: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保持最短帧长不变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数据链路层</a:t>
            </a:r>
            <a:r>
              <a:rPr lang="zh-CN" altLang="zh-CN" dirty="0"/>
              <a:t>使用的信道</a:t>
            </a:r>
            <a:endParaRPr lang="zh-CN" altLang="en-US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60680" indent="-360680">
              <a:buNone/>
            </a:pPr>
            <a:r>
              <a:rPr lang="en-US" altLang="zh-CN" dirty="0"/>
              <a:t>	</a:t>
            </a:r>
            <a:r>
              <a:rPr lang="zh-CN" altLang="en-US" dirty="0"/>
              <a:t>数据链路层使用的信道主要有以下两种类型：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点对点信道。</a:t>
            </a:r>
            <a:r>
              <a:rPr lang="zh-CN" altLang="en-US" dirty="0"/>
              <a:t>这种信道使用</a:t>
            </a:r>
            <a:r>
              <a:rPr lang="zh-CN" altLang="en-US" dirty="0">
                <a:solidFill>
                  <a:srgbClr val="FF0000"/>
                </a:solidFill>
              </a:rPr>
              <a:t>一对一的点对点通信</a:t>
            </a:r>
            <a:r>
              <a:rPr lang="zh-CN" altLang="en-US" dirty="0"/>
              <a:t>方式。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广播信道。</a:t>
            </a:r>
            <a:r>
              <a:rPr lang="zh-CN" altLang="en-US" dirty="0"/>
              <a:t>这种信道使用</a:t>
            </a:r>
            <a:r>
              <a:rPr lang="zh-CN" altLang="en-US" dirty="0">
                <a:solidFill>
                  <a:srgbClr val="FF0000"/>
                </a:solidFill>
              </a:rPr>
              <a:t>一对多的广播通信</a:t>
            </a:r>
            <a:r>
              <a:rPr lang="zh-CN" altLang="en-US" dirty="0"/>
              <a:t>方式，因此过程比较复杂。广播信道上连接的主机很多，因此必须使用专用的共享信道协议来协调这些主机的数据发送。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+mn-ea"/>
              </a:rPr>
              <a:t>高速以太网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ym typeface="+mn-ea"/>
              </a:rPr>
              <a:t>吉比特以太网</a:t>
            </a:r>
          </a:p>
          <a:p>
            <a:r>
              <a:rPr lang="en-US" altLang="zh-CN" dirty="0">
                <a:sym typeface="+mn-ea"/>
              </a:rPr>
              <a:t>1 </a:t>
            </a:r>
            <a:r>
              <a:rPr lang="en-US" altLang="zh-CN" dirty="0" err="1">
                <a:sym typeface="+mn-ea"/>
              </a:rPr>
              <a:t>Gbit</a:t>
            </a:r>
            <a:r>
              <a:rPr lang="en-US" altLang="zh-CN" dirty="0">
                <a:sym typeface="+mn-ea"/>
              </a:rPr>
              <a:t>/s </a:t>
            </a:r>
            <a:r>
              <a:rPr lang="zh-CN" altLang="en-US" dirty="0">
                <a:sym typeface="+mn-ea"/>
              </a:rPr>
              <a:t>下以全双工和半双工两种方式工作。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MAC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帧格式仍然是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802.3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标准规定的。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000FF"/>
                </a:solidFill>
                <a:sym typeface="+mn-ea"/>
              </a:rPr>
              <a:t>保持最短帧长不变</a:t>
            </a:r>
            <a:endParaRPr lang="zh-CN" altLang="en-US"/>
          </a:p>
          <a:p>
            <a:r>
              <a:rPr lang="zh-CN" altLang="zh-CN" sz="3200" dirty="0">
                <a:sym typeface="+mn-ea"/>
              </a:rPr>
              <a:t>吉比特以太网工作在半双工方式时，就必须进行碰撞检测</a:t>
            </a:r>
            <a:r>
              <a:rPr lang="zh-CN" altLang="en-US" sz="3200" dirty="0">
                <a:sym typeface="+mn-ea"/>
              </a:rPr>
              <a:t>。为</a:t>
            </a:r>
            <a:r>
              <a:rPr lang="zh-CN" altLang="zh-CN" sz="3200" dirty="0">
                <a:sym typeface="+mn-ea"/>
              </a:rPr>
              <a:t>保持</a:t>
            </a:r>
            <a:r>
              <a:rPr lang="en-US" altLang="zh-CN" sz="3200" dirty="0">
                <a:sym typeface="+mn-ea"/>
              </a:rPr>
              <a:t> 64 </a:t>
            </a:r>
            <a:r>
              <a:rPr lang="zh-CN" altLang="en-US" sz="3200" dirty="0">
                <a:sym typeface="+mn-ea"/>
              </a:rPr>
              <a:t>字节最小帧长度，以及 </a:t>
            </a:r>
            <a:r>
              <a:rPr lang="en-US" altLang="zh-CN" sz="3200" dirty="0">
                <a:sym typeface="+mn-ea"/>
              </a:rPr>
              <a:t>100 </a:t>
            </a:r>
            <a:r>
              <a:rPr lang="zh-CN" altLang="en-US" sz="3200" dirty="0">
                <a:sym typeface="+mn-ea"/>
              </a:rPr>
              <a:t>米的</a:t>
            </a:r>
            <a:r>
              <a:rPr lang="zh-CN" altLang="zh-CN" sz="3200" dirty="0">
                <a:sym typeface="+mn-ea"/>
              </a:rPr>
              <a:t>网段的最大长度，吉比特以太网</a:t>
            </a:r>
            <a:r>
              <a:rPr lang="zh-CN" altLang="en-US" sz="3200" dirty="0">
                <a:sym typeface="+mn-ea"/>
              </a:rPr>
              <a:t>增加了两个功能：</a:t>
            </a:r>
            <a:r>
              <a:rPr lang="zh-CN" altLang="zh-CN" sz="3200" dirty="0">
                <a:solidFill>
                  <a:srgbClr val="FF0000"/>
                </a:solidFill>
                <a:sym typeface="+mn-ea"/>
              </a:rPr>
              <a:t>载波延伸</a:t>
            </a:r>
            <a:r>
              <a:rPr lang="zh-CN" altLang="en-US" sz="3200" dirty="0">
                <a:solidFill>
                  <a:srgbClr val="0000FF"/>
                </a:solidFill>
                <a:sym typeface="+mn-ea"/>
              </a:rPr>
              <a:t>和</a:t>
            </a:r>
            <a:r>
              <a:rPr lang="zh-CN" altLang="zh-CN" sz="3200" dirty="0">
                <a:solidFill>
                  <a:srgbClr val="FF0000"/>
                </a:solidFill>
                <a:sym typeface="+mn-ea"/>
              </a:rPr>
              <a:t>分组突发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 </a:t>
            </a:r>
          </a:p>
          <a:p>
            <a:r>
              <a:rPr lang="zh-CN" altLang="en-US" dirty="0">
                <a:sym typeface="+mn-ea"/>
              </a:rPr>
              <a:t>在全双工方式时，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不使用载波延伸和分组突发。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+mn-ea"/>
              </a:rPr>
              <a:t>高速以太网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196975"/>
            <a:ext cx="9065895" cy="5443220"/>
          </a:xfrm>
        </p:spPr>
        <p:txBody>
          <a:bodyPr/>
          <a:lstStyle/>
          <a:p>
            <a:r>
              <a:rPr lang="en-US" altLang="zh-CN" sz="2400" dirty="0">
                <a:sym typeface="+mn-ea"/>
              </a:rPr>
              <a:t>10 </a:t>
            </a:r>
            <a:r>
              <a:rPr lang="zh-CN" altLang="en-US" sz="2400" dirty="0">
                <a:sym typeface="+mn-ea"/>
              </a:rPr>
              <a:t>吉比特以太网（</a:t>
            </a:r>
            <a:r>
              <a:rPr lang="en-US" altLang="zh-CN" sz="2400" dirty="0">
                <a:sym typeface="+mn-ea"/>
              </a:rPr>
              <a:t>10GE</a:t>
            </a:r>
            <a:r>
              <a:rPr lang="zh-CN" altLang="en-US" sz="2400" dirty="0">
                <a:sym typeface="+mn-ea"/>
              </a:rPr>
              <a:t>）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MAC 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帧格式仍然是 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802.3 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标准规定的。</a:t>
            </a: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保持最短帧长不变</a:t>
            </a:r>
            <a:endParaRPr lang="zh-CN" altLang="en-US" sz="2400"/>
          </a:p>
          <a:p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只工作在全双工方式，</a:t>
            </a:r>
          </a:p>
          <a:p>
            <a:r>
              <a:rPr lang="zh-CN" altLang="en-US" sz="2400" dirty="0">
                <a:sym typeface="+mn-ea"/>
              </a:rPr>
              <a:t>只使用光纤作为传输媒体</a:t>
            </a:r>
          </a:p>
          <a:p>
            <a:endParaRPr lang="zh-CN" altLang="en-US" sz="2400"/>
          </a:p>
          <a:p>
            <a:r>
              <a:rPr lang="en-US" altLang="zh-CN" sz="2400" dirty="0">
                <a:sym typeface="+mn-ea"/>
              </a:rPr>
              <a:t>40GE/100GE</a:t>
            </a:r>
            <a:r>
              <a:rPr lang="zh-CN" altLang="en-US" sz="2400" dirty="0">
                <a:sym typeface="+mn-ea"/>
              </a:rPr>
              <a:t>以太网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MAC 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帧格式仍然是 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802.3 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标准规定的。</a:t>
            </a: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保持最短帧长不变</a:t>
            </a:r>
            <a:endParaRPr lang="zh-CN" altLang="en-US" sz="2400"/>
          </a:p>
          <a:p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只工作在全双工方式，</a:t>
            </a:r>
          </a:p>
          <a:p>
            <a:r>
              <a:rPr lang="zh-CN" altLang="en-US" sz="2400" dirty="0">
                <a:sym typeface="+mn-ea"/>
              </a:rPr>
              <a:t>只使用光纤作为传输媒体</a:t>
            </a:r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端到端的以太网传输 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以太网的工作范围已经从局域网（校园网、企业网）扩大到城域网和广域网，从而</a:t>
            </a:r>
            <a:r>
              <a:rPr lang="zh-CN" altLang="en-US" dirty="0">
                <a:solidFill>
                  <a:srgbClr val="FF0000"/>
                </a:solidFill>
              </a:rPr>
              <a:t>实现了端到端的以太网传输。</a:t>
            </a:r>
          </a:p>
          <a:p>
            <a:r>
              <a:rPr lang="zh-CN" altLang="en-US" dirty="0"/>
              <a:t>这种工作方式的好处有： 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技术成熟；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互操作性很好；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在广域网中使用以太网时价格便宜；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采用统一的以太网帧格式，简化了操作和管理。</a:t>
            </a:r>
            <a:r>
              <a:rPr lang="zh-CN" altLang="en-US" sz="3200" dirty="0">
                <a:solidFill>
                  <a:srgbClr val="0000FF"/>
                </a:solidFill>
              </a:rPr>
              <a:t>   </a:t>
            </a:r>
            <a:r>
              <a:rPr lang="zh-CN" altLang="en-US" dirty="0">
                <a:solidFill>
                  <a:srgbClr val="0000FF"/>
                </a:solidFill>
              </a:rPr>
              <a:t>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+mn-ea"/>
              </a:rPr>
              <a:t>使用以太网进行宽带接入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zh-CN" sz="3200" dirty="0">
                <a:sym typeface="+mn-ea"/>
              </a:rPr>
              <a:t>可以实现端到端的以太网传输，中间不</a:t>
            </a:r>
            <a:r>
              <a:rPr lang="zh-CN" altLang="zh-CN" sz="3200" dirty="0">
                <a:solidFill>
                  <a:srgbClr val="FF0000"/>
                </a:solidFill>
                <a:sym typeface="+mn-ea"/>
              </a:rPr>
              <a:t>需要再进行帧格式的转换。</a:t>
            </a:r>
            <a:r>
              <a:rPr lang="zh-CN" altLang="zh-CN" sz="3200" dirty="0">
                <a:sym typeface="+mn-ea"/>
              </a:rPr>
              <a:t>这就提高了数据的传输效率且降低了传输的成本。</a:t>
            </a:r>
            <a:endParaRPr lang="en-US" altLang="zh-CN" sz="3200" dirty="0"/>
          </a:p>
          <a:p>
            <a:pPr lvl="1"/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但是不支持</a:t>
            </a:r>
            <a:r>
              <a:rPr lang="zh-CN" altLang="zh-CN" sz="3200" dirty="0">
                <a:solidFill>
                  <a:srgbClr val="FF0000"/>
                </a:solidFill>
                <a:sym typeface="+mn-ea"/>
              </a:rPr>
              <a:t>用户身份鉴别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PPPoE</a:t>
            </a:r>
            <a:endParaRPr lang="zh-CN" altLang="zh-CN" dirty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PPPoE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(PPP over Ethernet) </a:t>
            </a:r>
            <a:r>
              <a:rPr lang="zh-CN" altLang="en-US" sz="2800" dirty="0"/>
              <a:t>的</a:t>
            </a:r>
            <a:r>
              <a:rPr lang="zh-CN" altLang="zh-CN" sz="2800" dirty="0"/>
              <a:t>意思是“在以太网上运行</a:t>
            </a:r>
            <a:r>
              <a:rPr lang="en-US" altLang="zh-CN" sz="2800" dirty="0"/>
              <a:t> PPP</a:t>
            </a:r>
            <a:r>
              <a:rPr lang="zh-CN" altLang="zh-CN" sz="2800" dirty="0"/>
              <a:t>”</a:t>
            </a:r>
            <a:r>
              <a:rPr lang="zh-CN" altLang="en-US" sz="2800" dirty="0"/>
              <a:t>，它</a:t>
            </a:r>
            <a:r>
              <a:rPr lang="zh-CN" altLang="zh-CN" sz="2800" dirty="0"/>
              <a:t>把</a:t>
            </a:r>
            <a:r>
              <a:rPr lang="en-US" altLang="zh-CN" sz="2800" dirty="0"/>
              <a:t> PPP </a:t>
            </a:r>
            <a:r>
              <a:rPr lang="zh-CN" altLang="zh-CN" sz="2800" dirty="0"/>
              <a:t>协议</a:t>
            </a:r>
            <a:r>
              <a:rPr lang="zh-CN" altLang="en-US" sz="2800" dirty="0"/>
              <a:t>与以太网协议结合起来 </a:t>
            </a:r>
            <a:r>
              <a:rPr lang="en-US" altLang="zh-CN" sz="2800" dirty="0"/>
              <a:t>—— </a:t>
            </a:r>
            <a:r>
              <a:rPr lang="zh-CN" altLang="en-US" sz="2800" dirty="0"/>
              <a:t>将 </a:t>
            </a:r>
            <a:r>
              <a:rPr lang="en-US" altLang="zh-CN" sz="2800" dirty="0">
                <a:solidFill>
                  <a:srgbClr val="FF0000"/>
                </a:solidFill>
              </a:rPr>
              <a:t>PPP </a:t>
            </a:r>
            <a:r>
              <a:rPr lang="zh-CN" altLang="zh-CN" sz="2800" dirty="0">
                <a:solidFill>
                  <a:srgbClr val="FF0000"/>
                </a:solidFill>
              </a:rPr>
              <a:t>帧再封装到以太网中</a:t>
            </a:r>
            <a:r>
              <a:rPr lang="zh-CN" altLang="zh-CN" sz="2800" dirty="0"/>
              <a:t>来传输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zh-CN" sz="2800" dirty="0"/>
              <a:t>光纤宽带接入</a:t>
            </a:r>
            <a:r>
              <a:rPr lang="en-US" altLang="zh-CN" sz="2800" dirty="0"/>
              <a:t> </a:t>
            </a:r>
            <a:r>
              <a:rPr lang="en-US" altLang="zh-CN" sz="2800" dirty="0" err="1"/>
              <a:t>FTTx</a:t>
            </a:r>
            <a:r>
              <a:rPr lang="en-US" altLang="zh-CN" sz="2800" dirty="0"/>
              <a:t> </a:t>
            </a:r>
            <a:r>
              <a:rPr lang="zh-CN" altLang="zh-CN" sz="2800" dirty="0"/>
              <a:t>都要使用</a:t>
            </a:r>
            <a:r>
              <a:rPr lang="en-US" altLang="zh-CN" sz="2800" dirty="0"/>
              <a:t> </a:t>
            </a:r>
            <a:r>
              <a:rPr lang="en-US" altLang="zh-CN" sz="2800" dirty="0" err="1"/>
              <a:t>PPPoE</a:t>
            </a:r>
            <a:r>
              <a:rPr lang="en-US" altLang="zh-CN" sz="2800" dirty="0"/>
              <a:t> </a:t>
            </a:r>
            <a:r>
              <a:rPr lang="zh-CN" altLang="zh-CN" sz="2800" dirty="0"/>
              <a:t>的方式进行接入。在</a:t>
            </a:r>
            <a:r>
              <a:rPr lang="en-US" altLang="zh-CN" sz="2800" dirty="0"/>
              <a:t> </a:t>
            </a:r>
            <a:r>
              <a:rPr lang="en-US" altLang="zh-CN" sz="2800" dirty="0" err="1"/>
              <a:t>PPPoE</a:t>
            </a:r>
            <a:r>
              <a:rPr lang="en-US" altLang="zh-CN" sz="2800" dirty="0"/>
              <a:t> </a:t>
            </a:r>
            <a:r>
              <a:rPr lang="zh-CN" altLang="zh-CN" sz="2800" dirty="0"/>
              <a:t>弹出的窗口中键入在网络运营商购买的用户名和密码，就可以进行宽带上网了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zh-CN" sz="2800" dirty="0"/>
              <a:t>利用</a:t>
            </a:r>
            <a:r>
              <a:rPr lang="en-US" altLang="zh-CN" sz="2800" dirty="0"/>
              <a:t> ADSL </a:t>
            </a:r>
            <a:r>
              <a:rPr lang="zh-CN" altLang="zh-CN" sz="2800" dirty="0"/>
              <a:t>进行宽带上网时，从用户个人电脑到家中的</a:t>
            </a:r>
            <a:r>
              <a:rPr lang="en-US" altLang="zh-CN" sz="2800" dirty="0"/>
              <a:t> ADSL </a:t>
            </a:r>
            <a:r>
              <a:rPr lang="zh-CN" altLang="zh-CN" sz="2800" dirty="0"/>
              <a:t>调制解调器之间，也是使用</a:t>
            </a:r>
            <a:r>
              <a:rPr lang="en-US" altLang="zh-CN" sz="2800" dirty="0"/>
              <a:t> RJ-45 </a:t>
            </a:r>
            <a:r>
              <a:rPr lang="zh-CN" altLang="zh-CN" sz="2800" dirty="0"/>
              <a:t>和</a:t>
            </a:r>
            <a:r>
              <a:rPr lang="en-US" altLang="zh-CN" sz="2800" dirty="0"/>
              <a:t> 5 </a:t>
            </a:r>
            <a:r>
              <a:rPr lang="zh-CN" altLang="zh-CN" sz="2800" dirty="0"/>
              <a:t>类线（即以太网使用的网线）进行连接的，并且也是使用</a:t>
            </a:r>
            <a:r>
              <a:rPr lang="en-US" altLang="zh-CN" sz="2800" dirty="0"/>
              <a:t> </a:t>
            </a:r>
            <a:r>
              <a:rPr lang="en-US" altLang="zh-CN" sz="2800" dirty="0" err="1"/>
              <a:t>PPPoE</a:t>
            </a:r>
            <a:r>
              <a:rPr lang="en-US" altLang="zh-CN" sz="2800" dirty="0"/>
              <a:t> </a:t>
            </a:r>
            <a:r>
              <a:rPr lang="zh-CN" altLang="zh-CN" sz="2800" dirty="0"/>
              <a:t>弹出的窗口进行拨号连接的。</a:t>
            </a:r>
            <a:endParaRPr lang="zh-CN" altLang="en-US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825" y="601980"/>
            <a:ext cx="7743825" cy="20307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95" y="3490595"/>
            <a:ext cx="7902575" cy="3074670"/>
          </a:xfrm>
          <a:prstGeom prst="rect">
            <a:avLst/>
          </a:prstGeom>
        </p:spPr>
      </p:pic>
      <p:cxnSp>
        <p:nvCxnSpPr>
          <p:cNvPr id="3" name="直接箭头连接符 2"/>
          <p:cNvCxnSpPr>
            <a:cxnSpLocks/>
          </p:cNvCxnSpPr>
          <p:nvPr/>
        </p:nvCxnSpPr>
        <p:spPr>
          <a:xfrm>
            <a:off x="1781175" y="2490470"/>
            <a:ext cx="2955801" cy="15145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" name="直接箭头连接符 5"/>
          <p:cNvCxnSpPr>
            <a:cxnSpLocks/>
          </p:cNvCxnSpPr>
          <p:nvPr/>
        </p:nvCxnSpPr>
        <p:spPr>
          <a:xfrm flipH="1">
            <a:off x="7473280" y="2493010"/>
            <a:ext cx="1080171" cy="15120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PPPoE</a:t>
            </a:r>
            <a:endParaRPr lang="zh-CN" altLang="zh-CN" dirty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PPP </a:t>
            </a:r>
            <a:r>
              <a:rPr lang="zh-CN" altLang="zh-CN" sz="2800" dirty="0">
                <a:solidFill>
                  <a:srgbClr val="FF0000"/>
                </a:solidFill>
                <a:sym typeface="+mn-ea"/>
              </a:rPr>
              <a:t>帧再封装到以太网中</a:t>
            </a:r>
            <a:endParaRPr lang="zh-CN" altLang="zh-CN" sz="2800" dirty="0"/>
          </a:p>
          <a:p>
            <a:r>
              <a:rPr lang="zh-CN" altLang="zh-CN" sz="2800" dirty="0"/>
              <a:t>现在的光纤宽带接入</a:t>
            </a:r>
            <a:r>
              <a:rPr lang="en-US" altLang="zh-CN" sz="2800" dirty="0"/>
              <a:t> </a:t>
            </a:r>
            <a:r>
              <a:rPr lang="en-US" altLang="zh-CN" sz="2800" dirty="0" err="1"/>
              <a:t>FTTx</a:t>
            </a:r>
            <a:r>
              <a:rPr lang="en-US" altLang="zh-CN" sz="2800" dirty="0"/>
              <a:t> </a:t>
            </a:r>
            <a:r>
              <a:rPr lang="zh-CN" altLang="zh-CN" sz="2800" dirty="0"/>
              <a:t>都要使用</a:t>
            </a:r>
            <a:r>
              <a:rPr lang="en-US" altLang="zh-CN" sz="2800" dirty="0"/>
              <a:t> </a:t>
            </a:r>
            <a:r>
              <a:rPr lang="en-US" altLang="zh-CN" sz="2800" dirty="0" err="1"/>
              <a:t>PPPoE</a:t>
            </a:r>
            <a:r>
              <a:rPr lang="en-US" altLang="zh-CN" sz="2800" dirty="0"/>
              <a:t> </a:t>
            </a:r>
            <a:r>
              <a:rPr lang="zh-CN" altLang="zh-CN" sz="2800" dirty="0"/>
              <a:t>的方式进行接入。在</a:t>
            </a:r>
            <a:r>
              <a:rPr lang="en-US" altLang="zh-CN" sz="2800" dirty="0"/>
              <a:t> </a:t>
            </a:r>
            <a:r>
              <a:rPr lang="en-US" altLang="zh-CN" sz="2800" dirty="0" err="1"/>
              <a:t>PPPoE</a:t>
            </a:r>
            <a:r>
              <a:rPr lang="en-US" altLang="zh-CN" sz="2800" dirty="0"/>
              <a:t> </a:t>
            </a:r>
            <a:r>
              <a:rPr lang="zh-CN" altLang="zh-CN" sz="2800" dirty="0"/>
              <a:t>弹出的窗口中键入在网络运营商购买的用户名和密码，就可以进行宽带上网了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zh-CN" sz="2800" dirty="0"/>
              <a:t>利用</a:t>
            </a:r>
            <a:r>
              <a:rPr lang="en-US" altLang="zh-CN" sz="2800" dirty="0"/>
              <a:t> ADSL </a:t>
            </a:r>
            <a:r>
              <a:rPr lang="zh-CN" altLang="zh-CN" sz="2800" dirty="0"/>
              <a:t>进行宽带上网时，从用户个人电脑到家中的</a:t>
            </a:r>
            <a:r>
              <a:rPr lang="en-US" altLang="zh-CN" sz="2800" dirty="0"/>
              <a:t> ADSL </a:t>
            </a:r>
            <a:r>
              <a:rPr lang="zh-CN" altLang="zh-CN" sz="2800" dirty="0"/>
              <a:t>调制解调器之间，也是使用</a:t>
            </a:r>
            <a:r>
              <a:rPr lang="en-US" altLang="zh-CN" sz="2800" dirty="0"/>
              <a:t> RJ-45 </a:t>
            </a:r>
            <a:r>
              <a:rPr lang="zh-CN" altLang="zh-CN" sz="2800" dirty="0"/>
              <a:t>和</a:t>
            </a:r>
            <a:r>
              <a:rPr lang="en-US" altLang="zh-CN" sz="2800" dirty="0"/>
              <a:t> 5 </a:t>
            </a:r>
            <a:r>
              <a:rPr lang="zh-CN" altLang="zh-CN" sz="2800" dirty="0"/>
              <a:t>类线（即以太网使用的网线）进行连接的，并且也是使用</a:t>
            </a:r>
            <a:r>
              <a:rPr lang="en-US" altLang="zh-CN" sz="2800" dirty="0"/>
              <a:t> </a:t>
            </a:r>
            <a:r>
              <a:rPr lang="en-US" altLang="zh-CN" sz="2800" dirty="0" err="1"/>
              <a:t>PPPoE</a:t>
            </a:r>
            <a:r>
              <a:rPr lang="en-US" altLang="zh-CN" sz="2800" dirty="0"/>
              <a:t> </a:t>
            </a:r>
            <a:r>
              <a:rPr lang="zh-CN" altLang="zh-CN" sz="2800" dirty="0"/>
              <a:t>弹出的窗口进行拨号连接的。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/>
              <a:t>用户到 </a:t>
            </a:r>
            <a:r>
              <a:rPr lang="en-US" altLang="zh-CN" sz="4000" dirty="0"/>
              <a:t>ISP </a:t>
            </a:r>
            <a:r>
              <a:rPr lang="zh-CN" altLang="en-US" sz="4000" dirty="0"/>
              <a:t>的链路使用 </a:t>
            </a:r>
            <a:r>
              <a:rPr lang="en-US" altLang="zh-CN" sz="4000" dirty="0"/>
              <a:t>PPP </a:t>
            </a:r>
            <a:r>
              <a:rPr lang="zh-CN" altLang="en-US" sz="4000" dirty="0"/>
              <a:t>协议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61778" y="1916832"/>
            <a:ext cx="9558149" cy="3065165"/>
            <a:chOff x="261778" y="1916832"/>
            <a:chExt cx="9558149" cy="3065165"/>
          </a:xfrm>
        </p:grpSpPr>
        <p:sp>
          <p:nvSpPr>
            <p:cNvPr id="192565" name="Line 53"/>
            <p:cNvSpPr>
              <a:spLocks noChangeShapeType="1"/>
            </p:cNvSpPr>
            <p:nvPr/>
          </p:nvSpPr>
          <p:spPr bwMode="auto">
            <a:xfrm>
              <a:off x="1052512" y="4725119"/>
              <a:ext cx="43682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92566" name="Oval 54"/>
            <p:cNvSpPr>
              <a:spLocks noChangeArrowheads="1"/>
            </p:cNvSpPr>
            <p:nvPr/>
          </p:nvSpPr>
          <p:spPr bwMode="auto">
            <a:xfrm>
              <a:off x="2691475" y="1916832"/>
              <a:ext cx="1014677" cy="2520950"/>
            </a:xfrm>
            <a:prstGeom prst="ellipse">
              <a:avLst/>
            </a:prstGeom>
            <a:solidFill>
              <a:srgbClr val="CCFFFF">
                <a:alpha val="50000"/>
              </a:srgbClr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92567" name="Text Box 55"/>
            <p:cNvSpPr txBox="1">
              <a:spLocks noChangeArrowheads="1"/>
            </p:cNvSpPr>
            <p:nvPr/>
          </p:nvSpPr>
          <p:spPr bwMode="auto">
            <a:xfrm>
              <a:off x="261778" y="2721446"/>
              <a:ext cx="494046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用</a:t>
              </a:r>
            </a:p>
            <a:p>
              <a:endParaRPr kumimoji="1" lang="zh-CN" altLang="en-US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r>
                <a:rPr kumimoji="1" lang="zh-CN" altLang="en-US" sz="24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户</a:t>
              </a:r>
            </a:p>
          </p:txBody>
        </p:sp>
        <p:sp>
          <p:nvSpPr>
            <p:cNvPr id="192568" name="Text Box 56"/>
            <p:cNvSpPr txBox="1">
              <a:spLocks noChangeArrowheads="1"/>
            </p:cNvSpPr>
            <p:nvPr/>
          </p:nvSpPr>
          <p:spPr bwMode="auto">
            <a:xfrm>
              <a:off x="8397743" y="2865462"/>
              <a:ext cx="14221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至互联网</a:t>
              </a:r>
              <a:endParaRPr kumimoji="1" lang="zh-CN" altLang="en-US" sz="2400" b="1" dirty="0">
                <a:solidFill>
                  <a:srgbClr val="00FF00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92570" name="Rectangle 58"/>
            <p:cNvSpPr>
              <a:spLocks noChangeArrowheads="1"/>
            </p:cNvSpPr>
            <p:nvPr/>
          </p:nvSpPr>
          <p:spPr bwMode="auto">
            <a:xfrm>
              <a:off x="5453460" y="2134320"/>
              <a:ext cx="2385351" cy="2232025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92571" name="Text Box 59"/>
            <p:cNvSpPr txBox="1">
              <a:spLocks noChangeArrowheads="1"/>
            </p:cNvSpPr>
            <p:nvPr/>
          </p:nvSpPr>
          <p:spPr bwMode="auto">
            <a:xfrm>
              <a:off x="5385048" y="2174007"/>
              <a:ext cx="2507418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已向互联网管理机构</a:t>
              </a:r>
            </a:p>
            <a:p>
              <a:pPr algn="ctr"/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申请到一批 </a:t>
              </a: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IP </a:t>
              </a:r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地址</a:t>
              </a:r>
            </a:p>
          </p:txBody>
        </p:sp>
        <p:sp>
          <p:nvSpPr>
            <p:cNvPr id="192572" name="Text Box 60"/>
            <p:cNvSpPr txBox="1">
              <a:spLocks noChangeArrowheads="1"/>
            </p:cNvSpPr>
            <p:nvPr/>
          </p:nvSpPr>
          <p:spPr bwMode="auto">
            <a:xfrm>
              <a:off x="6387306" y="3056657"/>
              <a:ext cx="67999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ISP</a:t>
              </a:r>
            </a:p>
          </p:txBody>
        </p:sp>
        <p:sp>
          <p:nvSpPr>
            <p:cNvPr id="192573" name="Freeform 61"/>
            <p:cNvSpPr/>
            <p:nvPr/>
          </p:nvSpPr>
          <p:spPr bwMode="auto">
            <a:xfrm>
              <a:off x="7845690" y="3285257"/>
              <a:ext cx="1632083" cy="114300"/>
            </a:xfrm>
            <a:custGeom>
              <a:avLst/>
              <a:gdLst>
                <a:gd name="T0" fmla="*/ 0 w 949"/>
                <a:gd name="T1" fmla="*/ 0 h 72"/>
                <a:gd name="T2" fmla="*/ 379 w 949"/>
                <a:gd name="T3" fmla="*/ 0 h 72"/>
                <a:gd name="T4" fmla="*/ 297 w 949"/>
                <a:gd name="T5" fmla="*/ 72 h 72"/>
                <a:gd name="T6" fmla="*/ 949 w 949"/>
                <a:gd name="T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9" h="72">
                  <a:moveTo>
                    <a:pt x="0" y="0"/>
                  </a:moveTo>
                  <a:lnTo>
                    <a:pt x="379" y="0"/>
                  </a:lnTo>
                  <a:lnTo>
                    <a:pt x="297" y="72"/>
                  </a:lnTo>
                  <a:lnTo>
                    <a:pt x="949" y="62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92578" name="Line 66"/>
            <p:cNvSpPr>
              <a:spLocks noChangeShapeType="1"/>
            </p:cNvSpPr>
            <p:nvPr/>
          </p:nvSpPr>
          <p:spPr bwMode="auto">
            <a:xfrm>
              <a:off x="1052512" y="2277195"/>
              <a:ext cx="4368271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92579" name="Text Box 67"/>
            <p:cNvSpPr txBox="1">
              <a:spLocks noChangeArrowheads="1"/>
            </p:cNvSpPr>
            <p:nvPr/>
          </p:nvSpPr>
          <p:spPr bwMode="auto">
            <a:xfrm>
              <a:off x="2648744" y="2897907"/>
              <a:ext cx="11128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接入网</a:t>
              </a:r>
            </a:p>
          </p:txBody>
        </p:sp>
        <p:sp>
          <p:nvSpPr>
            <p:cNvPr id="192580" name="Line 68"/>
            <p:cNvSpPr>
              <a:spLocks noChangeShapeType="1"/>
            </p:cNvSpPr>
            <p:nvPr/>
          </p:nvSpPr>
          <p:spPr bwMode="auto">
            <a:xfrm>
              <a:off x="1052512" y="2782020"/>
              <a:ext cx="4368271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92581" name="Line 69"/>
            <p:cNvSpPr>
              <a:spLocks noChangeShapeType="1"/>
            </p:cNvSpPr>
            <p:nvPr/>
          </p:nvSpPr>
          <p:spPr bwMode="auto">
            <a:xfrm>
              <a:off x="1052512" y="3285257"/>
              <a:ext cx="43682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92582" name="Line 70"/>
            <p:cNvSpPr>
              <a:spLocks noChangeShapeType="1"/>
            </p:cNvSpPr>
            <p:nvPr/>
          </p:nvSpPr>
          <p:spPr bwMode="auto">
            <a:xfrm flipV="1">
              <a:off x="1052513" y="3577357"/>
              <a:ext cx="4387189" cy="139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92583" name="Line 71"/>
            <p:cNvSpPr>
              <a:spLocks noChangeShapeType="1"/>
            </p:cNvSpPr>
            <p:nvPr/>
          </p:nvSpPr>
          <p:spPr bwMode="auto">
            <a:xfrm flipV="1">
              <a:off x="1052512" y="3932958"/>
              <a:ext cx="4368271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92584" name="Text Box 72"/>
            <p:cNvSpPr txBox="1">
              <a:spLocks noChangeArrowheads="1"/>
            </p:cNvSpPr>
            <p:nvPr/>
          </p:nvSpPr>
          <p:spPr bwMode="auto">
            <a:xfrm>
              <a:off x="2504728" y="4520332"/>
              <a:ext cx="1498359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PPP 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协议</a:t>
              </a:r>
            </a:p>
          </p:txBody>
        </p:sp>
        <p:pic>
          <p:nvPicPr>
            <p:cNvPr id="192569" name="Picture 5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231" y="2061294"/>
              <a:ext cx="407590" cy="401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2574" name="Picture 6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231" y="2535958"/>
              <a:ext cx="407590" cy="401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2575" name="Picture 6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231" y="3012207"/>
              <a:ext cx="407590" cy="401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2576" name="Picture 6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231" y="3488458"/>
              <a:ext cx="407590" cy="401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2577" name="Picture 6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231" y="3964708"/>
              <a:ext cx="407590" cy="401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文本框 2"/>
          <p:cNvSpPr txBox="1"/>
          <p:nvPr/>
        </p:nvSpPr>
        <p:spPr>
          <a:xfrm>
            <a:off x="799465" y="5633085"/>
            <a:ext cx="5835650" cy="64516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用户使用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拨号电话线接入互联网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时，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用户计算机和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ISP 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进行通信时所使用的数据链路层协议就是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PPP 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协议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PPP </a:t>
            </a:r>
            <a:r>
              <a:rPr lang="zh-CN" altLang="en-US" dirty="0"/>
              <a:t>协议的帧格式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16560" y="1484630"/>
            <a:ext cx="8971280" cy="2232025"/>
            <a:chOff x="656" y="2338"/>
            <a:chExt cx="14128" cy="3515"/>
          </a:xfrm>
        </p:grpSpPr>
        <p:sp>
          <p:nvSpPr>
            <p:cNvPr id="194564" name="Rectangle 4"/>
            <p:cNvSpPr>
              <a:spLocks noChangeArrowheads="1"/>
            </p:cNvSpPr>
            <p:nvPr/>
          </p:nvSpPr>
          <p:spPr bwMode="auto">
            <a:xfrm>
              <a:off x="6880" y="2358"/>
              <a:ext cx="4945" cy="7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folHlink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IP </a:t>
              </a:r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数据报</a:t>
              </a:r>
            </a:p>
          </p:txBody>
        </p:sp>
        <p:sp>
          <p:nvSpPr>
            <p:cNvPr id="194569" name="Text Box 9"/>
            <p:cNvSpPr txBox="1">
              <a:spLocks noChangeArrowheads="1"/>
            </p:cNvSpPr>
            <p:nvPr/>
          </p:nvSpPr>
          <p:spPr bwMode="auto">
            <a:xfrm>
              <a:off x="2397" y="4618"/>
              <a:ext cx="49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</a:t>
              </a:r>
            </a:p>
          </p:txBody>
        </p:sp>
        <p:sp>
          <p:nvSpPr>
            <p:cNvPr id="194570" name="Text Box 10"/>
            <p:cNvSpPr txBox="1">
              <a:spLocks noChangeArrowheads="1"/>
            </p:cNvSpPr>
            <p:nvPr/>
          </p:nvSpPr>
          <p:spPr bwMode="auto">
            <a:xfrm>
              <a:off x="5799" y="4618"/>
              <a:ext cx="49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2</a:t>
              </a:r>
            </a:p>
          </p:txBody>
        </p:sp>
        <p:sp>
          <p:nvSpPr>
            <p:cNvPr id="194571" name="Text Box 11"/>
            <p:cNvSpPr txBox="1">
              <a:spLocks noChangeArrowheads="1"/>
            </p:cNvSpPr>
            <p:nvPr/>
          </p:nvSpPr>
          <p:spPr bwMode="auto">
            <a:xfrm>
              <a:off x="3326" y="4618"/>
              <a:ext cx="49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</a:t>
              </a:r>
            </a:p>
          </p:txBody>
        </p:sp>
        <p:sp>
          <p:nvSpPr>
            <p:cNvPr id="194572" name="Text Box 12"/>
            <p:cNvSpPr txBox="1">
              <a:spLocks noChangeArrowheads="1"/>
            </p:cNvSpPr>
            <p:nvPr/>
          </p:nvSpPr>
          <p:spPr bwMode="auto">
            <a:xfrm>
              <a:off x="13986" y="4618"/>
              <a:ext cx="49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</a:t>
              </a:r>
            </a:p>
          </p:txBody>
        </p:sp>
        <p:sp>
          <p:nvSpPr>
            <p:cNvPr id="194573" name="Text Box 13"/>
            <p:cNvSpPr txBox="1">
              <a:spLocks noChangeArrowheads="1"/>
            </p:cNvSpPr>
            <p:nvPr/>
          </p:nvSpPr>
          <p:spPr bwMode="auto">
            <a:xfrm>
              <a:off x="1008" y="4618"/>
              <a:ext cx="101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字节</a:t>
              </a:r>
            </a:p>
          </p:txBody>
        </p:sp>
        <p:sp>
          <p:nvSpPr>
            <p:cNvPr id="194578" name="Text Box 18"/>
            <p:cNvSpPr txBox="1">
              <a:spLocks noChangeArrowheads="1"/>
            </p:cNvSpPr>
            <p:nvPr/>
          </p:nvSpPr>
          <p:spPr bwMode="auto">
            <a:xfrm>
              <a:off x="4253" y="4618"/>
              <a:ext cx="49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</a:t>
              </a:r>
            </a:p>
          </p:txBody>
        </p:sp>
        <p:sp>
          <p:nvSpPr>
            <p:cNvPr id="194583" name="Text Box 23"/>
            <p:cNvSpPr txBox="1">
              <a:spLocks noChangeArrowheads="1"/>
            </p:cNvSpPr>
            <p:nvPr/>
          </p:nvSpPr>
          <p:spPr bwMode="auto">
            <a:xfrm>
              <a:off x="12443" y="4618"/>
              <a:ext cx="49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2</a:t>
              </a:r>
            </a:p>
          </p:txBody>
        </p:sp>
        <p:sp>
          <p:nvSpPr>
            <p:cNvPr id="194586" name="Line 26"/>
            <p:cNvSpPr>
              <a:spLocks noChangeShapeType="1"/>
            </p:cNvSpPr>
            <p:nvPr/>
          </p:nvSpPr>
          <p:spPr bwMode="auto">
            <a:xfrm>
              <a:off x="6880" y="2338"/>
              <a:ext cx="30" cy="1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94587" name="Line 27"/>
            <p:cNvSpPr>
              <a:spLocks noChangeShapeType="1"/>
            </p:cNvSpPr>
            <p:nvPr/>
          </p:nvSpPr>
          <p:spPr bwMode="auto">
            <a:xfrm>
              <a:off x="11825" y="2338"/>
              <a:ext cx="0" cy="1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94591" name="Text Box 31"/>
            <p:cNvSpPr txBox="1">
              <a:spLocks noChangeArrowheads="1"/>
            </p:cNvSpPr>
            <p:nvPr/>
          </p:nvSpPr>
          <p:spPr bwMode="auto">
            <a:xfrm>
              <a:off x="7497" y="4618"/>
              <a:ext cx="3227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不超过 </a:t>
              </a:r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1500 </a:t>
              </a:r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字节</a:t>
              </a:r>
            </a:p>
          </p:txBody>
        </p:sp>
        <p:sp>
          <p:nvSpPr>
            <p:cNvPr id="194592" name="Line 32"/>
            <p:cNvSpPr>
              <a:spLocks noChangeShapeType="1"/>
            </p:cNvSpPr>
            <p:nvPr/>
          </p:nvSpPr>
          <p:spPr bwMode="auto">
            <a:xfrm>
              <a:off x="2270" y="5597"/>
              <a:ext cx="1251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94593" name="Text Box 33"/>
            <p:cNvSpPr txBox="1">
              <a:spLocks noChangeArrowheads="1"/>
            </p:cNvSpPr>
            <p:nvPr/>
          </p:nvSpPr>
          <p:spPr bwMode="auto">
            <a:xfrm>
              <a:off x="7617" y="5223"/>
              <a:ext cx="1611" cy="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PPP </a:t>
              </a:r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帧</a:t>
              </a:r>
            </a:p>
          </p:txBody>
        </p:sp>
        <p:sp>
          <p:nvSpPr>
            <p:cNvPr id="194599" name="Text Box 39"/>
            <p:cNvSpPr txBox="1">
              <a:spLocks noChangeArrowheads="1"/>
            </p:cNvSpPr>
            <p:nvPr/>
          </p:nvSpPr>
          <p:spPr bwMode="auto">
            <a:xfrm>
              <a:off x="656" y="2751"/>
              <a:ext cx="138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先发送</a:t>
              </a:r>
            </a:p>
          </p:txBody>
        </p:sp>
        <p:sp>
          <p:nvSpPr>
            <p:cNvPr id="194565" name="Rectangle 5"/>
            <p:cNvSpPr>
              <a:spLocks noChangeArrowheads="1"/>
            </p:cNvSpPr>
            <p:nvPr/>
          </p:nvSpPr>
          <p:spPr bwMode="auto">
            <a:xfrm>
              <a:off x="2243" y="3673"/>
              <a:ext cx="12515" cy="8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folHlink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94566" name="Line 6"/>
            <p:cNvSpPr>
              <a:spLocks noChangeShapeType="1"/>
            </p:cNvSpPr>
            <p:nvPr/>
          </p:nvSpPr>
          <p:spPr bwMode="auto">
            <a:xfrm>
              <a:off x="3172" y="3673"/>
              <a:ext cx="0" cy="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94567" name="Line 7"/>
            <p:cNvSpPr>
              <a:spLocks noChangeShapeType="1"/>
            </p:cNvSpPr>
            <p:nvPr/>
          </p:nvSpPr>
          <p:spPr bwMode="auto">
            <a:xfrm>
              <a:off x="13678" y="3691"/>
              <a:ext cx="0" cy="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94568" name="Text Box 8"/>
            <p:cNvSpPr txBox="1">
              <a:spLocks noChangeArrowheads="1"/>
            </p:cNvSpPr>
            <p:nvPr/>
          </p:nvSpPr>
          <p:spPr bwMode="auto">
            <a:xfrm>
              <a:off x="2238" y="3993"/>
              <a:ext cx="735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7E</a:t>
              </a:r>
            </a:p>
          </p:txBody>
        </p:sp>
        <p:sp>
          <p:nvSpPr>
            <p:cNvPr id="194574" name="Line 14"/>
            <p:cNvSpPr>
              <a:spLocks noChangeShapeType="1"/>
            </p:cNvSpPr>
            <p:nvPr/>
          </p:nvSpPr>
          <p:spPr bwMode="auto">
            <a:xfrm>
              <a:off x="4098" y="3691"/>
              <a:ext cx="0" cy="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94575" name="Line 15"/>
            <p:cNvSpPr>
              <a:spLocks noChangeShapeType="1"/>
            </p:cNvSpPr>
            <p:nvPr/>
          </p:nvSpPr>
          <p:spPr bwMode="auto">
            <a:xfrm>
              <a:off x="5024" y="3673"/>
              <a:ext cx="0" cy="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94576" name="Text Box 16"/>
            <p:cNvSpPr txBox="1">
              <a:spLocks noChangeArrowheads="1"/>
            </p:cNvSpPr>
            <p:nvPr/>
          </p:nvSpPr>
          <p:spPr bwMode="auto">
            <a:xfrm>
              <a:off x="3164" y="3993"/>
              <a:ext cx="735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FF</a:t>
              </a:r>
            </a:p>
          </p:txBody>
        </p:sp>
        <p:sp>
          <p:nvSpPr>
            <p:cNvPr id="194577" name="Text Box 17"/>
            <p:cNvSpPr txBox="1">
              <a:spLocks noChangeArrowheads="1"/>
            </p:cNvSpPr>
            <p:nvPr/>
          </p:nvSpPr>
          <p:spPr bwMode="auto">
            <a:xfrm>
              <a:off x="4079" y="3993"/>
              <a:ext cx="695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03</a:t>
              </a:r>
            </a:p>
          </p:txBody>
        </p:sp>
        <p:sp>
          <p:nvSpPr>
            <p:cNvPr id="194579" name="Text Box 19"/>
            <p:cNvSpPr txBox="1">
              <a:spLocks noChangeArrowheads="1"/>
            </p:cNvSpPr>
            <p:nvPr/>
          </p:nvSpPr>
          <p:spPr bwMode="auto">
            <a:xfrm>
              <a:off x="2368" y="3621"/>
              <a:ext cx="51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F</a:t>
              </a:r>
            </a:p>
          </p:txBody>
        </p:sp>
        <p:sp>
          <p:nvSpPr>
            <p:cNvPr id="194580" name="Text Box 20"/>
            <p:cNvSpPr txBox="1">
              <a:spLocks noChangeArrowheads="1"/>
            </p:cNvSpPr>
            <p:nvPr/>
          </p:nvSpPr>
          <p:spPr bwMode="auto">
            <a:xfrm>
              <a:off x="3234" y="3618"/>
              <a:ext cx="55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</a:t>
              </a:r>
            </a:p>
          </p:txBody>
        </p:sp>
        <p:sp>
          <p:nvSpPr>
            <p:cNvPr id="194581" name="Text Box 21"/>
            <p:cNvSpPr txBox="1">
              <a:spLocks noChangeArrowheads="1"/>
            </p:cNvSpPr>
            <p:nvPr/>
          </p:nvSpPr>
          <p:spPr bwMode="auto">
            <a:xfrm>
              <a:off x="4104" y="3621"/>
              <a:ext cx="55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C</a:t>
              </a:r>
            </a:p>
          </p:txBody>
        </p:sp>
        <p:sp>
          <p:nvSpPr>
            <p:cNvPr id="194582" name="Text Box 22"/>
            <p:cNvSpPr txBox="1">
              <a:spLocks noChangeArrowheads="1"/>
            </p:cNvSpPr>
            <p:nvPr/>
          </p:nvSpPr>
          <p:spPr bwMode="auto">
            <a:xfrm>
              <a:off x="12293" y="3911"/>
              <a:ext cx="101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FCS</a:t>
              </a:r>
            </a:p>
          </p:txBody>
        </p:sp>
        <p:sp>
          <p:nvSpPr>
            <p:cNvPr id="194584" name="Text Box 24"/>
            <p:cNvSpPr txBox="1">
              <a:spLocks noChangeArrowheads="1"/>
            </p:cNvSpPr>
            <p:nvPr/>
          </p:nvSpPr>
          <p:spPr bwMode="auto">
            <a:xfrm>
              <a:off x="13878" y="3653"/>
              <a:ext cx="51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F</a:t>
              </a:r>
            </a:p>
          </p:txBody>
        </p:sp>
        <p:sp>
          <p:nvSpPr>
            <p:cNvPr id="194585" name="Text Box 25"/>
            <p:cNvSpPr txBox="1">
              <a:spLocks noChangeArrowheads="1"/>
            </p:cNvSpPr>
            <p:nvPr/>
          </p:nvSpPr>
          <p:spPr bwMode="auto">
            <a:xfrm>
              <a:off x="13775" y="3993"/>
              <a:ext cx="735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7E</a:t>
              </a:r>
            </a:p>
          </p:txBody>
        </p:sp>
        <p:sp>
          <p:nvSpPr>
            <p:cNvPr id="194588" name="Rectangle 28"/>
            <p:cNvSpPr>
              <a:spLocks noChangeArrowheads="1"/>
            </p:cNvSpPr>
            <p:nvPr/>
          </p:nvSpPr>
          <p:spPr bwMode="auto">
            <a:xfrm>
              <a:off x="6880" y="3716"/>
              <a:ext cx="4945" cy="81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94589" name="Text Box 29"/>
            <p:cNvSpPr txBox="1">
              <a:spLocks noChangeArrowheads="1"/>
            </p:cNvSpPr>
            <p:nvPr/>
          </p:nvSpPr>
          <p:spPr bwMode="auto">
            <a:xfrm>
              <a:off x="5403" y="3886"/>
              <a:ext cx="101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协议</a:t>
              </a:r>
            </a:p>
          </p:txBody>
        </p:sp>
        <p:sp>
          <p:nvSpPr>
            <p:cNvPr id="194590" name="Text Box 30"/>
            <p:cNvSpPr txBox="1">
              <a:spLocks noChangeArrowheads="1"/>
            </p:cNvSpPr>
            <p:nvPr/>
          </p:nvSpPr>
          <p:spPr bwMode="auto">
            <a:xfrm>
              <a:off x="7736" y="3911"/>
              <a:ext cx="2967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信    息    部    分</a:t>
              </a:r>
            </a:p>
          </p:txBody>
        </p:sp>
        <p:sp>
          <p:nvSpPr>
            <p:cNvPr id="194594" name="AutoShape 34"/>
            <p:cNvSpPr/>
            <p:nvPr/>
          </p:nvSpPr>
          <p:spPr bwMode="auto">
            <a:xfrm rot="5400000">
              <a:off x="4423" y="1216"/>
              <a:ext cx="278" cy="4637"/>
            </a:xfrm>
            <a:prstGeom prst="leftBrace">
              <a:avLst>
                <a:gd name="adj1" fmla="val 128528"/>
                <a:gd name="adj2" fmla="val 50069"/>
              </a:avLst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94595" name="AutoShape 35"/>
            <p:cNvSpPr/>
            <p:nvPr/>
          </p:nvSpPr>
          <p:spPr bwMode="auto">
            <a:xfrm rot="5400000">
              <a:off x="13164" y="2079"/>
              <a:ext cx="255" cy="2933"/>
            </a:xfrm>
            <a:prstGeom prst="leftBrace">
              <a:avLst>
                <a:gd name="adj1" fmla="val 8848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94596" name="Text Box 36"/>
            <p:cNvSpPr txBox="1">
              <a:spLocks noChangeArrowheads="1"/>
            </p:cNvSpPr>
            <p:nvPr/>
          </p:nvSpPr>
          <p:spPr bwMode="auto">
            <a:xfrm>
              <a:off x="4004" y="2792"/>
              <a:ext cx="1104" cy="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首部</a:t>
              </a:r>
            </a:p>
          </p:txBody>
        </p:sp>
        <p:sp>
          <p:nvSpPr>
            <p:cNvPr id="194597" name="Text Box 37"/>
            <p:cNvSpPr txBox="1">
              <a:spLocks noChangeArrowheads="1"/>
            </p:cNvSpPr>
            <p:nvPr/>
          </p:nvSpPr>
          <p:spPr bwMode="auto">
            <a:xfrm>
              <a:off x="12747" y="2792"/>
              <a:ext cx="1104" cy="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尾部</a:t>
              </a:r>
            </a:p>
          </p:txBody>
        </p:sp>
        <p:sp>
          <p:nvSpPr>
            <p:cNvPr id="194598" name="Line 38"/>
            <p:cNvSpPr>
              <a:spLocks noChangeShapeType="1"/>
            </p:cNvSpPr>
            <p:nvPr/>
          </p:nvSpPr>
          <p:spPr bwMode="auto">
            <a:xfrm>
              <a:off x="2243" y="2778"/>
              <a:ext cx="0" cy="76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94600" name="Line 40"/>
            <p:cNvSpPr>
              <a:spLocks noChangeShapeType="1"/>
            </p:cNvSpPr>
            <p:nvPr/>
          </p:nvSpPr>
          <p:spPr bwMode="auto">
            <a:xfrm>
              <a:off x="11825" y="3628"/>
              <a:ext cx="0" cy="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94601" name="Line 41"/>
            <p:cNvSpPr>
              <a:spLocks noChangeShapeType="1"/>
            </p:cNvSpPr>
            <p:nvPr/>
          </p:nvSpPr>
          <p:spPr bwMode="auto">
            <a:xfrm>
              <a:off x="6880" y="3691"/>
              <a:ext cx="0" cy="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94602" name="AutoShape 42"/>
            <p:cNvSpPr>
              <a:spLocks noChangeArrowheads="1"/>
            </p:cNvSpPr>
            <p:nvPr/>
          </p:nvSpPr>
          <p:spPr bwMode="auto">
            <a:xfrm>
              <a:off x="9044" y="2993"/>
              <a:ext cx="463" cy="892"/>
            </a:xfrm>
            <a:prstGeom prst="downArrow">
              <a:avLst>
                <a:gd name="adj1" fmla="val 50000"/>
                <a:gd name="adj2" fmla="val 7829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496616" y="4010288"/>
            <a:ext cx="7624251" cy="1938992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400" b="1" dirty="0">
                <a:latin typeface="+mn-lt"/>
                <a:ea typeface="黑体" panose="02010609060101010101" pitchFamily="2" charset="-122"/>
              </a:rPr>
              <a:t>PPP </a:t>
            </a:r>
            <a:r>
              <a:rPr lang="zh-CN" altLang="en-US" sz="2400" b="1" dirty="0">
                <a:latin typeface="+mn-lt"/>
                <a:ea typeface="黑体" panose="02010609060101010101" pitchFamily="2" charset="-122"/>
              </a:rPr>
              <a:t>有一个 </a:t>
            </a:r>
            <a:r>
              <a:rPr lang="en-US" altLang="zh-CN" sz="2400" b="1" dirty="0">
                <a:latin typeface="+mn-lt"/>
                <a:ea typeface="黑体" panose="02010609060101010101" pitchFamily="2" charset="-122"/>
              </a:rPr>
              <a:t>2 </a:t>
            </a:r>
            <a:r>
              <a:rPr lang="zh-CN" altLang="en-US" sz="2400" b="1" dirty="0">
                <a:latin typeface="+mn-lt"/>
                <a:ea typeface="黑体" panose="02010609060101010101" pitchFamily="2" charset="-122"/>
              </a:rPr>
              <a:t>个字节的协议字段。其值</a:t>
            </a:r>
          </a:p>
          <a:p>
            <a:pPr marL="360680" indent="-360680"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+mn-lt"/>
                <a:ea typeface="黑体" panose="02010609060101010101" pitchFamily="2" charset="-122"/>
              </a:rPr>
              <a:t>若为 </a:t>
            </a:r>
            <a:r>
              <a:rPr lang="en-US" altLang="zh-CN" sz="2400" b="1" dirty="0">
                <a:latin typeface="+mn-lt"/>
                <a:ea typeface="黑体" panose="02010609060101010101" pitchFamily="2" charset="-122"/>
              </a:rPr>
              <a:t>0x0021</a:t>
            </a:r>
            <a:r>
              <a:rPr lang="zh-CN" altLang="en-US" sz="2400" b="1" dirty="0">
                <a:latin typeface="+mn-lt"/>
                <a:ea typeface="黑体" panose="02010609060101010101" pitchFamily="2" charset="-122"/>
              </a:rPr>
              <a:t>，则信息字段就是 </a:t>
            </a:r>
            <a:r>
              <a:rPr lang="en-US" altLang="zh-CN" sz="2400" b="1" dirty="0">
                <a:latin typeface="+mn-lt"/>
                <a:ea typeface="黑体" panose="02010609060101010101" pitchFamily="2" charset="-122"/>
              </a:rPr>
              <a:t>IP </a:t>
            </a:r>
            <a:r>
              <a:rPr lang="zh-CN" altLang="en-US" sz="2400" b="1" dirty="0">
                <a:latin typeface="+mn-lt"/>
                <a:ea typeface="黑体" panose="02010609060101010101" pitchFamily="2" charset="-122"/>
              </a:rPr>
              <a:t>数据报。</a:t>
            </a:r>
            <a:endParaRPr lang="en-US" altLang="zh-CN" sz="2400" b="1" dirty="0">
              <a:latin typeface="+mn-lt"/>
              <a:ea typeface="黑体" panose="02010609060101010101" pitchFamily="2" charset="-122"/>
            </a:endParaRPr>
          </a:p>
          <a:p>
            <a:pPr marL="360680" indent="-360680"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黑体" panose="02010609060101010101" pitchFamily="2" charset="-122"/>
              </a:rPr>
              <a:t>若为 </a:t>
            </a:r>
            <a:r>
              <a:rPr lang="en-US" altLang="zh-CN" sz="2400" b="1" dirty="0">
                <a:ea typeface="黑体" panose="02010609060101010101" pitchFamily="2" charset="-122"/>
              </a:rPr>
              <a:t>0x8021</a:t>
            </a:r>
            <a:r>
              <a:rPr lang="zh-CN" altLang="en-US" sz="2400" b="1" dirty="0">
                <a:ea typeface="黑体" panose="02010609060101010101" pitchFamily="2" charset="-122"/>
              </a:rPr>
              <a:t>，则信息字段是网络控制数据。</a:t>
            </a:r>
            <a:endParaRPr lang="zh-CN" altLang="en-US" sz="2400" b="1" dirty="0">
              <a:latin typeface="+mn-lt"/>
              <a:ea typeface="黑体" panose="02010609060101010101" pitchFamily="2" charset="-122"/>
            </a:endParaRPr>
          </a:p>
          <a:p>
            <a:pPr marL="360680" indent="-360680"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+mn-lt"/>
                <a:ea typeface="黑体" panose="02010609060101010101" pitchFamily="2" charset="-122"/>
              </a:rPr>
              <a:t>若为 </a:t>
            </a:r>
            <a:r>
              <a:rPr lang="en-US" altLang="zh-CN" sz="2400" b="1" dirty="0">
                <a:latin typeface="+mn-lt"/>
                <a:ea typeface="黑体" panose="02010609060101010101" pitchFamily="2" charset="-122"/>
              </a:rPr>
              <a:t>0xC021</a:t>
            </a:r>
            <a:r>
              <a:rPr lang="zh-CN" altLang="en-US" sz="2400" b="1" dirty="0">
                <a:latin typeface="+mn-lt"/>
                <a:ea typeface="黑体" panose="02010609060101010101" pitchFamily="2" charset="-122"/>
              </a:rPr>
              <a:t>，则信息字段是 </a:t>
            </a:r>
            <a:r>
              <a:rPr lang="en-US" altLang="zh-CN" sz="2400" b="1" dirty="0">
                <a:latin typeface="+mn-lt"/>
                <a:ea typeface="黑体" panose="02010609060101010101" pitchFamily="2" charset="-122"/>
              </a:rPr>
              <a:t>PPP </a:t>
            </a:r>
            <a:r>
              <a:rPr lang="zh-CN" altLang="en-US" sz="2400" b="1" dirty="0">
                <a:latin typeface="+mn-lt"/>
                <a:ea typeface="黑体" panose="02010609060101010101" pitchFamily="2" charset="-122"/>
              </a:rPr>
              <a:t>链路控制数据。</a:t>
            </a:r>
          </a:p>
          <a:p>
            <a:pPr marL="360680" indent="-360680"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黑体" panose="02010609060101010101" pitchFamily="2" charset="-122"/>
              </a:rPr>
              <a:t>若为 </a:t>
            </a:r>
            <a:r>
              <a:rPr lang="en-US" altLang="zh-CN" sz="2400" b="1" dirty="0">
                <a:ea typeface="黑体" panose="02010609060101010101" pitchFamily="2" charset="-122"/>
              </a:rPr>
              <a:t>0xC023</a:t>
            </a:r>
            <a:r>
              <a:rPr lang="zh-CN" altLang="en-US" sz="2400" b="1" dirty="0">
                <a:ea typeface="黑体" panose="02010609060101010101" pitchFamily="2" charset="-122"/>
              </a:rPr>
              <a:t>，则信息字段是鉴别数据。</a:t>
            </a:r>
            <a:endParaRPr lang="en-US" altLang="zh-CN" sz="2400" b="1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透明传输问题 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 </a:t>
            </a:r>
            <a:r>
              <a:rPr lang="en-US" altLang="zh-CN" dirty="0"/>
              <a:t>PPP </a:t>
            </a:r>
            <a:r>
              <a:rPr lang="zh-CN" altLang="en-US" dirty="0"/>
              <a:t>用在同步传输链路时，协议规定采用硬件来完成</a:t>
            </a:r>
            <a:r>
              <a:rPr lang="zh-CN" altLang="en-US" dirty="0">
                <a:solidFill>
                  <a:srgbClr val="FF0000"/>
                </a:solidFill>
              </a:rPr>
              <a:t>比特填充</a:t>
            </a:r>
            <a:r>
              <a:rPr lang="zh-CN" altLang="en-US" dirty="0"/>
              <a:t>。 </a:t>
            </a:r>
            <a:endParaRPr lang="zh-CN" altLang="en-US" sz="3600" dirty="0"/>
          </a:p>
          <a:p>
            <a:r>
              <a:rPr lang="zh-CN" altLang="en-US" dirty="0"/>
              <a:t>当 </a:t>
            </a:r>
            <a:r>
              <a:rPr lang="en-US" altLang="zh-CN" dirty="0"/>
              <a:t>PPP </a:t>
            </a:r>
            <a:r>
              <a:rPr lang="zh-CN" altLang="en-US" dirty="0"/>
              <a:t>用在异步传输时，就使用一种特殊的</a:t>
            </a:r>
            <a:r>
              <a:rPr lang="zh-CN" altLang="en-US" dirty="0">
                <a:solidFill>
                  <a:srgbClr val="FF0000"/>
                </a:solidFill>
              </a:rPr>
              <a:t>字符填充法。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字符填充 （</a:t>
            </a:r>
            <a:r>
              <a:rPr lang="zh-CN" altLang="en-US" dirty="0">
                <a:sym typeface="+mn-ea"/>
              </a:rPr>
              <a:t>异步传输）</a:t>
            </a:r>
            <a:endParaRPr lang="en-US" altLang="zh-CN" dirty="0">
              <a:sym typeface="+mn-ea"/>
            </a:endParaRP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将信息字段中出现的每一个 </a:t>
            </a:r>
            <a:r>
              <a:rPr lang="en-US" altLang="zh-CN" dirty="0"/>
              <a:t>0x7E </a:t>
            </a:r>
            <a:r>
              <a:rPr lang="zh-CN" altLang="en-US" dirty="0"/>
              <a:t>字节转变成为 </a:t>
            </a:r>
            <a:r>
              <a:rPr lang="en-US" altLang="zh-CN" dirty="0"/>
              <a:t>2 </a:t>
            </a:r>
            <a:r>
              <a:rPr lang="zh-CN" altLang="en-US" dirty="0"/>
              <a:t>字节序列 </a:t>
            </a:r>
            <a:r>
              <a:rPr lang="en-US" altLang="zh-CN" dirty="0"/>
              <a:t>(0x7D, 0x5E)</a:t>
            </a:r>
            <a:r>
              <a:rPr lang="zh-CN" altLang="en-US" dirty="0"/>
              <a:t>。 </a:t>
            </a:r>
            <a:endParaRPr lang="zh-CN" altLang="en-US" sz="3600" dirty="0"/>
          </a:p>
          <a:p>
            <a:pPr>
              <a:spcBef>
                <a:spcPts val="1200"/>
              </a:spcBef>
            </a:pPr>
            <a:r>
              <a:rPr lang="zh-CN" altLang="en-US" dirty="0"/>
              <a:t>若信息字段中出现一个 </a:t>
            </a:r>
            <a:r>
              <a:rPr lang="en-US" altLang="zh-CN" dirty="0"/>
              <a:t>0x7D </a:t>
            </a:r>
            <a:r>
              <a:rPr lang="zh-CN" altLang="en-US" dirty="0"/>
              <a:t>的字节</a:t>
            </a:r>
            <a:r>
              <a:rPr lang="en-US" altLang="zh-CN" dirty="0"/>
              <a:t>, </a:t>
            </a:r>
            <a:r>
              <a:rPr lang="zh-CN" altLang="en-US" dirty="0"/>
              <a:t>则将其转变成为 </a:t>
            </a:r>
            <a:r>
              <a:rPr lang="en-US" altLang="zh-CN" dirty="0"/>
              <a:t>2 </a:t>
            </a:r>
            <a:r>
              <a:rPr lang="zh-CN" altLang="en-US" dirty="0"/>
              <a:t>字节序列 </a:t>
            </a:r>
            <a:r>
              <a:rPr lang="en-US" altLang="zh-CN" dirty="0"/>
              <a:t>(0x7D, 0x5D)</a:t>
            </a:r>
            <a:r>
              <a:rPr lang="zh-CN" altLang="en-US" dirty="0"/>
              <a:t>。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若信息字段中出现 </a:t>
            </a:r>
            <a:r>
              <a:rPr lang="en-US" altLang="zh-CN" dirty="0"/>
              <a:t>ASCII </a:t>
            </a:r>
            <a:r>
              <a:rPr lang="zh-CN" altLang="en-US" dirty="0"/>
              <a:t>码的控制字符（即数值小于 </a:t>
            </a:r>
            <a:r>
              <a:rPr lang="en-US" altLang="zh-CN" dirty="0"/>
              <a:t>0x20 </a:t>
            </a:r>
            <a:r>
              <a:rPr lang="zh-CN" altLang="en-US" dirty="0"/>
              <a:t>的字符），则在该字符前面要加入一个 </a:t>
            </a:r>
            <a:r>
              <a:rPr lang="en-US" altLang="zh-CN" dirty="0"/>
              <a:t>0x7D </a:t>
            </a:r>
            <a:r>
              <a:rPr lang="zh-CN" altLang="en-US" dirty="0"/>
              <a:t>字节，同时将该字符的编码加以改变。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决定局域网特性的主要技术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设备互联的拓扑结构；</a:t>
            </a:r>
          </a:p>
          <a:p>
            <a:r>
              <a:rPr lang="zh-CN" altLang="en-US"/>
              <a:t>用于传输数据的媒体；</a:t>
            </a:r>
          </a:p>
          <a:p>
            <a:r>
              <a:rPr lang="zh-CN" altLang="en-US"/>
              <a:t>由于信道共享而采用的媒体接入控制方法。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局域网拓扑结构</a:t>
            </a:r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9788" y="1196975"/>
            <a:ext cx="9066212" cy="49339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grpSp>
        <p:nvGrpSpPr>
          <p:cNvPr id="1003568" name="Group 48"/>
          <p:cNvGrpSpPr/>
          <p:nvPr/>
        </p:nvGrpSpPr>
        <p:grpSpPr bwMode="auto">
          <a:xfrm>
            <a:off x="2792760" y="3471763"/>
            <a:ext cx="3762904" cy="2549525"/>
            <a:chOff x="2173" y="2160"/>
            <a:chExt cx="2188" cy="1606"/>
          </a:xfrm>
        </p:grpSpPr>
        <p:sp>
          <p:nvSpPr>
            <p:cNvPr id="1003551" name="Line 31"/>
            <p:cNvSpPr>
              <a:spLocks noChangeShapeType="1"/>
            </p:cNvSpPr>
            <p:nvPr/>
          </p:nvSpPr>
          <p:spPr bwMode="auto">
            <a:xfrm flipH="1" flipV="1">
              <a:off x="3147" y="2357"/>
              <a:ext cx="174" cy="1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52" name="Rectangle 32"/>
            <p:cNvSpPr>
              <a:spLocks noChangeArrowheads="1"/>
            </p:cNvSpPr>
            <p:nvPr/>
          </p:nvSpPr>
          <p:spPr bwMode="auto">
            <a:xfrm>
              <a:off x="2173" y="2784"/>
              <a:ext cx="9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r" defTabSz="762000" eaLnBrk="0" hangingPunct="0"/>
              <a:r>
                <a:rPr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干线耦合器</a:t>
              </a:r>
            </a:p>
          </p:txBody>
        </p:sp>
        <p:sp>
          <p:nvSpPr>
            <p:cNvPr id="1003553" name="Line 33"/>
            <p:cNvSpPr>
              <a:spLocks noChangeShapeType="1"/>
            </p:cNvSpPr>
            <p:nvPr/>
          </p:nvSpPr>
          <p:spPr bwMode="auto">
            <a:xfrm flipH="1">
              <a:off x="3925" y="2358"/>
              <a:ext cx="179" cy="1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54" name="Line 34"/>
            <p:cNvSpPr>
              <a:spLocks noChangeShapeType="1"/>
            </p:cNvSpPr>
            <p:nvPr/>
          </p:nvSpPr>
          <p:spPr bwMode="auto">
            <a:xfrm flipH="1" flipV="1">
              <a:off x="3938" y="3078"/>
              <a:ext cx="155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55" name="Line 35"/>
            <p:cNvSpPr>
              <a:spLocks noChangeShapeType="1"/>
            </p:cNvSpPr>
            <p:nvPr/>
          </p:nvSpPr>
          <p:spPr bwMode="auto">
            <a:xfrm flipH="1">
              <a:off x="3181" y="3106"/>
              <a:ext cx="146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56" name="Oval 36"/>
            <p:cNvSpPr>
              <a:spLocks noChangeArrowheads="1"/>
            </p:cNvSpPr>
            <p:nvPr/>
          </p:nvSpPr>
          <p:spPr bwMode="auto">
            <a:xfrm rot="18840000">
              <a:off x="3164" y="2406"/>
              <a:ext cx="887" cy="82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57" name="Rectangle 37"/>
            <p:cNvSpPr>
              <a:spLocks noChangeArrowheads="1"/>
            </p:cNvSpPr>
            <p:nvPr/>
          </p:nvSpPr>
          <p:spPr bwMode="auto">
            <a:xfrm rot="18840000">
              <a:off x="3286" y="2479"/>
              <a:ext cx="89" cy="84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rgbClr val="0000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58" name="Rectangle 38"/>
            <p:cNvSpPr>
              <a:spLocks noChangeArrowheads="1"/>
            </p:cNvSpPr>
            <p:nvPr/>
          </p:nvSpPr>
          <p:spPr bwMode="auto">
            <a:xfrm rot="18840000">
              <a:off x="3865" y="3039"/>
              <a:ext cx="117" cy="91"/>
            </a:xfrm>
            <a:prstGeom prst="rect">
              <a:avLst/>
            </a:prstGeom>
            <a:solidFill>
              <a:srgbClr val="000099"/>
            </a:solidFill>
            <a:ln w="25400">
              <a:solidFill>
                <a:srgbClr val="0000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59" name="Rectangle 39"/>
            <p:cNvSpPr>
              <a:spLocks noChangeArrowheads="1"/>
            </p:cNvSpPr>
            <p:nvPr/>
          </p:nvSpPr>
          <p:spPr bwMode="auto">
            <a:xfrm rot="18840000">
              <a:off x="3873" y="2466"/>
              <a:ext cx="91" cy="98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rgbClr val="0000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60" name="Line 40"/>
            <p:cNvSpPr>
              <a:spLocks noChangeShapeType="1"/>
            </p:cNvSpPr>
            <p:nvPr/>
          </p:nvSpPr>
          <p:spPr bwMode="auto">
            <a:xfrm flipH="1">
              <a:off x="2832" y="2544"/>
              <a:ext cx="432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61" name="Rectangle 41"/>
            <p:cNvSpPr>
              <a:spLocks noChangeArrowheads="1"/>
            </p:cNvSpPr>
            <p:nvPr/>
          </p:nvSpPr>
          <p:spPr bwMode="auto">
            <a:xfrm rot="18840000">
              <a:off x="3277" y="3066"/>
              <a:ext cx="102" cy="101"/>
            </a:xfrm>
            <a:prstGeom prst="rect">
              <a:avLst/>
            </a:prstGeom>
            <a:solidFill>
              <a:srgbClr val="000099"/>
            </a:solidFill>
            <a:ln w="25400">
              <a:solidFill>
                <a:srgbClr val="0000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62" name="Arc 42"/>
            <p:cNvSpPr/>
            <p:nvPr/>
          </p:nvSpPr>
          <p:spPr bwMode="auto">
            <a:xfrm flipV="1">
              <a:off x="3529" y="2647"/>
              <a:ext cx="390" cy="434"/>
            </a:xfrm>
            <a:custGeom>
              <a:avLst/>
              <a:gdLst>
                <a:gd name="G0" fmla="+- 3803 0 0"/>
                <a:gd name="G1" fmla="+- 21600 0 0"/>
                <a:gd name="G2" fmla="+- 21600 0 0"/>
                <a:gd name="T0" fmla="*/ 0 w 25403"/>
                <a:gd name="T1" fmla="*/ 337 h 30101"/>
                <a:gd name="T2" fmla="*/ 23660 w 25403"/>
                <a:gd name="T3" fmla="*/ 30101 h 30101"/>
                <a:gd name="T4" fmla="*/ 3803 w 25403"/>
                <a:gd name="T5" fmla="*/ 21600 h 30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03" h="30101" fill="none" extrusionOk="0">
                  <a:moveTo>
                    <a:pt x="0" y="337"/>
                  </a:moveTo>
                  <a:cubicBezTo>
                    <a:pt x="1255" y="112"/>
                    <a:pt x="2527" y="-1"/>
                    <a:pt x="3803" y="0"/>
                  </a:cubicBezTo>
                  <a:cubicBezTo>
                    <a:pt x="15732" y="0"/>
                    <a:pt x="25403" y="9670"/>
                    <a:pt x="25403" y="21600"/>
                  </a:cubicBezTo>
                  <a:cubicBezTo>
                    <a:pt x="25403" y="24522"/>
                    <a:pt x="24809" y="27414"/>
                    <a:pt x="23659" y="30100"/>
                  </a:cubicBezTo>
                </a:path>
                <a:path w="25403" h="30101" stroke="0" extrusionOk="0">
                  <a:moveTo>
                    <a:pt x="0" y="337"/>
                  </a:moveTo>
                  <a:cubicBezTo>
                    <a:pt x="1255" y="112"/>
                    <a:pt x="2527" y="-1"/>
                    <a:pt x="3803" y="0"/>
                  </a:cubicBezTo>
                  <a:cubicBezTo>
                    <a:pt x="15732" y="0"/>
                    <a:pt x="25403" y="9670"/>
                    <a:pt x="25403" y="21600"/>
                  </a:cubicBezTo>
                  <a:cubicBezTo>
                    <a:pt x="25403" y="24522"/>
                    <a:pt x="24809" y="27414"/>
                    <a:pt x="23659" y="30100"/>
                  </a:cubicBezTo>
                  <a:lnTo>
                    <a:pt x="3803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pic>
          <p:nvPicPr>
            <p:cNvPr id="1003563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" y="2160"/>
              <a:ext cx="281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3564" name="Picture 4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2204"/>
              <a:ext cx="281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3565" name="Picture 4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7" y="3220"/>
              <a:ext cx="281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3566" name="Picture 4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2" y="3208"/>
              <a:ext cx="281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03567" name="Text Box 47"/>
            <p:cNvSpPr txBox="1">
              <a:spLocks noChangeArrowheads="1"/>
            </p:cNvSpPr>
            <p:nvPr/>
          </p:nvSpPr>
          <p:spPr bwMode="auto">
            <a:xfrm>
              <a:off x="3314" y="3475"/>
              <a:ext cx="6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环形网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76536" y="1268760"/>
            <a:ext cx="3530083" cy="2477654"/>
            <a:chOff x="1350593" y="1340476"/>
            <a:chExt cx="3530083" cy="2477654"/>
          </a:xfrm>
        </p:grpSpPr>
        <p:sp>
          <p:nvSpPr>
            <p:cNvPr id="1003538" name="Line 18"/>
            <p:cNvSpPr>
              <a:spLocks noChangeShapeType="1"/>
            </p:cNvSpPr>
            <p:nvPr/>
          </p:nvSpPr>
          <p:spPr bwMode="auto">
            <a:xfrm flipH="1" flipV="1">
              <a:off x="1582171" y="1822681"/>
              <a:ext cx="811855" cy="5434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39" name="Line 19"/>
            <p:cNvSpPr>
              <a:spLocks noChangeShapeType="1"/>
            </p:cNvSpPr>
            <p:nvPr/>
          </p:nvSpPr>
          <p:spPr bwMode="auto">
            <a:xfrm flipV="1">
              <a:off x="2626936" y="1733019"/>
              <a:ext cx="0" cy="6330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40" name="Line 20"/>
            <p:cNvSpPr>
              <a:spLocks noChangeShapeType="1"/>
            </p:cNvSpPr>
            <p:nvPr/>
          </p:nvSpPr>
          <p:spPr bwMode="auto">
            <a:xfrm flipH="1">
              <a:off x="1697961" y="2637291"/>
              <a:ext cx="648153" cy="4340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41" name="Line 21"/>
            <p:cNvSpPr>
              <a:spLocks noChangeShapeType="1"/>
            </p:cNvSpPr>
            <p:nvPr/>
          </p:nvSpPr>
          <p:spPr bwMode="auto">
            <a:xfrm>
              <a:off x="2626936" y="2637291"/>
              <a:ext cx="1023470" cy="601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42" name="Line 22"/>
            <p:cNvSpPr>
              <a:spLocks noChangeShapeType="1"/>
            </p:cNvSpPr>
            <p:nvPr/>
          </p:nvSpPr>
          <p:spPr bwMode="auto">
            <a:xfrm flipV="1">
              <a:off x="2742725" y="2004191"/>
              <a:ext cx="811855" cy="452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43" name="Rectangle 23"/>
            <p:cNvSpPr>
              <a:spLocks noChangeArrowheads="1"/>
            </p:cNvSpPr>
            <p:nvPr/>
          </p:nvSpPr>
          <p:spPr bwMode="auto">
            <a:xfrm>
              <a:off x="2278237" y="2275364"/>
              <a:ext cx="560313" cy="4373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pic>
          <p:nvPicPr>
            <p:cNvPr id="1003544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049" y="2811147"/>
              <a:ext cx="624197" cy="4898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3545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6382" y="2818801"/>
              <a:ext cx="624197" cy="4898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3546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593" y="1642264"/>
              <a:ext cx="622866" cy="4898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3547" name="Picture 2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002" y="1733019"/>
              <a:ext cx="622866" cy="4898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3548" name="Picture 2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834" y="1340476"/>
              <a:ext cx="624197" cy="4898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03549" name="Text Box 29"/>
            <p:cNvSpPr txBox="1">
              <a:spLocks noChangeArrowheads="1"/>
            </p:cNvSpPr>
            <p:nvPr/>
          </p:nvSpPr>
          <p:spPr bwMode="auto">
            <a:xfrm>
              <a:off x="2110160" y="3356700"/>
              <a:ext cx="1112641" cy="461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星形网</a:t>
              </a:r>
            </a:p>
          </p:txBody>
        </p:sp>
        <p:sp>
          <p:nvSpPr>
            <p:cNvPr id="51" name="Rectangle 31"/>
            <p:cNvSpPr>
              <a:spLocks noChangeArrowheads="1"/>
            </p:cNvSpPr>
            <p:nvPr/>
          </p:nvSpPr>
          <p:spPr bwMode="auto">
            <a:xfrm>
              <a:off x="3923682" y="2494051"/>
              <a:ext cx="956994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集线器</a:t>
              </a:r>
            </a:p>
          </p:txBody>
        </p:sp>
        <p:sp>
          <p:nvSpPr>
            <p:cNvPr id="52" name="Line 64"/>
            <p:cNvSpPr>
              <a:spLocks noChangeShapeType="1"/>
            </p:cNvSpPr>
            <p:nvPr/>
          </p:nvSpPr>
          <p:spPr bwMode="auto">
            <a:xfrm>
              <a:off x="2838550" y="2546142"/>
              <a:ext cx="1107318" cy="13129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346141" y="1340768"/>
            <a:ext cx="4143363" cy="2046432"/>
            <a:chOff x="5346141" y="1340768"/>
            <a:chExt cx="4143363" cy="2046432"/>
          </a:xfrm>
        </p:grpSpPr>
        <p:sp>
          <p:nvSpPr>
            <p:cNvPr id="1003525" name="Line 5"/>
            <p:cNvSpPr>
              <a:spLocks noChangeShapeType="1"/>
            </p:cNvSpPr>
            <p:nvPr/>
          </p:nvSpPr>
          <p:spPr bwMode="auto">
            <a:xfrm>
              <a:off x="6567920" y="2052389"/>
              <a:ext cx="284984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26" name="Rectangle 6"/>
            <p:cNvSpPr>
              <a:spLocks noChangeArrowheads="1"/>
            </p:cNvSpPr>
            <p:nvPr/>
          </p:nvSpPr>
          <p:spPr bwMode="auto">
            <a:xfrm>
              <a:off x="9355285" y="1991007"/>
              <a:ext cx="134219" cy="121725"/>
            </a:xfrm>
            <a:prstGeom prst="rect">
              <a:avLst/>
            </a:prstGeom>
            <a:solidFill>
              <a:schemeClr val="bg2"/>
            </a:solidFill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27" name="Rectangle 7"/>
            <p:cNvSpPr>
              <a:spLocks noChangeArrowheads="1"/>
            </p:cNvSpPr>
            <p:nvPr/>
          </p:nvSpPr>
          <p:spPr bwMode="auto">
            <a:xfrm>
              <a:off x="6452214" y="1991007"/>
              <a:ext cx="134219" cy="121725"/>
            </a:xfrm>
            <a:prstGeom prst="rect">
              <a:avLst/>
            </a:prstGeom>
            <a:solidFill>
              <a:schemeClr val="bg2"/>
            </a:solidFill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28" name="Line 8"/>
            <p:cNvSpPr>
              <a:spLocks noChangeShapeType="1"/>
            </p:cNvSpPr>
            <p:nvPr/>
          </p:nvSpPr>
          <p:spPr bwMode="auto">
            <a:xfrm flipV="1">
              <a:off x="7130253" y="1671610"/>
              <a:ext cx="0" cy="3849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29" name="Line 9"/>
            <p:cNvSpPr>
              <a:spLocks noChangeShapeType="1"/>
            </p:cNvSpPr>
            <p:nvPr/>
          </p:nvSpPr>
          <p:spPr bwMode="auto">
            <a:xfrm>
              <a:off x="7633575" y="2066955"/>
              <a:ext cx="0" cy="415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30" name="Line 10"/>
            <p:cNvSpPr>
              <a:spLocks noChangeShapeType="1"/>
            </p:cNvSpPr>
            <p:nvPr/>
          </p:nvSpPr>
          <p:spPr bwMode="auto">
            <a:xfrm flipV="1">
              <a:off x="8264174" y="1637277"/>
              <a:ext cx="0" cy="4296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31" name="Line 11"/>
            <p:cNvSpPr>
              <a:spLocks noChangeShapeType="1"/>
            </p:cNvSpPr>
            <p:nvPr/>
          </p:nvSpPr>
          <p:spPr bwMode="auto">
            <a:xfrm>
              <a:off x="8906344" y="2066955"/>
              <a:ext cx="0" cy="415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pic>
          <p:nvPicPr>
            <p:cNvPr id="1003532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8649" y="2254224"/>
              <a:ext cx="541505" cy="494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3533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5964" y="2268789"/>
              <a:ext cx="541505" cy="49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3534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1108" y="1356374"/>
              <a:ext cx="541505" cy="494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3535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9087" y="1340768"/>
              <a:ext cx="541505" cy="494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03536" name="Text Box 16"/>
            <p:cNvSpPr txBox="1">
              <a:spLocks noChangeArrowheads="1"/>
            </p:cNvSpPr>
            <p:nvPr/>
          </p:nvSpPr>
          <p:spPr bwMode="auto">
            <a:xfrm>
              <a:off x="7508612" y="2925270"/>
              <a:ext cx="1113094" cy="4619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总线网</a:t>
              </a:r>
            </a:p>
          </p:txBody>
        </p:sp>
        <p:sp>
          <p:nvSpPr>
            <p:cNvPr id="54" name="Rectangle 28"/>
            <p:cNvSpPr>
              <a:spLocks noChangeArrowheads="1"/>
            </p:cNvSpPr>
            <p:nvPr/>
          </p:nvSpPr>
          <p:spPr bwMode="auto">
            <a:xfrm>
              <a:off x="5346141" y="2582212"/>
              <a:ext cx="121507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匹配电阻</a:t>
              </a:r>
            </a:p>
          </p:txBody>
        </p:sp>
        <p:sp>
          <p:nvSpPr>
            <p:cNvPr id="55" name="Line 29"/>
            <p:cNvSpPr>
              <a:spLocks noChangeShapeType="1"/>
            </p:cNvSpPr>
            <p:nvPr/>
          </p:nvSpPr>
          <p:spPr bwMode="auto">
            <a:xfrm flipH="1">
              <a:off x="6113677" y="2113900"/>
              <a:ext cx="405645" cy="49181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演示稿（水平）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演示稿（水平）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演示稿（水平）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25</TotalTime>
  <Words>2523</Words>
  <Application>Microsoft Office PowerPoint</Application>
  <PresentationFormat>A4 纸张(210x297 毫米)</PresentationFormat>
  <Paragraphs>365</Paragraphs>
  <Slides>36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黑体</vt:lpstr>
      <vt:lpstr>宋体</vt:lpstr>
      <vt:lpstr>Arial</vt:lpstr>
      <vt:lpstr>Courier New</vt:lpstr>
      <vt:lpstr>Tahoma</vt:lpstr>
      <vt:lpstr>Times New Roman</vt:lpstr>
      <vt:lpstr>Wingdings</vt:lpstr>
      <vt:lpstr>Presentation</vt:lpstr>
      <vt:lpstr>数据链路层   三个基本问题 </vt:lpstr>
      <vt:lpstr>循环冗余检验的原理说明 </vt:lpstr>
      <vt:lpstr>数据链路层使用的信道</vt:lpstr>
      <vt:lpstr>用户到 ISP 的链路使用 PPP 协议 </vt:lpstr>
      <vt:lpstr>PPP 协议的帧格式</vt:lpstr>
      <vt:lpstr>透明传输问题 </vt:lpstr>
      <vt:lpstr>字符填充 （异步传输）</vt:lpstr>
      <vt:lpstr>决定局域网特性的主要技术</vt:lpstr>
      <vt:lpstr>局域网拓扑结构</vt:lpstr>
      <vt:lpstr>媒体共享技术</vt:lpstr>
      <vt:lpstr>数据链路层的两个子层 </vt:lpstr>
      <vt:lpstr> 以太网的两个标准  </vt:lpstr>
      <vt:lpstr>一般不考虑 LLC 子层 </vt:lpstr>
      <vt:lpstr>适配器的作用  </vt:lpstr>
      <vt:lpstr>CSMA/CD协议</vt:lpstr>
      <vt:lpstr>PowerPoint 演示文稿</vt:lpstr>
      <vt:lpstr>二进制指数类型退避算法  (truncated binary exponential type)</vt:lpstr>
      <vt:lpstr>PowerPoint 演示文稿</vt:lpstr>
      <vt:lpstr>PowerPoint 演示文稿</vt:lpstr>
      <vt:lpstr>CSMA/CD协议的要点</vt:lpstr>
      <vt:lpstr>以太网的拓扑结构</vt:lpstr>
      <vt:lpstr>硬件地址--48 位的 MAC 地址</vt:lpstr>
      <vt:lpstr>以太网V2的 MAC 帧格式</vt:lpstr>
      <vt:lpstr>扩展以太网</vt:lpstr>
      <vt:lpstr>交换机自学习和转发帧的步骤归纳 </vt:lpstr>
      <vt:lpstr>虚拟局域网</vt:lpstr>
      <vt:lpstr>PowerPoint 演示文稿</vt:lpstr>
      <vt:lpstr>虚拟局域网使用的以太网帧格式</vt:lpstr>
      <vt:lpstr>高速以太网</vt:lpstr>
      <vt:lpstr>高速以太网</vt:lpstr>
      <vt:lpstr>高速以太网</vt:lpstr>
      <vt:lpstr>端到端的以太网传输 </vt:lpstr>
      <vt:lpstr>使用以太网进行宽带接入</vt:lpstr>
      <vt:lpstr>PPPoE</vt:lpstr>
      <vt:lpstr>PowerPoint 演示文稿</vt:lpstr>
      <vt:lpstr>PPPoE</vt:lpstr>
    </vt:vector>
  </TitlesOfParts>
  <Company>920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920</dc:creator>
  <cp:lastModifiedBy>win8.1</cp:lastModifiedBy>
  <cp:revision>74</cp:revision>
  <dcterms:created xsi:type="dcterms:W3CDTF">2016-10-01T05:27:00Z</dcterms:created>
  <dcterms:modified xsi:type="dcterms:W3CDTF">2020-11-04T01:37:35Z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  <property fmtid="{D5CDD505-2E9C-101B-9397-08002B2CF9AE}" pid="3" name="KSOProductBuildVer">
    <vt:lpwstr>2052-11.1.0.8894</vt:lpwstr>
  </property>
</Properties>
</file>