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403" r:id="rId30"/>
    <p:sldId id="676"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405" r:id="rId47"/>
    <p:sldId id="406" r:id="rId48"/>
    <p:sldId id="407" r:id="rId49"/>
    <p:sldId id="408" r:id="rId50"/>
    <p:sldId id="409" r:id="rId51"/>
    <p:sldId id="299" r:id="rId52"/>
    <p:sldId id="410" r:id="rId53"/>
    <p:sldId id="300" r:id="rId54"/>
    <p:sldId id="301" r:id="rId55"/>
    <p:sldId id="302" r:id="rId56"/>
    <p:sldId id="303" r:id="rId57"/>
    <p:sldId id="304" r:id="rId58"/>
    <p:sldId id="305" r:id="rId59"/>
    <p:sldId id="530"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531"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631"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 id="674" r:id="rId158"/>
    <p:sldId id="675"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0">
          <p15:clr>
            <a:srgbClr val="A4A3A4"/>
          </p15:clr>
        </p15:guide>
      </p15:sldGuideLst>
    </p:ext>
    <p:ext uri="{2D200454-40CA-4A62-9FC3-DE9A4176ACB9}">
      <p15:notesGuideLst xmlns:p15="http://schemas.microsoft.com/office/powerpoint/2012/main">
        <p15:guide id="1" orient="horz" pos="2928">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68" d="100"/>
          <a:sy n="68" d="100"/>
        </p:scale>
        <p:origin x="1224" y="66"/>
      </p:cViewPr>
      <p:guideLst>
        <p:guide orient="horz" pos="2160"/>
        <p:guide pos="307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17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t>12</a:t>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t>141</a:t>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t>142</a:t>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t>143</a:t>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144</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145</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146</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t>147</a:t>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A7FB81-BDD7-42D9-843C-A916B4CE5230}" type="slidenum">
              <a:rPr lang="en-US" altLang="zh-CN"/>
              <a:t>148</a:t>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t>149</a:t>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t>153</a:t>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t>13</a:t>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29F1B-2E46-4695-9C2A-20BD8928D849}" type="slidenum">
              <a:rPr lang="en-US" altLang="zh-CN"/>
              <a:t>154</a:t>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t>14</a:t>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t>15</a:t>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t>16</a:t>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t>17</a:t>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t>18</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t>19</a:t>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t>20</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t>21</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t>3</a:t>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t>22</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t>23</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t>24</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t>25</a:t>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t>27</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t>28</a:t>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t>31</a:t>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t>32</a:t>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DDC99-6124-4174-A067-D83ACE86F7BF}" type="slidenum">
              <a:rPr lang="en-US" altLang="zh-CN"/>
              <a:t>33</a:t>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t>34</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t>4</a:t>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t>35</a:t>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t>36</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t>37</a:t>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t>38</a:t>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t>39</a:t>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t>41</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t>42</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t>43</a:t>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t>45</a:t>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t>53</a:t>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t>5</a:t>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t>54</a:t>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t>55</a:t>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t>56</a:t>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t>57</a:t>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t>58</a:t>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t>60</a:t>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t>61</a:t>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t>62</a:t>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t>63</a:t>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t>64</a:t>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t>7</a:t>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t>65</a:t>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t>66</a:t>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t>67</a:t>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t>68</a:t>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t>69</a:t>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t>70</a:t>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t>71</a:t>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t>72</a:t>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t>73</a:t>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t>74</a:t>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t>8</a:t>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t>75</a:t>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t>76</a:t>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t>77</a:t>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t>78</a:t>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t>83</a:t>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t>84</a:t>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t>85</a:t>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t>86</a:t>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53B12F-3D3E-4B2D-93E4-A9033C14F221}" type="slidenum">
              <a:rPr lang="en-US" altLang="zh-CN"/>
              <a:t>87</a:t>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C7CA7-1711-4127-BF0C-3D232C104BEA}" type="slidenum">
              <a:rPr lang="en-US" altLang="zh-CN"/>
              <a:t>88</a:t>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t>9</a:t>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650342-7E00-4C99-AF7A-4F17CDB16AC3}" type="slidenum">
              <a:rPr lang="en-US" altLang="zh-CN"/>
              <a:t>89</a:t>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162BEF-985B-4930-8DB2-BD43E1EFC44A}" type="slidenum">
              <a:rPr lang="en-US" altLang="zh-CN"/>
              <a:t>93</a:t>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t>95</a:t>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t>98</a:t>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t>99</a:t>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t>100</a:t>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t>101</a:t>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t>102</a:t>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t>103</a:t>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t>104</a:t>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17D2FE-0E7A-4EDE-9D17-387B81330F85}" type="slidenum">
              <a:rPr lang="en-US" altLang="zh-CN"/>
              <a:t>10</a:t>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t>105</a:t>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t>106</a:t>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t>107</a:t>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t>108</a:t>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t>109</a:t>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t>110</a:t>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t>113</a:t>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t>114</a:t>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t>115</a:t>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t>116</a:t>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t>11</a:t>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127</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128</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t>129</a:t>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t>132</a:t>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t>133</a:t>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t>134</a:t>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t>135</a:t>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DF038-7A9D-4B1C-877F-6BCEBB4797C5}" type="slidenum">
              <a:rPr lang="en-US" altLang="zh-CN"/>
              <a:t>137</a:t>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t>139</a:t>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6434A-CB1C-4951-A81B-B63DE3DA5681}" type="slidenum">
              <a:rPr lang="en-US" altLang="zh-CN"/>
              <a:t>140</a:t>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1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7.wmf"/><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常常在两个对等的数据链路层之间画出一个数字管道，而在这条数字管道上传输的数据单位是</a:t>
            </a:r>
            <a:r>
              <a:rPr lang="zh-CN" altLang="en-US" dirty="0">
                <a:solidFill>
                  <a:srgbClr val="FF0000"/>
                </a:solidFill>
              </a:rPr>
              <a:t>帧</a:t>
            </a:r>
            <a:r>
              <a:rPr lang="zh-CN" altLang="en-US" dirty="0"/>
              <a:t>。</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grpSp>
        <p:nvGrpSpPr>
          <p:cNvPr id="126991" name="Group 15"/>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11"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10101010101010           101010101010 10101011</a:t>
            </a: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p>
          <a:p>
            <a:pPr algn="ctr"/>
            <a:r>
              <a:rPr lang="zh-CN" altLang="en-US" sz="2400" b="1" dirty="0">
                <a:solidFill>
                  <a:srgbClr val="000099"/>
                </a:solidFill>
                <a:latin typeface="+mn-lt"/>
                <a:ea typeface="黑体" panose="02010609060101010101" pitchFamily="2" charset="-122"/>
              </a:rPr>
              <a:t>在传输媒体上实际传送的</a:t>
            </a: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a:xfrm>
            <a:off x="361950" y="121920"/>
            <a:ext cx="7384415" cy="791845"/>
          </a:xfrm>
        </p:spPr>
        <p:txBody>
          <a:bodyPr/>
          <a:lstStyle/>
          <a:p>
            <a:pPr algn="l"/>
            <a:r>
              <a:rPr lang="en-US" altLang="zh-CN" sz="3200" dirty="0"/>
              <a:t>IEEE 802.3 MAC </a:t>
            </a:r>
            <a:r>
              <a:rPr lang="zh-CN" altLang="en-US" sz="3200" dirty="0"/>
              <a:t>帧格式</a:t>
            </a:r>
          </a:p>
        </p:txBody>
      </p:sp>
      <p:sp>
        <p:nvSpPr>
          <p:cNvPr id="453634" name="Rectangle 2"/>
          <p:cNvSpPr>
            <a:spLocks noGrp="1" noChangeArrowheads="1"/>
          </p:cNvSpPr>
          <p:nvPr>
            <p:ph idx="1"/>
          </p:nvPr>
        </p:nvSpPr>
        <p:spPr>
          <a:xfrm>
            <a:off x="495300" y="2084705"/>
            <a:ext cx="9065895" cy="4046220"/>
          </a:xfrm>
        </p:spPr>
        <p:txBody>
          <a:bodyPr/>
          <a:lstStyle/>
          <a:p>
            <a:pPr marL="0" indent="0">
              <a:buNone/>
            </a:pPr>
            <a:r>
              <a:rPr lang="zh-CN" altLang="zh-CN" sz="2400" dirty="0"/>
              <a:t>与以太网</a:t>
            </a:r>
            <a:r>
              <a:rPr lang="en-US" altLang="zh-CN" sz="2400" dirty="0"/>
              <a:t>V2 MAC </a:t>
            </a:r>
            <a:r>
              <a:rPr lang="zh-CN" altLang="zh-CN" sz="2400" dirty="0"/>
              <a:t>帧格式</a:t>
            </a:r>
            <a:r>
              <a:rPr lang="zh-CN" altLang="en-US" sz="2400" dirty="0"/>
              <a:t>相似，</a:t>
            </a:r>
            <a:r>
              <a:rPr lang="zh-CN" altLang="zh-CN" sz="2400" dirty="0"/>
              <a:t>区别</a:t>
            </a:r>
            <a:r>
              <a:rPr lang="zh-CN" altLang="en-US" sz="2400" dirty="0"/>
              <a:t>在于：</a:t>
            </a:r>
            <a:endParaRPr lang="en-US" altLang="zh-CN" sz="2400" dirty="0"/>
          </a:p>
          <a:p>
            <a:r>
              <a:rPr lang="en-US" altLang="zh-CN" sz="2400" dirty="0"/>
              <a:t>(1) IEEE 802.3 </a:t>
            </a:r>
            <a:r>
              <a:rPr lang="zh-CN" altLang="zh-CN" sz="2400" dirty="0"/>
              <a:t>规定的</a:t>
            </a:r>
            <a:r>
              <a:rPr lang="en-US" altLang="zh-CN" sz="2400" dirty="0"/>
              <a:t> MAC </a:t>
            </a:r>
            <a:r>
              <a:rPr lang="zh-CN" altLang="zh-CN" sz="2400" dirty="0"/>
              <a:t>帧的第三个字段是“</a:t>
            </a:r>
            <a:r>
              <a:rPr lang="zh-CN" altLang="zh-CN" sz="2400" dirty="0">
                <a:solidFill>
                  <a:srgbClr val="FF0000"/>
                </a:solidFill>
              </a:rPr>
              <a:t>长度</a:t>
            </a:r>
            <a:r>
              <a:rPr lang="en-US" altLang="zh-CN" sz="2400" dirty="0">
                <a:solidFill>
                  <a:srgbClr val="FF0000"/>
                </a:solidFill>
              </a:rPr>
              <a:t> / </a:t>
            </a:r>
            <a:r>
              <a:rPr lang="zh-CN" altLang="zh-CN" sz="2400" dirty="0">
                <a:solidFill>
                  <a:srgbClr val="FF0000"/>
                </a:solidFill>
              </a:rPr>
              <a:t>类型</a:t>
            </a:r>
            <a:r>
              <a:rPr lang="zh-CN" altLang="zh-CN" sz="2400" dirty="0"/>
              <a:t>”。</a:t>
            </a:r>
            <a:endParaRPr lang="en-US" altLang="zh-CN" sz="24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400" dirty="0"/>
              <a:t>(2) </a:t>
            </a:r>
            <a:r>
              <a:rPr lang="zh-CN" altLang="zh-CN" sz="2400" dirty="0"/>
              <a:t>当“长度</a:t>
            </a:r>
            <a:r>
              <a:rPr lang="en-US" altLang="zh-CN" sz="2400" dirty="0"/>
              <a:t>/</a:t>
            </a:r>
            <a:r>
              <a:rPr lang="zh-CN" altLang="zh-CN" sz="2400" dirty="0"/>
              <a:t>类型”字段值小于</a:t>
            </a:r>
            <a:r>
              <a:rPr lang="en-US" altLang="zh-CN" sz="2400" dirty="0"/>
              <a:t> 0x0600 </a:t>
            </a:r>
            <a:r>
              <a:rPr lang="zh-CN" altLang="zh-CN" sz="2400" dirty="0"/>
              <a:t>时，数据字段必须装入上面的逻辑链路控制</a:t>
            </a:r>
            <a:r>
              <a:rPr lang="en-US" altLang="zh-CN" sz="2400" dirty="0"/>
              <a:t> LLC </a:t>
            </a:r>
            <a:r>
              <a:rPr lang="zh-CN" altLang="zh-CN" sz="2400" dirty="0"/>
              <a:t>子层的</a:t>
            </a:r>
            <a:r>
              <a:rPr lang="en-US" altLang="zh-CN" sz="2400" dirty="0"/>
              <a:t> LLC </a:t>
            </a:r>
            <a:r>
              <a:rPr lang="zh-CN" altLang="zh-CN" sz="2400" dirty="0"/>
              <a:t>帧。</a:t>
            </a:r>
            <a:endParaRPr lang="zh-CN" altLang="en-US" sz="2400" dirty="0"/>
          </a:p>
        </p:txBody>
      </p:sp>
      <p:sp>
        <p:nvSpPr>
          <p:cNvPr id="2" name="矩形 1"/>
          <p:cNvSpPr/>
          <p:nvPr/>
        </p:nvSpPr>
        <p:spPr>
          <a:xfrm>
            <a:off x="600135" y="550136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a:solidFill>
                  <a:srgbClr val="000066"/>
                </a:solidFill>
                <a:latin typeface="+mn-lt"/>
                <a:ea typeface="黑体" panose="02010609060101010101" pitchFamily="2" charset="-122"/>
              </a:rPr>
              <a:t>V2 </a:t>
            </a:r>
            <a:r>
              <a:rPr lang="zh-CN" altLang="zh-CN" sz="2800" b="1" dirty="0">
                <a:solidFill>
                  <a:srgbClr val="000066"/>
                </a:solidFill>
                <a:latin typeface="+mn-lt"/>
                <a:ea typeface="黑体" panose="02010609060101010101" pitchFamily="2" charset="-122"/>
              </a:rPr>
              <a:t>的</a:t>
            </a:r>
            <a:r>
              <a:rPr lang="en-US" altLang="zh-CN" sz="2800" b="1" dirty="0">
                <a:solidFill>
                  <a:srgbClr val="000066"/>
                </a:solidFill>
                <a:latin typeface="+mn-lt"/>
                <a:ea typeface="黑体" panose="02010609060101010101" pitchFamily="2" charset="-122"/>
              </a:rPr>
              <a:t> MAC </a:t>
            </a:r>
            <a:r>
              <a:rPr lang="zh-CN" altLang="zh-CN" sz="2800" b="1" dirty="0">
                <a:solidFill>
                  <a:srgbClr val="000066"/>
                </a:solidFill>
                <a:latin typeface="+mn-lt"/>
                <a:ea typeface="黑体" panose="02010609060101010101" pitchFamily="2" charset="-122"/>
              </a:rPr>
              <a:t>帧，但大家也常常把它称为</a:t>
            </a:r>
            <a:r>
              <a:rPr lang="en-US" altLang="zh-CN" sz="2800" b="1" dirty="0">
                <a:solidFill>
                  <a:srgbClr val="000066"/>
                </a:solidFill>
                <a:latin typeface="+mn-lt"/>
                <a:ea typeface="黑体" panose="02010609060101010101" pitchFamily="2" charset="-122"/>
              </a:rPr>
              <a:t> IEEE 802.3 </a:t>
            </a:r>
            <a:r>
              <a:rPr lang="zh-CN" altLang="zh-CN" sz="2800" b="1" dirty="0">
                <a:solidFill>
                  <a:srgbClr val="000066"/>
                </a:solidFill>
                <a:latin typeface="+mn-lt"/>
                <a:ea typeface="黑体" panose="02010609060101010101" pitchFamily="2" charset="-122"/>
              </a:rPr>
              <a:t>标准的</a:t>
            </a:r>
            <a:r>
              <a:rPr lang="en-US" altLang="zh-CN" sz="2800" b="1" dirty="0">
                <a:solidFill>
                  <a:srgbClr val="000066"/>
                </a:solidFill>
                <a:latin typeface="+mn-lt"/>
                <a:ea typeface="黑体" panose="02010609060101010101" pitchFamily="2" charset="-122"/>
              </a:rPr>
              <a:t> MAC </a:t>
            </a:r>
            <a:r>
              <a:rPr lang="zh-CN" altLang="zh-CN" sz="2800" b="1" dirty="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p>
        </p:txBody>
      </p:sp>
      <p:pic>
        <p:nvPicPr>
          <p:cNvPr id="3" name="图片 2"/>
          <p:cNvPicPr>
            <a:picLocks noChangeAspect="1"/>
          </p:cNvPicPr>
          <p:nvPr/>
        </p:nvPicPr>
        <p:blipFill>
          <a:blip r:embed="rId3"/>
          <a:stretch>
            <a:fillRect/>
          </a:stretch>
        </p:blipFill>
        <p:spPr>
          <a:xfrm>
            <a:off x="4016375" y="909320"/>
            <a:ext cx="5826125" cy="970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a:buFont typeface="Wingdings" panose="05000000000000000000" pitchFamily="2" charset="2"/>
              <a:buNone/>
            </a:pPr>
            <a:r>
              <a:rPr lang="en-US" altLang="zh-CN" dirty="0"/>
              <a:t>1. </a:t>
            </a:r>
            <a:r>
              <a:rPr lang="zh-CN" altLang="en-US" dirty="0"/>
              <a:t>封装成帧</a:t>
            </a:r>
          </a:p>
          <a:p>
            <a:pPr>
              <a:buFont typeface="Wingdings" panose="05000000000000000000" pitchFamily="2" charset="2"/>
              <a:buNone/>
            </a:pPr>
            <a:r>
              <a:rPr lang="en-US" altLang="zh-CN" dirty="0"/>
              <a:t>2. </a:t>
            </a:r>
            <a:r>
              <a:rPr lang="zh-CN" altLang="en-US" dirty="0"/>
              <a:t>透明传输</a:t>
            </a:r>
          </a:p>
          <a:p>
            <a:pPr>
              <a:buFont typeface="Wingdings" panose="05000000000000000000" pitchFamily="2" charset="2"/>
              <a:buNone/>
            </a:pPr>
            <a:r>
              <a:rPr lang="en-US" altLang="zh-CN" dirty="0"/>
              <a:t>3. </a:t>
            </a:r>
            <a:r>
              <a:rPr lang="zh-CN" altLang="en-US" dirty="0"/>
              <a:t>差错控制 </a:t>
            </a:r>
          </a:p>
          <a:p>
            <a:pPr>
              <a:buFont typeface="Wingdings" panose="05000000000000000000" pitchFamily="2" charset="2"/>
              <a:buNone/>
            </a:pPr>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anose="05050102010706020507"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anose="05050102010706020507"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6" name="Rectangle 4"/>
          <p:cNvSpPr>
            <a:spLocks noGrp="1" noChangeArrowheads="1"/>
          </p:cNvSpPr>
          <p:nvPr>
            <p:ph idx="1"/>
          </p:nvPr>
        </p:nvSpPr>
        <p:spPr>
          <a:noFill/>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a:latin typeface="+mn-lt"/>
                <a:ea typeface="黑体" panose="02010609060101010101" pitchFamily="2" charset="-122"/>
              </a:rPr>
              <a:t>主机使用光纤和一对光纤调制解调器连接到集线器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p>
            <a:p>
              <a:pPr>
                <a:lnSpc>
                  <a:spcPct val="90000"/>
                </a:lnSpc>
              </a:pPr>
              <a:r>
                <a:rPr lang="zh-CN" altLang="en-US" sz="2400" b="1" dirty="0">
                  <a:solidFill>
                    <a:srgbClr val="000099"/>
                  </a:solidFill>
                  <a:latin typeface="+mn-lt"/>
                  <a:ea typeface="黑体" panose="02010609060101010101"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p>
            <a:p>
              <a:pPr algn="ctr">
                <a:lnSpc>
                  <a:spcPct val="90000"/>
                </a:lnSpc>
              </a:pPr>
              <a:r>
                <a:rPr lang="zh-CN" altLang="en-US" sz="2400" b="1" dirty="0">
                  <a:solidFill>
                    <a:srgbClr val="000099"/>
                  </a:solidFill>
                  <a:latin typeface="+mn-lt"/>
                  <a:ea typeface="黑体" panose="02010609060101010101"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p>
            <a:p>
              <a:pPr algn="ctr">
                <a:lnSpc>
                  <a:spcPct val="90000"/>
                </a:lnSpc>
              </a:pPr>
              <a:r>
                <a:rPr lang="zh-CN" altLang="en-US" sz="2400" b="1" dirty="0">
                  <a:solidFill>
                    <a:srgbClr val="000099"/>
                  </a:solidFill>
                  <a:latin typeface="+mn-lt"/>
                  <a:ea typeface="黑体" panose="02010609060101010101"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主机</a:t>
              </a: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anose="02010609060101010101"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a:latin typeface="+mn-lt"/>
                <a:ea typeface="黑体" panose="02010609060101010101" pitchFamily="2" charset="-122"/>
              </a:rPr>
              <a:t>三个独立的以太网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a:latin typeface="+mn-lt"/>
                <a:ea typeface="黑体" panose="02010609060101010101" pitchFamily="2" charset="-122"/>
              </a:rPr>
              <a:t>一个扩展的以太网</a:t>
            </a:r>
            <a:endParaRPr lang="zh-CN" altLang="en-US" sz="2400" b="1" dirty="0">
              <a:latin typeface="+mn-lt"/>
              <a:ea typeface="黑体" panose="0201060906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用集线器扩展以太网 </a:t>
            </a:r>
          </a:p>
        </p:txBody>
      </p:sp>
      <p:sp>
        <p:nvSpPr>
          <p:cNvPr id="456706" name="Rectangle 2"/>
          <p:cNvSpPr>
            <a:spLocks noGrp="1" noChangeArrowheads="1"/>
          </p:cNvSpPr>
          <p:nvPr>
            <p:ph idx="1"/>
          </p:nvPr>
        </p:nvSpPr>
        <p:spPr>
          <a:xfrm>
            <a:off x="353695" y="1064672"/>
            <a:ext cx="9066212" cy="4934173"/>
          </a:xfrm>
        </p:spPr>
        <p:txBody>
          <a:bodyPr/>
          <a:lstStyle/>
          <a:p>
            <a:pPr>
              <a:lnSpc>
                <a:spcPct val="110000"/>
              </a:lnSpc>
            </a:pPr>
            <a:r>
              <a:rPr lang="zh-CN" altLang="en-US" sz="2400" dirty="0">
                <a:solidFill>
                  <a:srgbClr val="FF0000"/>
                </a:solidFill>
              </a:rPr>
              <a:t>优点</a:t>
            </a:r>
          </a:p>
          <a:p>
            <a:pPr lvl="1">
              <a:lnSpc>
                <a:spcPct val="110000"/>
              </a:lnSpc>
            </a:pPr>
            <a:r>
              <a:rPr lang="zh-CN" altLang="en-US" sz="2400" dirty="0">
                <a:ea typeface="黑体" panose="02010609060101010101" pitchFamily="2" charset="-122"/>
              </a:rPr>
              <a:t>使原来属于不同碰撞域的</a:t>
            </a:r>
            <a:r>
              <a:rPr lang="zh-CN" altLang="en-US" sz="2400" dirty="0"/>
              <a:t>以太网</a:t>
            </a:r>
            <a:r>
              <a:rPr lang="zh-CN" altLang="en-US" sz="2400" dirty="0">
                <a:ea typeface="黑体" panose="02010609060101010101" pitchFamily="2" charset="-122"/>
              </a:rPr>
              <a:t>上的计算机能够进行跨碰撞域的通信。</a:t>
            </a:r>
          </a:p>
          <a:p>
            <a:pPr lvl="1">
              <a:lnSpc>
                <a:spcPct val="110000"/>
              </a:lnSpc>
            </a:pPr>
            <a:r>
              <a:rPr lang="zh-CN" altLang="en-US" sz="2400" dirty="0">
                <a:ea typeface="黑体" panose="02010609060101010101" pitchFamily="2" charset="-122"/>
              </a:rPr>
              <a:t>扩大了</a:t>
            </a:r>
            <a:r>
              <a:rPr lang="zh-CN" altLang="en-US" sz="2400" dirty="0"/>
              <a:t>以太网覆</a:t>
            </a:r>
            <a:r>
              <a:rPr lang="zh-CN" altLang="en-US" sz="2400" dirty="0">
                <a:ea typeface="黑体" panose="02010609060101010101" pitchFamily="2" charset="-122"/>
              </a:rPr>
              <a:t>盖的地理范围。</a:t>
            </a:r>
          </a:p>
          <a:p>
            <a:pPr>
              <a:lnSpc>
                <a:spcPct val="110000"/>
              </a:lnSpc>
            </a:pPr>
            <a:r>
              <a:rPr lang="zh-CN" altLang="en-US" sz="2400" dirty="0">
                <a:solidFill>
                  <a:srgbClr val="0000FF"/>
                </a:solidFill>
              </a:rPr>
              <a:t>缺点</a:t>
            </a:r>
          </a:p>
          <a:p>
            <a:pPr lvl="1">
              <a:lnSpc>
                <a:spcPct val="110000"/>
              </a:lnSpc>
            </a:pPr>
            <a:r>
              <a:rPr lang="zh-CN" altLang="en-US" sz="2400" dirty="0"/>
              <a:t>碰撞域增大了，但总的吞吐量并未提高。</a:t>
            </a:r>
          </a:p>
          <a:p>
            <a:pPr lvl="1">
              <a:lnSpc>
                <a:spcPct val="110000"/>
              </a:lnSpc>
            </a:pPr>
            <a:r>
              <a:rPr lang="zh-CN" altLang="en-US" sz="2400" dirty="0"/>
              <a:t>如果不同的碰撞域使用不同的数据率，那么就不能用集线器将它们互连起来。   </a:t>
            </a:r>
          </a:p>
        </p:txBody>
      </p:sp>
      <p:pic>
        <p:nvPicPr>
          <p:cNvPr id="2" name="图片 1"/>
          <p:cNvPicPr>
            <a:picLocks noChangeAspect="1"/>
          </p:cNvPicPr>
          <p:nvPr/>
        </p:nvPicPr>
        <p:blipFill>
          <a:blip r:embed="rId3"/>
          <a:stretch>
            <a:fillRect/>
          </a:stretch>
        </p:blipFill>
        <p:spPr>
          <a:xfrm>
            <a:off x="3768090" y="4394200"/>
            <a:ext cx="6022340" cy="2234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2" name="矩形 1"/>
          <p:cNvSpPr/>
          <p:nvPr/>
        </p:nvSpPr>
        <p:spPr>
          <a:xfrm>
            <a:off x="848544" y="2348880"/>
            <a:ext cx="8640960" cy="2120900"/>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a:t>
            </a:r>
            <a:r>
              <a:rPr lang="zh-CN" altLang="en-US" sz="2400" b="1" u="sng" dirty="0">
                <a:solidFill>
                  <a:srgbClr val="000099"/>
                </a:solidFill>
                <a:latin typeface="+mn-lt"/>
                <a:ea typeface="黑体" panose="02010609060101010101" pitchFamily="2" charset="-122"/>
              </a:rPr>
              <a:t>数据链路层</a:t>
            </a:r>
            <a:r>
              <a:rPr lang="zh-CN" altLang="en-US" sz="2400" b="1" dirty="0">
                <a:solidFill>
                  <a:srgbClr val="000099"/>
                </a:solidFill>
                <a:latin typeface="+mn-lt"/>
                <a:ea typeface="黑体" panose="02010609060101010101" pitchFamily="2" charset="-122"/>
              </a:rPr>
              <a:t>。</a:t>
            </a:r>
            <a:endParaRPr lang="en-US" altLang="zh-CN" sz="2400" b="1" dirty="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C00000"/>
                </a:solidFill>
                <a:latin typeface="+mn-lt"/>
                <a:ea typeface="黑体" panose="02010609060101010101" pitchFamily="2" charset="-122"/>
              </a:rPr>
              <a:t>它根据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r>
              <a:rPr lang="zh-CN" altLang="en-US" sz="2400" b="1" dirty="0">
                <a:solidFill>
                  <a:srgbClr val="C00000"/>
                </a:solidFill>
                <a:latin typeface="+mn-lt"/>
                <a:ea typeface="黑体" panose="02010609060101010101" pitchFamily="2" charset="-122"/>
              </a:rPr>
              <a:t>。</a:t>
            </a: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mn-lt"/>
                <a:ea typeface="黑体" panose="02010609060101010101" pitchFamily="2" charset="-122"/>
              </a:rPr>
              <a:t>当网桥收到一个帧时，并不是向所有的接口转发此帧，而是先检查此帧的目的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地址，然后再确定将该帧转发到哪一个接口，或</a:t>
            </a:r>
            <a:r>
              <a:rPr lang="zh-CN" altLang="zh-CN" sz="2400" b="1" dirty="0">
                <a:solidFill>
                  <a:srgbClr val="000099"/>
                </a:solidFill>
                <a:latin typeface="+mn-lt"/>
                <a:ea typeface="黑体" panose="02010609060101010101" pitchFamily="2" charset="-122"/>
              </a:rPr>
              <a:t>把它</a:t>
            </a:r>
            <a:r>
              <a:rPr lang="zh-CN" altLang="en-US" sz="2400" b="1" dirty="0">
                <a:solidFill>
                  <a:srgbClr val="000099"/>
                </a:solidFill>
                <a:latin typeface="+mn-lt"/>
                <a:ea typeface="黑体" panose="02010609060101010101" pitchFamily="2" charset="-122"/>
              </a:rPr>
              <a:t>丢弃。 </a:t>
            </a:r>
          </a:p>
        </p:txBody>
      </p:sp>
      <p:sp>
        <p:nvSpPr>
          <p:cNvPr id="3" name="矩形 2"/>
          <p:cNvSpPr/>
          <p:nvPr/>
        </p:nvSpPr>
        <p:spPr>
          <a:xfrm>
            <a:off x="848544" y="4541505"/>
            <a:ext cx="8640960" cy="1717393"/>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a:solidFill>
                  <a:srgbClr val="000099"/>
                </a:solidFill>
                <a:latin typeface="+mn-lt"/>
                <a:ea typeface="黑体" panose="02010609060101010101" pitchFamily="2" charset="-122"/>
              </a:rPr>
              <a:t>1990 </a:t>
            </a:r>
            <a:r>
              <a:rPr lang="zh-CN" altLang="en-US" sz="2400" b="1" dirty="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交换式集线器 </a:t>
            </a:r>
            <a:r>
              <a:rPr lang="en-US" altLang="zh-CN" sz="2400" b="1" dirty="0">
                <a:solidFill>
                  <a:srgbClr val="000099"/>
                </a:solidFill>
                <a:latin typeface="+mn-lt"/>
                <a:ea typeface="黑体" panose="02010609060101010101" pitchFamily="2" charset="-122"/>
              </a:rPr>
              <a:t>(switching hub) </a:t>
            </a:r>
            <a:r>
              <a:rPr lang="zh-CN" altLang="en-US" sz="2400" b="1" dirty="0">
                <a:solidFill>
                  <a:srgbClr val="000099"/>
                </a:solidFill>
                <a:latin typeface="+mn-lt"/>
                <a:ea typeface="黑体" panose="02010609060101010101" pitchFamily="2" charset="-122"/>
              </a:rPr>
              <a:t>可明显地提高以太网的性能。</a:t>
            </a:r>
            <a:endParaRPr lang="en-US" altLang="zh-CN" sz="2400" b="1" dirty="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a:solidFill>
                  <a:srgbClr val="C00000"/>
                </a:solidFill>
                <a:latin typeface="+mn-lt"/>
                <a:ea typeface="黑体" panose="02010609060101010101" pitchFamily="2" charset="-122"/>
              </a:rPr>
              <a:t>交换式集线器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以太网交换机</a:t>
            </a:r>
            <a:r>
              <a:rPr lang="en-US" altLang="zh-CN" sz="2400" b="1" dirty="0">
                <a:solidFill>
                  <a:srgbClr val="C00000"/>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(switch) </a:t>
            </a:r>
            <a:r>
              <a:rPr lang="zh-CN" altLang="zh-CN" sz="2400" b="1" dirty="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第二层交换机</a:t>
            </a:r>
            <a:r>
              <a:rPr lang="en-US" altLang="zh-CN" sz="2400" b="1" dirty="0">
                <a:solidFill>
                  <a:srgbClr val="C00000"/>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(L2 switch)</a:t>
            </a:r>
            <a:r>
              <a:rPr lang="zh-CN" altLang="zh-CN" sz="2400" b="1" dirty="0">
                <a:solidFill>
                  <a:srgbClr val="000099"/>
                </a:solidFill>
                <a:latin typeface="+mn-lt"/>
                <a:ea typeface="黑体" panose="02010609060101010101" pitchFamily="2" charset="-122"/>
              </a:rPr>
              <a:t>，强调这种交换机工作在数据链路层</a:t>
            </a:r>
            <a:r>
              <a:rPr lang="zh-CN" altLang="en-US" sz="2400" b="1" dirty="0">
                <a:solidFill>
                  <a:srgbClr val="000099"/>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555240" y="2079625"/>
            <a:ext cx="4365625" cy="26987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chemeClr val="tx1"/>
                </a:solidFill>
              </a:rPr>
              <a:t>机具有</a:t>
            </a:r>
            <a:r>
              <a:rPr lang="zh-CN" altLang="zh-CN" dirty="0">
                <a:solidFill>
                  <a:srgbClr val="FF0000"/>
                </a:solidFill>
              </a:rPr>
              <a:t>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u="sng" dirty="0">
                <a:solidFill>
                  <a:srgbClr val="0000FF"/>
                </a:solidFill>
              </a:rPr>
              <a:t>相互通信的主机都是</a:t>
            </a:r>
            <a:r>
              <a:rPr lang="zh-CN" altLang="zh-CN" u="sng" dirty="0">
                <a:solidFill>
                  <a:srgbClr val="FF0000"/>
                </a:solidFill>
              </a:rPr>
              <a:t>独占传输媒体，无碰撞地传输数据</a:t>
            </a:r>
            <a:r>
              <a:rPr lang="zh-CN" altLang="zh-CN" dirty="0">
                <a:solidFill>
                  <a:srgbClr val="0000FF"/>
                </a:solidFill>
              </a:rPr>
              <a:t>。</a:t>
            </a:r>
            <a:endParaRPr lang="en-US" altLang="zh-CN" dirty="0">
              <a:solidFill>
                <a:srgbClr val="0000FF"/>
              </a:solidFill>
            </a:endParaRPr>
          </a:p>
          <a:p>
            <a:endParaRPr lang="zh-CN" altLang="en-US" dirty="0"/>
          </a:p>
        </p:txBody>
      </p:sp>
      <p:pic>
        <p:nvPicPr>
          <p:cNvPr id="4" name="图片 3"/>
          <p:cNvPicPr>
            <a:picLocks noChangeAspect="1"/>
          </p:cNvPicPr>
          <p:nvPr/>
        </p:nvPicPr>
        <p:blipFill>
          <a:blip r:embed="rId2"/>
          <a:stretch>
            <a:fillRect/>
          </a:stretch>
        </p:blipFill>
        <p:spPr>
          <a:xfrm>
            <a:off x="2868930" y="5341620"/>
            <a:ext cx="6767830" cy="155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a:t>
            </a:r>
            <a:r>
              <a:rPr lang="zh-CN" altLang="zh-CN" dirty="0">
                <a:solidFill>
                  <a:srgbClr val="FF0000"/>
                </a:solidFill>
              </a:rPr>
              <a:t>硬件转发</a:t>
            </a:r>
            <a:r>
              <a:rPr lang="zh-CN" altLang="zh-CN" dirty="0"/>
              <a:t>，其转发速率要比使用软件转发的网桥快很多。</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anose="02010609060101010101"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anose="02010609060101010101" pitchFamily="2" charset="-122"/>
              </a:rPr>
              <a:t>从这里开始发送</a:t>
            </a: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a:solidFill>
                  <a:srgbClr val="000099"/>
                </a:solidFill>
                <a:latin typeface="+mn-lt"/>
                <a:ea typeface="黑体" panose="02010609060101010101" pitchFamily="2" charset="-122"/>
              </a:rPr>
              <a:t>发送</a:t>
            </a: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a:latin typeface="+mn-lt"/>
                <a:ea typeface="黑体" panose="02010609060101010101" pitchFamily="2" charset="-122"/>
              </a:rPr>
              <a:t>用帧首部和帧尾部封装成帧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2260"/>
                                        </p:tgtEl>
                                        <p:attrNameLst>
                                          <p:attrName>style.visibility</p:attrName>
                                        </p:attrNameLst>
                                      </p:cBhvr>
                                      <p:to>
                                        <p:strVal val="visible"/>
                                      </p:to>
                                    </p:set>
                                    <p:animEffect transition="in" filter="blinds(horizontal)">
                                      <p:cBhvr>
                                        <p:cTn id="10" dur="500"/>
                                        <p:tgtEl>
                                          <p:spTgt spid="35226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2261"/>
                                        </p:tgtEl>
                                        <p:attrNameLst>
                                          <p:attrName>style.visibility</p:attrName>
                                        </p:attrNameLst>
                                      </p:cBhvr>
                                      <p:to>
                                        <p:strVal val="visible"/>
                                      </p:to>
                                    </p:set>
                                    <p:animEffect transition="in" filter="blinds(horizontal)">
                                      <p:cBhvr>
                                        <p:cTn id="13" dur="500"/>
                                        <p:tgtEl>
                                          <p:spTgt spid="35226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2262"/>
                                        </p:tgtEl>
                                        <p:attrNameLst>
                                          <p:attrName>style.visibility</p:attrName>
                                        </p:attrNameLst>
                                      </p:cBhvr>
                                      <p:to>
                                        <p:strVal val="visible"/>
                                      </p:to>
                                    </p:set>
                                    <p:animEffect transition="in" filter="blinds(horizontal)">
                                      <p:cBhvr>
                                        <p:cTn id="16" dur="500"/>
                                        <p:tgtEl>
                                          <p:spTgt spid="35226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2263"/>
                                        </p:tgtEl>
                                        <p:attrNameLst>
                                          <p:attrName>style.visibility</p:attrName>
                                        </p:attrNameLst>
                                      </p:cBhvr>
                                      <p:to>
                                        <p:strVal val="visible"/>
                                      </p:to>
                                    </p:set>
                                    <p:animEffect transition="in" filter="blinds(horizontal)">
                                      <p:cBhvr>
                                        <p:cTn id="19" dur="500"/>
                                        <p:tgtEl>
                                          <p:spTgt spid="35226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52264"/>
                                        </p:tgtEl>
                                        <p:attrNameLst>
                                          <p:attrName>style.visibility</p:attrName>
                                        </p:attrNameLst>
                                      </p:cBhvr>
                                      <p:to>
                                        <p:strVal val="visible"/>
                                      </p:to>
                                    </p:set>
                                    <p:animEffect transition="in" filter="blinds(horizontal)">
                                      <p:cBhvr>
                                        <p:cTn id="22" dur="500"/>
                                        <p:tgtEl>
                                          <p:spTgt spid="352264"/>
                                        </p:tgtEl>
                                      </p:cBhvr>
                                    </p:animEffect>
                                  </p:childTnLst>
                                </p:cTn>
                              </p:par>
                              <p:par>
                                <p:cTn id="23" presetID="3" presetClass="entr" presetSubtype="10" fill="hold" nodeType="withEffect">
                                  <p:stCondLst>
                                    <p:cond delay="0"/>
                                  </p:stCondLst>
                                  <p:childTnLst>
                                    <p:set>
                                      <p:cBhvr>
                                        <p:cTn id="24" dur="1" fill="hold">
                                          <p:stCondLst>
                                            <p:cond delay="0"/>
                                          </p:stCondLst>
                                        </p:cTn>
                                        <p:tgtEl>
                                          <p:spTgt spid="352265"/>
                                        </p:tgtEl>
                                        <p:attrNameLst>
                                          <p:attrName>style.visibility</p:attrName>
                                        </p:attrNameLst>
                                      </p:cBhvr>
                                      <p:to>
                                        <p:strVal val="visible"/>
                                      </p:to>
                                    </p:set>
                                    <p:animEffect transition="in" filter="blinds(horizontal)">
                                      <p:cBhvr>
                                        <p:cTn id="25" dur="500"/>
                                        <p:tgtEl>
                                          <p:spTgt spid="352265"/>
                                        </p:tgtEl>
                                      </p:cBhvr>
                                    </p:animEffect>
                                  </p:childTnLst>
                                </p:cTn>
                              </p:par>
                              <p:par>
                                <p:cTn id="26" presetID="3" presetClass="entr" presetSubtype="10" fill="hold" nodeType="withEffect">
                                  <p:stCondLst>
                                    <p:cond delay="0"/>
                                  </p:stCondLst>
                                  <p:childTnLst>
                                    <p:set>
                                      <p:cBhvr>
                                        <p:cTn id="27" dur="1" fill="hold">
                                          <p:stCondLst>
                                            <p:cond delay="0"/>
                                          </p:stCondLst>
                                        </p:cTn>
                                        <p:tgtEl>
                                          <p:spTgt spid="352266"/>
                                        </p:tgtEl>
                                        <p:attrNameLst>
                                          <p:attrName>style.visibility</p:attrName>
                                        </p:attrNameLst>
                                      </p:cBhvr>
                                      <p:to>
                                        <p:strVal val="visible"/>
                                      </p:to>
                                    </p:set>
                                    <p:animEffect transition="in" filter="blinds(horizontal)">
                                      <p:cBhvr>
                                        <p:cTn id="28" dur="500"/>
                                        <p:tgtEl>
                                          <p:spTgt spid="352266"/>
                                        </p:tgtEl>
                                      </p:cBhvr>
                                    </p:animEffect>
                                  </p:childTnLst>
                                </p:cTn>
                              </p:par>
                              <p:par>
                                <p:cTn id="29" presetID="3" presetClass="entr" presetSubtype="10" fill="hold" nodeType="withEffect">
                                  <p:stCondLst>
                                    <p:cond delay="0"/>
                                  </p:stCondLst>
                                  <p:childTnLst>
                                    <p:set>
                                      <p:cBhvr>
                                        <p:cTn id="30" dur="1" fill="hold">
                                          <p:stCondLst>
                                            <p:cond delay="0"/>
                                          </p:stCondLst>
                                        </p:cTn>
                                        <p:tgtEl>
                                          <p:spTgt spid="352267"/>
                                        </p:tgtEl>
                                        <p:attrNameLst>
                                          <p:attrName>style.visibility</p:attrName>
                                        </p:attrNameLst>
                                      </p:cBhvr>
                                      <p:to>
                                        <p:strVal val="visible"/>
                                      </p:to>
                                    </p:set>
                                    <p:animEffect transition="in" filter="blinds(horizontal)">
                                      <p:cBhvr>
                                        <p:cTn id="31" dur="500"/>
                                        <p:tgtEl>
                                          <p:spTgt spid="352267"/>
                                        </p:tgtEl>
                                      </p:cBhvr>
                                    </p:animEffect>
                                  </p:childTnLst>
                                </p:cTn>
                              </p:par>
                              <p:par>
                                <p:cTn id="32" presetID="3" presetClass="entr" presetSubtype="10" fill="hold" nodeType="withEffect">
                                  <p:stCondLst>
                                    <p:cond delay="0"/>
                                  </p:stCondLst>
                                  <p:childTnLst>
                                    <p:set>
                                      <p:cBhvr>
                                        <p:cTn id="33" dur="1" fill="hold">
                                          <p:stCondLst>
                                            <p:cond delay="0"/>
                                          </p:stCondLst>
                                        </p:cTn>
                                        <p:tgtEl>
                                          <p:spTgt spid="352268"/>
                                        </p:tgtEl>
                                        <p:attrNameLst>
                                          <p:attrName>style.visibility</p:attrName>
                                        </p:attrNameLst>
                                      </p:cBhvr>
                                      <p:to>
                                        <p:strVal val="visible"/>
                                      </p:to>
                                    </p:set>
                                    <p:animEffect transition="in" filter="blinds(horizontal)">
                                      <p:cBhvr>
                                        <p:cTn id="34" dur="500"/>
                                        <p:tgtEl>
                                          <p:spTgt spid="352268"/>
                                        </p:tgtEl>
                                      </p:cBhvr>
                                    </p:animEffect>
                                  </p:childTnLst>
                                </p:cTn>
                              </p:par>
                              <p:par>
                                <p:cTn id="35" presetID="3" presetClass="entr" presetSubtype="10" fill="hold" nodeType="withEffect">
                                  <p:stCondLst>
                                    <p:cond delay="0"/>
                                  </p:stCondLst>
                                  <p:childTnLst>
                                    <p:set>
                                      <p:cBhvr>
                                        <p:cTn id="36" dur="1" fill="hold">
                                          <p:stCondLst>
                                            <p:cond delay="0"/>
                                          </p:stCondLst>
                                        </p:cTn>
                                        <p:tgtEl>
                                          <p:spTgt spid="352269"/>
                                        </p:tgtEl>
                                        <p:attrNameLst>
                                          <p:attrName>style.visibility</p:attrName>
                                        </p:attrNameLst>
                                      </p:cBhvr>
                                      <p:to>
                                        <p:strVal val="visible"/>
                                      </p:to>
                                    </p:set>
                                    <p:animEffect transition="in" filter="blinds(horizontal)">
                                      <p:cBhvr>
                                        <p:cTn id="37" dur="500"/>
                                        <p:tgtEl>
                                          <p:spTgt spid="352269"/>
                                        </p:tgtEl>
                                      </p:cBhvr>
                                    </p:animEffect>
                                  </p:childTnLst>
                                </p:cTn>
                              </p:par>
                              <p:par>
                                <p:cTn id="38" presetID="3" presetClass="entr" presetSubtype="10" fill="hold" nodeType="withEffect">
                                  <p:stCondLst>
                                    <p:cond delay="0"/>
                                  </p:stCondLst>
                                  <p:childTnLst>
                                    <p:set>
                                      <p:cBhvr>
                                        <p:cTn id="39" dur="1" fill="hold">
                                          <p:stCondLst>
                                            <p:cond delay="0"/>
                                          </p:stCondLst>
                                        </p:cTn>
                                        <p:tgtEl>
                                          <p:spTgt spid="352270"/>
                                        </p:tgtEl>
                                        <p:attrNameLst>
                                          <p:attrName>style.visibility</p:attrName>
                                        </p:attrNameLst>
                                      </p:cBhvr>
                                      <p:to>
                                        <p:strVal val="visible"/>
                                      </p:to>
                                    </p:set>
                                    <p:animEffect transition="in" filter="blinds(horizontal)">
                                      <p:cBhvr>
                                        <p:cTn id="40" dur="500"/>
                                        <p:tgtEl>
                                          <p:spTgt spid="35227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52271"/>
                                        </p:tgtEl>
                                        <p:attrNameLst>
                                          <p:attrName>style.visibility</p:attrName>
                                        </p:attrNameLst>
                                      </p:cBhvr>
                                      <p:to>
                                        <p:strVal val="visible"/>
                                      </p:to>
                                    </p:set>
                                    <p:animEffect transition="in" filter="blinds(horizontal)">
                                      <p:cBhvr>
                                        <p:cTn id="43" dur="500"/>
                                        <p:tgtEl>
                                          <p:spTgt spid="35227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52272"/>
                                        </p:tgtEl>
                                        <p:attrNameLst>
                                          <p:attrName>style.visibility</p:attrName>
                                        </p:attrNameLst>
                                      </p:cBhvr>
                                      <p:to>
                                        <p:strVal val="visible"/>
                                      </p:to>
                                    </p:set>
                                    <p:animEffect transition="in" filter="blinds(horizontal)">
                                      <p:cBhvr>
                                        <p:cTn id="46" dur="500"/>
                                        <p:tgtEl>
                                          <p:spTgt spid="35227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52273"/>
                                        </p:tgtEl>
                                        <p:attrNameLst>
                                          <p:attrName>style.visibility</p:attrName>
                                        </p:attrNameLst>
                                      </p:cBhvr>
                                      <p:to>
                                        <p:strVal val="visible"/>
                                      </p:to>
                                    </p:set>
                                    <p:animEffect transition="in" filter="blinds(horizontal)">
                                      <p:cBhvr>
                                        <p:cTn id="49" dur="500"/>
                                        <p:tgtEl>
                                          <p:spTgt spid="35227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52274"/>
                                        </p:tgtEl>
                                        <p:attrNameLst>
                                          <p:attrName>style.visibility</p:attrName>
                                        </p:attrNameLst>
                                      </p:cBhvr>
                                      <p:to>
                                        <p:strVal val="visible"/>
                                      </p:to>
                                    </p:set>
                                    <p:animEffect transition="in" filter="blinds(horizontal)">
                                      <p:cBhvr>
                                        <p:cTn id="52" dur="500"/>
                                        <p:tgtEl>
                                          <p:spTgt spid="352274"/>
                                        </p:tgtEl>
                                      </p:cBhvr>
                                    </p:animEffect>
                                  </p:childTnLst>
                                </p:cTn>
                              </p:par>
                              <p:par>
                                <p:cTn id="53" presetID="3" presetClass="entr" presetSubtype="10" fill="hold" nodeType="withEffect">
                                  <p:stCondLst>
                                    <p:cond delay="0"/>
                                  </p:stCondLst>
                                  <p:childTnLst>
                                    <p:set>
                                      <p:cBhvr>
                                        <p:cTn id="54" dur="1" fill="hold">
                                          <p:stCondLst>
                                            <p:cond delay="0"/>
                                          </p:stCondLst>
                                        </p:cTn>
                                        <p:tgtEl>
                                          <p:spTgt spid="352275"/>
                                        </p:tgtEl>
                                        <p:attrNameLst>
                                          <p:attrName>style.visibility</p:attrName>
                                        </p:attrNameLst>
                                      </p:cBhvr>
                                      <p:to>
                                        <p:strVal val="visible"/>
                                      </p:to>
                                    </p:set>
                                    <p:animEffect transition="in" filter="blinds(horizontal)">
                                      <p:cBhvr>
                                        <p:cTn id="55" dur="500"/>
                                        <p:tgtEl>
                                          <p:spTgt spid="352275"/>
                                        </p:tgtEl>
                                      </p:cBhvr>
                                    </p:animEffect>
                                  </p:childTnLst>
                                </p:cTn>
                              </p:par>
                              <p:par>
                                <p:cTn id="56" presetID="3" presetClass="entr" presetSubtype="10" fill="hold" nodeType="withEffect">
                                  <p:stCondLst>
                                    <p:cond delay="0"/>
                                  </p:stCondLst>
                                  <p:childTnLst>
                                    <p:set>
                                      <p:cBhvr>
                                        <p:cTn id="57" dur="1" fill="hold">
                                          <p:stCondLst>
                                            <p:cond delay="0"/>
                                          </p:stCondLst>
                                        </p:cTn>
                                        <p:tgtEl>
                                          <p:spTgt spid="352276"/>
                                        </p:tgtEl>
                                        <p:attrNameLst>
                                          <p:attrName>style.visibility</p:attrName>
                                        </p:attrNameLst>
                                      </p:cBhvr>
                                      <p:to>
                                        <p:strVal val="visible"/>
                                      </p:to>
                                    </p:set>
                                    <p:animEffect transition="in" filter="blinds(horizontal)">
                                      <p:cBhvr>
                                        <p:cTn id="58" dur="500"/>
                                        <p:tgtEl>
                                          <p:spTgt spid="35227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2277"/>
                                        </p:tgtEl>
                                        <p:attrNameLst>
                                          <p:attrName>style.visibility</p:attrName>
                                        </p:attrNameLst>
                                      </p:cBhvr>
                                      <p:to>
                                        <p:strVal val="visible"/>
                                      </p:to>
                                    </p:set>
                                    <p:animEffect transition="in" filter="blinds(horizontal)">
                                      <p:cBhvr>
                                        <p:cTn id="61" dur="500"/>
                                        <p:tgtEl>
                                          <p:spTgt spid="352277"/>
                                        </p:tgtEl>
                                      </p:cBhvr>
                                    </p:animEffect>
                                  </p:childTnLst>
                                </p:cTn>
                              </p:par>
                              <p:par>
                                <p:cTn id="62" presetID="3" presetClass="entr" presetSubtype="1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linds(horizontal)">
                                      <p:cBhvr>
                                        <p:cTn id="64" dur="500"/>
                                        <p:tgtEl>
                                          <p:spTgt spid="2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linds(horizontal)">
                                      <p:cBhvr>
                                        <p:cTn id="67" dur="500"/>
                                        <p:tgtEl>
                                          <p:spTgt spid="2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blinds(horizontal)">
                                      <p:cBhvr>
                                        <p:cTn id="7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52260" grpId="0" animBg="1"/>
      <p:bldP spid="352261" grpId="0" animBg="1"/>
      <p:bldP spid="352262" grpId="0" animBg="1"/>
      <p:bldP spid="352263" grpId="0" animBg="1"/>
      <p:bldP spid="352264" grpId="0" animBg="1"/>
      <p:bldP spid="352271" grpId="0" animBg="1"/>
      <p:bldP spid="352272" grpId="0" animBg="1"/>
      <p:bldP spid="352273" grpId="0" animBg="1"/>
      <p:bldP spid="352274" grpId="0" animBg="1"/>
      <p:bldP spid="352277" grpId="0" animBg="1"/>
      <p:bldP spid="25" grpId="0" animBg="1"/>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a:t>
            </a:r>
            <a:r>
              <a:rPr lang="zh-CN" altLang="en-US" sz="2400" dirty="0">
                <a:solidFill>
                  <a:srgbClr val="FF0000"/>
                </a:solidFill>
              </a:rPr>
              <a:t>共享式以太网</a:t>
            </a:r>
            <a:r>
              <a:rPr lang="zh-CN" altLang="en-US" sz="2400" dirty="0"/>
              <a:t>，若共有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a:t>
            </a:r>
            <a:r>
              <a:rPr lang="zh-CN" altLang="en-US" sz="2400" dirty="0">
                <a:solidFill>
                  <a:srgbClr val="FF0000"/>
                </a:solidFill>
              </a:rPr>
              <a:t>以太网交换机</a:t>
            </a:r>
            <a:r>
              <a:rPr lang="zh-CN" altLang="en-US" sz="2400" dirty="0"/>
              <a:t>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en-US" dirty="0"/>
              <a:t>运行</a:t>
            </a:r>
            <a:r>
              <a:rPr lang="zh-CN" altLang="en-US" u="sng" dirty="0"/>
              <a:t>自学习算法自动维护</a:t>
            </a:r>
            <a:r>
              <a:rPr lang="zh-CN" altLang="en-US" u="sng" dirty="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322625"/>
            <a:ext cx="9066212" cy="792088"/>
          </a:xfrm>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a:xfrm>
            <a:off x="495300" y="1187227"/>
            <a:ext cx="9066212" cy="4934173"/>
          </a:xfrm>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313735"/>
            <a:ext cx="9066212" cy="792088"/>
          </a:xfrm>
        </p:spPr>
        <p:txBody>
          <a:bodyPr/>
          <a:lstStyle/>
          <a:p>
            <a:pPr algn="ctr"/>
            <a:r>
              <a:rPr lang="zh-CN" altLang="en-US" sz="3200" dirty="0"/>
              <a:t>按照以下自学习算法</a:t>
            </a:r>
            <a:br>
              <a:rPr lang="en-US" altLang="zh-CN" sz="3200" dirty="0"/>
            </a:br>
            <a:r>
              <a:rPr lang="zh-CN" altLang="en-US" sz="3200" dirty="0"/>
              <a:t>处理收到的帧和建立交换表</a:t>
            </a:r>
          </a:p>
        </p:txBody>
      </p:sp>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260395"/>
            <a:ext cx="9066212" cy="792088"/>
          </a:xfrm>
        </p:spPr>
        <p:txBody>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接口   有效时间</a:t>
              </a:r>
            </a:p>
            <a:p>
              <a:pPr defTabSz="762000" eaLnBrk="0" hangingPunct="0">
                <a:lnSpc>
                  <a:spcPct val="115000"/>
                </a:lnSpc>
              </a:pPr>
              <a:r>
                <a:rPr kumimoji="1" lang="zh-CN" altLang="en-US" sz="1600" b="1" dirty="0">
                  <a:latin typeface="+mn-lt"/>
                  <a:ea typeface="黑体" panose="02010609060101010101" pitchFamily="2" charset="-122"/>
                </a:rPr>
                <a:t>       </a:t>
              </a:r>
              <a:r>
                <a:rPr kumimoji="1" lang="en-US" altLang="zh-CN" sz="1600" b="1" dirty="0">
                  <a:latin typeface="+mn-lt"/>
                  <a:ea typeface="黑体" panose="02010609060101010101" pitchFamily="2" charset="-122"/>
                </a:rPr>
                <a:t>A           1</a:t>
              </a:r>
            </a:p>
            <a:p>
              <a:pPr defTabSz="762000" eaLnBrk="0" hangingPunct="0">
                <a:lnSpc>
                  <a:spcPct val="115000"/>
                </a:lnSpc>
              </a:pPr>
              <a:r>
                <a:rPr kumimoji="1" lang="en-US" altLang="zh-CN" sz="1600" b="1" dirty="0">
                  <a:latin typeface="+mn-lt"/>
                  <a:ea typeface="黑体" panose="02010609060101010101"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交换了两帧后的交换表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anose="02010609060101010101"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351790" y="188640"/>
            <a:ext cx="9066212" cy="792088"/>
          </a:xfrm>
        </p:spPr>
        <p:txBody>
          <a:bodyPr/>
          <a:lstStyle/>
          <a:p>
            <a:pPr algn="ctr"/>
            <a:r>
              <a:rPr lang="zh-CN" altLang="en-US" sz="4000" dirty="0"/>
              <a:t>交换机自学习和转发帧的步骤归纳 </a:t>
            </a:r>
          </a:p>
        </p:txBody>
      </p:sp>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anose="02010609060101010101" pitchFamily="2" charset="-122"/>
              </a:rPr>
              <a:t>如没有，则向所有其他接口（进入的接口除外）转发。</a:t>
            </a:r>
          </a:p>
          <a:p>
            <a:pPr lvl="1"/>
            <a:r>
              <a:rPr lang="zh-CN" altLang="en-US" sz="2400" dirty="0">
                <a:ea typeface="黑体" panose="02010609060101010101" pitchFamily="2" charset="-122"/>
              </a:rPr>
              <a:t>如有，则按</a:t>
            </a:r>
            <a:r>
              <a:rPr lang="zh-CN" altLang="en-US" sz="2400" dirty="0"/>
              <a:t>交换</a:t>
            </a:r>
            <a:r>
              <a:rPr lang="zh-CN" altLang="en-US" sz="2400" dirty="0">
                <a:ea typeface="黑体" panose="02010609060101010101" pitchFamily="2" charset="-122"/>
              </a:rPr>
              <a:t>表中给出的接口进行转发。</a:t>
            </a:r>
          </a:p>
          <a:p>
            <a:pPr lvl="1"/>
            <a:r>
              <a:rPr lang="zh-CN" altLang="en-US" sz="2400" dirty="0">
                <a:ea typeface="黑体" panose="02010609060101010101" pitchFamily="2" charset="-122"/>
              </a:rPr>
              <a:t>若交换表中给出的接口就是该帧进入交换机的接口，则应丢弃这个帧（因为这时不需要经过交换机进行转发）。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0243">
                                            <p:txEl>
                                              <p:pRg st="3" end="3"/>
                                            </p:txEl>
                                          </p:spTgt>
                                        </p:tgtEl>
                                        <p:attrNameLst>
                                          <p:attrName>style.visibility</p:attrName>
                                        </p:attrNameLst>
                                      </p:cBhvr>
                                      <p:to>
                                        <p:strVal val="visible"/>
                                      </p:to>
                                    </p:set>
                                    <p:animEffect transition="in" filter="blinds(horizontal)">
                                      <p:cBhvr>
                                        <p:cTn id="7" dur="500"/>
                                        <p:tgtEl>
                                          <p:spTgt spid="6502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0243">
                                            <p:txEl>
                                              <p:pRg st="4" end="4"/>
                                            </p:txEl>
                                          </p:spTgt>
                                        </p:tgtEl>
                                        <p:attrNameLst>
                                          <p:attrName>style.visibility</p:attrName>
                                        </p:attrNameLst>
                                      </p:cBhvr>
                                      <p:to>
                                        <p:strVal val="visible"/>
                                      </p:to>
                                    </p:set>
                                    <p:animEffect transition="in" filter="blinds(horizontal)">
                                      <p:cBhvr>
                                        <p:cTn id="10" dur="500"/>
                                        <p:tgtEl>
                                          <p:spTgt spid="6502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0243">
                                            <p:txEl>
                                              <p:pRg st="5" end="5"/>
                                            </p:txEl>
                                          </p:spTgt>
                                        </p:tgtEl>
                                        <p:attrNameLst>
                                          <p:attrName>style.visibility</p:attrName>
                                        </p:attrNameLst>
                                      </p:cBhvr>
                                      <p:to>
                                        <p:strVal val="visible"/>
                                      </p:to>
                                    </p:set>
                                    <p:animEffect transition="in" filter="blinds(horizontal)">
                                      <p:cBhvr>
                                        <p:cTn id="13" dur="500"/>
                                        <p:tgtEl>
                                          <p:spTgt spid="65024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50243">
                                            <p:txEl>
                                              <p:pRg st="6" end="6"/>
                                            </p:txEl>
                                          </p:spTgt>
                                        </p:tgtEl>
                                        <p:attrNameLst>
                                          <p:attrName>style.visibility</p:attrName>
                                        </p:attrNameLst>
                                      </p:cBhvr>
                                      <p:to>
                                        <p:strVal val="visible"/>
                                      </p:to>
                                    </p:set>
                                    <p:animEffect transition="in" filter="blinds(horizontal)">
                                      <p:cBhvr>
                                        <p:cTn id="16" dur="500"/>
                                        <p:tgtEl>
                                          <p:spTgt spid="65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#2</a:t>
              </a: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交换机 </a:t>
              </a:r>
              <a:r>
                <a:rPr kumimoji="1" lang="en-US" altLang="zh-CN" sz="2400" b="1" dirty="0">
                  <a:solidFill>
                    <a:srgbClr val="000099"/>
                  </a:solidFill>
                  <a:latin typeface="+mn-lt"/>
                  <a:ea typeface="黑体" panose="02010609060101010101" pitchFamily="2" charset="-122"/>
                </a:rPr>
                <a:t>#2</a:t>
              </a: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a:latin typeface="+mn-lt"/>
                <a:ea typeface="黑体" panose="02010609060101010101" pitchFamily="2" charset="-122"/>
              </a:rPr>
              <a:t>在两个交换机之间兜圈子的帧</a:t>
            </a:r>
            <a:endParaRPr lang="zh-CN" altLang="en-US" sz="2400" b="1" dirty="0">
              <a:latin typeface="+mn-lt"/>
              <a:ea typeface="黑体" panose="0201060906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a:t>交换机使用了生成树协议 </a:t>
            </a:r>
          </a:p>
        </p:txBody>
      </p:sp>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a:t>
            </a:r>
            <a:r>
              <a:rPr lang="zh-CN" altLang="zh-CN" dirty="0">
                <a:solidFill>
                  <a:srgbClr val="FF0000"/>
                </a:solidFill>
              </a:rPr>
              <a:t>逻辑</a:t>
            </a:r>
            <a:r>
              <a:rPr lang="zh-CN" altLang="zh-CN" dirty="0">
                <a:solidFill>
                  <a:srgbClr val="0000FF"/>
                </a:solidFill>
              </a:rPr>
              <a:t>上则</a:t>
            </a:r>
            <a:r>
              <a:rPr lang="zh-CN" altLang="zh-CN" dirty="0">
                <a:solidFill>
                  <a:srgbClr val="FF0000"/>
                </a:solidFill>
              </a:rPr>
              <a:t>切断某些链路</a:t>
            </a:r>
            <a:r>
              <a:rPr lang="zh-CN" altLang="zh-CN" dirty="0">
                <a:solidFill>
                  <a:srgbClr val="0000FF"/>
                </a:solidFill>
              </a:rPr>
              <a:t>，使得从一台主机到所有其他主机的路径是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a:latin typeface="+mn-lt"/>
                <a:ea typeface="黑体" panose="02010609060101010101" pitchFamily="2" charset="-122"/>
              </a:rPr>
              <a:t>用控制字符进行帧定界的方法举例</a:t>
            </a:r>
            <a:endParaRPr lang="zh-CN" altLang="en-US" sz="2400" b="1" dirty="0">
              <a:latin typeface="+mn-lt"/>
              <a:ea typeface="黑体" panose="0201060906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a:t>
            </a:r>
            <a:r>
              <a:rPr lang="zh-CN" altLang="zh-CN" dirty="0">
                <a:solidFill>
                  <a:srgbClr val="FF0000"/>
                </a:solidFill>
              </a:rPr>
              <a:t>星形结构</a:t>
            </a:r>
            <a:r>
              <a:rPr lang="zh-CN" altLang="zh-CN" dirty="0"/>
              <a:t>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anose="02010609060101010101" pitchFamily="2" charset="-122"/>
              </a:rPr>
              <a:t>10 </a:t>
            </a:r>
            <a:r>
              <a:rPr lang="zh-CN" altLang="en-US" sz="2400" b="1" dirty="0">
                <a:solidFill>
                  <a:srgbClr val="000099"/>
                </a:solidFill>
                <a:latin typeface="+mn-lt"/>
                <a:ea typeface="黑体" panose="02010609060101010101" pitchFamily="2" charset="-122"/>
              </a:rPr>
              <a:t>台计算机划分为三个虚拟局域网：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p>
            <a:p>
              <a:pPr algn="ctr"/>
              <a:r>
                <a:rPr kumimoji="1" lang="zh-CN" altLang="en-US" b="1">
                  <a:solidFill>
                    <a:srgbClr val="000099"/>
                  </a:solidFill>
                  <a:latin typeface="+mn-lt"/>
                  <a:ea typeface="黑体" panose="02010609060101010101" pitchFamily="2" charset="-122"/>
                </a:rPr>
                <a:t>交换机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solidFill>
                  <a:srgbClr val="FF0000"/>
                </a:solidFill>
              </a:rPr>
              <a:t>4</a:t>
            </a:r>
            <a:r>
              <a:rPr lang="zh-CN" altLang="zh-CN" dirty="0">
                <a:solidFill>
                  <a:srgbClr val="FF0000"/>
                </a:solidFill>
              </a:rPr>
              <a:t>字节的标识符</a:t>
            </a:r>
            <a:r>
              <a:rPr lang="zh-CN" altLang="zh-CN" dirty="0"/>
              <a:t>，称为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a:latin typeface="+mn-lt"/>
                <a:ea typeface="黑体" panose="02010609060101010101" pitchFamily="2" charset="-122"/>
              </a:rPr>
              <a:t>插入</a:t>
            </a:r>
            <a:r>
              <a:rPr lang="en-US" altLang="zh-CN" sz="2400" b="1" dirty="0">
                <a:latin typeface="+mn-lt"/>
                <a:ea typeface="黑体" panose="02010609060101010101" pitchFamily="2" charset="-122"/>
              </a:rPr>
              <a:t> VLAN </a:t>
            </a:r>
            <a:r>
              <a:rPr lang="zh-CN" altLang="zh-CN" sz="2400" b="1" dirty="0">
                <a:latin typeface="+mn-lt"/>
                <a:ea typeface="黑体" panose="02010609060101010101" pitchFamily="2" charset="-122"/>
              </a:rPr>
              <a:t>标记后变成了</a:t>
            </a:r>
            <a:r>
              <a:rPr lang="en-US" altLang="zh-CN" sz="2400" b="1" dirty="0">
                <a:latin typeface="+mn-lt"/>
                <a:ea typeface="黑体" panose="02010609060101010101" pitchFamily="2" charset="-122"/>
              </a:rPr>
              <a:t> 802.1Q </a:t>
            </a:r>
            <a:r>
              <a:rPr lang="zh-CN" altLang="zh-CN" sz="2400" b="1" dirty="0">
                <a:latin typeface="+mn-lt"/>
                <a:ea typeface="黑体" panose="02010609060101010101" pitchFamily="2" charset="-122"/>
              </a:rPr>
              <a:t>帧</a:t>
            </a:r>
            <a:endParaRPr lang="zh-CN" altLang="en-US" sz="2400" b="1" dirty="0">
              <a:latin typeface="+mn-lt"/>
              <a:ea typeface="黑体" panose="02010609060101010101"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anose="02010609060101010101" pitchFamily="2" charset="-122"/>
                  </a:rPr>
                  <a:t>以太网</a:t>
                </a:r>
                <a:endParaRPr kumimoji="1" lang="en-US" altLang="zh-CN" sz="2000" b="1" dirty="0">
                  <a:solidFill>
                    <a:srgbClr val="0000CC"/>
                  </a:solidFill>
                  <a:latin typeface="+mn-lt"/>
                  <a:ea typeface="黑体" panose="02010609060101010101" pitchFamily="2" charset="-122"/>
                </a:endParaRPr>
              </a:p>
              <a:p>
                <a:pPr algn="ctr" defTabSz="762000">
                  <a:lnSpc>
                    <a:spcPct val="80000"/>
                  </a:lnSpc>
                </a:pPr>
                <a:r>
                  <a:rPr kumimoji="1" lang="en-US" altLang="zh-CN" sz="2000" b="1" dirty="0">
                    <a:solidFill>
                      <a:srgbClr val="0000CC"/>
                    </a:solidFill>
                    <a:latin typeface="+mn-lt"/>
                    <a:ea typeface="黑体" panose="02010609060101010101" pitchFamily="2" charset="-122"/>
                  </a:rPr>
                  <a:t>MAC</a:t>
                </a:r>
                <a:r>
                  <a:rPr kumimoji="1" lang="zh-CN" altLang="en-US" sz="2000" b="1" dirty="0">
                    <a:solidFill>
                      <a:srgbClr val="0000CC"/>
                    </a:solidFill>
                    <a:latin typeface="+mn-lt"/>
                    <a:ea typeface="黑体" panose="02010609060101010101"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anose="02010609060101010101" pitchFamily="2" charset="-122"/>
                  </a:rPr>
                  <a:t>字节</a:t>
                </a:r>
                <a:endParaRPr kumimoji="1" lang="en-US" altLang="zh-CN" sz="2000" b="1" dirty="0">
                  <a:solidFill>
                    <a:srgbClr val="0000CC"/>
                  </a:solidFill>
                  <a:latin typeface="+mn-lt"/>
                  <a:ea typeface="黑体" panose="02010609060101010101"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p>
            </p:txBody>
          </p:sp>
          <p:sp>
            <p:nvSpPr>
              <p:cNvPr id="52"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anose="02010609060101010101" pitchFamily="2" charset="-122"/>
                  </a:rPr>
                  <a:t>VLAN </a:t>
                </a:r>
                <a:r>
                  <a:rPr lang="zh-CN" altLang="zh-CN" b="1" dirty="0">
                    <a:solidFill>
                      <a:srgbClr val="0000CC"/>
                    </a:solidFill>
                    <a:latin typeface="+mn-lt"/>
                    <a:ea typeface="黑体" panose="02010609060101010101" pitchFamily="2" charset="-122"/>
                  </a:rPr>
                  <a:t>标识符</a:t>
                </a:r>
                <a:endParaRPr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12 </a:t>
                </a:r>
                <a:r>
                  <a:rPr kumimoji="1" lang="zh-CN" altLang="en-US" b="1" dirty="0">
                    <a:solidFill>
                      <a:srgbClr val="0000CC"/>
                    </a:solidFill>
                    <a:latin typeface="+mn-lt"/>
                    <a:ea typeface="黑体" panose="02010609060101010101" pitchFamily="2" charset="-122"/>
                  </a:rPr>
                  <a:t>位</a:t>
                </a:r>
                <a:r>
                  <a:rPr kumimoji="1" lang="en-US" altLang="zh-CN" b="1" dirty="0">
                    <a:solidFill>
                      <a:srgbClr val="0000CC"/>
                    </a:solidFill>
                    <a:latin typeface="+mn-lt"/>
                    <a:ea typeface="黑体" panose="02010609060101010101" pitchFamily="2" charset="-122"/>
                  </a:rPr>
                  <a:t> (4096</a:t>
                </a:r>
                <a:r>
                  <a:rPr kumimoji="1" lang="zh-CN" altLang="en-US" b="1" dirty="0">
                    <a:solidFill>
                      <a:srgbClr val="0000CC"/>
                    </a:solidFill>
                    <a:latin typeface="+mn-lt"/>
                    <a:ea typeface="黑体" panose="02010609060101010101" pitchFamily="2" charset="-122"/>
                  </a:rPr>
                  <a:t>个</a:t>
                </a:r>
                <a:r>
                  <a:rPr kumimoji="1" lang="en-US" altLang="zh-CN" b="1" dirty="0">
                    <a:solidFill>
                      <a:srgbClr val="0000CC"/>
                    </a:solidFill>
                    <a:latin typeface="+mn-lt"/>
                    <a:ea typeface="黑体" panose="02010609060101010101"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anose="02010609060101010101" pitchFamily="2" charset="-122"/>
                  </a:rPr>
                  <a:t>用户优先级</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3 </a:t>
                </a:r>
                <a:r>
                  <a:rPr kumimoji="1" lang="zh-CN" altLang="en-US" b="1" dirty="0">
                    <a:solidFill>
                      <a:srgbClr val="0000CC"/>
                    </a:solidFill>
                    <a:latin typeface="+mn-lt"/>
                    <a:ea typeface="黑体" panose="02010609060101010101" pitchFamily="2" charset="-122"/>
                  </a:rPr>
                  <a:t>位</a:t>
                </a:r>
                <a:endParaRPr kumimoji="1" lang="en-US" altLang="zh-CN" b="1" dirty="0">
                  <a:solidFill>
                    <a:srgbClr val="0000CC"/>
                  </a:solidFill>
                  <a:latin typeface="+mn-lt"/>
                  <a:ea typeface="黑体" panose="02010609060101010101"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anose="02010609060101010101" pitchFamily="2" charset="-122"/>
                  </a:rPr>
                  <a:t>规范格式指示符</a:t>
                </a:r>
                <a:r>
                  <a:rPr kumimoji="1" lang="en-US" altLang="zh-CN" b="1" dirty="0">
                    <a:solidFill>
                      <a:srgbClr val="0000CC"/>
                    </a:solidFill>
                    <a:latin typeface="+mn-lt"/>
                    <a:ea typeface="黑体" panose="02010609060101010101" pitchFamily="2" charset="-122"/>
                  </a:rPr>
                  <a:t>( CFI )</a:t>
                </a:r>
              </a:p>
              <a:p>
                <a:pPr algn="ctr" defTabSz="762000"/>
                <a:r>
                  <a:rPr kumimoji="1" lang="en-US" altLang="zh-CN" b="1" dirty="0">
                    <a:solidFill>
                      <a:srgbClr val="0000CC"/>
                    </a:solidFill>
                    <a:latin typeface="+mn-lt"/>
                    <a:ea typeface="黑体" panose="02010609060101010101" pitchFamily="2" charset="-122"/>
                  </a:rPr>
                  <a:t>1 </a:t>
                </a:r>
                <a:r>
                  <a:rPr kumimoji="1" lang="zh-CN" altLang="en-US" b="1" dirty="0">
                    <a:solidFill>
                      <a:srgbClr val="0000CC"/>
                    </a:solidFill>
                    <a:latin typeface="+mn-lt"/>
                    <a:ea typeface="黑体" panose="02010609060101010101" pitchFamily="2" charset="-122"/>
                  </a:rPr>
                  <a:t>位</a:t>
                </a:r>
                <a:r>
                  <a:rPr kumimoji="1" lang="en-US" altLang="zh-CN" b="1" dirty="0">
                    <a:solidFill>
                      <a:srgbClr val="0000CC"/>
                    </a:solidFill>
                    <a:latin typeface="+mn-lt"/>
                    <a:ea typeface="黑体" panose="02010609060101010101"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anose="02010600030101010101" pitchFamily="2" charset="-122"/>
                  </a:rPr>
                  <a:t>802.1Q</a:t>
                </a:r>
              </a:p>
              <a:p>
                <a:pPr algn="ctr"/>
                <a:r>
                  <a:rPr lang="zh-CN" altLang="en-US" b="1" dirty="0">
                    <a:ea typeface="宋体" panose="02010600030101010101" pitchFamily="2" charset="-122"/>
                  </a:rPr>
                  <a:t>标记</a:t>
                </a:r>
                <a:endParaRPr lang="en-US" altLang="zh-CN" b="1" dirty="0">
                  <a:ea typeface="宋体" panose="02010600030101010101"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长度</a:t>
                </a:r>
                <a:r>
                  <a:rPr kumimoji="1" lang="en-US" altLang="zh-CN" sz="2000" b="1" dirty="0">
                    <a:solidFill>
                      <a:srgbClr val="000099"/>
                    </a:solidFill>
                    <a:ea typeface="黑体" panose="02010609060101010101" pitchFamily="2" charset="-122"/>
                  </a:rPr>
                  <a:t>/</a:t>
                </a:r>
                <a:r>
                  <a:rPr kumimoji="1" lang="zh-CN" altLang="en-US" sz="2000" b="1" dirty="0">
                    <a:solidFill>
                      <a:srgbClr val="000099"/>
                    </a:solidFill>
                    <a:ea typeface="黑体" panose="02010609060101010101"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anose="02010609060101010101"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anose="02010600030101010101"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sz="1600">
                    <a:ea typeface="宋体" panose="02010600030101010101"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802.1Q </a:t>
                  </a:r>
                  <a:r>
                    <a:rPr lang="zh-CN" altLang="en-US" sz="2000" b="1" dirty="0">
                      <a:latin typeface="Tahoma" panose="020B0604030504040204" pitchFamily="34" charset="0"/>
                      <a:ea typeface="宋体" panose="02010600030101010101" pitchFamily="2" charset="-122"/>
                    </a:rPr>
                    <a:t>标记类型</a:t>
                  </a:r>
                  <a:endParaRPr lang="en-US" altLang="zh-CN" sz="2000" b="1" dirty="0">
                    <a:latin typeface="Tahoma" panose="020B0604030504040204" pitchFamily="34" charset="0"/>
                    <a:ea typeface="宋体" panose="02010600030101010101"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0</a:t>
                  </a:r>
                  <a:r>
                    <a:rPr lang="en-US" altLang="zh-CN" sz="1600" b="1" dirty="0">
                      <a:latin typeface="Tahoma" panose="020B0604030504040204" pitchFamily="34" charset="0"/>
                      <a:ea typeface="宋体" panose="02010600030101010101" pitchFamily="2" charset="-122"/>
                    </a:rPr>
                    <a:t>X</a:t>
                  </a:r>
                  <a:r>
                    <a:rPr lang="en-US" altLang="zh-CN" sz="2000" b="1" dirty="0">
                      <a:latin typeface="Tahoma" panose="020B0604030504040204" pitchFamily="34" charset="0"/>
                      <a:ea typeface="宋体" panose="02010600030101010101" pitchFamily="2" charset="-122"/>
                    </a:rPr>
                    <a:t>8100</a:t>
                  </a:r>
                </a:p>
                <a:p>
                  <a:pPr algn="ctr"/>
                  <a:r>
                    <a:rPr kumimoji="1" lang="en-US" altLang="zh-CN" sz="1600" b="1" dirty="0">
                      <a:solidFill>
                        <a:srgbClr val="000099"/>
                      </a:solidFill>
                      <a:ea typeface="黑体" panose="02010609060101010101" pitchFamily="2" charset="-122"/>
                    </a:rPr>
                    <a:t>(1 0 0 0 0 0 0 1  0 0 0 0 0 0 0 0)</a:t>
                  </a:r>
                  <a:endParaRPr lang="en-US" altLang="zh-CN" sz="1600" b="1" dirty="0">
                    <a:latin typeface="Tahoma" panose="020B0604030504040204" pitchFamily="34" charset="0"/>
                    <a:ea typeface="宋体" panose="02010600030101010101"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TCI (</a:t>
                  </a:r>
                  <a:r>
                    <a:rPr lang="zh-CN" altLang="en-US" sz="2000" b="1" dirty="0">
                      <a:latin typeface="Tahoma" panose="020B0604030504040204" pitchFamily="34" charset="0"/>
                      <a:ea typeface="宋体" panose="02010600030101010101" pitchFamily="2" charset="-122"/>
                    </a:rPr>
                    <a:t>标记控制信息</a:t>
                  </a:r>
                  <a:r>
                    <a:rPr lang="en-US" altLang="zh-CN" sz="2000" b="1" dirty="0">
                      <a:latin typeface="Tahoma" panose="020B0604030504040204" pitchFamily="34" charset="0"/>
                      <a:ea typeface="宋体" panose="02010600030101010101"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anose="02010609060101010101" pitchFamily="2" charset="-122"/>
              </a:rPr>
              <a:t>以太网</a:t>
            </a:r>
            <a:r>
              <a:rPr lang="en-US" altLang="zh-CN" sz="2000" b="1" dirty="0">
                <a:solidFill>
                  <a:srgbClr val="000099"/>
                </a:solidFill>
                <a:latin typeface="+mn-lt"/>
                <a:ea typeface="黑体" panose="02010609060101010101" pitchFamily="2" charset="-122"/>
              </a:rPr>
              <a:t> MAC </a:t>
            </a:r>
            <a:r>
              <a:rPr lang="zh-CN" altLang="en-US" sz="2000" b="1" dirty="0">
                <a:solidFill>
                  <a:srgbClr val="000099"/>
                </a:solidFill>
                <a:latin typeface="+mn-lt"/>
                <a:ea typeface="黑体" panose="02010609060101010101" pitchFamily="2" charset="-122"/>
              </a:rPr>
              <a:t>帧</a:t>
            </a:r>
            <a:r>
              <a:rPr lang="zh-CN" altLang="zh-CN" sz="2000" b="1" dirty="0">
                <a:solidFill>
                  <a:srgbClr val="000099"/>
                </a:solidFill>
                <a:latin typeface="+mn-lt"/>
                <a:ea typeface="黑体" panose="02010609060101010101" pitchFamily="2" charset="-122"/>
              </a:rPr>
              <a:t>的最大帧长从原来的</a:t>
            </a:r>
            <a:r>
              <a:rPr lang="en-US" altLang="zh-CN" sz="2000" b="1" dirty="0">
                <a:solidFill>
                  <a:srgbClr val="000099"/>
                </a:solidFill>
                <a:latin typeface="+mn-lt"/>
                <a:ea typeface="黑体" panose="02010609060101010101" pitchFamily="2" charset="-122"/>
              </a:rPr>
              <a:t> 1518 </a:t>
            </a:r>
            <a:r>
              <a:rPr lang="zh-CN" altLang="zh-CN" sz="2000" b="1" dirty="0">
                <a:solidFill>
                  <a:srgbClr val="000099"/>
                </a:solidFill>
                <a:latin typeface="+mn-lt"/>
                <a:ea typeface="黑体" panose="02010609060101010101" pitchFamily="2" charset="-122"/>
              </a:rPr>
              <a:t>字节变为</a:t>
            </a:r>
            <a:r>
              <a:rPr lang="en-US" altLang="zh-CN" sz="2000" b="1" dirty="0">
                <a:solidFill>
                  <a:srgbClr val="000099"/>
                </a:solidFill>
                <a:latin typeface="+mn-lt"/>
                <a:ea typeface="黑体" panose="02010609060101010101" pitchFamily="2" charset="-122"/>
              </a:rPr>
              <a:t> 1522</a:t>
            </a:r>
            <a:r>
              <a:rPr lang="zh-CN" altLang="zh-CN" sz="2000" b="1" dirty="0">
                <a:solidFill>
                  <a:srgbClr val="000099"/>
                </a:solidFill>
                <a:latin typeface="+mn-lt"/>
                <a:ea typeface="黑体" panose="02010609060101010101" pitchFamily="2" charset="-122"/>
              </a:rPr>
              <a:t>字节</a:t>
            </a:r>
            <a:r>
              <a:rPr lang="zh-CN" altLang="en-US" sz="2000" b="1" dirty="0">
                <a:solidFill>
                  <a:srgbClr val="000099"/>
                </a:solidFill>
                <a:latin typeface="+mn-lt"/>
                <a:ea typeface="黑体" panose="02010609060101010101" pitchFamily="2" charset="-122"/>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p>
          <a:p>
            <a:pPr algn="ctr"/>
            <a:r>
              <a:rPr kumimoji="1" lang="zh-CN" altLang="en-US" sz="2400" b="1" dirty="0">
                <a:solidFill>
                  <a:srgbClr val="FF0000"/>
                </a:solidFill>
                <a:latin typeface="+mn-lt"/>
                <a:ea typeface="黑体" panose="02010609060101010101"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p>
          <a:p>
            <a:r>
              <a:rPr kumimoji="1" lang="zh-CN" altLang="en-US" sz="2400" b="1">
                <a:solidFill>
                  <a:srgbClr val="000099"/>
                </a:solidFill>
                <a:latin typeface="+mn-lt"/>
                <a:ea typeface="黑体" panose="02010609060101010101"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数据部分恰好出现与</a:t>
            </a:r>
            <a:r>
              <a:rPr lang="en-US" altLang="zh-CN" sz="2400" b="1" dirty="0">
                <a:latin typeface="+mn-lt"/>
                <a:ea typeface="黑体" panose="02010609060101010101" pitchFamily="2" charset="-122"/>
              </a:rPr>
              <a:t> EOT </a:t>
            </a:r>
            <a:r>
              <a:rPr lang="zh-CN" altLang="zh-CN" sz="2400" b="1" dirty="0">
                <a:latin typeface="+mn-lt"/>
                <a:ea typeface="黑体" panose="02010609060101010101" pitchFamily="2" charset="-122"/>
              </a:rPr>
              <a:t>一样的代码</a:t>
            </a:r>
            <a:endParaRPr lang="zh-CN" altLang="en-US" sz="2400" b="1" dirty="0">
              <a:latin typeface="+mn-lt"/>
              <a:ea typeface="黑体" panose="0201060906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a:xfrm>
            <a:off x="495300" y="1053242"/>
            <a:ext cx="9066212" cy="4934173"/>
          </a:xfrm>
        </p:spPr>
        <p:txBody>
          <a:bodyPr/>
          <a:lstStyle/>
          <a:p>
            <a:r>
              <a:rPr lang="zh-CN" altLang="en-US" sz="2400" dirty="0"/>
              <a:t>可在全双工方式下工作而无冲突发生。</a:t>
            </a:r>
            <a:r>
              <a:rPr lang="zh-CN" altLang="en-US" sz="2400" dirty="0">
                <a:solidFill>
                  <a:srgbClr val="FF0000"/>
                </a:solidFill>
              </a:rPr>
              <a:t>在全双工方式下工作时，不使用 </a:t>
            </a:r>
            <a:r>
              <a:rPr lang="en-US" altLang="zh-CN" sz="2400" dirty="0">
                <a:solidFill>
                  <a:srgbClr val="FF0000"/>
                </a:solidFill>
              </a:rPr>
              <a:t>CSMA/CD </a:t>
            </a:r>
            <a:r>
              <a:rPr lang="zh-CN" altLang="en-US" sz="2400" dirty="0">
                <a:solidFill>
                  <a:srgbClr val="FF0000"/>
                </a:solidFill>
              </a:rPr>
              <a:t>协议。</a:t>
            </a:r>
          </a:p>
          <a:p>
            <a:r>
              <a:rPr lang="en-US" altLang="zh-CN" sz="2400" dirty="0">
                <a:solidFill>
                  <a:srgbClr val="FF0000"/>
                </a:solidFill>
              </a:rPr>
              <a:t>MAC </a:t>
            </a:r>
            <a:r>
              <a:rPr lang="zh-CN" altLang="en-US" sz="2400" dirty="0">
                <a:solidFill>
                  <a:srgbClr val="FF0000"/>
                </a:solidFill>
              </a:rPr>
              <a:t>帧格式仍然是 </a:t>
            </a:r>
            <a:r>
              <a:rPr lang="en-US" altLang="zh-CN" sz="2400" dirty="0">
                <a:solidFill>
                  <a:srgbClr val="FF0000"/>
                </a:solidFill>
              </a:rPr>
              <a:t>802.3 </a:t>
            </a:r>
            <a:r>
              <a:rPr lang="zh-CN" altLang="en-US" sz="2400" dirty="0">
                <a:solidFill>
                  <a:srgbClr val="FF0000"/>
                </a:solidFill>
              </a:rPr>
              <a:t>标准规定的。</a:t>
            </a:r>
          </a:p>
          <a:p>
            <a:r>
              <a:rPr lang="zh-CN" altLang="en-US" sz="2400" dirty="0">
                <a:solidFill>
                  <a:srgbClr val="0000FF"/>
                </a:solidFill>
              </a:rPr>
              <a:t>保持最短帧长不变，对于铜缆</a:t>
            </a:r>
            <a:r>
              <a:rPr lang="en-US" altLang="zh-CN" sz="2400" dirty="0">
                <a:solidFill>
                  <a:srgbClr val="0000FF"/>
                </a:solidFill>
                <a:sym typeface="+mn-ea"/>
              </a:rPr>
              <a:t>100 </a:t>
            </a:r>
            <a:r>
              <a:rPr lang="en-US" altLang="zh-CN" sz="2400" dirty="0" err="1">
                <a:solidFill>
                  <a:srgbClr val="0000FF"/>
                </a:solidFill>
                <a:sym typeface="+mn-ea"/>
              </a:rPr>
              <a:t>Mbit</a:t>
            </a:r>
            <a:r>
              <a:rPr lang="en-US" altLang="zh-CN" sz="2400" dirty="0">
                <a:solidFill>
                  <a:srgbClr val="0000FF"/>
                </a:solidFill>
                <a:sym typeface="+mn-ea"/>
              </a:rPr>
              <a:t>/s</a:t>
            </a:r>
            <a:r>
              <a:rPr lang="zh-CN" altLang="en-US" sz="2400" dirty="0">
                <a:solidFill>
                  <a:srgbClr val="0000FF"/>
                </a:solidFill>
                <a:sym typeface="+mn-ea"/>
              </a:rPr>
              <a:t>以太网，</a:t>
            </a:r>
            <a:r>
              <a:rPr lang="zh-CN" altLang="en-US" sz="2400" dirty="0">
                <a:solidFill>
                  <a:srgbClr val="0000FF"/>
                </a:solidFill>
              </a:rPr>
              <a:t>但将一个网段的最大电缆长度减小到 </a:t>
            </a:r>
            <a:r>
              <a:rPr lang="en-US" altLang="zh-CN" sz="2400" dirty="0">
                <a:solidFill>
                  <a:srgbClr val="0000FF"/>
                </a:solidFill>
              </a:rPr>
              <a:t>100 m</a:t>
            </a:r>
            <a:r>
              <a:rPr lang="zh-CN" altLang="en-US" sz="2400" dirty="0">
                <a:solidFill>
                  <a:srgbClr val="0000FF"/>
                </a:solidFill>
              </a:rPr>
              <a:t>，</a:t>
            </a:r>
            <a:r>
              <a:rPr lang="zh-CN" altLang="en-US" sz="2400" dirty="0">
                <a:solidFill>
                  <a:srgbClr val="0000FF"/>
                </a:solidFill>
                <a:sym typeface="+mn-ea"/>
              </a:rPr>
              <a:t>最短帧长不变。</a:t>
            </a:r>
            <a:endParaRPr lang="zh-CN" altLang="en-US" sz="2400" dirty="0">
              <a:solidFill>
                <a:srgbClr val="0000FF"/>
              </a:solidFill>
            </a:endParaRPr>
          </a:p>
          <a:p>
            <a:r>
              <a:rPr lang="en-US" altLang="zh-CN" sz="2400" dirty="0">
                <a:solidFill>
                  <a:srgbClr val="0000FF"/>
                </a:solidFill>
                <a:sym typeface="+mn-ea"/>
              </a:rPr>
              <a:t>100 </a:t>
            </a:r>
            <a:r>
              <a:rPr lang="en-US" altLang="zh-CN" sz="2400" dirty="0" err="1">
                <a:solidFill>
                  <a:srgbClr val="0000FF"/>
                </a:solidFill>
                <a:sym typeface="+mn-ea"/>
              </a:rPr>
              <a:t>Mbit</a:t>
            </a:r>
            <a:r>
              <a:rPr lang="en-US" altLang="zh-CN" sz="2400" dirty="0">
                <a:solidFill>
                  <a:srgbClr val="0000FF"/>
                </a:solidFill>
                <a:sym typeface="+mn-ea"/>
              </a:rPr>
              <a:t>/s</a:t>
            </a:r>
            <a:r>
              <a:rPr lang="zh-CN" altLang="en-US" sz="2400" dirty="0">
                <a:solidFill>
                  <a:srgbClr val="0000FF"/>
                </a:solidFill>
                <a:sym typeface="+mn-ea"/>
              </a:rPr>
              <a:t>以太网争用期是</a:t>
            </a:r>
            <a:r>
              <a:rPr lang="en-US" altLang="zh-CN" sz="2400" dirty="0">
                <a:solidFill>
                  <a:srgbClr val="0000FF"/>
                </a:solidFill>
                <a:sym typeface="+mn-ea"/>
              </a:rPr>
              <a:t>5.12 </a:t>
            </a:r>
            <a:r>
              <a:rPr lang="en-US" altLang="zh-CN" sz="2400" dirty="0">
                <a:solidFill>
                  <a:srgbClr val="0000FF"/>
                </a:solidFill>
                <a:sym typeface="Symbol" panose="05050102010706020507" pitchFamily="18" charset="2"/>
              </a:rPr>
              <a:t></a:t>
            </a:r>
            <a:r>
              <a:rPr lang="en-US" altLang="zh-CN" sz="2400" dirty="0">
                <a:solidFill>
                  <a:srgbClr val="0000FF"/>
                </a:solidFill>
                <a:sym typeface="+mn-ea"/>
              </a:rPr>
              <a:t>s</a:t>
            </a:r>
            <a:r>
              <a:rPr lang="zh-CN" altLang="en-US" sz="2400" dirty="0">
                <a:solidFill>
                  <a:srgbClr val="0000FF"/>
                </a:solidFill>
                <a:sym typeface="+mn-ea"/>
              </a:rPr>
              <a:t>，</a:t>
            </a:r>
            <a:r>
              <a:rPr lang="zh-CN" altLang="en-US" sz="2400" dirty="0">
                <a:solidFill>
                  <a:srgbClr val="0000FF"/>
                </a:solidFill>
              </a:rPr>
              <a:t>帧间时间间隔从原来的 </a:t>
            </a:r>
            <a:r>
              <a:rPr lang="en-US" altLang="zh-CN" sz="2400" dirty="0">
                <a:solidFill>
                  <a:srgbClr val="0000FF"/>
                </a:solidFill>
              </a:rPr>
              <a:t>9.6 </a:t>
            </a:r>
            <a:r>
              <a:rPr lang="en-US" altLang="zh-CN" sz="2400" dirty="0">
                <a:solidFill>
                  <a:srgbClr val="0000FF"/>
                </a:solidFill>
                <a:sym typeface="Symbol" panose="05050102010706020507" pitchFamily="18" charset="2"/>
              </a:rPr>
              <a:t></a:t>
            </a:r>
            <a:r>
              <a:rPr lang="en-US" altLang="zh-CN" sz="2400" dirty="0">
                <a:solidFill>
                  <a:srgbClr val="0000FF"/>
                </a:solidFill>
              </a:rPr>
              <a:t>s </a:t>
            </a:r>
            <a:r>
              <a:rPr lang="zh-CN" altLang="en-US" sz="2400" dirty="0">
                <a:solidFill>
                  <a:srgbClr val="0000FF"/>
                </a:solidFill>
              </a:rPr>
              <a:t>改为现在的 </a:t>
            </a:r>
            <a:r>
              <a:rPr lang="en-US" altLang="zh-CN" sz="2400" dirty="0">
                <a:solidFill>
                  <a:srgbClr val="0000FF"/>
                </a:solidFill>
              </a:rPr>
              <a:t>0.96 </a:t>
            </a:r>
            <a:r>
              <a:rPr lang="en-US" altLang="zh-CN" sz="2400" dirty="0">
                <a:solidFill>
                  <a:srgbClr val="0000FF"/>
                </a:solidFill>
                <a:sym typeface="Symbol" panose="05050102010706020507" pitchFamily="18" charset="2"/>
              </a:rPr>
              <a:t></a:t>
            </a:r>
            <a:r>
              <a:rPr lang="en-US" altLang="zh-CN" sz="2400" dirty="0">
                <a:solidFill>
                  <a:srgbClr val="0000FF"/>
                </a:solidFill>
              </a:rPr>
              <a:t>s</a:t>
            </a:r>
            <a:r>
              <a:rPr lang="zh-CN" altLang="en-US" sz="2400" dirty="0">
                <a:solidFill>
                  <a:srgbClr val="0000FF"/>
                </a:solidFill>
              </a:rPr>
              <a:t>。    </a:t>
            </a:r>
          </a:p>
        </p:txBody>
      </p:sp>
      <p:pic>
        <p:nvPicPr>
          <p:cNvPr id="2" name="图片 1"/>
          <p:cNvPicPr>
            <a:picLocks noChangeAspect="1"/>
          </p:cNvPicPr>
          <p:nvPr/>
        </p:nvPicPr>
        <p:blipFill>
          <a:blip r:embed="rId3"/>
          <a:stretch>
            <a:fillRect/>
          </a:stretch>
        </p:blipFill>
        <p:spPr>
          <a:xfrm>
            <a:off x="2544445" y="4048760"/>
            <a:ext cx="7091045" cy="2759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6" dur="500"/>
                                        <p:tgtEl>
                                          <p:spTgt spid="48128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81283">
                                            <p:txEl>
                                              <p:pRg st="3" end="3"/>
                                            </p:txEl>
                                          </p:spTgt>
                                        </p:tgtEl>
                                        <p:attrNameLst>
                                          <p:attrName>style.visibility</p:attrName>
                                        </p:attrNameLst>
                                      </p:cBhvr>
                                      <p:to>
                                        <p:strVal val="visible"/>
                                      </p:to>
                                    </p:set>
                                    <p:animEffect transition="in" filter="blinds(horizontal)">
                                      <p:cBhvr>
                                        <p:cTn id="19" dur="500"/>
                                        <p:tgtEl>
                                          <p:spTgt spid="481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类线 或 屏蔽双绞线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a:solidFill>
                  <a:srgbClr val="0000FF"/>
                </a:solidFill>
                <a:latin typeface="Arial" panose="020B0604020202020204" pitchFamily="34" charset="0"/>
                <a:ea typeface="黑体" panose="02010609060101010101" pitchFamily="2" charset="-122"/>
              </a:rPr>
              <a:t>。</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网段最大长度：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类线 或 </a:t>
            </a:r>
            <a:r>
              <a:rPr lang="en-US" altLang="zh-CN" dirty="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a:t>
            </a:r>
            <a:r>
              <a:rPr lang="zh-CN" altLang="en-US" dirty="0">
                <a:solidFill>
                  <a:srgbClr val="0000FF"/>
                </a:solidFill>
                <a:latin typeface="Arial" panose="020B0604020202020204" pitchFamily="34" charset="0"/>
                <a:sym typeface="+mn-ea"/>
              </a:rPr>
              <a:t>长度</a:t>
            </a:r>
            <a:r>
              <a:rPr lang="zh-CN" altLang="en-US" dirty="0">
                <a:solidFill>
                  <a:srgbClr val="0000FF"/>
                </a:solidFill>
                <a:latin typeface="Arial" panose="020B0604020202020204" pitchFamily="34" charset="0"/>
              </a:rPr>
              <a:t>：</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a:t>
            </a:r>
            <a:r>
              <a:rPr lang="zh-CN" altLang="en-US" dirty="0">
                <a:solidFill>
                  <a:srgbClr val="0000FF"/>
                </a:solidFill>
                <a:latin typeface="Arial" panose="020B0604020202020204" pitchFamily="34" charset="0"/>
                <a:sym typeface="+mn-ea"/>
              </a:rPr>
              <a:t>长度</a:t>
            </a:r>
            <a:r>
              <a:rPr lang="zh-CN" altLang="en-US" dirty="0">
                <a:solidFill>
                  <a:srgbClr val="0000FF"/>
                </a:solidFill>
                <a:latin typeface="Arial" panose="020B0604020202020204" pitchFamily="34" charset="0"/>
              </a:rPr>
              <a:t>：</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panose="020B060402020202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吉比特以太网可用作现有网络的主干网，也可在高带宽（高速率）的应用场合中</a:t>
            </a:r>
            <a:r>
              <a:rPr lang="zh-CN" altLang="en-US" sz="2800" b="1" dirty="0">
                <a:solidFill>
                  <a:srgbClr val="000099"/>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graphicFrame>
        <p:nvGraphicFramePr>
          <p:cNvPr id="2" name="表格 1"/>
          <p:cNvGraphicFramePr>
            <a:graphicFrameLocks noGrp="1"/>
          </p:cNvGraphicFramePr>
          <p:nvPr/>
        </p:nvGraphicFramePr>
        <p:xfrm>
          <a:off x="704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1000BASE-SX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550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多模光纤（</a:t>
                      </a:r>
                      <a:r>
                        <a:rPr lang="en-US" sz="2000" b="1" dirty="0">
                          <a:effectLst/>
                          <a:latin typeface="+mn-lt"/>
                          <a:ea typeface="黑体" panose="02010609060101010101" pitchFamily="2" charset="-122"/>
                        </a:rPr>
                        <a:t>50 </a:t>
                      </a:r>
                      <a:r>
                        <a:rPr lang="zh-CN" sz="2000" b="1" dirty="0">
                          <a:effectLst/>
                          <a:latin typeface="+mn-lt"/>
                          <a:ea typeface="黑体" panose="02010609060101010101" pitchFamily="2" charset="-122"/>
                        </a:rPr>
                        <a:t>和</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1000BASE-LX</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5000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10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）多模光纤（</a:t>
                      </a:r>
                      <a:r>
                        <a:rPr lang="en-US" sz="2000" b="1" dirty="0">
                          <a:effectLst/>
                          <a:latin typeface="+mn-lt"/>
                          <a:ea typeface="黑体" panose="02010609060101010101" pitchFamily="2" charset="-122"/>
                        </a:rPr>
                        <a:t>50 </a:t>
                      </a:r>
                      <a:r>
                        <a:rPr lang="zh-CN" sz="2000" b="1" dirty="0">
                          <a:effectLst/>
                          <a:latin typeface="+mn-lt"/>
                          <a:ea typeface="黑体" panose="02010609060101010101" pitchFamily="2" charset="-122"/>
                        </a:rPr>
                        <a:t>和</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使用</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2 </a:t>
                      </a:r>
                      <a:r>
                        <a:rPr lang="zh-CN" sz="2000" b="1" dirty="0">
                          <a:effectLst/>
                          <a:latin typeface="+mn-lt"/>
                          <a:ea typeface="黑体" panose="02010609060101010101" pitchFamily="2" charset="-122"/>
                        </a:rPr>
                        <a:t>对屏蔽双绞线电缆</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使用</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4 </a:t>
                      </a:r>
                      <a:r>
                        <a:rPr lang="zh-CN" sz="2000" b="1" dirty="0">
                          <a:effectLst/>
                          <a:latin typeface="+mn-lt"/>
                          <a:ea typeface="黑体" panose="02010609060101010101" pitchFamily="2" charset="-122"/>
                        </a:rPr>
                        <a:t>对</a:t>
                      </a:r>
                      <a:r>
                        <a:rPr lang="en-US" altLang="zh-CN" sz="2000" b="1" dirty="0">
                          <a:effectLst/>
                          <a:latin typeface="+mn-lt"/>
                          <a:ea typeface="黑体" panose="02010609060101010101" pitchFamily="2" charset="-122"/>
                        </a:rPr>
                        <a:t> </a:t>
                      </a:r>
                      <a:r>
                        <a:rPr lang="en-US" sz="2000" b="1" dirty="0">
                          <a:effectLst/>
                          <a:latin typeface="+mn-lt"/>
                          <a:ea typeface="黑体" panose="02010609060101010101" pitchFamily="2" charset="-122"/>
                        </a:rPr>
                        <a:t>UTP 5 </a:t>
                      </a:r>
                      <a:r>
                        <a:rPr lang="zh-CN" sz="2000" b="1" dirty="0">
                          <a:effectLst/>
                          <a:latin typeface="+mn-lt"/>
                          <a:ea typeface="黑体" panose="02010609060101010101" pitchFamily="2" charset="-122"/>
                        </a:rPr>
                        <a:t>类线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a:ln>
                <a:noFill/>
              </a:ln>
              <a:solidFill>
                <a:schemeClr val="tx1"/>
              </a:solidFill>
              <a:effectLst/>
              <a:latin typeface="+mn-lt"/>
              <a:ea typeface="黑体" panose="0201060906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anose="02010609060101010101"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anose="02010609060101010101" pitchFamily="2" charset="-122"/>
                </a:rPr>
                <a:t>MAC </a:t>
              </a:r>
              <a:r>
                <a:rPr lang="zh-CN" altLang="en-US" sz="2000" b="1" dirty="0">
                  <a:solidFill>
                    <a:srgbClr val="000099"/>
                  </a:solidFill>
                  <a:latin typeface="+mn-lt"/>
                  <a:ea typeface="黑体" panose="02010609060101010101"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加上</a:t>
              </a:r>
              <a:r>
                <a:rPr lang="zh-CN" altLang="en-US" sz="2000" b="1" dirty="0">
                  <a:solidFill>
                    <a:srgbClr val="000099"/>
                  </a:solidFill>
                  <a:latin typeface="+mn-lt"/>
                  <a:ea typeface="黑体" panose="02010609060101010101" pitchFamily="2" charset="-122"/>
                  <a:sym typeface="Symbol" panose="05050102010706020507" pitchFamily="18" charset="2"/>
                </a:rPr>
                <a:t>载波延伸使 </a:t>
              </a:r>
              <a:r>
                <a:rPr lang="en-US" altLang="zh-CN" sz="2000" b="1" dirty="0">
                  <a:solidFill>
                    <a:srgbClr val="000099"/>
                  </a:solidFill>
                  <a:latin typeface="+mn-lt"/>
                  <a:ea typeface="黑体" panose="02010609060101010101" pitchFamily="2" charset="-122"/>
                  <a:sym typeface="Symbol" panose="05050102010706020507" pitchFamily="18" charset="2"/>
                </a:rPr>
                <a:t>MAC </a:t>
              </a:r>
              <a:r>
                <a:rPr lang="zh-CN" altLang="en-US" sz="2000" b="1" dirty="0">
                  <a:solidFill>
                    <a:srgbClr val="000099"/>
                  </a:solidFill>
                  <a:latin typeface="+mn-lt"/>
                  <a:ea typeface="黑体" panose="02010609060101010101" pitchFamily="2" charset="-122"/>
                  <a:sym typeface="Symbol" panose="05050102010706020507" pitchFamily="18" charset="2"/>
                </a:rPr>
                <a:t>帧长度 = </a:t>
              </a:r>
              <a:r>
                <a:rPr lang="zh-CN" altLang="en-US" sz="2000" b="1" dirty="0">
                  <a:solidFill>
                    <a:srgbClr val="000099"/>
                  </a:solidFill>
                  <a:latin typeface="+mn-lt"/>
                  <a:ea typeface="黑体" panose="02010609060101010101" pitchFamily="2" charset="-122"/>
                </a:rPr>
                <a:t>争用期长度 </a:t>
              </a:r>
              <a:r>
                <a:rPr lang="en-US" altLang="zh-CN" sz="2000" b="1" dirty="0">
                  <a:solidFill>
                    <a:srgbClr val="000099"/>
                  </a:solidFill>
                  <a:latin typeface="+mn-lt"/>
                  <a:ea typeface="黑体" panose="02010609060101010101" pitchFamily="2" charset="-122"/>
                </a:rPr>
                <a:t>= </a:t>
              </a:r>
              <a:r>
                <a:rPr lang="zh-CN" altLang="en-US" sz="2000" b="1" dirty="0">
                  <a:solidFill>
                    <a:srgbClr val="000099"/>
                  </a:solidFill>
                  <a:latin typeface="+mn-lt"/>
                  <a:ea typeface="黑体" panose="02010609060101010101" pitchFamily="2"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a:latin typeface="+mn-lt"/>
                <a:ea typeface="黑体" panose="02010609060101010101" pitchFamily="2" charset="-122"/>
                <a:cs typeface="Times New Roman" panose="02020603050405020304" pitchFamily="18" charset="0"/>
              </a:rPr>
              <a:t>载波延伸</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anose="02010609060101010101" pitchFamily="2" charset="-122"/>
                </a:rPr>
                <a:t>发送的</a:t>
              </a:r>
            </a:p>
            <a:p>
              <a:pPr algn="ctr">
                <a:lnSpc>
                  <a:spcPct val="90000"/>
                </a:lnSpc>
              </a:pPr>
              <a:r>
                <a:rPr lang="zh-CN" altLang="en-US" b="1">
                  <a:solidFill>
                    <a:srgbClr val="000099"/>
                  </a:solidFill>
                  <a:latin typeface="+mn-lt"/>
                  <a:ea typeface="黑体" panose="02010609060101010101"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mn-lt"/>
                  <a:ea typeface="黑体" panose="02010609060101010101" pitchFamily="2" charset="-122"/>
                </a:rPr>
                <a:t> 帧#1     </a:t>
              </a:r>
              <a:r>
                <a:rPr lang="en-US" altLang="zh-CN" b="1" i="1" dirty="0">
                  <a:solidFill>
                    <a:srgbClr val="000099"/>
                  </a:solidFill>
                  <a:latin typeface="+mn-lt"/>
                  <a:ea typeface="黑体" panose="02010609060101010101" pitchFamily="2" charset="-122"/>
                </a:rPr>
                <a:t>RRRRRRRR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#2    </a:t>
              </a:r>
              <a:r>
                <a:rPr lang="en-US" altLang="zh-CN" b="1" i="1" dirty="0">
                  <a:solidFill>
                    <a:srgbClr val="000099"/>
                  </a:solidFill>
                  <a:latin typeface="+mn-lt"/>
                  <a:ea typeface="黑体" panose="02010609060101010101" pitchFamily="2" charset="-122"/>
                </a:rPr>
                <a:t>RRRR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#3     </a:t>
              </a:r>
              <a:r>
                <a:rPr lang="en-US" altLang="zh-CN" b="1" i="1" dirty="0">
                  <a:solidFill>
                    <a:srgbClr val="000099"/>
                  </a:solidFill>
                  <a:latin typeface="+mn-lt"/>
                  <a:ea typeface="黑体" panose="02010609060101010101" pitchFamily="2" charset="-122"/>
                </a:rPr>
                <a:t>RRR    </a:t>
              </a:r>
              <a:r>
                <a:rPr lang="zh-CN" altLang="en-US" b="1" dirty="0">
                  <a:solidFill>
                    <a:srgbClr val="000099"/>
                  </a:solidFill>
                  <a:ea typeface="黑体" panose="02010609060101010101" pitchFamily="2" charset="-122"/>
                </a:rPr>
                <a:t>帧</a:t>
              </a:r>
              <a:r>
                <a:rPr lang="zh-CN" altLang="en-US" b="1" dirty="0">
                  <a:solidFill>
                    <a:srgbClr val="000099"/>
                  </a:solidFill>
                  <a:latin typeface="+mn-lt"/>
                  <a:ea typeface="黑体" panose="02010609060101010101" pitchFamily="2" charset="-122"/>
                </a:rPr>
                <a:t>#4</a:t>
              </a:r>
            </a:p>
          </p:txBody>
        </p:sp>
        <p:sp>
          <p:nvSpPr>
            <p:cNvPr id="32"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anose="02010609060101010101" pitchFamily="2" charset="-122"/>
                </a:rPr>
                <a:t>载波</a:t>
              </a:r>
            </a:p>
            <a:p>
              <a:pPr>
                <a:lnSpc>
                  <a:spcPct val="90000"/>
                </a:lnSpc>
              </a:pPr>
              <a:r>
                <a:rPr lang="zh-CN" altLang="en-US" b="1" dirty="0">
                  <a:solidFill>
                    <a:srgbClr val="000099"/>
                  </a:solidFill>
                  <a:latin typeface="+mn-lt"/>
                  <a:ea typeface="黑体" panose="02010609060101010101" pitchFamily="2" charset="-122"/>
                </a:rPr>
                <a:t>监听 </a:t>
              </a:r>
            </a:p>
          </p:txBody>
        </p:sp>
        <p:sp>
          <p:nvSpPr>
            <p:cNvPr id="42"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a:latin typeface="+mn-lt"/>
                <a:ea typeface="黑体" panose="02010609060101010101" pitchFamily="2" charset="-122"/>
                <a:cs typeface="Times New Roman" panose="02020603050405020304" pitchFamily="18" charset="0"/>
              </a:rPr>
              <a:t>分组突发</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a:t>
              </a:r>
              <a:r>
                <a:rPr kumimoji="1" lang="en-US" altLang="zh-CN" sz="2000" b="1" dirty="0" err="1">
                  <a:solidFill>
                    <a:srgbClr val="0000CC"/>
                  </a:solidFill>
                  <a:latin typeface="+mn-lt"/>
                  <a:ea typeface="黑体" panose="02010609060101010101" pitchFamily="2" charset="-122"/>
                </a:rPr>
                <a:t>Gbit</a:t>
              </a:r>
              <a:r>
                <a:rPr kumimoji="1" lang="en-US" altLang="zh-CN" sz="2000" b="1" dirty="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anose="02010609060101010101" pitchFamily="2" charset="-122"/>
                </a:rPr>
                <a:t>吉比特</a:t>
              </a:r>
            </a:p>
            <a:p>
              <a:pPr algn="ctr"/>
              <a:r>
                <a:rPr kumimoji="1" lang="zh-CN" altLang="en-US" sz="2000" b="1">
                  <a:solidFill>
                    <a:srgbClr val="0000CC"/>
                  </a:solidFill>
                  <a:latin typeface="+mn-lt"/>
                  <a:ea typeface="黑体" panose="02010609060101010101" pitchFamily="2" charset="-122"/>
                </a:rPr>
                <a:t>交换</a:t>
              </a:r>
            </a:p>
            <a:p>
              <a:pPr algn="ctr"/>
              <a:r>
                <a:rPr kumimoji="1" lang="zh-CN" altLang="en-US" sz="2000" b="1">
                  <a:solidFill>
                    <a:srgbClr val="0000CC"/>
                  </a:solidFill>
                  <a:latin typeface="+mn-lt"/>
                  <a:ea typeface="黑体" panose="02010609060101010101"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百兆比特或吉比特集线器</a:t>
              </a:r>
            </a:p>
          </p:txBody>
        </p:sp>
        <p:sp>
          <p:nvSpPr>
            <p:cNvPr id="489494" name="Freeform 22"/>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5" name="Freeform 23"/>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100 </a:t>
              </a:r>
              <a:r>
                <a:rPr kumimoji="1" lang="en-US" altLang="zh-CN" sz="2000" b="1" dirty="0" err="1">
                  <a:solidFill>
                    <a:srgbClr val="0000CC"/>
                  </a:solidFill>
                  <a:latin typeface="+mn-lt"/>
                  <a:ea typeface="黑体" panose="02010609060101010101" pitchFamily="2" charset="-122"/>
                </a:rPr>
                <a:t>Mbit</a:t>
              </a:r>
              <a:r>
                <a:rPr kumimoji="1" lang="en-US" altLang="zh-CN" sz="2000" b="1" dirty="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中央服务器</a:t>
              </a:r>
            </a:p>
          </p:txBody>
        </p: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7" dur="500"/>
                                        <p:tgtEl>
                                          <p:spTgt spid="358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2" dur="500"/>
                                        <p:tgtEl>
                                          <p:spTgt spid="358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17" dur="500"/>
                                        <p:tgtEl>
                                          <p:spTgt spid="358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anose="02010609060101010101"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多模光纤（</a:t>
                      </a:r>
                      <a:r>
                        <a:rPr lang="en-US" sz="2000" b="1">
                          <a:effectLst/>
                          <a:latin typeface="+mn-lt"/>
                          <a:ea typeface="黑体" panose="02010609060101010101" pitchFamily="2" charset="-122"/>
                        </a:rPr>
                        <a:t>0.85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使用</a:t>
                      </a:r>
                      <a:r>
                        <a:rPr lang="en-US" altLang="zh-CN" sz="2000" b="1" dirty="0">
                          <a:effectLst/>
                          <a:latin typeface="+mn-lt"/>
                          <a:ea typeface="黑体" panose="02010609060101010101" pitchFamily="2" charset="-122"/>
                        </a:rPr>
                        <a:t> </a:t>
                      </a:r>
                      <a:r>
                        <a:rPr lang="pt-BR" sz="2000" b="1" dirty="0">
                          <a:effectLst/>
                          <a:latin typeface="+mn-lt"/>
                          <a:ea typeface="黑体" panose="02010609060101010101" pitchFamily="2" charset="-122"/>
                        </a:rPr>
                        <a:t>4 </a:t>
                      </a:r>
                      <a:r>
                        <a:rPr lang="zh-CN" sz="2000" b="1" dirty="0">
                          <a:effectLst/>
                          <a:latin typeface="+mn-lt"/>
                          <a:ea typeface="黑体" panose="02010609060101010101" pitchFamily="2" charset="-122"/>
                        </a:rPr>
                        <a:t>对双芯同轴电缆</a:t>
                      </a:r>
                      <a:r>
                        <a:rPr lang="en-US" altLang="zh-CN" sz="2000" b="1" dirty="0">
                          <a:effectLst/>
                          <a:latin typeface="+mn-lt"/>
                          <a:ea typeface="黑体" panose="02010609060101010101" pitchFamily="2" charset="-122"/>
                        </a:rPr>
                        <a:t> </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使用</a:t>
                      </a:r>
                      <a:r>
                        <a:rPr lang="en-US" altLang="zh-CN" sz="2000" b="1" dirty="0">
                          <a:effectLst/>
                          <a:latin typeface="+mn-lt"/>
                          <a:ea typeface="黑体" panose="02010609060101010101" pitchFamily="2" charset="-122"/>
                        </a:rPr>
                        <a:t> </a:t>
                      </a:r>
                      <a:r>
                        <a:rPr lang="pt-BR" sz="2000" b="1" dirty="0">
                          <a:effectLst/>
                          <a:latin typeface="+mn-lt"/>
                          <a:ea typeface="黑体" panose="02010609060101010101" pitchFamily="2" charset="-122"/>
                        </a:rPr>
                        <a:t>4 </a:t>
                      </a:r>
                      <a:r>
                        <a:rPr lang="zh-CN" sz="2000" b="1" dirty="0">
                          <a:effectLst/>
                          <a:latin typeface="+mn-lt"/>
                          <a:ea typeface="黑体" panose="02010609060101010101" pitchFamily="2" charset="-122"/>
                        </a:rPr>
                        <a:t>对</a:t>
                      </a:r>
                      <a:r>
                        <a:rPr lang="en-US" altLang="zh-CN" sz="2000" b="1" dirty="0">
                          <a:effectLst/>
                          <a:latin typeface="+mn-lt"/>
                          <a:ea typeface="黑体" panose="02010609060101010101" pitchFamily="2" charset="-122"/>
                        </a:rPr>
                        <a:t> </a:t>
                      </a:r>
                      <a:r>
                        <a:rPr lang="pt-BR" sz="2000" b="1" dirty="0">
                          <a:effectLst/>
                          <a:latin typeface="+mn-lt"/>
                          <a:ea typeface="黑体" panose="02010609060101010101" pitchFamily="2" charset="-122"/>
                        </a:rPr>
                        <a:t>6A </a:t>
                      </a:r>
                      <a:r>
                        <a:rPr lang="zh-CN" sz="2000" b="1" dirty="0">
                          <a:effectLst/>
                          <a:latin typeface="+mn-lt"/>
                          <a:ea typeface="黑体" panose="02010609060101010101" pitchFamily="2" charset="-122"/>
                        </a:rPr>
                        <a:t>类</a:t>
                      </a:r>
                      <a:r>
                        <a:rPr lang="en-US" altLang="zh-CN" sz="2000" b="1" dirty="0">
                          <a:effectLst/>
                          <a:latin typeface="+mn-lt"/>
                          <a:ea typeface="黑体" panose="02010609060101010101" pitchFamily="2" charset="-122"/>
                        </a:rPr>
                        <a:t> </a:t>
                      </a:r>
                      <a:r>
                        <a:rPr lang="pt-BR" sz="2000" b="1" dirty="0">
                          <a:effectLst/>
                          <a:latin typeface="+mn-lt"/>
                          <a:ea typeface="黑体" panose="02010609060101010101" pitchFamily="2" charset="-122"/>
                        </a:rPr>
                        <a:t>UTP </a:t>
                      </a:r>
                      <a:r>
                        <a:rPr lang="zh-CN" sz="2000" b="1" dirty="0">
                          <a:effectLst/>
                          <a:latin typeface="+mn-lt"/>
                          <a:ea typeface="黑体" panose="02010609060101010101"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a:latin typeface="+mn-lt"/>
                <a:ea typeface="黑体" panose="02010609060101010101" pitchFamily="2" charset="-122"/>
                <a:cs typeface="Times New Roman" panose="02020603050405020304" pitchFamily="18" charset="0"/>
              </a:rPr>
              <a:t>10GE </a:t>
            </a:r>
            <a:r>
              <a:rPr lang="zh-CN" altLang="en-US" sz="2400" b="1" dirty="0">
                <a:latin typeface="+mn-lt"/>
                <a:ea typeface="黑体" panose="02010609060101010101" pitchFamily="2" charset="-122"/>
                <a:cs typeface="Times New Roman" panose="02020603050405020304" pitchFamily="18" charset="0"/>
              </a:rPr>
              <a:t>的物理层标准</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更快的以太网</a:t>
            </a:r>
          </a:p>
        </p:txBody>
      </p:sp>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nvGraphicFramePr>
        <p:xfrm>
          <a:off x="776536" y="1946448"/>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anose="02010609060101010101" pitchFamily="2" charset="-122"/>
                        </a:rPr>
                        <a:t>物理层</a:t>
                      </a:r>
                      <a:endParaRPr lang="zh-CN" sz="24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anose="02010609060101010101" pitchFamily="2" charset="-122"/>
                        </a:rPr>
                        <a:t>40GE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effectLst/>
                          <a:latin typeface="+mn-lt"/>
                          <a:ea typeface="黑体" panose="02010609060101010101" pitchFamily="2" charset="-122"/>
                        </a:rPr>
                        <a:t>100GE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a:t>
                      </a:r>
                      <a:r>
                        <a:rPr lang="zh-CN" sz="2000" b="1" kern="1200" dirty="0">
                          <a:solidFill>
                            <a:schemeClr val="tx1"/>
                          </a:solidFill>
                          <a:effectLst/>
                          <a:latin typeface="+mn-lt"/>
                          <a:ea typeface="黑体" panose="02010609060101010101" pitchFamily="2" charset="-122"/>
                          <a:cs typeface="+mn-cs"/>
                        </a:rPr>
                        <a:t>背板上</a:t>
                      </a:r>
                      <a:r>
                        <a:rPr lang="zh-CN" sz="2000" b="1" kern="1200" dirty="0">
                          <a:effectLst/>
                          <a:latin typeface="+mn-lt"/>
                          <a:ea typeface="黑体" panose="02010609060101010101" pitchFamily="2" charset="-122"/>
                        </a:rPr>
                        <a:t>传输至少超过</a:t>
                      </a:r>
                      <a:r>
                        <a:rPr lang="en-US" altLang="zh-CN" sz="2000" b="1" kern="1200" dirty="0">
                          <a:effectLst/>
                          <a:latin typeface="+mn-lt"/>
                          <a:ea typeface="黑体" panose="02010609060101010101" pitchFamily="2" charset="-122"/>
                        </a:rPr>
                        <a:t> </a:t>
                      </a:r>
                      <a:r>
                        <a:rPr lang="en-US" sz="2000" b="1" kern="1200" dirty="0">
                          <a:effectLst/>
                          <a:latin typeface="+mn-lt"/>
                          <a:ea typeface="黑体" panose="02010609060101010101" pitchFamily="2" charset="-122"/>
                        </a:rPr>
                        <a:t>1 m </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40GBASE-KR4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 </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在铜缆上传输至少超过</a:t>
                      </a:r>
                      <a:r>
                        <a:rPr lang="en-US" altLang="zh-CN" sz="2000" b="1" kern="1200" dirty="0">
                          <a:effectLst/>
                          <a:latin typeface="+mn-lt"/>
                          <a:ea typeface="黑体" panose="02010609060101010101" pitchFamily="2" charset="-122"/>
                        </a:rPr>
                        <a:t> </a:t>
                      </a:r>
                      <a:r>
                        <a:rPr lang="en-US" sz="2000" b="1" kern="1200" dirty="0">
                          <a:effectLst/>
                          <a:latin typeface="+mn-lt"/>
                          <a:ea typeface="黑体" panose="02010609060101010101" pitchFamily="2" charset="-122"/>
                        </a:rPr>
                        <a:t>7 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40GBASE-CR4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100GBASE-CR10</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在多模光纤上传输至少</a:t>
                      </a:r>
                      <a:r>
                        <a:rPr lang="en-US" altLang="zh-CN" sz="2000" b="1" kern="1200" dirty="0">
                          <a:effectLst/>
                          <a:latin typeface="+mn-lt"/>
                          <a:ea typeface="黑体" panose="02010609060101010101" pitchFamily="2" charset="-122"/>
                        </a:rPr>
                        <a:t> </a:t>
                      </a:r>
                      <a:r>
                        <a:rPr lang="en-US" sz="2000" b="1" kern="1200" dirty="0">
                          <a:effectLst/>
                          <a:latin typeface="+mn-lt"/>
                          <a:ea typeface="黑体" panose="02010609060101010101" pitchFamily="2" charset="-122"/>
                        </a:rPr>
                        <a:t>100 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100GBASE-SR10</a:t>
                      </a:r>
                      <a:r>
                        <a:rPr lang="zh-CN" altLang="en-US" sz="2000" b="1" dirty="0">
                          <a:effectLst/>
                          <a:latin typeface="+mn-lt"/>
                          <a:ea typeface="黑体" panose="02010609060101010101" pitchFamily="2" charset="-122"/>
                        </a:rPr>
                        <a:t>，</a:t>
                      </a:r>
                      <a:endParaRPr lang="en-US" sz="2000" b="1" dirty="0">
                        <a:effectLst/>
                        <a:latin typeface="+mn-lt"/>
                        <a:ea typeface="黑体" panose="02010609060101010101" pitchFamily="2" charset="-122"/>
                      </a:endParaRPr>
                    </a:p>
                    <a:p>
                      <a:pPr algn="just">
                        <a:lnSpc>
                          <a:spcPct val="100000"/>
                        </a:lnSpc>
                        <a:spcAft>
                          <a:spcPts val="0"/>
                        </a:spcAft>
                        <a:tabLst>
                          <a:tab pos="1752600" algn="l"/>
                        </a:tabLst>
                      </a:pPr>
                      <a:r>
                        <a:rPr lang="zh-CN" altLang="en-US" sz="2000" b="1" dirty="0">
                          <a:effectLst/>
                          <a:latin typeface="+mn-lt"/>
                          <a:ea typeface="黑体" panose="02010609060101010101" pitchFamily="2" charset="-122"/>
                        </a:rPr>
                        <a:t>*</a:t>
                      </a:r>
                      <a:r>
                        <a:rPr lang="en-US" altLang="zh-CN" sz="2000" b="1" dirty="0">
                          <a:effectLst/>
                          <a:latin typeface="+mn-lt"/>
                          <a:ea typeface="黑体" panose="02010609060101010101" pitchFamily="2" charset="-122"/>
                        </a:rPr>
                        <a:t>100GBASE-SR4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在单模光纤上传输至少</a:t>
                      </a:r>
                      <a:r>
                        <a:rPr lang="en-US" altLang="zh-CN" sz="2000" b="1" kern="1200" dirty="0">
                          <a:effectLst/>
                          <a:latin typeface="+mn-lt"/>
                          <a:ea typeface="黑体" panose="02010609060101010101" pitchFamily="2" charset="-122"/>
                        </a:rPr>
                        <a:t> </a:t>
                      </a:r>
                      <a:r>
                        <a:rPr lang="en-US" sz="2000" b="1" kern="1200" dirty="0">
                          <a:effectLst/>
                          <a:latin typeface="+mn-lt"/>
                          <a:ea typeface="黑体" panose="02010609060101010101" pitchFamily="2" charset="-122"/>
                        </a:rPr>
                        <a:t>10 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在单模光纤上传输至少</a:t>
                      </a:r>
                      <a:r>
                        <a:rPr lang="en-US" altLang="zh-CN" sz="2000" b="1" kern="1200" dirty="0">
                          <a:effectLst/>
                          <a:latin typeface="+mn-lt"/>
                          <a:ea typeface="黑体" panose="02010609060101010101" pitchFamily="2" charset="-122"/>
                        </a:rPr>
                        <a:t> </a:t>
                      </a:r>
                      <a:r>
                        <a:rPr lang="en-US" sz="2000" b="1" kern="1200" dirty="0">
                          <a:effectLst/>
                          <a:latin typeface="+mn-lt"/>
                          <a:ea typeface="黑体" panose="02010609060101010101" pitchFamily="2" charset="-122"/>
                        </a:rPr>
                        <a:t>40 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a:effectLst/>
                          <a:latin typeface="+mn-lt"/>
                          <a:ea typeface="黑体" panose="02010609060101010101" pitchFamily="2" charset="-122"/>
                        </a:rPr>
                        <a:t>*</a:t>
                      </a:r>
                      <a:r>
                        <a:rPr lang="en-US" sz="2000" b="1" dirty="0">
                          <a:effectLst/>
                          <a:latin typeface="+mn-lt"/>
                          <a:ea typeface="黑体" panose="02010609060101010101" pitchFamily="2" charset="-122"/>
                        </a:rPr>
                        <a:t>40GBASE-ER </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100GBASE-ER4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a:latin typeface="+mn-lt"/>
                <a:ea typeface="黑体" panose="02010609060101010101" pitchFamily="2" charset="-122"/>
                <a:cs typeface="Times New Roman" panose="02020603050405020304" pitchFamily="18" charset="0"/>
              </a:rPr>
              <a:t>40GE/10GE </a:t>
            </a:r>
            <a:r>
              <a:rPr lang="zh-CN" altLang="en-US" sz="2400" b="1" dirty="0">
                <a:latin typeface="+mn-lt"/>
                <a:ea typeface="黑体" panose="02010609060101010101" pitchFamily="2" charset="-122"/>
                <a:cs typeface="Times New Roman" panose="02020603050405020304" pitchFamily="18" charset="0"/>
              </a:rPr>
              <a:t>的物理层标准</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panose="020B0604020202020204" pitchFamily="34" charset="0"/>
              </a:rPr>
              <a:t>技术成熟；</a:t>
            </a:r>
          </a:p>
          <a:p>
            <a:pPr lvl="1"/>
            <a:r>
              <a:rPr lang="zh-CN" altLang="en-US" dirty="0">
                <a:solidFill>
                  <a:srgbClr val="0000FF"/>
                </a:solidFill>
                <a:latin typeface="Arial" panose="020B0604020202020204" pitchFamily="34" charset="0"/>
                <a:ea typeface="黑体" panose="02010609060101010101" pitchFamily="2" charset="-122"/>
              </a:rPr>
              <a:t>互操作性很好；</a:t>
            </a: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在广域网中使用以太网时价格便宜；</a:t>
            </a:r>
          </a:p>
          <a:p>
            <a:pPr lvl="1"/>
            <a:r>
              <a:rPr lang="zh-CN" altLang="en-US" dirty="0">
                <a:solidFill>
                  <a:srgbClr val="0000FF"/>
                </a:solidFill>
                <a:latin typeface="Arial" panose="020B0604020202020204" pitchFamily="34" charset="0"/>
                <a:ea typeface="黑体" panose="02010609060101010101"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solidFill>
                  <a:srgbClr val="FF0000"/>
                </a:solidFill>
              </a:rPr>
              <a:t>PPP </a:t>
            </a:r>
            <a:r>
              <a:rPr lang="zh-CN" altLang="zh-CN" sz="2800" dirty="0">
                <a:solidFill>
                  <a:srgbClr val="FF0000"/>
                </a:solidFill>
              </a:rPr>
              <a:t>帧再封装到以太网中</a:t>
            </a:r>
            <a:r>
              <a:rPr lang="zh-CN" altLang="zh-CN" sz="2800" dirty="0"/>
              <a:t>来传输</a:t>
            </a:r>
            <a:r>
              <a:rPr lang="zh-CN" altLang="en-US" sz="2800" dirty="0"/>
              <a:t>。</a:t>
            </a:r>
            <a:endParaRPr lang="en-US" altLang="zh-CN" sz="2800" dirty="0"/>
          </a:p>
          <a:p>
            <a:endParaRPr lang="zh-CN" altLang="en-US" sz="28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85825" y="592455"/>
            <a:ext cx="7743825" cy="2030730"/>
          </a:xfrm>
          <a:prstGeom prst="rect">
            <a:avLst/>
          </a:prstGeom>
        </p:spPr>
      </p:pic>
      <p:pic>
        <p:nvPicPr>
          <p:cNvPr id="5" name="图片 4"/>
          <p:cNvPicPr>
            <a:picLocks noChangeAspect="1"/>
          </p:cNvPicPr>
          <p:nvPr/>
        </p:nvPicPr>
        <p:blipFill>
          <a:blip r:embed="rId3"/>
          <a:stretch>
            <a:fillRect/>
          </a:stretch>
        </p:blipFill>
        <p:spPr>
          <a:xfrm>
            <a:off x="1001395" y="3499485"/>
            <a:ext cx="7902575" cy="3074670"/>
          </a:xfrm>
          <a:prstGeom prst="rect">
            <a:avLst/>
          </a:prstGeom>
        </p:spPr>
      </p:pic>
      <p:cxnSp>
        <p:nvCxnSpPr>
          <p:cNvPr id="3" name="直接箭头连接符 2"/>
          <p:cNvCxnSpPr/>
          <p:nvPr/>
        </p:nvCxnSpPr>
        <p:spPr>
          <a:xfrm>
            <a:off x="1781175" y="2490470"/>
            <a:ext cx="2884170" cy="938530"/>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cxnSp>
        <p:nvCxnSpPr>
          <p:cNvPr id="6" name="直接箭头连接符 5"/>
          <p:cNvCxnSpPr/>
          <p:nvPr/>
        </p:nvCxnSpPr>
        <p:spPr>
          <a:xfrm flipH="1">
            <a:off x="7545705" y="2493010"/>
            <a:ext cx="1007745" cy="935990"/>
          </a:xfrm>
          <a:prstGeom prst="straightConnector1">
            <a:avLst/>
          </a:prstGeom>
          <a:solidFill>
            <a:schemeClr val="accent1"/>
          </a:solidFill>
          <a:ln w="2857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
        <p:nvSpPr>
          <p:cNvPr id="651267" name="Rectangle 3"/>
          <p:cNvSpPr>
            <a:spLocks noGrp="1" noChangeArrowheads="1"/>
          </p:cNvSpPr>
          <p:nvPr>
            <p:ph idx="1"/>
          </p:nvPr>
        </p:nvSpPr>
        <p:spPr/>
        <p:txBody>
          <a:bodyPr/>
          <a:lstStyle/>
          <a:p>
            <a:r>
              <a:rPr lang="en-US" altLang="zh-CN" sz="2800" dirty="0">
                <a:solidFill>
                  <a:srgbClr val="FF0000"/>
                </a:solidFill>
                <a:sym typeface="+mn-ea"/>
              </a:rPr>
              <a:t>PPP </a:t>
            </a:r>
            <a:r>
              <a:rPr lang="zh-CN" altLang="zh-CN" sz="2800" dirty="0">
                <a:solidFill>
                  <a:srgbClr val="FF0000"/>
                </a:solidFill>
                <a:sym typeface="+mn-ea"/>
              </a:rPr>
              <a:t>帧再封装到以太网中</a:t>
            </a:r>
            <a:endParaRPr lang="zh-CN"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7" dur="500"/>
                                        <p:tgtEl>
                                          <p:spTgt spid="65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1267">
                                            <p:txEl>
                                              <p:pRg st="1" end="1"/>
                                            </p:txEl>
                                          </p:spTgt>
                                        </p:tgtEl>
                                        <p:attrNameLst>
                                          <p:attrName>style.visibility</p:attrName>
                                        </p:attrNameLst>
                                      </p:cBhvr>
                                      <p:to>
                                        <p:strVal val="visible"/>
                                      </p:to>
                                    </p:set>
                                    <p:animEffect transition="in" filter="blinds(horizontal)">
                                      <p:cBhvr>
                                        <p:cTn id="12" dur="500"/>
                                        <p:tgtEl>
                                          <p:spTgt spid="65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1267">
                                            <p:txEl>
                                              <p:pRg st="2" end="2"/>
                                            </p:txEl>
                                          </p:spTgt>
                                        </p:tgtEl>
                                        <p:attrNameLst>
                                          <p:attrName>style.visibility</p:attrName>
                                        </p:attrNameLst>
                                      </p:cBhvr>
                                      <p:to>
                                        <p:strVal val="visible"/>
                                      </p:to>
                                    </p:set>
                                    <p:animEffect transition="in" filter="blinds(horizontal)">
                                      <p:cBhvr>
                                        <p:cTn id="17" dur="500"/>
                                        <p:tgtEl>
                                          <p:spTgt spid="65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p>
          <a:p>
            <a:r>
              <a:rPr kumimoji="1" lang="zh-CN" altLang="en-US" b="1" dirty="0">
                <a:solidFill>
                  <a:srgbClr val="000099"/>
                </a:solidFill>
                <a:latin typeface="+mn-lt"/>
                <a:ea typeface="黑体" panose="02010609060101010101"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a:latin typeface="+mn-lt"/>
                <a:ea typeface="黑体" panose="02010609060101010101" pitchFamily="2" charset="-122"/>
              </a:rPr>
              <a:t>用字节填充法解决透明传输的问题</a:t>
            </a:r>
            <a:endParaRPr lang="zh-CN" altLang="en-US" sz="2400" b="1" dirty="0">
              <a:latin typeface="+mn-lt"/>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P</a:t>
              </a:r>
              <a:r>
                <a:rPr lang="en-US" altLang="zh-CN" sz="2400" b="1" dirty="0">
                  <a:ea typeface="宋体" panose="02010600030101010101" pitchFamily="2" charset="-122"/>
                </a:rPr>
                <a:t> (</a:t>
              </a:r>
              <a:r>
                <a:rPr lang="zh-CN" altLang="en-US" sz="2400" b="1" dirty="0">
                  <a:ea typeface="宋体" panose="02010600030101010101" pitchFamily="2" charset="-122"/>
                </a:rPr>
                <a:t>除数</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ea typeface="宋体" panose="02010600030101010101" pitchFamily="2" charset="-122"/>
                </a:rPr>
                <a:t>110101</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ea typeface="宋体" panose="02010600030101010101" pitchFamily="2" charset="-122"/>
                </a:rPr>
                <a:t>101001</a:t>
              </a:r>
              <a:r>
                <a:rPr lang="en-US" altLang="zh-CN" sz="2800" b="1" dirty="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t>2</a:t>
              </a:r>
              <a:r>
                <a:rPr lang="en-US" altLang="zh-CN" sz="2400" b="1" i="1" baseline="30000" dirty="0"/>
                <a:t>n</a:t>
              </a:r>
              <a:r>
                <a:rPr lang="en-US" altLang="zh-CN" sz="2400" b="1" i="1" dirty="0"/>
                <a:t>M </a:t>
              </a:r>
              <a:r>
                <a:rPr lang="en-US" altLang="zh-CN" sz="2400" b="1" dirty="0"/>
                <a:t>(</a:t>
              </a:r>
              <a:r>
                <a:rPr lang="zh-CN" altLang="en-US" sz="2400" b="1" dirty="0"/>
                <a:t>被除数</a:t>
              </a:r>
              <a:r>
                <a:rPr lang="en-US" altLang="zh-CN" sz="2400" b="1" dirty="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t>R</a:t>
              </a:r>
              <a:r>
                <a:rPr lang="en-US" altLang="zh-CN" sz="2400" b="1" dirty="0"/>
                <a:t> (</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ea typeface="宋体" panose="02010600030101010101" pitchFamily="2" charset="-122"/>
                </a:rPr>
                <a:t>Q</a:t>
              </a:r>
              <a:r>
                <a:rPr lang="en-US" altLang="zh-CN" sz="2400" b="1" dirty="0">
                  <a:ea typeface="宋体" panose="02010600030101010101" pitchFamily="2" charset="-122"/>
                </a:rPr>
                <a:t> (</a:t>
              </a:r>
              <a:r>
                <a:rPr lang="zh-CN" altLang="en-US" sz="2400" b="1" dirty="0">
                  <a:ea typeface="宋体" panose="02010600030101010101" pitchFamily="2" charset="-122"/>
                </a:rPr>
                <a:t>商</a:t>
              </a:r>
              <a:r>
                <a:rPr lang="en-US" altLang="zh-CN" sz="2400" b="1" dirty="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是一种常用的检错方法，而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是添加在数据后面的冗余码。</a:t>
            </a:r>
          </a:p>
          <a:p>
            <a:pPr lvl="1"/>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r>
              <a:rPr lang="zh-CN" altLang="en-US" dirty="0">
                <a:solidFill>
                  <a:srgbClr val="0000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a:t>
            </a:r>
            <a:r>
              <a:rPr lang="zh-CN" altLang="en-US" sz="2800" u="sng" dirty="0">
                <a:solidFill>
                  <a:schemeClr val="tx1"/>
                </a:solidFill>
              </a:rPr>
              <a:t>传输差错</a:t>
            </a:r>
            <a:r>
              <a:rPr lang="zh-CN" altLang="en-US" sz="2800" dirty="0"/>
              <a:t>”（有差错的帧就丢弃而不接受）。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已向互联网管理机构</a:t>
              </a: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文本框 2"/>
          <p:cNvSpPr txBox="1"/>
          <p:nvPr/>
        </p:nvSpPr>
        <p:spPr>
          <a:xfrm>
            <a:off x="799465" y="5633085"/>
            <a:ext cx="5835650" cy="645160"/>
          </a:xfrm>
          <a:prstGeom prst="rect">
            <a:avLst/>
          </a:prstGeom>
          <a:noFill/>
          <a:ln w="28575" cmpd="sng">
            <a:solidFill>
              <a:schemeClr val="accent1">
                <a:shade val="50000"/>
              </a:schemeClr>
            </a:solidFill>
            <a:prstDash val="solid"/>
          </a:ln>
        </p:spPr>
        <p:txBody>
          <a:bodyPr wrap="square" rtlCol="0" anchor="t">
            <a:spAutoFit/>
          </a:bodyPr>
          <a:lstStyle/>
          <a:p>
            <a:r>
              <a:rPr lang="zh-CN" altLang="en-US" b="1" dirty="0">
                <a:latin typeface="宋体" panose="02010600030101010101" pitchFamily="2" charset="-122"/>
                <a:ea typeface="宋体" panose="02010600030101010101" pitchFamily="2" charset="-122"/>
                <a:cs typeface="宋体" panose="02010600030101010101" pitchFamily="2" charset="-122"/>
                <a:sym typeface="+mn-ea"/>
              </a:rPr>
              <a:t>用户使用</a:t>
            </a:r>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拨号电话线接入互联网</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时，</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用户计算机和</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ISP </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进行通信时所使用的数据链路层协议就是</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PPP </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协议</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5300" y="4417695"/>
            <a:ext cx="3603625" cy="2353945"/>
          </a:xfrm>
          <a:prstGeom prst="rect">
            <a:avLst/>
          </a:prstGeom>
        </p:spPr>
      </p:pic>
      <p:pic>
        <p:nvPicPr>
          <p:cNvPr id="4" name="图片 3"/>
          <p:cNvPicPr>
            <a:picLocks noChangeAspect="1"/>
          </p:cNvPicPr>
          <p:nvPr/>
        </p:nvPicPr>
        <p:blipFill>
          <a:blip r:embed="rId3"/>
          <a:stretch>
            <a:fillRect/>
          </a:stretch>
        </p:blipFill>
        <p:spPr>
          <a:xfrm>
            <a:off x="410210" y="1068705"/>
            <a:ext cx="5857875" cy="3181350"/>
          </a:xfrm>
          <a:prstGeom prst="rect">
            <a:avLst/>
          </a:prstGeom>
        </p:spPr>
      </p:pic>
      <p:pic>
        <p:nvPicPr>
          <p:cNvPr id="5" name="图片 4"/>
          <p:cNvPicPr>
            <a:picLocks noChangeAspect="1"/>
          </p:cNvPicPr>
          <p:nvPr/>
        </p:nvPicPr>
        <p:blipFill>
          <a:blip r:embed="rId4"/>
          <a:stretch>
            <a:fillRect/>
          </a:stretch>
        </p:blipFill>
        <p:spPr>
          <a:xfrm>
            <a:off x="5930900" y="4417695"/>
            <a:ext cx="3464560" cy="2129790"/>
          </a:xfrm>
          <a:prstGeom prst="rect">
            <a:avLst/>
          </a:prstGeom>
        </p:spPr>
      </p:pic>
      <p:sp>
        <p:nvSpPr>
          <p:cNvPr id="7" name="标题 1"/>
          <p:cNvSpPr>
            <a:spLocks noGrp="1"/>
          </p:cNvSpPr>
          <p:nvPr/>
        </p:nvSpPr>
        <p:spPr>
          <a:xfrm>
            <a:off x="382905" y="153080"/>
            <a:ext cx="9066212" cy="792088"/>
          </a:xfrm>
          <a:prstGeom prst="rect">
            <a:avLst/>
          </a:prstGeom>
          <a:noFill/>
          <a:ln>
            <a:noFill/>
          </a:ln>
          <a:effectLst/>
        </p:spPr>
        <p:txBody>
          <a:bodyPr vert="horz" wrap="square" lIns="91440" tIns="45720" rIns="91440" bIns="45720" numCol="1" anchor="b" anchorCtr="0" compatLnSpc="1"/>
          <a:lst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pPr algn="ctr"/>
            <a:r>
              <a:rPr lang="en-US" altLang="zh-CN" sz="3600">
                <a:sym typeface="+mn-ea"/>
              </a:rPr>
              <a:t>ADSL</a:t>
            </a:r>
            <a:r>
              <a:rPr lang="zh-CN" altLang="en-US" sz="3600">
                <a:sym typeface="+mn-ea"/>
              </a:rPr>
              <a:t>（非对称数字用户线）宽带接入</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790" y="188640"/>
            <a:ext cx="9066212" cy="792088"/>
          </a:xfrm>
        </p:spPr>
        <p:txBody>
          <a:bodyPr/>
          <a:lstStyle/>
          <a:p>
            <a:pPr algn="ctr"/>
            <a:r>
              <a:rPr lang="en-US" altLang="zh-CN" sz="3600">
                <a:sym typeface="+mn-ea"/>
              </a:rPr>
              <a:t>ADSL</a:t>
            </a:r>
            <a:r>
              <a:rPr lang="zh-CN" altLang="en-US" sz="3600">
                <a:sym typeface="+mn-ea"/>
              </a:rPr>
              <a:t>（非对称数字用户线）宽带接入</a:t>
            </a:r>
            <a:endParaRPr lang="zh-CN" altLang="en-US" sz="3600"/>
          </a:p>
        </p:txBody>
      </p:sp>
      <p:sp>
        <p:nvSpPr>
          <p:cNvPr id="3" name="内容占位符 2"/>
          <p:cNvSpPr>
            <a:spLocks noGrp="1"/>
          </p:cNvSpPr>
          <p:nvPr>
            <p:ph idx="1"/>
          </p:nvPr>
        </p:nvSpPr>
        <p:spPr>
          <a:xfrm>
            <a:off x="495300" y="1196975"/>
            <a:ext cx="9065895" cy="5487035"/>
          </a:xfrm>
        </p:spPr>
        <p:txBody>
          <a:bodyPr/>
          <a:lstStyle/>
          <a:p>
            <a:r>
              <a:rPr lang="en-US" altLang="zh-CN" sz="2800" dirty="0">
                <a:sym typeface="+mn-ea"/>
              </a:rPr>
              <a:t>ADSL </a:t>
            </a:r>
            <a:r>
              <a:rPr lang="zh-CN" altLang="en-US" sz="2800" dirty="0">
                <a:sym typeface="+mn-ea"/>
              </a:rPr>
              <a:t>技术就把 </a:t>
            </a:r>
            <a:r>
              <a:rPr lang="en-US" altLang="zh-CN" sz="2800" dirty="0">
                <a:sym typeface="+mn-ea"/>
              </a:rPr>
              <a:t>0~4 kHz </a:t>
            </a:r>
            <a:r>
              <a:rPr lang="zh-CN" altLang="en-US" sz="2800" dirty="0">
                <a:sym typeface="+mn-ea"/>
              </a:rPr>
              <a:t>低端频谱留给传统电话使用，而</a:t>
            </a:r>
            <a:r>
              <a:rPr lang="zh-CN" altLang="en-US" sz="2800" dirty="0">
                <a:solidFill>
                  <a:srgbClr val="FF0000"/>
                </a:solidFill>
                <a:sym typeface="+mn-ea"/>
              </a:rPr>
              <a:t>把原来没有被利用的高端频谱留给用户上网使用。</a:t>
            </a:r>
          </a:p>
          <a:p>
            <a:r>
              <a:rPr lang="zh-CN" altLang="en-US" sz="2800" dirty="0">
                <a:sym typeface="+mn-ea"/>
              </a:rPr>
              <a:t>把 </a:t>
            </a:r>
            <a:r>
              <a:rPr lang="en-US" altLang="zh-CN" sz="2800" dirty="0">
                <a:sym typeface="+mn-ea"/>
              </a:rPr>
              <a:t>4 kHz </a:t>
            </a:r>
            <a:r>
              <a:rPr lang="zh-CN" altLang="en-US" sz="2800" dirty="0">
                <a:sym typeface="+mn-ea"/>
              </a:rPr>
              <a:t>以上一直到 </a:t>
            </a:r>
            <a:r>
              <a:rPr lang="en-US" altLang="zh-CN" sz="2800" dirty="0">
                <a:sym typeface="+mn-ea"/>
              </a:rPr>
              <a:t>1.1 MHz </a:t>
            </a:r>
            <a:r>
              <a:rPr lang="zh-CN" altLang="en-US" sz="2800" dirty="0">
                <a:sym typeface="+mn-ea"/>
              </a:rPr>
              <a:t>的高端频谱划分为许多的子信道，其中 </a:t>
            </a:r>
            <a:r>
              <a:rPr lang="en-US" altLang="zh-CN" sz="2800" dirty="0">
                <a:sym typeface="+mn-ea"/>
              </a:rPr>
              <a:t>25 </a:t>
            </a:r>
            <a:r>
              <a:rPr lang="zh-CN" altLang="en-US" sz="2800" dirty="0">
                <a:sym typeface="+mn-ea"/>
              </a:rPr>
              <a:t>个子信道用于上行信道，而 </a:t>
            </a:r>
            <a:r>
              <a:rPr lang="en-US" altLang="zh-CN" sz="2800" dirty="0">
                <a:sym typeface="+mn-ea"/>
              </a:rPr>
              <a:t>249 </a:t>
            </a:r>
            <a:r>
              <a:rPr lang="zh-CN" altLang="en-US" sz="2800" dirty="0">
                <a:sym typeface="+mn-ea"/>
              </a:rPr>
              <a:t>个子信道用于下行信道。</a:t>
            </a:r>
            <a:endParaRPr lang="zh-CN" altLang="en-US" sz="2800" dirty="0"/>
          </a:p>
          <a:p>
            <a:r>
              <a:rPr lang="zh-CN" altLang="en-US" sz="2800" dirty="0">
                <a:sym typeface="+mn-ea"/>
              </a:rPr>
              <a:t>通常下行数据率在 </a:t>
            </a:r>
            <a:r>
              <a:rPr lang="en-US" altLang="zh-CN" sz="2800" dirty="0">
                <a:sym typeface="+mn-ea"/>
              </a:rPr>
              <a:t>32 </a:t>
            </a:r>
            <a:r>
              <a:rPr lang="en-US" altLang="zh-CN" sz="2800" dirty="0" err="1">
                <a:sym typeface="+mn-ea"/>
              </a:rPr>
              <a:t>kbit</a:t>
            </a:r>
            <a:r>
              <a:rPr lang="en-US" altLang="zh-CN" sz="2800" dirty="0">
                <a:sym typeface="+mn-ea"/>
              </a:rPr>
              <a:t>/s </a:t>
            </a:r>
            <a:r>
              <a:rPr lang="zh-CN" altLang="en-US" sz="2800" dirty="0">
                <a:sym typeface="+mn-ea"/>
              </a:rPr>
              <a:t>到 </a:t>
            </a:r>
            <a:r>
              <a:rPr lang="en-US" altLang="zh-CN" sz="2800" dirty="0">
                <a:sym typeface="+mn-ea"/>
              </a:rPr>
              <a:t>6.4 Mbit/s </a:t>
            </a:r>
            <a:r>
              <a:rPr lang="zh-CN" altLang="en-US" sz="2800" dirty="0">
                <a:sym typeface="+mn-ea"/>
              </a:rPr>
              <a:t>之间，而上行数据率在 </a:t>
            </a:r>
            <a:r>
              <a:rPr lang="en-US" altLang="zh-CN" sz="2800" dirty="0">
                <a:sym typeface="+mn-ea"/>
              </a:rPr>
              <a:t>32 </a:t>
            </a:r>
            <a:r>
              <a:rPr lang="en-US" altLang="zh-CN" sz="2800" dirty="0" err="1">
                <a:sym typeface="+mn-ea"/>
              </a:rPr>
              <a:t>kbit</a:t>
            </a:r>
            <a:r>
              <a:rPr lang="en-US" altLang="zh-CN" sz="2800" dirty="0">
                <a:sym typeface="+mn-ea"/>
              </a:rPr>
              <a:t>/s </a:t>
            </a:r>
            <a:r>
              <a:rPr lang="zh-CN" altLang="en-US" sz="2800" dirty="0">
                <a:sym typeface="+mn-ea"/>
              </a:rPr>
              <a:t>到 </a:t>
            </a:r>
            <a:r>
              <a:rPr lang="en-US" altLang="zh-CN" sz="2800" dirty="0">
                <a:sym typeface="+mn-ea"/>
              </a:rPr>
              <a:t>640 </a:t>
            </a:r>
            <a:r>
              <a:rPr lang="en-US" altLang="zh-CN" sz="2800" dirty="0" err="1">
                <a:sym typeface="+mn-ea"/>
              </a:rPr>
              <a:t>kbit</a:t>
            </a:r>
            <a:r>
              <a:rPr lang="en-US" altLang="zh-CN" sz="2800" dirty="0">
                <a:sym typeface="+mn-ea"/>
              </a:rPr>
              <a:t>/s </a:t>
            </a:r>
            <a:r>
              <a:rPr lang="zh-CN" altLang="en-US" sz="2800" dirty="0">
                <a:sym typeface="+mn-ea"/>
              </a:rPr>
              <a:t>之间。</a:t>
            </a:r>
            <a:endParaRPr lang="zh-CN" altLang="en-US" sz="2800" dirty="0"/>
          </a:p>
          <a:p>
            <a:endParaRPr lang="zh-CN" altLang="en-US" sz="2800" dirty="0"/>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latin typeface="Arial" panose="020B0604020202020204" pitchFamily="34" charset="0"/>
              </a:rPr>
              <a:t>(1) </a:t>
            </a:r>
            <a:r>
              <a:rPr lang="zh-CN" altLang="en-US" dirty="0">
                <a:latin typeface="Arial" panose="020B0604020202020204" pitchFamily="34" charset="0"/>
                <a:ea typeface="黑体" panose="02010609060101010101" pitchFamily="2" charset="-122"/>
              </a:rPr>
              <a:t>一个将 </a:t>
            </a:r>
            <a:r>
              <a:rPr lang="en-US" altLang="zh-CN" dirty="0">
                <a:latin typeface="Arial" panose="020B0604020202020204" pitchFamily="34" charset="0"/>
                <a:ea typeface="黑体" panose="02010609060101010101" pitchFamily="2" charset="-122"/>
              </a:rPr>
              <a:t>IP </a:t>
            </a:r>
            <a:r>
              <a:rPr lang="zh-CN" altLang="en-US" dirty="0">
                <a:latin typeface="Arial" panose="020B0604020202020204" pitchFamily="34" charset="0"/>
                <a:ea typeface="黑体" panose="02010609060101010101" pitchFamily="2" charset="-122"/>
              </a:rPr>
              <a:t>数据报封装到串行链路的方法。</a:t>
            </a:r>
          </a:p>
          <a:p>
            <a:pPr lvl="1"/>
            <a:r>
              <a:rPr lang="en-US" altLang="zh-CN" dirty="0">
                <a:latin typeface="Arial" panose="020B0604020202020204" pitchFamily="34" charset="0"/>
                <a:ea typeface="黑体" panose="02010609060101010101" pitchFamily="2" charset="-122"/>
              </a:rPr>
              <a:t>(2) </a:t>
            </a:r>
            <a:r>
              <a:rPr lang="zh-CN" altLang="en-US" dirty="0">
                <a:latin typeface="Arial" panose="020B0604020202020204" pitchFamily="34" charset="0"/>
                <a:ea typeface="黑体" panose="02010609060101010101" pitchFamily="2" charset="-122"/>
              </a:rPr>
              <a:t>链路控制协议 </a:t>
            </a:r>
            <a:r>
              <a:rPr lang="en-US" altLang="zh-CN" dirty="0">
                <a:latin typeface="Arial" panose="020B0604020202020204" pitchFamily="34" charset="0"/>
                <a:ea typeface="黑体" panose="02010609060101010101" pitchFamily="2" charset="-122"/>
              </a:rPr>
              <a:t>LCP (Link Control Protocol)</a:t>
            </a:r>
            <a:r>
              <a:rPr lang="zh-CN" altLang="en-US" dirty="0">
                <a:latin typeface="Arial" panose="020B0604020202020204" pitchFamily="34" charset="0"/>
                <a:ea typeface="黑体" panose="02010609060101010101" pitchFamily="2" charset="-122"/>
              </a:rPr>
              <a:t>。</a:t>
            </a:r>
          </a:p>
          <a:p>
            <a:pPr lvl="1"/>
            <a:r>
              <a:rPr lang="en-US" altLang="zh-CN" dirty="0">
                <a:latin typeface="Arial" panose="020B0604020202020204" pitchFamily="34" charset="0"/>
                <a:ea typeface="黑体" panose="02010609060101010101" pitchFamily="2" charset="-122"/>
              </a:rPr>
              <a:t>(3) </a:t>
            </a:r>
            <a:r>
              <a:rPr lang="zh-CN" altLang="en-US" dirty="0">
                <a:latin typeface="Arial" panose="020B0604020202020204" pitchFamily="34" charset="0"/>
                <a:ea typeface="黑体" panose="02010609060101010101" pitchFamily="2" charset="-122"/>
              </a:rPr>
              <a:t>网络控制协议 </a:t>
            </a:r>
            <a:r>
              <a:rPr lang="en-US" altLang="zh-CN" dirty="0">
                <a:latin typeface="Arial" panose="020B0604020202020204" pitchFamily="34" charset="0"/>
                <a:ea typeface="黑体" panose="02010609060101010101" pitchFamily="2" charset="-122"/>
              </a:rPr>
              <a:t>NCP (Network Control Protocol)</a:t>
            </a:r>
            <a:r>
              <a:rPr lang="zh-CN" altLang="en-US" dirty="0">
                <a:latin typeface="Arial" panose="020B0604020202020204" pitchFamily="34" charset="0"/>
                <a:ea typeface="黑体" panose="02010609060101010101" pitchFamily="2" charset="-122"/>
              </a:rPr>
              <a:t>。</a:t>
            </a:r>
            <a:r>
              <a:rPr lang="zh-CN" alt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a:xfrm>
            <a:off x="644525" y="3631565"/>
            <a:ext cx="9065895" cy="2862580"/>
          </a:xfrm>
        </p:spPr>
        <p:txBody>
          <a:bodyPr/>
          <a:lstStyle/>
          <a:p>
            <a:r>
              <a:rPr lang="en-US" altLang="zh-CN" sz="2400" dirty="0"/>
              <a:t>PPP </a:t>
            </a:r>
            <a:r>
              <a:rPr lang="zh-CN" altLang="zh-CN" sz="2400" dirty="0"/>
              <a:t>帧的首部和尾部分别为</a:t>
            </a:r>
            <a:r>
              <a:rPr lang="en-US" altLang="zh-CN" sz="2400" dirty="0"/>
              <a:t> 4 </a:t>
            </a:r>
            <a:r>
              <a:rPr lang="zh-CN" altLang="zh-CN" sz="2400" dirty="0"/>
              <a:t>个字段和</a:t>
            </a:r>
            <a:r>
              <a:rPr lang="en-US" altLang="zh-CN" sz="2400" dirty="0"/>
              <a:t> 2 </a:t>
            </a:r>
            <a:r>
              <a:rPr lang="zh-CN" altLang="zh-CN" sz="2400" dirty="0"/>
              <a:t>个字段。</a:t>
            </a:r>
            <a:endParaRPr lang="en-US" altLang="zh-CN" sz="2400" dirty="0"/>
          </a:p>
          <a:p>
            <a:r>
              <a:rPr lang="zh-CN" altLang="en-US" sz="2400" dirty="0"/>
              <a:t>标志字段 </a:t>
            </a:r>
            <a:r>
              <a:rPr lang="en-US" altLang="zh-CN" sz="2400" dirty="0"/>
              <a:t>F = 0x7E </a:t>
            </a:r>
            <a:r>
              <a:rPr lang="zh-CN" altLang="en-US" sz="2400" dirty="0"/>
              <a:t>（符号“</a:t>
            </a:r>
            <a:r>
              <a:rPr lang="en-US" altLang="zh-CN" sz="2400" dirty="0"/>
              <a:t>0x”</a:t>
            </a:r>
            <a:r>
              <a:rPr lang="zh-CN" altLang="en-US" sz="2400" dirty="0"/>
              <a:t>表示后面的字符是用十六进制表示。十六进制的 </a:t>
            </a:r>
            <a:r>
              <a:rPr lang="en-US" altLang="zh-CN" sz="2400" dirty="0"/>
              <a:t>7E </a:t>
            </a:r>
            <a:r>
              <a:rPr lang="zh-CN" altLang="en-US" sz="2400" dirty="0"/>
              <a:t>的二进制表示是 </a:t>
            </a:r>
            <a:r>
              <a:rPr lang="en-US" altLang="zh-CN" sz="2400" dirty="0"/>
              <a:t>01111110</a:t>
            </a:r>
            <a:r>
              <a:rPr lang="zh-CN" altLang="en-US" sz="2400" dirty="0"/>
              <a:t>）。</a:t>
            </a:r>
            <a:endParaRPr lang="en-US" altLang="zh-CN" sz="2400" dirty="0"/>
          </a:p>
          <a:p>
            <a:r>
              <a:rPr lang="zh-CN" altLang="en-US" sz="2400" dirty="0"/>
              <a:t>地址字段 </a:t>
            </a:r>
            <a:r>
              <a:rPr lang="en-US" altLang="zh-CN" sz="2400" dirty="0"/>
              <a:t>A </a:t>
            </a:r>
            <a:r>
              <a:rPr lang="zh-CN" altLang="en-US" sz="2400" dirty="0"/>
              <a:t>只置为 </a:t>
            </a:r>
            <a:r>
              <a:rPr lang="en-US" altLang="zh-CN" sz="2400" dirty="0"/>
              <a:t>0xFF</a:t>
            </a:r>
            <a:r>
              <a:rPr lang="zh-CN" altLang="en-US" sz="2400" dirty="0"/>
              <a:t>。地址字段实际上并不起作用。</a:t>
            </a:r>
          </a:p>
          <a:p>
            <a:r>
              <a:rPr lang="zh-CN" altLang="en-US" sz="2400" dirty="0"/>
              <a:t>控制字段 </a:t>
            </a:r>
            <a:r>
              <a:rPr lang="en-US" altLang="zh-CN" sz="2400" dirty="0"/>
              <a:t>C </a:t>
            </a:r>
            <a:r>
              <a:rPr lang="zh-CN" altLang="en-US" sz="2400" dirty="0"/>
              <a:t>通常置为 </a:t>
            </a:r>
            <a:r>
              <a:rPr lang="en-US" altLang="zh-CN" sz="2400" dirty="0"/>
              <a:t>0x03</a:t>
            </a:r>
            <a:r>
              <a:rPr lang="zh-CN" altLang="en-US" sz="2400" dirty="0"/>
              <a:t>。</a:t>
            </a:r>
          </a:p>
          <a:p>
            <a:r>
              <a:rPr lang="en-US" altLang="zh-CN" sz="2400" dirty="0">
                <a:solidFill>
                  <a:srgbClr val="FF0000"/>
                </a:solidFill>
              </a:rPr>
              <a:t>PPP </a:t>
            </a:r>
            <a:r>
              <a:rPr lang="zh-CN" altLang="en-US" sz="2400" dirty="0">
                <a:solidFill>
                  <a:srgbClr val="FF0000"/>
                </a:solidFill>
              </a:rPr>
              <a:t>是面向字节的，所有的 </a:t>
            </a:r>
            <a:r>
              <a:rPr lang="en-US" altLang="zh-CN" sz="2400" dirty="0">
                <a:solidFill>
                  <a:srgbClr val="FF0000"/>
                </a:solidFill>
              </a:rPr>
              <a:t>PPP</a:t>
            </a:r>
            <a:r>
              <a:rPr lang="en-US" altLang="zh-CN" sz="2400" b="1" dirty="0">
                <a:solidFill>
                  <a:srgbClr val="FF0000"/>
                </a:solidFill>
              </a:rPr>
              <a:t> </a:t>
            </a:r>
            <a:r>
              <a:rPr lang="zh-CN" altLang="en-US" sz="2400" dirty="0">
                <a:solidFill>
                  <a:srgbClr val="FF0000"/>
                </a:solidFill>
              </a:rPr>
              <a:t>帧的长度都是整数字节。</a:t>
            </a:r>
          </a:p>
        </p:txBody>
      </p:sp>
      <p:pic>
        <p:nvPicPr>
          <p:cNvPr id="2" name="图片 1"/>
          <p:cNvPicPr>
            <a:picLocks noChangeAspect="1"/>
          </p:cNvPicPr>
          <p:nvPr/>
        </p:nvPicPr>
        <p:blipFill>
          <a:blip r:embed="rId3"/>
          <a:stretch>
            <a:fillRect/>
          </a:stretch>
        </p:blipFill>
        <p:spPr>
          <a:xfrm>
            <a:off x="747395" y="1348105"/>
            <a:ext cx="8166735" cy="2137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grpSp>
        <p:nvGrpSpPr>
          <p:cNvPr id="3" name="组合 2"/>
          <p:cNvGrpSpPr/>
          <p:nvPr/>
        </p:nvGrpSpPr>
        <p:grpSpPr>
          <a:xfrm>
            <a:off x="416560" y="1484630"/>
            <a:ext cx="8971280" cy="2232025"/>
            <a:chOff x="656" y="2338"/>
            <a:chExt cx="14128" cy="3515"/>
          </a:xfrm>
        </p:grpSpPr>
        <p:sp>
          <p:nvSpPr>
            <p:cNvPr id="194564" name="Rectangle 4"/>
            <p:cNvSpPr>
              <a:spLocks noChangeArrowheads="1"/>
            </p:cNvSpPr>
            <p:nvPr/>
          </p:nvSpPr>
          <p:spPr bwMode="auto">
            <a:xfrm>
              <a:off x="6880" y="2358"/>
              <a:ext cx="4945" cy="732"/>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p>
          </p:txBody>
        </p:sp>
        <p:sp>
          <p:nvSpPr>
            <p:cNvPr id="194569" name="Text Box 9"/>
            <p:cNvSpPr txBox="1">
              <a:spLocks noChangeArrowheads="1"/>
            </p:cNvSpPr>
            <p:nvPr/>
          </p:nvSpPr>
          <p:spPr bwMode="auto">
            <a:xfrm>
              <a:off x="2397"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0" name="Text Box 10"/>
            <p:cNvSpPr txBox="1">
              <a:spLocks noChangeArrowheads="1"/>
            </p:cNvSpPr>
            <p:nvPr/>
          </p:nvSpPr>
          <p:spPr bwMode="auto">
            <a:xfrm>
              <a:off x="5799"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p>
          </p:txBody>
        </p:sp>
        <p:sp>
          <p:nvSpPr>
            <p:cNvPr id="194571" name="Text Box 11"/>
            <p:cNvSpPr txBox="1">
              <a:spLocks noChangeArrowheads="1"/>
            </p:cNvSpPr>
            <p:nvPr/>
          </p:nvSpPr>
          <p:spPr bwMode="auto">
            <a:xfrm>
              <a:off x="3326"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2" name="Text Box 12"/>
            <p:cNvSpPr txBox="1">
              <a:spLocks noChangeArrowheads="1"/>
            </p:cNvSpPr>
            <p:nvPr/>
          </p:nvSpPr>
          <p:spPr bwMode="auto">
            <a:xfrm>
              <a:off x="13986"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73" name="Text Box 13"/>
            <p:cNvSpPr txBox="1">
              <a:spLocks noChangeArrowheads="1"/>
            </p:cNvSpPr>
            <p:nvPr/>
          </p:nvSpPr>
          <p:spPr bwMode="auto">
            <a:xfrm>
              <a:off x="1008" y="4618"/>
              <a:ext cx="101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p>
          </p:txBody>
        </p:sp>
        <p:sp>
          <p:nvSpPr>
            <p:cNvPr id="194578" name="Text Box 18"/>
            <p:cNvSpPr txBox="1">
              <a:spLocks noChangeArrowheads="1"/>
            </p:cNvSpPr>
            <p:nvPr/>
          </p:nvSpPr>
          <p:spPr bwMode="auto">
            <a:xfrm>
              <a:off x="4253"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p>
          </p:txBody>
        </p:sp>
        <p:sp>
          <p:nvSpPr>
            <p:cNvPr id="194583" name="Text Box 23"/>
            <p:cNvSpPr txBox="1">
              <a:spLocks noChangeArrowheads="1"/>
            </p:cNvSpPr>
            <p:nvPr/>
          </p:nvSpPr>
          <p:spPr bwMode="auto">
            <a:xfrm>
              <a:off x="12443" y="4618"/>
              <a:ext cx="4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p>
          </p:txBody>
        </p:sp>
        <p:sp>
          <p:nvSpPr>
            <p:cNvPr id="194586" name="Line 26"/>
            <p:cNvSpPr>
              <a:spLocks noChangeShapeType="1"/>
            </p:cNvSpPr>
            <p:nvPr/>
          </p:nvSpPr>
          <p:spPr bwMode="auto">
            <a:xfrm>
              <a:off x="6880" y="2338"/>
              <a:ext cx="30" cy="145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11825" y="2338"/>
              <a:ext cx="0" cy="1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7497" y="4618"/>
              <a:ext cx="322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p>
          </p:txBody>
        </p:sp>
        <p:sp>
          <p:nvSpPr>
            <p:cNvPr id="194592" name="Line 32"/>
            <p:cNvSpPr>
              <a:spLocks noChangeShapeType="1"/>
            </p:cNvSpPr>
            <p:nvPr/>
          </p:nvSpPr>
          <p:spPr bwMode="auto">
            <a:xfrm>
              <a:off x="2270" y="5597"/>
              <a:ext cx="1251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7617" y="5223"/>
              <a:ext cx="1611" cy="6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p>
          </p:txBody>
        </p:sp>
        <p:sp>
          <p:nvSpPr>
            <p:cNvPr id="194599" name="Text Box 39"/>
            <p:cNvSpPr txBox="1">
              <a:spLocks noChangeArrowheads="1"/>
            </p:cNvSpPr>
            <p:nvPr/>
          </p:nvSpPr>
          <p:spPr bwMode="auto">
            <a:xfrm>
              <a:off x="656" y="2751"/>
              <a:ext cx="1381"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p>
          </p:txBody>
        </p:sp>
        <p:sp>
          <p:nvSpPr>
            <p:cNvPr id="194565" name="Rectangle 5"/>
            <p:cNvSpPr>
              <a:spLocks noChangeArrowheads="1"/>
            </p:cNvSpPr>
            <p:nvPr/>
          </p:nvSpPr>
          <p:spPr bwMode="auto">
            <a:xfrm>
              <a:off x="2243" y="3673"/>
              <a:ext cx="12515" cy="892"/>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3172" y="3673"/>
              <a:ext cx="0" cy="8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13678" y="3691"/>
              <a:ext cx="0" cy="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2238" y="3993"/>
              <a:ext cx="73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p>
          </p:txBody>
        </p:sp>
        <p:sp>
          <p:nvSpPr>
            <p:cNvPr id="194574" name="Line 14"/>
            <p:cNvSpPr>
              <a:spLocks noChangeShapeType="1"/>
            </p:cNvSpPr>
            <p:nvPr/>
          </p:nvSpPr>
          <p:spPr bwMode="auto">
            <a:xfrm>
              <a:off x="4098" y="3691"/>
              <a:ext cx="0" cy="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5024" y="3673"/>
              <a:ext cx="0" cy="8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3164" y="3993"/>
              <a:ext cx="73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p>
          </p:txBody>
        </p:sp>
        <p:sp>
          <p:nvSpPr>
            <p:cNvPr id="194577" name="Text Box 17"/>
            <p:cNvSpPr txBox="1">
              <a:spLocks noChangeArrowheads="1"/>
            </p:cNvSpPr>
            <p:nvPr/>
          </p:nvSpPr>
          <p:spPr bwMode="auto">
            <a:xfrm>
              <a:off x="4079" y="3993"/>
              <a:ext cx="69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p>
          </p:txBody>
        </p:sp>
        <p:sp>
          <p:nvSpPr>
            <p:cNvPr id="194579" name="Text Box 19"/>
            <p:cNvSpPr txBox="1">
              <a:spLocks noChangeArrowheads="1"/>
            </p:cNvSpPr>
            <p:nvPr/>
          </p:nvSpPr>
          <p:spPr bwMode="auto">
            <a:xfrm>
              <a:off x="2368" y="3621"/>
              <a:ext cx="51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p>
          </p:txBody>
        </p:sp>
        <p:sp>
          <p:nvSpPr>
            <p:cNvPr id="194580" name="Text Box 20"/>
            <p:cNvSpPr txBox="1">
              <a:spLocks noChangeArrowheads="1"/>
            </p:cNvSpPr>
            <p:nvPr/>
          </p:nvSpPr>
          <p:spPr bwMode="auto">
            <a:xfrm>
              <a:off x="3234" y="3618"/>
              <a:ext cx="55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p>
          </p:txBody>
        </p:sp>
        <p:sp>
          <p:nvSpPr>
            <p:cNvPr id="194581" name="Text Box 21"/>
            <p:cNvSpPr txBox="1">
              <a:spLocks noChangeArrowheads="1"/>
            </p:cNvSpPr>
            <p:nvPr/>
          </p:nvSpPr>
          <p:spPr bwMode="auto">
            <a:xfrm>
              <a:off x="4104" y="3621"/>
              <a:ext cx="55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p>
          </p:txBody>
        </p:sp>
        <p:sp>
          <p:nvSpPr>
            <p:cNvPr id="194582" name="Text Box 22"/>
            <p:cNvSpPr txBox="1">
              <a:spLocks noChangeArrowheads="1"/>
            </p:cNvSpPr>
            <p:nvPr/>
          </p:nvSpPr>
          <p:spPr bwMode="auto">
            <a:xfrm>
              <a:off x="12293" y="3911"/>
              <a:ext cx="101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p>
          </p:txBody>
        </p:sp>
        <p:sp>
          <p:nvSpPr>
            <p:cNvPr id="194584" name="Text Box 24"/>
            <p:cNvSpPr txBox="1">
              <a:spLocks noChangeArrowheads="1"/>
            </p:cNvSpPr>
            <p:nvPr/>
          </p:nvSpPr>
          <p:spPr bwMode="auto">
            <a:xfrm>
              <a:off x="13878" y="3653"/>
              <a:ext cx="51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p>
          </p:txBody>
        </p:sp>
        <p:sp>
          <p:nvSpPr>
            <p:cNvPr id="194585" name="Text Box 25"/>
            <p:cNvSpPr txBox="1">
              <a:spLocks noChangeArrowheads="1"/>
            </p:cNvSpPr>
            <p:nvPr/>
          </p:nvSpPr>
          <p:spPr bwMode="auto">
            <a:xfrm>
              <a:off x="13775" y="3993"/>
              <a:ext cx="735"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p>
          </p:txBody>
        </p:sp>
        <p:sp>
          <p:nvSpPr>
            <p:cNvPr id="194588" name="Rectangle 28"/>
            <p:cNvSpPr>
              <a:spLocks noChangeArrowheads="1"/>
            </p:cNvSpPr>
            <p:nvPr/>
          </p:nvSpPr>
          <p:spPr bwMode="auto">
            <a:xfrm>
              <a:off x="6880" y="3716"/>
              <a:ext cx="4945" cy="81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5403" y="3886"/>
              <a:ext cx="101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p>
          </p:txBody>
        </p:sp>
        <p:sp>
          <p:nvSpPr>
            <p:cNvPr id="194590" name="Text Box 30"/>
            <p:cNvSpPr txBox="1">
              <a:spLocks noChangeArrowheads="1"/>
            </p:cNvSpPr>
            <p:nvPr/>
          </p:nvSpPr>
          <p:spPr bwMode="auto">
            <a:xfrm>
              <a:off x="7736" y="3911"/>
              <a:ext cx="296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p>
          </p:txBody>
        </p:sp>
        <p:sp>
          <p:nvSpPr>
            <p:cNvPr id="194594" name="AutoShape 34"/>
            <p:cNvSpPr/>
            <p:nvPr/>
          </p:nvSpPr>
          <p:spPr bwMode="auto">
            <a:xfrm rot="5400000">
              <a:off x="4423" y="1216"/>
              <a:ext cx="278" cy="4637"/>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13164" y="2079"/>
              <a:ext cx="255" cy="293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4004" y="2792"/>
              <a:ext cx="1104"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p>
          </p:txBody>
        </p:sp>
        <p:sp>
          <p:nvSpPr>
            <p:cNvPr id="194597" name="Text Box 37"/>
            <p:cNvSpPr txBox="1">
              <a:spLocks noChangeArrowheads="1"/>
            </p:cNvSpPr>
            <p:nvPr/>
          </p:nvSpPr>
          <p:spPr bwMode="auto">
            <a:xfrm>
              <a:off x="12747" y="2792"/>
              <a:ext cx="1104"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p>
          </p:txBody>
        </p:sp>
        <p:sp>
          <p:nvSpPr>
            <p:cNvPr id="194598" name="Line 38"/>
            <p:cNvSpPr>
              <a:spLocks noChangeShapeType="1"/>
            </p:cNvSpPr>
            <p:nvPr/>
          </p:nvSpPr>
          <p:spPr bwMode="auto">
            <a:xfrm>
              <a:off x="2243" y="2778"/>
              <a:ext cx="0" cy="76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11825" y="3628"/>
              <a:ext cx="0" cy="9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6880" y="3691"/>
              <a:ext cx="0" cy="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9044" y="2993"/>
              <a:ext cx="463" cy="892"/>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gr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个字节的协议字段。其值</a:t>
            </a: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a:latin typeface="+mn-lt"/>
                <a:ea typeface="黑体" panose="02010609060101010101" pitchFamily="2" charset="-122"/>
              </a:rPr>
              <a:t>0x0021</a:t>
            </a:r>
            <a:r>
              <a:rPr lang="zh-CN" altLang="en-US" sz="2400" b="1" dirty="0">
                <a:latin typeface="+mn-lt"/>
                <a:ea typeface="黑体" panose="02010609060101010101" pitchFamily="2" charset="-122"/>
              </a:rPr>
              <a:t>，则信息字段就是 </a:t>
            </a:r>
            <a:r>
              <a:rPr lang="en-US" altLang="zh-CN" sz="2400" b="1" dirty="0">
                <a:latin typeface="+mn-lt"/>
                <a:ea typeface="黑体" panose="02010609060101010101" pitchFamily="2" charset="-122"/>
              </a:rPr>
              <a:t>IP </a:t>
            </a:r>
            <a:r>
              <a:rPr lang="zh-CN" altLang="en-US" sz="2400" b="1" dirty="0">
                <a:latin typeface="+mn-lt"/>
                <a:ea typeface="黑体" panose="02010609060101010101" pitchFamily="2" charset="-122"/>
              </a:rPr>
              <a:t>数据报。</a:t>
            </a:r>
            <a:endParaRPr lang="en-US" altLang="zh-CN"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a:latin typeface="+mn-lt"/>
                <a:ea typeface="黑体" panose="02010609060101010101" pitchFamily="2" charset="-122"/>
              </a:rPr>
              <a:t>0xC021</a:t>
            </a:r>
            <a:r>
              <a:rPr lang="zh-CN" altLang="en-US" sz="2400" b="1" dirty="0">
                <a:latin typeface="+mn-lt"/>
                <a:ea typeface="黑体" panose="02010609060101010101" pitchFamily="2" charset="-122"/>
              </a:rPr>
              <a:t>，则信息字段是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0xC023</a:t>
            </a:r>
            <a:r>
              <a:rPr lang="zh-CN" altLang="en-US" sz="2400" b="1" dirty="0">
                <a:ea typeface="黑体" panose="02010609060101010101" pitchFamily="2" charset="-122"/>
              </a:rPr>
              <a:t>，则信息字段是鉴别数据。</a:t>
            </a:r>
            <a:endParaRPr lang="en-US" altLang="zh-CN" sz="2400" b="1" dirty="0">
              <a:ea typeface="黑体" panose="0201060906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r>
              <a:rPr lang="zh-CN" altLang="en-US" dirty="0">
                <a:sym typeface="+mn-ea"/>
              </a:rPr>
              <a:t>异步传输）</a:t>
            </a:r>
            <a:endParaRPr lang="en-US" altLang="zh-CN" dirty="0">
              <a:sym typeface="+mn-ea"/>
            </a:endParaRP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a:t>
            </a:r>
            <a:r>
              <a:rPr lang="zh-CN" altLang="en-US" dirty="0">
                <a:sym typeface="+mn-ea"/>
              </a:rPr>
              <a:t>同步传输</a:t>
            </a:r>
            <a:r>
              <a:rPr lang="zh-CN" altLang="en-US" dirty="0"/>
              <a:t>）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9" name="Freeform 9"/>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38250" name="Group 10"/>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60" name="Group 20"/>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p>
        </p:txBody>
      </p:sp>
      <p:grpSp>
        <p:nvGrpSpPr>
          <p:cNvPr id="138293" name="Group 53"/>
          <p:cNvGrpSpPr/>
          <p:nvPr/>
        </p:nvGrpSpPr>
        <p:grpSpPr bwMode="auto">
          <a:xfrm>
            <a:off x="449386" y="2403624"/>
            <a:ext cx="720593" cy="546100"/>
            <a:chOff x="624" y="2968"/>
            <a:chExt cx="1331" cy="920"/>
          </a:xfrm>
        </p:grpSpPr>
        <p:sp>
          <p:nvSpPr>
            <p:cNvPr id="138294" name="Freeform 54"/>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295" name="Freeform 55"/>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6" name="Freeform 56"/>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7" name="Freeform 57"/>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8" name="Freeform 58"/>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9" name="Freeform 59"/>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0" name="Freeform 60"/>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1" name="Freeform 61"/>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2" name="Freeform 62"/>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3" name="Freeform 63"/>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4" name="Freeform 64"/>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5" name="Freeform 65"/>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9" name="Freeform 69"/>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0" name="Freeform 70"/>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3" name="Freeform 73"/>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4" name="Freeform 74"/>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15" name="Freeform 75"/>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6" name="Freeform 76"/>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7" name="Freeform 77"/>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8" name="Freeform 78"/>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1" name="Freeform 81"/>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2" name="Freeform 82"/>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5" name="Freeform 85"/>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6" name="Freeform 86"/>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9" name="Freeform 89"/>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0" name="Freeform 90"/>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3" name="Freeform 93"/>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4" name="Freeform 94"/>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8" name="Freeform 98"/>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9" name="Freeform 99"/>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2" name="Freeform 102"/>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3" name="Freeform 103"/>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6" name="Freeform 106"/>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7" name="Freeform 107"/>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0" name="Freeform 110"/>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1" name="Freeform 111"/>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4" name="Freeform 114"/>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5" name="Freeform 115"/>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9" name="Freeform 119"/>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0" name="Freeform 120"/>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3" name="Freeform 123"/>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4" name="Freeform 124"/>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7" name="Freeform 127"/>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8" name="Freeform 128"/>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1" name="Freeform 131"/>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2" name="Freeform 132"/>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5" name="Freeform 135"/>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6" name="Freeform 136"/>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9" name="Freeform 139"/>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0" name="Freeform 140"/>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3" name="Freeform 143"/>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4" name="Freeform 144"/>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7" name="Freeform 147"/>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8" name="Freeform 148"/>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89" name="Freeform 149"/>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0" name="Freeform 150"/>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1" name="Freeform 151"/>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4" name="Freeform 154"/>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5" name="Freeform 155"/>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8" name="Freeform 158"/>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9" name="Freeform 159"/>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2" name="Freeform 162"/>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3" name="Freeform 163"/>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6" name="Freeform 166"/>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7" name="Freeform 167"/>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1" name="Freeform 171"/>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2" name="Freeform 172"/>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5" name="Freeform 175"/>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6" name="Freeform 176"/>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9" name="Freeform 179"/>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0" name="Freeform 180"/>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3" name="Freeform 183"/>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4" name="Freeform 184"/>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7" name="Freeform 187"/>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8" name="Freeform 188"/>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2" name="Freeform 192"/>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3" name="Freeform 193"/>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6" name="Freeform 196"/>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7" name="Freeform 197"/>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0" name="Freeform 200"/>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1" name="Freeform 201"/>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4" name="Freeform 204"/>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5" name="Freeform 205"/>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8" name="Freeform 208"/>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9" name="Freeform 209"/>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2" name="Freeform 212"/>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3" name="Freeform 213"/>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6" name="Freeform 216"/>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7" name="Freeform 217"/>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0" name="Freeform 220"/>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1" name="Freeform 221"/>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462" name="Freeform 222"/>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3" name="Freeform 223"/>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4" name="Freeform 224"/>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7" name="Freeform 227"/>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8" name="Freeform 228"/>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1" name="Freeform 231"/>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2" name="Freeform 232"/>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5" name="Freeform 235"/>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6" name="Freeform 236"/>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9" name="Freeform 239"/>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0" name="Freeform 240"/>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4" name="Freeform 244"/>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5" name="Freeform 245"/>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8" name="Freeform 248"/>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9" name="Freeform 249"/>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2" name="Freeform 252"/>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3" name="Freeform 253"/>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6" name="Freeform 256"/>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7" name="Freeform 257"/>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0" name="Freeform 260"/>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1" name="Freeform 261"/>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5" name="Freeform 265"/>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6" name="Freeform 266"/>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9" name="Freeform 269"/>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0" name="Freeform 270"/>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3" name="Freeform 273"/>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4" name="Freeform 274"/>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7" name="Freeform 277"/>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8" name="Freeform 278"/>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1" name="Freeform 281"/>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2" name="Freeform 282"/>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5" name="Freeform 285"/>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6" name="Freeform 286"/>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9" name="Freeform 289"/>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0" name="Freeform 290"/>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3" name="Freeform 293"/>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4" name="Freeform 294"/>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7" name="Freeform 297"/>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8" name="Freeform 298"/>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1" name="Freeform 301"/>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2" name="Freeform 302"/>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6" name="Freeform 306"/>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7" name="Freeform 307"/>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0" name="Freeform 310"/>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1" name="Freeform 311"/>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4" name="Freeform 314"/>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5" name="Freeform 315"/>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8" name="Freeform 318"/>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9" name="Freeform 319"/>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2" name="Freeform 322"/>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3" name="Freeform 323"/>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7" name="Freeform 327"/>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8" name="Freeform 328"/>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1" name="Freeform 331"/>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2" name="Freeform 332"/>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5" name="Freeform 335"/>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6" name="Freeform 336"/>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9" name="Freeform 339"/>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0" name="Freeform 340"/>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3" name="Freeform 343"/>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4" name="Freeform 344"/>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7" name="Freeform 347"/>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8" name="Freeform 348"/>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1" name="Freeform 351"/>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2" name="Freeform 352"/>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5" name="Freeform 355"/>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6" name="Freeform 356"/>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9" name="Freeform 359"/>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0" name="Freeform 360"/>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3" name="Freeform 363"/>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4" name="Freeform 364"/>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8" name="Freeform 368"/>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9" name="Freeform 369"/>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2" name="Freeform 372"/>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3" name="Freeform 373"/>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6" name="Freeform 376"/>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7" name="Freeform 377"/>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0" name="Freeform 380"/>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1" name="Freeform 381"/>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5" name="Freeform 385"/>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6" name="Freeform 386"/>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9" name="Freeform 389"/>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0" name="Freeform 390"/>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3" name="Freeform 393"/>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4" name="Freeform 394"/>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7" name="Freeform 397"/>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8" name="Freeform 398"/>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1" name="Freeform 401"/>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2" name="Freeform 402"/>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5" name="Freeform 405"/>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6" name="Freeform 406"/>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9" name="Freeform 409"/>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0" name="Freeform 410"/>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3" name="Freeform 413"/>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4" name="Freeform 414"/>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7" name="Freeform 417"/>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8" name="Freeform 418"/>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1" name="Freeform 421"/>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2" name="Freeform 422"/>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5" name="Freeform 425"/>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6" name="Freeform 426"/>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667" name="Freeform 427"/>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8" name="Freeform 428"/>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9" name="Freeform 429"/>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0" name="Freeform 430"/>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1" name="Freeform 431"/>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2" name="Freeform 432"/>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3" name="Freeform 433"/>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4" name="Freeform 434"/>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5" name="Freeform 435"/>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6" name="Freeform 436"/>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7" name="Freeform 437"/>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0" name="Freeform 440"/>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1" name="Freeform 441"/>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4" name="Freeform 444"/>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5" name="Freeform 445"/>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8" name="Freeform 448"/>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9" name="Freeform 449"/>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2" name="Freeform 452"/>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3" name="Freeform 453"/>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6" name="Freeform 456"/>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7" name="Freeform 457"/>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0" name="Freeform 460"/>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1" name="Freeform 461"/>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4" name="Freeform 464"/>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5" name="Freeform 465"/>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8" name="Freeform 468"/>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9" name="Freeform 469"/>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2" name="Freeform 472"/>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3" name="Freeform 473"/>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6" name="Freeform 476"/>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7" name="Freeform 477"/>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718" name="Freeform 478"/>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9" name="Freeform 479"/>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0" name="Freeform 480"/>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3" name="Freeform 483"/>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8" name="Freeform 488"/>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9" name="Freeform 489"/>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38731" name="Freeform 491"/>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2" name="Freeform 492"/>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3" name="Freeform 493"/>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4" name="Freeform 494"/>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5" name="Freeform 495"/>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6" name="Freeform 496"/>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7" name="Freeform 497"/>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8" name="Freeform 498"/>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9" name="Freeform 499"/>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0" name="Freeform 500"/>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3" name="Freeform 503"/>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46" name="Group 506"/>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138827"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anose="02010609060101010101" pitchFamily="2" charset="-122"/>
              </a:rPr>
              <a:t>从层次上来看数据的流动</a:t>
            </a:r>
          </a:p>
        </p:txBody>
      </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数据链路层的地位</a:t>
            </a:r>
            <a:endParaRPr lang="zh-CN" altLang="en-US" sz="2400" b="1" dirty="0">
              <a:latin typeface="+mn-lt"/>
              <a:ea typeface="黑体" panose="02010609060101010101"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接收端把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a:latin typeface="+mn-lt"/>
                <a:ea typeface="黑体" panose="02010609060101010101" pitchFamily="2" charset="-122"/>
              </a:rPr>
              <a:t>零比特的填充与删除</a:t>
            </a:r>
            <a:endParaRPr lang="zh-CN" altLang="en-US" sz="2400" b="1" dirty="0">
              <a:latin typeface="+mn-lt"/>
              <a:ea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zh-CN" altLang="en-US" dirty="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ea typeface="黑体" panose="02010609060101010101" pitchFamily="2" charset="-122"/>
              </a:rPr>
              <a:t>数据链路层的可靠传输并不能够保证网络层的传输也是可靠的。</a:t>
            </a: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endParaRPr lang="zh-CN" altLang="en-US" dirty="0">
              <a:solidFill>
                <a:srgbClr val="0000CC"/>
              </a:solidFill>
              <a:latin typeface="Arial" panose="020B0604020202020204" pitchFamily="34" charset="0"/>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p>
            <a:p>
              <a:pPr algn="ctr"/>
              <a:r>
                <a:rPr lang="zh-CN" altLang="en-US" sz="2400" b="1">
                  <a:solidFill>
                    <a:srgbClr val="000099"/>
                  </a:solidFill>
                  <a:latin typeface="+mn-lt"/>
                  <a:ea typeface="黑体" panose="02010609060101010101"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p>
            <a:p>
              <a:pPr algn="ctr">
                <a:lnSpc>
                  <a:spcPct val="80000"/>
                </a:lnSpc>
              </a:pPr>
              <a:r>
                <a:rPr lang="zh-CN" altLang="en-US" sz="2400" b="1">
                  <a:solidFill>
                    <a:srgbClr val="000099"/>
                  </a:solidFill>
                  <a:latin typeface="+mn-lt"/>
                  <a:ea typeface="黑体" panose="02010609060101010101"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p>
            <a:p>
              <a:pPr>
                <a:lnSpc>
                  <a:spcPct val="80000"/>
                </a:lnSpc>
              </a:pPr>
              <a:r>
                <a:rPr lang="zh-CN" altLang="en-US" sz="2400" b="1">
                  <a:solidFill>
                    <a:srgbClr val="000099"/>
                  </a:solidFill>
                  <a:latin typeface="+mn-lt"/>
                  <a:ea typeface="黑体" panose="02010609060101010101"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a:latin typeface="+mn-lt"/>
                <a:ea typeface="黑体" panose="02010609060101010101" pitchFamily="2" charset="-122"/>
              </a:rPr>
              <a:t>PPP </a:t>
            </a:r>
            <a:r>
              <a:rPr lang="zh-CN" altLang="zh-CN" sz="2400" b="1" dirty="0">
                <a:latin typeface="+mn-lt"/>
                <a:ea typeface="黑体" panose="02010609060101010101" pitchFamily="2" charset="-122"/>
              </a:rPr>
              <a:t>协议的状态图</a:t>
            </a:r>
            <a:endParaRPr lang="zh-CN" altLang="en-US" sz="2400" b="1" dirty="0">
              <a:latin typeface="+mn-lt"/>
              <a:ea typeface="黑体" panose="0201060906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ea typeface="黑体" panose="02010609060101010101" pitchFamily="2" charset="-122"/>
              </a:rPr>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5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决定局域网特性的主要技术</a:t>
            </a:r>
          </a:p>
        </p:txBody>
      </p:sp>
      <p:sp>
        <p:nvSpPr>
          <p:cNvPr id="5" name="内容占位符 4"/>
          <p:cNvSpPr>
            <a:spLocks noGrp="1"/>
          </p:cNvSpPr>
          <p:nvPr>
            <p:ph idx="1"/>
          </p:nvPr>
        </p:nvSpPr>
        <p:spPr/>
        <p:txBody>
          <a:bodyPr/>
          <a:lstStyle/>
          <a:p>
            <a:r>
              <a:rPr lang="zh-CN" altLang="en-US"/>
              <a:t>设备互联的拓扑结构；</a:t>
            </a:r>
          </a:p>
          <a:p>
            <a:r>
              <a:rPr lang="zh-CN" altLang="en-US"/>
              <a:t>用于传输数据的媒体；</a:t>
            </a:r>
          </a:p>
          <a:p>
            <a:r>
              <a:rPr lang="zh-CN" altLang="en-US"/>
              <a:t>由于信道共享而采用的媒体接入控制方法。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sym typeface="+mn-ea"/>
              </a:rPr>
              <a:t>拓扑学</a:t>
            </a:r>
            <a:endParaRPr lang="zh-CN" altLang="en-US"/>
          </a:p>
        </p:txBody>
      </p:sp>
      <p:sp>
        <p:nvSpPr>
          <p:cNvPr id="3" name="内容占位符 2"/>
          <p:cNvSpPr>
            <a:spLocks noGrp="1"/>
          </p:cNvSpPr>
          <p:nvPr>
            <p:ph idx="1"/>
          </p:nvPr>
        </p:nvSpPr>
        <p:spPr/>
        <p:txBody>
          <a:bodyPr/>
          <a:lstStyle/>
          <a:p>
            <a:r>
              <a:rPr lang="zh-CN" altLang="en-US" sz="2800"/>
              <a:t>拓扑学（Topology）是一种研究与大小、距离无关的几何图形特性的方法。</a:t>
            </a:r>
          </a:p>
          <a:p>
            <a:r>
              <a:rPr lang="zh-CN" altLang="en-US" sz="2800"/>
              <a:t> 在计算机网络中，采用拓扑的方法，抛开网络中的具体设备，把工作站、服务器等</a:t>
            </a:r>
            <a:r>
              <a:rPr lang="zh-CN" altLang="en-US" sz="2800">
                <a:solidFill>
                  <a:srgbClr val="0000FF"/>
                </a:solidFill>
              </a:rPr>
              <a:t>网络设备</a:t>
            </a:r>
            <a:r>
              <a:rPr lang="zh-CN" altLang="en-US" sz="2800"/>
              <a:t>抽象为“</a:t>
            </a:r>
            <a:r>
              <a:rPr lang="zh-CN" altLang="en-US" sz="2800">
                <a:solidFill>
                  <a:srgbClr val="FF0000"/>
                </a:solidFill>
              </a:rPr>
              <a:t>点</a:t>
            </a:r>
            <a:r>
              <a:rPr lang="zh-CN" altLang="en-US" sz="2800"/>
              <a:t>”，把网络中的</a:t>
            </a:r>
            <a:r>
              <a:rPr lang="zh-CN" altLang="en-US" sz="2800">
                <a:solidFill>
                  <a:srgbClr val="0000FF"/>
                </a:solidFill>
              </a:rPr>
              <a:t>传输介质</a:t>
            </a:r>
            <a:r>
              <a:rPr lang="zh-CN" altLang="en-US" sz="2800"/>
              <a:t>抽象为“</a:t>
            </a:r>
            <a:r>
              <a:rPr lang="zh-CN" altLang="en-US" sz="2800">
                <a:solidFill>
                  <a:srgbClr val="FF0000"/>
                </a:solidFill>
              </a:rPr>
              <a:t>线</a:t>
            </a:r>
            <a:r>
              <a:rPr lang="zh-CN" altLang="en-US" sz="2800"/>
              <a:t>”，这样从拓扑学的观点看计算机网络系统，就形成了由点、线组成的几何图形，我们称这种采用拓扑学方法抽象出的网络结构为计算机网络的拓扑结构。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190" y="188640"/>
            <a:ext cx="9066212" cy="792088"/>
          </a:xfrm>
        </p:spPr>
        <p:txBody>
          <a:bodyPr/>
          <a:lstStyle/>
          <a:p>
            <a:r>
              <a:rPr lang="zh-CN" altLang="en-US"/>
              <a:t>（1）星型拓扑</a:t>
            </a:r>
          </a:p>
        </p:txBody>
      </p:sp>
      <p:pic>
        <p:nvPicPr>
          <p:cNvPr id="4" name="内容占位符 3"/>
          <p:cNvPicPr>
            <a:picLocks noGrp="1" noChangeAspect="1"/>
          </p:cNvPicPr>
          <p:nvPr>
            <p:ph idx="1"/>
          </p:nvPr>
        </p:nvPicPr>
        <p:blipFill>
          <a:blip r:embed="rId2"/>
          <a:stretch>
            <a:fillRect/>
          </a:stretch>
        </p:blipFill>
        <p:spPr>
          <a:xfrm>
            <a:off x="639445" y="1755775"/>
            <a:ext cx="7881620" cy="4933950"/>
          </a:xfrm>
          <a:prstGeom prst="rect">
            <a:avLst/>
          </a:prstGeom>
        </p:spPr>
      </p:pic>
      <p:grpSp>
        <p:nvGrpSpPr>
          <p:cNvPr id="6" name="组合 5"/>
          <p:cNvGrpSpPr/>
          <p:nvPr/>
        </p:nvGrpSpPr>
        <p:grpSpPr>
          <a:xfrm>
            <a:off x="5692140" y="139700"/>
            <a:ext cx="3519805" cy="2122178"/>
            <a:chOff x="1350593" y="1340476"/>
            <a:chExt cx="3530083" cy="2574785"/>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5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400" b="1" dirty="0">
                  <a:latin typeface="黑体" panose="02010609060101010101" pitchFamily="2" charset="-122"/>
                  <a:ea typeface="黑体" panose="02010609060101010101" pitchFamily="2" charset="-122"/>
                </a:rPr>
                <a:t>星形网</a:t>
              </a:r>
            </a:p>
          </p:txBody>
        </p:sp>
        <p:sp>
          <p:nvSpPr>
            <p:cNvPr id="51" name="Rectangle 31"/>
            <p:cNvSpPr>
              <a:spLocks noChangeArrowheads="1"/>
            </p:cNvSpPr>
            <p:nvPr/>
          </p:nvSpPr>
          <p:spPr bwMode="auto">
            <a:xfrm>
              <a:off x="3923682" y="2494051"/>
              <a:ext cx="956994" cy="48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（2）环型拓扑</a:t>
            </a:r>
          </a:p>
        </p:txBody>
      </p:sp>
      <p:pic>
        <p:nvPicPr>
          <p:cNvPr id="4" name="内容占位符 3"/>
          <p:cNvPicPr>
            <a:picLocks noGrp="1" noChangeAspect="1"/>
          </p:cNvPicPr>
          <p:nvPr>
            <p:ph idx="1"/>
          </p:nvPr>
        </p:nvPicPr>
        <p:blipFill>
          <a:blip r:embed="rId2"/>
          <a:stretch>
            <a:fillRect/>
          </a:stretch>
        </p:blipFill>
        <p:spPr>
          <a:xfrm>
            <a:off x="495300" y="2477135"/>
            <a:ext cx="8063230" cy="4164330"/>
          </a:xfrm>
          <a:prstGeom prst="rect">
            <a:avLst/>
          </a:prstGeom>
        </p:spPr>
      </p:pic>
      <p:grpSp>
        <p:nvGrpSpPr>
          <p:cNvPr id="1003568" name="Group 48"/>
          <p:cNvGrpSpPr/>
          <p:nvPr/>
        </p:nvGrpSpPr>
        <p:grpSpPr bwMode="auto">
          <a:xfrm>
            <a:off x="4751735" y="1101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 </a:t>
            </a:r>
            <a:r>
              <a:rPr lang="zh-CN" altLang="en-US" dirty="0">
                <a:latin typeface="黑体" panose="02010609060101010101"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4"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8795" name="Group 11"/>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812" name="Group 28"/>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p>
        </p:txBody>
      </p:sp>
      <p:grpSp>
        <p:nvGrpSpPr>
          <p:cNvPr id="118898" name="Group 114"/>
          <p:cNvGrpSpPr/>
          <p:nvPr/>
        </p:nvGrpSpPr>
        <p:grpSpPr bwMode="auto">
          <a:xfrm>
            <a:off x="449386" y="2403624"/>
            <a:ext cx="720593" cy="546100"/>
            <a:chOff x="624" y="2968"/>
            <a:chExt cx="1331" cy="920"/>
          </a:xfrm>
        </p:grpSpPr>
        <p:sp>
          <p:nvSpPr>
            <p:cNvPr id="11889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4"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5"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8"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9"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20"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1"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2"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3"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6"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7"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4"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5"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8"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9"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3"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4"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7"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8"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1"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2"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5"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6"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4"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5"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2"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3"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6"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7"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0"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1"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4"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5"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2"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3"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94"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5"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6"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9"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0"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3"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4"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7"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8"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1"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2"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6"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7"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0"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1"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8"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9"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2"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3"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7"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8"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1"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2"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5"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6"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9"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0"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3"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4"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7"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8"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1"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2"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5"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6"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067"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8"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9"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2"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3"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6"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7"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0"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1"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4"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5"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3"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4"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7"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8"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1"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2"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5"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6"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0"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1"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4"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5"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8"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9"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2"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3"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6"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7"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0"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1"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4"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5"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8"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9"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2"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3"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6"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7"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1"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2"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5"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6"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9"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0"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3"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4"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7"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8"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2"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3"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6"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7"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0"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1"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4"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5"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8"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9"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2"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3"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6"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7"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0"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1"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4"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5"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8"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9"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3"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4"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7"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8"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1"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2"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5"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6"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0"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1"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4"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5"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8"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9"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2"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3"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6"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7"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0"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1"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4"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5"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2"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3"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6"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7"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0"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1"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272"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3"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4"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5"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6"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7"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8"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9"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0"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1"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2"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5"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6"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9"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0"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3"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4"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1"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2"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5"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6"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9"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0"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3"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4"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7"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8"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1"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2"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323"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4"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5"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28"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3"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4"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19336"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7"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8"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9"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0"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1"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2"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3"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4"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5"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8"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351" name="Group 567"/>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anose="02010609060101010101"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a:latin typeface="+mn-lt"/>
                <a:ea typeface="黑体" panose="02010609060101010101" pitchFamily="2" charset="-122"/>
              </a:rPr>
              <a:t>只考虑数据在数据链路层的流动</a:t>
            </a:r>
            <a:endParaRPr lang="zh-CN" altLang="en-US" sz="2400" b="1" dirty="0">
              <a:latin typeface="+mn-lt"/>
              <a:ea typeface="黑体" panose="02010609060101010101"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1</a:t>
            </a:r>
            <a:r>
              <a:rPr lang="en-US" altLang="zh-CN" sz="2000" b="1" dirty="0">
                <a:solidFill>
                  <a:schemeClr val="bg1"/>
                </a:solidFill>
                <a:latin typeface="+mn-lt"/>
                <a:ea typeface="黑体" panose="02010609060101010101" pitchFamily="2" charset="-122"/>
              </a:rPr>
              <a:t> </a:t>
            </a:r>
            <a:r>
              <a:rPr lang="zh-CN" altLang="en-US" sz="2000" b="1" dirty="0">
                <a:solidFill>
                  <a:schemeClr val="bg1"/>
                </a:solidFill>
                <a:latin typeface="+mn-lt"/>
                <a:ea typeface="黑体" panose="02010609060101010101" pitchFamily="2" charset="-122"/>
              </a:rPr>
              <a:t>到</a:t>
            </a:r>
            <a:r>
              <a:rPr lang="en-US" altLang="zh-CN" sz="2000" b="1" dirty="0">
                <a:solidFill>
                  <a:schemeClr val="bg1"/>
                </a:solidFill>
                <a:latin typeface="+mn-lt"/>
                <a:ea typeface="黑体" panose="02010609060101010101" pitchFamily="2" charset="-122"/>
              </a:rPr>
              <a:t>H</a:t>
            </a:r>
            <a:r>
              <a:rPr lang="en-US" altLang="zh-CN" sz="2000" b="1" baseline="-25000" dirty="0">
                <a:solidFill>
                  <a:schemeClr val="bg1"/>
                </a:solidFill>
                <a:latin typeface="+mn-lt"/>
                <a:ea typeface="黑体" panose="02010609060101010101" pitchFamily="2" charset="-122"/>
              </a:rPr>
              <a:t>2</a:t>
            </a:r>
            <a:r>
              <a:rPr lang="en-US" altLang="zh-CN" sz="2000" b="1" dirty="0">
                <a:solidFill>
                  <a:schemeClr val="bg1"/>
                </a:solidFill>
                <a:latin typeface="+mn-lt"/>
                <a:ea typeface="黑体" panose="02010609060101010101" pitchFamily="2" charset="-122"/>
              </a:rPr>
              <a:t> </a:t>
            </a:r>
            <a:r>
              <a:rPr lang="zh-CN" altLang="zh-CN" sz="2000" b="1" dirty="0">
                <a:solidFill>
                  <a:schemeClr val="bg1"/>
                </a:solidFill>
                <a:latin typeface="+mn-lt"/>
                <a:ea typeface="黑体" panose="02010609060101010101" pitchFamily="2" charset="-122"/>
              </a:rPr>
              <a:t>所经过的网络可以是多种的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（3）总线拓扑</a:t>
            </a:r>
          </a:p>
        </p:txBody>
      </p:sp>
      <p:pic>
        <p:nvPicPr>
          <p:cNvPr id="4" name="内容占位符 3"/>
          <p:cNvPicPr>
            <a:picLocks noGrp="1" noChangeAspect="1"/>
          </p:cNvPicPr>
          <p:nvPr>
            <p:ph idx="1"/>
          </p:nvPr>
        </p:nvPicPr>
        <p:blipFill>
          <a:blip r:embed="rId2"/>
          <a:stretch>
            <a:fillRect/>
          </a:stretch>
        </p:blipFill>
        <p:spPr>
          <a:xfrm>
            <a:off x="600710" y="2224405"/>
            <a:ext cx="7733665" cy="4314190"/>
          </a:xfrm>
          <a:prstGeom prst="rect">
            <a:avLst/>
          </a:prstGeom>
        </p:spPr>
      </p:pic>
      <p:grpSp>
        <p:nvGrpSpPr>
          <p:cNvPr id="3" name="组合 2">
            <a:extLst>
              <a:ext uri="{FF2B5EF4-FFF2-40B4-BE49-F238E27FC236}">
                <a16:creationId xmlns:a16="http://schemas.microsoft.com/office/drawing/2014/main" id="{8E178A79-0BAA-46E3-A9D7-CEF398048308}"/>
              </a:ext>
            </a:extLst>
          </p:cNvPr>
          <p:cNvGrpSpPr/>
          <p:nvPr/>
        </p:nvGrpSpPr>
        <p:grpSpPr>
          <a:xfrm>
            <a:off x="4617796" y="188878"/>
            <a:ext cx="4143363" cy="2046432"/>
            <a:chOff x="4617796" y="188878"/>
            <a:chExt cx="4143363" cy="2046432"/>
          </a:xfrm>
        </p:grpSpPr>
        <p:sp>
          <p:nvSpPr>
            <p:cNvPr id="1003525" name="Line 5"/>
            <p:cNvSpPr>
              <a:spLocks noChangeShapeType="1"/>
            </p:cNvSpPr>
            <p:nvPr/>
          </p:nvSpPr>
          <p:spPr bwMode="auto">
            <a:xfrm>
              <a:off x="5839575" y="90049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8626940" y="839117"/>
              <a:ext cx="134219" cy="121725"/>
            </a:xfrm>
            <a:prstGeom prst="rect">
              <a:avLst/>
            </a:prstGeom>
            <a:solidFill>
              <a:srgbClr val="FF0000"/>
            </a:solidFill>
            <a:ln w="38100">
              <a:noFill/>
              <a:miter lim="800000"/>
            </a:ln>
            <a:effectLst/>
          </p:spPr>
          <p:txBody>
            <a:bodyPr wrap="none" anchor="ctr"/>
            <a:lstStyle/>
            <a:p>
              <a:endParaRPr lang="zh-CN" altLang="en-US" sz="2400"/>
            </a:p>
          </p:txBody>
        </p:sp>
        <p:sp>
          <p:nvSpPr>
            <p:cNvPr id="1003527" name="Rectangle 7"/>
            <p:cNvSpPr>
              <a:spLocks noChangeArrowheads="1"/>
            </p:cNvSpPr>
            <p:nvPr/>
          </p:nvSpPr>
          <p:spPr bwMode="auto">
            <a:xfrm>
              <a:off x="5723869" y="839117"/>
              <a:ext cx="134219" cy="121725"/>
            </a:xfrm>
            <a:prstGeom prst="rect">
              <a:avLst/>
            </a:prstGeom>
            <a:solidFill>
              <a:srgbClr val="FF0000"/>
            </a:solidFill>
            <a:ln w="38100">
              <a:noFill/>
              <a:miter lim="800000"/>
            </a:ln>
            <a:effectLst/>
          </p:spPr>
          <p:txBody>
            <a:bodyPr wrap="none" anchor="ctr"/>
            <a:lstStyle/>
            <a:p>
              <a:endParaRPr lang="zh-CN" altLang="en-US" sz="2400"/>
            </a:p>
          </p:txBody>
        </p:sp>
        <p:sp>
          <p:nvSpPr>
            <p:cNvPr id="1003528" name="Line 8"/>
            <p:cNvSpPr>
              <a:spLocks noChangeShapeType="1"/>
            </p:cNvSpPr>
            <p:nvPr/>
          </p:nvSpPr>
          <p:spPr bwMode="auto">
            <a:xfrm flipV="1">
              <a:off x="6401908" y="51972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6905230" y="91506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7535829" y="48538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177999" y="91506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0304" y="110233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619" y="111689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2763" y="20448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742" y="18887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6780267" y="177338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p>
          </p:txBody>
        </p:sp>
        <p:sp>
          <p:nvSpPr>
            <p:cNvPr id="54" name="Rectangle 28"/>
            <p:cNvSpPr>
              <a:spLocks noChangeArrowheads="1"/>
            </p:cNvSpPr>
            <p:nvPr/>
          </p:nvSpPr>
          <p:spPr bwMode="auto">
            <a:xfrm>
              <a:off x="4617796" y="143032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p>
          </p:txBody>
        </p:sp>
        <p:sp>
          <p:nvSpPr>
            <p:cNvPr id="55" name="Line 29"/>
            <p:cNvSpPr>
              <a:spLocks noChangeShapeType="1"/>
            </p:cNvSpPr>
            <p:nvPr/>
          </p:nvSpPr>
          <p:spPr bwMode="auto">
            <a:xfrm flipH="1">
              <a:off x="5385332" y="96201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组合 52">
            <a:extLst>
              <a:ext uri="{FF2B5EF4-FFF2-40B4-BE49-F238E27FC236}">
                <a16:creationId xmlns:a16="http://schemas.microsoft.com/office/drawing/2014/main" id="{DAEDDFE4-0705-417D-B9D3-F1727BDFE5EE}"/>
              </a:ext>
            </a:extLst>
          </p:cNvPr>
          <p:cNvGrpSpPr/>
          <p:nvPr/>
        </p:nvGrpSpPr>
        <p:grpSpPr>
          <a:xfrm>
            <a:off x="5124797" y="1189431"/>
            <a:ext cx="4143363" cy="2046432"/>
            <a:chOff x="4617796" y="188878"/>
            <a:chExt cx="4143363" cy="2046432"/>
          </a:xfrm>
        </p:grpSpPr>
        <p:sp>
          <p:nvSpPr>
            <p:cNvPr id="56" name="Line 5">
              <a:extLst>
                <a:ext uri="{FF2B5EF4-FFF2-40B4-BE49-F238E27FC236}">
                  <a16:creationId xmlns:a16="http://schemas.microsoft.com/office/drawing/2014/main" id="{9B48A7B4-C9CB-4D57-B6B2-1B2DB0596141}"/>
                </a:ext>
              </a:extLst>
            </p:cNvPr>
            <p:cNvSpPr>
              <a:spLocks noChangeShapeType="1"/>
            </p:cNvSpPr>
            <p:nvPr/>
          </p:nvSpPr>
          <p:spPr bwMode="auto">
            <a:xfrm>
              <a:off x="5839575" y="90049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57" name="Rectangle 6">
              <a:extLst>
                <a:ext uri="{FF2B5EF4-FFF2-40B4-BE49-F238E27FC236}">
                  <a16:creationId xmlns:a16="http://schemas.microsoft.com/office/drawing/2014/main" id="{B1BA6B61-1C98-48B9-B359-5C9C68C27040}"/>
                </a:ext>
              </a:extLst>
            </p:cNvPr>
            <p:cNvSpPr>
              <a:spLocks noChangeArrowheads="1"/>
            </p:cNvSpPr>
            <p:nvPr/>
          </p:nvSpPr>
          <p:spPr bwMode="auto">
            <a:xfrm>
              <a:off x="8626940" y="839117"/>
              <a:ext cx="134219" cy="121725"/>
            </a:xfrm>
            <a:prstGeom prst="rect">
              <a:avLst/>
            </a:prstGeom>
            <a:solidFill>
              <a:srgbClr val="FF0000"/>
            </a:solidFill>
            <a:ln w="38100">
              <a:noFill/>
              <a:miter lim="800000"/>
            </a:ln>
            <a:effectLst/>
          </p:spPr>
          <p:txBody>
            <a:bodyPr wrap="none" anchor="ctr"/>
            <a:lstStyle/>
            <a:p>
              <a:endParaRPr lang="zh-CN" altLang="en-US" sz="2400"/>
            </a:p>
          </p:txBody>
        </p:sp>
        <p:sp>
          <p:nvSpPr>
            <p:cNvPr id="58" name="Rectangle 7">
              <a:extLst>
                <a:ext uri="{FF2B5EF4-FFF2-40B4-BE49-F238E27FC236}">
                  <a16:creationId xmlns:a16="http://schemas.microsoft.com/office/drawing/2014/main" id="{1CFE5B92-84D8-4B9F-88DD-5569468B8973}"/>
                </a:ext>
              </a:extLst>
            </p:cNvPr>
            <p:cNvSpPr>
              <a:spLocks noChangeArrowheads="1"/>
            </p:cNvSpPr>
            <p:nvPr/>
          </p:nvSpPr>
          <p:spPr bwMode="auto">
            <a:xfrm>
              <a:off x="5723869" y="839117"/>
              <a:ext cx="134219" cy="121725"/>
            </a:xfrm>
            <a:prstGeom prst="rect">
              <a:avLst/>
            </a:prstGeom>
            <a:solidFill>
              <a:srgbClr val="FF0000"/>
            </a:solidFill>
            <a:ln w="38100">
              <a:noFill/>
              <a:miter lim="800000"/>
            </a:ln>
            <a:effectLst/>
          </p:spPr>
          <p:txBody>
            <a:bodyPr wrap="none" anchor="ctr"/>
            <a:lstStyle/>
            <a:p>
              <a:endParaRPr lang="zh-CN" altLang="en-US" sz="2400"/>
            </a:p>
          </p:txBody>
        </p:sp>
        <p:sp>
          <p:nvSpPr>
            <p:cNvPr id="59" name="Line 8">
              <a:extLst>
                <a:ext uri="{FF2B5EF4-FFF2-40B4-BE49-F238E27FC236}">
                  <a16:creationId xmlns:a16="http://schemas.microsoft.com/office/drawing/2014/main" id="{07131DDF-FF61-4A55-B8FD-DDA1FD64F1C3}"/>
                </a:ext>
              </a:extLst>
            </p:cNvPr>
            <p:cNvSpPr>
              <a:spLocks noChangeShapeType="1"/>
            </p:cNvSpPr>
            <p:nvPr/>
          </p:nvSpPr>
          <p:spPr bwMode="auto">
            <a:xfrm flipV="1">
              <a:off x="6401908" y="51972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0" name="Line 9">
              <a:extLst>
                <a:ext uri="{FF2B5EF4-FFF2-40B4-BE49-F238E27FC236}">
                  <a16:creationId xmlns:a16="http://schemas.microsoft.com/office/drawing/2014/main" id="{964CC0DD-5B6D-4668-A8AC-1F9F0386EC11}"/>
                </a:ext>
              </a:extLst>
            </p:cNvPr>
            <p:cNvSpPr>
              <a:spLocks noChangeShapeType="1"/>
            </p:cNvSpPr>
            <p:nvPr/>
          </p:nvSpPr>
          <p:spPr bwMode="auto">
            <a:xfrm>
              <a:off x="6905230" y="91506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1" name="Line 10">
              <a:extLst>
                <a:ext uri="{FF2B5EF4-FFF2-40B4-BE49-F238E27FC236}">
                  <a16:creationId xmlns:a16="http://schemas.microsoft.com/office/drawing/2014/main" id="{1AD4044D-1E3C-42E5-85F4-62B8FE0AD7C4}"/>
                </a:ext>
              </a:extLst>
            </p:cNvPr>
            <p:cNvSpPr>
              <a:spLocks noChangeShapeType="1"/>
            </p:cNvSpPr>
            <p:nvPr/>
          </p:nvSpPr>
          <p:spPr bwMode="auto">
            <a:xfrm flipV="1">
              <a:off x="7535829" y="48538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2" name="Line 11">
              <a:extLst>
                <a:ext uri="{FF2B5EF4-FFF2-40B4-BE49-F238E27FC236}">
                  <a16:creationId xmlns:a16="http://schemas.microsoft.com/office/drawing/2014/main" id="{79A05DCE-F995-47DA-9569-0B3995F4965D}"/>
                </a:ext>
              </a:extLst>
            </p:cNvPr>
            <p:cNvSpPr>
              <a:spLocks noChangeShapeType="1"/>
            </p:cNvSpPr>
            <p:nvPr/>
          </p:nvSpPr>
          <p:spPr bwMode="auto">
            <a:xfrm>
              <a:off x="8177999" y="91506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63" name="Picture 12">
              <a:extLst>
                <a:ext uri="{FF2B5EF4-FFF2-40B4-BE49-F238E27FC236}">
                  <a16:creationId xmlns:a16="http://schemas.microsoft.com/office/drawing/2014/main" id="{3F1C6399-7956-415E-8F28-86CE3B28AD8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0304" y="110233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3">
              <a:extLst>
                <a:ext uri="{FF2B5EF4-FFF2-40B4-BE49-F238E27FC236}">
                  <a16:creationId xmlns:a16="http://schemas.microsoft.com/office/drawing/2014/main" id="{D975A905-9556-4D78-9C78-878B07E1291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7619" y="111689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14">
              <a:extLst>
                <a:ext uri="{FF2B5EF4-FFF2-40B4-BE49-F238E27FC236}">
                  <a16:creationId xmlns:a16="http://schemas.microsoft.com/office/drawing/2014/main" id="{4D26BB8D-7129-465E-A93D-BEEFD25F0F9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2763" y="20448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15">
              <a:extLst>
                <a:ext uri="{FF2B5EF4-FFF2-40B4-BE49-F238E27FC236}">
                  <a16:creationId xmlns:a16="http://schemas.microsoft.com/office/drawing/2014/main" id="{DE55DA20-6621-4855-9848-E8EB1086790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0742" y="18887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 Box 16">
              <a:extLst>
                <a:ext uri="{FF2B5EF4-FFF2-40B4-BE49-F238E27FC236}">
                  <a16:creationId xmlns:a16="http://schemas.microsoft.com/office/drawing/2014/main" id="{BBE04BF1-1414-4AEB-AAE8-3A692AE577AA}"/>
                </a:ext>
              </a:extLst>
            </p:cNvPr>
            <p:cNvSpPr txBox="1">
              <a:spLocks noChangeArrowheads="1"/>
            </p:cNvSpPr>
            <p:nvPr/>
          </p:nvSpPr>
          <p:spPr bwMode="auto">
            <a:xfrm>
              <a:off x="6780267" y="177338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p>
          </p:txBody>
        </p:sp>
        <p:sp>
          <p:nvSpPr>
            <p:cNvPr id="68" name="Rectangle 28">
              <a:extLst>
                <a:ext uri="{FF2B5EF4-FFF2-40B4-BE49-F238E27FC236}">
                  <a16:creationId xmlns:a16="http://schemas.microsoft.com/office/drawing/2014/main" id="{5160EDBC-C4A8-4FE5-8E33-4C35165F8D6C}"/>
                </a:ext>
              </a:extLst>
            </p:cNvPr>
            <p:cNvSpPr>
              <a:spLocks noChangeArrowheads="1"/>
            </p:cNvSpPr>
            <p:nvPr/>
          </p:nvSpPr>
          <p:spPr bwMode="auto">
            <a:xfrm>
              <a:off x="4617796" y="143032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p>
          </p:txBody>
        </p:sp>
        <p:sp>
          <p:nvSpPr>
            <p:cNvPr id="69" name="Line 29">
              <a:extLst>
                <a:ext uri="{FF2B5EF4-FFF2-40B4-BE49-F238E27FC236}">
                  <a16:creationId xmlns:a16="http://schemas.microsoft.com/office/drawing/2014/main" id="{949E9745-C359-4283-B121-5AC5160237B1}"/>
                </a:ext>
              </a:extLst>
            </p:cNvPr>
            <p:cNvSpPr>
              <a:spLocks noChangeShapeType="1"/>
            </p:cNvSpPr>
            <p:nvPr/>
          </p:nvSpPr>
          <p:spPr bwMode="auto">
            <a:xfrm flipH="1">
              <a:off x="5385332" y="96201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局域网的传输媒体</a:t>
            </a:r>
          </a:p>
        </p:txBody>
      </p:sp>
      <p:pic>
        <p:nvPicPr>
          <p:cNvPr id="4" name="图片 3"/>
          <p:cNvPicPr>
            <a:picLocks noChangeAspect="1"/>
          </p:cNvPicPr>
          <p:nvPr/>
        </p:nvPicPr>
        <p:blipFill>
          <a:blip r:embed="rId2"/>
          <a:stretch>
            <a:fillRect/>
          </a:stretch>
        </p:blipFill>
        <p:spPr>
          <a:xfrm>
            <a:off x="1765300" y="3796665"/>
            <a:ext cx="6771005" cy="2705735"/>
          </a:xfrm>
          <a:prstGeom prst="rect">
            <a:avLst/>
          </a:prstGeom>
        </p:spPr>
      </p:pic>
      <p:pic>
        <p:nvPicPr>
          <p:cNvPr id="320516" name="图片 320515" descr="untitled"/>
          <p:cNvPicPr>
            <a:picLocks noChangeAspect="1"/>
          </p:cNvPicPr>
          <p:nvPr/>
        </p:nvPicPr>
        <p:blipFill>
          <a:blip r:embed="rId3"/>
          <a:stretch>
            <a:fillRect/>
          </a:stretch>
        </p:blipFill>
        <p:spPr>
          <a:xfrm>
            <a:off x="5781040" y="1329690"/>
            <a:ext cx="3926205" cy="2275840"/>
          </a:xfrm>
          <a:prstGeom prst="rect">
            <a:avLst/>
          </a:prstGeom>
          <a:noFill/>
          <a:ln w="9525">
            <a:noFill/>
          </a:ln>
        </p:spPr>
      </p:pic>
      <p:pic>
        <p:nvPicPr>
          <p:cNvPr id="3" name="图片 2"/>
          <p:cNvPicPr>
            <a:picLocks noChangeAspect="1"/>
          </p:cNvPicPr>
          <p:nvPr/>
        </p:nvPicPr>
        <p:blipFill>
          <a:blip r:embed="rId4"/>
          <a:stretch>
            <a:fillRect/>
          </a:stretch>
        </p:blipFill>
        <p:spPr>
          <a:xfrm>
            <a:off x="695960" y="1461135"/>
            <a:ext cx="4465320" cy="1552575"/>
          </a:xfrm>
          <a:prstGeom prst="rect">
            <a:avLst/>
          </a:prstGeom>
          <a:ln w="28575" cmpd="sng">
            <a:solidFill>
              <a:srgbClr val="FF0000"/>
            </a:solid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blinds(horizontal)">
                                      <p:cBhvr>
                                        <p:cTn id="7" dur="500"/>
                                        <p:tgtEl>
                                          <p:spTgt spid="320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a:xfrm>
            <a:off x="495300" y="1125220"/>
            <a:ext cx="9065895" cy="5633085"/>
          </a:xfrm>
        </p:spPr>
        <p:txBody>
          <a:bodyPr/>
          <a:lstStyle/>
          <a:p>
            <a:r>
              <a:rPr lang="zh-CN" altLang="en-US" sz="2000" dirty="0">
                <a:solidFill>
                  <a:srgbClr val="FF0000"/>
                </a:solidFill>
              </a:rPr>
              <a:t>静态划分信道</a:t>
            </a:r>
          </a:p>
          <a:p>
            <a:pPr lvl="1"/>
            <a:r>
              <a:rPr lang="zh-CN" altLang="en-US" sz="2000" dirty="0">
                <a:ea typeface="黑体" panose="02010609060101010101" pitchFamily="2" charset="-122"/>
              </a:rPr>
              <a:t>频分复用</a:t>
            </a:r>
          </a:p>
          <a:p>
            <a:pPr lvl="1"/>
            <a:r>
              <a:rPr lang="zh-CN" altLang="en-US" sz="2000" dirty="0">
                <a:ea typeface="黑体" panose="02010609060101010101" pitchFamily="2" charset="-122"/>
              </a:rPr>
              <a:t>时分复用</a:t>
            </a:r>
          </a:p>
          <a:p>
            <a:pPr lvl="1"/>
            <a:r>
              <a:rPr lang="zh-CN" altLang="en-US" sz="2000" dirty="0">
                <a:ea typeface="黑体" panose="02010609060101010101" pitchFamily="2" charset="-122"/>
              </a:rPr>
              <a:t>波分复用</a:t>
            </a:r>
          </a:p>
          <a:p>
            <a:pPr lvl="1"/>
            <a:r>
              <a:rPr lang="zh-CN" altLang="en-US" sz="2000" dirty="0">
                <a:ea typeface="黑体" panose="02010609060101010101" pitchFamily="2" charset="-122"/>
              </a:rPr>
              <a:t>码分复用</a:t>
            </a:r>
            <a:r>
              <a:rPr lang="zh-CN" altLang="en-US" sz="2000" dirty="0"/>
              <a:t> </a:t>
            </a:r>
          </a:p>
          <a:p>
            <a:r>
              <a:rPr lang="zh-CN" altLang="en-US" sz="2400" dirty="0">
                <a:solidFill>
                  <a:srgbClr val="FF0000"/>
                </a:solidFill>
              </a:rPr>
              <a:t>动态媒体接入控制</a:t>
            </a:r>
          </a:p>
          <a:p>
            <a:r>
              <a:rPr lang="zh-CN" altLang="en-US" sz="2000" dirty="0">
                <a:solidFill>
                  <a:schemeClr val="tx1"/>
                </a:solidFill>
              </a:rPr>
              <a:t>又称为多点接入，其特点是信道并非在用户通信时固定分配给用户。又分为两类：</a:t>
            </a:r>
          </a:p>
          <a:p>
            <a:r>
              <a:rPr lang="zh-CN" altLang="en-US" sz="2000" dirty="0">
                <a:solidFill>
                  <a:schemeClr val="tx1"/>
                </a:solidFill>
              </a:rPr>
              <a:t> </a:t>
            </a:r>
            <a:r>
              <a:rPr lang="zh-CN" altLang="en-US" sz="2000" dirty="0">
                <a:solidFill>
                  <a:srgbClr val="0000FF"/>
                </a:solidFill>
              </a:rPr>
              <a:t>随机接入</a:t>
            </a:r>
            <a:r>
              <a:rPr lang="zh-CN" altLang="en-US" sz="2000" dirty="0">
                <a:solidFill>
                  <a:schemeClr val="tx1"/>
                </a:solidFill>
              </a:rPr>
              <a:t>：所有的用户可随机地发送信息。</a:t>
            </a:r>
          </a:p>
          <a:p>
            <a:r>
              <a:rPr lang="zh-CN" altLang="en-US" sz="2000" dirty="0">
                <a:solidFill>
                  <a:schemeClr val="tx1"/>
                </a:solidFill>
              </a:rPr>
              <a:t> 存在问题：但如果有两个或更多的用户在同一时刻发送信息，那么就会在共享媒体上产生碰撞，使得这些用户的发送都失败。因此必须有解决碰撞的网络协议。</a:t>
            </a:r>
          </a:p>
          <a:p>
            <a:r>
              <a:rPr lang="zh-CN" altLang="en-US" sz="2000" dirty="0">
                <a:solidFill>
                  <a:schemeClr val="tx1"/>
                </a:solidFill>
              </a:rPr>
              <a:t> </a:t>
            </a:r>
            <a:r>
              <a:rPr lang="zh-CN" altLang="en-US" sz="2000" dirty="0">
                <a:solidFill>
                  <a:srgbClr val="0000FF"/>
                </a:solidFill>
              </a:rPr>
              <a:t>受控接入</a:t>
            </a:r>
            <a:r>
              <a:rPr lang="zh-CN" altLang="en-US" sz="2000" dirty="0">
                <a:solidFill>
                  <a:schemeClr val="tx1"/>
                </a:solidFill>
              </a:rPr>
              <a:t>：用户不能随机地发送信息而必须服从一定的控制。  </a:t>
            </a:r>
            <a:r>
              <a:rPr lang="zh-CN" altLang="en-US" sz="2000" dirty="0"/>
              <a:t>	</a:t>
            </a:r>
          </a:p>
        </p:txBody>
      </p:sp>
      <p:pic>
        <p:nvPicPr>
          <p:cNvPr id="2" name="图片 1"/>
          <p:cNvPicPr>
            <a:picLocks noChangeAspect="1"/>
          </p:cNvPicPr>
          <p:nvPr/>
        </p:nvPicPr>
        <p:blipFill>
          <a:blip r:embed="rId3"/>
          <a:stretch>
            <a:fillRect/>
          </a:stretch>
        </p:blipFill>
        <p:spPr>
          <a:xfrm>
            <a:off x="5260975" y="1248410"/>
            <a:ext cx="4523740" cy="1609725"/>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7" end="7"/>
                                            </p:txEl>
                                          </p:spTgt>
                                        </p:tgtEl>
                                        <p:attrNameLst>
                                          <p:attrName>style.visibility</p:attrName>
                                        </p:attrNameLst>
                                      </p:cBhvr>
                                      <p:to>
                                        <p:strVal val="visible"/>
                                      </p:to>
                                    </p:set>
                                    <p:animEffect transition="in" filter="blinds(horizontal)">
                                      <p:cBhvr>
                                        <p:cTn id="7" dur="500"/>
                                        <p:tgtEl>
                                          <p:spTgt spid="397315">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10" dur="500"/>
                                        <p:tgtEl>
                                          <p:spTgt spid="39731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7315">
                                            <p:txEl>
                                              <p:pRg st="9" end="9"/>
                                            </p:txEl>
                                          </p:spTgt>
                                        </p:tgtEl>
                                        <p:attrNameLst>
                                          <p:attrName>style.visibility</p:attrName>
                                        </p:attrNameLst>
                                      </p:cBhvr>
                                      <p:to>
                                        <p:strVal val="visible"/>
                                      </p:to>
                                    </p:set>
                                    <p:animEffect transition="in" filter="blinds(horizontal)">
                                      <p:cBhvr>
                                        <p:cTn id="15" dur="500"/>
                                        <p:tgtEl>
                                          <p:spTgt spid="397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a:t>1.  </a:t>
            </a:r>
            <a:r>
              <a:rPr lang="zh-CN" altLang="en-US" dirty="0"/>
              <a:t>以太网的两个标准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panose="020B0604020202020204" pitchFamily="34" charset="0"/>
                <a:ea typeface="黑体" panose="02010609060101010101" pitchFamily="2" charset="-122"/>
              </a:rPr>
              <a:t>逻辑链路控制 </a:t>
            </a:r>
            <a:r>
              <a:rPr lang="en-US" altLang="zh-CN" sz="2400" dirty="0">
                <a:latin typeface="Arial" panose="020B0604020202020204" pitchFamily="34" charset="0"/>
                <a:ea typeface="黑体" panose="02010609060101010101" pitchFamily="2" charset="-122"/>
              </a:rPr>
              <a:t>LLC (Logical Link Control)</a:t>
            </a:r>
            <a:r>
              <a:rPr lang="zh-CN" altLang="en-US" sz="2400" dirty="0">
                <a:latin typeface="Arial" panose="020B0604020202020204" pitchFamily="34" charset="0"/>
                <a:ea typeface="黑体" panose="02010609060101010101" pitchFamily="2" charset="-122"/>
              </a:rPr>
              <a:t>子层；</a:t>
            </a:r>
          </a:p>
          <a:p>
            <a:pPr lvl="1"/>
            <a:r>
              <a:rPr lang="zh-CN" altLang="en-US" sz="2400" dirty="0">
                <a:solidFill>
                  <a:srgbClr val="FF0000"/>
                </a:solidFill>
                <a:latin typeface="Arial" panose="020B0604020202020204" pitchFamily="34" charset="0"/>
                <a:ea typeface="黑体" panose="02010609060101010101" pitchFamily="2" charset="-122"/>
              </a:rPr>
              <a:t>媒体接入控制 </a:t>
            </a:r>
            <a:r>
              <a:rPr lang="en-US" altLang="zh-CN" sz="2400" dirty="0">
                <a:latin typeface="Arial" panose="020B0604020202020204" pitchFamily="34" charset="0"/>
              </a:rPr>
              <a:t>MAC (Medium Access Control)</a:t>
            </a:r>
            <a:r>
              <a:rPr lang="zh-CN" altLang="en-US" sz="2400" dirty="0">
                <a:latin typeface="Arial" panose="020B0604020202020204" pitchFamily="34" charset="0"/>
                <a:ea typeface="黑体" panose="02010609060101010101"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p>
          <a:p>
            <a:pPr algn="ctr" defTabSz="762000" eaLnBrk="0" hangingPunct="0"/>
            <a:r>
              <a:rPr kumimoji="1" lang="zh-CN" altLang="en-US" sz="2000" b="1">
                <a:solidFill>
                  <a:srgbClr val="000099"/>
                </a:solidFill>
                <a:latin typeface="+mn-lt"/>
                <a:ea typeface="黑体" panose="02010609060101010101"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p>
          <a:p>
            <a:pPr algn="ctr"/>
            <a:r>
              <a:rPr kumimoji="1" lang="zh-CN" altLang="en-US" sz="2800" b="1" dirty="0">
                <a:solidFill>
                  <a:srgbClr val="C00000"/>
                </a:solidFill>
                <a:latin typeface="+mn-lt"/>
                <a:ea typeface="黑体" panose="02010609060101010101" pitchFamily="2" charset="-122"/>
              </a:rPr>
              <a:t>下面的局域网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p>
          <a:p>
            <a:pPr lvl="1"/>
            <a:r>
              <a:rPr lang="zh-CN" altLang="en-US" dirty="0">
                <a:solidFill>
                  <a:srgbClr val="0000FF"/>
                </a:solidFill>
                <a:latin typeface="黑体" panose="02010609060101010101" pitchFamily="2" charset="-122"/>
                <a:ea typeface="黑体" panose="02010609060101010101" pitchFamily="2" charset="-122"/>
              </a:rPr>
              <a:t>对数据进行缓存。</a:t>
            </a: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24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387985" y="188595"/>
            <a:ext cx="5483225" cy="3411220"/>
          </a:xfrm>
          <a:prstGeom prst="rect">
            <a:avLst/>
          </a:prstGeom>
        </p:spPr>
      </p:pic>
      <p:pic>
        <p:nvPicPr>
          <p:cNvPr id="9" name="图片 8"/>
          <p:cNvPicPr>
            <a:picLocks noChangeAspect="1"/>
          </p:cNvPicPr>
          <p:nvPr/>
        </p:nvPicPr>
        <p:blipFill>
          <a:blip r:embed="rId3"/>
          <a:stretch>
            <a:fillRect/>
          </a:stretch>
        </p:blipFill>
        <p:spPr>
          <a:xfrm>
            <a:off x="5351145" y="3122930"/>
            <a:ext cx="3596005" cy="314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1317281" y="2166139"/>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916923" y="3464714"/>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699427" y="292496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p>
        </p:txBody>
      </p:sp>
      <p:sp>
        <p:nvSpPr>
          <p:cNvPr id="403478" name="Rectangle 22"/>
          <p:cNvSpPr>
            <a:spLocks noChangeArrowheads="1"/>
          </p:cNvSpPr>
          <p:nvPr/>
        </p:nvSpPr>
        <p:spPr bwMode="auto">
          <a:xfrm>
            <a:off x="5054387" y="2850353"/>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p>
          <a:p>
            <a:pPr algn="ctr"/>
            <a:r>
              <a:rPr kumimoji="1" lang="zh-CN" altLang="en-US" sz="2400" b="1">
                <a:solidFill>
                  <a:srgbClr val="000099"/>
                </a:solidFill>
                <a:latin typeface="+mn-lt"/>
                <a:ea typeface="黑体" panose="02010609060101010101" pitchFamily="2" charset="-122"/>
              </a:rPr>
              <a:t>（网卡）</a:t>
            </a:r>
          </a:p>
        </p:txBody>
      </p:sp>
      <p:sp>
        <p:nvSpPr>
          <p:cNvPr id="403479" name="Text Box 23"/>
          <p:cNvSpPr txBox="1">
            <a:spLocks noChangeArrowheads="1"/>
          </p:cNvSpPr>
          <p:nvPr/>
        </p:nvSpPr>
        <p:spPr bwMode="auto">
          <a:xfrm>
            <a:off x="7713186" y="3501227"/>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p>
        </p:txBody>
      </p:sp>
      <p:sp>
        <p:nvSpPr>
          <p:cNvPr id="403480" name="Rectangle 24"/>
          <p:cNvSpPr>
            <a:spLocks noChangeArrowheads="1"/>
          </p:cNvSpPr>
          <p:nvPr/>
        </p:nvSpPr>
        <p:spPr bwMode="auto">
          <a:xfrm>
            <a:off x="2046473" y="2850353"/>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p>
          <a:p>
            <a:pPr algn="ctr"/>
            <a:r>
              <a:rPr kumimoji="1" lang="zh-CN" altLang="en-US" sz="2400" b="1">
                <a:solidFill>
                  <a:srgbClr val="000099"/>
                </a:solidFill>
                <a:latin typeface="+mn-lt"/>
                <a:ea typeface="黑体" panose="02010609060101010101" pitchFamily="2" charset="-122"/>
              </a:rPr>
              <a:t>存储器</a:t>
            </a:r>
          </a:p>
        </p:txBody>
      </p:sp>
      <p:sp>
        <p:nvSpPr>
          <p:cNvPr id="403481" name="Line 25"/>
          <p:cNvSpPr>
            <a:spLocks noChangeShapeType="1"/>
          </p:cNvSpPr>
          <p:nvPr/>
        </p:nvSpPr>
        <p:spPr bwMode="auto">
          <a:xfrm flipV="1">
            <a:off x="2636361" y="3993353"/>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425627" y="4864890"/>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p>
          <a:p>
            <a:r>
              <a:rPr kumimoji="1" lang="zh-CN" altLang="en-US" sz="2400" b="1">
                <a:solidFill>
                  <a:srgbClr val="000099"/>
                </a:solidFill>
                <a:latin typeface="+mn-lt"/>
                <a:ea typeface="黑体" panose="02010609060101010101" pitchFamily="2" charset="-122"/>
              </a:rPr>
              <a:t>处理收到的数据</a:t>
            </a:r>
          </a:p>
        </p:txBody>
      </p:sp>
      <p:sp>
        <p:nvSpPr>
          <p:cNvPr id="403483" name="Line 27"/>
          <p:cNvSpPr>
            <a:spLocks noChangeShapeType="1"/>
          </p:cNvSpPr>
          <p:nvPr/>
        </p:nvSpPr>
        <p:spPr bwMode="auto">
          <a:xfrm flipV="1">
            <a:off x="5604722" y="3993353"/>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340615" y="4864890"/>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p>
          <a:p>
            <a:pPr algn="ctr"/>
            <a:r>
              <a:rPr kumimoji="1" lang="zh-CN" altLang="en-US" sz="2400" b="1">
                <a:solidFill>
                  <a:srgbClr val="000099"/>
                </a:solidFill>
                <a:latin typeface="+mn-lt"/>
                <a:ea typeface="黑体" panose="02010609060101010101" pitchFamily="2" charset="-122"/>
              </a:rPr>
              <a:t>从局域网接收帧</a:t>
            </a:r>
          </a:p>
        </p:txBody>
      </p:sp>
      <p:sp>
        <p:nvSpPr>
          <p:cNvPr id="403485" name="Text Box 29"/>
          <p:cNvSpPr txBox="1">
            <a:spLocks noChangeArrowheads="1"/>
          </p:cNvSpPr>
          <p:nvPr/>
        </p:nvSpPr>
        <p:spPr bwMode="auto">
          <a:xfrm>
            <a:off x="3952001" y="213280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p>
        </p:txBody>
      </p:sp>
      <p:sp>
        <p:nvSpPr>
          <p:cNvPr id="403487" name="AutoShape 31"/>
          <p:cNvSpPr>
            <a:spLocks noChangeArrowheads="1"/>
          </p:cNvSpPr>
          <p:nvPr/>
        </p:nvSpPr>
        <p:spPr bwMode="auto">
          <a:xfrm>
            <a:off x="3845375" y="3078952"/>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152275" y="3570787"/>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p>
          <a:p>
            <a:pPr>
              <a:lnSpc>
                <a:spcPct val="95000"/>
              </a:lnSpc>
            </a:pPr>
            <a:r>
              <a:rPr kumimoji="1" lang="zh-CN" altLang="en-US" sz="2400" b="1" dirty="0">
                <a:solidFill>
                  <a:srgbClr val="000099"/>
                </a:solidFill>
                <a:latin typeface="+mn-lt"/>
                <a:ea typeface="黑体" panose="02010609060101010101" pitchFamily="2" charset="-122"/>
              </a:rPr>
              <a:t>通信</a:t>
            </a:r>
          </a:p>
        </p:txBody>
      </p:sp>
      <p:sp>
        <p:nvSpPr>
          <p:cNvPr id="403489" name="Rectangle 33"/>
          <p:cNvSpPr>
            <a:spLocks noChangeArrowheads="1"/>
          </p:cNvSpPr>
          <p:nvPr/>
        </p:nvSpPr>
        <p:spPr bwMode="auto">
          <a:xfrm>
            <a:off x="2223611" y="3309140"/>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719712" y="2051840"/>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595321" y="3309140"/>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6001994" y="2045490"/>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6032614" y="1583940"/>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p>
        </p:txBody>
      </p:sp>
      <p:sp>
        <p:nvSpPr>
          <p:cNvPr id="403486" name="Text Box 30"/>
          <p:cNvSpPr txBox="1">
            <a:spLocks noChangeArrowheads="1"/>
          </p:cNvSpPr>
          <p:nvPr/>
        </p:nvSpPr>
        <p:spPr bwMode="auto">
          <a:xfrm>
            <a:off x="1733340" y="1598930"/>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a:solidFill>
                  <a:srgbClr val="FF0000"/>
                </a:solidFill>
                <a:latin typeface="+mn-lt"/>
                <a:ea typeface="黑体" panose="02010609060101010101" pitchFamily="2" charset="-122"/>
              </a:rPr>
              <a:t>B </a:t>
            </a:r>
            <a:r>
              <a:rPr kumimoji="1" lang="zh-CN" altLang="en-US" sz="2000" b="1" dirty="0">
                <a:solidFill>
                  <a:srgbClr val="FF0000"/>
                </a:solidFill>
                <a:latin typeface="+mn-lt"/>
                <a:ea typeface="黑体" panose="02010609060101010101" pitchFamily="2" charset="-122"/>
              </a:rPr>
              <a:t>向</a:t>
            </a:r>
            <a:r>
              <a:rPr kumimoji="1" lang="zh-CN" altLang="en-US" sz="1400" b="1" dirty="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p>
          <a:p>
            <a:pPr algn="ctr"/>
            <a:r>
              <a:rPr kumimoji="1" lang="zh-CN" altLang="en-US" sz="2000" b="1" dirty="0">
                <a:solidFill>
                  <a:srgbClr val="FF0000"/>
                </a:solidFill>
                <a:latin typeface="+mn-lt"/>
                <a:ea typeface="黑体" panose="02010609060101010101"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a:t>以太网采用广播方式发送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a:t>
            </a:r>
            <a:r>
              <a:rPr lang="zh-CN" altLang="en-US" dirty="0">
                <a:solidFill>
                  <a:srgbClr val="FF0000"/>
                </a:solidFill>
              </a:rPr>
              <a:t>广播特性</a:t>
            </a:r>
            <a:r>
              <a:rPr lang="zh-CN" altLang="en-US" dirty="0"/>
              <a:t>的总线上实现了</a:t>
            </a:r>
            <a:r>
              <a:rPr lang="zh-CN" altLang="en-US" dirty="0">
                <a:solidFill>
                  <a:srgbClr val="FF0000"/>
                </a:solidFill>
              </a:rPr>
              <a:t>一对一</a:t>
            </a:r>
            <a:r>
              <a:rPr lang="zh-CN" altLang="en-US" dirty="0"/>
              <a:t>的通信。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6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65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idx="1"/>
          </p:nvPr>
        </p:nvSpPr>
        <p:spPr/>
        <p:txBody>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比特流</a:t>
              </a: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差分</a:t>
              </a:r>
              <a:endParaRPr kumimoji="1" lang="en-US" altLang="zh-CN" sz="2400" b="1" dirty="0">
                <a:solidFill>
                  <a:srgbClr val="000099"/>
                </a:solidFill>
                <a:latin typeface="+mn-lt"/>
                <a:ea typeface="黑体" panose="02010609060101010101" pitchFamily="2" charset="-122"/>
              </a:endParaRPr>
            </a:p>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a:solidFill>
                  <a:srgbClr val="FF0000"/>
                </a:solidFill>
                <a:latin typeface="+mn-lt"/>
                <a:ea typeface="黑体" panose="02010609060101010101" pitchFamily="2" charset="-122"/>
              </a:rPr>
              <a:t>缺点</a:t>
            </a:r>
            <a:r>
              <a:rPr lang="zh-CN" altLang="zh-CN" sz="2800" b="1" dirty="0">
                <a:solidFill>
                  <a:srgbClr val="000099"/>
                </a:solidFill>
                <a:latin typeface="+mn-lt"/>
                <a:ea typeface="黑体" panose="02010609060101010101" pitchFamily="2" charset="-122"/>
              </a:rPr>
              <a:t>是</a:t>
            </a:r>
            <a:r>
              <a:rPr lang="zh-CN" altLang="en-US" sz="2800" b="1" dirty="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它所占的频带宽度比原始的基带信号增加了一倍</a:t>
            </a:r>
            <a:r>
              <a:rPr lang="zh-CN" altLang="en-US" sz="2800" b="1" dirty="0">
                <a:solidFill>
                  <a:srgbClr val="000099"/>
                </a:solidFill>
                <a:latin typeface="+mn-lt"/>
                <a:ea typeface="黑体" panose="02010609060101010101" pitchFamily="2"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a:t>
            </a:r>
            <a:r>
              <a:rPr lang="zh-CN" altLang="en-US" sz="2800" dirty="0">
                <a:solidFill>
                  <a:srgbClr val="FF0000"/>
                </a:solidFill>
              </a:rPr>
              <a:t>边发送数据边检测信</a:t>
            </a:r>
            <a:r>
              <a:rPr lang="zh-CN" altLang="en-US" sz="2800" dirty="0"/>
              <a:t>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a:t>
            </a:r>
            <a:r>
              <a:rPr lang="zh-CN" altLang="en-US" sz="2800" u="sng" dirty="0">
                <a:solidFill>
                  <a:srgbClr val="FF0000"/>
                </a:solidFill>
                <a:effectLst>
                  <a:outerShdw blurRad="38100" dist="38100" dir="2700000" algn="tl">
                    <a:srgbClr val="000000">
                      <a:alpha val="43137"/>
                    </a:srgbClr>
                  </a:outerShdw>
                </a:effectLst>
              </a:rPr>
              <a:t>发送期间进行碰撞检测</a:t>
            </a:r>
            <a:r>
              <a:rPr lang="zh-CN" altLang="en-US" sz="2800" dirty="0">
                <a:solidFill>
                  <a:srgbClr val="FF0000"/>
                </a:solidFill>
              </a:rPr>
              <a:t>，以检测冲突。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信号传播时延对载波监听的影响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a:solidFill>
                  <a:srgbClr val="000066"/>
                </a:solidFill>
                <a:latin typeface="+mn-lt"/>
                <a:ea typeface="黑体" panose="02010609060101010101" pitchFamily="2" charset="-122"/>
              </a:rPr>
              <a:t>A</a:t>
            </a:r>
            <a:r>
              <a:rPr lang="zh-CN" altLang="en-US" sz="2800" b="1" dirty="0">
                <a:solidFill>
                  <a:srgbClr val="000066"/>
                </a:solidFill>
                <a:latin typeface="+mn-lt"/>
                <a:ea typeface="黑体" panose="02010609060101010101" pitchFamily="2" charset="-122"/>
              </a:rPr>
              <a:t>需要单程传播时延的 </a:t>
            </a:r>
            <a:r>
              <a:rPr lang="en-US" altLang="zh-CN" sz="2800" b="1" dirty="0">
                <a:solidFill>
                  <a:srgbClr val="000066"/>
                </a:solidFill>
                <a:latin typeface="+mn-lt"/>
                <a:ea typeface="黑体" panose="02010609060101010101" pitchFamily="2" charset="-122"/>
              </a:rPr>
              <a:t>2 </a:t>
            </a:r>
            <a:r>
              <a:rPr lang="zh-CN" altLang="en-US" sz="2800" b="1" dirty="0">
                <a:solidFill>
                  <a:srgbClr val="000066"/>
                </a:solidFill>
                <a:latin typeface="+mn-lt"/>
                <a:ea typeface="黑体" panose="02010609060101010101" pitchFamily="2" charset="-122"/>
              </a:rPr>
              <a:t>倍的时间，</a:t>
            </a:r>
            <a:endParaRPr lang="en-US" altLang="zh-CN" sz="2800" b="1" dirty="0">
              <a:solidFill>
                <a:srgbClr val="000066"/>
              </a:solidFill>
              <a:latin typeface="+mn-lt"/>
              <a:ea typeface="黑体" panose="02010609060101010101" pitchFamily="2" charset="-122"/>
            </a:endParaRPr>
          </a:p>
          <a:p>
            <a:pPr algn="ctr"/>
            <a:r>
              <a:rPr lang="zh-CN" altLang="en-US" sz="2800" b="1" dirty="0">
                <a:solidFill>
                  <a:srgbClr val="000066"/>
                </a:solidFill>
                <a:latin typeface="+mn-lt"/>
                <a:ea typeface="黑体" panose="02010609060101010101" pitchFamily="2" charset="-122"/>
              </a:rPr>
              <a:t>才能检测到与 </a:t>
            </a:r>
            <a:r>
              <a:rPr lang="en-US" altLang="zh-CN" sz="2800" b="1" dirty="0">
                <a:solidFill>
                  <a:srgbClr val="000066"/>
                </a:solidFill>
                <a:latin typeface="+mn-lt"/>
                <a:ea typeface="黑体" panose="02010609060101010101" pitchFamily="2" charset="-122"/>
              </a:rPr>
              <a:t>B </a:t>
            </a:r>
            <a:r>
              <a:rPr lang="zh-CN" altLang="en-US" sz="2800" b="1" dirty="0">
                <a:solidFill>
                  <a:srgbClr val="000066"/>
                </a:solidFill>
                <a:latin typeface="+mn-lt"/>
                <a:ea typeface="黑体" panose="02010609060101010101" pitchFamily="2" charset="-122"/>
              </a:rPr>
              <a:t>的发送产生了冲突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p>
          <a:p>
            <a:pPr eaLnBrk="0" hangingPunct="0">
              <a:lnSpc>
                <a:spcPct val="90000"/>
              </a:lnSpc>
            </a:pPr>
            <a:r>
              <a:rPr kumimoji="1" lang="zh-CN" altLang="en-US" b="1">
                <a:solidFill>
                  <a:srgbClr val="000099"/>
                </a:solidFill>
                <a:latin typeface="+mn-lt"/>
                <a:ea typeface="黑体" panose="02010609060101010101"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p>
          <a:p>
            <a:pPr eaLnBrk="0" hangingPunct="0">
              <a:lnSpc>
                <a:spcPct val="95000"/>
              </a:lnSpc>
            </a:pPr>
            <a:r>
              <a:rPr kumimoji="1" lang="zh-CN" altLang="en-US" b="1" dirty="0">
                <a:solidFill>
                  <a:srgbClr val="000099"/>
                </a:solidFill>
                <a:latin typeface="+mn-lt"/>
                <a:ea typeface="黑体" panose="02010609060101010101" pitchFamily="2" charset="-122"/>
              </a:rPr>
              <a:t>信道空闲</a:t>
            </a:r>
          </a:p>
          <a:p>
            <a:pPr eaLnBrk="0" hangingPunct="0">
              <a:lnSpc>
                <a:spcPct val="95000"/>
              </a:lnSpc>
            </a:pPr>
            <a:r>
              <a:rPr kumimoji="1" lang="zh-CN" altLang="en-US" b="1" dirty="0">
                <a:solidFill>
                  <a:srgbClr val="000099"/>
                </a:solidFill>
                <a:latin typeface="+mn-lt"/>
                <a:ea typeface="黑体" panose="02010609060101010101" pitchFamily="2" charset="-122"/>
              </a:rPr>
              <a:t>发送数据</a:t>
            </a: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p>
            <a:p>
              <a:pPr eaLnBrk="0" hangingPunct="0">
                <a:lnSpc>
                  <a:spcPct val="90000"/>
                </a:lnSpc>
              </a:pPr>
              <a:r>
                <a:rPr kumimoji="1" lang="zh-CN" altLang="en-US" b="1" dirty="0">
                  <a:solidFill>
                    <a:srgbClr val="000099"/>
                  </a:solidFill>
                  <a:latin typeface="+mn-lt"/>
                  <a:ea typeface="黑体" panose="02010609060101010101"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p>
            <a:p>
              <a:pPr eaLnBrk="0" hangingPunct="0">
                <a:lnSpc>
                  <a:spcPct val="90000"/>
                </a:lnSpc>
              </a:pPr>
              <a:r>
                <a:rPr kumimoji="1" lang="zh-CN" altLang="en-US" b="1">
                  <a:solidFill>
                    <a:srgbClr val="000099"/>
                  </a:solidFill>
                  <a:latin typeface="+mn-lt"/>
                  <a:ea typeface="黑体" panose="02010609060101010101"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p>
          <a:p>
            <a:pPr algn="ctr"/>
            <a:r>
              <a:rPr lang="zh-CN" altLang="en-US" sz="2400" b="1" dirty="0">
                <a:solidFill>
                  <a:srgbClr val="000099"/>
                </a:solidFill>
                <a:latin typeface="+mn-lt"/>
                <a:ea typeface="黑体" panose="02010609060101010101" pitchFamily="2" charset="-122"/>
              </a:rPr>
              <a:t>传播时延记为 </a:t>
            </a:r>
            <a:r>
              <a:rPr lang="zh-CN" altLang="en-US" sz="2400" b="1" i="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a:b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p>
          <a:p>
            <a:pPr lvl="1"/>
            <a:r>
              <a:rPr lang="zh-CN" altLang="en-US" sz="2400" dirty="0">
                <a:latin typeface="Arial" panose="020B0604020202020204" pitchFamily="34" charset="0"/>
                <a:ea typeface="黑体" panose="02010609060101010101" pitchFamily="2" charset="-122"/>
              </a:rPr>
              <a:t>从整数集合 </a:t>
            </a:r>
            <a:r>
              <a:rPr lang="en-US" altLang="zh-CN" sz="2400" dirty="0">
                <a:latin typeface="Arial" panose="020B0604020202020204" pitchFamily="34" charset="0"/>
                <a:ea typeface="黑体" panose="02010609060101010101" pitchFamily="2" charset="-122"/>
              </a:rPr>
              <a:t>[0, 1, … , (2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 </a:t>
            </a:r>
            <a:r>
              <a:rPr lang="zh-CN" altLang="en-US" sz="2400" dirty="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a:t>
            </a:r>
          </a:p>
          <a:p>
            <a:r>
              <a:rPr lang="zh-CN" altLang="en-US" dirty="0"/>
              <a:t> </a:t>
            </a:r>
            <a:r>
              <a:rPr lang="en-US" altLang="zh-CN" dirty="0"/>
              <a:t>512 bit</a:t>
            </a:r>
            <a:r>
              <a:rPr lang="zh-CN" altLang="en-US" dirty="0"/>
              <a:t>，即 </a:t>
            </a:r>
            <a:r>
              <a:rPr lang="en-US" altLang="zh-CN" dirty="0"/>
              <a:t>64 </a:t>
            </a:r>
            <a:r>
              <a:rPr lang="zh-CN" altLang="en-US" dirty="0"/>
              <a:t>字节。</a:t>
            </a:r>
          </a:p>
        </p:txBody>
      </p:sp>
      <p:sp>
        <p:nvSpPr>
          <p:cNvPr id="2" name="矩形 1"/>
          <p:cNvSpPr/>
          <p:nvPr/>
        </p:nvSpPr>
        <p:spPr>
          <a:xfrm>
            <a:off x="88753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p>
          <a:p>
            <a:r>
              <a:rPr lang="zh-CN" altLang="en-US" sz="3200" b="1" dirty="0">
                <a:solidFill>
                  <a:srgbClr val="0000FF"/>
                </a:solidFill>
                <a:latin typeface="+mn-lt"/>
                <a:ea typeface="黑体" panose="02010609060101010101" pitchFamily="2" charset="-122"/>
              </a:rPr>
              <a:t>以太网在发送数据时，若前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7795">
                                            <p:txEl>
                                              <p:pRg st="2" end="2"/>
                                            </p:txEl>
                                          </p:spTgt>
                                        </p:tgtEl>
                                        <p:attrNameLst>
                                          <p:attrName>style.visibility</p:attrName>
                                        </p:attrNameLst>
                                      </p:cBhvr>
                                      <p:to>
                                        <p:strVal val="visible"/>
                                      </p:to>
                                    </p:set>
                                    <p:anim calcmode="lin" valueType="num">
                                      <p:cBhvr additive="base">
                                        <p:cTn id="7" dur="500" fill="hold"/>
                                        <p:tgtEl>
                                          <p:spTgt spid="417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a:t>
            </a:r>
            <a:r>
              <a:rPr lang="zh-CN" altLang="en-US" dirty="0">
                <a:solidFill>
                  <a:srgbClr val="FF0000"/>
                </a:solidFill>
              </a:rPr>
              <a:t>最短有效帧长为 </a:t>
            </a:r>
            <a:r>
              <a:rPr lang="en-US" altLang="zh-CN" dirty="0">
                <a:solidFill>
                  <a:srgbClr val="FF0000"/>
                </a:solidFill>
              </a:rPr>
              <a:t>64 </a:t>
            </a:r>
            <a:r>
              <a:rPr lang="zh-CN" altLang="en-US" dirty="0">
                <a:solidFill>
                  <a:srgbClr val="FF0000"/>
                </a:solidFill>
              </a:rPr>
              <a:t>字节</a:t>
            </a:r>
            <a:r>
              <a:rPr lang="zh-CN" altLang="en-US" dirty="0"/>
              <a:t>，凡长度小于 </a:t>
            </a:r>
            <a:r>
              <a:rPr lang="en-US" altLang="zh-CN" dirty="0"/>
              <a:t>64 </a:t>
            </a:r>
            <a:r>
              <a:rPr lang="zh-CN" altLang="en-US" dirty="0"/>
              <a:t>字节的帧都是由于冲突而异常中止的</a:t>
            </a:r>
            <a:r>
              <a:rPr lang="zh-CN" altLang="en-US" dirty="0">
                <a:solidFill>
                  <a:srgbClr val="FF0000"/>
                </a:solidFill>
              </a:rPr>
              <a:t>无效帧。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19">
                                            <p:txEl>
                                              <p:pRg st="2" end="2"/>
                                            </p:txEl>
                                          </p:spTgt>
                                        </p:tgtEl>
                                        <p:attrNameLst>
                                          <p:attrName>style.visibility</p:attrName>
                                        </p:attrNameLst>
                                      </p:cBhvr>
                                      <p:to>
                                        <p:strVal val="visible"/>
                                      </p:to>
                                    </p:set>
                                    <p:anim calcmode="lin" valueType="num">
                                      <p:cBhvr additive="base">
                                        <p:cTn id="7" dur="500" fill="hold"/>
                                        <p:tgtEl>
                                          <p:spTgt spid="418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panose="020B0604020202020204" pitchFamily="34" charset="0"/>
              </a:rPr>
              <a:t>(1) </a:t>
            </a:r>
            <a:r>
              <a:rPr lang="zh-CN" altLang="en-US" dirty="0">
                <a:latin typeface="Arial" panose="020B0604020202020204" pitchFamily="34" charset="0"/>
                <a:ea typeface="黑体" panose="02010609060101010101" pitchFamily="2" charset="-122"/>
              </a:rPr>
              <a:t>立即停止发送数据；</a:t>
            </a:r>
          </a:p>
          <a:p>
            <a:r>
              <a:rPr lang="en-US" altLang="zh-CN" dirty="0">
                <a:latin typeface="Arial" panose="020B0604020202020204" pitchFamily="34" charset="0"/>
                <a:ea typeface="黑体" panose="02010609060101010101" pitchFamily="2" charset="-122"/>
              </a:rPr>
              <a:t>(2) </a:t>
            </a:r>
            <a:r>
              <a:rPr lang="zh-CN" altLang="en-US" dirty="0">
                <a:latin typeface="Arial" panose="020B0604020202020204" pitchFamily="34" charset="0"/>
                <a:ea typeface="黑体" panose="02010609060101010101" pitchFamily="2" charset="-122"/>
              </a:rPr>
              <a:t>再继续发送若干比特的</a:t>
            </a:r>
            <a:r>
              <a:rPr lang="zh-CN" altLang="en-US" dirty="0">
                <a:solidFill>
                  <a:srgbClr val="FF0000"/>
                </a:solidFill>
                <a:latin typeface="Arial" panose="020B0604020202020204" pitchFamily="34" charset="0"/>
                <a:ea typeface="黑体" panose="02010609060101010101" pitchFamily="2" charset="-122"/>
              </a:rPr>
              <a:t>人为干扰信号  </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J</a:t>
                  </a:r>
                  <a:endParaRPr kumimoji="1" lang="en-US" altLang="zh-CN" b="1">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B</a:t>
              </a:r>
              <a:endParaRPr kumimoji="1" lang="en-US" altLang="zh-CN" b="1">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p>
          <a:p>
            <a:pPr eaLnBrk="0" hangingPunct="0">
              <a:lnSpc>
                <a:spcPct val="85000"/>
              </a:lnSpc>
            </a:pPr>
            <a:r>
              <a:rPr kumimoji="1" lang="zh-CN" altLang="en-US" sz="2400" b="1">
                <a:solidFill>
                  <a:srgbClr val="0000CC"/>
                </a:solidFill>
                <a:latin typeface="+mn-lt"/>
                <a:ea typeface="黑体" panose="02010609060101010101" pitchFamily="2" charset="-122"/>
              </a:rPr>
              <a:t>到冲突</a:t>
            </a: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p>
          <a:p>
            <a:pPr eaLnBrk="0" hangingPunct="0"/>
            <a:r>
              <a:rPr kumimoji="1" lang="zh-CN" altLang="en-US" sz="2400" b="1">
                <a:solidFill>
                  <a:srgbClr val="0000CC"/>
                </a:solidFill>
                <a:latin typeface="+mn-lt"/>
                <a:ea typeface="黑体" panose="02010609060101010101" pitchFamily="2" charset="-122"/>
              </a:rPr>
              <a:t>道</a:t>
            </a:r>
          </a:p>
          <a:p>
            <a:pPr eaLnBrk="0" hangingPunct="0"/>
            <a:r>
              <a:rPr kumimoji="1" lang="zh-CN" altLang="en-US" sz="2400" b="1">
                <a:solidFill>
                  <a:srgbClr val="0000CC"/>
                </a:solidFill>
                <a:latin typeface="+mn-lt"/>
                <a:ea typeface="黑体" panose="02010609060101010101" pitchFamily="2" charset="-122"/>
              </a:rPr>
              <a:t>占</a:t>
            </a:r>
          </a:p>
          <a:p>
            <a:pPr eaLnBrk="0" hangingPunct="0"/>
            <a:r>
              <a:rPr kumimoji="1" lang="zh-CN" altLang="en-US" sz="2400" b="1">
                <a:solidFill>
                  <a:srgbClr val="0000CC"/>
                </a:solidFill>
                <a:latin typeface="+mn-lt"/>
                <a:ea typeface="黑体" panose="02010609060101010101" pitchFamily="2" charset="-122"/>
              </a:rPr>
              <a:t>用</a:t>
            </a:r>
          </a:p>
          <a:p>
            <a:pPr eaLnBrk="0" hangingPunct="0"/>
            <a:r>
              <a:rPr kumimoji="1" lang="zh-CN" altLang="en-US" sz="2400" b="1">
                <a:solidFill>
                  <a:srgbClr val="0000CC"/>
                </a:solidFill>
                <a:latin typeface="+mn-lt"/>
                <a:ea typeface="黑体" panose="02010609060101010101" pitchFamily="2" charset="-122"/>
              </a:rPr>
              <a:t>时</a:t>
            </a:r>
          </a:p>
          <a:p>
            <a:pPr eaLnBrk="0" hangingPunct="0"/>
            <a:r>
              <a:rPr kumimoji="1" lang="zh-CN" altLang="en-US" sz="2400" b="1">
                <a:solidFill>
                  <a:srgbClr val="0000CC"/>
                </a:solidFill>
                <a:latin typeface="+mn-lt"/>
                <a:ea typeface="黑体" panose="02010609060101010101" pitchFamily="2" charset="-122"/>
              </a:rPr>
              <a:t>间</a:t>
            </a: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pPr algn="ctr"/>
            <a:r>
              <a:rPr lang="zh-CN" altLang="en-US"/>
              <a:t>帧间最小间隔</a:t>
            </a:r>
          </a:p>
        </p:txBody>
      </p:sp>
      <p:sp>
        <p:nvSpPr>
          <p:cNvPr id="3" name="内容占位符 2"/>
          <p:cNvSpPr>
            <a:spLocks noGrp="1"/>
          </p:cNvSpPr>
          <p:nvPr/>
        </p:nvSpPr>
        <p:spPr>
          <a:xfrm>
            <a:off x="562610" y="1625377"/>
            <a:ext cx="9066212" cy="4934173"/>
          </a:xfrm>
          <a:prstGeom prst="rect">
            <a:avLst/>
          </a:prstGeom>
          <a:noFill/>
          <a:ln>
            <a:noFill/>
          </a:ln>
          <a:effectLst/>
        </p:spPr>
        <p:txBody>
          <a:bodyPr vert="horz" wrap="square" lIns="91440" tIns="45720" rIns="91440" bIns="45720" numCol="1" anchor="t" anchorCtr="0" compatLnSpc="1"/>
          <a:lst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pPr marL="0" indent="0">
              <a:buNone/>
            </a:pPr>
            <a:r>
              <a:rPr lang="zh-CN" altLang="en-US" sz="2600" dirty="0">
                <a:sym typeface="+mn-ea"/>
              </a:rPr>
              <a:t>以太网规定帧间最小间隔</a:t>
            </a:r>
            <a:r>
              <a:rPr lang="en-US" altLang="zh-CN" sz="2600" dirty="0">
                <a:sym typeface="+mn-ea"/>
              </a:rPr>
              <a:t>9.6</a:t>
            </a:r>
            <a:r>
              <a:rPr lang="en-US" altLang="zh-CN" sz="2600" dirty="0">
                <a:sym typeface="Symbol" panose="05050102010706020507" pitchFamily="18" charset="2"/>
              </a:rPr>
              <a:t></a:t>
            </a:r>
            <a:r>
              <a:rPr lang="en-US" altLang="zh-CN" sz="2600" dirty="0">
                <a:sym typeface="+mn-ea"/>
              </a:rPr>
              <a:t>s</a:t>
            </a:r>
            <a:r>
              <a:rPr lang="zh-CN" altLang="en-US" sz="2600" dirty="0">
                <a:sym typeface="+mn-ea"/>
              </a:rPr>
              <a:t>，相当于</a:t>
            </a:r>
            <a:r>
              <a:rPr lang="en-US" altLang="zh-CN" sz="2600" dirty="0">
                <a:sym typeface="+mn-ea"/>
              </a:rPr>
              <a:t>96</a:t>
            </a:r>
            <a:r>
              <a:rPr lang="zh-CN" altLang="en-US" sz="2600" dirty="0">
                <a:sym typeface="+mn-ea"/>
              </a:rPr>
              <a:t>位比特时间。</a:t>
            </a:r>
          </a:p>
          <a:p>
            <a:pPr marL="0" indent="0">
              <a:buNone/>
            </a:pPr>
            <a:r>
              <a:rPr lang="zh-CN" altLang="en-US" sz="2600" dirty="0">
                <a:sym typeface="+mn-ea"/>
              </a:rPr>
              <a:t>目的：为了使刚刚收到数据帧的站的接收器缓存来得及清理，做好接收下一帧的准备。</a:t>
            </a:r>
            <a:endParaRPr lang="en-US" altLang="zh-CN" sz="2600" dirty="0">
              <a:sym typeface="+mn-ea"/>
            </a:endParaRPr>
          </a:p>
          <a:p>
            <a:pPr>
              <a:lnSpc>
                <a:spcPct val="105000"/>
              </a:lnSpc>
            </a:pP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a:xfrm>
            <a:off x="495300" y="1205642"/>
            <a:ext cx="9066212" cy="4934173"/>
          </a:xfrm>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522695" y="105705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pic>
        <p:nvPicPr>
          <p:cNvPr id="3" name="图片 2"/>
          <p:cNvPicPr>
            <a:picLocks noChangeAspect="1"/>
          </p:cNvPicPr>
          <p:nvPr/>
        </p:nvPicPr>
        <p:blipFill>
          <a:blip r:embed="rId4"/>
          <a:stretch>
            <a:fillRect/>
          </a:stretch>
        </p:blipFill>
        <p:spPr>
          <a:xfrm>
            <a:off x="186055" y="4446270"/>
            <a:ext cx="4761865" cy="2409825"/>
          </a:xfrm>
          <a:prstGeom prst="rect">
            <a:avLst/>
          </a:prstGeom>
        </p:spPr>
      </p:pic>
      <p:pic>
        <p:nvPicPr>
          <p:cNvPr id="9" name="图片 8"/>
          <p:cNvPicPr>
            <a:picLocks noChangeAspect="1"/>
          </p:cNvPicPr>
          <p:nvPr/>
        </p:nvPicPr>
        <p:blipFill>
          <a:blip r:embed="rId5"/>
          <a:stretch>
            <a:fillRect/>
          </a:stretch>
        </p:blipFill>
        <p:spPr>
          <a:xfrm>
            <a:off x="6239510" y="3538855"/>
            <a:ext cx="3690620" cy="3224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grpSp>
        <p:nvGrpSpPr>
          <p:cNvPr id="18" name="组合 17"/>
          <p:cNvGrpSpPr/>
          <p:nvPr/>
        </p:nvGrpSpPr>
        <p:grpSpPr>
          <a:xfrm>
            <a:off x="2504728" y="2636912"/>
            <a:ext cx="7007141" cy="2088232"/>
            <a:chOff x="2504728" y="2420888"/>
            <a:chExt cx="7007141"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4011930" cy="398780"/>
            </a:xfrm>
            <a:prstGeom prst="rect">
              <a:avLst/>
            </a:prstGeom>
          </p:spPr>
          <p:txBody>
            <a:bodyPr wrap="none">
              <a:spAutoFit/>
            </a:bodyPr>
            <a:lstStyle/>
            <a:p>
              <a:pPr algn="l"/>
              <a:r>
                <a:rPr lang="zh-CN" altLang="zh-CN" sz="2000" b="1" dirty="0">
                  <a:solidFill>
                    <a:srgbClr val="0000FF"/>
                  </a:solidFill>
                  <a:latin typeface="+mn-lt"/>
                  <a:ea typeface="黑体" panose="02010609060101010101" pitchFamily="2" charset="-122"/>
                </a:rPr>
                <a:t>数字基带传输、采用</a:t>
              </a:r>
              <a:r>
                <a:rPr lang="zh-CN" altLang="en-US" sz="2000" b="1" dirty="0">
                  <a:solidFill>
                    <a:srgbClr val="0000FF"/>
                  </a:solidFill>
                  <a:sym typeface="+mn-ea"/>
                </a:rPr>
                <a:t>曼彻斯特编码</a:t>
              </a:r>
              <a:endParaRPr lang="zh-CN" altLang="en-US" sz="2000" b="1" dirty="0">
                <a:solidFill>
                  <a:srgbClr val="0000FF"/>
                </a:solidFill>
                <a:latin typeface="+mn-lt"/>
                <a:ea typeface="黑体" panose="02010609060101010101" pitchFamily="2" charset="-122"/>
                <a:sym typeface="+mn-ea"/>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a:solidFill>
                    <a:srgbClr val="000099"/>
                  </a:solidFill>
                  <a:latin typeface="+mn-lt"/>
                  <a:ea typeface="黑体" panose="02010609060101010101" pitchFamily="2" charset="-122"/>
                </a:rPr>
                <a:t>速率为</a:t>
              </a:r>
              <a:r>
                <a:rPr lang="en-US" altLang="zh-CN" sz="2800" b="1" dirty="0">
                  <a:solidFill>
                    <a:srgbClr val="000099"/>
                  </a:solidFill>
                  <a:latin typeface="+mn-lt"/>
                  <a:ea typeface="黑体" panose="02010609060101010101" pitchFamily="2" charset="-122"/>
                </a:rPr>
                <a:t>10 Mbit/s </a:t>
              </a:r>
              <a:endParaRPr lang="zh-CN" altLang="en-US" sz="2800" b="1" dirty="0">
                <a:solidFill>
                  <a:srgbClr val="000099"/>
                </a:solidFill>
                <a:latin typeface="+mn-lt"/>
                <a:ea typeface="黑体" panose="0201060906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a:t>10BASE-T </a:t>
            </a:r>
            <a:r>
              <a:rPr lang="zh-CN" altLang="en-US" sz="3600" dirty="0"/>
              <a:t>以太网在局域网中的统治地位</a:t>
            </a:r>
          </a:p>
        </p:txBody>
      </p:sp>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a:t>
            </a:r>
            <a:r>
              <a:rPr lang="zh-CN" altLang="zh-CN" dirty="0">
                <a:solidFill>
                  <a:srgbClr val="FF0000"/>
                </a:solidFill>
              </a:rPr>
              <a:t>总线</a:t>
            </a:r>
            <a:r>
              <a:rPr lang="zh-CN" altLang="en-US" dirty="0">
                <a:solidFill>
                  <a:srgbClr val="FF0000"/>
                </a:solidFill>
              </a:rPr>
              <a:t>形</a:t>
            </a:r>
            <a:r>
              <a:rPr lang="zh-CN" altLang="zh-CN" dirty="0"/>
              <a:t>变为更加方便的</a:t>
            </a:r>
            <a:r>
              <a:rPr lang="zh-CN" altLang="zh-CN" dirty="0">
                <a:solidFill>
                  <a:srgbClr val="FF0000"/>
                </a:solidFill>
              </a:rPr>
              <a:t>星</a:t>
            </a:r>
            <a:r>
              <a:rPr lang="zh-CN" altLang="en-US" dirty="0">
                <a:solidFill>
                  <a:srgbClr val="FF0000"/>
                </a:solidFill>
              </a:rPr>
              <a:t>形</a:t>
            </a:r>
            <a:r>
              <a:rPr lang="zh-CN" altLang="zh-CN" dirty="0">
                <a:solidFill>
                  <a:srgbClr val="FF0000"/>
                </a:solidFill>
              </a:rPr>
              <a:t>网络</a:t>
            </a:r>
            <a:r>
              <a:rPr lang="zh-CN" altLang="zh-CN" dirty="0"/>
              <a:t>，而以太网也就在局域网中占据了统治地位。</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pPr marL="0" indent="0">
              <a:buNone/>
            </a:pP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p:nvPr/>
          </p:nvGrpSpPr>
          <p:grpSpPr bwMode="auto">
            <a:xfrm rot="-3098467">
              <a:off x="2022145" y="3956249"/>
              <a:ext cx="1127125" cy="98028"/>
              <a:chOff x="1548" y="1476"/>
              <a:chExt cx="1338" cy="120"/>
            </a:xfrm>
          </p:grpSpPr>
          <p:sp>
            <p:nvSpPr>
              <p:cNvPr id="430084"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5"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6" name="Group 6"/>
            <p:cNvGrpSpPr/>
            <p:nvPr/>
          </p:nvGrpSpPr>
          <p:grpSpPr bwMode="auto">
            <a:xfrm rot="-3098467">
              <a:off x="2458972" y="3956249"/>
              <a:ext cx="1127125" cy="98028"/>
              <a:chOff x="1548" y="1476"/>
              <a:chExt cx="1338" cy="120"/>
            </a:xfrm>
          </p:grpSpPr>
          <p:sp>
            <p:nvSpPr>
              <p:cNvPr id="430087"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8"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9" name="Group 9"/>
            <p:cNvGrpSpPr/>
            <p:nvPr/>
          </p:nvGrpSpPr>
          <p:grpSpPr bwMode="auto">
            <a:xfrm rot="3701259" flipH="1">
              <a:off x="6306079" y="3949965"/>
              <a:ext cx="1001712" cy="96308"/>
              <a:chOff x="1548" y="1476"/>
              <a:chExt cx="1338" cy="120"/>
            </a:xfrm>
          </p:grpSpPr>
          <p:sp>
            <p:nvSpPr>
              <p:cNvPr id="430090"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1"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92" name="Group 12"/>
            <p:cNvGrpSpPr/>
            <p:nvPr/>
          </p:nvGrpSpPr>
          <p:grpSpPr bwMode="auto">
            <a:xfrm rot="3701259" flipH="1">
              <a:off x="6817718" y="3969743"/>
              <a:ext cx="1001713" cy="98028"/>
              <a:chOff x="1548" y="1476"/>
              <a:chExt cx="1338" cy="120"/>
            </a:xfrm>
          </p:grpSpPr>
          <p:sp>
            <p:nvSpPr>
              <p:cNvPr id="430093"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4"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anose="02010609060101010101" pitchFamily="2" charset="-122"/>
                </a:rPr>
                <a:t>集</a:t>
              </a: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线</a:t>
              </a: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双绞线</a:t>
              </a:r>
            </a:p>
          </p:txBody>
        </p:sp>
        <p:grpSp>
          <p:nvGrpSpPr>
            <p:cNvPr id="430134" name="Group 54"/>
            <p:cNvGrpSpPr/>
            <p:nvPr/>
          </p:nvGrpSpPr>
          <p:grpSpPr bwMode="auto">
            <a:xfrm rot="5400000" flipH="1">
              <a:off x="4703168" y="3946724"/>
              <a:ext cx="876300" cy="98028"/>
              <a:chOff x="1548" y="1476"/>
              <a:chExt cx="1338" cy="120"/>
            </a:xfrm>
          </p:grpSpPr>
          <p:sp>
            <p:nvSpPr>
              <p:cNvPr id="430135"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6"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137" name="Group 57"/>
            <p:cNvGrpSpPr/>
            <p:nvPr/>
          </p:nvGrpSpPr>
          <p:grpSpPr bwMode="auto">
            <a:xfrm rot="5400000" flipH="1">
              <a:off x="4206942" y="3958630"/>
              <a:ext cx="874712" cy="98029"/>
              <a:chOff x="1548" y="1476"/>
              <a:chExt cx="1338" cy="120"/>
            </a:xfrm>
          </p:grpSpPr>
          <p:sp>
            <p:nvSpPr>
              <p:cNvPr id="430138"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9"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panose="05050102010706020507"/>
              </a:rPr>
              <a:t>假设</a:t>
            </a:r>
            <a:r>
              <a:rPr lang="zh-CN" altLang="en-US" i="1" dirty="0">
                <a:sym typeface="Symbol" panose="05050102010706020507"/>
              </a:rPr>
              <a:t> </a:t>
            </a:r>
            <a:r>
              <a:rPr lang="en-US" altLang="zh-CN" i="1" dirty="0">
                <a:sym typeface="Symbol" panose="05050102010706020507"/>
              </a:rPr>
              <a:t> </a:t>
            </a:r>
            <a:r>
              <a:rPr lang="zh-CN" altLang="zh-CN" dirty="0"/>
              <a:t>是以太网单程端到端传播时延</a:t>
            </a:r>
            <a:r>
              <a:rPr lang="zh-CN" altLang="en-US" dirty="0"/>
              <a:t>。则争用期长度为 </a:t>
            </a:r>
            <a:r>
              <a:rPr lang="en-US" altLang="zh-CN" dirty="0"/>
              <a:t>2</a:t>
            </a:r>
            <a:r>
              <a:rPr lang="en-US" altLang="zh-CN" i="1" dirty="0">
                <a:sym typeface="Symbol" panose="05050102010706020507"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anose="02020603050405020304" pitchFamily="18" charset="0"/>
              </a:rPr>
              <a:t>L</a:t>
            </a:r>
            <a:r>
              <a:rPr lang="en-US" altLang="zh-CN" dirty="0"/>
              <a:t> </a:t>
            </a:r>
            <a:r>
              <a:rPr lang="en-US" altLang="zh-CN" dirty="0">
                <a:latin typeface="Times New Roman" panose="02020603050405020304" pitchFamily="18" charset="0"/>
              </a:rPr>
              <a:t>(bit)</a:t>
            </a:r>
            <a:r>
              <a:rPr lang="zh-CN" altLang="en-US" dirty="0">
                <a:latin typeface="Times New Roman" panose="02020603050405020304" pitchFamily="18" charset="0"/>
              </a:rPr>
              <a:t>，</a:t>
            </a:r>
            <a:r>
              <a:rPr lang="zh-CN" altLang="en-US" dirty="0"/>
              <a:t>数据发送速率为 </a:t>
            </a:r>
            <a:r>
              <a:rPr lang="en-US" altLang="zh-CN" i="1" dirty="0">
                <a:latin typeface="Times New Roman" panose="02020603050405020304" pitchFamily="18" charset="0"/>
              </a:rPr>
              <a:t>C </a:t>
            </a:r>
            <a:r>
              <a:rPr lang="en-US" altLang="zh-CN" dirty="0">
                <a:latin typeface="Times New Roman" panose="02020603050405020304" pitchFamily="18" charset="0"/>
              </a:rPr>
              <a:t>(bit/s)</a:t>
            </a:r>
            <a:r>
              <a:rPr lang="zh-CN" altLang="en-US" dirty="0">
                <a:latin typeface="Times New Roman" panose="02020603050405020304" pitchFamily="18" charset="0"/>
              </a:rPr>
              <a:t>，则</a:t>
            </a:r>
            <a:r>
              <a:rPr lang="zh-CN" altLang="en-US" dirty="0"/>
              <a:t>帧的发送时间为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baseline="-25000" dirty="0">
                <a:latin typeface="Times New Roman" panose="02020603050405020304" pitchFamily="18" charset="0"/>
              </a:rPr>
              <a:t>0</a:t>
            </a:r>
            <a:r>
              <a:rPr lang="en-US" altLang="zh-CN" dirty="0">
                <a:latin typeface="Times New Roman" panose="02020603050405020304" pitchFamily="18" charset="0"/>
              </a:rPr>
              <a:t> =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 (s)</a:t>
            </a:r>
            <a:r>
              <a:rPr lang="zh-CN" altLang="en-US" dirty="0">
                <a:latin typeface="Times New Roman" panose="02020603050405020304" pitchFamily="18" charset="0"/>
              </a:rPr>
              <a:t>。</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a:t>以太网信道被占用的情况</a:t>
            </a:r>
          </a:p>
        </p:txBody>
      </p:sp>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panose="05050102010706020507"/>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4" name="Freeform 16"/>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anose="02010609060101010101" pitchFamily="2" charset="-122"/>
                  </a:rPr>
                  <a:t>T</a:t>
                </a:r>
                <a:r>
                  <a:rPr kumimoji="1" lang="en-US" altLang="zh-CN" b="1" baseline="-25000">
                    <a:solidFill>
                      <a:srgbClr val="000099"/>
                    </a:solidFill>
                    <a:latin typeface="+mn-lt"/>
                    <a:ea typeface="黑体" panose="02010609060101010101" pitchFamily="2" charset="-122"/>
                  </a:rPr>
                  <a:t>0</a:t>
                </a:r>
                <a:endParaRPr kumimoji="1" lang="en-US" altLang="zh-CN" b="1">
                  <a:solidFill>
                    <a:srgbClr val="000099"/>
                  </a:solidFill>
                  <a:latin typeface="+mn-lt"/>
                  <a:ea typeface="黑体" panose="02010609060101010101"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anose="02010609060101010101" pitchFamily="2" charset="-122"/>
                    <a:sym typeface="Symbol" panose="05050102010706020507"/>
                  </a:rPr>
                  <a:t></a:t>
                </a:r>
                <a:endParaRPr kumimoji="1" lang="en-US" altLang="zh-CN" sz="2000" b="1" i="1" kern="0" dirty="0">
                  <a:solidFill>
                    <a:srgbClr val="000099"/>
                  </a:solidFill>
                  <a:ea typeface="黑体" panose="02010609060101010101"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anose="02010609060101010101"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anose="02010609060101010101" pitchFamily="2" charset="-122"/>
                  </a:rPr>
                  <a:t>发送一帧所需的平均时间</a:t>
                </a:r>
                <a:endParaRPr kumimoji="1" lang="zh-CN" altLang="en-US" sz="2400" b="1">
                  <a:solidFill>
                    <a:srgbClr val="000099"/>
                  </a:solidFill>
                  <a:latin typeface="+mn-lt"/>
                  <a:ea typeface="黑体" panose="02010609060101010101"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p>
            <a:p>
              <a:pPr algn="ctr" defTabSz="762000" eaLnBrk="0" hangingPunct="0"/>
              <a:r>
                <a:rPr kumimoji="1" lang="zh-CN" altLang="en-US" sz="2000" b="1" dirty="0">
                  <a:solidFill>
                    <a:srgbClr val="000099"/>
                  </a:solidFill>
                  <a:latin typeface="+mn-lt"/>
                  <a:ea typeface="黑体" panose="02010609060101010101"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 </a:t>
              </a:r>
              <a:r>
                <a:rPr kumimoji="1" lang="zh-CN" altLang="en-US" sz="1800" b="1" dirty="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p>
            <a:p>
              <a:pPr algn="ctr" defTabSz="762000" eaLnBrk="0" hangingPunct="0"/>
              <a:r>
                <a:rPr kumimoji="1" lang="zh-CN" altLang="en-US" sz="2000" b="1">
                  <a:solidFill>
                    <a:srgbClr val="000099"/>
                  </a:solidFill>
                  <a:latin typeface="+mn-lt"/>
                  <a:ea typeface="黑体" panose="02010609060101010101"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 </a:t>
              </a:r>
              <a:r>
                <a:rPr kumimoji="1" lang="zh-CN" altLang="en-US" sz="1800" b="1" dirty="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a:latin typeface="+mn-lt"/>
                <a:ea typeface="黑体" panose="02010609060101010101" pitchFamily="2" charset="-122"/>
              </a:rPr>
              <a:t>使用点对点信道的数据链路层</a:t>
            </a:r>
            <a:endParaRPr lang="zh-CN" altLang="en-US" sz="2400" b="1" dirty="0">
              <a:latin typeface="+mn-lt"/>
              <a:ea typeface="黑体" panose="0201060906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panose="05050102010706020507"/>
              </a:rPr>
              <a:t></a:t>
            </a:r>
            <a:r>
              <a:rPr lang="zh-CN" altLang="zh-CN" dirty="0">
                <a:solidFill>
                  <a:srgbClr val="FF0000"/>
                </a:solidFill>
              </a:rPr>
              <a:t>，</a:t>
            </a:r>
            <a:r>
              <a:rPr lang="zh-CN" altLang="zh-CN" dirty="0"/>
              <a:t>比这个帧的发送时间要多一个单程端到端时延</a:t>
            </a:r>
            <a:r>
              <a:rPr lang="en-US" altLang="zh-CN" i="1" dirty="0">
                <a:sym typeface="Symbol" panose="05050102010706020507"/>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panose="05050102010706020507"/>
              </a:rPr>
              <a:t></a:t>
            </a:r>
            <a:r>
              <a:rPr lang="en-US" altLang="zh-CN" dirty="0">
                <a:sym typeface="Symbol" panose="05050102010706020507"/>
              </a:rPr>
              <a:t> </a:t>
            </a:r>
            <a:r>
              <a:rPr lang="zh-CN" altLang="en-US" dirty="0">
                <a:sym typeface="Symbol" panose="05050102010706020507"/>
              </a:rPr>
              <a: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panose="02010600030101010101" pitchFamily="2" charset="-122"/>
              </a:rPr>
              <a:t>α</a:t>
            </a:r>
            <a:r>
              <a:rPr lang="en-US" altLang="zh-CN" i="1" dirty="0">
                <a:ea typeface="宋体" panose="02010600030101010101" pitchFamily="2" charset="-122"/>
              </a:rPr>
              <a:t> </a:t>
            </a:r>
            <a:r>
              <a:rPr lang="zh-CN" altLang="en-US" dirty="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anose="05050102010706020507"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panose="02010600030101010101" pitchFamily="2" charset="-122"/>
              </a:rPr>
              <a:t>α</a:t>
            </a:r>
            <a:r>
              <a:rPr lang="zh-CN" altLang="en-US" dirty="0"/>
              <a:t>，它是以太网单程端到端时延 </a:t>
            </a:r>
            <a:r>
              <a:rPr lang="zh-CN" altLang="en-US" i="1" dirty="0">
                <a:sym typeface="Symbol" panose="05050102010706020507"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1032" name="公式" r:id="rId3" imgW="13106400" imgH="5486400" progId="Equation.3">
                  <p:embed/>
                </p:oleObj>
              </mc:Choice>
              <mc:Fallback>
                <p:oleObj name="公式" r:id="rId3" imgW="13106400" imgH="5486400" progId="Equation.3">
                  <p:embed/>
                  <p:pic>
                    <p:nvPicPr>
                      <p:cNvPr id="0" name="图片 1024"/>
                      <p:cNvPicPr>
                        <a:picLocks noChangeAspect="1"/>
                      </p:cNvPicPr>
                      <p:nvPr/>
                    </p:nvPicPr>
                    <p:blipFill>
                      <a:blip r:embed="rId4"/>
                      <a:stretch>
                        <a:fillRect/>
                      </a:stretch>
                    </p:blipFill>
                    <p:spPr>
                      <a:xfrm>
                        <a:off x="3505200" y="3501008"/>
                        <a:ext cx="2046044" cy="792088"/>
                      </a:xfrm>
                      <a:prstGeom prst="rect">
                        <a:avLst/>
                      </a:prstGeom>
                      <a:solidFill>
                        <a:srgbClr val="FFFFFF"/>
                      </a:solidFill>
                      <a:ln w="9525">
                        <a:noFill/>
                      </a:ln>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 </a:t>
            </a:r>
            <a:r>
              <a:rPr lang="en-US" altLang="zh-CN" sz="2400" b="1" dirty="0">
                <a:solidFill>
                  <a:srgbClr val="000066"/>
                </a:solidFill>
                <a:latin typeface="+mn-lt"/>
                <a:ea typeface="黑体" panose="02010609060101010101" pitchFamily="2" charset="-122"/>
              </a:rPr>
              <a:t>→0</a:t>
            </a:r>
            <a:r>
              <a:rPr lang="zh-CN" altLang="en-US" sz="2400" b="1" dirty="0">
                <a:solidFill>
                  <a:srgbClr val="000066"/>
                </a:solidFill>
                <a:latin typeface="+mn-lt"/>
                <a:ea typeface="黑体" panose="02010609060101010101" pitchFamily="2" charset="-122"/>
              </a:rPr>
              <a:t>，表示一发生碰撞就立即可以检测出来， 并立即停止发送，因而信道利用率很高。</a:t>
            </a:r>
          </a:p>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a:t>
            </a:r>
            <a:r>
              <a:rPr lang="en-US" altLang="zh-CN" sz="2400" b="1" i="1" dirty="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越大，表明争用期所占的比例增大，每发生一次碰撞就浪费许多信道资源，使得信道利用率明显降低。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panose="02010600030101010101" pitchFamily="2" charset="-122"/>
              </a:rPr>
              <a:t>α</a:t>
            </a:r>
            <a:r>
              <a:rPr lang="en-US" altLang="zh-CN" i="1" dirty="0">
                <a:ea typeface="宋体" panose="02010600030101010101" pitchFamily="2" charset="-122"/>
              </a:rPr>
              <a:t> </a:t>
            </a:r>
            <a:r>
              <a:rPr lang="zh-CN" altLang="en-US" dirty="0"/>
              <a:t>的要求</a:t>
            </a:r>
          </a:p>
        </p:txBody>
      </p:sp>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zh-CN" i="1" dirty="0"/>
              <a:t>a</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panose="02010600030101010101" pitchFamily="2" charset="-122"/>
              </a:rPr>
              <a:t>α</a:t>
            </a:r>
            <a:r>
              <a:rPr lang="en-US" altLang="zh-CN" i="1" dirty="0">
                <a:solidFill>
                  <a:srgbClr val="FF0000"/>
                </a:solidFill>
                <a:ea typeface="宋体" panose="02010600030101010101" pitchFamily="2" charset="-122"/>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anose="05050102010706020507"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panose="02010600030101010101" pitchFamily="2" charset="-122"/>
              </a:rPr>
              <a:t>α</a:t>
            </a:r>
            <a:r>
              <a:rPr lang="en-US" altLang="zh-CN" i="1" dirty="0"/>
              <a:t> </a:t>
            </a:r>
            <a:r>
              <a:rPr lang="zh-CN" altLang="en-US" dirty="0"/>
              <a:t>值太大。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anose="05050102010706020507"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graphicFrame>
        <p:nvGraphicFramePr>
          <p:cNvPr id="436232" name="Object 8"/>
          <p:cNvGraphicFramePr>
            <a:graphicFrameLocks noChangeAspect="1"/>
          </p:cNvGraphicFramePr>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2056" name="公式" r:id="rId4" imgW="30784800" imgH="10363200" progId="Equation.3">
                  <p:embed/>
                </p:oleObj>
              </mc:Choice>
              <mc:Fallback>
                <p:oleObj name="公式" r:id="rId4" imgW="30784800" imgH="10363200" progId="Equation.3">
                  <p:embed/>
                  <p:pic>
                    <p:nvPicPr>
                      <p:cNvPr id="0" name="图片 2048"/>
                      <p:cNvPicPr>
                        <a:picLocks noChangeAspect="1"/>
                      </p:cNvPicPr>
                      <p:nvPr/>
                    </p:nvPicPr>
                    <p:blipFill>
                      <a:blip r:embed="rId5"/>
                      <a:stretch>
                        <a:fillRect/>
                      </a:stretch>
                    </p:blipFill>
                    <p:spPr>
                      <a:xfrm>
                        <a:off x="848544" y="4797152"/>
                        <a:ext cx="3302696" cy="1008112"/>
                      </a:xfrm>
                      <a:prstGeom prst="rect">
                        <a:avLst/>
                      </a:prstGeom>
                      <a:noFill/>
                      <a:ln w="9525">
                        <a:noFill/>
                      </a:ln>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只有当参数</a:t>
            </a:r>
            <a:r>
              <a:rPr lang="en-US" altLang="zh-CN" sz="2400" b="1" dirty="0">
                <a:solidFill>
                  <a:srgbClr val="000066"/>
                </a:solidFill>
                <a:latin typeface="+mn-lt"/>
                <a:ea typeface="黑体" panose="02010609060101010101" pitchFamily="2" charset="-122"/>
              </a:rPr>
              <a:t> </a:t>
            </a:r>
            <a:r>
              <a:rPr lang="en-US" altLang="zh-CN" sz="2400" b="1" i="1" dirty="0">
                <a:solidFill>
                  <a:srgbClr val="000066"/>
                </a:solidFill>
                <a:latin typeface="+mn-lt"/>
                <a:ea typeface="黑体" panose="02010609060101010101" pitchFamily="2" charset="-122"/>
              </a:rPr>
              <a:t>a </a:t>
            </a:r>
            <a:r>
              <a:rPr lang="zh-CN" altLang="zh-CN" sz="2400" b="1" dirty="0">
                <a:solidFill>
                  <a:srgbClr val="000066"/>
                </a:solidFill>
                <a:latin typeface="+mn-lt"/>
                <a:ea typeface="黑体" panose="02010609060101010101" pitchFamily="2" charset="-122"/>
              </a:rPr>
              <a:t>远小于</a:t>
            </a:r>
            <a:r>
              <a:rPr lang="en-US" altLang="zh-CN" sz="2400" b="1" dirty="0">
                <a:solidFill>
                  <a:srgbClr val="000066"/>
                </a:solidFill>
                <a:latin typeface="+mn-lt"/>
                <a:ea typeface="黑体" panose="02010609060101010101" pitchFamily="2" charset="-122"/>
              </a:rPr>
              <a:t> 1 </a:t>
            </a:r>
            <a:r>
              <a:rPr lang="zh-CN" altLang="zh-CN" sz="2400" b="1" dirty="0">
                <a:solidFill>
                  <a:srgbClr val="000066"/>
                </a:solidFill>
                <a:latin typeface="+mn-lt"/>
                <a:ea typeface="黑体" panose="02010609060101010101" pitchFamily="2" charset="-122"/>
              </a:rPr>
              <a:t>才能得到尽可能高的极限信道利用率</a:t>
            </a:r>
            <a:r>
              <a:rPr lang="zh-CN" altLang="en-US" sz="2400" b="1" dirty="0">
                <a:solidFill>
                  <a:srgbClr val="000066"/>
                </a:solidFill>
                <a:latin typeface="+mn-lt"/>
                <a:ea typeface="黑体" panose="02010609060101010101" pitchFamily="2" charset="-122"/>
              </a:rPr>
              <a:t>。</a:t>
            </a:r>
            <a:endParaRPr lang="en-US" altLang="zh-CN" sz="2400" b="1" dirty="0">
              <a:solidFill>
                <a:srgbClr val="000066"/>
              </a:solidFill>
              <a:latin typeface="+mn-lt"/>
              <a:ea typeface="黑体" panose="02010609060101010101" pitchFamily="2" charset="-122"/>
            </a:endParaRPr>
          </a:p>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据统计，当以太网的利用率达到</a:t>
            </a:r>
            <a:r>
              <a:rPr lang="en-US" altLang="zh-CN" sz="2400" b="1" dirty="0">
                <a:solidFill>
                  <a:srgbClr val="000066"/>
                </a:solidFill>
                <a:latin typeface="+mn-lt"/>
                <a:ea typeface="黑体" panose="02010609060101010101" pitchFamily="2" charset="-122"/>
              </a:rPr>
              <a:t> 30%</a:t>
            </a:r>
            <a:r>
              <a:rPr lang="zh-CN" altLang="zh-CN" sz="2400" b="1" dirty="0">
                <a:solidFill>
                  <a:srgbClr val="000066"/>
                </a:solidFill>
                <a:latin typeface="+mn-lt"/>
                <a:ea typeface="黑体" panose="02010609060101010101" pitchFamily="2" charset="-122"/>
              </a:rPr>
              <a:t>时就已经处于重载的情况。很多的网络容量被网上的碰撞消耗掉了。</a:t>
            </a:r>
            <a:endParaRPr lang="zh-CN" altLang="en-US" sz="2400" b="1" dirty="0">
              <a:solidFill>
                <a:srgbClr val="000066"/>
              </a:solidFill>
              <a:latin typeface="+mn-lt"/>
              <a:ea typeface="黑体" panose="0201060906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440323" name="Rectangle 3"/>
          <p:cNvSpPr>
            <a:spLocks noGrp="1" noChangeArrowheads="1"/>
          </p:cNvSpPr>
          <p:nvPr>
            <p:ph idx="1"/>
          </p:nvPr>
        </p:nvSpPr>
        <p:spPr>
          <a:xfrm>
            <a:off x="495300" y="2138680"/>
            <a:ext cx="9065895" cy="3992245"/>
          </a:xfrm>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endParaRPr lang="zh-CN" altLang="en-US" sz="2800" dirty="0"/>
          </a:p>
        </p:txBody>
      </p:sp>
      <p:sp>
        <p:nvSpPr>
          <p:cNvPr id="2" name="矩形 1"/>
          <p:cNvSpPr/>
          <p:nvPr/>
        </p:nvSpPr>
        <p:spPr>
          <a:xfrm>
            <a:off x="851590" y="339774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请注意，如果连接在局域网上的主机或路由器安装有多个适配器，那么这样的主机或路由器就有多个“地址”。更准确些说，</a:t>
            </a:r>
            <a:r>
              <a:rPr lang="zh-CN" altLang="en-US" sz="2800" b="1" dirty="0">
                <a:solidFill>
                  <a:srgbClr val="0000FF"/>
                </a:solidFill>
                <a:latin typeface="+mn-lt"/>
                <a:ea typeface="黑体" panose="02010609060101010101" pitchFamily="2" charset="-122"/>
              </a:rPr>
              <a:t>这种 </a:t>
            </a:r>
            <a:r>
              <a:rPr lang="en-US" altLang="zh-CN" sz="2800" b="1" dirty="0">
                <a:solidFill>
                  <a:srgbClr val="0000FF"/>
                </a:solidFill>
                <a:latin typeface="+mn-lt"/>
                <a:ea typeface="黑体" panose="02010609060101010101" pitchFamily="2" charset="-122"/>
              </a:rPr>
              <a:t>48 </a:t>
            </a:r>
            <a:r>
              <a:rPr lang="zh-CN" altLang="en-US" sz="2800" b="1" dirty="0">
                <a:solidFill>
                  <a:srgbClr val="0000FF"/>
                </a:solidFill>
                <a:latin typeface="+mn-lt"/>
                <a:ea typeface="黑体" panose="02010609060101010101" pitchFamily="2" charset="-122"/>
              </a:rPr>
              <a:t>位“地址”应当是某个接口的标识符。</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solidFill>
                      <a:srgbClr val="0000CC"/>
                    </a:solidFill>
                    <a:effectLst/>
                    <a:latin typeface="+mn-lt"/>
                    <a:ea typeface="黑体" panose="02010609060101010101"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a:ln>
                      <a:noFill/>
                    </a:ln>
                    <a:solidFill>
                      <a:srgbClr val="0000CC"/>
                    </a:solidFill>
                    <a:effectLst/>
                    <a:latin typeface="+mn-lt"/>
                    <a:ea typeface="黑体" panose="02010609060101010101"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a:latin typeface="+mn-lt"/>
                    <a:ea typeface="黑体" panose="02010609060101010101" pitchFamily="2" charset="-122"/>
                  </a:rPr>
                  <a:t>3 </a:t>
                </a:r>
                <a:r>
                  <a:rPr lang="zh-CN" altLang="en-US" sz="2000" b="1" dirty="0">
                    <a:latin typeface="+mn-lt"/>
                    <a:ea typeface="黑体" panose="02010609060101010101" pitchFamily="2" charset="-122"/>
                  </a:rPr>
                  <a:t>字节 （</a:t>
                </a:r>
                <a:r>
                  <a:rPr lang="en-US" altLang="zh-CN" sz="2000" b="1" dirty="0">
                    <a:latin typeface="+mn-lt"/>
                    <a:ea typeface="黑体" panose="02010609060101010101" pitchFamily="2" charset="-122"/>
                  </a:rPr>
                  <a:t>24 </a:t>
                </a:r>
                <a:r>
                  <a:rPr lang="zh-CN" altLang="en-US" sz="2000" b="1" dirty="0">
                    <a:latin typeface="+mn-lt"/>
                    <a:ea typeface="黑体" panose="02010609060101010101" pitchFamily="2"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3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3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33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endParaRPr lang="zh-CN" altLang="en-US" dirty="0"/>
          </a:p>
        </p:txBody>
      </p:sp>
    </p:spTree>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325</TotalTime>
  <Words>11574</Words>
  <Application>Microsoft Office PowerPoint</Application>
  <PresentationFormat>A4 纸张(210x297 毫米)</PresentationFormat>
  <Paragraphs>1602</Paragraphs>
  <Slides>158</Slides>
  <Notes>110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158</vt:i4>
      </vt:variant>
    </vt:vector>
  </HeadingPairs>
  <TitlesOfParts>
    <vt:vector size="168" baseType="lpstr">
      <vt:lpstr>黑体</vt:lpstr>
      <vt:lpstr>宋体</vt:lpstr>
      <vt:lpstr>Arial</vt:lpstr>
      <vt:lpstr>Arial Rounded MT Bold</vt:lpstr>
      <vt:lpstr>Courier New</vt:lpstr>
      <vt:lpstr>Tahoma</vt:lpstr>
      <vt:lpstr>Times New Roman</vt:lpstr>
      <vt:lpstr>Wingdings</vt: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PowerPoint 演示文稿</vt:lpstr>
      <vt:lpstr>ADSL（非对称数字用户线）宽带接入</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（异步传输）</vt:lpstr>
      <vt:lpstr>零比特填充（同步传输）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决定局域网特性的主要技术</vt:lpstr>
      <vt:lpstr>拓扑学</vt:lpstr>
      <vt:lpstr>（1）星型拓扑</vt:lpstr>
      <vt:lpstr>（2）环型拓扑</vt:lpstr>
      <vt:lpstr>（3）总线拓扑</vt:lpstr>
      <vt:lpstr>局域网拓扑结构</vt:lpstr>
      <vt:lpstr>局域网的传输媒体</vt:lpstr>
      <vt:lpstr>媒体共享技术</vt:lpstr>
      <vt:lpstr> 1.  以太网的两个标准  </vt:lpstr>
      <vt:lpstr>数据链路层的两个子层 </vt:lpstr>
      <vt:lpstr>局域网对 LLC 子层是透明的 </vt:lpstr>
      <vt:lpstr>一般不考虑 LLC 子层 </vt:lpstr>
      <vt:lpstr>2.  适配器的作用  </vt:lpstr>
      <vt:lpstr>PowerPoint 演示文稿</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帧间最小间隔</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PowerPoint 演示文稿</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PowerPoint 演示文稿</vt:lpstr>
      <vt:lpstr>PPPoE</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win8.1</cp:lastModifiedBy>
  <cp:revision>118</cp:revision>
  <dcterms:created xsi:type="dcterms:W3CDTF">2016-10-04T02:36:00Z</dcterms:created>
  <dcterms:modified xsi:type="dcterms:W3CDTF">2020-10-23T08:24:24Z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2052-11.1.0.8894</vt:lpwstr>
  </property>
</Properties>
</file>