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60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4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BBC459-9A19-A6CA-41BA-C5A208FE7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A24DFA-BF8C-F9A4-35D1-3058FBF16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92184F-1CA6-CA75-3AE4-50B3E1A7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8A9-CC26-4190-9745-4C67039598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6CEA169-EAFD-B7C6-C65B-8FC04BF2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0338-6AD6-D14F-2EBE-B5D6165C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77B0-B502-40BB-A126-959A7184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9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E3B29-DC27-76D6-07A1-AB4AA5B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756CAD-3F59-519F-D197-D108DF541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74D0D2-9F58-58C4-F040-DDA31B4C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8A9-CC26-4190-9745-4C67039598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808772-611A-CD3B-D346-F9106A80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0A4DC2-7758-E572-4279-BE487B8C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77B0-B502-40BB-A126-959A7184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4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4935522-4AB3-0C73-BD0B-C80C66248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93E8A3-5E83-3A7F-F93B-0E313623A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71FB85-5ECE-2ABC-A15B-9D5C2EAF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8A9-CC26-4190-9745-4C67039598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004133-B272-20EF-FF8C-1760D6E7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012F81-68A6-2342-F437-0C42AFDE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77B0-B502-40BB-A126-959A7184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8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D84D9-94B3-1D42-323A-05ADC77C1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BF7F43-9B46-48FE-CEB8-1FC105C2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B99C97-059D-C829-B435-8B8B05E3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8A9-CC26-4190-9745-4C67039598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BBF522-8E0F-1E35-6AEE-DE8F818A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7CB3E2-145B-243F-E657-788BE023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77B0-B502-40BB-A126-959A7184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F6DD03-4A5A-F2F8-994F-E7154C6A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72209F-D053-EF88-D6CA-017C63541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CFACAE-21D7-C7E7-A89A-BFBFDF7E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8A9-CC26-4190-9745-4C67039598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347638-DD37-6195-CC7A-2ACECCB7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AE384E-C3D3-8836-78DA-CD19C68A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77B0-B502-40BB-A126-959A7184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7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C7E07E-4D1D-5365-A397-D89C5135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DD56C-7BA4-F080-C686-EE92B0AB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36BF1D-4B32-3BCE-7923-5C6A504F1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A114E8-20DD-9457-CC90-A85BAB7D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8A9-CC26-4190-9745-4C67039598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A49C41-AFFB-8EF0-1557-B644BE89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AD5C94-450D-0A60-ABB1-A3465563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77B0-B502-40BB-A126-959A7184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E6B53-CD65-0012-2035-5D2EB8D6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8B253E-F541-7BDE-B770-ACDE5B0A0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260439-9724-9577-C58D-32EB0DF24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44020B-E546-92CD-8250-C4C3EF01F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26ECAE-1F50-A186-03B6-C49539824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6B0E27-37DD-8F3A-5EBD-79B4FBF2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8A9-CC26-4190-9745-4C67039598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F8979E-689A-3050-B58B-FC1BB62C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9F668FB-A1F0-18CB-D227-67AA958F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77B0-B502-40BB-A126-959A7184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1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D412A-A0B0-99E8-E041-C289468D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E495D3-6A40-8F90-6FC4-239B1CD8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8A9-CC26-4190-9745-4C67039598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057EE9-BA24-787F-5DE0-234B4E29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5A64DA-11FC-151E-199D-BE7ECC6D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77B0-B502-40BB-A126-959A7184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1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9B4BB3-52E3-EA9A-B9DA-AAEC7084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8A9-CC26-4190-9745-4C67039598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6321E5-A0C6-4079-8EE3-92624261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27930A-89A9-44EC-139E-340A4637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77B0-B502-40BB-A126-959A7184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1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9870D-08FD-E4BC-8842-B9C094F8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08DCE-E56F-7564-A64A-18DC7D997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5CCBFF-ABF2-FE09-1176-1BA0A9A97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6CD120-8623-8E93-8346-6300C543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8A9-CC26-4190-9745-4C67039598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347A4C-A655-91BD-40BD-981731C1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531360-CD66-E04E-8110-489F864C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77B0-B502-40BB-A126-959A7184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2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D4810-8F8D-00C3-4199-23DCB57E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A53E032-3FA4-066B-D7BC-BC00B8516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E2E66F-7D22-B3EA-FE45-EFC637C96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74DF56-E63E-AA27-DD82-585839A3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B8A9-CC26-4190-9745-4C67039598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76C578-6D66-8798-4784-554E5131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47B981-4B5C-A756-98E2-07046B75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77B0-B502-40BB-A126-959A7184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ABE1FE-2894-4D69-1F0C-49F4E7DF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8295D9-180C-D8A1-FF55-D9C34E7E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7924F6-19E1-F46E-01E3-645044E91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4B8A9-CC26-4190-9745-4C6703959862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9F6765-5BF9-9C63-22FC-64C11674A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ADFA94-7BBF-3FCF-C17D-6538F9E1C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777B0-B502-40BB-A126-959A71841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1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D67DA-DE24-8452-EAA6-C3867E626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introduction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4CFA9E-9CD7-A1FE-0A3D-FC8155579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0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DB063-F6AC-BF2B-5D63-6CA63BA6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Plot a function</a:t>
            </a:r>
            <a:br>
              <a:rPr lang="en-US" altLang="zh-TW" dirty="0"/>
            </a:b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E6506-4224-A54B-9E2C-3230A616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only generate discrete-time signals.</a:t>
            </a:r>
          </a:p>
          <a:p>
            <a:r>
              <a:rPr lang="en-US" dirty="0"/>
              <a:t>To simulate continuous-time signal, we can make the sampling rate higher.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3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DDB063-F6AC-BF2B-5D63-6CA63BA6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8E6506-4224-A54B-9E2C-3230A616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fs=100; % Sample frequency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f=1; % Frequency of sin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x=sin(2*pi*[0:1/fs:3]);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figure('</a:t>
            </a:r>
            <a:r>
              <a:rPr lang="en-US" altLang="zh-TW" sz="2000" dirty="0" err="1"/>
              <a:t>Name','Results</a:t>
            </a:r>
            <a:r>
              <a:rPr lang="en-US" altLang="zh-TW" sz="2000" dirty="0"/>
              <a:t>(plot)','</a:t>
            </a:r>
            <a:r>
              <a:rPr lang="en-US" altLang="zh-TW" sz="2000" dirty="0" err="1"/>
              <a:t>NumberTitle</a:t>
            </a:r>
            <a:r>
              <a:rPr lang="en-US" altLang="zh-TW" sz="2000" dirty="0"/>
              <a:t>','off');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plot([0:1/fs:3],x);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title('Sin Example');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figure('</a:t>
            </a:r>
            <a:r>
              <a:rPr lang="en-US" altLang="zh-TW" sz="2000" dirty="0" err="1"/>
              <a:t>Name','Results</a:t>
            </a:r>
            <a:r>
              <a:rPr lang="en-US" altLang="zh-TW" sz="2000" dirty="0"/>
              <a:t>(stem)','</a:t>
            </a:r>
            <a:r>
              <a:rPr lang="en-US" altLang="zh-TW" sz="2000" dirty="0" err="1"/>
              <a:t>NumberTitle</a:t>
            </a:r>
            <a:r>
              <a:rPr lang="en-US" altLang="zh-TW" sz="2000" dirty="0"/>
              <a:t>','off');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stem([0:1/fs:3],x,'</a:t>
            </a:r>
            <a:r>
              <a:rPr lang="en-US" altLang="zh-TW" sz="2000" dirty="0" err="1"/>
              <a:t>LineStyle</a:t>
            </a:r>
            <a:r>
              <a:rPr lang="en-US" altLang="zh-TW" sz="2000" dirty="0"/>
              <a:t>','none');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TW" sz="2000" dirty="0"/>
              <a:t>title('Sin Example');</a:t>
            </a:r>
          </a:p>
          <a:p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60805E-D9BC-6005-16DC-9A92B1FF2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49" y="201405"/>
            <a:ext cx="3528978" cy="311350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C5551F-C8CA-7022-3CD3-FA787B0E1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649" y="3478628"/>
            <a:ext cx="3528000" cy="309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8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BE1EB-5BE9-4450-E808-55CB88B9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Convolution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65F398-569B-CDA4-2533-A7C08AE6C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518"/>
            <a:ext cx="10515600" cy="494044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TW" sz="2800" b="0" i="0" dirty="0">
                <a:effectLst/>
                <a:latin typeface="Menlo"/>
              </a:rPr>
              <a:t>t = -5:1:5;</a:t>
            </a:r>
            <a:br>
              <a:rPr lang="en-US" altLang="zh-TW" b="0" i="0" dirty="0">
                <a:effectLst/>
                <a:latin typeface="Menlo"/>
              </a:rPr>
            </a:br>
            <a:endParaRPr lang="en-US" altLang="zh-TW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8013"/>
                </a:solidFill>
                <a:effectLst/>
                <a:latin typeface="Menlo"/>
              </a:rPr>
              <a:t>% initialize</a:t>
            </a:r>
            <a:endParaRPr lang="en-US" altLang="zh-TW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b="0" i="0" dirty="0" err="1">
                <a:effectLst/>
                <a:latin typeface="Menlo"/>
              </a:rPr>
              <a:t>unitstep</a:t>
            </a:r>
            <a:r>
              <a:rPr lang="en-US" altLang="zh-TW" b="0" i="0" dirty="0">
                <a:effectLst/>
                <a:latin typeface="Menlo"/>
              </a:rPr>
              <a:t> = zeros(size(t));</a:t>
            </a: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Menlo"/>
              </a:rPr>
              <a:t>ramp = zeros(size(t));</a:t>
            </a:r>
          </a:p>
          <a:p>
            <a:pPr marL="0" indent="0">
              <a:buNone/>
            </a:pPr>
            <a:r>
              <a:rPr lang="en-US" altLang="zh-TW" b="0" i="0" dirty="0" err="1">
                <a:effectLst/>
                <a:latin typeface="Menlo"/>
              </a:rPr>
              <a:t>squafunc</a:t>
            </a:r>
            <a:r>
              <a:rPr lang="en-US" altLang="zh-TW" b="0" i="0" dirty="0">
                <a:effectLst/>
                <a:latin typeface="Menlo"/>
              </a:rPr>
              <a:t> = zeros(size(t)); </a:t>
            </a:r>
          </a:p>
          <a:p>
            <a:pPr marL="0" indent="0">
              <a:buNone/>
            </a:pPr>
            <a:br>
              <a:rPr lang="en-US" altLang="zh-TW" b="0" i="0" dirty="0">
                <a:effectLst/>
                <a:latin typeface="Menlo"/>
              </a:rPr>
            </a:br>
            <a:endParaRPr lang="en-US" altLang="zh-TW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b="0" i="0" dirty="0" err="1">
                <a:effectLst/>
                <a:latin typeface="Menlo"/>
              </a:rPr>
              <a:t>unitstep</a:t>
            </a:r>
            <a:r>
              <a:rPr lang="en-US" altLang="zh-TW" b="0" i="0" dirty="0">
                <a:effectLst/>
                <a:latin typeface="Menlo"/>
              </a:rPr>
              <a:t>(t&gt;=0) = 1;</a:t>
            </a: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Menlo"/>
              </a:rPr>
              <a:t>ramp = t.*</a:t>
            </a:r>
            <a:r>
              <a:rPr lang="en-US" altLang="zh-TW" b="0" i="0" dirty="0" err="1">
                <a:effectLst/>
                <a:latin typeface="Menlo"/>
              </a:rPr>
              <a:t>unitstep</a:t>
            </a:r>
            <a:r>
              <a:rPr lang="en-US" altLang="zh-TW" b="0" i="0" dirty="0">
                <a:effectLst/>
                <a:latin typeface="Menlo"/>
              </a:rPr>
              <a:t>;</a:t>
            </a:r>
          </a:p>
          <a:p>
            <a:pPr marL="0" indent="0">
              <a:buNone/>
            </a:pPr>
            <a:r>
              <a:rPr lang="en-US" altLang="zh-TW" b="0" i="0" dirty="0" err="1">
                <a:effectLst/>
                <a:latin typeface="Menlo"/>
              </a:rPr>
              <a:t>squafunc</a:t>
            </a:r>
            <a:r>
              <a:rPr lang="en-US" altLang="zh-TW" b="0" i="0" dirty="0">
                <a:effectLst/>
                <a:latin typeface="Menlo"/>
              </a:rPr>
              <a:t>(-1&lt;=t &amp;t &lt;=1) = 1; </a:t>
            </a:r>
            <a:r>
              <a:rPr lang="en-US" altLang="zh-TW" b="0" i="0" dirty="0">
                <a:solidFill>
                  <a:srgbClr val="008013"/>
                </a:solidFill>
                <a:effectLst/>
                <a:latin typeface="Menlo"/>
              </a:rPr>
              <a:t>%</a:t>
            </a:r>
            <a:r>
              <a:rPr lang="en-US" altLang="zh-TW" b="0" i="0" dirty="0" err="1">
                <a:solidFill>
                  <a:srgbClr val="008013"/>
                </a:solidFill>
                <a:effectLst/>
                <a:latin typeface="Menlo"/>
              </a:rPr>
              <a:t>squarewave</a:t>
            </a:r>
            <a:r>
              <a:rPr lang="en-US" altLang="zh-TW" b="0" i="0" dirty="0">
                <a:solidFill>
                  <a:srgbClr val="008013"/>
                </a:solidFill>
                <a:effectLst/>
                <a:latin typeface="Menlo"/>
              </a:rPr>
              <a:t>(-1&lt;=t&lt;=1)</a:t>
            </a:r>
            <a:endParaRPr lang="en-US" altLang="zh-TW" b="0" i="0" dirty="0">
              <a:effectLst/>
              <a:latin typeface="Menlo"/>
            </a:endParaRPr>
          </a:p>
          <a:p>
            <a:pPr marL="0" indent="0">
              <a:buNone/>
            </a:pPr>
            <a:br>
              <a:rPr lang="en-US" altLang="zh-TW" b="0" i="0" dirty="0">
                <a:effectLst/>
                <a:latin typeface="Menlo"/>
              </a:rPr>
            </a:br>
            <a:endParaRPr lang="en-US" altLang="zh-TW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Menlo"/>
              </a:rPr>
              <a:t>figure(</a:t>
            </a:r>
            <a:r>
              <a:rPr lang="en-US" altLang="zh-TW" b="0" i="0" dirty="0">
                <a:solidFill>
                  <a:srgbClr val="A709F5"/>
                </a:solidFill>
                <a:effectLst/>
                <a:latin typeface="Menlo"/>
              </a:rPr>
              <a:t>'Name'</a:t>
            </a:r>
            <a:r>
              <a:rPr lang="en-US" altLang="zh-TW" b="0" i="0" dirty="0">
                <a:effectLst/>
                <a:latin typeface="Menlo"/>
              </a:rPr>
              <a:t>,</a:t>
            </a:r>
            <a:r>
              <a:rPr lang="en-US" altLang="zh-TW" b="0" i="0" dirty="0">
                <a:solidFill>
                  <a:srgbClr val="A709F5"/>
                </a:solidFill>
                <a:effectLst/>
                <a:latin typeface="Menlo"/>
              </a:rPr>
              <a:t>'Functions'</a:t>
            </a:r>
            <a:r>
              <a:rPr lang="en-US" altLang="zh-TW" b="0" i="0" dirty="0">
                <a:effectLst/>
                <a:latin typeface="Menlo"/>
              </a:rPr>
              <a:t>,</a:t>
            </a:r>
            <a:r>
              <a:rPr lang="en-US" altLang="zh-TW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b="0" i="0" dirty="0" err="1">
                <a:solidFill>
                  <a:srgbClr val="A709F5"/>
                </a:solidFill>
                <a:effectLst/>
                <a:latin typeface="Menlo"/>
              </a:rPr>
              <a:t>NumberTitle</a:t>
            </a:r>
            <a:r>
              <a:rPr lang="en-US" altLang="zh-TW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b="0" i="0" dirty="0">
                <a:effectLst/>
                <a:latin typeface="Menlo"/>
              </a:rPr>
              <a:t>,</a:t>
            </a:r>
            <a:r>
              <a:rPr lang="en-US" altLang="zh-TW" b="0" i="0" dirty="0">
                <a:solidFill>
                  <a:srgbClr val="A709F5"/>
                </a:solidFill>
                <a:effectLst/>
                <a:latin typeface="Menlo"/>
              </a:rPr>
              <a:t>'off'</a:t>
            </a:r>
            <a:r>
              <a:rPr lang="en-US" altLang="zh-TW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Menlo"/>
              </a:rPr>
              <a:t>stem(</a:t>
            </a:r>
            <a:r>
              <a:rPr lang="en-US" altLang="zh-TW" b="0" i="0" dirty="0" err="1">
                <a:effectLst/>
                <a:latin typeface="Menlo"/>
              </a:rPr>
              <a:t>t,unitstep</a:t>
            </a:r>
            <a:r>
              <a:rPr lang="en-US" altLang="zh-TW" b="0" i="0" dirty="0"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Menlo"/>
              </a:rPr>
              <a:t>hold </a:t>
            </a:r>
            <a:r>
              <a:rPr lang="en-US" altLang="zh-TW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en-US" altLang="zh-TW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Menlo"/>
              </a:rPr>
              <a:t>stem(</a:t>
            </a:r>
            <a:r>
              <a:rPr lang="en-US" altLang="zh-TW" b="0" i="0" dirty="0" err="1">
                <a:effectLst/>
                <a:latin typeface="Menlo"/>
              </a:rPr>
              <a:t>t,ramp</a:t>
            </a:r>
            <a:r>
              <a:rPr lang="en-US" altLang="zh-TW" b="0" i="0" dirty="0"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Menlo"/>
              </a:rPr>
              <a:t>stem(</a:t>
            </a:r>
            <a:r>
              <a:rPr lang="en-US" altLang="zh-TW" b="0" i="0" dirty="0" err="1">
                <a:effectLst/>
                <a:latin typeface="Menlo"/>
              </a:rPr>
              <a:t>t,squafunc</a:t>
            </a:r>
            <a:r>
              <a:rPr lang="en-US" altLang="zh-TW" b="0" i="0" dirty="0"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Menlo"/>
              </a:rPr>
              <a:t>hold </a:t>
            </a:r>
            <a:r>
              <a:rPr lang="en-US" altLang="zh-TW" b="0" i="0" dirty="0">
                <a:solidFill>
                  <a:srgbClr val="A709F5"/>
                </a:solidFill>
                <a:effectLst/>
                <a:latin typeface="Menlo"/>
              </a:rPr>
              <a:t>off</a:t>
            </a:r>
            <a:endParaRPr lang="en-US" altLang="zh-TW" b="0" i="0" dirty="0"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b="0" i="0" dirty="0">
                <a:effectLst/>
                <a:latin typeface="Menlo"/>
              </a:rPr>
              <a:t>legend(</a:t>
            </a:r>
            <a:r>
              <a:rPr lang="en-US" altLang="zh-TW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b="0" i="0" dirty="0" err="1">
                <a:solidFill>
                  <a:srgbClr val="A709F5"/>
                </a:solidFill>
                <a:effectLst/>
                <a:latin typeface="Menlo"/>
              </a:rPr>
              <a:t>unitstep</a:t>
            </a:r>
            <a:r>
              <a:rPr lang="en-US" altLang="zh-TW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b="0" i="0" dirty="0">
                <a:effectLst/>
                <a:latin typeface="Menlo"/>
              </a:rPr>
              <a:t>,</a:t>
            </a:r>
            <a:r>
              <a:rPr lang="en-US" altLang="zh-TW" b="0" i="0" dirty="0">
                <a:solidFill>
                  <a:srgbClr val="A709F5"/>
                </a:solidFill>
                <a:effectLst/>
                <a:latin typeface="Menlo"/>
              </a:rPr>
              <a:t>'ramp'</a:t>
            </a:r>
            <a:r>
              <a:rPr lang="en-US" altLang="zh-TW" b="0" i="0" dirty="0">
                <a:effectLst/>
                <a:latin typeface="Menlo"/>
              </a:rPr>
              <a:t>,</a:t>
            </a:r>
            <a:r>
              <a:rPr lang="en-US" altLang="zh-TW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b="0" i="0" dirty="0" err="1">
                <a:solidFill>
                  <a:srgbClr val="A709F5"/>
                </a:solidFill>
                <a:effectLst/>
                <a:latin typeface="Menlo"/>
              </a:rPr>
              <a:t>squafunc</a:t>
            </a:r>
            <a:r>
              <a:rPr lang="en-US" altLang="zh-TW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b="0" i="0" dirty="0">
                <a:effectLst/>
                <a:latin typeface="Menlo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4A7D64-BC15-BCF0-29B2-AC59C56D5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6518"/>
            <a:ext cx="5326842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4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ECA7F-7141-569E-5100-D42382E96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EAE9F9-8F3B-6D5B-19E2-84F92742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b="0" i="0" dirty="0">
                <a:effectLst/>
                <a:latin typeface="Menlo"/>
              </a:rPr>
              <a:t>figure(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sz="1800" b="0" i="0" dirty="0" err="1">
                <a:solidFill>
                  <a:srgbClr val="A709F5"/>
                </a:solidFill>
                <a:effectLst/>
                <a:latin typeface="Menlo"/>
              </a:rPr>
              <a:t>Name'</a:t>
            </a:r>
            <a:r>
              <a:rPr lang="en-US" altLang="zh-TW" sz="1800" b="0" i="0" dirty="0" err="1">
                <a:effectLst/>
                <a:latin typeface="Menlo"/>
              </a:rPr>
              <a:t>,</a:t>
            </a:r>
            <a:r>
              <a:rPr lang="en-US" altLang="zh-TW" sz="1800" b="0" i="0" dirty="0" err="1">
                <a:solidFill>
                  <a:srgbClr val="A709F5"/>
                </a:solidFill>
                <a:effectLst/>
                <a:latin typeface="Menlo"/>
              </a:rPr>
              <a:t>'Convolution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 of </a:t>
            </a:r>
            <a:r>
              <a:rPr lang="en-US" altLang="zh-TW" sz="1800" b="0" i="0" dirty="0" err="1">
                <a:solidFill>
                  <a:srgbClr val="A709F5"/>
                </a:solidFill>
                <a:effectLst/>
                <a:latin typeface="Menlo"/>
              </a:rPr>
              <a:t>squawave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sz="1800" b="0" i="0" dirty="0">
                <a:effectLst/>
                <a:latin typeface="Menlo"/>
              </a:rPr>
              <a:t>,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sz="1800" b="0" i="0" dirty="0" err="1">
                <a:solidFill>
                  <a:srgbClr val="A709F5"/>
                </a:solidFill>
                <a:effectLst/>
                <a:latin typeface="Menlo"/>
              </a:rPr>
              <a:t>NumberTitle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altLang="zh-TW" sz="1800" b="0" i="0" dirty="0">
                <a:effectLst/>
                <a:latin typeface="Menlo"/>
              </a:rPr>
              <a:t>,</a:t>
            </a:r>
            <a:r>
              <a:rPr lang="en-US" altLang="zh-TW" sz="1800" b="0" i="0" dirty="0">
                <a:solidFill>
                  <a:srgbClr val="A709F5"/>
                </a:solidFill>
                <a:effectLst/>
                <a:latin typeface="Menlo"/>
              </a:rPr>
              <a:t>'off'</a:t>
            </a:r>
            <a:r>
              <a:rPr lang="en-US" altLang="zh-TW" sz="1800" b="0" i="0" dirty="0">
                <a:effectLst/>
                <a:latin typeface="Menlo"/>
              </a:rPr>
              <a:t>);</a:t>
            </a:r>
          </a:p>
          <a:p>
            <a:r>
              <a:rPr lang="en-US" altLang="zh-TW" sz="1800" b="0" i="0" dirty="0">
                <a:effectLst/>
                <a:latin typeface="Menlo"/>
              </a:rPr>
              <a:t>a=</a:t>
            </a:r>
            <a:r>
              <a:rPr lang="en-US" altLang="zh-TW" sz="1800" b="0" i="0" dirty="0" err="1">
                <a:effectLst/>
                <a:latin typeface="Menlo"/>
              </a:rPr>
              <a:t>squafunc</a:t>
            </a:r>
            <a:r>
              <a:rPr lang="en-US" altLang="zh-TW" sz="1800" b="0" i="0" dirty="0">
                <a:effectLst/>
                <a:latin typeface="Menlo"/>
              </a:rPr>
              <a:t>;</a:t>
            </a:r>
          </a:p>
          <a:p>
            <a:r>
              <a:rPr lang="en-US" altLang="zh-TW" sz="1800" b="0" i="0" dirty="0">
                <a:effectLst/>
                <a:latin typeface="Menlo"/>
              </a:rPr>
              <a:t>b=</a:t>
            </a:r>
            <a:r>
              <a:rPr lang="en-US" altLang="zh-TW" sz="1800" b="0" i="0" dirty="0" err="1">
                <a:effectLst/>
                <a:latin typeface="Menlo"/>
              </a:rPr>
              <a:t>squafunc</a:t>
            </a:r>
            <a:r>
              <a:rPr lang="en-US" altLang="zh-TW" sz="1800" b="0" i="0" dirty="0">
                <a:effectLst/>
                <a:latin typeface="Menlo"/>
              </a:rPr>
              <a:t>;</a:t>
            </a:r>
          </a:p>
          <a:p>
            <a:r>
              <a:rPr lang="en-US" altLang="zh-TW" sz="1800" b="0" i="0" dirty="0">
                <a:effectLst/>
                <a:latin typeface="Menlo"/>
              </a:rPr>
              <a:t>c=conv(</a:t>
            </a:r>
            <a:r>
              <a:rPr lang="en-US" altLang="zh-TW" sz="1800" b="0" i="0" dirty="0" err="1">
                <a:effectLst/>
                <a:latin typeface="Menlo"/>
              </a:rPr>
              <a:t>a,b</a:t>
            </a:r>
            <a:r>
              <a:rPr lang="en-US" altLang="zh-TW" sz="1800" b="0" i="0" dirty="0">
                <a:effectLst/>
                <a:latin typeface="Menlo"/>
              </a:rPr>
              <a:t>);</a:t>
            </a:r>
          </a:p>
          <a:p>
            <a:r>
              <a:rPr lang="en-US" altLang="zh-TW" sz="1800" b="0" i="0" dirty="0">
                <a:effectLst/>
                <a:latin typeface="Menlo"/>
              </a:rPr>
              <a:t>stem(c);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96A841-6908-2D26-E873-06FD3271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072" y="1027906"/>
            <a:ext cx="5311600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9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58FD6-EB29-A530-7CA1-BFF599B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89DAC5-B99E-6E23-BF37-67ED7A47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ctrl + r </a:t>
            </a:r>
            <a:r>
              <a:rPr lang="en-US" altLang="zh-TW" dirty="0"/>
              <a:t>(in .m file) </a:t>
            </a:r>
            <a:r>
              <a:rPr lang="en-US" dirty="0"/>
              <a:t>or  ‘%’ to comment your code.</a:t>
            </a:r>
          </a:p>
          <a:p>
            <a:r>
              <a:rPr lang="en-US" altLang="zh-TW" dirty="0"/>
              <a:t>ctrl </a:t>
            </a:r>
            <a:r>
              <a:rPr lang="en-US" altLang="zh-TW"/>
              <a:t>+ t (in .m file) </a:t>
            </a:r>
            <a:r>
              <a:rPr lang="en-US" altLang="zh-TW" dirty="0"/>
              <a:t>to uncomment.</a:t>
            </a:r>
          </a:p>
          <a:p>
            <a:r>
              <a:rPr lang="en-US" dirty="0"/>
              <a:t>Use semicolon ‘;’ at the end your command/line if you don’t want to show the result.</a:t>
            </a:r>
          </a:p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5D0F031-1F7E-4C4B-EA1B-DFFE5767F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079" y="3795204"/>
            <a:ext cx="1689081" cy="19705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E47532-B743-E73E-70BF-767FCAF45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593" y="4258073"/>
            <a:ext cx="6549464" cy="5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7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14012-2010-79AC-9C29-9FBD90D0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sz="1800" b="0" i="0" dirty="0">
                <a:effectLst/>
                <a:latin typeface="Menlo"/>
              </a:rPr>
            </a:b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52D624-A7DE-52BE-C7D2-A2C350F80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391"/>
            <a:ext cx="10515600" cy="4351338"/>
          </a:xfrm>
        </p:spPr>
        <p:txBody>
          <a:bodyPr/>
          <a:lstStyle/>
          <a:p>
            <a:r>
              <a:rPr lang="pt-BR" altLang="zh-TW" dirty="0"/>
              <a:t>If you have a large amount of commands, you can put them in a .m file.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5313A0-8EAC-548A-B734-F970898764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82"/>
          <a:stretch/>
        </p:blipFill>
        <p:spPr>
          <a:xfrm>
            <a:off x="3403205" y="1749992"/>
            <a:ext cx="5108495" cy="118120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7507400-53EF-4804-F379-5CD99836AC0A}"/>
              </a:ext>
            </a:extLst>
          </p:cNvPr>
          <p:cNvSpPr/>
          <p:nvPr/>
        </p:nvSpPr>
        <p:spPr>
          <a:xfrm>
            <a:off x="3307404" y="1505405"/>
            <a:ext cx="614464" cy="1178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71AD448-0B07-84B6-9DC2-992500D70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590" y="2990499"/>
            <a:ext cx="8161727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73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958FD6-EB29-A530-7CA1-BFF599B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altLang="zh-TW" dirty="0"/>
              <a:t>definition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89DAC5-B99E-6E23-BF37-67ED7A47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TW" dirty="0"/>
              <a:t>a=[1 2 3 4] %1*4</a:t>
            </a:r>
          </a:p>
          <a:p>
            <a:pPr marL="0" indent="0">
              <a:buNone/>
            </a:pPr>
            <a:r>
              <a:rPr lang="pt-BR" altLang="zh-TW" dirty="0"/>
              <a:t>b=[1 2;3 4] %2*2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6714FE9-6992-4F30-6E04-2AE82143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195" y="2195276"/>
            <a:ext cx="2701413" cy="275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1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E9BD6-B7B8-9165-7163-3BDA180B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useful matrix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F8C863-616E-5474-D4FC-AA9FC309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TW" dirty="0"/>
              <a:t>c=zeros(1,4)</a:t>
            </a:r>
          </a:p>
          <a:p>
            <a:pPr marL="0" indent="0">
              <a:buNone/>
            </a:pPr>
            <a:r>
              <a:rPr lang="pt-BR" altLang="zh-TW" dirty="0"/>
              <a:t>d=ones(1,4)</a:t>
            </a:r>
          </a:p>
          <a:p>
            <a:pPr marL="0" indent="0">
              <a:buNone/>
            </a:pPr>
            <a:r>
              <a:rPr lang="pt-BR" altLang="zh-TW" dirty="0"/>
              <a:t>e=rand(1,4)</a:t>
            </a:r>
          </a:p>
          <a:p>
            <a:pPr marL="0" indent="0">
              <a:buNone/>
            </a:pPr>
            <a:r>
              <a:rPr lang="pt-BR" altLang="zh-TW" dirty="0"/>
              <a:t>f=randn(1,4)</a:t>
            </a:r>
          </a:p>
          <a:p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AB3713-73D7-D25A-2391-B8A56BC2F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259" y="1825625"/>
            <a:ext cx="3139712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7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E9BD6-B7B8-9165-7163-3BDA180B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Mathematic functions</a:t>
            </a:r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359E1A-9B53-630A-38D6-09C1A6269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047" y="1801522"/>
            <a:ext cx="1104996" cy="428281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F6062D-FC93-D4D0-CECC-4D1B83465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642" y="2411642"/>
            <a:ext cx="792549" cy="2034716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FC87C53-816E-DC92-D68E-0643841426E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a=abs(-4)</a:t>
            </a:r>
          </a:p>
          <a:p>
            <a:pPr marL="0" indent="0">
              <a:buNone/>
            </a:pPr>
            <a:r>
              <a:rPr lang="en-US" altLang="zh-TW" dirty="0"/>
              <a:t>b=log(5)</a:t>
            </a:r>
          </a:p>
          <a:p>
            <a:pPr marL="0" indent="0">
              <a:buNone/>
            </a:pPr>
            <a:r>
              <a:rPr lang="en-US" altLang="zh-TW" dirty="0"/>
              <a:t>c=log10(5)</a:t>
            </a:r>
          </a:p>
          <a:p>
            <a:pPr marL="0" indent="0">
              <a:buNone/>
            </a:pPr>
            <a:r>
              <a:rPr lang="en-US" altLang="zh-TW" dirty="0"/>
              <a:t>d=max([3 1 2 5])</a:t>
            </a:r>
          </a:p>
          <a:p>
            <a:pPr marL="0" indent="0">
              <a:buNone/>
            </a:pPr>
            <a:r>
              <a:rPr lang="en-US" altLang="zh-TW" dirty="0"/>
              <a:t>f=exp(10)</a:t>
            </a:r>
          </a:p>
          <a:p>
            <a:pPr marL="0" indent="0">
              <a:buNone/>
            </a:pPr>
            <a:r>
              <a:rPr lang="en-US" altLang="zh-TW" dirty="0" err="1"/>
              <a:t>xr</a:t>
            </a:r>
            <a:r>
              <a:rPr lang="en-US" altLang="zh-TW" dirty="0"/>
              <a:t>=real([1+j;3-2j])</a:t>
            </a:r>
          </a:p>
          <a:p>
            <a:pPr marL="0" indent="0">
              <a:buNone/>
            </a:pPr>
            <a:r>
              <a:rPr lang="en-US" altLang="zh-TW" dirty="0"/>
              <a:t>xi=</a:t>
            </a:r>
            <a:r>
              <a:rPr lang="en-US" altLang="zh-TW" dirty="0" err="1"/>
              <a:t>imag</a:t>
            </a:r>
            <a:r>
              <a:rPr lang="en-US" altLang="zh-TW" dirty="0"/>
              <a:t>([1+j;3-2j])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03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E9BD6-B7B8-9165-7163-3BDA180B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Mathematic operations</a:t>
            </a:r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FC87C53-816E-DC92-D68E-0643841426E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altLang="zh-TW" dirty="0"/>
              <a:t>a=[1 2; 3 4]</a:t>
            </a:r>
          </a:p>
          <a:p>
            <a:pPr marL="0" indent="0">
              <a:buNone/>
            </a:pPr>
            <a:r>
              <a:rPr lang="pt-BR" altLang="zh-TW" dirty="0"/>
              <a:t>b=[1 2; 4 8]</a:t>
            </a:r>
          </a:p>
          <a:p>
            <a:pPr marL="0" indent="0">
              <a:buNone/>
            </a:pPr>
            <a:r>
              <a:rPr lang="pt-BR" altLang="zh-TW" dirty="0"/>
              <a:t>c=a*b</a:t>
            </a:r>
          </a:p>
          <a:p>
            <a:pPr marL="0" indent="0">
              <a:buNone/>
            </a:pPr>
            <a:r>
              <a:rPr lang="pt-BR" altLang="zh-TW" dirty="0"/>
              <a:t>d=a.*b %point means elementwise operation</a:t>
            </a:r>
          </a:p>
          <a:p>
            <a:pPr marL="0" indent="0">
              <a:buNone/>
            </a:pPr>
            <a:r>
              <a:rPr lang="pt-BR" altLang="zh-TW" dirty="0"/>
              <a:t>e=a^2</a:t>
            </a:r>
          </a:p>
          <a:p>
            <a:pPr marL="0" indent="0">
              <a:buNone/>
            </a:pPr>
            <a:r>
              <a:rPr lang="pt-BR" altLang="zh-TW" dirty="0"/>
              <a:t>f=a.^2</a:t>
            </a:r>
          </a:p>
          <a:p>
            <a:pPr marL="0" indent="0">
              <a:buNone/>
            </a:pPr>
            <a:r>
              <a:rPr lang="pt-BR" altLang="zh-TW" dirty="0"/>
              <a:t>g=a+1</a:t>
            </a:r>
          </a:p>
          <a:p>
            <a:pPr marL="0" indent="0">
              <a:buNone/>
            </a:pPr>
            <a:r>
              <a:rPr lang="pt-BR" altLang="zh-TW" dirty="0"/>
              <a:t>h=1./a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70305C6-33C0-A88B-A4A1-12564803A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34" y="1690688"/>
            <a:ext cx="1044030" cy="409229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438D672-DEFE-86B5-9C10-46AAEE7F8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398" y="1690688"/>
            <a:ext cx="1607959" cy="40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E9BD6-B7B8-9165-7163-3BDA180B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Loops</a:t>
            </a:r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FC87C53-816E-DC92-D68E-0643841426E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altLang="zh-TW" dirty="0"/>
              <a:t>x=0;</a:t>
            </a:r>
          </a:p>
          <a:p>
            <a:pPr marL="0" indent="0">
              <a:buNone/>
            </a:pPr>
            <a:r>
              <a:rPr lang="da-DK" altLang="zh-TW" dirty="0"/>
              <a:t>for i=1:10</a:t>
            </a:r>
          </a:p>
          <a:p>
            <a:pPr marL="0" indent="0">
              <a:buNone/>
            </a:pPr>
            <a:r>
              <a:rPr lang="da-DK" altLang="zh-TW" dirty="0"/>
              <a:t>x=x+i;</a:t>
            </a:r>
          </a:p>
          <a:p>
            <a:pPr marL="0" indent="0">
              <a:buNone/>
            </a:pPr>
            <a:r>
              <a:rPr lang="da-DK" altLang="zh-TW" dirty="0"/>
              <a:t>end</a:t>
            </a:r>
          </a:p>
          <a:p>
            <a:pPr marL="0" indent="0">
              <a:buNone/>
            </a:pPr>
            <a:r>
              <a:rPr lang="da-DK" altLang="zh-TW" dirty="0"/>
              <a:t>x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65AD2BC-0E7F-24F4-B73F-9DB1F9115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5948" y="2369226"/>
            <a:ext cx="1414512" cy="12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2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E9BD6-B7B8-9165-7163-3BDA180B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statement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FC87C53-816E-DC92-D68E-0643841426E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/>
              <a:t>x=-1;</a:t>
            </a:r>
          </a:p>
          <a:p>
            <a:pPr marL="0" indent="0">
              <a:buNone/>
            </a:pPr>
            <a:r>
              <a:rPr lang="en-US" altLang="zh-TW" dirty="0"/>
              <a:t>if x&lt;0</a:t>
            </a:r>
          </a:p>
          <a:p>
            <a:pPr marL="0" indent="0">
              <a:buNone/>
            </a:pPr>
            <a:r>
              <a:rPr lang="en-US" altLang="zh-TW" dirty="0"/>
              <a:t>y=1;</a:t>
            </a:r>
          </a:p>
          <a:p>
            <a:pPr marL="0" indent="0">
              <a:buNone/>
            </a:pPr>
            <a:r>
              <a:rPr lang="en-US" altLang="zh-TW" dirty="0"/>
              <a:t>elseif x==0</a:t>
            </a:r>
          </a:p>
          <a:p>
            <a:pPr marL="0" indent="0">
              <a:buNone/>
            </a:pPr>
            <a:r>
              <a:rPr lang="en-US" altLang="zh-TW" dirty="0"/>
              <a:t>y=0;</a:t>
            </a:r>
          </a:p>
          <a:p>
            <a:pPr marL="0" indent="0">
              <a:buNone/>
            </a:pPr>
            <a:r>
              <a:rPr lang="en-US" altLang="zh-TW" dirty="0"/>
              <a:t>else</a:t>
            </a:r>
          </a:p>
          <a:p>
            <a:pPr marL="0" indent="0">
              <a:buNone/>
            </a:pPr>
            <a:r>
              <a:rPr lang="en-US" altLang="zh-TW" dirty="0"/>
              <a:t>y=-1;</a:t>
            </a:r>
          </a:p>
          <a:p>
            <a:pPr marL="0" indent="0">
              <a:buNone/>
            </a:pPr>
            <a:r>
              <a:rPr lang="en-US" altLang="zh-TW" dirty="0"/>
              <a:t>end</a:t>
            </a:r>
          </a:p>
          <a:p>
            <a:pPr marL="0" indent="0">
              <a:buNone/>
            </a:pPr>
            <a:r>
              <a:rPr lang="en-US" altLang="zh-TW" dirty="0"/>
              <a:t>y</a:t>
            </a:r>
          </a:p>
          <a:p>
            <a:br>
              <a:rPr lang="en-US" altLang="zh-TW" sz="1800" b="0" i="0" dirty="0">
                <a:effectLst/>
                <a:latin typeface="Menlo"/>
              </a:rPr>
            </a:br>
            <a:endParaRPr lang="en-US" altLang="zh-TW" sz="1800" b="0" i="0" dirty="0">
              <a:effectLst/>
              <a:latin typeface="Menlo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47A45D-6BA3-48CD-08AF-A1660147F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762" y="2758963"/>
            <a:ext cx="1209336" cy="13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6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2A4D49790EF2D4E926FCBB89033A6A9" ma:contentTypeVersion="0" ma:contentTypeDescription="建立新的文件。" ma:contentTypeScope="" ma:versionID="740da3e418a338d141e77735bb3698b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434f8ba2f6898685e8251bcabce512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B4C28B-E8BC-4AA3-8C95-7B5989770D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799477D-D734-4015-A725-D485A18FF4CD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8A769F-E114-4A03-96C8-84CE02F961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Words>527</Words>
  <Application>Microsoft Office PowerPoint</Application>
  <PresentationFormat>寬螢幕</PresentationFormat>
  <Paragraphs>84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Menlo</vt:lpstr>
      <vt:lpstr>Aptos</vt:lpstr>
      <vt:lpstr>Aptos Display</vt:lpstr>
      <vt:lpstr>Arial</vt:lpstr>
      <vt:lpstr>Office 佈景主題</vt:lpstr>
      <vt:lpstr>Matlab introduction</vt:lpstr>
      <vt:lpstr>Basic operations</vt:lpstr>
      <vt:lpstr> </vt:lpstr>
      <vt:lpstr>Matrix definition</vt:lpstr>
      <vt:lpstr>Some useful matrix</vt:lpstr>
      <vt:lpstr>Some Mathematic functions</vt:lpstr>
      <vt:lpstr>Mathematic operations</vt:lpstr>
      <vt:lpstr>Loops</vt:lpstr>
      <vt:lpstr>Conditional statement</vt:lpstr>
      <vt:lpstr>Plot a function </vt:lpstr>
      <vt:lpstr>PowerPoint 簡報</vt:lpstr>
      <vt:lpstr>Convolution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曾冠富</dc:creator>
  <cp:lastModifiedBy>曾冠富</cp:lastModifiedBy>
  <cp:revision>8</cp:revision>
  <dcterms:created xsi:type="dcterms:W3CDTF">2024-03-10T11:06:37Z</dcterms:created>
  <dcterms:modified xsi:type="dcterms:W3CDTF">2024-04-01T12:10:53Z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0x010100C2A4D49790EF2D4E926FCBB89033A6A9</vt:lpwstr>
  </property>
</Properties>
</file>