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29"/>
  </p:notesMasterIdLst>
  <p:sldIdLst>
    <p:sldId id="325" r:id="rId6"/>
    <p:sldId id="319" r:id="rId7"/>
    <p:sldId id="263" r:id="rId8"/>
    <p:sldId id="295" r:id="rId9"/>
    <p:sldId id="316" r:id="rId10"/>
    <p:sldId id="323" r:id="rId11"/>
    <p:sldId id="324" r:id="rId12"/>
    <p:sldId id="301" r:id="rId13"/>
    <p:sldId id="302" r:id="rId14"/>
    <p:sldId id="313" r:id="rId15"/>
    <p:sldId id="304" r:id="rId16"/>
    <p:sldId id="306" r:id="rId17"/>
    <p:sldId id="307" r:id="rId18"/>
    <p:sldId id="308" r:id="rId19"/>
    <p:sldId id="318" r:id="rId20"/>
    <p:sldId id="312" r:id="rId21"/>
    <p:sldId id="296" r:id="rId22"/>
    <p:sldId id="309" r:id="rId23"/>
    <p:sldId id="269" r:id="rId24"/>
    <p:sldId id="322" r:id="rId25"/>
    <p:sldId id="293" r:id="rId26"/>
    <p:sldId id="292" r:id="rId27"/>
    <p:sldId id="294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90" y="-90"/>
      </p:cViewPr>
      <p:guideLst>
        <p:guide orient="horz" pos="2160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56F12-A192-44F0-ADD6-590D85CF53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A37DE-F75E-4EAE-A75A-BFAD5E8D4C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2958-2C7E-4E58-96BA-1266827D81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3968-FD7A-44E0-9B92-9B9BE18C95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2958-2C7E-4E58-96BA-1266827D81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3968-FD7A-44E0-9B92-9B9BE18C95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2958-2C7E-4E58-96BA-1266827D81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3968-FD7A-44E0-9B92-9B9BE18C95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2958-2C7E-4E58-96BA-1266827D812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3968-FD7A-44E0-9B92-9B9BE18C951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2958-2C7E-4E58-96BA-1266827D812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3968-FD7A-44E0-9B92-9B9BE18C951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2958-2C7E-4E58-96BA-1266827D812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3968-FD7A-44E0-9B92-9B9BE18C951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2958-2C7E-4E58-96BA-1266827D812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3968-FD7A-44E0-9B92-9B9BE18C951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2958-2C7E-4E58-96BA-1266827D812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3968-FD7A-44E0-9B92-9B9BE18C951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2958-2C7E-4E58-96BA-1266827D812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3968-FD7A-44E0-9B92-9B9BE18C951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2958-2C7E-4E58-96BA-1266827D812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3968-FD7A-44E0-9B92-9B9BE18C951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2958-2C7E-4E58-96BA-1266827D812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3968-FD7A-44E0-9B92-9B9BE18C951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2958-2C7E-4E58-96BA-1266827D81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3968-FD7A-44E0-9B92-9B9BE18C95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2958-2C7E-4E58-96BA-1266827D812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3968-FD7A-44E0-9B92-9B9BE18C951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2958-2C7E-4E58-96BA-1266827D812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3968-FD7A-44E0-9B92-9B9BE18C951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2958-2C7E-4E58-96BA-1266827D812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3968-FD7A-44E0-9B92-9B9BE18C951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2958-2C7E-4E58-96BA-1266827D81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3968-FD7A-44E0-9B92-9B9BE18C95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2958-2C7E-4E58-96BA-1266827D81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3968-FD7A-44E0-9B92-9B9BE18C95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2958-2C7E-4E58-96BA-1266827D81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3968-FD7A-44E0-9B92-9B9BE18C95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2958-2C7E-4E58-96BA-1266827D81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3968-FD7A-44E0-9B92-9B9BE18C95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2958-2C7E-4E58-96BA-1266827D81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3968-FD7A-44E0-9B92-9B9BE18C95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2958-2C7E-4E58-96BA-1266827D81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3968-FD7A-44E0-9B92-9B9BE18C95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92958-2C7E-4E58-96BA-1266827D81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3968-FD7A-44E0-9B92-9B9BE18C95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92958-2C7E-4E58-96BA-1266827D81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13968-FD7A-44E0-9B92-9B9BE18C95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92958-2C7E-4E58-96BA-1266827D812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13968-FD7A-44E0-9B92-9B9BE18C951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en-US" altLang="zh-CN" dirty="0">
                <a:solidFill>
                  <a:srgbClr val="FF0000"/>
                </a:solidFill>
              </a:rPr>
            </a:fld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5400" b="1" i="0" u="none" kern="1200" baseline="0">
          <a:solidFill>
            <a:srgbClr val="FF0000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5400" b="1" i="0" u="none" kern="1200" baseline="0">
          <a:solidFill>
            <a:srgbClr val="FF0000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5400" b="1" i="0" u="none" kern="1200" baseline="0">
          <a:solidFill>
            <a:srgbClr val="FF0000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5400" b="1" i="0" u="none" kern="1200" baseline="0">
          <a:solidFill>
            <a:srgbClr val="FF0000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5400" b="1" i="0" u="none" kern="1200" baseline="0">
          <a:solidFill>
            <a:srgbClr val="FF0000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5400" b="1" i="0" u="none" kern="1200" baseline="0">
          <a:solidFill>
            <a:srgbClr val="FF0000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5400" b="1" i="0" u="none" kern="1200" baseline="0">
          <a:solidFill>
            <a:srgbClr val="FF0000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5400" b="1" i="0" u="none" kern="1200" baseline="0">
          <a:solidFill>
            <a:srgbClr val="FF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9.xml"/><Relationship Id="rId4" Type="http://schemas.openxmlformats.org/officeDocument/2006/relationships/image" Target="../media/image11.jpeg"/><Relationship Id="rId3" Type="http://schemas.openxmlformats.org/officeDocument/2006/relationships/slide" Target="slide2.xml"/><Relationship Id="rId2" Type="http://schemas.openxmlformats.org/officeDocument/2006/relationships/image" Target="../media/image10.jpeg"/><Relationship Id="rId1" Type="http://schemas.openxmlformats.org/officeDocument/2006/relationships/slide" Target="slid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jpe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111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78463" cy="6858000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36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4800" b="1" smtClean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4800" b="1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默读要求：</a:t>
            </a:r>
            <a:endParaRPr lang="zh-CN" altLang="en-US" sz="48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48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4000" b="1" smtClean="0"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r>
              <a:rPr lang="zh-CN" altLang="en-US" sz="4000" b="1" smtClean="0">
                <a:latin typeface="黑体" panose="02010609060101010101" pitchFamily="2" charset="-122"/>
                <a:ea typeface="黑体" panose="02010609060101010101" pitchFamily="2" charset="-122"/>
              </a:rPr>
              <a:t>默读课文</a:t>
            </a:r>
            <a:r>
              <a:rPr lang="en-US" altLang="zh-CN" sz="4000" b="1" smtClean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4000" b="1" smtClean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4000" b="1" smtClean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4000" b="1" smtClean="0">
                <a:latin typeface="黑体" panose="02010609060101010101" pitchFamily="2" charset="-122"/>
                <a:ea typeface="黑体" panose="02010609060101010101" pitchFamily="2" charset="-122"/>
              </a:rPr>
              <a:t>自然段，思考问题：</a:t>
            </a:r>
            <a:endParaRPr lang="en-US" altLang="zh-CN" sz="40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40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4000" b="1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4000" b="1" smtClean="0">
                <a:latin typeface="黑体" panose="02010609060101010101" pitchFamily="2" charset="-122"/>
                <a:ea typeface="黑体" panose="02010609060101010101" pitchFamily="2" charset="-122"/>
              </a:rPr>
              <a:t>你从哪些句子中感受到长城</a:t>
            </a:r>
            <a:r>
              <a:rPr lang="zh-CN" altLang="en-US" sz="4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气魄雄伟</a:t>
            </a:r>
            <a:r>
              <a:rPr lang="zh-CN" altLang="en-US" sz="4000" b="1" smtClean="0"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  <a:endParaRPr lang="zh-CN" altLang="en-US" sz="40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40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4000" b="1" smtClean="0">
                <a:latin typeface="黑体" panose="02010609060101010101" pitchFamily="2" charset="-122"/>
                <a:ea typeface="黑体" panose="02010609060101010101" pitchFamily="2" charset="-122"/>
              </a:rPr>
              <a:t> 请用“</a:t>
            </a:r>
            <a:r>
              <a:rPr lang="en-US" altLang="zh-CN" sz="4000" b="1" smtClean="0">
                <a:latin typeface="黑体" panose="02010609060101010101" pitchFamily="2" charset="-122"/>
                <a:ea typeface="黑体" panose="02010609060101010101" pitchFamily="2" charset="-122"/>
              </a:rPr>
              <a:t>——</a:t>
            </a:r>
            <a:r>
              <a:rPr lang="zh-CN" altLang="en-US" sz="4000" b="1" smtClean="0">
                <a:latin typeface="黑体" panose="02010609060101010101" pitchFamily="2" charset="-122"/>
                <a:ea typeface="黑体" panose="02010609060101010101" pitchFamily="2" charset="-122"/>
              </a:rPr>
              <a:t>”画出来。</a:t>
            </a:r>
            <a:endParaRPr lang="en-US" altLang="zh-CN" sz="40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50825" y="836613"/>
            <a:ext cx="8594725" cy="5030787"/>
          </a:xfrm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91139" name="Picture 8" descr="push_xin_350601301712843221571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0" name="Text Box 9"/>
          <p:cNvSpPr txBox="1">
            <a:spLocks noChangeArrowheads="1"/>
          </p:cNvSpPr>
          <p:nvPr/>
        </p:nvSpPr>
        <p:spPr bwMode="auto">
          <a:xfrm>
            <a:off x="0" y="260350"/>
            <a:ext cx="9144000" cy="1555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dirty="0">
                <a:ea typeface="华文行楷" pitchFamily="2" charset="-122"/>
              </a:rPr>
              <a:t>　　</a:t>
            </a:r>
            <a:r>
              <a:rPr lang="zh-CN" altLang="en-US" sz="4800" dirty="0">
                <a:solidFill>
                  <a:srgbClr val="FF9966"/>
                </a:solidFill>
                <a:ea typeface="黑体" panose="02010609060101010101" pitchFamily="2" charset="-122"/>
              </a:rPr>
              <a:t>远看长城，像一条</a:t>
            </a:r>
            <a:r>
              <a:rPr lang="zh-CN" altLang="en-US" sz="4800" dirty="0">
                <a:solidFill>
                  <a:srgbClr val="FF0000"/>
                </a:solidFill>
                <a:ea typeface="黑体" panose="02010609060101010101" pitchFamily="2" charset="-122"/>
              </a:rPr>
              <a:t>长</a:t>
            </a:r>
            <a:r>
              <a:rPr lang="zh-CN" altLang="en-US" sz="4800" dirty="0">
                <a:solidFill>
                  <a:srgbClr val="7030A0"/>
                </a:solidFill>
                <a:ea typeface="黑体" panose="02010609060101010101" pitchFamily="2" charset="-122"/>
              </a:rPr>
              <a:t>龙</a:t>
            </a:r>
            <a:r>
              <a:rPr lang="zh-CN" altLang="en-US" sz="4800" dirty="0">
                <a:solidFill>
                  <a:srgbClr val="FF9966"/>
                </a:solidFill>
                <a:ea typeface="黑体" panose="02010609060101010101" pitchFamily="2" charset="-122"/>
              </a:rPr>
              <a:t>，在崇山峻岭之间蜿蜒盘旋。</a:t>
            </a:r>
            <a:endParaRPr lang="zh-CN" altLang="en-US" sz="4800" dirty="0">
              <a:solidFill>
                <a:srgbClr val="FF9966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W020080806378581410036"/>
          <p:cNvPicPr>
            <a:picLocks noGrp="1" noChangeAspect="1" noChangeArrowheads="1"/>
          </p:cNvPicPr>
          <p:nvPr>
            <p:ph type="title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0" y="0"/>
            <a:ext cx="9144000" cy="4365104"/>
          </a:xfrm>
          <a:noFill/>
        </p:spPr>
      </p:pic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68538" y="5516563"/>
            <a:ext cx="2735262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95536" y="4509120"/>
            <a:ext cx="8497888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dirty="0"/>
              <a:t>       </a:t>
            </a:r>
            <a:r>
              <a:rPr kumimoji="1" lang="zh-CN" altLang="en-US" sz="3600" b="1" dirty="0"/>
              <a:t>远看长城，它像一条长龙，在崇山峻岭之间蜿蜒盘旋。</a:t>
            </a:r>
            <a:r>
              <a:rPr kumimoji="1" lang="zh-CN" altLang="en-US" sz="3600" b="1" dirty="0">
                <a:solidFill>
                  <a:srgbClr val="FF0000"/>
                </a:solidFill>
              </a:rPr>
              <a:t>从东头的山海关到西头的嘉峪关，有一万三千多里。</a:t>
            </a:r>
            <a:endParaRPr lang="zh-CN" altLang="en-US" sz="36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29699" name="Picture 3" descr="20060826170712317地图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88912"/>
            <a:ext cx="9144000" cy="666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0" y="1"/>
            <a:ext cx="9144000" cy="181588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长城位于中国北部，它东起河北省渤海湾的山海关，西至内陆地区甘肃省的嘉峪关。横贯河北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、北京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、内蒙古、山西、陕西、宁夏、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甘肃等数个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省、市、自治区，全长约</a:t>
            </a:r>
            <a:r>
              <a:rPr lang="en-US" altLang="zh-CN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6700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公里，约</a:t>
            </a:r>
            <a:r>
              <a:rPr lang="en-US" altLang="zh-CN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13300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里，在世上有</a:t>
            </a:r>
            <a:r>
              <a:rPr lang="zh-CN" altLang="en-US" sz="2800" b="1" dirty="0">
                <a:solidFill>
                  <a:srgbClr val="FF0000"/>
                </a:solidFill>
                <a:ea typeface="楷体_GB2312" panose="02010609030101010101" pitchFamily="49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万里长城</a:t>
            </a:r>
            <a:r>
              <a:rPr lang="zh-CN" altLang="en-US" sz="2800" b="1" dirty="0">
                <a:solidFill>
                  <a:srgbClr val="FF0000"/>
                </a:solidFill>
                <a:ea typeface="楷体_GB2312" panose="02010609030101010101" pitchFamily="49" charset="-122"/>
              </a:rPr>
              <a:t>”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之誉。</a:t>
            </a:r>
            <a:endParaRPr lang="zh-CN" altLang="en-US" sz="28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30723" name="Picture 3" descr="20060826170712317地图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666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8239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zh-CN" altLang="en-US" sz="4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前不见</a:t>
            </a:r>
            <a:r>
              <a:rPr lang="zh-CN" altLang="en-US" sz="4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头，后不见尾。</a:t>
            </a:r>
            <a:endParaRPr lang="en-US" altLang="zh-CN" sz="48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W020080806378581410036"/>
          <p:cNvPicPr>
            <a:picLocks noGrp="1" noChangeAspect="1" noChangeArrowheads="1"/>
          </p:cNvPicPr>
          <p:nvPr>
            <p:ph type="title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0" y="0"/>
            <a:ext cx="9144000" cy="4365104"/>
          </a:xfrm>
          <a:noFill/>
        </p:spPr>
      </p:pic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68538" y="5516563"/>
            <a:ext cx="2735262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95536" y="4509120"/>
            <a:ext cx="8497888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dirty="0"/>
              <a:t>       </a:t>
            </a:r>
            <a:r>
              <a:rPr kumimoji="1" lang="zh-CN" altLang="en-US" sz="3600" b="1" dirty="0"/>
              <a:t>远看长城，它像一条长龙，在崇山峻岭之间蜿蜒盘旋。</a:t>
            </a:r>
            <a:r>
              <a:rPr kumimoji="1" lang="zh-CN" altLang="en-US" sz="3600" b="1" dirty="0">
                <a:solidFill>
                  <a:srgbClr val="FF0000"/>
                </a:solidFill>
              </a:rPr>
              <a:t>从东头的山海关到西头的嘉峪关，有一万三千多里。</a:t>
            </a:r>
            <a:endParaRPr lang="zh-CN" altLang="en-US" sz="36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1051095838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0"/>
            <a:ext cx="4419600" cy="340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 descr="《长城》课文插图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lum contrast="24000"/>
          </a:blip>
          <a:srcRect/>
          <a:stretch>
            <a:fillRect/>
          </a:stretch>
        </p:blipFill>
        <p:spPr bwMode="auto">
          <a:xfrm>
            <a:off x="2438400" y="3543300"/>
            <a:ext cx="44196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325563" y="990600"/>
            <a:ext cx="793750" cy="2057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 dirty="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远  看</a:t>
            </a:r>
            <a:endParaRPr kumimoji="1" lang="zh-CN" altLang="en-US" sz="4000" b="1" dirty="0">
              <a:solidFill>
                <a:srgbClr val="0000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371600" y="4114800"/>
            <a:ext cx="793750" cy="2057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近  看</a:t>
            </a:r>
            <a:endParaRPr kumimoji="1" lang="zh-CN" altLang="en-US" sz="4000" b="1">
              <a:solidFill>
                <a:srgbClr val="0000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utoUpdateAnimBg="0"/>
      <p:bldP spid="410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"/>
          <p:cNvPicPr>
            <a:picLocks noChangeAspect="1"/>
          </p:cNvPicPr>
          <p:nvPr/>
        </p:nvPicPr>
        <p:blipFill>
          <a:blip r:embed="rId1" cstate="print"/>
          <a:srcRect l="-133" b="6835"/>
          <a:stretch>
            <a:fillRect/>
          </a:stretch>
        </p:blipFill>
        <p:spPr>
          <a:xfrm>
            <a:off x="-55245" y="31750"/>
            <a:ext cx="9253855" cy="68345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88365" y="415290"/>
            <a:ext cx="7547610" cy="2306955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altLang="zh-CN" sz="4800" b="1"/>
              <a:t>        </a:t>
            </a:r>
            <a:r>
              <a:rPr lang="zh-CN" altLang="en-US" sz="4800" b="1"/>
              <a:t>这一段长城修筑在八达岭上，</a:t>
            </a:r>
            <a:r>
              <a:rPr lang="zh-CN" altLang="en-US" sz="4800" b="1">
                <a:solidFill>
                  <a:srgbClr val="FF0000"/>
                </a:solidFill>
              </a:rPr>
              <a:t>高大坚固</a:t>
            </a:r>
            <a:r>
              <a:rPr lang="zh-CN" altLang="en-US" sz="4800" b="1"/>
              <a:t>，是用巨大的条石和城砖筑成的。</a:t>
            </a:r>
            <a:endParaRPr lang="zh-CN" altLang="en-US" sz="4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GreatWall088"/>
          <p:cNvPicPr>
            <a:picLocks noChangeAspect="1" noChangeArrowheads="1"/>
          </p:cNvPicPr>
          <p:nvPr/>
        </p:nvPicPr>
        <p:blipFill>
          <a:blip r:embed="rId1" cstate="print"/>
          <a:srcRect b="6450"/>
          <a:stretch>
            <a:fillRect/>
          </a:stretch>
        </p:blipFill>
        <p:spPr bwMode="auto">
          <a:xfrm>
            <a:off x="0" y="1700213"/>
            <a:ext cx="9144000" cy="482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905000" y="609600"/>
            <a:ext cx="3886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899592" y="404664"/>
            <a:ext cx="7776343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latin typeface="宋体" panose="02010600030101010101" pitchFamily="2" charset="-122"/>
              </a:rPr>
              <a:t>     </a:t>
            </a:r>
            <a:r>
              <a:rPr lang="zh-CN" altLang="en-US" sz="3600" b="1" dirty="0">
                <a:latin typeface="宋体" panose="02010600030101010101" pitchFamily="2" charset="-122"/>
              </a:rPr>
              <a:t>城墙顶上铺着方砖，十分平整，像很宽的马路，五六匹马可以并行。</a:t>
            </a:r>
            <a:endParaRPr lang="zh-CN" sz="3600" b="1" dirty="0">
              <a:latin typeface="宋体" panose="02010600030101010101" pitchFamily="2" charset="-122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835150" y="4149725"/>
            <a:ext cx="504825" cy="1439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555875" y="4149725"/>
            <a:ext cx="504825" cy="1439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276600" y="4149725"/>
            <a:ext cx="504825" cy="1439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924300" y="4149725"/>
            <a:ext cx="504825" cy="1439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4643438" y="4149725"/>
            <a:ext cx="504825" cy="1439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5435600" y="4149725"/>
            <a:ext cx="504825" cy="1439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《长城》课文插图2"/>
          <p:cNvPicPr>
            <a:picLocks noChangeAspect="1"/>
          </p:cNvPicPr>
          <p:nvPr/>
        </p:nvPicPr>
        <p:blipFill>
          <a:blip r:embed="rId1" cstate="print">
            <a:lum contrast="24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219" name="Group 3"/>
          <p:cNvGrpSpPr/>
          <p:nvPr/>
        </p:nvGrpSpPr>
        <p:grpSpPr>
          <a:xfrm>
            <a:off x="7907341" y="3640138"/>
            <a:ext cx="855663" cy="1600200"/>
            <a:chOff x="4981" y="2293"/>
            <a:chExt cx="539" cy="1008"/>
          </a:xfrm>
        </p:grpSpPr>
        <p:sp>
          <p:nvSpPr>
            <p:cNvPr id="9229" name="Text Box 4"/>
            <p:cNvSpPr txBox="1"/>
            <p:nvPr/>
          </p:nvSpPr>
          <p:spPr>
            <a:xfrm>
              <a:off x="4981" y="2293"/>
              <a:ext cx="388" cy="100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>
              <a:spAutoFit/>
            </a:bodyPr>
            <a:lstStyle/>
            <a:p>
              <a:pPr lvl="0" eaLnBrk="1" hangingPunct="1"/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0" name="AutoShape 5"/>
            <p:cNvSpPr/>
            <p:nvPr/>
          </p:nvSpPr>
          <p:spPr>
            <a:xfrm>
              <a:off x="5280" y="2928"/>
              <a:ext cx="240" cy="288"/>
            </a:xfrm>
            <a:custGeom>
              <a:avLst/>
              <a:gdLst>
                <a:gd name="txL" fmla="*/ 12420 w 21600"/>
                <a:gd name="txT" fmla="*/ 4650 h 21600"/>
                <a:gd name="txR" fmla="*/ 20250 w 21600"/>
                <a:gd name="txB" fmla="*/ 7500 h 21600"/>
              </a:gdLst>
              <a:ahLst/>
              <a:cxnLst>
                <a:cxn ang="17694720">
                  <a:pos x="178" y="0"/>
                </a:cxn>
                <a:cxn ang="5898240">
                  <a:pos x="178" y="162"/>
                </a:cxn>
                <a:cxn ang="5898240">
                  <a:pos x="16" y="288"/>
                </a:cxn>
                <a:cxn ang="0">
                  <a:pos x="240" y="81"/>
                </a:cxn>
              </a:cxnLst>
              <a:rect l="txL" t="txT" r="txR" b="txB"/>
              <a:pathLst>
                <a:path w="21600" h="21600">
                  <a:moveTo>
                    <a:pt x="21600" y="6079"/>
                  </a:moveTo>
                  <a:lnTo>
                    <a:pt x="16020" y="0"/>
                  </a:lnTo>
                  <a:lnTo>
                    <a:pt x="16020" y="4650"/>
                  </a:lnTo>
                  <a:lnTo>
                    <a:pt x="12427" y="4650"/>
                  </a:lnTo>
                  <a:cubicBezTo>
                    <a:pt x="5564" y="4650"/>
                    <a:pt x="0" y="8011"/>
                    <a:pt x="0" y="12158"/>
                  </a:cubicBezTo>
                  <a:lnTo>
                    <a:pt x="0" y="21600"/>
                  </a:lnTo>
                  <a:lnTo>
                    <a:pt x="2921" y="21600"/>
                  </a:lnTo>
                  <a:lnTo>
                    <a:pt x="2921" y="12158"/>
                  </a:lnTo>
                  <a:cubicBezTo>
                    <a:pt x="2921" y="9590"/>
                    <a:pt x="7177" y="7508"/>
                    <a:pt x="12427" y="7508"/>
                  </a:cubicBezTo>
                  <a:lnTo>
                    <a:pt x="16020" y="7508"/>
                  </a:lnTo>
                  <a:lnTo>
                    <a:pt x="16020" y="1215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220" name="Group 6"/>
          <p:cNvGrpSpPr/>
          <p:nvPr/>
        </p:nvGrpSpPr>
        <p:grpSpPr>
          <a:xfrm>
            <a:off x="5033964" y="4805368"/>
            <a:ext cx="1443038" cy="604838"/>
            <a:chOff x="3171" y="3027"/>
            <a:chExt cx="909" cy="381"/>
          </a:xfrm>
        </p:grpSpPr>
        <p:sp>
          <p:nvSpPr>
            <p:cNvPr id="9227" name="Text Box 7"/>
            <p:cNvSpPr txBox="1"/>
            <p:nvPr/>
          </p:nvSpPr>
          <p:spPr>
            <a:xfrm>
              <a:off x="3171" y="3027"/>
              <a:ext cx="432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endPara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28" name="AutoShape 8"/>
            <p:cNvSpPr/>
            <p:nvPr/>
          </p:nvSpPr>
          <p:spPr>
            <a:xfrm>
              <a:off x="3840" y="3120"/>
              <a:ext cx="240" cy="288"/>
            </a:xfrm>
            <a:custGeom>
              <a:avLst/>
              <a:gdLst>
                <a:gd name="txL" fmla="*/ 12420 w 21600"/>
                <a:gd name="txT" fmla="*/ 4650 h 21600"/>
                <a:gd name="txR" fmla="*/ 20250 w 21600"/>
                <a:gd name="txB" fmla="*/ 7500 h 21600"/>
              </a:gdLst>
              <a:ahLst/>
              <a:cxnLst>
                <a:cxn ang="17694720">
                  <a:pos x="178" y="0"/>
                </a:cxn>
                <a:cxn ang="5898240">
                  <a:pos x="178" y="162"/>
                </a:cxn>
                <a:cxn ang="5898240">
                  <a:pos x="16" y="288"/>
                </a:cxn>
                <a:cxn ang="0">
                  <a:pos x="240" y="81"/>
                </a:cxn>
              </a:cxnLst>
              <a:rect l="txL" t="txT" r="txR" b="txB"/>
              <a:pathLst>
                <a:path w="21600" h="21600">
                  <a:moveTo>
                    <a:pt x="21600" y="6079"/>
                  </a:moveTo>
                  <a:lnTo>
                    <a:pt x="16020" y="0"/>
                  </a:lnTo>
                  <a:lnTo>
                    <a:pt x="16020" y="4650"/>
                  </a:lnTo>
                  <a:lnTo>
                    <a:pt x="12427" y="4650"/>
                  </a:lnTo>
                  <a:cubicBezTo>
                    <a:pt x="5564" y="4650"/>
                    <a:pt x="0" y="8011"/>
                    <a:pt x="0" y="12158"/>
                  </a:cubicBezTo>
                  <a:lnTo>
                    <a:pt x="0" y="21600"/>
                  </a:lnTo>
                  <a:lnTo>
                    <a:pt x="2921" y="21600"/>
                  </a:lnTo>
                  <a:lnTo>
                    <a:pt x="2921" y="12158"/>
                  </a:lnTo>
                  <a:cubicBezTo>
                    <a:pt x="2921" y="9590"/>
                    <a:pt x="7177" y="7508"/>
                    <a:pt x="12427" y="7508"/>
                  </a:cubicBezTo>
                  <a:lnTo>
                    <a:pt x="16020" y="7508"/>
                  </a:lnTo>
                  <a:lnTo>
                    <a:pt x="16020" y="1215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221" name="Group 9"/>
          <p:cNvGrpSpPr/>
          <p:nvPr/>
        </p:nvGrpSpPr>
        <p:grpSpPr>
          <a:xfrm>
            <a:off x="3924604" y="3677248"/>
            <a:ext cx="2905472" cy="1123355"/>
            <a:chOff x="2819" y="2451"/>
            <a:chExt cx="1584" cy="333"/>
          </a:xfrm>
        </p:grpSpPr>
        <p:sp>
          <p:nvSpPr>
            <p:cNvPr id="9225" name="Text Box 10"/>
            <p:cNvSpPr txBox="1"/>
            <p:nvPr/>
          </p:nvSpPr>
          <p:spPr>
            <a:xfrm>
              <a:off x="2819" y="2451"/>
              <a:ext cx="1584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endPara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26" name="AutoShape 11"/>
            <p:cNvSpPr/>
            <p:nvPr/>
          </p:nvSpPr>
          <p:spPr>
            <a:xfrm>
              <a:off x="3936" y="2496"/>
              <a:ext cx="192" cy="288"/>
            </a:xfrm>
            <a:custGeom>
              <a:avLst/>
              <a:gdLst>
                <a:gd name="txL" fmla="*/ 12375 w 21600"/>
                <a:gd name="txT" fmla="*/ 4650 h 21600"/>
                <a:gd name="txR" fmla="*/ 20250 w 21600"/>
                <a:gd name="txB" fmla="*/ 7500 h 21600"/>
              </a:gdLst>
              <a:ahLst/>
              <a:cxnLst>
                <a:cxn ang="17694720">
                  <a:pos x="142" y="0"/>
                </a:cxn>
                <a:cxn ang="5898240">
                  <a:pos x="142" y="162"/>
                </a:cxn>
                <a:cxn ang="5898240">
                  <a:pos x="13" y="288"/>
                </a:cxn>
                <a:cxn ang="0">
                  <a:pos x="192" y="81"/>
                </a:cxn>
              </a:cxnLst>
              <a:rect l="txL" t="txT" r="txR" b="txB"/>
              <a:pathLst>
                <a:path w="21600" h="21600">
                  <a:moveTo>
                    <a:pt x="21600" y="6079"/>
                  </a:moveTo>
                  <a:lnTo>
                    <a:pt x="16020" y="0"/>
                  </a:lnTo>
                  <a:lnTo>
                    <a:pt x="16020" y="4650"/>
                  </a:lnTo>
                  <a:lnTo>
                    <a:pt x="12427" y="4650"/>
                  </a:lnTo>
                  <a:cubicBezTo>
                    <a:pt x="5564" y="4650"/>
                    <a:pt x="0" y="8011"/>
                    <a:pt x="0" y="12158"/>
                  </a:cubicBezTo>
                  <a:lnTo>
                    <a:pt x="0" y="21600"/>
                  </a:lnTo>
                  <a:lnTo>
                    <a:pt x="2921" y="21600"/>
                  </a:lnTo>
                  <a:lnTo>
                    <a:pt x="2921" y="12158"/>
                  </a:lnTo>
                  <a:cubicBezTo>
                    <a:pt x="2921" y="9590"/>
                    <a:pt x="7177" y="7508"/>
                    <a:pt x="12427" y="7508"/>
                  </a:cubicBezTo>
                  <a:lnTo>
                    <a:pt x="16020" y="7508"/>
                  </a:lnTo>
                  <a:lnTo>
                    <a:pt x="16020" y="1215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222" name="Group 12"/>
          <p:cNvGrpSpPr/>
          <p:nvPr/>
        </p:nvGrpSpPr>
        <p:grpSpPr>
          <a:xfrm>
            <a:off x="755576" y="1924921"/>
            <a:ext cx="2192288" cy="943744"/>
            <a:chOff x="864" y="1248"/>
            <a:chExt cx="1200" cy="327"/>
          </a:xfrm>
        </p:grpSpPr>
        <p:sp>
          <p:nvSpPr>
            <p:cNvPr id="9223" name="AutoShape 13"/>
            <p:cNvSpPr/>
            <p:nvPr/>
          </p:nvSpPr>
          <p:spPr>
            <a:xfrm>
              <a:off x="1872" y="1248"/>
              <a:ext cx="192" cy="288"/>
            </a:xfrm>
            <a:custGeom>
              <a:avLst/>
              <a:gdLst>
                <a:gd name="txL" fmla="*/ 12375 w 21600"/>
                <a:gd name="txT" fmla="*/ 4650 h 21600"/>
                <a:gd name="txR" fmla="*/ 20250 w 21600"/>
                <a:gd name="txB" fmla="*/ 7500 h 21600"/>
              </a:gdLst>
              <a:ahLst/>
              <a:cxnLst>
                <a:cxn ang="17694720">
                  <a:pos x="142" y="0"/>
                </a:cxn>
                <a:cxn ang="5898240">
                  <a:pos x="142" y="162"/>
                </a:cxn>
                <a:cxn ang="5898240">
                  <a:pos x="13" y="288"/>
                </a:cxn>
                <a:cxn ang="0">
                  <a:pos x="192" y="81"/>
                </a:cxn>
              </a:cxnLst>
              <a:rect l="txL" t="txT" r="txR" b="txB"/>
              <a:pathLst>
                <a:path w="21600" h="21600">
                  <a:moveTo>
                    <a:pt x="21600" y="6079"/>
                  </a:moveTo>
                  <a:lnTo>
                    <a:pt x="16020" y="0"/>
                  </a:lnTo>
                  <a:lnTo>
                    <a:pt x="16020" y="4650"/>
                  </a:lnTo>
                  <a:lnTo>
                    <a:pt x="12427" y="4650"/>
                  </a:lnTo>
                  <a:cubicBezTo>
                    <a:pt x="5564" y="4650"/>
                    <a:pt x="0" y="8011"/>
                    <a:pt x="0" y="12158"/>
                  </a:cubicBezTo>
                  <a:lnTo>
                    <a:pt x="0" y="21600"/>
                  </a:lnTo>
                  <a:lnTo>
                    <a:pt x="2921" y="21600"/>
                  </a:lnTo>
                  <a:lnTo>
                    <a:pt x="2921" y="12158"/>
                  </a:lnTo>
                  <a:cubicBezTo>
                    <a:pt x="2921" y="9590"/>
                    <a:pt x="7177" y="7508"/>
                    <a:pt x="12427" y="7508"/>
                  </a:cubicBezTo>
                  <a:lnTo>
                    <a:pt x="16020" y="7508"/>
                  </a:lnTo>
                  <a:lnTo>
                    <a:pt x="16020" y="1215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24" name="Text Box 14"/>
            <p:cNvSpPr txBox="1"/>
            <p:nvPr/>
          </p:nvSpPr>
          <p:spPr>
            <a:xfrm>
              <a:off x="864" y="1248"/>
              <a:ext cx="11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endPara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77366" y="3199837"/>
            <a:ext cx="1296144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成排的垛子</a:t>
            </a:r>
            <a:endParaRPr lang="zh-CN" altLang="en-US" sz="3600" b="1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82364" y="2755624"/>
            <a:ext cx="45502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瞭望口</a:t>
            </a:r>
            <a:endParaRPr lang="zh-CN" altLang="en-US" sz="36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0345" y="5175897"/>
            <a:ext cx="1435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射口</a:t>
            </a:r>
            <a:endParaRPr lang="zh-CN" altLang="en-US" sz="40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1988840"/>
            <a:ext cx="864096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方形城台</a:t>
            </a:r>
            <a:endParaRPr lang="zh-CN" altLang="en-US" sz="36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0" y="0"/>
            <a:ext cx="9281160" cy="1938992"/>
          </a:xfrm>
          <a:prstGeom prst="rect">
            <a:avLst/>
          </a:prstGeom>
          <a:solidFill>
            <a:schemeClr val="bg1">
              <a:alpha val="84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6870"/>
            <a:r>
              <a:rPr lang="en-US" altLang="zh-CN" sz="3600" b="1" dirty="0">
                <a:ea typeface="宋体" panose="02010600030101010101" pitchFamily="2" charset="-122"/>
              </a:rPr>
              <a:t>     </a:t>
            </a:r>
            <a:r>
              <a:rPr lang="zh-CN" sz="2800" b="1" dirty="0">
                <a:ea typeface="宋体" panose="02010600030101010101" pitchFamily="2" charset="-122"/>
              </a:rPr>
              <a:t>城墙外沿有两米多高的成排的</a:t>
            </a:r>
            <a:r>
              <a:rPr 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垛子</a:t>
            </a:r>
            <a:r>
              <a:rPr lang="zh-CN" sz="2800" b="1" dirty="0">
                <a:ea typeface="宋体" panose="02010600030101010101" pitchFamily="2" charset="-122"/>
              </a:rPr>
              <a:t>,垛子上有方形的</a:t>
            </a:r>
            <a:r>
              <a:rPr 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瞭望口</a:t>
            </a:r>
            <a:r>
              <a:rPr lang="zh-CN" sz="2800" b="1" dirty="0">
                <a:ea typeface="宋体" panose="02010600030101010101" pitchFamily="2" charset="-122"/>
              </a:rPr>
              <a:t>和</a:t>
            </a:r>
            <a:r>
              <a:rPr 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射口</a:t>
            </a:r>
            <a:r>
              <a:rPr lang="zh-CN" sz="2800" b="1" dirty="0">
                <a:ea typeface="宋体" panose="02010600030101010101" pitchFamily="2" charset="-122"/>
              </a:rPr>
              <a:t>,供瞭望和射击用</a:t>
            </a:r>
            <a:r>
              <a:rPr lang="zh-CN" sz="2800" b="1" dirty="0" smtClean="0">
                <a:ea typeface="宋体" panose="02010600030101010101" pitchFamily="2" charset="-122"/>
              </a:rPr>
              <a:t>。</a:t>
            </a:r>
            <a:r>
              <a:rPr lang="zh-CN" altLang="zh-CN" sz="2800" b="1" dirty="0" smtClean="0">
                <a:ea typeface="宋体" panose="02010600030101010101" pitchFamily="2" charset="-122"/>
              </a:rPr>
              <a:t>城墙顶上,每隔三百米就有一座</a:t>
            </a:r>
            <a:r>
              <a:rPr lang="zh-CN" altLang="zh-CN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方形的城台</a:t>
            </a:r>
            <a:r>
              <a:rPr lang="zh-CN" altLang="zh-CN" sz="2800" b="1" dirty="0" smtClean="0">
                <a:ea typeface="宋体" panose="02010600030101010101" pitchFamily="2" charset="-122"/>
              </a:rPr>
              <a:t>,是屯兵的堡垒。打仗的时候,城台之间可以互相呼应。</a:t>
            </a:r>
            <a:endParaRPr lang="zh-CN" altLang="en-US" sz="28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-180975" y="333375"/>
            <a:ext cx="9324975" cy="65246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7200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资料袋</a:t>
            </a:r>
            <a:endParaRPr lang="zh-CN" altLang="en-US" sz="7200" b="1" dirty="0" smtClean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3600" b="1" dirty="0" smtClean="0"/>
              <a:t>          </a:t>
            </a:r>
            <a:endParaRPr lang="zh-CN" altLang="en-US" sz="3600" b="1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3600" b="1" dirty="0" smtClean="0"/>
              <a:t>        长城始建于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春秋战国</a:t>
            </a:r>
            <a:r>
              <a:rPr lang="zh-CN" altLang="en-US" sz="3600" b="1" dirty="0" smtClean="0"/>
              <a:t>（公元前</a:t>
            </a:r>
            <a:r>
              <a:rPr lang="en-US" altLang="zh-CN" sz="3600" b="1" dirty="0" smtClean="0"/>
              <a:t>770——</a:t>
            </a:r>
            <a:r>
              <a:rPr lang="zh-CN" altLang="en-US" sz="3600" b="1" dirty="0" smtClean="0"/>
              <a:t>公元前</a:t>
            </a:r>
            <a:r>
              <a:rPr lang="en-US" altLang="zh-CN" sz="3600" b="1" dirty="0" smtClean="0"/>
              <a:t>476</a:t>
            </a:r>
            <a:r>
              <a:rPr lang="zh-CN" altLang="en-US" sz="3600" b="1" dirty="0" smtClean="0"/>
              <a:t>）时期，那时各诸侯国为了互相防御，都在自己的境内地势险要的地方修筑长城。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秦始皇</a:t>
            </a:r>
            <a:r>
              <a:rPr lang="zh-CN" altLang="en-US" sz="3600" b="1" dirty="0" smtClean="0"/>
              <a:t>统一中国以后，为防御北方匈奴贵族的入侵，将各个诸侯国的长城连接起来并将其延长，号称万里长城。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以后各个朝代，都对长城进行修建</a:t>
            </a:r>
            <a:r>
              <a:rPr lang="zh-CN" altLang="en-US" sz="3600" b="1" dirty="0" smtClean="0"/>
              <a:t>。</a:t>
            </a:r>
            <a:r>
              <a:rPr lang="zh-CN" altLang="en-US" sz="3600" b="1" dirty="0" smtClean="0">
                <a:solidFill>
                  <a:srgbClr val="002060"/>
                </a:solidFill>
              </a:rPr>
              <a:t>因此可以说长城是我国古代人民在兵器还不发达的情况下，为了抵御外族入侵而建筑的军事建筑。 </a:t>
            </a:r>
            <a:endParaRPr lang="zh-CN" altLang="en-US" sz="36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09430239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3400" y="5084763"/>
            <a:ext cx="7924800" cy="139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矩形 3"/>
          <p:cNvSpPr>
            <a:spLocks noChangeArrowheads="1"/>
          </p:cNvSpPr>
          <p:nvPr/>
        </p:nvSpPr>
        <p:spPr bwMode="auto">
          <a:xfrm>
            <a:off x="250825" y="188913"/>
            <a:ext cx="8642350" cy="49895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3600" b="1">
                <a:solidFill>
                  <a:srgbClr val="FF33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3200" b="1">
                <a:latin typeface="宋体" panose="02010600030101010101" pitchFamily="2" charset="-122"/>
              </a:rPr>
              <a:t>从北京出发，不过一百多里就来到长城脚下。这一段长城修筑在八达岭上，高大坚固，是用巨大的条石和城砖筑成的。城墙顶上铺着方砖，十分平整，像很宽的马路，五六匹马可以并行。城墙外沿有两米多高的成排的垛子，垛子上有方形的</a:t>
            </a:r>
            <a:r>
              <a:rPr lang="zh-CN" altLang="zh-CN" sz="3200" b="1">
                <a:latin typeface="宋体" panose="02010600030101010101" pitchFamily="2" charset="-122"/>
              </a:rPr>
              <a:t>瞭望</a:t>
            </a:r>
            <a:r>
              <a:rPr lang="zh-CN" altLang="en-US" sz="3200" b="1">
                <a:latin typeface="宋体" panose="02010600030101010101" pitchFamily="2" charset="-122"/>
              </a:rPr>
              <a:t>口和射口，供</a:t>
            </a:r>
            <a:r>
              <a:rPr lang="zh-CN" altLang="zh-CN" sz="3200" b="1">
                <a:latin typeface="宋体" panose="02010600030101010101" pitchFamily="2" charset="-122"/>
              </a:rPr>
              <a:t>瞭望</a:t>
            </a:r>
            <a:r>
              <a:rPr lang="zh-CN" altLang="en-US" sz="3200" b="1">
                <a:latin typeface="宋体" panose="02010600030101010101" pitchFamily="2" charset="-122"/>
              </a:rPr>
              <a:t>和射击用。</a:t>
            </a:r>
            <a:r>
              <a:rPr lang="zh-CN" altLang="zh-CN" sz="3200" b="1">
                <a:latin typeface="宋体" panose="02010600030101010101" pitchFamily="2" charset="-122"/>
              </a:rPr>
              <a:t>城墙顶上，每隔三百多米就有一座方形的城台，是屯兵的堡垒。打仗的时候，城台之间可以</a:t>
            </a:r>
            <a:r>
              <a:rPr lang="zh-CN" altLang="en-US" sz="3200" b="1">
                <a:latin typeface="宋体" panose="02010600030101010101" pitchFamily="2" charset="-122"/>
              </a:rPr>
              <a:t>互相</a:t>
            </a:r>
            <a:r>
              <a:rPr lang="zh-CN" altLang="zh-CN" sz="3200" b="1">
                <a:latin typeface="宋体" panose="02010600030101010101" pitchFamily="2" charset="-122"/>
              </a:rPr>
              <a:t>呼应。</a:t>
            </a:r>
            <a:endParaRPr lang="zh-CN" altLang="zh-CN" sz="32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1045" y="1167130"/>
            <a:ext cx="819975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b="1"/>
              <a:t>四、拓展阅读</a:t>
            </a:r>
            <a:endParaRPr lang="zh-CN" altLang="en-US" sz="3600" b="1"/>
          </a:p>
          <a:p>
            <a:endParaRPr lang="zh-CN" altLang="en-US" sz="3600" b="1"/>
          </a:p>
          <a:p>
            <a:r>
              <a:rPr lang="zh-CN" altLang="en-US" sz="3600" b="1"/>
              <a:t>1.必读：《陆水河畔》</a:t>
            </a:r>
            <a:endParaRPr lang="zh-CN" altLang="en-US" sz="3600" b="1"/>
          </a:p>
          <a:p>
            <a:endParaRPr lang="zh-CN" altLang="en-US" sz="3600" b="1"/>
          </a:p>
          <a:p>
            <a:r>
              <a:rPr lang="zh-CN" altLang="en-US" sz="3600" b="1"/>
              <a:t>2.选读：《仰望布达拉》</a:t>
            </a:r>
            <a:endParaRPr lang="zh-CN" altLang="en-US" sz="3600" b="1"/>
          </a:p>
          <a:p>
            <a:r>
              <a:rPr lang="zh-CN" altLang="en-US" sz="3600" b="1"/>
              <a:t>                 《孟姜女哭长城传说》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3165" y="1986915"/>
            <a:ext cx="6921500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000" b="1" dirty="0"/>
              <a:t>五、写话训练</a:t>
            </a:r>
            <a:endParaRPr lang="zh-CN" altLang="en-US" sz="4000" b="1" dirty="0"/>
          </a:p>
          <a:p>
            <a:r>
              <a:rPr lang="en-US" altLang="zh-CN" sz="4000" b="1" dirty="0" smtClean="0"/>
              <a:t>         </a:t>
            </a:r>
            <a:r>
              <a:rPr lang="zh-CN" altLang="zh-CN" sz="4000" b="1" dirty="0" smtClean="0"/>
              <a:t>我们经常在校园的操场活动，你能按一定的顺序介绍校园的操场吗？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243205" y="2406650"/>
            <a:ext cx="865822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4400" b="1">
                <a:ea typeface="宋体" panose="02010600030101010101" pitchFamily="2" charset="-122"/>
              </a:rPr>
              <a:t>作业：</a:t>
            </a:r>
            <a:r>
              <a:rPr lang="zh-CN" sz="4400" b="1" smtClean="0">
                <a:ea typeface="宋体" panose="02010600030101010101" pitchFamily="2" charset="-122"/>
              </a:rPr>
              <a:t>请向</a:t>
            </a:r>
            <a:r>
              <a:rPr lang="zh-CN" sz="4400" b="1">
                <a:ea typeface="宋体" panose="02010600030101010101" pitchFamily="2" charset="-122"/>
              </a:rPr>
              <a:t>你的家长介绍长城。</a:t>
            </a:r>
            <a:endParaRPr lang="zh-CN" altLang="en-US"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6"/>
          <a:stretch>
            <a:fillRect/>
          </a:stretch>
        </p:blipFill>
        <p:spPr>
          <a:xfrm>
            <a:off x="0" y="-39370"/>
            <a:ext cx="9144000" cy="6904355"/>
          </a:xfrm>
        </p:spPr>
      </p:pic>
      <p:sp>
        <p:nvSpPr>
          <p:cNvPr id="3" name="文本框 2"/>
          <p:cNvSpPr txBox="1"/>
          <p:nvPr/>
        </p:nvSpPr>
        <p:spPr>
          <a:xfrm>
            <a:off x="765175" y="1702435"/>
            <a:ext cx="7613650" cy="2122805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Arial" panose="020B0604020202020204" pitchFamily="34" charset="0"/>
                <a:sym typeface="+mn-ea"/>
              </a:rPr>
              <a:t>                </a:t>
            </a:r>
            <a:r>
              <a:rPr lang="en-US" altLang="zh-CN" sz="4400" b="1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1987</a:t>
            </a:r>
            <a:r>
              <a:rPr lang="zh-CN" altLang="en-US" sz="4400" b="1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年，联合国教科文组织将中国的万里长城列为</a:t>
            </a:r>
            <a:r>
              <a:rPr lang="en-US" altLang="zh-CN" sz="4400" b="1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《</a:t>
            </a:r>
            <a:r>
              <a:rPr lang="zh-CN" altLang="en-US" sz="4400" b="1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世界遗产名录</a:t>
            </a:r>
            <a:r>
              <a:rPr lang="en-US" altLang="zh-CN" sz="4400" b="1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》</a:t>
            </a:r>
            <a:r>
              <a:rPr lang="zh-CN" altLang="en-US" sz="4400" b="1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。</a:t>
            </a:r>
            <a:endParaRPr lang="zh-CN" altLang="en-US" sz="4400" b="1" dirty="0">
              <a:solidFill>
                <a:schemeClr val="tx1"/>
              </a:solidFill>
              <a:latin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文本框 21507"/>
          <p:cNvSpPr txBox="1"/>
          <p:nvPr/>
        </p:nvSpPr>
        <p:spPr>
          <a:xfrm>
            <a:off x="173355" y="1538605"/>
            <a:ext cx="9172575" cy="4154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dirty="0">
                <a:sym typeface="+mn-ea"/>
              </a:rPr>
              <a:t>xuán      jiā           zhuān          gé</a:t>
            </a:r>
            <a:endParaRPr lang="zh-CN" altLang="en-US" sz="4400" b="1" dirty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>
                <a:solidFill>
                  <a:schemeClr val="tx1"/>
                </a:solidFill>
              </a:rPr>
              <a:t>盘</a:t>
            </a:r>
            <a:r>
              <a:rPr lang="zh-CN" altLang="en-US" sz="4400" b="1" dirty="0">
                <a:solidFill>
                  <a:srgbClr val="FF0000"/>
                </a:solidFill>
              </a:rPr>
              <a:t>旋 </a:t>
            </a:r>
            <a:r>
              <a:rPr lang="zh-CN" altLang="en-US" sz="4400" b="1" dirty="0">
                <a:solidFill>
                  <a:schemeClr val="tx1"/>
                </a:solidFill>
              </a:rPr>
              <a:t>     </a:t>
            </a:r>
            <a:r>
              <a:rPr lang="zh-CN" altLang="en-US" sz="4400" b="1" dirty="0">
                <a:solidFill>
                  <a:srgbClr val="FF0000"/>
                </a:solidFill>
              </a:rPr>
              <a:t>嘉峪</a:t>
            </a:r>
            <a:r>
              <a:rPr lang="zh-CN" altLang="en-US" sz="4400" b="1" dirty="0">
                <a:solidFill>
                  <a:schemeClr val="tx1"/>
                </a:solidFill>
              </a:rPr>
              <a:t>关     方</a:t>
            </a:r>
            <a:r>
              <a:rPr lang="zh-CN" altLang="en-US" sz="4400" b="1" dirty="0">
                <a:solidFill>
                  <a:srgbClr val="FF0000"/>
                </a:solidFill>
              </a:rPr>
              <a:t>砖 </a:t>
            </a:r>
            <a:r>
              <a:rPr lang="zh-CN" altLang="en-US" sz="4400" b="1" dirty="0">
                <a:solidFill>
                  <a:schemeClr val="tx1"/>
                </a:solidFill>
              </a:rPr>
              <a:t>       间</a:t>
            </a:r>
            <a:r>
              <a:rPr lang="zh-CN" altLang="en-US" sz="4400" b="1" dirty="0">
                <a:solidFill>
                  <a:srgbClr val="FF0000"/>
                </a:solidFill>
              </a:rPr>
              <a:t>隔 </a:t>
            </a:r>
            <a:r>
              <a:rPr lang="zh-CN" altLang="en-US" sz="4400" b="1" dirty="0">
                <a:solidFill>
                  <a:schemeClr val="tx1"/>
                </a:solidFill>
              </a:rPr>
              <a:t>     </a:t>
            </a:r>
            <a:endParaRPr lang="zh-CN" altLang="en-US" sz="4400" b="1" dirty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dirty="0">
                <a:sym typeface="+mn-ea"/>
              </a:rPr>
              <a:t>tún       bǎo lěi      zhàng      fú</a:t>
            </a:r>
            <a:endParaRPr lang="zh-CN" altLang="en-US" sz="4400" dirty="0"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>
                <a:solidFill>
                  <a:srgbClr val="FF0000"/>
                </a:solidFill>
              </a:rPr>
              <a:t>屯</a:t>
            </a:r>
            <a:r>
              <a:rPr lang="zh-CN" altLang="en-US" sz="4400" b="1" dirty="0">
                <a:solidFill>
                  <a:schemeClr val="tx1"/>
                </a:solidFill>
              </a:rPr>
              <a:t>兵      </a:t>
            </a:r>
            <a:r>
              <a:rPr lang="zh-CN" altLang="en-US" sz="4400" b="1" dirty="0">
                <a:solidFill>
                  <a:srgbClr val="FF0000"/>
                </a:solidFill>
              </a:rPr>
              <a:t>堡垒</a:t>
            </a:r>
            <a:r>
              <a:rPr lang="zh-CN" altLang="en-US" sz="4400" b="1" dirty="0">
                <a:solidFill>
                  <a:schemeClr val="tx1"/>
                </a:solidFill>
              </a:rPr>
              <a:t>         打</a:t>
            </a:r>
            <a:r>
              <a:rPr lang="zh-CN" altLang="en-US" sz="4400" b="1" dirty="0">
                <a:solidFill>
                  <a:srgbClr val="FF0000"/>
                </a:solidFill>
              </a:rPr>
              <a:t>仗</a:t>
            </a:r>
            <a:r>
              <a:rPr lang="zh-CN" altLang="en-US" sz="4400" b="1" dirty="0">
                <a:solidFill>
                  <a:schemeClr val="tx1"/>
                </a:solidFill>
              </a:rPr>
              <a:t>        </a:t>
            </a:r>
            <a:r>
              <a:rPr lang="zh-CN" altLang="en-US" sz="4400" b="1" dirty="0">
                <a:solidFill>
                  <a:srgbClr val="FF0000"/>
                </a:solidFill>
              </a:rPr>
              <a:t>扶</a:t>
            </a:r>
            <a:r>
              <a:rPr lang="zh-CN" altLang="en-US" sz="4400" b="1" dirty="0">
                <a:solidFill>
                  <a:schemeClr val="tx1"/>
                </a:solidFill>
              </a:rPr>
              <a:t>手      </a:t>
            </a:r>
            <a:endParaRPr lang="zh-CN" altLang="en-US" sz="4400" b="1" dirty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dirty="0">
                <a:sym typeface="+mn-ea"/>
              </a:rPr>
              <a:t>zhì huì     pò      liào         chóng  jùn</a:t>
            </a:r>
            <a:endParaRPr lang="zh-CN" altLang="en-US" sz="4400" dirty="0"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>
                <a:solidFill>
                  <a:srgbClr val="FF0000"/>
                </a:solidFill>
              </a:rPr>
              <a:t>智慧</a:t>
            </a:r>
            <a:r>
              <a:rPr lang="zh-CN" altLang="en-US" sz="4400" b="1" dirty="0">
                <a:solidFill>
                  <a:schemeClr val="tx1"/>
                </a:solidFill>
              </a:rPr>
              <a:t>      气</a:t>
            </a:r>
            <a:r>
              <a:rPr lang="zh-CN" altLang="en-US" sz="4400" b="1" dirty="0">
                <a:solidFill>
                  <a:srgbClr val="FF0000"/>
                </a:solidFill>
              </a:rPr>
              <a:t>魄</a:t>
            </a:r>
            <a:r>
              <a:rPr lang="zh-CN" altLang="en-US" sz="4400" b="1" dirty="0">
                <a:solidFill>
                  <a:schemeClr val="tx1"/>
                </a:solidFill>
              </a:rPr>
              <a:t>      </a:t>
            </a:r>
            <a:r>
              <a:rPr lang="zh-CN" altLang="en-US" sz="4400" b="1" dirty="0">
                <a:solidFill>
                  <a:srgbClr val="FF0000"/>
                </a:solidFill>
              </a:rPr>
              <a:t>瞭</a:t>
            </a:r>
            <a:r>
              <a:rPr lang="zh-CN" altLang="en-US" sz="4400" b="1" dirty="0">
                <a:solidFill>
                  <a:schemeClr val="tx1"/>
                </a:solidFill>
              </a:rPr>
              <a:t>望口     </a:t>
            </a:r>
            <a:r>
              <a:rPr lang="zh-CN" altLang="en-US" sz="4400" b="1" dirty="0">
                <a:solidFill>
                  <a:srgbClr val="FF0000"/>
                </a:solidFill>
              </a:rPr>
              <a:t>崇</a:t>
            </a:r>
            <a:r>
              <a:rPr lang="zh-CN" altLang="en-US" sz="4400" b="1" dirty="0">
                <a:solidFill>
                  <a:schemeClr val="tx1"/>
                </a:solidFill>
              </a:rPr>
              <a:t>山</a:t>
            </a:r>
            <a:r>
              <a:rPr lang="zh-CN" altLang="en-US" sz="4400" b="1" dirty="0">
                <a:solidFill>
                  <a:srgbClr val="FF0000"/>
                </a:solidFill>
              </a:rPr>
              <a:t>峻</a:t>
            </a:r>
            <a:r>
              <a:rPr lang="zh-CN" altLang="en-US" sz="4400" b="1" dirty="0">
                <a:solidFill>
                  <a:schemeClr val="tx1"/>
                </a:solidFill>
              </a:rPr>
              <a:t>岭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文本框 21507"/>
          <p:cNvSpPr txBox="1"/>
          <p:nvPr/>
        </p:nvSpPr>
        <p:spPr>
          <a:xfrm>
            <a:off x="37465" y="1470025"/>
            <a:ext cx="9444355" cy="3477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 smtClean="0">
                <a:solidFill>
                  <a:schemeClr val="tx1"/>
                </a:solidFill>
              </a:rPr>
              <a:t>盘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旋 </a:t>
            </a:r>
            <a:r>
              <a:rPr lang="zh-CN" altLang="en-US" sz="4400" b="1" dirty="0" smtClean="0">
                <a:solidFill>
                  <a:schemeClr val="tx1"/>
                </a:solidFill>
              </a:rPr>
              <a:t>     </a:t>
            </a:r>
            <a:r>
              <a:rPr lang="zh-CN" altLang="en-US" sz="4400" b="1" dirty="0">
                <a:solidFill>
                  <a:srgbClr val="FF0000"/>
                </a:solidFill>
              </a:rPr>
              <a:t>嘉峪</a:t>
            </a:r>
            <a:r>
              <a:rPr lang="zh-CN" altLang="en-US" sz="4400" b="1" dirty="0">
                <a:solidFill>
                  <a:schemeClr val="tx1"/>
                </a:solidFill>
              </a:rPr>
              <a:t>关     方</a:t>
            </a:r>
            <a:r>
              <a:rPr lang="zh-CN" altLang="en-US" sz="4400" b="1" dirty="0">
                <a:solidFill>
                  <a:srgbClr val="FF0000"/>
                </a:solidFill>
              </a:rPr>
              <a:t>砖 </a:t>
            </a:r>
            <a:r>
              <a:rPr lang="zh-CN" altLang="en-US" sz="4400" b="1" dirty="0">
                <a:solidFill>
                  <a:schemeClr val="tx1"/>
                </a:solidFill>
              </a:rPr>
              <a:t>       间</a:t>
            </a:r>
            <a:r>
              <a:rPr lang="zh-CN" altLang="en-US" sz="4400" b="1" dirty="0">
                <a:solidFill>
                  <a:srgbClr val="FF0000"/>
                </a:solidFill>
              </a:rPr>
              <a:t>隔 </a:t>
            </a:r>
            <a:r>
              <a:rPr lang="zh-CN" altLang="en-US" sz="4400" b="1" dirty="0">
                <a:solidFill>
                  <a:schemeClr val="tx1"/>
                </a:solidFill>
              </a:rPr>
              <a:t>     </a:t>
            </a:r>
            <a:endParaRPr lang="zh-CN" altLang="en-US" sz="4400" b="1" dirty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4400" b="1" dirty="0" smtClean="0">
              <a:solidFill>
                <a:srgbClr val="FF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 smtClean="0">
                <a:solidFill>
                  <a:srgbClr val="FF0000"/>
                </a:solidFill>
              </a:rPr>
              <a:t>屯</a:t>
            </a:r>
            <a:r>
              <a:rPr lang="zh-CN" altLang="en-US" sz="4400" b="1" dirty="0" smtClean="0">
                <a:solidFill>
                  <a:schemeClr val="tx1"/>
                </a:solidFill>
              </a:rPr>
              <a:t>兵      </a:t>
            </a:r>
            <a:r>
              <a:rPr lang="zh-CN" altLang="en-US" sz="4400" b="1" dirty="0">
                <a:solidFill>
                  <a:srgbClr val="FF0000"/>
                </a:solidFill>
              </a:rPr>
              <a:t>堡垒</a:t>
            </a:r>
            <a:r>
              <a:rPr lang="zh-CN" altLang="en-US" sz="4400" b="1" dirty="0">
                <a:solidFill>
                  <a:schemeClr val="tx1"/>
                </a:solidFill>
              </a:rPr>
              <a:t>         打</a:t>
            </a:r>
            <a:r>
              <a:rPr lang="zh-CN" altLang="en-US" sz="4400" b="1" dirty="0">
                <a:solidFill>
                  <a:srgbClr val="FF0000"/>
                </a:solidFill>
              </a:rPr>
              <a:t>仗</a:t>
            </a:r>
            <a:r>
              <a:rPr lang="zh-CN" altLang="en-US" sz="4400" b="1" dirty="0">
                <a:solidFill>
                  <a:schemeClr val="tx1"/>
                </a:solidFill>
              </a:rPr>
              <a:t>        </a:t>
            </a:r>
            <a:r>
              <a:rPr lang="zh-CN" altLang="en-US" sz="4400" b="1" dirty="0">
                <a:solidFill>
                  <a:srgbClr val="FF0000"/>
                </a:solidFill>
              </a:rPr>
              <a:t>扶</a:t>
            </a:r>
            <a:r>
              <a:rPr lang="zh-CN" altLang="en-US" sz="4400" b="1" dirty="0">
                <a:solidFill>
                  <a:schemeClr val="tx1"/>
                </a:solidFill>
              </a:rPr>
              <a:t>手      </a:t>
            </a:r>
            <a:endParaRPr lang="zh-CN" altLang="en-US" sz="4400" b="1" dirty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400" dirty="0"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>
                <a:solidFill>
                  <a:srgbClr val="FF0000"/>
                </a:solidFill>
              </a:rPr>
              <a:t>智慧</a:t>
            </a:r>
            <a:r>
              <a:rPr lang="zh-CN" altLang="en-US" sz="4400" b="1" dirty="0">
                <a:solidFill>
                  <a:schemeClr val="tx1"/>
                </a:solidFill>
              </a:rPr>
              <a:t>      气</a:t>
            </a:r>
            <a:r>
              <a:rPr lang="zh-CN" altLang="en-US" sz="4400" b="1" dirty="0">
                <a:solidFill>
                  <a:srgbClr val="FF0000"/>
                </a:solidFill>
              </a:rPr>
              <a:t>魄</a:t>
            </a:r>
            <a:r>
              <a:rPr lang="zh-CN" altLang="en-US" sz="4400" b="1" dirty="0">
                <a:solidFill>
                  <a:schemeClr val="tx1"/>
                </a:solidFill>
              </a:rPr>
              <a:t>      </a:t>
            </a:r>
            <a:r>
              <a:rPr lang="zh-CN" altLang="en-US" sz="4400" b="1" dirty="0">
                <a:solidFill>
                  <a:srgbClr val="FF0000"/>
                </a:solidFill>
              </a:rPr>
              <a:t>瞭</a:t>
            </a:r>
            <a:r>
              <a:rPr lang="zh-CN" altLang="en-US" sz="4400" b="1" dirty="0">
                <a:solidFill>
                  <a:schemeClr val="tx1"/>
                </a:solidFill>
              </a:rPr>
              <a:t>望口     </a:t>
            </a:r>
            <a:r>
              <a:rPr lang="zh-CN" altLang="en-US" sz="4400" b="1" dirty="0">
                <a:solidFill>
                  <a:srgbClr val="FF0000"/>
                </a:solidFill>
              </a:rPr>
              <a:t>崇</a:t>
            </a:r>
            <a:r>
              <a:rPr lang="zh-CN" altLang="en-US" sz="4400" b="1" dirty="0">
                <a:solidFill>
                  <a:schemeClr val="tx1"/>
                </a:solidFill>
              </a:rPr>
              <a:t>山</a:t>
            </a:r>
            <a:r>
              <a:rPr lang="zh-CN" altLang="en-US" sz="4400" b="1" dirty="0">
                <a:solidFill>
                  <a:srgbClr val="FF0000"/>
                </a:solidFill>
              </a:rPr>
              <a:t>峻</a:t>
            </a:r>
            <a:r>
              <a:rPr lang="zh-CN" altLang="en-US" sz="4400" b="1" dirty="0">
                <a:solidFill>
                  <a:schemeClr val="tx1"/>
                </a:solidFill>
              </a:rPr>
              <a:t>岭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.jpg"/>
          <p:cNvPicPr>
            <a:picLocks noChangeAspect="1"/>
          </p:cNvPicPr>
          <p:nvPr/>
        </p:nvPicPr>
        <p:blipFill>
          <a:blip r:embed="rId1" cstate="print"/>
          <a:srcRect l="2659" t="2617" r="2637" b="485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95736" y="404664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dirty="0" smtClean="0">
                <a:solidFill>
                  <a:srgbClr val="FF0000"/>
                </a:solidFill>
              </a:rPr>
              <a:t>崇山峻岭</a:t>
            </a:r>
            <a:endParaRPr lang="zh-CN" altLang="en-US" sz="7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文本框 21507"/>
          <p:cNvSpPr txBox="1"/>
          <p:nvPr/>
        </p:nvSpPr>
        <p:spPr>
          <a:xfrm>
            <a:off x="37465" y="1470025"/>
            <a:ext cx="9444355" cy="3477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 smtClean="0">
                <a:solidFill>
                  <a:schemeClr val="tx1"/>
                </a:solidFill>
              </a:rPr>
              <a:t>盘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旋 </a:t>
            </a:r>
            <a:r>
              <a:rPr lang="zh-CN" altLang="en-US" sz="4400" b="1" dirty="0" smtClean="0">
                <a:solidFill>
                  <a:schemeClr val="tx1"/>
                </a:solidFill>
              </a:rPr>
              <a:t>     </a:t>
            </a:r>
            <a:r>
              <a:rPr lang="zh-CN" altLang="en-US" sz="4400" b="1" dirty="0">
                <a:solidFill>
                  <a:srgbClr val="FF0000"/>
                </a:solidFill>
              </a:rPr>
              <a:t>嘉峪</a:t>
            </a:r>
            <a:r>
              <a:rPr lang="zh-CN" altLang="en-US" sz="4400" b="1" dirty="0">
                <a:solidFill>
                  <a:schemeClr val="tx1"/>
                </a:solidFill>
              </a:rPr>
              <a:t>关     方</a:t>
            </a:r>
            <a:r>
              <a:rPr lang="zh-CN" altLang="en-US" sz="4400" b="1" dirty="0">
                <a:solidFill>
                  <a:srgbClr val="FF0000"/>
                </a:solidFill>
              </a:rPr>
              <a:t>砖 </a:t>
            </a:r>
            <a:r>
              <a:rPr lang="zh-CN" altLang="en-US" sz="4400" b="1" dirty="0">
                <a:solidFill>
                  <a:schemeClr val="tx1"/>
                </a:solidFill>
              </a:rPr>
              <a:t>       间</a:t>
            </a:r>
            <a:r>
              <a:rPr lang="zh-CN" altLang="en-US" sz="4400" b="1" dirty="0">
                <a:solidFill>
                  <a:srgbClr val="FF0000"/>
                </a:solidFill>
              </a:rPr>
              <a:t>隔 </a:t>
            </a:r>
            <a:r>
              <a:rPr lang="zh-CN" altLang="en-US" sz="4400" b="1" dirty="0">
                <a:solidFill>
                  <a:schemeClr val="tx1"/>
                </a:solidFill>
              </a:rPr>
              <a:t>     </a:t>
            </a:r>
            <a:endParaRPr lang="zh-CN" altLang="en-US" sz="4400" b="1" dirty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4400" b="1" dirty="0" smtClean="0">
              <a:solidFill>
                <a:srgbClr val="FF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 smtClean="0">
                <a:solidFill>
                  <a:srgbClr val="FF0000"/>
                </a:solidFill>
              </a:rPr>
              <a:t>屯</a:t>
            </a:r>
            <a:r>
              <a:rPr lang="zh-CN" altLang="en-US" sz="4400" b="1" dirty="0" smtClean="0">
                <a:solidFill>
                  <a:schemeClr val="tx1"/>
                </a:solidFill>
              </a:rPr>
              <a:t>兵      </a:t>
            </a:r>
            <a:r>
              <a:rPr lang="zh-CN" altLang="en-US" sz="4400" b="1" dirty="0">
                <a:solidFill>
                  <a:srgbClr val="FF0000"/>
                </a:solidFill>
              </a:rPr>
              <a:t>堡垒</a:t>
            </a:r>
            <a:r>
              <a:rPr lang="zh-CN" altLang="en-US" sz="4400" b="1" dirty="0">
                <a:solidFill>
                  <a:schemeClr val="tx1"/>
                </a:solidFill>
              </a:rPr>
              <a:t>         打</a:t>
            </a:r>
            <a:r>
              <a:rPr lang="zh-CN" altLang="en-US" sz="4400" b="1" dirty="0">
                <a:solidFill>
                  <a:srgbClr val="FF0000"/>
                </a:solidFill>
              </a:rPr>
              <a:t>仗</a:t>
            </a:r>
            <a:r>
              <a:rPr lang="zh-CN" altLang="en-US" sz="4400" b="1" dirty="0">
                <a:solidFill>
                  <a:schemeClr val="tx1"/>
                </a:solidFill>
              </a:rPr>
              <a:t>        </a:t>
            </a:r>
            <a:r>
              <a:rPr lang="zh-CN" altLang="en-US" sz="4400" b="1" dirty="0">
                <a:solidFill>
                  <a:srgbClr val="FF0000"/>
                </a:solidFill>
              </a:rPr>
              <a:t>扶</a:t>
            </a:r>
            <a:r>
              <a:rPr lang="zh-CN" altLang="en-US" sz="4400" b="1" dirty="0">
                <a:solidFill>
                  <a:schemeClr val="tx1"/>
                </a:solidFill>
              </a:rPr>
              <a:t>手      </a:t>
            </a:r>
            <a:endParaRPr lang="zh-CN" altLang="en-US" sz="4400" b="1" dirty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400" dirty="0"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>
                <a:solidFill>
                  <a:srgbClr val="FF0000"/>
                </a:solidFill>
              </a:rPr>
              <a:t>智慧</a:t>
            </a:r>
            <a:r>
              <a:rPr lang="zh-CN" altLang="en-US" sz="4400" b="1" dirty="0">
                <a:solidFill>
                  <a:schemeClr val="tx1"/>
                </a:solidFill>
              </a:rPr>
              <a:t>      气</a:t>
            </a:r>
            <a:r>
              <a:rPr lang="zh-CN" altLang="en-US" sz="4400" b="1" dirty="0">
                <a:solidFill>
                  <a:srgbClr val="FF0000"/>
                </a:solidFill>
              </a:rPr>
              <a:t>魄</a:t>
            </a:r>
            <a:r>
              <a:rPr lang="zh-CN" altLang="en-US" sz="4400" b="1" dirty="0">
                <a:solidFill>
                  <a:schemeClr val="tx1"/>
                </a:solidFill>
              </a:rPr>
              <a:t>      </a:t>
            </a:r>
            <a:r>
              <a:rPr lang="zh-CN" altLang="en-US" sz="4400" b="1" dirty="0">
                <a:solidFill>
                  <a:srgbClr val="FF0000"/>
                </a:solidFill>
              </a:rPr>
              <a:t>瞭</a:t>
            </a:r>
            <a:r>
              <a:rPr lang="zh-CN" altLang="en-US" sz="4400" b="1" dirty="0">
                <a:solidFill>
                  <a:schemeClr val="tx1"/>
                </a:solidFill>
              </a:rPr>
              <a:t>望口     </a:t>
            </a:r>
            <a:r>
              <a:rPr lang="zh-CN" altLang="en-US" sz="4400" b="1" dirty="0">
                <a:solidFill>
                  <a:srgbClr val="FF0000"/>
                </a:solidFill>
              </a:rPr>
              <a:t>崇</a:t>
            </a:r>
            <a:r>
              <a:rPr lang="zh-CN" altLang="en-US" sz="4400" b="1" dirty="0">
                <a:solidFill>
                  <a:schemeClr val="tx1"/>
                </a:solidFill>
              </a:rPr>
              <a:t>山</a:t>
            </a:r>
            <a:r>
              <a:rPr lang="zh-CN" altLang="en-US" sz="4400" b="1" dirty="0">
                <a:solidFill>
                  <a:srgbClr val="FF0000"/>
                </a:solidFill>
              </a:rPr>
              <a:t>峻</a:t>
            </a:r>
            <a:r>
              <a:rPr lang="zh-CN" altLang="en-US" sz="4400" b="1" dirty="0">
                <a:solidFill>
                  <a:schemeClr val="tx1"/>
                </a:solidFill>
              </a:rPr>
              <a:t>岭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36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48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22532" name="Picture 4" descr="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43480"/>
            <a:ext cx="4787900" cy="4575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782320" y="1619250"/>
            <a:ext cx="7993063" cy="823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800" b="1">
                <a:solidFill>
                  <a:srgbClr val="FF0000"/>
                </a:solidFill>
              </a:rPr>
              <a:t>长城给你留下怎样的印象？</a:t>
            </a:r>
            <a:endParaRPr lang="zh-CN" altLang="en-US" sz="4800" b="1">
              <a:solidFill>
                <a:srgbClr val="FF0000"/>
              </a:solidFill>
            </a:endParaRPr>
          </a:p>
        </p:txBody>
      </p:sp>
      <p:pic>
        <p:nvPicPr>
          <p:cNvPr id="22534" name="Picture 5" descr="W0200808063785817315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321560"/>
            <a:ext cx="4572000" cy="46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36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4800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24579" name="Picture 5" descr="W02008080637858173151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2060575"/>
            <a:ext cx="4643438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 descr="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60575"/>
            <a:ext cx="47879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TextBox 6"/>
          <p:cNvSpPr txBox="1">
            <a:spLocks noChangeArrowheads="1"/>
          </p:cNvSpPr>
          <p:nvPr/>
        </p:nvSpPr>
        <p:spPr bwMode="auto">
          <a:xfrm>
            <a:off x="323528" y="404664"/>
            <a:ext cx="8640763" cy="1570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600" b="1" dirty="0"/>
              <a:t>         </a:t>
            </a:r>
            <a:r>
              <a:rPr lang="zh-CN" altLang="en-US" sz="4800" b="1" dirty="0"/>
              <a:t>这样</a:t>
            </a:r>
            <a:r>
              <a:rPr lang="zh-CN" alt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气魄雄伟</a:t>
            </a:r>
            <a:r>
              <a:rPr lang="zh-CN" altLang="en-US" sz="4800" b="1" dirty="0"/>
              <a:t>的工程，在世界历史上是一个伟大的</a:t>
            </a:r>
            <a:r>
              <a:rPr lang="zh-CN" altLang="en-US" sz="4800" b="1" dirty="0">
                <a:solidFill>
                  <a:srgbClr val="FF0000"/>
                </a:solidFill>
              </a:rPr>
              <a:t>奇迹</a:t>
            </a:r>
            <a:r>
              <a:rPr lang="zh-CN" altLang="en-US" sz="4800" b="1" dirty="0"/>
              <a:t>。</a:t>
            </a:r>
            <a:endParaRPr lang="zh-CN" altLang="en-US" sz="4800" b="1" dirty="0"/>
          </a:p>
        </p:txBody>
      </p:sp>
      <p:pic>
        <p:nvPicPr>
          <p:cNvPr id="24582" name="Picture 5" descr="W02008080637858173151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0" y="2060575"/>
            <a:ext cx="45720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1480</Words>
  <Application>WPS 演示</Application>
  <PresentationFormat>全屏显示(4:3)</PresentationFormat>
  <Paragraphs>86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Arial</vt:lpstr>
      <vt:lpstr>宋体</vt:lpstr>
      <vt:lpstr>Wingdings</vt:lpstr>
      <vt:lpstr>Times New Roman</vt:lpstr>
      <vt:lpstr>黑体</vt:lpstr>
      <vt:lpstr>Calibri</vt:lpstr>
      <vt:lpstr>微软雅黑</vt:lpstr>
      <vt:lpstr>Arial Unicode MS</vt:lpstr>
      <vt:lpstr>华文行楷</vt:lpstr>
      <vt:lpstr>楷体_GB2312</vt:lpstr>
      <vt:lpstr>华文新魏</vt:lpstr>
      <vt:lpstr>新宋体</vt:lpstr>
      <vt:lpstr>Office 主题​​</vt:lpstr>
      <vt:lpstr>1_Office 主题​​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walkinnet</dc:creator>
  <cp:lastModifiedBy>饶可可</cp:lastModifiedBy>
  <cp:revision>96</cp:revision>
  <dcterms:created xsi:type="dcterms:W3CDTF">2016-10-26T13:44:00Z</dcterms:created>
  <dcterms:modified xsi:type="dcterms:W3CDTF">2018-12-20T13:55:00Z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