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7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45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779" r:id="rId47"/>
    <p:sldId id="631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929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434" r:id="rId178"/>
    <p:sldId id="435" r:id="rId179"/>
    <p:sldId id="436" r:id="rId180"/>
    <p:sldId id="437" r:id="rId181"/>
    <p:sldId id="438" r:id="rId182"/>
    <p:sldId id="439" r:id="rId183"/>
    <p:sldId id="440" r:id="rId184"/>
    <p:sldId id="441" r:id="rId185"/>
    <p:sldId id="442" r:id="rId186"/>
    <p:sldId id="443" r:id="rId187"/>
    <p:sldId id="444" r:id="rId188"/>
    <p:sldId id="445" r:id="rId189"/>
    <p:sldId id="446" r:id="rId190"/>
    <p:sldId id="447" r:id="rId191"/>
    <p:sldId id="448" r:id="rId192"/>
    <p:sldId id="449" r:id="rId193"/>
    <p:sldId id="450" r:id="rId194"/>
    <p:sldId id="451" r:id="rId195"/>
    <p:sldId id="259" r:id="rId19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0" Type="http://schemas.openxmlformats.org/officeDocument/2006/relationships/tableStyles" Target="tableStyle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viewProps" Target="viewProps.xml"/><Relationship Id="rId198" Type="http://schemas.openxmlformats.org/officeDocument/2006/relationships/presProps" Target="presProps.xml"/><Relationship Id="rId197" Type="http://schemas.openxmlformats.org/officeDocument/2006/relationships/handoutMaster" Target="handoutMasters/handoutMaster1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3school.com.cn/jsref/jsref_splice.asp" TargetMode="External"/><Relationship Id="rId8" Type="http://schemas.openxmlformats.org/officeDocument/2006/relationships/hyperlink" Target="http://www.w3school.com.cn/jsref/jsref_sort.asp" TargetMode="External"/><Relationship Id="rId7" Type="http://schemas.openxmlformats.org/officeDocument/2006/relationships/hyperlink" Target="http://www.w3school.com.cn/jsref/jsref_slice_array.asp" TargetMode="External"/><Relationship Id="rId6" Type="http://schemas.openxmlformats.org/officeDocument/2006/relationships/hyperlink" Target="http://www.w3school.com.cn/jsref/jsref_shift.asp" TargetMode="External"/><Relationship Id="rId5" Type="http://schemas.openxmlformats.org/officeDocument/2006/relationships/hyperlink" Target="http://www.w3school.com.cn/jsref/jsref_reverse.asp" TargetMode="External"/><Relationship Id="rId4" Type="http://schemas.openxmlformats.org/officeDocument/2006/relationships/hyperlink" Target="http://www.w3school.com.cn/jsref/jsref_push.asp" TargetMode="External"/><Relationship Id="rId3" Type="http://schemas.openxmlformats.org/officeDocument/2006/relationships/hyperlink" Target="http://www.w3school.com.cn/jsref/jsref_pop.asp" TargetMode="External"/><Relationship Id="rId2" Type="http://schemas.openxmlformats.org/officeDocument/2006/relationships/hyperlink" Target="http://www.w3school.com.cn/jsref/jsref_join.asp" TargetMode="External"/><Relationship Id="rId11" Type="http://schemas.openxmlformats.org/officeDocument/2006/relationships/slideLayout" Target="../slideLayouts/slideLayout1.xml"/><Relationship Id="rId10" Type="http://schemas.openxmlformats.org/officeDocument/2006/relationships/hyperlink" Target="http://www.w3school.com.cn/jsref/jsref_unshift.asp" TargetMode="External"/><Relationship Id="rId1" Type="http://schemas.openxmlformats.org/officeDocument/2006/relationships/hyperlink" Target="http://www.w3school.com.cn/jsref/jsref_concat_array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hyperlink" Target="http://www.w3school.com.cn/jsref/jsref_sqrt2.asp" TargetMode="External"/><Relationship Id="rId7" Type="http://schemas.openxmlformats.org/officeDocument/2006/relationships/hyperlink" Target="http://www.w3school.com.cn/jsref/jsref_sqrt1_2.asp" TargetMode="External"/><Relationship Id="rId6" Type="http://schemas.openxmlformats.org/officeDocument/2006/relationships/hyperlink" Target="http://www.w3school.com.cn/jsref/jsref_pi.asp" TargetMode="External"/><Relationship Id="rId5" Type="http://schemas.openxmlformats.org/officeDocument/2006/relationships/hyperlink" Target="http://www.w3school.com.cn/jsref/jsref_log10e.asp" TargetMode="External"/><Relationship Id="rId4" Type="http://schemas.openxmlformats.org/officeDocument/2006/relationships/hyperlink" Target="http://www.w3school.com.cn/jsref/jsref_log2e.asp" TargetMode="External"/><Relationship Id="rId3" Type="http://schemas.openxmlformats.org/officeDocument/2006/relationships/hyperlink" Target="http://www.w3school.com.cn/jsref/jsref_ln10.asp" TargetMode="External"/><Relationship Id="rId2" Type="http://schemas.openxmlformats.org/officeDocument/2006/relationships/hyperlink" Target="http://www.w3school.com.cn/jsref/jsref_ln2.asp" TargetMode="External"/><Relationship Id="rId1" Type="http://schemas.openxmlformats.org/officeDocument/2006/relationships/hyperlink" Target="http://www.w3school.com.cn/jsref/jsref_e.asp" TargetMode="External"/></Relationships>
</file>

<file path=ppt/slides/_rels/slide155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3school.com.cn/jsref/jsref_floor.asp" TargetMode="External"/><Relationship Id="rId8" Type="http://schemas.openxmlformats.org/officeDocument/2006/relationships/hyperlink" Target="http://www.w3school.com.cn/jsref/jsref_exp.asp" TargetMode="External"/><Relationship Id="rId7" Type="http://schemas.openxmlformats.org/officeDocument/2006/relationships/hyperlink" Target="http://www.w3school.com.cn/jsref/jsref_cos.asp" TargetMode="External"/><Relationship Id="rId6" Type="http://schemas.openxmlformats.org/officeDocument/2006/relationships/hyperlink" Target="http://www.w3school.com.cn/jsref/jsref_ceil.asp" TargetMode="External"/><Relationship Id="rId5" Type="http://schemas.openxmlformats.org/officeDocument/2006/relationships/hyperlink" Target="http://www.w3school.com.cn/jsref/jsref_atan2.asp" TargetMode="External"/><Relationship Id="rId4" Type="http://schemas.openxmlformats.org/officeDocument/2006/relationships/hyperlink" Target="http://www.w3school.com.cn/jsref/jsref_atan.asp" TargetMode="External"/><Relationship Id="rId3" Type="http://schemas.openxmlformats.org/officeDocument/2006/relationships/hyperlink" Target="http://www.w3school.com.cn/jsref/jsref_asin.asp" TargetMode="External"/><Relationship Id="rId2" Type="http://schemas.openxmlformats.org/officeDocument/2006/relationships/hyperlink" Target="http://www.w3school.com.cn/jsref/jsref_acos.asp" TargetMode="External"/><Relationship Id="rId19" Type="http://schemas.openxmlformats.org/officeDocument/2006/relationships/slideLayout" Target="../slideLayouts/slideLayout1.xml"/><Relationship Id="rId18" Type="http://schemas.openxmlformats.org/officeDocument/2006/relationships/hyperlink" Target="http://www.w3school.com.cn/jsref/jsref_tan.asp" TargetMode="External"/><Relationship Id="rId17" Type="http://schemas.openxmlformats.org/officeDocument/2006/relationships/hyperlink" Target="http://www.w3school.com.cn/jsref/jsref_sqrt.asp" TargetMode="External"/><Relationship Id="rId16" Type="http://schemas.openxmlformats.org/officeDocument/2006/relationships/hyperlink" Target="http://www.w3school.com.cn/jsref/jsref_sin.asp" TargetMode="External"/><Relationship Id="rId15" Type="http://schemas.openxmlformats.org/officeDocument/2006/relationships/hyperlink" Target="http://www.w3school.com.cn/jsref/jsref_round.asp" TargetMode="External"/><Relationship Id="rId14" Type="http://schemas.openxmlformats.org/officeDocument/2006/relationships/hyperlink" Target="http://www.w3school.com.cn/jsref/jsref_random.asp" TargetMode="External"/><Relationship Id="rId13" Type="http://schemas.openxmlformats.org/officeDocument/2006/relationships/hyperlink" Target="http://www.w3school.com.cn/jsref/jsref_pow.asp" TargetMode="External"/><Relationship Id="rId12" Type="http://schemas.openxmlformats.org/officeDocument/2006/relationships/hyperlink" Target="http://www.w3school.com.cn/jsref/jsref_min.asp" TargetMode="External"/><Relationship Id="rId11" Type="http://schemas.openxmlformats.org/officeDocument/2006/relationships/hyperlink" Target="http://www.w3school.com.cn/jsref/jsref_max.asp" TargetMode="External"/><Relationship Id="rId10" Type="http://schemas.openxmlformats.org/officeDocument/2006/relationships/hyperlink" Target="http://www.w3school.com.cn/jsref/jsref_log.asp" TargetMode="External"/><Relationship Id="rId1" Type="http://schemas.openxmlformats.org/officeDocument/2006/relationships/hyperlink" Target="http://www.w3school.com.cn/jsref/jsref_abs.asp" TargetMode="Externa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651" y="2638989"/>
            <a:ext cx="571309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面向对象认识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世界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5"/>
          <p:cNvSpPr/>
          <p:nvPr/>
        </p:nvSpPr>
        <p:spPr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13314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213" y="1196975"/>
            <a:ext cx="6411912" cy="5661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15" name="椭圆形标注 3"/>
          <p:cNvSpPr/>
          <p:nvPr/>
        </p:nvSpPr>
        <p:spPr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1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地址栏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316" name="椭圆形标注 12"/>
          <p:cNvSpPr/>
          <p:nvPr/>
        </p:nvSpPr>
        <p:spPr>
          <a:xfrm>
            <a:off x="-136525" y="311150"/>
            <a:ext cx="2012950" cy="792163"/>
          </a:xfrm>
          <a:prstGeom prst="wedgeEllipseCallout">
            <a:avLst>
              <a:gd name="adj1" fmla="val -31421"/>
              <a:gd name="adj2" fmla="val 7313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后退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(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历史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)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7" name="文本框 4"/>
          <p:cNvSpPr/>
          <p:nvPr/>
        </p:nvSpPr>
        <p:spPr>
          <a:xfrm>
            <a:off x="4419600" y="673100"/>
            <a:ext cx="34639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看看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JS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8" name="矩形 6"/>
          <p:cNvSpPr/>
          <p:nvPr/>
        </p:nvSpPr>
        <p:spPr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9" name="矩形 17"/>
          <p:cNvSpPr/>
          <p:nvPr/>
        </p:nvSpPr>
        <p:spPr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20" name="椭圆形标注 18"/>
          <p:cNvSpPr/>
          <p:nvPr/>
        </p:nvSpPr>
        <p:spPr>
          <a:xfrm>
            <a:off x="6908800" y="3713163"/>
            <a:ext cx="758825" cy="1587500"/>
          </a:xfrm>
          <a:prstGeom prst="wedgeEllipseCallout">
            <a:avLst>
              <a:gd name="adj1" fmla="val -60116"/>
              <a:gd name="adj2" fmla="val 199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文档对象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321" name="竖排标题 1"/>
          <p:cNvSpPr>
            <a:spLocks noGrp="1"/>
          </p:cNvSpPr>
          <p:nvPr>
            <p:ph type="ctrTitle"/>
          </p:nvPr>
        </p:nvSpPr>
        <p:spPr>
          <a:xfrm>
            <a:off x="7883525" y="673100"/>
            <a:ext cx="1084263" cy="5851525"/>
          </a:xfrm>
        </p:spPr>
        <p:txBody>
          <a:bodyPr anchor="ctr"/>
          <a:p>
            <a:r>
              <a:rPr lang="zh-CN" altLang="en-US" sz="4400"/>
              <a:t>浏览器对象模型</a:t>
            </a:r>
            <a:endParaRPr lang="zh-CN" altLang="en-US" sz="4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 对话框</a:t>
            </a:r>
            <a:endParaRPr lang="zh-CN" altLang="en-US" sz="4400" dirty="0"/>
          </a:p>
        </p:txBody>
      </p:sp>
      <p:sp>
        <p:nvSpPr>
          <p:cNvPr id="102402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036050" cy="4525963"/>
          </a:xfrm>
        </p:spPr>
        <p:txBody>
          <a:bodyPr anchor="t"/>
          <a:p>
            <a:pPr algn="l"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alert() </a:t>
            </a:r>
            <a:endParaRPr lang="en-US" altLang="x-none" sz="3200" b="1" dirty="0">
              <a:solidFill>
                <a:schemeClr val="accent2"/>
              </a:solidFill>
            </a:endParaRPr>
          </a:p>
          <a:p>
            <a:pPr algn="l">
              <a:buNone/>
            </a:pPr>
            <a:r>
              <a:rPr lang="zh-CN" altLang="en-US" sz="2400" dirty="0"/>
              <a:t>弹出消息对话框（对话框中有一个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confirm() </a:t>
            </a:r>
            <a:endParaRPr lang="en-US" altLang="x-none" sz="3200" b="1" dirty="0">
              <a:solidFill>
                <a:schemeClr val="accent2"/>
              </a:solidFill>
            </a:endParaRPr>
          </a:p>
          <a:p>
            <a:pPr algn="l">
              <a:buNone/>
            </a:pPr>
            <a:r>
              <a:rPr lang="zh-CN" altLang="en-US" sz="2400" dirty="0"/>
              <a:t>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按钮与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prompt()</a:t>
            </a:r>
            <a:endParaRPr lang="en-US" altLang="x-none" sz="3200" b="1" dirty="0">
              <a:solidFill>
                <a:schemeClr val="accent2"/>
              </a:solidFill>
            </a:endParaRPr>
          </a:p>
          <a:p>
            <a:pPr algn="l">
              <a:buNone/>
            </a:pPr>
            <a:r>
              <a:rPr lang="zh-CN" altLang="en-US" sz="2400" dirty="0"/>
              <a:t>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按钮、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按钮与一个文本输入框）</a:t>
            </a:r>
            <a:endParaRPr lang="zh-CN" altLang="en-US" sz="2400" dirty="0"/>
          </a:p>
          <a:p>
            <a:pPr algn="l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000" dirty="0"/>
              <a:t>Window</a:t>
            </a:r>
            <a:r>
              <a:rPr lang="zh-CN" altLang="en-US" sz="4000" dirty="0"/>
              <a:t>方法 </a:t>
            </a:r>
            <a:r>
              <a:rPr lang="en-US" altLang="x-none" sz="4000" dirty="0"/>
              <a:t>- </a:t>
            </a:r>
            <a:r>
              <a:rPr lang="zh-CN" altLang="en-US" sz="4000" dirty="0"/>
              <a:t>时间等待与间隔函数</a:t>
            </a:r>
            <a:endParaRPr lang="zh-CN" altLang="en-US" sz="4000" dirty="0"/>
          </a:p>
        </p:txBody>
      </p:sp>
      <p:sp>
        <p:nvSpPr>
          <p:cNvPr id="1034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setTimeout()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setInterval()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获取失去焦点</a:t>
            </a:r>
            <a:endParaRPr lang="zh-CN" altLang="en-US" sz="4400" dirty="0"/>
          </a:p>
        </p:txBody>
      </p:sp>
      <p:sp>
        <p:nvSpPr>
          <p:cNvPr id="1044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focus() </a:t>
            </a:r>
            <a:r>
              <a:rPr lang="zh-CN" altLang="en-US" sz="3200" dirty="0"/>
              <a:t>函数：使窗体或空间获得焦点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blur() </a:t>
            </a:r>
            <a:r>
              <a:rPr lang="zh-CN" altLang="en-US" sz="3200" dirty="0"/>
              <a:t>函数：使窗体或控件失去焦点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新窗口</a:t>
            </a:r>
            <a:endParaRPr lang="zh-CN" altLang="en-US" sz="4400" dirty="0"/>
          </a:p>
        </p:txBody>
      </p:sp>
      <p:sp>
        <p:nvSpPr>
          <p:cNvPr id="105474" name="Rectangle 1"/>
          <p:cNvSpPr>
            <a:spLocks noGrp="1"/>
          </p:cNvSpPr>
          <p:nvPr>
            <p:ph type="subTitle" idx="1"/>
          </p:nvPr>
        </p:nvSpPr>
        <p:spPr>
          <a:xfrm>
            <a:off x="136525" y="1989138"/>
            <a:ext cx="8899525" cy="1570037"/>
          </a:xfrm>
        </p:spPr>
        <p:txBody>
          <a:bodyPr wrap="squar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open() </a:t>
            </a:r>
            <a:r>
              <a:rPr lang="zh-CN" altLang="en-US" sz="3200"/>
              <a:t>函数：打开</a:t>
            </a:r>
            <a:r>
              <a:rPr lang="en-US" altLang="zh-CN" sz="3200"/>
              <a:t>(</a:t>
            </a:r>
            <a:r>
              <a:rPr lang="zh-CN" altLang="en-US" sz="3200"/>
              <a:t>弹出</a:t>
            </a:r>
            <a:r>
              <a:rPr lang="en-US" altLang="zh-CN" sz="3200"/>
              <a:t>)</a:t>
            </a:r>
            <a:r>
              <a:rPr lang="zh-CN" altLang="en-US" sz="3200"/>
              <a:t>一个新的窗体 </a:t>
            </a:r>
            <a:endParaRPr lang="zh-CN" altLang="en-US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close() </a:t>
            </a:r>
            <a:r>
              <a:rPr lang="zh-CN" altLang="en-US" sz="3200"/>
              <a:t>函数：关闭窗体 </a:t>
            </a:r>
            <a:endParaRPr lang="zh-CN" altLang="en-US" sz="32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064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窗体控制</a:t>
            </a:r>
            <a:endParaRPr lang="zh-CN" altLang="en-US"/>
          </a:p>
        </p:txBody>
      </p:sp>
      <p:sp>
        <p:nvSpPr>
          <p:cNvPr id="106498" name="文本占位符 1064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moveBy(x,y)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从当前位置水平移动窗体</a:t>
            </a:r>
            <a:r>
              <a:rPr lang="en-US" altLang="zh-CN" sz="2000"/>
              <a:t>x</a:t>
            </a:r>
            <a:r>
              <a:rPr lang="zh-CN" altLang="en-US" sz="2000"/>
              <a:t>个像素，垂直移动窗体</a:t>
            </a:r>
            <a:r>
              <a:rPr lang="en-US" altLang="zh-CN" sz="2000"/>
              <a:t>y</a:t>
            </a:r>
            <a:r>
              <a:rPr lang="zh-CN" altLang="en-US" sz="2000"/>
              <a:t>个像素，</a:t>
            </a:r>
            <a:r>
              <a:rPr lang="en-US" altLang="zh-CN" sz="2000"/>
              <a:t>x</a:t>
            </a:r>
            <a:r>
              <a:rPr lang="zh-CN" altLang="en-US" sz="2000"/>
              <a:t>为负数，将向左移动窗体，</a:t>
            </a:r>
            <a:r>
              <a:rPr lang="en-US" altLang="zh-CN" sz="2000"/>
              <a:t>y</a:t>
            </a:r>
            <a:r>
              <a:rPr lang="zh-CN" altLang="en-US" sz="2000"/>
              <a:t>为负数，将向上移动窗体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moveTo(x,y)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移动窗体左上角到相对于屏幕左上角的</a:t>
            </a:r>
            <a:r>
              <a:rPr lang="en-US" altLang="zh-CN" sz="2000"/>
              <a:t>(x,y)</a:t>
            </a:r>
            <a:r>
              <a:rPr lang="zh-CN" altLang="en-US" sz="2000"/>
              <a:t>点，当使用负数做为参数时会吧窗体移出屏幕的可视区域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resizeBy(w,h)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相对窗体当前的大小，宽度调整</a:t>
            </a:r>
            <a:r>
              <a:rPr lang="en-US" altLang="zh-CN" sz="2000"/>
              <a:t>w</a:t>
            </a:r>
            <a:r>
              <a:rPr lang="zh-CN" altLang="en-US" sz="2000"/>
              <a:t>个像素，高度调整</a:t>
            </a:r>
            <a:r>
              <a:rPr lang="en-US" altLang="zh-CN" sz="2000"/>
              <a:t>h</a:t>
            </a:r>
            <a:r>
              <a:rPr lang="zh-CN" altLang="en-US" sz="2000"/>
              <a:t>个像素。如果参数为负值，将缩小窗体，反之扩大窗体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resizeTo(w,h)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把窗体宽度调整为</a:t>
            </a:r>
            <a:r>
              <a:rPr lang="en-US" altLang="zh-CN" sz="2000"/>
              <a:t>w</a:t>
            </a:r>
            <a:r>
              <a:rPr lang="zh-CN" altLang="en-US" sz="2000"/>
              <a:t>个像素，高度调整为</a:t>
            </a:r>
            <a:r>
              <a:rPr lang="en-US" altLang="zh-CN" sz="2000"/>
              <a:t>h</a:t>
            </a:r>
            <a:r>
              <a:rPr lang="zh-CN" altLang="en-US" sz="2000"/>
              <a:t>个像素</a:t>
            </a:r>
            <a:endParaRPr lang="zh-CN" altLang="en-US" sz="20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075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窗体滚动轴控制</a:t>
            </a:r>
            <a:endParaRPr lang="zh-CN" altLang="en-US"/>
          </a:p>
        </p:txBody>
      </p:sp>
      <p:sp>
        <p:nvSpPr>
          <p:cNvPr id="107522" name="文本占位符 10752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scrollTo(x,y)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chemeClr val="accent2"/>
                </a:solidFill>
              </a:rPr>
              <a:t>在</a:t>
            </a:r>
            <a:r>
              <a:rPr lang="zh-CN" altLang="en-US" sz="2800"/>
              <a:t>窗体中如果有滚动条，将横向滚动条移动到相对于窗体宽度为</a:t>
            </a:r>
            <a:r>
              <a:rPr lang="en-US" altLang="zh-CN" sz="2800"/>
              <a:t>x</a:t>
            </a:r>
            <a:r>
              <a:rPr lang="zh-CN" altLang="en-US" sz="2800"/>
              <a:t>个像素的位置，将纵向滚动条移动到相对于窗体高度为</a:t>
            </a:r>
            <a:r>
              <a:rPr lang="en-US" altLang="zh-CN" sz="2800"/>
              <a:t>y</a:t>
            </a:r>
            <a:r>
              <a:rPr lang="zh-CN" altLang="en-US" sz="2800"/>
              <a:t>个像素的位置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scrollBy(x,y)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chemeClr val="accent2"/>
                </a:solidFill>
              </a:rPr>
              <a:t>如果</a:t>
            </a:r>
            <a:r>
              <a:rPr lang="zh-CN" altLang="en-US" sz="2800"/>
              <a:t>有滚动条，将横向滚动条移动到相对于当前横向滚动条的</a:t>
            </a:r>
            <a:r>
              <a:rPr lang="en-US" altLang="zh-CN" sz="2800"/>
              <a:t>x</a:t>
            </a:r>
            <a:r>
              <a:rPr lang="zh-CN" altLang="en-US" sz="2800"/>
              <a:t>个像素的位置</a:t>
            </a:r>
            <a:r>
              <a:rPr lang="en-US" altLang="zh-CN" sz="2800"/>
              <a:t>(</a:t>
            </a:r>
            <a:r>
              <a:rPr lang="zh-CN" altLang="en-US" sz="2800"/>
              <a:t>就是向左移动</a:t>
            </a:r>
            <a:r>
              <a:rPr lang="en-US" altLang="zh-CN" sz="2800"/>
              <a:t>x</a:t>
            </a:r>
            <a:r>
              <a:rPr lang="zh-CN" altLang="en-US" sz="2800"/>
              <a:t>像素</a:t>
            </a:r>
            <a:r>
              <a:rPr lang="en-US" altLang="zh-CN" sz="2800"/>
              <a:t>)</a:t>
            </a:r>
            <a:r>
              <a:rPr lang="zh-CN" altLang="en-US" sz="2800"/>
              <a:t>，将纵向滚动条移动到相对于当前纵向滚动条高度为</a:t>
            </a:r>
            <a:r>
              <a:rPr lang="en-US" altLang="zh-CN" sz="2800"/>
              <a:t>y</a:t>
            </a:r>
            <a:r>
              <a:rPr lang="zh-CN" altLang="en-US" sz="2800"/>
              <a:t>个像素的位置</a:t>
            </a:r>
            <a:r>
              <a:rPr lang="en-US" altLang="zh-CN" sz="2800"/>
              <a:t>(</a:t>
            </a:r>
            <a:r>
              <a:rPr lang="zh-CN" altLang="en-US" sz="2800"/>
              <a:t>就是向下移动</a:t>
            </a:r>
            <a:r>
              <a:rPr lang="en-US" altLang="zh-CN" sz="2800"/>
              <a:t>y</a:t>
            </a:r>
            <a:r>
              <a:rPr lang="zh-CN" altLang="en-US" sz="2800"/>
              <a:t>像素</a:t>
            </a:r>
            <a:r>
              <a:rPr lang="en-US" altLang="zh-CN" sz="2800"/>
              <a:t>)</a:t>
            </a:r>
            <a:endParaRPr lang="en-US" altLang="zh-CN" sz="28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和</a:t>
            </a:r>
            <a:r>
              <a:rPr lang="en-US" altLang="x-none" sz="4400" dirty="0"/>
              <a:t>global</a:t>
            </a:r>
            <a:endParaRPr lang="zh-CN" altLang="en-US" sz="4400" dirty="0"/>
          </a:p>
        </p:txBody>
      </p:sp>
      <p:sp>
        <p:nvSpPr>
          <p:cNvPr id="108546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600200"/>
            <a:ext cx="9036050" cy="4525963"/>
          </a:xfrm>
        </p:spPr>
        <p:txBody>
          <a:bodyPr anchor="t"/>
          <a:p>
            <a:pPr algn="l"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运行时内置了一个</a:t>
            </a:r>
            <a:r>
              <a:rPr lang="en-US" altLang="x-none" sz="2800" dirty="0"/>
              <a:t>Global</a:t>
            </a:r>
            <a:r>
              <a:rPr lang="zh-CN" altLang="en-US" sz="2800" dirty="0"/>
              <a:t>对象</a:t>
            </a:r>
            <a:br>
              <a:rPr lang="zh-CN" altLang="en-US" sz="2800" dirty="0"/>
            </a:br>
            <a:r>
              <a:rPr lang="zh-CN" altLang="en-US" sz="2800" dirty="0"/>
              <a:t>这个</a:t>
            </a:r>
            <a:r>
              <a:rPr lang="en-US" altLang="x-none" sz="2800" dirty="0"/>
              <a:t>Global</a:t>
            </a:r>
            <a:r>
              <a:rPr lang="zh-CN" altLang="en-US" sz="2800" dirty="0"/>
              <a:t>对象跟运行环境有关。</a:t>
            </a:r>
            <a:endParaRPr lang="en-US" altLang="x-none" sz="2800" dirty="0"/>
          </a:p>
          <a:p>
            <a:pPr algn="l">
              <a:buNone/>
            </a:pP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在浏览器运行环境中。</a:t>
            </a:r>
            <a:r>
              <a:rPr lang="en-US" altLang="x-none" sz="2800" dirty="0"/>
              <a:t>Global</a:t>
            </a:r>
            <a:r>
              <a:rPr lang="zh-CN" altLang="en-US" sz="2800" dirty="0"/>
              <a:t>就是</a:t>
            </a:r>
            <a:r>
              <a:rPr lang="en-US" altLang="x-none" sz="2800" dirty="0"/>
              <a:t>window</a:t>
            </a:r>
            <a:r>
              <a:rPr lang="zh-CN" altLang="en-US" sz="2800" dirty="0"/>
              <a:t>对象。</a:t>
            </a:r>
            <a:br>
              <a:rPr lang="zh-CN" altLang="en-US" sz="2800" dirty="0"/>
            </a:br>
            <a:r>
              <a:rPr lang="zh-CN" altLang="en-US" sz="2800" dirty="0"/>
              <a:t>在</a:t>
            </a:r>
            <a:r>
              <a:rPr lang="en-US" altLang="x-none" sz="2800" dirty="0"/>
              <a:t>nodejs</a:t>
            </a:r>
            <a:r>
              <a:rPr lang="zh-CN" altLang="en-US" sz="2800" dirty="0"/>
              <a:t>中。</a:t>
            </a:r>
            <a:r>
              <a:rPr lang="en-US" altLang="x-none" sz="2800" dirty="0"/>
              <a:t>Global</a:t>
            </a:r>
            <a:r>
              <a:rPr lang="zh-CN" altLang="en-US" sz="2800" dirty="0"/>
              <a:t>对象是</a:t>
            </a:r>
            <a:r>
              <a:rPr lang="en-US" altLang="x-none" sz="2800" dirty="0"/>
              <a:t>global</a:t>
            </a:r>
            <a:r>
              <a:rPr lang="zh-CN" altLang="en-US" sz="2800" dirty="0"/>
              <a:t>对象。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Location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 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0957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110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110594" name="文本占位符 110594"/>
          <p:cNvSpPr>
            <a:spLocks noGrp="1"/>
          </p:cNvSpPr>
          <p:nvPr>
            <p:ph idx="1"/>
          </p:nvPr>
        </p:nvSpPr>
        <p:spPr>
          <a:xfrm>
            <a:off x="38100" y="1600200"/>
            <a:ext cx="8926513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hash </a:t>
            </a:r>
            <a:r>
              <a:rPr lang="zh-CN" altLang="en-US" sz="2800"/>
              <a:t>设置或返回从井号 </a:t>
            </a:r>
            <a:r>
              <a:rPr lang="en-US" altLang="zh-CN" sz="2800"/>
              <a:t>(#) </a:t>
            </a:r>
            <a:r>
              <a:rPr lang="zh-CN" altLang="en-US" sz="2800"/>
              <a:t>开始的 </a:t>
            </a:r>
            <a:r>
              <a:rPr lang="en-US" altLang="zh-CN" sz="2800"/>
              <a:t>URL</a:t>
            </a:r>
            <a:r>
              <a:rPr lang="zh-CN" altLang="en-US" sz="2800"/>
              <a:t>（锚）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host </a:t>
            </a:r>
            <a:r>
              <a:rPr lang="zh-CN" altLang="en-US" sz="2800"/>
              <a:t>设置或返回主机名和当前 </a:t>
            </a:r>
            <a:r>
              <a:rPr lang="en-US" altLang="zh-CN" sz="2800"/>
              <a:t>URL </a:t>
            </a:r>
            <a:r>
              <a:rPr lang="zh-CN" altLang="en-US" sz="2800"/>
              <a:t>的端口号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hostname </a:t>
            </a:r>
            <a:r>
              <a:rPr lang="zh-CN" altLang="en-US" sz="2800"/>
              <a:t>设置或返回当前 </a:t>
            </a:r>
            <a:r>
              <a:rPr lang="en-US" altLang="zh-CN" sz="2800"/>
              <a:t>URL </a:t>
            </a:r>
            <a:r>
              <a:rPr lang="zh-CN" altLang="en-US" sz="2800"/>
              <a:t>的主机名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href </a:t>
            </a:r>
            <a:r>
              <a:rPr lang="zh-CN" altLang="en-US" sz="2800"/>
              <a:t>设置或返回完整的 </a:t>
            </a:r>
            <a:r>
              <a:rPr lang="en-US" altLang="zh-CN" sz="2800"/>
              <a:t>URL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pathname </a:t>
            </a:r>
            <a:r>
              <a:rPr lang="zh-CN" altLang="en-US" sz="2800"/>
              <a:t>设置或返回当前 </a:t>
            </a:r>
            <a:r>
              <a:rPr lang="en-US" altLang="zh-CN" sz="2800"/>
              <a:t>URL </a:t>
            </a:r>
            <a:r>
              <a:rPr lang="zh-CN" altLang="en-US" sz="2800"/>
              <a:t>的路径部分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port </a:t>
            </a:r>
            <a:r>
              <a:rPr lang="zh-CN" altLang="en-US" sz="2800"/>
              <a:t>设置或返回当前 </a:t>
            </a:r>
            <a:r>
              <a:rPr lang="en-US" altLang="zh-CN" sz="2800"/>
              <a:t>URL </a:t>
            </a:r>
            <a:r>
              <a:rPr lang="zh-CN" altLang="en-US" sz="2800"/>
              <a:t>的端口号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protocol </a:t>
            </a:r>
            <a:r>
              <a:rPr lang="zh-CN" altLang="en-US" sz="2800"/>
              <a:t>设置或返回当前 </a:t>
            </a:r>
            <a:r>
              <a:rPr lang="en-US" altLang="zh-CN" sz="2800"/>
              <a:t>URL </a:t>
            </a:r>
            <a:r>
              <a:rPr lang="zh-CN" altLang="en-US" sz="2800"/>
              <a:t>的协议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search</a:t>
            </a:r>
            <a:r>
              <a:rPr lang="en-US" altLang="zh-CN" sz="2800"/>
              <a:t> </a:t>
            </a:r>
            <a:r>
              <a:rPr lang="zh-CN" altLang="en-US" sz="2800"/>
              <a:t>设置或返回从问号 </a:t>
            </a:r>
            <a:r>
              <a:rPr lang="en-US" altLang="zh-CN" sz="2800"/>
              <a:t>(?) </a:t>
            </a:r>
            <a:r>
              <a:rPr lang="zh-CN" altLang="en-US" sz="2800"/>
              <a:t>开始的 </a:t>
            </a:r>
            <a:r>
              <a:rPr lang="en-US" altLang="zh-CN" sz="2800"/>
              <a:t>URL</a:t>
            </a:r>
            <a:r>
              <a:rPr lang="zh-CN" altLang="en-US" sz="2800"/>
              <a:t>（查询部分）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11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1618" name="文本占位符 111618"/>
          <p:cNvSpPr>
            <a:spLocks noGrp="1"/>
          </p:cNvSpPr>
          <p:nvPr>
            <p:ph idx="1"/>
          </p:nvPr>
        </p:nvSpPr>
        <p:spPr>
          <a:xfrm>
            <a:off x="36513" y="1600200"/>
            <a:ext cx="9072562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assign() 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/>
              <a:t>加载新的文档</a:t>
            </a:r>
            <a:r>
              <a:rPr lang="en-US" altLang="zh-CN" sz="1800"/>
              <a:t>,</a:t>
            </a:r>
            <a:r>
              <a:rPr lang="zh-CN" altLang="en-US" sz="1800"/>
              <a:t>这与直接将一个</a:t>
            </a:r>
            <a:r>
              <a:rPr lang="en-US" altLang="zh-CN" sz="1800"/>
              <a:t>URL</a:t>
            </a:r>
            <a:r>
              <a:rPr lang="zh-CN" altLang="en-US" sz="1800"/>
              <a:t>赋值给</a:t>
            </a:r>
            <a:r>
              <a:rPr lang="en-US" altLang="zh-CN" sz="1800"/>
              <a:t>Location</a:t>
            </a:r>
            <a:r>
              <a:rPr lang="zh-CN" altLang="en-US" sz="1800"/>
              <a:t>对象的</a:t>
            </a:r>
            <a:r>
              <a:rPr lang="en-US" altLang="zh-CN" sz="1800"/>
              <a:t>href</a:t>
            </a:r>
            <a:r>
              <a:rPr lang="zh-CN" altLang="en-US" sz="1800"/>
              <a:t>属性效果是一样的</a:t>
            </a: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reload() 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/>
              <a:t>重新加载当前文档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如果该方法没有规定参数，或者参数是 </a:t>
            </a:r>
            <a:r>
              <a:rPr lang="en-US" altLang="zh-CN" sz="1800"/>
              <a:t>false</a:t>
            </a:r>
            <a:r>
              <a:rPr lang="zh-CN" altLang="en-US" sz="1800"/>
              <a:t>，它就会用 </a:t>
            </a:r>
            <a:r>
              <a:rPr lang="en-US" altLang="zh-CN" sz="1800"/>
              <a:t>HTTP </a:t>
            </a:r>
            <a:r>
              <a:rPr lang="zh-CN" altLang="en-US" sz="1800"/>
              <a:t>头 </a:t>
            </a:r>
            <a:r>
              <a:rPr lang="en-US" altLang="zh-CN" sz="1800"/>
              <a:t>If-Modified-Since </a:t>
            </a:r>
            <a:r>
              <a:rPr lang="zh-CN" altLang="en-US" sz="1800"/>
              <a:t>来检测服务器上的文档是否已改变。如果文档已改变，</a:t>
            </a:r>
            <a:r>
              <a:rPr lang="en-US" altLang="zh-CN" sz="1800"/>
              <a:t>reload() </a:t>
            </a:r>
            <a:r>
              <a:rPr lang="zh-CN" altLang="en-US" sz="1800"/>
              <a:t>会再次下载该文档。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如果文档未改变，则该方法将从缓存中装载文档。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这与用户单击浏览器的刷新按钮的效果是完全一样的。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如果把该方法的参数设置为 </a:t>
            </a:r>
            <a:r>
              <a:rPr lang="en-US" altLang="zh-CN" sz="1800"/>
              <a:t>true</a:t>
            </a:r>
            <a:r>
              <a:rPr lang="zh-CN" altLang="en-US" sz="1800"/>
              <a:t>，那么无论文档的最后修改日期是什么，它都会绕过缓存，从服务器上重新下载该文档。这与用户在单击浏览器的刷新按钮时按住 </a:t>
            </a:r>
            <a:r>
              <a:rPr lang="en-US" altLang="zh-CN" sz="1800"/>
              <a:t>Shift </a:t>
            </a:r>
            <a:r>
              <a:rPr lang="zh-CN" altLang="en-US" sz="1800"/>
              <a:t>健的效果是完全一样。</a:t>
            </a: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replace() 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/>
              <a:t>用新的文档替换当前文档，</a:t>
            </a:r>
            <a:r>
              <a:rPr lang="en-US" altLang="zh-CN" sz="1800"/>
              <a:t>replace() </a:t>
            </a:r>
            <a:r>
              <a:rPr lang="zh-CN" altLang="en-US" sz="1800"/>
              <a:t>方法不会在 </a:t>
            </a:r>
            <a:r>
              <a:rPr lang="en-US" altLang="zh-CN" sz="1800"/>
              <a:t>History </a:t>
            </a:r>
            <a:r>
              <a:rPr lang="zh-CN" altLang="en-US" sz="1800"/>
              <a:t>对象中生成一个新的纪录。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当使用该方法时，新的 </a:t>
            </a:r>
            <a:r>
              <a:rPr lang="en-US" altLang="zh-CN" sz="1800"/>
              <a:t>URL </a:t>
            </a:r>
            <a:r>
              <a:rPr lang="zh-CN" altLang="en-US" sz="1800"/>
              <a:t>将覆盖 </a:t>
            </a:r>
            <a:r>
              <a:rPr lang="en-US" altLang="zh-CN" sz="1800"/>
              <a:t>History </a:t>
            </a:r>
            <a:r>
              <a:rPr lang="zh-CN" altLang="en-US" sz="1800"/>
              <a:t>对象中的当前纪录。</a:t>
            </a: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窗口</a:t>
            </a:r>
            <a:endParaRPr lang="zh-CN" altLang="en-US" dirty="0"/>
          </a:p>
        </p:txBody>
      </p:sp>
      <p:sp>
        <p:nvSpPr>
          <p:cNvPr id="14338" name="文本占位符 14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我们将打开的整个网页看做窗口对象</a:t>
            </a:r>
            <a:endParaRPr lang="zh-CN" altLang="en-US" dirty="0"/>
          </a:p>
          <a:p>
            <a:r>
              <a:rPr lang="zh-CN" altLang="en-US" dirty="0"/>
              <a:t>窗口对象中封装了和窗口相关的属性和方法，比如打开一个窗口，关闭一个窗口</a:t>
            </a:r>
            <a:endParaRPr lang="zh-CN" altLang="en-US" dirty="0"/>
          </a:p>
        </p:txBody>
      </p:sp>
      <p:pic>
        <p:nvPicPr>
          <p:cNvPr id="14339" name="图片 143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3429000"/>
            <a:ext cx="8650287" cy="2952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History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相关API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1264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136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113666" name="文本占位符 11366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accent2"/>
                </a:solidFill>
              </a:rPr>
              <a:t>length </a:t>
            </a:r>
            <a:endParaRPr lang="en-US" altLang="zh-CN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返回浏览器历史列表中的 </a:t>
            </a:r>
            <a:r>
              <a:rPr lang="en-US" altLang="zh-CN" sz="2000"/>
              <a:t>URL </a:t>
            </a:r>
            <a:r>
              <a:rPr lang="zh-CN" altLang="en-US" sz="2000"/>
              <a:t>数量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1"/>
          </p:cNvSpPr>
          <p:nvPr>
            <p:ph type="ctrTitle"/>
          </p:nvPr>
        </p:nvSpPr>
        <p:spPr>
          <a:xfrm>
            <a:off x="349250" y="298450"/>
            <a:ext cx="8229600" cy="1143000"/>
          </a:xfrm>
        </p:spPr>
        <p:txBody>
          <a:bodyPr anchor="ctr"/>
          <a:p>
            <a:r>
              <a:rPr lang="zh-CN" altLang="en-US" sz="4400" dirty="0"/>
              <a:t>方法</a:t>
            </a:r>
            <a:endParaRPr lang="zh-CN" altLang="en-US" sz="4400" dirty="0"/>
          </a:p>
        </p:txBody>
      </p:sp>
      <p:sp>
        <p:nvSpPr>
          <p:cNvPr id="114690" name="矩形 2"/>
          <p:cNvSpPr/>
          <p:nvPr/>
        </p:nvSpPr>
        <p:spPr>
          <a:xfrm>
            <a:off x="179388" y="1701800"/>
            <a:ext cx="8785225" cy="320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go(-1)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返回上一页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.back()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后退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.forward()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前进 </a:t>
            </a:r>
            <a:endParaRPr lang="zh-CN" altLang="en-US" sz="3200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avigator 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1571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属性</a:t>
            </a:r>
            <a:endParaRPr lang="zh-CN" altLang="en-US" sz="4400"/>
          </a:p>
        </p:txBody>
      </p:sp>
      <p:sp>
        <p:nvSpPr>
          <p:cNvPr id="116738" name="内容占位符 4"/>
          <p:cNvSpPr>
            <a:spLocks noGrp="1"/>
          </p:cNvSpPr>
          <p:nvPr>
            <p:ph type="subTitle"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appCodeName</a:t>
            </a:r>
            <a:r>
              <a:rPr lang="zh-CN" altLang="en-US" sz="3200" dirty="0"/>
              <a:t>浏览器的代码名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appName</a:t>
            </a:r>
            <a:r>
              <a:rPr lang="zh-CN" altLang="en-US" sz="3200" dirty="0"/>
              <a:t>浏览器名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ppVersion</a:t>
            </a:r>
            <a:r>
              <a:rPr lang="zh-CN" altLang="en-US" sz="3200" dirty="0"/>
              <a:t>浏览器版本号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userAgent</a:t>
            </a:r>
            <a:r>
              <a:rPr lang="zh-CN" altLang="en-US" sz="3200" dirty="0"/>
              <a:t>浏览器名和版本号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platform</a:t>
            </a:r>
            <a:r>
              <a:rPr lang="zh-CN" altLang="en-US" sz="3200" dirty="0"/>
              <a:t>浏览器平台</a:t>
            </a:r>
            <a:endParaRPr lang="en-US" altLang="x-none" sz="3200" dirty="0"/>
          </a:p>
          <a:p>
            <a:pPr lvl="1" indent="-342900" algn="l">
              <a:lnSpc>
                <a:spcPct val="80000"/>
              </a:lnSpc>
              <a:buNone/>
            </a:pPr>
            <a:r>
              <a:rPr lang="en-US" altLang="x-none" sz="1900" b="1" dirty="0">
                <a:solidFill>
                  <a:srgbClr val="00B0F0"/>
                </a:solidFill>
              </a:rPr>
              <a:t>Win32", "Win16", "WinCE", "Mac68k", "MacPPC", "HP-UX", "SunOS" </a:t>
            </a:r>
            <a:r>
              <a:rPr lang="zh-CN" altLang="en-US" sz="1900" b="1" dirty="0">
                <a:solidFill>
                  <a:srgbClr val="00B0F0"/>
                </a:solidFill>
              </a:rPr>
              <a:t>等</a:t>
            </a:r>
            <a:endParaRPr lang="en-US" altLang="x-none" sz="1900" b="1" dirty="0">
              <a:solidFill>
                <a:srgbClr val="00B0F0"/>
              </a:solidFill>
            </a:endParaRPr>
          </a:p>
          <a:p>
            <a:pPr lvl="1" indent="-342900"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cpuClass</a:t>
            </a:r>
            <a:r>
              <a:rPr lang="en-US" altLang="x-none" sz="3000" i="1" dirty="0"/>
              <a:t> </a:t>
            </a:r>
            <a:r>
              <a:rPr lang="en-US" altLang="x-none" sz="3000" dirty="0"/>
              <a:t>CPU</a:t>
            </a:r>
            <a:r>
              <a:rPr lang="zh-CN" altLang="en-US" sz="3000" dirty="0"/>
              <a:t>的信息 </a:t>
            </a:r>
            <a:r>
              <a:rPr lang="en-US" altLang="x-none" sz="3000" dirty="0"/>
              <a:t>"x86“</a:t>
            </a:r>
            <a:endParaRPr lang="zh-CN" altLang="en-US" sz="3000" dirty="0"/>
          </a:p>
          <a:p>
            <a:pPr lvl="1" indent="-342900"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online</a:t>
            </a:r>
            <a:r>
              <a:rPr lang="en-US" altLang="x-none" sz="3000" dirty="0"/>
              <a:t> </a:t>
            </a:r>
            <a:r>
              <a:rPr lang="zh-CN" altLang="en-US" sz="3000" dirty="0"/>
              <a:t>浏览器是否处于联网状态</a:t>
            </a:r>
            <a:endParaRPr lang="en-US" altLang="x-none" sz="3000" dirty="0"/>
          </a:p>
          <a:p>
            <a:pPr lvl="1" indent="-342900" algn="l">
              <a:lnSpc>
                <a:spcPct val="80000"/>
              </a:lnSpc>
              <a:buNone/>
            </a:pPr>
            <a:r>
              <a:rPr lang="en-US" altLang="x-none" sz="3200" b="1" dirty="0">
                <a:solidFill>
                  <a:schemeClr val="accent2"/>
                </a:solidFill>
              </a:rPr>
              <a:t>cookieEnabled</a:t>
            </a:r>
            <a:r>
              <a:rPr lang="en-US" altLang="x-none" sz="3000" dirty="0"/>
              <a:t>  cookie</a:t>
            </a:r>
            <a:r>
              <a:rPr lang="zh-CN" altLang="en-US" sz="3000" dirty="0"/>
              <a:t>是否可用</a:t>
            </a:r>
            <a:endParaRPr lang="en-US" altLang="x-none" sz="3000" i="1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N</a:t>
            </a:r>
            <a:r>
              <a:rPr lang="zh-CN" altLang="en-US" sz="4400" dirty="0"/>
              <a:t>avigator</a:t>
            </a:r>
            <a:r>
              <a:rPr lang="en-US" altLang="x-none" sz="4400" dirty="0"/>
              <a:t> userAgent</a:t>
            </a:r>
            <a:r>
              <a:rPr lang="zh-CN" altLang="en-US" sz="4400" dirty="0"/>
              <a:t>属性</a:t>
            </a:r>
            <a:endParaRPr lang="zh-CN" altLang="en-US" sz="4400" dirty="0"/>
          </a:p>
        </p:txBody>
      </p:sp>
      <p:sp>
        <p:nvSpPr>
          <p:cNvPr id="117762" name="Rectangle 1"/>
          <p:cNvSpPr>
            <a:spLocks noGrp="1"/>
          </p:cNvSpPr>
          <p:nvPr>
            <p:ph type="subTitle" idx="1"/>
          </p:nvPr>
        </p:nvSpPr>
        <p:spPr>
          <a:xfrm>
            <a:off x="107950" y="2451100"/>
            <a:ext cx="9036050" cy="1049338"/>
          </a:xfrm>
          <a:solidFill>
            <a:srgbClr val="F3FFEC"/>
          </a:solidFill>
        </p:spPr>
        <p:txBody>
          <a:bodyPr wrap="square" lIns="0" tIns="0" rIns="0" bIns="63480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/>
              <a:t>.userAgent</a:t>
            </a:r>
            <a:r>
              <a:rPr lang="en-US" altLang="x-none" sz="3200" dirty="0"/>
              <a:t> </a:t>
            </a:r>
            <a:r>
              <a:rPr lang="zh-CN" altLang="en-US" sz="2400" dirty="0"/>
              <a:t>较常用 ，用户端信息，常常用于检测浏览器类型</a:t>
            </a:r>
            <a:br>
              <a:rPr lang="zh-CN" altLang="en-US" sz="24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IE</a:t>
            </a:r>
            <a:r>
              <a:rPr lang="zh-CN" altLang="en-US" sz="4400" dirty="0"/>
              <a:t>浏览器系列</a:t>
            </a:r>
            <a:endParaRPr lang="zh-CN" altLang="en-US" sz="4400" dirty="0"/>
          </a:p>
        </p:txBody>
      </p:sp>
      <p:sp>
        <p:nvSpPr>
          <p:cNvPr id="1187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特征表现：均以 </a:t>
            </a:r>
            <a:r>
              <a:rPr lang="en-US" altLang="x-none" sz="3200" dirty="0">
                <a:solidFill>
                  <a:srgbClr val="FF0000"/>
                </a:solidFill>
              </a:rPr>
              <a:t>"mozilla</a:t>
            </a:r>
            <a:r>
              <a:rPr lang="en-US" altLang="x-none" sz="3200" dirty="0"/>
              <a:t>/" </a:t>
            </a:r>
            <a:r>
              <a:rPr lang="zh-CN" altLang="en-US" sz="3200" dirty="0"/>
              <a:t>开头，</a:t>
            </a:r>
            <a:r>
              <a:rPr lang="en-US" altLang="x-none" sz="3200" dirty="0"/>
              <a:t>"</a:t>
            </a:r>
            <a:r>
              <a:rPr lang="en-US" altLang="x-none" sz="3200" dirty="0">
                <a:solidFill>
                  <a:srgbClr val="FF0000"/>
                </a:solidFill>
              </a:rPr>
              <a:t>msie x.0</a:t>
            </a:r>
            <a:r>
              <a:rPr lang="en-US" altLang="x-none" sz="3200" dirty="0"/>
              <a:t>;" </a:t>
            </a:r>
            <a:r>
              <a:rPr lang="zh-CN" altLang="en-US" sz="3200" dirty="0"/>
              <a:t>中的</a:t>
            </a:r>
            <a:r>
              <a:rPr lang="en-US" altLang="x-none" sz="3200" dirty="0"/>
              <a:t>x</a:t>
            </a:r>
            <a:r>
              <a:rPr lang="zh-CN" altLang="en-US" sz="3200" dirty="0"/>
              <a:t>表示其版本； </a:t>
            </a:r>
            <a:br>
              <a:rPr lang="zh-CN" altLang="en-US" sz="3200" dirty="0"/>
            </a:br>
            <a:r>
              <a:rPr lang="zh-CN" altLang="en-US" sz="3200" dirty="0"/>
              <a:t>判断方法：粗略判断可以只检索 </a:t>
            </a:r>
            <a:r>
              <a:rPr lang="en-US" altLang="x-none" sz="3200" dirty="0"/>
              <a:t>"msie x.0;" </a:t>
            </a:r>
            <a:r>
              <a:rPr lang="zh-CN" altLang="en-US" sz="3200" dirty="0"/>
              <a:t>字符串即可，严格判断可检索 </a:t>
            </a:r>
            <a:r>
              <a:rPr lang="en-US" altLang="x-none" sz="3200" dirty="0"/>
              <a:t>"mozilla/x.0 (compatibal; msie x.0; windows nt"</a:t>
            </a:r>
            <a:r>
              <a:rPr lang="zh-CN" altLang="en-US" sz="3200" dirty="0"/>
              <a:t>，不过一般没有这个必要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Windows</a:t>
            </a:r>
            <a:r>
              <a:rPr lang="zh-CN" altLang="en-US" sz="4400" dirty="0"/>
              <a:t>版</a:t>
            </a:r>
            <a:r>
              <a:rPr lang="en-US" altLang="x-none" sz="4400" dirty="0"/>
              <a:t>Firefox</a:t>
            </a:r>
            <a:endParaRPr lang="zh-CN" altLang="en-US" sz="4400" dirty="0"/>
          </a:p>
        </p:txBody>
      </p:sp>
      <p:sp>
        <p:nvSpPr>
          <p:cNvPr id="11981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特征表现：以</a:t>
            </a:r>
            <a:r>
              <a:rPr lang="en-US" altLang="x-none" sz="3200" dirty="0"/>
              <a:t>"</a:t>
            </a:r>
            <a:r>
              <a:rPr lang="en-US" altLang="x-none" sz="3200" dirty="0">
                <a:solidFill>
                  <a:srgbClr val="FF0000"/>
                </a:solidFill>
              </a:rPr>
              <a:t>mozilla/x.0</a:t>
            </a:r>
            <a:r>
              <a:rPr lang="en-US" altLang="x-none" sz="3200" dirty="0"/>
              <a:t>"</a:t>
            </a:r>
            <a:r>
              <a:rPr lang="zh-CN" altLang="en-US" sz="3200" dirty="0"/>
              <a:t>开头，包含</a:t>
            </a:r>
            <a:r>
              <a:rPr lang="en-US" altLang="x-none" sz="3200" dirty="0"/>
              <a:t>"windows nt","gecko/"</a:t>
            </a:r>
            <a:r>
              <a:rPr lang="zh-CN" altLang="en-US" sz="3200" dirty="0"/>
              <a:t>和</a:t>
            </a:r>
            <a:r>
              <a:rPr lang="en-US" altLang="x-none" sz="3200" dirty="0"/>
              <a:t>"</a:t>
            </a:r>
            <a:r>
              <a:rPr lang="en-US" altLang="x-none" sz="3200" dirty="0">
                <a:solidFill>
                  <a:srgbClr val="FF0000"/>
                </a:solidFill>
              </a:rPr>
              <a:t>firefox</a:t>
            </a:r>
            <a:r>
              <a:rPr lang="en-US" altLang="x-none" sz="3200" dirty="0"/>
              <a:t>/" </a:t>
            </a:r>
            <a:r>
              <a:rPr lang="zh-CN" altLang="en-US" sz="3200" dirty="0"/>
              <a:t>； </a:t>
            </a:r>
            <a:br>
              <a:rPr lang="zh-CN" altLang="en-US" sz="3200" dirty="0"/>
            </a:br>
            <a:r>
              <a:rPr lang="zh-CN" altLang="en-US" sz="3200" dirty="0"/>
              <a:t>判断方法：粗略判断可以只检索 </a:t>
            </a:r>
            <a:r>
              <a:rPr lang="en-US" altLang="x-none" sz="3200" dirty="0"/>
              <a:t>"firefox/"</a:t>
            </a:r>
            <a:r>
              <a:rPr lang="zh-CN" altLang="en-US" sz="3200" dirty="0"/>
              <a:t>和</a:t>
            </a:r>
            <a:r>
              <a:rPr lang="en-US" altLang="x-none" sz="3200" dirty="0"/>
              <a:t>"windows nt" </a:t>
            </a:r>
            <a:r>
              <a:rPr lang="zh-CN" altLang="en-US" sz="3200" dirty="0"/>
              <a:t>字符串，严格判断可以检索</a:t>
            </a:r>
            <a:r>
              <a:rPr lang="en-US" altLang="x-none" sz="3200" dirty="0"/>
              <a:t>"mozilla/" ,"windows nt","gecko/"</a:t>
            </a:r>
            <a:r>
              <a:rPr lang="zh-CN" altLang="en-US" sz="3200" dirty="0"/>
              <a:t>和</a:t>
            </a:r>
            <a:r>
              <a:rPr lang="en-US" altLang="x-none" sz="3200" dirty="0"/>
              <a:t>"firefox/" </a:t>
            </a:r>
            <a:r>
              <a:rPr lang="zh-CN" altLang="en-US" sz="3200" dirty="0"/>
              <a:t>四个字符串；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Windows</a:t>
            </a:r>
            <a:r>
              <a:rPr lang="zh-CN" altLang="en-US" sz="4400" dirty="0"/>
              <a:t>版</a:t>
            </a:r>
            <a:r>
              <a:rPr lang="en-US" altLang="x-none" sz="4400" dirty="0"/>
              <a:t>Chrome</a:t>
            </a:r>
            <a:endParaRPr lang="zh-CN" altLang="en-US" sz="4400" dirty="0"/>
          </a:p>
        </p:txBody>
      </p:sp>
      <p:sp>
        <p:nvSpPr>
          <p:cNvPr id="120834" name="内容占位符 2"/>
          <p:cNvSpPr>
            <a:spLocks noGrp="1"/>
          </p:cNvSpPr>
          <p:nvPr>
            <p:ph type="subTitle" idx="1"/>
          </p:nvPr>
        </p:nvSpPr>
        <p:spPr>
          <a:xfrm>
            <a:off x="0" y="1417638"/>
            <a:ext cx="9109075" cy="4708525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0070C0"/>
                </a:solidFill>
              </a:rPr>
              <a:t>特征表现： </a:t>
            </a:r>
            <a:endParaRPr lang="en-US" altLang="x-none" sz="3200" b="1" dirty="0">
              <a:solidFill>
                <a:srgbClr val="0070C0"/>
              </a:solidFill>
            </a:endParaRPr>
          </a:p>
          <a:p>
            <a:pPr marL="400050" lvl="2" algn="l">
              <a:buNone/>
            </a:pPr>
            <a:r>
              <a:rPr lang="zh-CN" altLang="en-US" sz="2400" dirty="0"/>
              <a:t>以</a:t>
            </a:r>
            <a:r>
              <a:rPr lang="en-US" altLang="x-none" sz="2400" dirty="0"/>
              <a:t>"mozilla/x.0"</a:t>
            </a:r>
            <a:r>
              <a:rPr lang="zh-CN" altLang="en-US" sz="2400" dirty="0"/>
              <a:t>开头，包含</a:t>
            </a:r>
            <a:r>
              <a:rPr lang="en-US" altLang="x-none" sz="2400" dirty="0"/>
              <a:t>"windows nt","</a:t>
            </a:r>
            <a:r>
              <a:rPr lang="en-US" altLang="x-none" sz="2400" dirty="0">
                <a:solidFill>
                  <a:srgbClr val="FF0000"/>
                </a:solidFill>
              </a:rPr>
              <a:t>chrome</a:t>
            </a:r>
            <a:r>
              <a:rPr lang="en-US" altLang="x-none" sz="2400" dirty="0"/>
              <a:t>/"</a:t>
            </a:r>
            <a:r>
              <a:rPr lang="zh-CN" altLang="en-US" sz="2400" dirty="0"/>
              <a:t>，同时包含</a:t>
            </a:r>
            <a:r>
              <a:rPr lang="en-US" altLang="x-none" sz="2400" dirty="0"/>
              <a:t>"applewebkit/","safari/"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zh-CN" altLang="en-US" sz="2400" b="1" dirty="0">
                <a:solidFill>
                  <a:srgbClr val="0070C0"/>
                </a:solidFill>
              </a:rPr>
              <a:t>判断方法：</a:t>
            </a:r>
            <a:endParaRPr lang="en-US" altLang="x-none" sz="2400" b="1" dirty="0">
              <a:solidFill>
                <a:srgbClr val="0070C0"/>
              </a:solidFill>
            </a:endParaRPr>
          </a:p>
          <a:p>
            <a:pPr algn="l">
              <a:buNone/>
            </a:pPr>
            <a:r>
              <a:rPr lang="zh-CN" altLang="en-US" sz="2800" b="1" dirty="0">
                <a:solidFill>
                  <a:srgbClr val="00B050"/>
                </a:solidFill>
              </a:rPr>
              <a:t>粗略判断</a:t>
            </a:r>
            <a:r>
              <a:rPr lang="zh-CN" altLang="en-US" sz="2800" dirty="0"/>
              <a:t>可以只检索 </a:t>
            </a:r>
            <a:r>
              <a:rPr lang="en-US" altLang="x-none" sz="2800" dirty="0"/>
              <a:t>"</a:t>
            </a:r>
            <a:r>
              <a:rPr lang="en-US" altLang="x-none" sz="2800" dirty="0">
                <a:solidFill>
                  <a:srgbClr val="FF0000"/>
                </a:solidFill>
              </a:rPr>
              <a:t>windows nt</a:t>
            </a:r>
            <a:r>
              <a:rPr lang="en-US" altLang="x-none" sz="2800" dirty="0"/>
              <a:t>"</a:t>
            </a:r>
            <a:r>
              <a:rPr lang="zh-CN" altLang="en-US" sz="2800" dirty="0"/>
              <a:t>和</a:t>
            </a:r>
            <a:r>
              <a:rPr lang="en-US" altLang="x-none" sz="2800" dirty="0"/>
              <a:t>"</a:t>
            </a:r>
            <a:r>
              <a:rPr lang="en-US" altLang="x-none" sz="2800" dirty="0">
                <a:solidFill>
                  <a:srgbClr val="FF0000"/>
                </a:solidFill>
              </a:rPr>
              <a:t>chrome</a:t>
            </a:r>
            <a:r>
              <a:rPr lang="en-US" altLang="x-none" sz="2800" dirty="0"/>
              <a:t>/"</a:t>
            </a:r>
            <a:r>
              <a:rPr lang="zh-CN" altLang="en-US" sz="2800" dirty="0"/>
              <a:t>字符串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2800" b="1" dirty="0">
                <a:solidFill>
                  <a:srgbClr val="00B050"/>
                </a:solidFill>
              </a:rPr>
              <a:t>严格判断</a:t>
            </a:r>
            <a:r>
              <a:rPr lang="zh-CN" altLang="en-US" sz="2800" dirty="0"/>
              <a:t>可以同时检索 </a:t>
            </a:r>
            <a:r>
              <a:rPr lang="en-US" altLang="x-none" sz="2800" dirty="0"/>
              <a:t>"mozilla/" ,"windows nt","applewebkit/","safari/","chrome/" </a:t>
            </a:r>
            <a:r>
              <a:rPr lang="zh-CN" altLang="en-US" sz="2800" dirty="0"/>
              <a:t>五个字符串；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Windows</a:t>
            </a:r>
            <a:r>
              <a:rPr lang="zh-CN" altLang="en-US" sz="4400" dirty="0"/>
              <a:t>版</a:t>
            </a:r>
            <a:r>
              <a:rPr lang="en-US" altLang="x-none" sz="4400" dirty="0"/>
              <a:t>Opera</a:t>
            </a:r>
            <a:endParaRPr lang="zh-CN" altLang="en-US" sz="4400" dirty="0"/>
          </a:p>
        </p:txBody>
      </p:sp>
      <p:sp>
        <p:nvSpPr>
          <p:cNvPr id="121858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600200"/>
            <a:ext cx="8856662" cy="4525963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045096"/>
                </a:solidFill>
              </a:rPr>
              <a:t>特征表现：</a:t>
            </a:r>
            <a:endParaRPr lang="en-US" altLang="x-none" sz="3200" b="1" dirty="0">
              <a:solidFill>
                <a:srgbClr val="045096"/>
              </a:solidFill>
            </a:endParaRPr>
          </a:p>
          <a:p>
            <a:pPr algn="l">
              <a:buNone/>
            </a:pPr>
            <a:r>
              <a:rPr lang="zh-CN" altLang="en-US" sz="2800" dirty="0"/>
              <a:t>     </a:t>
            </a:r>
            <a:r>
              <a:rPr lang="zh-CN" altLang="en-US" sz="2400" dirty="0"/>
              <a:t>以</a:t>
            </a:r>
            <a:r>
              <a:rPr lang="en-US" altLang="x-none" sz="2400" dirty="0"/>
              <a:t>"opera/"</a:t>
            </a:r>
            <a:r>
              <a:rPr lang="zh-CN" altLang="en-US" sz="2400" dirty="0"/>
              <a:t>开头，含有</a:t>
            </a:r>
            <a:r>
              <a:rPr lang="en-US" altLang="x-none" sz="2400" dirty="0"/>
              <a:t>"windows nt","presto/" </a:t>
            </a:r>
            <a:r>
              <a:rPr lang="zh-CN" altLang="en-US" sz="2400" dirty="0"/>
              <a:t>字符串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3200" b="1" dirty="0">
                <a:solidFill>
                  <a:srgbClr val="045096"/>
                </a:solidFill>
              </a:rPr>
              <a:t>判断方法：</a:t>
            </a:r>
            <a:endParaRPr lang="en-US" altLang="x-none" sz="3200" b="1" dirty="0">
              <a:solidFill>
                <a:srgbClr val="045096"/>
              </a:solidFill>
            </a:endParaRPr>
          </a:p>
          <a:p>
            <a:pPr algn="l">
              <a:buNone/>
            </a:pPr>
            <a:r>
              <a:rPr lang="zh-CN" altLang="en-US" sz="2400" dirty="0"/>
              <a:t>      粗略判断只检索 </a:t>
            </a:r>
            <a:r>
              <a:rPr lang="en-US" altLang="x-none" sz="2400" dirty="0"/>
              <a:t>"windows nt"</a:t>
            </a:r>
            <a:r>
              <a:rPr lang="zh-CN" altLang="en-US" sz="2400" dirty="0"/>
              <a:t>和</a:t>
            </a:r>
            <a:r>
              <a:rPr lang="en-US" altLang="x-none" sz="2400" dirty="0"/>
              <a:t>"</a:t>
            </a:r>
            <a:r>
              <a:rPr lang="en-US" altLang="x-none" sz="3200" dirty="0">
                <a:solidFill>
                  <a:srgbClr val="FF0000"/>
                </a:solidFill>
              </a:rPr>
              <a:t>opera</a:t>
            </a:r>
            <a:r>
              <a:rPr lang="en-US" altLang="x-none" sz="2400" dirty="0"/>
              <a:t>/"</a:t>
            </a:r>
            <a:r>
              <a:rPr lang="zh-CN" altLang="en-US" sz="2400" dirty="0"/>
              <a:t>字符串，严格判断同时检索 </a:t>
            </a:r>
            <a:r>
              <a:rPr lang="en-US" altLang="x-none" sz="2400" dirty="0"/>
              <a:t>"opera/","windows nt" </a:t>
            </a:r>
            <a:r>
              <a:rPr lang="zh-CN" altLang="en-US" sz="2400" dirty="0"/>
              <a:t>和 </a:t>
            </a:r>
            <a:r>
              <a:rPr lang="en-US" altLang="x-none" sz="2400" dirty="0"/>
              <a:t>"presto/"</a:t>
            </a:r>
            <a:r>
              <a:rPr lang="zh-CN" altLang="en-US" sz="2400" dirty="0"/>
              <a:t>；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面向对象分析窗口对象</a:t>
            </a:r>
            <a:endParaRPr lang="zh-CN" altLang="en-US" dirty="0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>
          <a:xfrm>
            <a:off x="107950" y="1628775"/>
            <a:ext cx="4248150" cy="4527550"/>
          </a:xfrm>
        </p:spPr>
        <p:txBody>
          <a:bodyPr anchor="t"/>
          <a:p>
            <a:r>
              <a:rPr lang="zh-CN" altLang="en-US" dirty="0"/>
              <a:t>Function window 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高度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宽度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Wndow.prototype={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打开窗口</a:t>
            </a:r>
            <a:r>
              <a:rPr lang="en-US" altLang="zh-CN" dirty="0"/>
              <a:t>open</a:t>
            </a:r>
            <a:endParaRPr lang="en-US" altLang="zh-CN" dirty="0"/>
          </a:p>
          <a:p>
            <a:pPr marL="1905" lvl="1" indent="455295"/>
            <a:r>
              <a:rPr lang="zh-CN" altLang="en-US" dirty="0"/>
              <a:t>关闭当前窗口</a:t>
            </a:r>
            <a:r>
              <a:rPr lang="en-US" altLang="zh-CN" dirty="0"/>
              <a:t>close</a:t>
            </a:r>
            <a:endParaRPr lang="en-US" altLang="zh-CN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15363" name="文本框 15363"/>
          <p:cNvSpPr txBox="1"/>
          <p:nvPr/>
        </p:nvSpPr>
        <p:spPr>
          <a:xfrm>
            <a:off x="4429125" y="1844675"/>
            <a:ext cx="4464050" cy="229552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/>
            <a:r>
              <a:rPr lang="zh-CN" altLang="en-US" b="1" dirty="0">
                <a:solidFill>
                  <a:schemeClr val="accent2"/>
                </a:solidFill>
                <a:ea typeface="宋体" charset="-122"/>
              </a:rPr>
              <a:t>看看开发JS的这位编程大牛中的大神是如何使用面向对象分析窗口的</a:t>
            </a:r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  <a:p>
            <a:pPr lvl="0"/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其实你会发现：也不难</a:t>
            </a:r>
            <a:endParaRPr lang="zh-CN" altLang="en-US" dirty="0">
              <a:ea typeface="宋体" charset="-122"/>
            </a:endParaRPr>
          </a:p>
          <a:p>
            <a:pPr lvl="0"/>
            <a:endParaRPr lang="zh-CN" altLang="en-US" dirty="0"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所以面向对象学习的不是语法规范，而是如何将现实世界抽象成代码中的对象，然后进行编程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S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creen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22882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zh-CN" altLang="en-US" sz="3200" kern="120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得到有关客户端显示屏幕的信息</a:t>
            </a:r>
            <a:endParaRPr lang="zh-CN" altLang="en-US"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zh-CN" sz="4400"/>
              <a:t>screen</a:t>
            </a:r>
            <a:endParaRPr lang="en-US" altLang="zh-CN" sz="4400"/>
          </a:p>
        </p:txBody>
      </p:sp>
      <p:graphicFrame>
        <p:nvGraphicFramePr>
          <p:cNvPr id="123907" name="表格 123906"/>
          <p:cNvGraphicFramePr/>
          <p:nvPr/>
        </p:nvGraphicFramePr>
        <p:xfrm>
          <a:off x="287338" y="1268413"/>
          <a:ext cx="8569325" cy="5167313"/>
        </p:xfrm>
        <a:graphic>
          <a:graphicData uri="http://schemas.openxmlformats.org/drawingml/2006/table">
            <a:tbl>
              <a:tblPr/>
              <a:tblGrid>
                <a:gridCol w="2700338"/>
                <a:gridCol w="4032250"/>
                <a:gridCol w="1836737"/>
              </a:tblGrid>
              <a:tr h="361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属性</a:t>
                      </a:r>
                      <a:endParaRPr lang="zh-CN" altLang="en-US"/>
                    </a:p>
                  </a:txBody>
                  <a:tcPr marL="7414" marR="7414" marT="7414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7414" marR="7414" marT="7414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  <a:endParaRPr lang="zh-CN" altLang="en-US"/>
                    </a:p>
                  </a:txBody>
                  <a:tcPr marL="7414" marR="7414" marT="7414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5064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Screen.availHeight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取得显示屏幕的高度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(Windows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任务栏除外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，像素单位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Screen.availWidth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取得显示屏幕的宽度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(Windows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任务栏除外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，像素单位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Screen.colorDepth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目标设备或缓冲器上的调色板的比特深度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Screen.height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取得显示屏幕的高度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89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Screen.width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取得显示器屏幕的宽度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都支持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Screen.bufferDepth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设置或得到调色板的比特深度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Screen.deviceXDPI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得到显示屏幕的每英寸水平点数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Screen.deviceYDPI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得到显示屏幕的每英寸垂直点数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Screen.fontSmoothingEnabled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得到用户是否在显示控制面板中启用了字体平滑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Screen.logicalXDPI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得到显示屏幕每英寸的水平方向的常规点数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Screen.logicalYDPI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得到显示屏幕每英寸的垂直方向的常规点数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4222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Screen.updateInterval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设置或得到屏幕的刷新率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287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Screen.pixelDepth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得到显示屏幕的颜色分辨率（比特每像素）</a:t>
                      </a:r>
                      <a:endParaRPr lang="zh-CN" altLang="en-US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仅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不支持</a:t>
                      </a:r>
                      <a:endParaRPr lang="zh-CN" altLang="en-US" dirty="0"/>
                    </a:p>
                  </a:txBody>
                  <a:tcPr marL="18534" marR="44481" marT="11120" marB="741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DOM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2493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Document</a:t>
            </a:r>
            <a:r>
              <a:rPr lang="zh-CN" altLang="en-US" sz="4400" dirty="0"/>
              <a:t>普通属性</a:t>
            </a:r>
            <a:endParaRPr lang="zh-CN" altLang="en-US" sz="4400" dirty="0"/>
          </a:p>
        </p:txBody>
      </p:sp>
      <p:graphicFrame>
        <p:nvGraphicFramePr>
          <p:cNvPr id="125955" name="表格 125954"/>
          <p:cNvGraphicFramePr/>
          <p:nvPr/>
        </p:nvGraphicFramePr>
        <p:xfrm>
          <a:off x="261938" y="1557338"/>
          <a:ext cx="8702675" cy="4683125"/>
        </p:xfrm>
        <a:graphic>
          <a:graphicData uri="http://schemas.openxmlformats.org/drawingml/2006/table">
            <a:tbl>
              <a:tblPr/>
              <a:tblGrid>
                <a:gridCol w="1679575"/>
                <a:gridCol w="4427538"/>
                <a:gridCol w="2595562"/>
              </a:tblGrid>
              <a:tr h="552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属性</a:t>
                      </a:r>
                      <a:endParaRPr lang="zh-CN" altLang="en-US"/>
                    </a:p>
                  </a:txBody>
                  <a:tcPr marL="5855" marR="5855" marT="5855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5855" marR="5855" marT="5855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  <a:endParaRPr lang="zh-CN" altLang="en-US"/>
                    </a:p>
                  </a:txBody>
                  <a:tcPr marL="5855" marR="5855" marT="5855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622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Cookie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设置或得到与当前文档有关的所有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cookie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620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domain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得到当前文档的域名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12271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lastModified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得到文档被最后修改的日期和时间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不同浏览器结果可能不同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8239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referrer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得到载入当前文档的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URL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（前一个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URL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地址）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191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title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得到当前文档的标题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317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URL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得到当前文档的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URL</a:t>
                      </a:r>
                      <a:endParaRPr lang="zh-CN" altLang="en-US" dirty="0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4638" marR="35130" marT="8783" marB="5855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document</a:t>
            </a:r>
            <a:r>
              <a:rPr lang="zh-CN" altLang="en-US" sz="4400" dirty="0"/>
              <a:t>集合属性</a:t>
            </a:r>
            <a:endParaRPr lang="zh-CN" altLang="en-US" sz="4400" dirty="0"/>
          </a:p>
        </p:txBody>
      </p:sp>
      <p:graphicFrame>
        <p:nvGraphicFramePr>
          <p:cNvPr id="126979" name="表格 126978"/>
          <p:cNvGraphicFramePr/>
          <p:nvPr/>
        </p:nvGraphicFramePr>
        <p:xfrm>
          <a:off x="528638" y="1628775"/>
          <a:ext cx="8158163" cy="4651375"/>
        </p:xfrm>
        <a:graphic>
          <a:graphicData uri="http://schemas.openxmlformats.org/drawingml/2006/table">
            <a:tbl>
              <a:tblPr/>
              <a:tblGrid>
                <a:gridCol w="1450975"/>
                <a:gridCol w="4537075"/>
                <a:gridCol w="2170113"/>
              </a:tblGrid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集合</a:t>
                      </a:r>
                      <a:endParaRPr lang="zh-CN" altLang="en-US"/>
                    </a:p>
                  </a:txBody>
                  <a:tcPr marL="6317" marR="6317" marT="6317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6317" marR="6317" marT="6317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  <a:endParaRPr lang="zh-CN" altLang="en-US"/>
                    </a:p>
                  </a:txBody>
                  <a:tcPr marL="6317" marR="6317" marT="6317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885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all[]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提供对文档中所有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HTML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元素访问的数组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已较少适用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833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anchors[]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Anchor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对象引用的数组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81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forms[]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Form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对象引用的数组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82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images[]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Image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对象引用的数组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936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links[]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对文档中所有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Area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和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Link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对象引用的数组</a:t>
                      </a:r>
                      <a:endParaRPr lang="zh-CN" altLang="en-US" dirty="0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15792" marR="37901" marT="9475" marB="6317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7008" name="灯片编号占位符 1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dirty="0">
                <a:solidFill>
                  <a:srgbClr val="898989"/>
                </a:solidFill>
                <a:ea typeface="宋体" charset="-122"/>
              </a:rPr>
            </a:fld>
            <a:endParaRPr lang="zh-CN" altLang="en-US" dirty="0">
              <a:solidFill>
                <a:srgbClr val="898989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"/>
          <p:cNvSpPr>
            <a:spLocks noGrp="1"/>
          </p:cNvSpPr>
          <p:nvPr>
            <p:ph type="ctrTitle"/>
          </p:nvPr>
        </p:nvSpPr>
        <p:spPr>
          <a:xfrm>
            <a:off x="682625" y="188913"/>
            <a:ext cx="8229600" cy="1143000"/>
          </a:xfrm>
        </p:spPr>
        <p:txBody>
          <a:bodyPr anchor="ctr"/>
          <a:p>
            <a:r>
              <a:rPr lang="en-US" altLang="x-none" sz="4400" dirty="0"/>
              <a:t>document</a:t>
            </a:r>
            <a:r>
              <a:rPr lang="en-US" altLang="x-none" sz="3600" dirty="0"/>
              <a:t> </a:t>
            </a:r>
            <a:r>
              <a:rPr lang="zh-CN" altLang="en-US" sz="3600" dirty="0"/>
              <a:t>对象方法</a:t>
            </a:r>
            <a:endParaRPr lang="zh-CN" altLang="en-US" sz="3600" dirty="0"/>
          </a:p>
        </p:txBody>
      </p:sp>
      <p:graphicFrame>
        <p:nvGraphicFramePr>
          <p:cNvPr id="128003" name="表格 128002"/>
          <p:cNvGraphicFramePr/>
          <p:nvPr/>
        </p:nvGraphicFramePr>
        <p:xfrm>
          <a:off x="107950" y="1196975"/>
          <a:ext cx="8875713" cy="5232400"/>
        </p:xfrm>
        <a:graphic>
          <a:graphicData uri="http://schemas.openxmlformats.org/drawingml/2006/table">
            <a:tbl>
              <a:tblPr/>
              <a:tblGrid>
                <a:gridCol w="2730500"/>
                <a:gridCol w="4929188"/>
                <a:gridCol w="1216025"/>
              </a:tblGrid>
              <a:tr h="454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2590" marR="2590" marT="2590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2590" marR="2590" marT="2590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说明</a:t>
                      </a:r>
                      <a:endParaRPr lang="zh-CN" altLang="en-US"/>
                    </a:p>
                  </a:txBody>
                  <a:tcPr marL="2590" marR="2590" marT="2590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7032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getElementById()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根据元素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id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得到元素（第一个）对象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id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唯一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835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getElementsByName()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根据元素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name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得到元素对象的集合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965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getElementsByTagName()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根据指定标签名得到元素对象的集合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55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open()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打开一个数据流，以收集来自任何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document.write()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或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document.writeln()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方法的输出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write()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向文档写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HTML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表达式 或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JavaScript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代码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writeln()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等同于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write()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方法，不同的是在每个表达式之后写一个换行符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064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close()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关闭用 </a:t>
                      </a:r>
                      <a:r>
                        <a:rPr lang="en-US" altLang="x-none" sz="16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document.open() 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方法打开的输出流，并显示选定的数据</a:t>
                      </a:r>
                      <a:endParaRPr lang="zh-CN" altLang="en-US" dirty="0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无</a:t>
                      </a:r>
                      <a:endParaRPr lang="zh-CN" altLang="en-US"/>
                    </a:p>
                  </a:txBody>
                  <a:tcPr marL="6475" marR="15540" marT="3885" marB="2590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290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主题：BOM面试题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29026" name="副标题 1290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3004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0050" name="文本占位符 13005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/>
              <a:t>以下哪些是</a:t>
            </a:r>
            <a:r>
              <a:rPr lang="en-US" altLang="zh-CN" sz="2400"/>
              <a:t>javascript</a:t>
            </a:r>
            <a:r>
              <a:rPr lang="zh-CN" altLang="en-US" sz="2400"/>
              <a:t>的全局函数：（）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A. escape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B. parseFloat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C. eval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D. setTimeout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E. alert</a:t>
            </a:r>
            <a:endParaRPr lang="en-US" altLang="zh-CN" sz="2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31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1074" name="文本占位符 1310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ABC</a:t>
            </a:r>
            <a:endParaRPr lang="zh-CN" altLang="en-US" dirty="0"/>
          </a:p>
          <a:p>
            <a:r>
              <a:rPr lang="zh-CN" altLang="en-US" dirty="0"/>
              <a:t>考察window对象的全局属性和方法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13209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2098" name="文本占位符 1320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/>
              <a:t>关于</a:t>
            </a:r>
            <a:r>
              <a:rPr lang="en-US" altLang="zh-CN" sz="2400"/>
              <a:t>IE</a:t>
            </a:r>
            <a:r>
              <a:rPr lang="zh-CN" altLang="en-US" sz="2400"/>
              <a:t>的</a:t>
            </a:r>
            <a:r>
              <a:rPr lang="en-US" altLang="zh-CN" sz="2400"/>
              <a:t>window</a:t>
            </a:r>
            <a:r>
              <a:rPr lang="zh-CN" altLang="en-US" sz="2400"/>
              <a:t>对象表述正确的有：（）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A. window.opener</a:t>
            </a:r>
            <a:r>
              <a:rPr lang="zh-CN" altLang="en-US" sz="2400"/>
              <a:t>属性本身就是指向</a:t>
            </a:r>
            <a:r>
              <a:rPr lang="en-US" altLang="zh-CN" sz="2400"/>
              <a:t>window</a:t>
            </a:r>
            <a:r>
              <a:rPr lang="zh-CN" altLang="en-US" sz="2400"/>
              <a:t>对象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B. window.reload()</a:t>
            </a:r>
            <a:r>
              <a:rPr lang="zh-CN" altLang="en-US" sz="2400"/>
              <a:t>方法可以用来刷新当前页面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C. window.location=”a.html”</a:t>
            </a:r>
            <a:r>
              <a:rPr lang="zh-CN" altLang="en-US" sz="2400"/>
              <a:t>和</a:t>
            </a:r>
            <a:r>
              <a:rPr lang="en-US" altLang="zh-CN" sz="2400"/>
              <a:t>window.location.href=”a.html”</a:t>
            </a:r>
            <a:r>
              <a:rPr lang="zh-CN" altLang="en-US" sz="2400"/>
              <a:t>的作用都是把当前页面替换成</a:t>
            </a:r>
            <a:r>
              <a:rPr lang="en-US" altLang="zh-CN" sz="2400"/>
              <a:t>a.html</a:t>
            </a:r>
            <a:r>
              <a:rPr lang="zh-CN" altLang="en-US" sz="2400"/>
              <a:t>页面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D. </a:t>
            </a:r>
            <a:r>
              <a:rPr lang="zh-CN" altLang="en-US" sz="2400"/>
              <a:t>定义了全局变量</a:t>
            </a:r>
            <a:r>
              <a:rPr lang="en-US" altLang="zh-CN" sz="2400"/>
              <a:t>g</a:t>
            </a:r>
            <a:r>
              <a:rPr lang="zh-CN" altLang="en-US" sz="2400"/>
              <a:t>；可以用</a:t>
            </a:r>
            <a:r>
              <a:rPr lang="en-US" altLang="zh-CN" sz="2400"/>
              <a:t>window.g</a:t>
            </a:r>
            <a:r>
              <a:rPr lang="zh-CN" altLang="en-US" sz="2400"/>
              <a:t>的方式来存取该变量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窗口代码</a:t>
            </a:r>
            <a:endParaRPr lang="zh-CN" altLang="en-US" dirty="0"/>
          </a:p>
        </p:txBody>
      </p:sp>
      <p:sp>
        <p:nvSpPr>
          <p:cNvPr id="16386" name="文本占位符 163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widow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6387" name="图片 1638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709863"/>
            <a:ext cx="7127875" cy="2232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33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3122" name="文本占位符 1331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ACD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B ：应该是location.reload或者window.location.reload</a:t>
            </a:r>
            <a:endParaRPr lang="zh-CN" alt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34145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4146" name="文本占位符 1341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列举浏览器对象模型</a:t>
            </a:r>
            <a:r>
              <a:rPr lang="en-US" altLang="zh-CN"/>
              <a:t>BOM</a:t>
            </a:r>
            <a:r>
              <a:rPr lang="zh-CN" altLang="en-US"/>
              <a:t>里常用的至少</a:t>
            </a:r>
            <a:r>
              <a:rPr lang="en-US" altLang="zh-CN"/>
              <a:t>4</a:t>
            </a:r>
            <a:r>
              <a:rPr lang="zh-CN" altLang="en-US"/>
              <a:t>个对象，并列举</a:t>
            </a:r>
            <a:r>
              <a:rPr lang="en-US" altLang="zh-CN"/>
              <a:t>window</a:t>
            </a:r>
            <a:r>
              <a:rPr lang="zh-CN" altLang="en-US"/>
              <a:t>对象的常用方法至少</a:t>
            </a:r>
            <a:r>
              <a:rPr lang="en-US" altLang="zh-CN"/>
              <a:t>5</a:t>
            </a:r>
            <a:r>
              <a:rPr lang="zh-CN" altLang="en-US"/>
              <a:t>个 （</a:t>
            </a:r>
            <a:r>
              <a:rPr lang="en-US" altLang="zh-CN"/>
              <a:t>10</a:t>
            </a:r>
            <a:r>
              <a:rPr lang="zh-CN" altLang="en-US"/>
              <a:t>分）</a:t>
            </a: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标题 135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5170" name="文本占位符 135170"/>
          <p:cNvSpPr>
            <a:spLocks noGrp="1"/>
          </p:cNvSpPr>
          <p:nvPr>
            <p:ph idx="1"/>
          </p:nvPr>
        </p:nvSpPr>
        <p:spPr>
          <a:xfrm>
            <a:off x="107950" y="1600200"/>
            <a:ext cx="8929688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对象：</a:t>
            </a:r>
            <a:r>
              <a:rPr lang="en-US" altLang="zh-CN"/>
              <a:t>Window document location screen history navigator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方法：</a:t>
            </a:r>
            <a:r>
              <a:rPr lang="en-US" altLang="zh-CN"/>
              <a:t>Alert() confirm() prompt() open() close()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>
          <a:xfrm>
            <a:off x="107950" y="1600200"/>
            <a:ext cx="8929688" cy="4525963"/>
          </a:xfrm>
        </p:spPr>
        <p:txBody>
          <a:bodyPr anchor="t"/>
          <a:p>
            <a:r>
              <a:rPr lang="zh-CN" altLang="en-US"/>
              <a:t>怎样添加、移除、移动、复制、创建和查找节点</a:t>
            </a:r>
            <a:endParaRPr lang="zh-CN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5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主题：内置对象和面向对象</a:t>
            </a:r>
            <a:endParaRPr lang="zh-CN" altLang="en-US" sz="5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charset="0"/>
                <a:ea typeface="宋体" charset="-122"/>
                <a:cs typeface="+mj-cs"/>
                <a:sym typeface="Calibri" charset="0"/>
              </a:rPr>
              <a:t>概述</a:t>
            </a:r>
            <a:endParaRPr lang="zh-CN" altLang="en-US" sz="4400" kern="120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3824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39266" name="内容占位符 2"/>
          <p:cNvSpPr>
            <a:spLocks noGrp="1"/>
          </p:cNvSpPr>
          <p:nvPr>
            <p:ph type="subTitle" idx="1"/>
          </p:nvPr>
        </p:nvSpPr>
        <p:spPr>
          <a:xfrm>
            <a:off x="384810" y="1916430"/>
            <a:ext cx="8759190" cy="4208780"/>
          </a:xfrm>
        </p:spPr>
        <p:txBody>
          <a:bodyPr anchor="t"/>
          <a:p>
            <a:pPr algn="l">
              <a:buNone/>
            </a:pPr>
            <a:r>
              <a:rPr lang="en-US" altLang="x-none" sz="2800" b="1" dirty="0">
                <a:solidFill>
                  <a:srgbClr val="00B050"/>
                </a:solidFill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</a:rPr>
              <a:t>系统内置对象</a:t>
            </a:r>
            <a:endParaRPr lang="en-US" altLang="x-none" sz="2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/>
              <a:t>var a = new Array(); // </a:t>
            </a:r>
            <a:r>
              <a:rPr lang="zh-CN" altLang="en-US" sz="2800" dirty="0"/>
              <a:t>创建一个空数组，效果等同 </a:t>
            </a:r>
            <a:r>
              <a:rPr lang="en-US" altLang="x-none" sz="2800" dirty="0"/>
              <a:t>[].</a:t>
            </a:r>
            <a:endParaRPr lang="zh-CN" altLang="en-US" sz="2800" dirty="0"/>
          </a:p>
          <a:p>
            <a:pPr algn="l">
              <a:buNone/>
            </a:pPr>
            <a:r>
              <a:rPr lang="en-US" altLang="x-none" sz="2800" dirty="0"/>
              <a:t>var d = new Date(); // </a:t>
            </a:r>
            <a:r>
              <a:rPr lang="zh-CN" altLang="en-US" sz="2800" dirty="0"/>
              <a:t>创建一个表示当前时间的对象</a:t>
            </a: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var str = new String()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概述 </a:t>
            </a:r>
            <a:r>
              <a:rPr lang="en-US" altLang="x-none" sz="4400" dirty="0"/>
              <a:t>–</a:t>
            </a:r>
            <a:r>
              <a:rPr lang="zh-CN" altLang="en-US" sz="4400" dirty="0"/>
              <a:t>万物皆对象</a:t>
            </a:r>
            <a:endParaRPr lang="zh-CN" altLang="en-US" sz="4400" dirty="0"/>
          </a:p>
        </p:txBody>
      </p:sp>
      <p:sp>
        <p:nvSpPr>
          <p:cNvPr id="1402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Object</a:t>
            </a:r>
            <a:r>
              <a:rPr lang="zh-CN" altLang="en-US" sz="3200" dirty="0"/>
              <a:t>对象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Array</a:t>
            </a:r>
            <a:r>
              <a:rPr lang="zh-CN" altLang="en-US" sz="3200" dirty="0"/>
              <a:t>对象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函数对象</a:t>
            </a:r>
            <a:r>
              <a:rPr lang="en-US" altLang="x-none" sz="3200" dirty="0"/>
              <a:t>Function – </a:t>
            </a:r>
            <a:r>
              <a:rPr lang="zh-CN" altLang="en-US" sz="3200" dirty="0"/>
              <a:t>详解 重点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字符串对象</a:t>
            </a:r>
            <a:r>
              <a:rPr lang="en-US" altLang="x-none" sz="3200" dirty="0"/>
              <a:t>String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数学对象</a:t>
            </a:r>
            <a:r>
              <a:rPr lang="en-US" altLang="x-none" sz="3200" dirty="0"/>
              <a:t>Math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日期对象</a:t>
            </a:r>
            <a:r>
              <a:rPr lang="en-US" altLang="x-none" sz="3200" dirty="0"/>
              <a:t>Date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正则表达式对象</a:t>
            </a:r>
            <a:r>
              <a:rPr lang="en-US" altLang="x-none" sz="3200" dirty="0"/>
              <a:t>Reg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数字对象</a:t>
            </a:r>
            <a:r>
              <a:rPr lang="en-US" altLang="x-none" sz="3200" dirty="0"/>
              <a:t>Number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Error</a:t>
            </a:r>
            <a:r>
              <a:rPr lang="zh-CN" altLang="en-US" sz="3200" dirty="0"/>
              <a:t>对象 </a:t>
            </a:r>
            <a:r>
              <a:rPr lang="en-US" altLang="x-none" sz="3200" dirty="0"/>
              <a:t>– </a:t>
            </a:r>
            <a:r>
              <a:rPr lang="zh-CN" altLang="en-US" sz="3200" dirty="0"/>
              <a:t>了解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String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131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 </a:t>
            </a:r>
            <a:r>
              <a:rPr lang="zh-CN" altLang="en-US" sz="4400" dirty="0"/>
              <a:t>对象</a:t>
            </a:r>
            <a:endParaRPr lang="zh-CN" altLang="en-US" sz="4400" dirty="0"/>
          </a:p>
        </p:txBody>
      </p:sp>
      <p:sp>
        <p:nvSpPr>
          <p:cNvPr id="142338" name="Rectangle 1"/>
          <p:cNvSpPr>
            <a:spLocks noGrp="1"/>
          </p:cNvSpPr>
          <p:nvPr>
            <p:ph type="subTitle" idx="1"/>
          </p:nvPr>
        </p:nvSpPr>
        <p:spPr>
          <a:xfrm>
            <a:off x="476250" y="2060575"/>
            <a:ext cx="8229600" cy="2462213"/>
          </a:xfrm>
          <a:solidFill>
            <a:srgbClr val="F5F5F5"/>
          </a:solidFill>
        </p:spPr>
        <p:txBody>
          <a:bodyPr wrap="squar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/>
              <a:t>知识点讲解：</a:t>
            </a:r>
            <a:endParaRPr lang="en-US" altLang="x-none" sz="32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zh-CN" altLang="en-US" sz="2400" dirty="0"/>
              <a:t>通过new String(s)创建</a:t>
            </a:r>
            <a:r>
              <a:rPr lang="en-US" altLang="x-none" sz="2400" dirty="0"/>
              <a:t>string</a:t>
            </a:r>
            <a:endParaRPr lang="zh-CN" altLang="en-US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zh-CN" altLang="en-US" sz="2400" dirty="0"/>
              <a:t>比较传统方式创建和对象模式创建不同点 相同点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en-US" altLang="x-none" sz="2400" dirty="0"/>
              <a:t>String</a:t>
            </a:r>
            <a:r>
              <a:rPr lang="zh-CN" altLang="en-US" sz="2400" dirty="0"/>
              <a:t>对象的属性整体预览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en-US" altLang="x-none" sz="2400" dirty="0"/>
              <a:t>String</a:t>
            </a:r>
            <a:r>
              <a:rPr lang="zh-CN" altLang="en-US" sz="2400" dirty="0"/>
              <a:t>对象的方法整体预览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点击星座打开星座的描述页面</a:t>
            </a:r>
            <a:endParaRPr lang="zh-CN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标题 143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字符串的本质是String对象的一个实例</a:t>
            </a:r>
            <a:endParaRPr lang="zh-CN" altLang="en-US" sz="3600" dirty="0"/>
          </a:p>
        </p:txBody>
      </p:sp>
      <p:sp>
        <p:nvSpPr>
          <p:cNvPr id="143362" name="文本占位符 14336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43363" name="图片 1433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340485"/>
            <a:ext cx="7780655" cy="50647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</a:t>
            </a:r>
            <a:r>
              <a:rPr lang="zh-CN" altLang="en-US" sz="4400" dirty="0"/>
              <a:t>对象属性预览</a:t>
            </a:r>
            <a:endParaRPr lang="zh-CN" altLang="en-US" sz="4400" dirty="0"/>
          </a:p>
        </p:txBody>
      </p:sp>
      <p:sp>
        <p:nvSpPr>
          <p:cNvPr id="144386" name="内容占位符 2"/>
          <p:cNvSpPr/>
          <p:nvPr/>
        </p:nvSpPr>
        <p:spPr>
          <a:xfrm>
            <a:off x="488950" y="1628775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>
              <a:spcBef>
                <a:spcPct val="20000"/>
              </a:spcBef>
              <a:buChar char="•"/>
            </a:pPr>
            <a:endParaRPr sz="3200">
              <a:latin typeface="Calibri" charset="0"/>
              <a:ea typeface="宋体" charset="-122"/>
              <a:sym typeface="Calibri" charset="0"/>
            </a:endParaRPr>
          </a:p>
        </p:txBody>
      </p:sp>
      <p:pic>
        <p:nvPicPr>
          <p:cNvPr id="144387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1773238"/>
            <a:ext cx="8640762" cy="26431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</a:t>
            </a:r>
            <a:r>
              <a:rPr lang="zh-CN" altLang="en-US" sz="4400" dirty="0"/>
              <a:t>对象方法预览</a:t>
            </a:r>
            <a:endParaRPr lang="zh-CN" altLang="en-US" sz="4400" dirty="0"/>
          </a:p>
        </p:txBody>
      </p:sp>
      <p:pic>
        <p:nvPicPr>
          <p:cNvPr id="145410" name="图片 3"/>
          <p:cNvPicPr>
            <a:picLocks noChangeAspect="1"/>
          </p:cNvPicPr>
          <p:nvPr/>
        </p:nvPicPr>
        <p:blipFill>
          <a:blip r:embed="rId1"/>
          <a:srcRect b="25734"/>
          <a:stretch>
            <a:fillRect/>
          </a:stretch>
        </p:blipFill>
        <p:spPr>
          <a:xfrm>
            <a:off x="-36830" y="404495"/>
            <a:ext cx="8659495" cy="62776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146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String对象的方法真正位置</a:t>
            </a:r>
            <a:endParaRPr lang="zh-CN" altLang="en-US" dirty="0"/>
          </a:p>
        </p:txBody>
      </p:sp>
      <p:sp>
        <p:nvSpPr>
          <p:cNvPr id="146434" name="文本占位符 1464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function String() {</a:t>
            </a:r>
            <a:endParaRPr lang="zh-CN" altLang="en-US" dirty="0"/>
          </a:p>
          <a:p>
            <a:r>
              <a:rPr lang="zh-CN" altLang="en-US" dirty="0"/>
              <a:t>this.length=''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String.prototype={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charAt()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subString()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indexOf()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47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新增方法</a:t>
            </a:r>
            <a:endParaRPr lang="zh-CN" altLang="en-US" dirty="0"/>
          </a:p>
        </p:txBody>
      </p:sp>
      <p:sp>
        <p:nvSpPr>
          <p:cNvPr id="147458" name="文本占位符 14745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47459" name="图片 14745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1630363"/>
            <a:ext cx="8237538" cy="2447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标题 14848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字符串相关面试题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8482" name="副标题 14848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数组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950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50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数组对象</a:t>
            </a:r>
            <a:endParaRPr lang="zh-CN" altLang="en-US" dirty="0"/>
          </a:p>
        </p:txBody>
      </p:sp>
      <p:sp>
        <p:nvSpPr>
          <p:cNvPr id="150530" name="文本占位符 1505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function Array() {</a:t>
            </a:r>
            <a:endParaRPr lang="zh-CN" altLang="en-US" dirty="0"/>
          </a:p>
          <a:p>
            <a:r>
              <a:rPr lang="zh-CN" altLang="en-US" dirty="0"/>
              <a:t>this.length=''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Array.prototype={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pop()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push()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sort()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数组对象  </a:t>
            </a:r>
            <a:r>
              <a:rPr lang="en-US" altLang="x-none" sz="4400" dirty="0"/>
              <a:t>-</a:t>
            </a:r>
            <a:r>
              <a:rPr lang="zh-CN" altLang="en-US" sz="4400" dirty="0"/>
              <a:t>创建</a:t>
            </a:r>
            <a:endParaRPr lang="zh-CN" altLang="en-US" sz="4400" dirty="0"/>
          </a:p>
        </p:txBody>
      </p:sp>
      <p:sp>
        <p:nvSpPr>
          <p:cNvPr id="15155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var mycars = new Array()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mycars[0] = "Saab"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mycars[1] = "Volvo"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mycars[2] = "BMW"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数组对象的方法</a:t>
            </a:r>
            <a:endParaRPr lang="zh-CN" altLang="en-US" sz="4400"/>
          </a:p>
        </p:txBody>
      </p:sp>
      <p:graphicFrame>
        <p:nvGraphicFramePr>
          <p:cNvPr id="152579" name="表格 152578"/>
          <p:cNvGraphicFramePr/>
          <p:nvPr/>
        </p:nvGraphicFramePr>
        <p:xfrm>
          <a:off x="53975" y="1557338"/>
          <a:ext cx="9036050" cy="4238625"/>
        </p:xfrm>
        <a:graphic>
          <a:graphicData uri="http://schemas.openxmlformats.org/drawingml/2006/table">
            <a:tbl>
              <a:tblPr/>
              <a:tblGrid>
                <a:gridCol w="2070100"/>
                <a:gridCol w="6965950"/>
              </a:tblGrid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11439" marR="28597" marT="9532" marB="953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11439" marR="28597" marT="9532" marB="953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concat()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连接两个或更多的数组，并返回结果。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00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join()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把数组的所有元素放入一个字符串。元素通过指定的分隔符进行分隔。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pop()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删除并返回数组的最后一个元素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01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push()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向数组的末尾添加一个或更多元素，并返回新的长度。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8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reverse()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颠倒数组中元素的顺序。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shift()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删除并返回数组的第一个元素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slice()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从某个已有的数组返回选定的元素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sort()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对数组的元素进行排序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9"/>
                        </a:rPr>
                        <a:t>splice()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删除元素，并向数组添加新元素。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01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0"/>
                        </a:rPr>
                        <a:t>unshift()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向数组的开头添加一个或更多元素，并返回新的长度。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控制打开窗口的各种属性</a:t>
            </a:r>
            <a:endParaRPr lang="zh-CN" altLang="en-US" dirty="0"/>
          </a:p>
        </p:txBody>
      </p:sp>
      <p:pic>
        <p:nvPicPr>
          <p:cNvPr id="17410" name="图片 174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1485900"/>
            <a:ext cx="5484812" cy="24479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1" name="图片 174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950" y="3860800"/>
            <a:ext cx="8964613" cy="2092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标题 153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数组的方法的真正位置</a:t>
            </a:r>
            <a:endParaRPr lang="zh-CN" altLang="en-US" dirty="0"/>
          </a:p>
        </p:txBody>
      </p:sp>
      <p:sp>
        <p:nvSpPr>
          <p:cNvPr id="153602" name="文本占位符 1536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标题 1546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数组相关面试题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4626" name="副标题 1546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标题 15564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55650" name="文本占位符 15565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用</a:t>
            </a:r>
            <a:r>
              <a:rPr lang="en-US" altLang="zh-CN"/>
              <a:t>js</a:t>
            </a:r>
            <a:r>
              <a:rPr lang="zh-CN" altLang="en-US"/>
              <a:t>实现随机选取</a:t>
            </a:r>
            <a:r>
              <a:rPr lang="en-US" altLang="zh-CN"/>
              <a:t>10–100</a:t>
            </a:r>
            <a:r>
              <a:rPr lang="zh-CN" altLang="en-US"/>
              <a:t>之间的</a:t>
            </a:r>
            <a:r>
              <a:rPr lang="en-US" altLang="zh-CN"/>
              <a:t>10</a:t>
            </a:r>
            <a:r>
              <a:rPr lang="zh-CN" altLang="en-US"/>
              <a:t>个数字，存入一个数组，并排序。</a:t>
            </a:r>
            <a:endParaRPr lang="zh-CN" alt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Math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667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Math 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graphicFrame>
        <p:nvGraphicFramePr>
          <p:cNvPr id="157699" name="表格 157698"/>
          <p:cNvGraphicFramePr/>
          <p:nvPr/>
        </p:nvGraphicFramePr>
        <p:xfrm>
          <a:off x="250825" y="1417638"/>
          <a:ext cx="8569325" cy="4905375"/>
        </p:xfrm>
        <a:graphic>
          <a:graphicData uri="http://schemas.openxmlformats.org/drawingml/2006/table">
            <a:tbl>
              <a:tblPr/>
              <a:tblGrid>
                <a:gridCol w="1879600"/>
                <a:gridCol w="6689725"/>
              </a:tblGrid>
              <a:tr h="6429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属性</a:t>
                      </a:r>
                      <a:endParaRPr lang="zh-CN" altLang="en-US"/>
                    </a:p>
                  </a:txBody>
                  <a:tcPr marL="45720" marR="114300" marT="38100" marB="381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45720" marR="114300" marT="38100" marB="381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返回算术常量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，即自然对数的底数（约等于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2.718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LN2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的自然对数（约等于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0.693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LN10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的自然对数（约等于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2.302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9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LOG2E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为底的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的对数（约等于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1.414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7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LOG10E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为底的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0.434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PI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返回圆周率（约等于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3.14159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SQRT1_2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的平方根的倒数（约等于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0.707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SQRT2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的平方根（约等于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1.414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标题 1"/>
          <p:cNvSpPr>
            <a:spLocks noGrp="1"/>
          </p:cNvSpPr>
          <p:nvPr>
            <p:ph type="ctrTitle"/>
          </p:nvPr>
        </p:nvSpPr>
        <p:spPr>
          <a:xfrm>
            <a:off x="7524750" y="274638"/>
            <a:ext cx="1587500" cy="5851525"/>
          </a:xfrm>
        </p:spPr>
        <p:txBody>
          <a:bodyPr anchor="ctr"/>
          <a:p>
            <a:r>
              <a:rPr lang="en-US" altLang="x-none" sz="4400" dirty="0"/>
              <a:t>Math</a:t>
            </a:r>
            <a:r>
              <a:rPr lang="zh-CN" altLang="en-US" sz="4400" dirty="0"/>
              <a:t>对象方法</a:t>
            </a:r>
            <a:endParaRPr lang="zh-CN" altLang="en-US" sz="4400" dirty="0"/>
          </a:p>
        </p:txBody>
      </p:sp>
      <p:graphicFrame>
        <p:nvGraphicFramePr>
          <p:cNvPr id="158723" name="表格 158722"/>
          <p:cNvGraphicFramePr/>
          <p:nvPr/>
        </p:nvGraphicFramePr>
        <p:xfrm>
          <a:off x="179388" y="107950"/>
          <a:ext cx="7345363" cy="6446838"/>
        </p:xfrm>
        <a:graphic>
          <a:graphicData uri="http://schemas.openxmlformats.org/drawingml/2006/table">
            <a:tbl>
              <a:tblPr/>
              <a:tblGrid>
                <a:gridCol w="2187575"/>
                <a:gridCol w="5157788"/>
              </a:tblGrid>
              <a:tr h="5127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11102" marR="27755" marT="9252" marB="925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11102" marR="27755" marT="9252" marB="925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abs(x)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返回数的绝对值。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acos(x)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返回数的反余弦值。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asin(x)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返回数的反正弦值。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atan(x)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以介于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-PI/2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弧度之间的数值来返回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的反正切值。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atan2(y,x)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轴到点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(x,y)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的角度（介于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-PI/2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弧度之间）。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ceil(x)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对数进行上舍入。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cos(x)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返回数的余弦。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exp(x)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的指数。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9"/>
                        </a:rPr>
                        <a:t>floor(x)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对数进行下舍入。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0"/>
                        </a:rPr>
                        <a:t>log(x)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返回数的自然对数（底为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1"/>
                        </a:rPr>
                        <a:t>max(x,y)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返回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中的最高值。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2"/>
                        </a:rPr>
                        <a:t>min(x,y)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返回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中的最低值。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3"/>
                        </a:rPr>
                        <a:t>pow(x,y)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次幂。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4"/>
                        </a:rPr>
                        <a:t>random()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~ 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之间的随机数。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5"/>
                        </a:rPr>
                        <a:t>round(x)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把数四舍五入为最接近的整数。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6"/>
                        </a:rPr>
                        <a:t>sin(x)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返回数的正弦。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7"/>
                        </a:rPr>
                        <a:t>sqrt(x)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返回数的平方根。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8"/>
                        </a:rPr>
                        <a:t>tan(x)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返回角的正切。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Boolean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974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Boolean</a:t>
            </a:r>
            <a:endParaRPr lang="zh-CN" altLang="en-US" sz="4400" dirty="0"/>
          </a:p>
        </p:txBody>
      </p:sp>
      <p:sp>
        <p:nvSpPr>
          <p:cNvPr id="16077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创建：</a:t>
            </a:r>
            <a:r>
              <a:rPr lang="en-US" altLang="x-none" sz="3200" dirty="0"/>
              <a:t>var myBoolean = true;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i="1" dirty="0"/>
              <a:t>Boolean</a:t>
            </a:r>
            <a:r>
              <a:rPr lang="en-US" altLang="x-none" sz="3200" dirty="0"/>
              <a:t> </a:t>
            </a:r>
            <a:r>
              <a:rPr lang="zh-CN" altLang="en-US" sz="3200" dirty="0"/>
              <a:t>是一个 代表 </a:t>
            </a:r>
            <a:r>
              <a:rPr lang="en-US" altLang="x-none" sz="3200" dirty="0"/>
              <a:t>true </a:t>
            </a:r>
            <a:r>
              <a:rPr lang="zh-CN" altLang="en-US" sz="3200" dirty="0"/>
              <a:t>或 </a:t>
            </a:r>
            <a:r>
              <a:rPr lang="en-US" altLang="x-none" sz="3200" dirty="0"/>
              <a:t>false </a:t>
            </a:r>
            <a:r>
              <a:rPr lang="zh-CN" altLang="en-US" sz="3200" dirty="0"/>
              <a:t>值的对象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Date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179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构造函数创建对象</a:t>
            </a:r>
            <a:endParaRPr lang="zh-CN" altLang="en-US" sz="4400"/>
          </a:p>
        </p:txBody>
      </p:sp>
      <p:sp>
        <p:nvSpPr>
          <p:cNvPr id="16281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graphicFrame>
        <p:nvGraphicFramePr>
          <p:cNvPr id="18435" name="表格占位符 18434"/>
          <p:cNvGraphicFramePr/>
          <p:nvPr>
            <p:ph type="tbl" idx="1"/>
          </p:nvPr>
        </p:nvGraphicFramePr>
        <p:xfrm>
          <a:off x="395288" y="44450"/>
          <a:ext cx="8229600" cy="7366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alwaysLowered | yes/no | </a:t>
                      </a: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指定窗口隐藏在所有窗口之后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alwaysRaised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指定窗口悬浮在所有窗口之上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depended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是否和父窗口同时关闭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directories | yes/no | Nav2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和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的目录栏是否可见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hotkeys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在没菜单栏的窗口中设安全退出热键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innerHeight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窗口中文档的像素高度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innerWidth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窗口中文档的像素宽度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location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位置栏是否可见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menubar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菜单栏是否可见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outerHeight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设定窗口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包括装饰边框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的像素高度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outerWidth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设定窗口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包括装饰边框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resizable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窗口大小是否可调整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screenX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窗口距屏幕左边界的像素长度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screenY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窗口距屏幕上边界的像素长度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scrollbars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窗口是否可有滚动栏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titlebar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窗口题目栏是否可见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toolbar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窗口工具栏是否可见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z-look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窗口被激活后是否浮在其它窗口之上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标题 3"/>
          <p:cNvSpPr>
            <a:spLocks noGrp="1"/>
          </p:cNvSpPr>
          <p:nvPr>
            <p:ph type="ctrTitle"/>
          </p:nvPr>
        </p:nvSpPr>
        <p:spPr>
          <a:xfrm>
            <a:off x="466725" y="404813"/>
            <a:ext cx="8229600" cy="849312"/>
          </a:xfrm>
        </p:spPr>
        <p:txBody>
          <a:bodyPr anchor="ctr"/>
          <a:p>
            <a:r>
              <a:rPr lang="zh-CN" altLang="en-US" sz="4400" dirty="0"/>
              <a:t>构造函数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graphicFrame>
        <p:nvGraphicFramePr>
          <p:cNvPr id="163843" name="表格 163842"/>
          <p:cNvGraphicFramePr/>
          <p:nvPr/>
        </p:nvGraphicFramePr>
        <p:xfrm>
          <a:off x="179388" y="1123950"/>
          <a:ext cx="8856663" cy="5608638"/>
        </p:xfrm>
        <a:graphic>
          <a:graphicData uri="http://schemas.openxmlformats.org/drawingml/2006/table">
            <a:tbl>
              <a:tblPr/>
              <a:tblGrid>
                <a:gridCol w="3248025"/>
                <a:gridCol w="5608638"/>
              </a:tblGrid>
              <a:tr h="5064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参数格式</a:t>
                      </a:r>
                      <a:endParaRPr lang="zh-CN" altLang="en-US"/>
                    </a:p>
                  </a:txBody>
                  <a:tcPr marL="12434" marR="12434" marT="12434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参数说明与例子</a:t>
                      </a:r>
                      <a:endParaRPr lang="zh-CN" altLang="en-US"/>
                    </a:p>
                  </a:txBody>
                  <a:tcPr marL="12434" marR="12434" marT="12434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8588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milliseconds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数字格式，表示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1970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年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月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时 到该数字的毫秒数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Date( 1289403980906 )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42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datestring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字符串表示的日期与时间，省略时间则默认为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点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"Mar 04, 2012 22:15:14"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4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位数字的年份，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0-11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分别表示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1-12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月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1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day 用 1-31 表示月中的某天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57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hours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0-23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表示一天中的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小时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minutes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0-59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表示分钟数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minutes, 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seconds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0-59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15, 14 )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minutes, seconds, microseconds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microseconds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0-999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表示毫秒数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15, 14, 100 )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Number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486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Error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589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en-US" altLang="x-none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Try catch </a:t>
            </a:r>
            <a:endParaRPr lang="zh-CN" altLang="en-US" sz="3200" kern="1200" dirty="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defTabSz="914400">
              <a:buFont typeface="Arial" charset="0"/>
              <a:buNone/>
            </a:pPr>
            <a:r>
              <a:rPr lang="en-US" altLang="x-none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Js</a:t>
            </a:r>
            <a:r>
              <a:rPr lang="zh-CN" altLang="en-US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中错误处理</a:t>
            </a:r>
            <a:endParaRPr lang="zh-CN" altLang="en-US" sz="3200" kern="1200" dirty="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标题 16691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66914" name="文本占位符 1669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当我们代码写错的时候，会定义一个对象</a:t>
            </a:r>
            <a:endParaRPr lang="zh-CN" altLang="en-US" dirty="0"/>
          </a:p>
          <a:p>
            <a:r>
              <a:rPr lang="zh-CN" altLang="en-US" dirty="0"/>
              <a:t>保存出错的场景，出错的各种信息，</a:t>
            </a:r>
            <a:endParaRPr lang="zh-CN" altLang="en-US" dirty="0"/>
          </a:p>
          <a:p>
            <a:r>
              <a:rPr lang="zh-CN" altLang="en-US" dirty="0"/>
              <a:t>一般和try catch配合使用</a:t>
            </a:r>
            <a:endParaRPr lang="zh-CN" altLang="en-US" dirty="0"/>
          </a:p>
          <a:p>
            <a:r>
              <a:rPr lang="zh-CN" altLang="en-US" dirty="0"/>
              <a:t>如果我们希望检测某个代码是否出错，需要使用try catch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try catch </a:t>
            </a:r>
            <a:endParaRPr lang="zh-CN" altLang="en-US" sz="4400" dirty="0"/>
          </a:p>
        </p:txBody>
      </p:sp>
      <p:sp>
        <p:nvSpPr>
          <p:cNvPr id="167938" name="内容占位符 4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03605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使用</a:t>
            </a:r>
            <a:r>
              <a:rPr lang="en-US" altLang="x-none" sz="3200" dirty="0"/>
              <a:t>try…catch</a:t>
            </a:r>
            <a:r>
              <a:rPr lang="zh-CN" altLang="en-US" sz="3200" dirty="0"/>
              <a:t>语句可以测试一段代码是否出错。 </a:t>
            </a:r>
            <a:endParaRPr lang="en-US" altLang="x-none" sz="3200" dirty="0"/>
          </a:p>
          <a:p>
            <a:pPr lvl="1" algn="l">
              <a:buNone/>
            </a:pPr>
            <a:r>
              <a:rPr lang="en-US" altLang="x-none" sz="3200" b="1" dirty="0">
                <a:solidFill>
                  <a:srgbClr val="00B050"/>
                </a:solidFill>
              </a:rPr>
              <a:t>try </a:t>
            </a:r>
            <a:r>
              <a:rPr lang="zh-CN" altLang="en-US" sz="3200" b="1" dirty="0">
                <a:solidFill>
                  <a:srgbClr val="00B050"/>
                </a:solidFill>
              </a:rPr>
              <a:t>语句块中包含要执行的代码， </a:t>
            </a:r>
            <a:endParaRPr lang="en-US" altLang="x-none" sz="3200" b="1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en-US" altLang="x-none" sz="3200" b="1" dirty="0">
                <a:solidFill>
                  <a:srgbClr val="00B050"/>
                </a:solidFill>
              </a:rPr>
              <a:t>catch </a:t>
            </a:r>
            <a:r>
              <a:rPr lang="zh-CN" altLang="en-US" sz="3200" b="1" dirty="0">
                <a:solidFill>
                  <a:srgbClr val="00B050"/>
                </a:solidFill>
              </a:rPr>
              <a:t>语句块中包含当出错时要执行的代码。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try catch语法</a:t>
            </a:r>
            <a:endParaRPr lang="zh-CN" altLang="en-US" sz="4400" dirty="0"/>
          </a:p>
        </p:txBody>
      </p:sp>
      <p:sp>
        <p:nvSpPr>
          <p:cNvPr id="168962" name="内容占位符 2"/>
          <p:cNvSpPr>
            <a:spLocks noGrp="1"/>
          </p:cNvSpPr>
          <p:nvPr>
            <p:ph type="subTitle" idx="1"/>
          </p:nvPr>
        </p:nvSpPr>
        <p:spPr>
          <a:xfrm>
            <a:off x="251460" y="11969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try</a:t>
            </a:r>
            <a:br>
              <a:rPr lang="zh-CN" altLang="en-US" sz="3200" dirty="0"/>
            </a:br>
            <a:r>
              <a:rPr lang="en-US" altLang="x-none" sz="3200" dirty="0"/>
              <a:t>{</a:t>
            </a:r>
            <a:br>
              <a:rPr lang="zh-CN" altLang="en-US" sz="3200" dirty="0"/>
            </a:br>
            <a:r>
              <a:rPr lang="en-US" altLang="x-none" sz="3200" dirty="0"/>
              <a:t>	</a:t>
            </a:r>
            <a:r>
              <a:rPr lang="en-US" altLang="x-none" sz="3200" b="1" dirty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你要检测的语句</a:t>
            </a:r>
            <a:br>
              <a:rPr lang="zh-CN" altLang="en-US" sz="3200" b="1" dirty="0">
                <a:solidFill>
                  <a:srgbClr val="00B050"/>
                </a:solidFill>
              </a:rPr>
            </a:br>
            <a:r>
              <a:rPr lang="en-US" altLang="x-none" sz="3200" dirty="0"/>
              <a:t>}</a:t>
            </a:r>
            <a:br>
              <a:rPr lang="zh-CN" altLang="en-US" sz="3200" dirty="0"/>
            </a:br>
            <a:r>
              <a:rPr lang="en-US" altLang="x-none" sz="3200" dirty="0"/>
              <a:t>catch(e)</a:t>
            </a:r>
            <a:br>
              <a:rPr lang="zh-CN" altLang="en-US" sz="3200" dirty="0"/>
            </a:br>
            <a:r>
              <a:rPr lang="en-US" altLang="x-none" sz="3200" dirty="0"/>
              <a:t>{</a:t>
            </a:r>
            <a:br>
              <a:rPr lang="zh-CN" altLang="en-US" sz="3200" dirty="0"/>
            </a:br>
            <a:r>
              <a:rPr lang="en-US" altLang="x-none" sz="3200" b="1" dirty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当报错你可以做一些事情，比如弹出，比如记录到日志，以方便我们发现问题</a:t>
            </a:r>
            <a:br>
              <a:rPr lang="zh-CN" altLang="en-US" sz="3200" b="1" dirty="0">
                <a:solidFill>
                  <a:srgbClr val="00B050"/>
                </a:solidFill>
              </a:rPr>
            </a:br>
            <a:r>
              <a:rPr lang="en-US" altLang="x-none" sz="3200" dirty="0"/>
              <a:t>}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68963" name="矩形 3"/>
          <p:cNvSpPr/>
          <p:nvPr/>
        </p:nvSpPr>
        <p:spPr>
          <a:xfrm>
            <a:off x="0" y="5876925"/>
            <a:ext cx="9144000" cy="585788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注意：</a:t>
            </a:r>
            <a:r>
              <a:rPr lang="en-US" altLang="x-none" sz="3200" dirty="0">
                <a:solidFill>
                  <a:schemeClr val="bg1"/>
                </a:solidFill>
                <a:latin typeface="Calibri" charset="0"/>
                <a:ea typeface="Calibri" charset="0"/>
                <a:sym typeface="Calibri" charset="0"/>
              </a:rPr>
              <a:t>try</a:t>
            </a:r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和</a:t>
            </a:r>
            <a:r>
              <a:rPr lang="en-US" altLang="x-none" sz="3200" dirty="0">
                <a:solidFill>
                  <a:schemeClr val="bg1"/>
                </a:solidFill>
                <a:latin typeface="Calibri" charset="0"/>
                <a:ea typeface="Calibri" charset="0"/>
                <a:sym typeface="Calibri" charset="0"/>
              </a:rPr>
              <a:t>catch </a:t>
            </a:r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都是小写的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e</a:t>
            </a:r>
            <a:r>
              <a:rPr lang="zh-CN" altLang="en-US" sz="4400" dirty="0"/>
              <a:t>是什么意思</a:t>
            </a:r>
            <a:endParaRPr lang="zh-CN" altLang="en-US" sz="4400" dirty="0"/>
          </a:p>
        </p:txBody>
      </p:sp>
      <p:sp>
        <p:nvSpPr>
          <p:cNvPr id="16998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默认会定义一个对象，将报错信息保存在</a:t>
            </a:r>
            <a:r>
              <a:rPr lang="en-US" altLang="x-none" sz="3200" dirty="0"/>
              <a:t>e</a:t>
            </a:r>
            <a:r>
              <a:rPr lang="zh-CN" altLang="en-US" sz="3200" dirty="0"/>
              <a:t>对象当中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只要页面中出现脚本错误，就会产生 </a:t>
            </a:r>
            <a:r>
              <a:rPr lang="en-US" altLang="x-none" sz="3200" dirty="0"/>
              <a:t>onerror </a:t>
            </a:r>
            <a:r>
              <a:rPr lang="zh-CN" altLang="en-US" sz="3200" dirty="0"/>
              <a:t>事件。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Error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sp>
        <p:nvSpPr>
          <p:cNvPr id="171010" name="内容占位符 2"/>
          <p:cNvSpPr>
            <a:spLocks noGrp="1"/>
          </p:cNvSpPr>
          <p:nvPr>
            <p:ph type="subTitle" idx="1"/>
          </p:nvPr>
        </p:nvSpPr>
        <p:spPr>
          <a:xfrm>
            <a:off x="0" y="1628775"/>
            <a:ext cx="9144000" cy="4525963"/>
          </a:xfrm>
        </p:spPr>
        <p:txBody>
          <a:bodyPr anchor="t"/>
          <a:p>
            <a:pPr algn="l">
              <a:buNone/>
            </a:pPr>
            <a:r>
              <a:rPr lang="en-US" altLang="x-none" sz="3600" b="1" dirty="0">
                <a:solidFill>
                  <a:srgbClr val="00B050"/>
                </a:solidFill>
              </a:rPr>
              <a:t>description</a:t>
            </a:r>
            <a:r>
              <a:rPr lang="en-US" altLang="x-none" sz="3200" dirty="0"/>
              <a:t>: </a:t>
            </a:r>
            <a:r>
              <a:rPr lang="zh-CN" altLang="en-US" sz="3200" dirty="0"/>
              <a:t>错误描述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IE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3200" dirty="0"/>
              <a:t>fileName: </a:t>
            </a:r>
            <a:r>
              <a:rPr lang="zh-CN" altLang="en-US" sz="3200" dirty="0"/>
              <a:t>出错的文件名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Mozilla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3200" dirty="0"/>
              <a:t>lineNumber: </a:t>
            </a:r>
            <a:r>
              <a:rPr lang="zh-CN" altLang="en-US" sz="3200" dirty="0"/>
              <a:t>出错的行数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Mozilla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4000" b="1" dirty="0">
                <a:solidFill>
                  <a:srgbClr val="FF0000"/>
                </a:solidFill>
              </a:rPr>
              <a:t>message</a:t>
            </a:r>
            <a:r>
              <a:rPr lang="en-US" altLang="x-none" sz="3600" b="1" dirty="0">
                <a:solidFill>
                  <a:srgbClr val="FF0000"/>
                </a:solidFill>
              </a:rPr>
              <a:t>: </a:t>
            </a:r>
            <a:r>
              <a:rPr lang="zh-CN" altLang="en-US" sz="3600" b="1" dirty="0">
                <a:solidFill>
                  <a:srgbClr val="FF0000"/>
                </a:solidFill>
              </a:rPr>
              <a:t>错误信息 </a:t>
            </a:r>
            <a:r>
              <a:rPr lang="en-US" altLang="x-none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所有都支持</a:t>
            </a:r>
            <a:r>
              <a:rPr lang="en-US" altLang="x-none" sz="3600" b="1" dirty="0">
                <a:solidFill>
                  <a:srgbClr val="FF0000"/>
                </a:solidFill>
              </a:rPr>
              <a:t>) 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3600" b="1" dirty="0">
                <a:solidFill>
                  <a:srgbClr val="FF0000"/>
                </a:solidFill>
              </a:rPr>
              <a:t>name: </a:t>
            </a:r>
            <a:r>
              <a:rPr lang="zh-CN" altLang="en-US" sz="3600" b="1" dirty="0">
                <a:solidFill>
                  <a:srgbClr val="FF0000"/>
                </a:solidFill>
              </a:rPr>
              <a:t>错误类型</a:t>
            </a:r>
            <a:r>
              <a:rPr lang="en-US" altLang="x-none" sz="3600" b="1" dirty="0">
                <a:solidFill>
                  <a:srgbClr val="FF0000"/>
                </a:solidFill>
              </a:rPr>
              <a:t>. </a:t>
            </a:r>
            <a:br>
              <a:rPr lang="zh-CN" altLang="en-US" sz="3200" dirty="0"/>
            </a:br>
            <a:r>
              <a:rPr lang="en-US" altLang="x-none" sz="3200" dirty="0"/>
              <a:t>number: </a:t>
            </a:r>
            <a:r>
              <a:rPr lang="zh-CN" altLang="en-US" sz="3200" dirty="0"/>
              <a:t>错误代码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IE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进阶 </a:t>
            </a:r>
            <a:r>
              <a:rPr lang="en-US" altLang="x-none" sz="4400" dirty="0"/>
              <a:t>–</a:t>
            </a:r>
            <a:r>
              <a:rPr lang="zh-CN" altLang="en-US" sz="4400" dirty="0"/>
              <a:t>了解</a:t>
            </a:r>
            <a:endParaRPr lang="zh-CN" altLang="en-US" sz="4400" dirty="0"/>
          </a:p>
        </p:txBody>
      </p:sp>
      <p:sp>
        <p:nvSpPr>
          <p:cNvPr id="172034" name="内容占位符 4"/>
          <p:cNvSpPr>
            <a:spLocks noGrp="1"/>
          </p:cNvSpPr>
          <p:nvPr>
            <p:ph type="subTitle" idx="1"/>
          </p:nvPr>
        </p:nvSpPr>
        <p:spPr>
          <a:xfrm>
            <a:off x="179388" y="1417638"/>
            <a:ext cx="8964612" cy="4708525"/>
          </a:xfrm>
        </p:spPr>
        <p:txBody>
          <a:bodyPr anchor="t"/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try { </a:t>
            </a:r>
            <a:endParaRPr lang="en-US" altLang="x-none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zh-CN" altLang="en-US" sz="1800" b="1" dirty="0">
                <a:solidFill>
                  <a:srgbClr val="00B050"/>
                </a:solidFill>
              </a:rPr>
              <a:t>这段代码从上往下运行，其中任何一个语句抛出异常该代码块就结束运行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 catch (e) { 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</a:t>
            </a:r>
            <a:r>
              <a:rPr lang="zh-CN" altLang="en-US" sz="1800" b="1" dirty="0">
                <a:solidFill>
                  <a:srgbClr val="00B050"/>
                </a:solidFill>
              </a:rPr>
              <a:t>如果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代码块中抛出了异常，</a:t>
            </a:r>
            <a:r>
              <a:rPr lang="en-US" altLang="x-none" sz="1800" b="1" dirty="0">
                <a:solidFill>
                  <a:srgbClr val="00B050"/>
                </a:solidFill>
              </a:rPr>
              <a:t>catch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代码块中的代码就会被执行。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 e</a:t>
            </a:r>
            <a:r>
              <a:rPr lang="zh-CN" altLang="en-US" sz="1800" b="1" dirty="0">
                <a:solidFill>
                  <a:srgbClr val="00B050"/>
                </a:solidFill>
              </a:rPr>
              <a:t>是一个局部变量，用来指向</a:t>
            </a:r>
            <a:r>
              <a:rPr lang="en-US" altLang="x-none" sz="1800" b="1" dirty="0">
                <a:solidFill>
                  <a:srgbClr val="00B050"/>
                </a:solidFill>
              </a:rPr>
              <a:t>Error</a:t>
            </a:r>
            <a:r>
              <a:rPr lang="zh-CN" altLang="en-US" sz="1800" b="1" dirty="0">
                <a:solidFill>
                  <a:srgbClr val="00B050"/>
                </a:solidFill>
              </a:rPr>
              <a:t>对象或者其他抛出的对象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 finally { 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zh-CN" altLang="en-US" sz="2800" dirty="0">
                <a:solidFill>
                  <a:srgbClr val="003300"/>
                </a:solidFill>
              </a:rPr>
              <a:t>     </a:t>
            </a:r>
            <a:r>
              <a:rPr lang="zh-CN" altLang="en-US" sz="1800" b="1" dirty="0">
                <a:solidFill>
                  <a:srgbClr val="00B050"/>
                </a:solidFill>
              </a:rPr>
              <a:t>无论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中代码是否有异常抛出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</a:t>
            </a:r>
            <a:r>
              <a:rPr lang="zh-CN" altLang="en-US" sz="1800" b="1" dirty="0">
                <a:solidFill>
                  <a:srgbClr val="00B050"/>
                </a:solidFill>
              </a:rPr>
              <a:t>（甚至是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代码块中有</a:t>
            </a:r>
            <a:r>
              <a:rPr lang="en-US" altLang="x-none" sz="1800" b="1" dirty="0">
                <a:solidFill>
                  <a:srgbClr val="00B050"/>
                </a:solidFill>
              </a:rPr>
              <a:t>return</a:t>
            </a:r>
            <a:r>
              <a:rPr lang="zh-CN" altLang="en-US" sz="1800" b="1" dirty="0">
                <a:solidFill>
                  <a:srgbClr val="00B050"/>
                </a:solidFill>
              </a:rPr>
              <a:t>语句）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finally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代码块中始终会被执行。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主题：函数对象的属性和方法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3058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window其他对象属性</a:t>
            </a:r>
            <a:endParaRPr lang="zh-CN" altLang="en-US" dirty="0"/>
          </a:p>
        </p:txBody>
      </p:sp>
      <p:sp>
        <p:nvSpPr>
          <p:cNvPr id="19458" name="文本占位符 19458"/>
          <p:cNvSpPr>
            <a:spLocks noGrp="1"/>
          </p:cNvSpPr>
          <p:nvPr>
            <p:ph idx="1"/>
          </p:nvPr>
        </p:nvSpPr>
        <p:spPr>
          <a:xfrm>
            <a:off x="252413" y="1485900"/>
            <a:ext cx="4475162" cy="4525963"/>
          </a:xfrm>
        </p:spPr>
        <p:txBody>
          <a:bodyPr anchor="t"/>
          <a:p>
            <a:r>
              <a:rPr lang="zh-CN" altLang="en-US" sz="2800" dirty="0"/>
              <a:t>我们再看看：</a:t>
            </a:r>
            <a:endParaRPr lang="zh-CN" altLang="en-US" sz="2800" dirty="0"/>
          </a:p>
          <a:p>
            <a:r>
              <a:rPr lang="zh-CN" altLang="en-US" sz="2800" dirty="0"/>
              <a:t>地址栏，网页内容，导航栏等都是呈现在一个窗口中的，所以这些其实都是窗口的一部分</a:t>
            </a:r>
            <a:endParaRPr lang="zh-CN" altLang="en-US" dirty="0"/>
          </a:p>
          <a:p>
            <a:r>
              <a:rPr lang="zh-CN" altLang="en-US" sz="2800" dirty="0"/>
              <a:t>所以</a:t>
            </a:r>
            <a:r>
              <a:rPr lang="zh-CN" altLang="en-US" sz="2400" dirty="0"/>
              <a:t>window对象更新：</a:t>
            </a:r>
            <a:endParaRPr lang="zh-CN" altLang="en-US" sz="2400" dirty="0"/>
          </a:p>
        </p:txBody>
      </p:sp>
      <p:sp>
        <p:nvSpPr>
          <p:cNvPr id="19459" name="矩形 19459"/>
          <p:cNvSpPr>
            <a:spLocks noGrp="1"/>
          </p:cNvSpPr>
          <p:nvPr/>
        </p:nvSpPr>
        <p:spPr>
          <a:xfrm>
            <a:off x="4716463" y="1341438"/>
            <a:ext cx="4248150" cy="5040312"/>
          </a:xfrm>
          <a:prstGeom prst="rect">
            <a:avLst/>
          </a:prstGeom>
          <a:solidFill>
            <a:srgbClr val="66FF66"/>
          </a:solidFill>
          <a:ln w="9525">
            <a:noFill/>
            <a:miter/>
          </a:ln>
        </p:spPr>
        <p:txBody>
          <a:bodyPr wrap="square" anchor="t"/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Function window {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高度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宽度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地址栏Location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网页内容document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历史访问history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导航栏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}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Wndow.prototype={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打开窗口open（）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关闭当前窗口close（）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}</a:t>
            </a:r>
            <a:endParaRPr lang="zh-CN" altLang="en-US" sz="2800" dirty="0"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1.1 Function对象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40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标题 175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函数进阶</a:t>
            </a:r>
            <a:endParaRPr lang="zh-CN" altLang="en-US" dirty="0"/>
          </a:p>
        </p:txBody>
      </p:sp>
      <p:sp>
        <p:nvSpPr>
          <p:cNvPr id="175107" name="文本占位符 175106"/>
          <p:cNvSpPr>
            <a:spLocks noGrp="1"/>
          </p:cNvSpPr>
          <p:nvPr>
            <p:ph idx="1"/>
          </p:nvPr>
        </p:nvSpPr>
        <p:spPr>
          <a:xfrm>
            <a:off x="107950" y="1600200"/>
            <a:ext cx="8578850" cy="4525963"/>
          </a:xfrm>
        </p:spPr>
        <p:txBody>
          <a:bodyPr vert="horz">
            <a:normAutofit/>
          </a:bodyPr>
          <a:p>
            <a:pPr marL="1905" indent="-1905" fontAlgn="base"/>
            <a:r>
              <a:rPr lang="zh-CN" altLang="en-US" strike="noStrike" noProof="1" dirty="0"/>
              <a:t>我们以前创建的函数其实是一个对象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，这个对象名字叫Function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下面学习一种新的定义函数的方式：对象形式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函数即对象</a:t>
            </a:r>
            <a:endParaRPr lang="zh-CN" altLang="en-US" sz="4400"/>
          </a:p>
        </p:txBody>
      </p:sp>
      <p:sp>
        <p:nvSpPr>
          <p:cNvPr id="176130" name="Rectangle 1"/>
          <p:cNvSpPr>
            <a:spLocks noGrp="1"/>
          </p:cNvSpPr>
          <p:nvPr>
            <p:ph type="subTitle" idx="1"/>
          </p:nvPr>
        </p:nvSpPr>
        <p:spPr>
          <a:xfrm>
            <a:off x="457200" y="2503488"/>
            <a:ext cx="7923213" cy="2719387"/>
          </a:xfrm>
          <a:solidFill>
            <a:srgbClr val="272822"/>
          </a:solidFill>
        </p:spPr>
        <p:txBody>
          <a:bodyPr wrap="none" anchor="ctr">
            <a:spAutoFit/>
          </a:bodyPr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二者是一样的，函数本身就是一个对象</a:t>
            </a:r>
            <a:endParaRPr lang="zh-CN" altLang="en-US" sz="2000" baseline="0" dirty="0">
              <a:solidFill>
                <a:srgbClr val="66D9EF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a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b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){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    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a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+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b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}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add2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=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new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"b"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"return a+b"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))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))</a:t>
            </a:r>
            <a:endParaRPr lang="zh-CN" altLang="en-US" sz="3200" baseline="0" dirty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函数对象属性和方法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概述</a:t>
            </a:r>
            <a:endParaRPr lang="zh-CN" altLang="en-US" sz="4400" dirty="0"/>
          </a:p>
        </p:txBody>
      </p:sp>
      <p:sp>
        <p:nvSpPr>
          <p:cNvPr id="17715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601788"/>
            <a:ext cx="9001125" cy="4852987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Arguments</a:t>
            </a:r>
            <a:endParaRPr lang="en-US" altLang="x-none" sz="24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Length</a:t>
            </a:r>
            <a:endParaRPr lang="en-US" altLang="x-none" sz="20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Caller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获取调用当前函数的函数。</a:t>
            </a:r>
            <a:r>
              <a:rPr lang="en-US" altLang="x-none" sz="2000" dirty="0"/>
              <a:t>caller</a:t>
            </a:r>
            <a:r>
              <a:rPr lang="zh-CN" altLang="en-US" sz="2000" dirty="0"/>
              <a:t>属性只有当函数正在执行时才被定义。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Callee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返回正被执行的 </a:t>
            </a:r>
            <a:r>
              <a:rPr lang="en-US" altLang="x-none" sz="2000" dirty="0"/>
              <a:t>Function </a:t>
            </a:r>
            <a:r>
              <a:rPr lang="zh-CN" altLang="en-US" sz="2000" dirty="0"/>
              <a:t>对象，即指定的 </a:t>
            </a:r>
            <a:r>
              <a:rPr lang="en-US" altLang="x-none" sz="2000" dirty="0"/>
              <a:t>Function </a:t>
            </a:r>
            <a:r>
              <a:rPr lang="zh-CN" altLang="en-US" sz="2000" dirty="0"/>
              <a:t>对象的正文。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constructor 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 就是用来构造对象实例的函数引用。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Prototype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endParaRPr lang="en-US" altLang="x-none" sz="24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dirty="0"/>
              <a:t>获取对象的原型。每一个构造函数都有一个</a:t>
            </a:r>
            <a:r>
              <a:rPr lang="en-US" altLang="x-none" sz="2000" dirty="0"/>
              <a:t>prototype</a:t>
            </a:r>
            <a:r>
              <a:rPr lang="zh-CN" altLang="en-US" sz="2000" dirty="0"/>
              <a:t>属性，指向另一个对象。这个对象的所有属性和方法，都会被构造函数的实例继承。这意味着，我们可以把那些不变的属性和方法，直接定义在</a:t>
            </a:r>
            <a:r>
              <a:rPr lang="en-US" altLang="x-none" sz="2000" dirty="0"/>
              <a:t>prototype</a:t>
            </a:r>
            <a:r>
              <a:rPr lang="zh-CN" altLang="en-US" sz="2000" dirty="0"/>
              <a:t>对象上。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Apply</a:t>
            </a:r>
            <a:r>
              <a:rPr lang="zh-CN" altLang="en-US" sz="2000" b="1" dirty="0">
                <a:solidFill>
                  <a:srgbClr val="00CC00"/>
                </a:solidFill>
              </a:rPr>
              <a:t>方法</a:t>
            </a:r>
            <a:r>
              <a:rPr lang="zh-CN" altLang="en-US" sz="2000" dirty="0"/>
              <a:t>  调用函数，并用指定对象替换函数的</a:t>
            </a:r>
            <a:r>
              <a:rPr lang="en-US" altLang="x-none" sz="2000" dirty="0"/>
              <a:t>this</a:t>
            </a:r>
            <a:r>
              <a:rPr lang="zh-CN" altLang="en-US" sz="2000" dirty="0"/>
              <a:t>值，同时用指定数组替换函数的参数。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</a:t>
            </a:r>
            <a:r>
              <a:rPr lang="zh-CN" altLang="en-US" sz="2000" b="1" dirty="0">
                <a:solidFill>
                  <a:srgbClr val="00CC00"/>
                </a:solidFill>
              </a:rPr>
              <a:t>方法  </a:t>
            </a:r>
            <a:r>
              <a:rPr lang="zh-CN" altLang="en-US" sz="2000" dirty="0"/>
              <a:t>调用一个对象的方法，用另一个对象替换当前对象。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Bind</a:t>
            </a:r>
            <a:r>
              <a:rPr lang="zh-CN" altLang="en-US" sz="2000" b="1" dirty="0">
                <a:solidFill>
                  <a:srgbClr val="00CC00"/>
                </a:solidFill>
              </a:rPr>
              <a:t>方法  </a:t>
            </a:r>
            <a:r>
              <a:rPr lang="zh-CN" altLang="en-US" sz="2000" dirty="0"/>
              <a:t>对于给定函数，创建具有与原始函数相同的主体的绑定函数。 在绑定功能中，</a:t>
            </a:r>
            <a:r>
              <a:rPr lang="en-US" altLang="x-none" sz="2000" dirty="0"/>
              <a:t>this</a:t>
            </a:r>
            <a:r>
              <a:rPr lang="zh-CN" altLang="en-US" sz="2000" dirty="0"/>
              <a:t>对象解析为传入的对象。 该绑定函数具有指定的初始参数。</a:t>
            </a:r>
            <a:endParaRPr lang="zh-CN" altLang="en-US" sz="20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toString</a:t>
            </a:r>
            <a:r>
              <a:rPr lang="zh-CN" altLang="en-US" sz="2000" b="1" dirty="0">
                <a:solidFill>
                  <a:srgbClr val="00CC00"/>
                </a:solidFill>
              </a:rPr>
              <a:t>  </a:t>
            </a:r>
            <a:r>
              <a:rPr lang="zh-CN" altLang="en-US" sz="2000" dirty="0"/>
              <a:t>返回对象的字符串表示形式。</a:t>
            </a:r>
            <a:endParaRPr lang="zh-CN" altLang="en-US" sz="2000" dirty="0"/>
          </a:p>
          <a:p>
            <a:pPr algn="l">
              <a:lnSpc>
                <a:spcPct val="80000"/>
              </a:lnSpc>
              <a:buNone/>
            </a:pPr>
            <a:endParaRPr lang="zh-CN" altLang="en-US" sz="2400" dirty="0"/>
          </a:p>
          <a:p>
            <a:pPr algn="l">
              <a:lnSpc>
                <a:spcPct val="80000"/>
              </a:lnSpc>
              <a:buNone/>
            </a:pPr>
            <a:endParaRPr lang="zh-CN" altLang="en-US" sz="28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600" dirty="0"/>
          </a:p>
          <a:p>
            <a:pPr algn="l">
              <a:lnSpc>
                <a:spcPct val="80000"/>
              </a:lnSpc>
              <a:buNone/>
            </a:pPr>
            <a:endParaRPr lang="zh-CN" altLang="en-US" sz="3600" dirty="0"/>
          </a:p>
          <a:p>
            <a:pPr algn="l">
              <a:lnSpc>
                <a:spcPct val="80000"/>
              </a:lnSpc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1.2 万物皆函数，函数皆对象，万物皆对象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817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标题 179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179202" name="文本占位符 1792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请问js对象和函数的关系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标题 180225"/>
          <p:cNvSpPr>
            <a:spLocks noGrp="1"/>
          </p:cNvSpPr>
          <p:nvPr>
            <p:ph type="title"/>
          </p:nvPr>
        </p:nvSpPr>
        <p:spPr>
          <a:xfrm>
            <a:off x="395288" y="693738"/>
            <a:ext cx="8229600" cy="1143000"/>
          </a:xfrm>
        </p:spPr>
        <p:txBody>
          <a:bodyPr anchor="ctr"/>
          <a:p>
            <a:r>
              <a:rPr lang="zh-CN" altLang="en-US" sz="3200" dirty="0"/>
              <a:t>万物皆函数</a:t>
            </a:r>
            <a:br>
              <a:rPr lang="zh-CN" altLang="en-US" sz="3200" dirty="0"/>
            </a:br>
            <a:r>
              <a:rPr lang="zh-CN" altLang="en-US" sz="3200" dirty="0"/>
              <a:t>函数皆对象</a:t>
            </a:r>
            <a:endParaRPr lang="zh-CN" altLang="en-US" sz="3200" dirty="0"/>
          </a:p>
        </p:txBody>
      </p:sp>
      <p:sp>
        <p:nvSpPr>
          <p:cNvPr id="180226" name="文本占位符 180226"/>
          <p:cNvSpPr>
            <a:spLocks noGrp="1"/>
          </p:cNvSpPr>
          <p:nvPr>
            <p:ph idx="1"/>
          </p:nvPr>
        </p:nvSpPr>
        <p:spPr>
          <a:xfrm>
            <a:off x="179388" y="2060575"/>
            <a:ext cx="8929687" cy="4527550"/>
          </a:xfrm>
        </p:spPr>
        <p:txBody>
          <a:bodyPr anchor="t"/>
          <a:p>
            <a:r>
              <a:rPr lang="zh-CN" altLang="en-US" dirty="0"/>
              <a:t>前面我们知道整个js世界是面向对象的世界</a:t>
            </a:r>
            <a:endParaRPr lang="zh-CN" altLang="en-US" dirty="0"/>
          </a:p>
          <a:p>
            <a:r>
              <a:rPr lang="zh-CN" altLang="en-US" dirty="0"/>
              <a:t>而所有的对象都是由函数实现的</a:t>
            </a:r>
            <a:endParaRPr lang="zh-CN" altLang="en-US" dirty="0"/>
          </a:p>
          <a:p>
            <a:r>
              <a:rPr lang="zh-CN" altLang="en-US" dirty="0"/>
              <a:t>而函数的数据类型是对象</a:t>
            </a:r>
            <a:endParaRPr lang="zh-CN" altLang="en-US" dirty="0"/>
          </a:p>
          <a:p>
            <a:r>
              <a:rPr lang="zh-CN" altLang="en-US" dirty="0"/>
              <a:t>所以我们以前定义的函数其实也是一个对象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函数对象的重要性</a:t>
            </a:r>
            <a:endParaRPr lang="zh-CN" altLang="en-US" sz="4400"/>
          </a:p>
        </p:txBody>
      </p:sp>
      <p:sp>
        <p:nvSpPr>
          <p:cNvPr id="181250" name="内容占位符 4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一切数据类型都是对象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一切对象都是采用函数间接实现的</a:t>
            </a:r>
            <a:endParaRPr lang="en-US" altLang="x-none" sz="3200" dirty="0"/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 dirty="0"/>
              <a:t>高级语言的面向对象定义 </a:t>
            </a:r>
            <a:r>
              <a:rPr lang="en-US" altLang="x-none" sz="2800" dirty="0"/>
              <a:t>class</a:t>
            </a:r>
            <a:endParaRPr lang="zh-CN" altLang="en-US" sz="28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普通函数</a:t>
            </a:r>
            <a:endParaRPr lang="en-US" altLang="x-none" sz="28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构造函数</a:t>
            </a:r>
            <a:endParaRPr lang="en-US" altLang="x-none" sz="2800" dirty="0"/>
          </a:p>
          <a:p>
            <a:pPr lvl="1" algn="l">
              <a:lnSpc>
                <a:spcPct val="9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1.3 contructor __proto__</a:t>
            </a:r>
            <a:endParaRPr lang="zh-CN" altLang="en-US" sz="4400" b="1" dirty="0">
              <a:solidFill>
                <a:srgbClr val="00B0F0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标题 183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 - 原型链</a:t>
            </a:r>
            <a:endParaRPr lang="zh-CN" altLang="en-US" dirty="0"/>
          </a:p>
        </p:txBody>
      </p:sp>
      <p:sp>
        <p:nvSpPr>
          <p:cNvPr id="183298" name="文本占位符 183298"/>
          <p:cNvSpPr>
            <a:spLocks noGrp="1"/>
          </p:cNvSpPr>
          <p:nvPr>
            <p:ph idx="1"/>
          </p:nvPr>
        </p:nvSpPr>
        <p:spPr>
          <a:xfrm>
            <a:off x="0" y="1600200"/>
            <a:ext cx="9109075" cy="4525963"/>
          </a:xfrm>
        </p:spPr>
        <p:txBody>
          <a:bodyPr anchor="t"/>
          <a:p>
            <a:r>
              <a:rPr lang="zh-CN" altLang="en-US" sz="2800" dirty="0"/>
              <a:t>复习1：实例化的过程就是拷贝构造函数</a:t>
            </a:r>
            <a:endParaRPr lang="zh-CN" altLang="en-US" sz="2800" dirty="0"/>
          </a:p>
          <a:p>
            <a:r>
              <a:rPr lang="zh-CN" altLang="en-US" sz="2800" dirty="0"/>
              <a:t>复习2：属性搜索机制：先搜索自身，再搜索原型</a:t>
            </a:r>
            <a:endParaRPr lang="zh-CN" altLang="en-US" sz="2800" dirty="0"/>
          </a:p>
          <a:p>
            <a:r>
              <a:rPr lang="zh-CN" altLang="en-US" sz="2800" dirty="0"/>
              <a:t>复习3：实例共享原型的本质-原型链</a:t>
            </a:r>
            <a:endParaRPr lang="zh-CN" altLang="en-US" sz="2800" dirty="0"/>
          </a:p>
          <a:p>
            <a:endParaRPr lang="zh-CN" altLang="en-US" sz="2400" dirty="0"/>
          </a:p>
          <a:p>
            <a:r>
              <a:rPr lang="zh-CN" altLang="en-US" sz="2800" dirty="0"/>
              <a:t>prototype属性是从哪里来的呢？？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再次提醒</a:t>
            </a:r>
            <a:endParaRPr lang="zh-CN" altLang="en-US" dirty="0"/>
          </a:p>
        </p:txBody>
      </p:sp>
      <p:sp>
        <p:nvSpPr>
          <p:cNvPr id="20482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面向编程的重要的是如何提取属性和方法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提取的目的是封装细节，方便别人使用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这里js鼻祖使用对象封装了细节，我们无需关注，只需要记住对象的属性和方法，会使用就可以了。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不要纠结对象的语法格式，只需要知道如何定义属性，如何定义方法就可以了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在js中我们一般将属性放在构造函数中，将方法放在原型中，至于为什么，前面我们已经详细讲解了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标题 184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84322" name="矩形 184322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3" name="矩形 184323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4" name="矩形 184324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5" name="矩形 184325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6" name="文本框 184326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184327" name="文本框 184327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184328" name="文本框 184328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184329" name="文本框 184329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184330" name="矩形 184330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184331" name="矩形 184331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184332" name="矩形 184332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184333" name="矩形 184333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4334" name="矩形 184334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4335" name="矩形 184335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4336" name="矩形 184336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4337" name="矩形 184337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4338" name="矩形 184338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39" name="文本框 184339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184340" name="矩形 184340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</a:t>
            </a:r>
            <a:endParaRPr lang="zh-CN" altLang="en-US" dirty="0"/>
          </a:p>
        </p:txBody>
      </p:sp>
      <p:sp>
        <p:nvSpPr>
          <p:cNvPr id="184341" name="矩形 184341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addCart</a:t>
            </a:r>
            <a:endParaRPr lang="zh-CN" altLang="en-US" dirty="0"/>
          </a:p>
        </p:txBody>
      </p:sp>
      <p:sp>
        <p:nvSpPr>
          <p:cNvPr id="184342" name="矩形 184342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</a:p>
        </p:txBody>
      </p:sp>
      <p:sp>
        <p:nvSpPr>
          <p:cNvPr id="184343" name="矩形 184343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4344" name="矩形 184344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prototype</a:t>
            </a:r>
            <a:endParaRPr lang="zh-CN" altLang="en-US" dirty="0"/>
          </a:p>
        </p:txBody>
      </p:sp>
      <p:sp>
        <p:nvSpPr>
          <p:cNvPr id="184345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标题 185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prototype属性是从哪里来的呢？？</a:t>
            </a:r>
            <a:endParaRPr lang="zh-CN" altLang="en-US" sz="3600" dirty="0"/>
          </a:p>
        </p:txBody>
      </p:sp>
      <p:sp>
        <p:nvSpPr>
          <p:cNvPr id="185346" name="文本占位符 185346"/>
          <p:cNvSpPr>
            <a:spLocks noGrp="1"/>
          </p:cNvSpPr>
          <p:nvPr>
            <p:ph idx="1"/>
          </p:nvPr>
        </p:nvSpPr>
        <p:spPr>
          <a:xfrm>
            <a:off x="34925" y="1600200"/>
            <a:ext cx="9074150" cy="4525963"/>
          </a:xfrm>
        </p:spPr>
        <p:txBody>
          <a:bodyPr anchor="t"/>
          <a:p>
            <a:r>
              <a:rPr lang="zh-CN" altLang="en-US" sz="2800" dirty="0"/>
              <a:t>前面提到contructor，prototype属性是系统自动生成的。</a:t>
            </a:r>
            <a:endParaRPr lang="zh-CN" altLang="en-US" dirty="0"/>
          </a:p>
          <a:p>
            <a:r>
              <a:rPr lang="zh-CN" altLang="en-US" dirty="0"/>
              <a:t>但本质上只是是函数对象的属性而已。</a:t>
            </a:r>
            <a:endParaRPr lang="zh-CN" altLang="en-US" sz="3600" dirty="0"/>
          </a:p>
          <a:p>
            <a:pPr marL="1905" lvl="1" indent="455295"/>
            <a:r>
              <a:rPr lang="zh-CN" altLang="en-US" dirty="0"/>
              <a:t>对象是一个函数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而函数对象含有contructor，prototype等属性，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那么实例化 的过程就是拷贝构造函数属性的过程，所以每个实例自然就拥有了contructor，prototype这两个属性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标题 186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__proto__介绍</a:t>
            </a:r>
            <a:endParaRPr lang="zh-CN" altLang="en-US" dirty="0"/>
          </a:p>
        </p:txBody>
      </p:sp>
      <p:sp>
        <p:nvSpPr>
          <p:cNvPr id="186370" name="文本占位符 1863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400" dirty="0"/>
              <a:t>__proto__是函数的一个属性名称</a:t>
            </a:r>
            <a:endParaRPr lang="zh-CN" altLang="en-US" sz="2400" dirty="0"/>
          </a:p>
          <a:p>
            <a:r>
              <a:rPr lang="zh-CN" altLang="en-US" sz="2400" dirty="0"/>
              <a:t>其像一条铁链一样将构造和原型对象锁在一起</a:t>
            </a:r>
            <a:endParaRPr lang="zh-CN" altLang="en-US" sz="2400" dirty="0"/>
          </a:p>
          <a:p>
            <a:endParaRPr lang="zh-CN" altLang="en-US" dirty="0"/>
          </a:p>
          <a:p>
            <a:r>
              <a:rPr lang="zh-CN" altLang="en-US" dirty="0"/>
              <a:t>其本质是保存的是地址，关于地址的知识</a:t>
            </a:r>
            <a:endParaRPr lang="zh-CN" altLang="en-US" dirty="0"/>
          </a:p>
          <a:p>
            <a:r>
              <a:rPr lang="zh-CN" altLang="en-US" dirty="0"/>
              <a:t>我们会在下个篇章详解讲解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标题 187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原型链进阶</a:t>
            </a:r>
            <a:endParaRPr lang="zh-CN" altLang="en-US" dirty="0"/>
          </a:p>
        </p:txBody>
      </p:sp>
      <p:sp>
        <p:nvSpPr>
          <p:cNvPr id="187394" name="矩形 187394"/>
          <p:cNvSpPr/>
          <p:nvPr/>
        </p:nvSpPr>
        <p:spPr>
          <a:xfrm>
            <a:off x="1476375" y="1270000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5" name="矩形 187395"/>
          <p:cNvSpPr/>
          <p:nvPr/>
        </p:nvSpPr>
        <p:spPr>
          <a:xfrm>
            <a:off x="755650" y="3573463"/>
            <a:ext cx="18716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6" name="矩形 187396"/>
          <p:cNvSpPr/>
          <p:nvPr/>
        </p:nvSpPr>
        <p:spPr>
          <a:xfrm>
            <a:off x="3276600" y="3571875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7" name="矩形 187397"/>
          <p:cNvSpPr/>
          <p:nvPr/>
        </p:nvSpPr>
        <p:spPr>
          <a:xfrm>
            <a:off x="6083300" y="3573463"/>
            <a:ext cx="18716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8" name="文本框 187398"/>
          <p:cNvSpPr txBox="1"/>
          <p:nvPr/>
        </p:nvSpPr>
        <p:spPr>
          <a:xfrm>
            <a:off x="252413" y="2565400"/>
            <a:ext cx="1150937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ea typeface="宋体" charset="-122"/>
              </a:rPr>
              <a:t>构造函数</a:t>
            </a:r>
            <a:endParaRPr lang="zh-CN" altLang="en-US" dirty="0"/>
          </a:p>
        </p:txBody>
      </p:sp>
      <p:sp>
        <p:nvSpPr>
          <p:cNvPr id="187399" name="文本框 187399"/>
          <p:cNvSpPr txBox="1"/>
          <p:nvPr/>
        </p:nvSpPr>
        <p:spPr>
          <a:xfrm>
            <a:off x="971550" y="5949950"/>
            <a:ext cx="16557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187400" name="文本框 187400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187401" name="文本框 187401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187402" name="矩形 187402"/>
          <p:cNvSpPr/>
          <p:nvPr/>
        </p:nvSpPr>
        <p:spPr>
          <a:xfrm>
            <a:off x="755650" y="3573463"/>
            <a:ext cx="1871663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187403" name="矩形 187403"/>
          <p:cNvSpPr/>
          <p:nvPr/>
        </p:nvSpPr>
        <p:spPr>
          <a:xfrm>
            <a:off x="755650" y="400685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187404" name="矩形 187404"/>
          <p:cNvSpPr/>
          <p:nvPr/>
        </p:nvSpPr>
        <p:spPr>
          <a:xfrm>
            <a:off x="755650" y="443865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30</a:t>
            </a:r>
            <a:endParaRPr lang="zh-CN" altLang="en-US" dirty="0"/>
          </a:p>
        </p:txBody>
      </p:sp>
      <p:sp>
        <p:nvSpPr>
          <p:cNvPr id="187405" name="矩形 187405"/>
          <p:cNvSpPr/>
          <p:nvPr/>
        </p:nvSpPr>
        <p:spPr>
          <a:xfrm>
            <a:off x="1476375" y="1270000"/>
            <a:ext cx="1870075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187406" name="矩形 187406"/>
          <p:cNvSpPr/>
          <p:nvPr/>
        </p:nvSpPr>
        <p:spPr>
          <a:xfrm>
            <a:off x="1476375" y="17018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7407" name="矩形 187407"/>
          <p:cNvSpPr/>
          <p:nvPr/>
        </p:nvSpPr>
        <p:spPr>
          <a:xfrm>
            <a:off x="1476375" y="213360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08" name="矩形 187408"/>
          <p:cNvSpPr/>
          <p:nvPr/>
        </p:nvSpPr>
        <p:spPr>
          <a:xfrm>
            <a:off x="3276600" y="35734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7409" name="矩形 187409"/>
          <p:cNvSpPr/>
          <p:nvPr/>
        </p:nvSpPr>
        <p:spPr>
          <a:xfrm>
            <a:off x="3276600" y="40052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7410" name="矩形 187410"/>
          <p:cNvSpPr/>
          <p:nvPr/>
        </p:nvSpPr>
        <p:spPr>
          <a:xfrm>
            <a:off x="3276600" y="44370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7411" name="矩形 187411"/>
          <p:cNvSpPr/>
          <p:nvPr/>
        </p:nvSpPr>
        <p:spPr>
          <a:xfrm>
            <a:off x="1476375" y="2565400"/>
            <a:ext cx="1870075" cy="43497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2" name="矩形 187412"/>
          <p:cNvSpPr/>
          <p:nvPr/>
        </p:nvSpPr>
        <p:spPr>
          <a:xfrm>
            <a:off x="755650" y="48704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3" name="矩形 187413"/>
          <p:cNvSpPr/>
          <p:nvPr/>
        </p:nvSpPr>
        <p:spPr>
          <a:xfrm>
            <a:off x="755650" y="5302250"/>
            <a:ext cx="1870075" cy="43497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4" name="矩形 187414"/>
          <p:cNvSpPr/>
          <p:nvPr/>
        </p:nvSpPr>
        <p:spPr>
          <a:xfrm>
            <a:off x="3276600" y="48704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5" name="矩形 187415"/>
          <p:cNvSpPr/>
          <p:nvPr/>
        </p:nvSpPr>
        <p:spPr>
          <a:xfrm>
            <a:off x="3276600" y="53022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6" name="矩形 187416"/>
          <p:cNvSpPr/>
          <p:nvPr/>
        </p:nvSpPr>
        <p:spPr>
          <a:xfrm>
            <a:off x="6084888" y="4870450"/>
            <a:ext cx="1871662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7" name="矩形 187417"/>
          <p:cNvSpPr/>
          <p:nvPr/>
        </p:nvSpPr>
        <p:spPr>
          <a:xfrm>
            <a:off x="6084888" y="5302250"/>
            <a:ext cx="1871662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8" name="矩形 187418"/>
          <p:cNvSpPr/>
          <p:nvPr/>
        </p:nvSpPr>
        <p:spPr>
          <a:xfrm>
            <a:off x="6084888" y="35734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7419" name="矩形 187419"/>
          <p:cNvSpPr/>
          <p:nvPr/>
        </p:nvSpPr>
        <p:spPr>
          <a:xfrm>
            <a:off x="6084888" y="40052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7420" name="矩形 187420"/>
          <p:cNvSpPr/>
          <p:nvPr/>
        </p:nvSpPr>
        <p:spPr>
          <a:xfrm>
            <a:off x="6084888" y="44370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7421" name="矩形 187421"/>
          <p:cNvSpPr/>
          <p:nvPr/>
        </p:nvSpPr>
        <p:spPr>
          <a:xfrm>
            <a:off x="5364163" y="12700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2" name="矩形 187422"/>
          <p:cNvSpPr/>
          <p:nvPr/>
        </p:nvSpPr>
        <p:spPr>
          <a:xfrm>
            <a:off x="5364163" y="12700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buy()</a:t>
            </a:r>
            <a:endParaRPr lang="zh-CN" altLang="en-US" dirty="0"/>
          </a:p>
        </p:txBody>
      </p:sp>
      <p:sp>
        <p:nvSpPr>
          <p:cNvPr id="187423" name="矩形 187423"/>
          <p:cNvSpPr/>
          <p:nvPr/>
        </p:nvSpPr>
        <p:spPr>
          <a:xfrm>
            <a:off x="5364163" y="170180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7424" name="文本框 187424"/>
          <p:cNvSpPr txBox="1"/>
          <p:nvPr/>
        </p:nvSpPr>
        <p:spPr>
          <a:xfrm>
            <a:off x="7524750" y="2852738"/>
            <a:ext cx="1223963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ea typeface="宋体" charset="-122"/>
              </a:rPr>
              <a:t>原型对象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87425" name="箭头 506"/>
          <p:cNvSpPr/>
          <p:nvPr/>
        </p:nvSpPr>
        <p:spPr>
          <a:xfrm flipV="1">
            <a:off x="3349625" y="1557338"/>
            <a:ext cx="2014538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6" name="箭头 507"/>
          <p:cNvSpPr/>
          <p:nvPr/>
        </p:nvSpPr>
        <p:spPr>
          <a:xfrm flipV="1">
            <a:off x="2628900" y="1557338"/>
            <a:ext cx="2736850" cy="4032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7" name="箭头 508"/>
          <p:cNvSpPr/>
          <p:nvPr/>
        </p:nvSpPr>
        <p:spPr>
          <a:xfrm flipV="1">
            <a:off x="5148263" y="1557338"/>
            <a:ext cx="215900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8" name="箭头 509"/>
          <p:cNvSpPr/>
          <p:nvPr/>
        </p:nvSpPr>
        <p:spPr>
          <a:xfrm flipH="1" flipV="1">
            <a:off x="5364163" y="1557338"/>
            <a:ext cx="719137" cy="3959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1.4 </a:t>
            </a:r>
            <a:r>
              <a:rPr lang="en-US" altLang="x-none" sz="4400" b="1" dirty="0">
                <a:solidFill>
                  <a:schemeClr val="bg1"/>
                </a:solidFill>
                <a:latin typeface="Calibri" charset="0"/>
                <a:sym typeface="Calibri" charset="0"/>
              </a:rPr>
              <a:t>Arguments</a:t>
            </a: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属性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Arguments</a:t>
            </a:r>
            <a:r>
              <a:rPr lang="zh-CN" altLang="en-US" sz="4400" dirty="0"/>
              <a:t>属性</a:t>
            </a:r>
            <a:endParaRPr lang="zh-CN" altLang="en-US" sz="4400" dirty="0"/>
          </a:p>
        </p:txBody>
      </p:sp>
      <p:pic>
        <p:nvPicPr>
          <p:cNvPr id="189442" name="内容占位符 189442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628775"/>
            <a:ext cx="7448550" cy="4105275"/>
          </a:xfr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1.5 call apply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标题 1914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作用和重要性</a:t>
            </a:r>
            <a:endParaRPr lang="zh-CN" altLang="en-US" dirty="0"/>
          </a:p>
        </p:txBody>
      </p:sp>
      <p:sp>
        <p:nvSpPr>
          <p:cNvPr id="191490" name="文本占位符 1914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属于js高阶技巧</a:t>
            </a:r>
            <a:endParaRPr lang="zh-CN" altLang="en-US" dirty="0"/>
          </a:p>
          <a:p>
            <a:r>
              <a:rPr lang="zh-CN" altLang="en-US" dirty="0"/>
              <a:t>平常开发基本用不到</a:t>
            </a:r>
            <a:endParaRPr lang="zh-CN" altLang="en-US" dirty="0"/>
          </a:p>
          <a:p>
            <a:r>
              <a:rPr lang="zh-CN" altLang="en-US" dirty="0"/>
              <a:t>面试80%几率考到</a:t>
            </a:r>
            <a:endParaRPr lang="zh-CN" altLang="en-US" dirty="0"/>
          </a:p>
          <a:p>
            <a:r>
              <a:rPr lang="zh-CN" altLang="en-US" dirty="0"/>
              <a:t>目前对学生的要求：了解基本功能，应付面试题</a:t>
            </a:r>
            <a:endParaRPr lang="zh-CN" altLang="en-US" dirty="0"/>
          </a:p>
          <a:p>
            <a:r>
              <a:rPr lang="zh-CN" altLang="en-US" dirty="0"/>
              <a:t>编写框架必用--3-5年经验人士常用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标题 1925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作用</a:t>
            </a:r>
            <a:endParaRPr lang="zh-CN" altLang="en-US" dirty="0"/>
          </a:p>
        </p:txBody>
      </p:sp>
      <p:sp>
        <p:nvSpPr>
          <p:cNvPr id="192514" name="文本占位符 1925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1，借用另一个对象的方法</a:t>
            </a:r>
            <a:endParaRPr lang="zh-CN" altLang="en-US" dirty="0"/>
          </a:p>
          <a:p>
            <a:r>
              <a:rPr lang="zh-CN" altLang="en-US" dirty="0"/>
              <a:t>2，替换this指向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7" name="标题 1935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借用 - 供爷法则</a:t>
            </a:r>
            <a:endParaRPr lang="zh-CN" altLang="en-US" dirty="0"/>
          </a:p>
        </p:txBody>
      </p:sp>
      <p:sp>
        <p:nvSpPr>
          <p:cNvPr id="193538" name="文本占位符 1935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借钱--借了500万，借完就跑路</a:t>
            </a:r>
            <a:endParaRPr lang="zh-CN" altLang="en-US" dirty="0"/>
          </a:p>
          <a:p>
            <a:r>
              <a:rPr lang="zh-CN" altLang="en-US" dirty="0"/>
              <a:t>跑路之前我们先向供奉爷一样，讨好对方</a:t>
            </a:r>
            <a:endParaRPr lang="zh-CN" altLang="en-US" dirty="0"/>
          </a:p>
          <a:p>
            <a:r>
              <a:rPr lang="zh-CN" altLang="en-US" dirty="0"/>
              <a:t>所以你向谁借就将其放在前面</a:t>
            </a:r>
            <a:endParaRPr lang="zh-CN" altLang="en-US" dirty="0"/>
          </a:p>
        </p:txBody>
      </p:sp>
      <p:pic>
        <p:nvPicPr>
          <p:cNvPr id="193539" name="图片 1935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3357563"/>
            <a:ext cx="7077075" cy="33829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自定义全部变量的本质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1506" name="副标题 2150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标题 1945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call使用场景分析</a:t>
            </a:r>
            <a:endParaRPr lang="zh-CN" altLang="en-US" dirty="0"/>
          </a:p>
        </p:txBody>
      </p:sp>
      <p:sp>
        <p:nvSpPr>
          <p:cNvPr id="194562" name="文本占位符 19456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 anchor="t"/>
          <a:p>
            <a:pPr>
              <a:lnSpc>
                <a:spcPct val="90000"/>
              </a:lnSpc>
            </a:pPr>
            <a:endParaRPr sz="2400"/>
          </a:p>
        </p:txBody>
      </p:sp>
      <p:pic>
        <p:nvPicPr>
          <p:cNvPr id="194563" name="图片 1945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950" y="1557338"/>
            <a:ext cx="8943975" cy="41036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5" name="标题 195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伪数组</a:t>
            </a:r>
            <a:endParaRPr lang="zh-CN" altLang="en-US" dirty="0"/>
          </a:p>
        </p:txBody>
      </p:sp>
      <p:sp>
        <p:nvSpPr>
          <p:cNvPr id="195586" name="文本占位符 1955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通过dom过去的元素集合</a:t>
            </a:r>
            <a:endParaRPr lang="zh-CN" altLang="en-US" dirty="0"/>
          </a:p>
          <a:p>
            <a:r>
              <a:rPr lang="zh-CN" altLang="en-US" dirty="0"/>
              <a:t>arguments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Function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call apply</a:t>
            </a:r>
            <a:endParaRPr lang="zh-CN" altLang="en-US" sz="4400" dirty="0"/>
          </a:p>
        </p:txBody>
      </p:sp>
      <p:sp>
        <p:nvSpPr>
          <p:cNvPr id="196610" name="内容占位符 4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8133080" cy="4526280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用法和</a:t>
            </a:r>
            <a:r>
              <a:rPr lang="en-US" altLang="x-none" sz="3200" b="1" dirty="0">
                <a:solidFill>
                  <a:srgbClr val="FF0000"/>
                </a:solidFill>
              </a:rPr>
              <a:t>call</a:t>
            </a:r>
            <a:r>
              <a:rPr lang="zh-CN" altLang="en-US" sz="3200" b="1" dirty="0">
                <a:solidFill>
                  <a:srgbClr val="FF0000"/>
                </a:solidFill>
              </a:rPr>
              <a:t>一样，只不过参数不一样（对比记忆，关联记忆）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altLang="x-none" sz="3200" dirty="0"/>
              <a:t>Function.apply(obj,args)</a:t>
            </a:r>
            <a:r>
              <a:rPr lang="zh-CN" altLang="en-US" sz="3200" dirty="0"/>
              <a:t>方法能接收两个参数</a:t>
            </a:r>
            <a:br>
              <a:rPr lang="zh-CN" altLang="en-US" sz="3200" dirty="0"/>
            </a:br>
            <a:r>
              <a:rPr lang="en-US" altLang="x-none" sz="3200" dirty="0"/>
              <a:t>obj</a:t>
            </a:r>
            <a:r>
              <a:rPr lang="zh-CN" altLang="en-US" sz="3200" dirty="0"/>
              <a:t>：这个对象将代替</a:t>
            </a:r>
            <a:r>
              <a:rPr lang="en-US" altLang="x-none" sz="3200" dirty="0"/>
              <a:t>Function</a:t>
            </a:r>
            <a:r>
              <a:rPr lang="zh-CN" altLang="en-US" sz="3200" dirty="0"/>
              <a:t>类里</a:t>
            </a:r>
            <a:r>
              <a:rPr lang="en-US" altLang="x-none" sz="3200" dirty="0"/>
              <a:t>this</a:t>
            </a:r>
            <a:r>
              <a:rPr lang="zh-CN" altLang="en-US" sz="3200" dirty="0"/>
              <a:t>对象</a:t>
            </a:r>
            <a:br>
              <a:rPr lang="zh-CN" altLang="en-US" sz="3200" dirty="0"/>
            </a:br>
            <a:r>
              <a:rPr lang="en-US" altLang="x-none" sz="3200" dirty="0"/>
              <a:t>args</a:t>
            </a:r>
            <a:r>
              <a:rPr lang="zh-CN" altLang="en-US" sz="3200" dirty="0"/>
              <a:t>：这个是数组，它将作为参数传给</a:t>
            </a:r>
            <a:r>
              <a:rPr lang="en-US" altLang="x-none" sz="3200" dirty="0"/>
              <a:t>Function</a:t>
            </a:r>
            <a:r>
              <a:rPr lang="zh-CN" altLang="en-US" sz="3200" dirty="0"/>
              <a:t>（</a:t>
            </a:r>
            <a:r>
              <a:rPr lang="en-US" altLang="x-none" sz="3200" dirty="0"/>
              <a:t>args--&gt;arguments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3" name="标题 197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面试题-（80%几率会遇到）</a:t>
            </a:r>
            <a:endParaRPr lang="zh-CN" altLang="en-US" dirty="0"/>
          </a:p>
        </p:txBody>
      </p:sp>
      <p:sp>
        <p:nvSpPr>
          <p:cNvPr id="197634" name="文本占位符 197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伪数组</a:t>
            </a:r>
            <a:endParaRPr lang="zh-CN" altLang="en-US" dirty="0"/>
          </a:p>
          <a:p>
            <a:r>
              <a:rPr lang="zh-CN" altLang="en-US" dirty="0"/>
              <a:t>如何将伪数组转换成真实数组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教学目标</a:t>
            </a:r>
            <a:endParaRPr lang="zh-CN" altLang="en-US" sz="4400"/>
          </a:p>
        </p:txBody>
      </p:sp>
      <p:sp>
        <p:nvSpPr>
          <p:cNvPr id="40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4255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从对象的角度重新认识整个js的所有知识点</a:t>
            </a:r>
            <a:endParaRPr lang="zh-CN" altLang="en-US" sz="3200" dirty="0"/>
          </a:p>
          <a:p>
            <a:pPr lvl="1" algn="l">
              <a:buNone/>
            </a:pPr>
            <a:r>
              <a:rPr lang="zh-CN" altLang="en-US" sz="2800" dirty="0"/>
              <a:t>面向对象角度重新认识</a:t>
            </a:r>
            <a:r>
              <a:rPr lang="en-US" altLang="x-none" sz="2800" dirty="0"/>
              <a:t>BOM</a:t>
            </a:r>
            <a:r>
              <a:rPr lang="zh-CN" altLang="en-US" sz="2800" dirty="0"/>
              <a:t>对象</a:t>
            </a:r>
            <a:endParaRPr lang="en-US" altLang="x-none" sz="2800" dirty="0"/>
          </a:p>
          <a:p>
            <a:pPr lvl="1" algn="l">
              <a:buNone/>
            </a:pPr>
            <a:r>
              <a:rPr lang="en-US" altLang="x-none" sz="2800" dirty="0"/>
              <a:t>面向对象角度重新认识</a:t>
            </a:r>
            <a:r>
              <a:rPr lang="zh-CN" altLang="en-US" sz="2800" dirty="0"/>
              <a:t>DOM对象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面向对象角度重新认识内置对象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面向对象角度重新认识自定义对象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3200" dirty="0"/>
              <a:t>重点：函数对象的属性和方法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自定义全部变量的本质</a:t>
            </a:r>
            <a:endParaRPr lang="zh-CN" altLang="en-US" sz="4400" dirty="0"/>
          </a:p>
        </p:txBody>
      </p:sp>
      <p:sp>
        <p:nvSpPr>
          <p:cNvPr id="22530" name="Rectangle 1"/>
          <p:cNvSpPr>
            <a:spLocks noGrp="1"/>
          </p:cNvSpPr>
          <p:nvPr>
            <p:ph type="subTitle" idx="1"/>
          </p:nvPr>
        </p:nvSpPr>
        <p:spPr>
          <a:xfrm>
            <a:off x="456565" y="1557338"/>
            <a:ext cx="7966075" cy="944880"/>
          </a:xfrm>
          <a:solidFill>
            <a:srgbClr val="272822"/>
          </a:solidFill>
        </p:spPr>
        <p:txBody>
          <a:bodyPr wrap="squar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aseline="0">
                <a:solidFill>
                  <a:srgbClr val="28D813"/>
                </a:solidFill>
                <a:latin typeface="宋体" charset="-122"/>
                <a:ea typeface="宋体" charset="-122"/>
                <a:sym typeface="宋体" charset="-122"/>
              </a:rPr>
              <a:t>任何我们定义的全局变量 函数 对象等都会成为</a:t>
            </a:r>
            <a:r>
              <a:rPr lang="en-US" altLang="zh-CN" sz="2800" baseline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2800" baseline="0">
                <a:solidFill>
                  <a:srgbClr val="28D813"/>
                </a:solidFill>
                <a:latin typeface="宋体" charset="-122"/>
                <a:ea typeface="宋体" charset="-122"/>
                <a:sym typeface="宋体" charset="-122"/>
              </a:rPr>
              <a:t>对象的属性</a:t>
            </a:r>
            <a:endParaRPr lang="zh-CN" altLang="en-US" sz="2800" baseline="0">
              <a:solidFill>
                <a:srgbClr val="28D813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22531" name="文本框 22531"/>
          <p:cNvSpPr txBox="1"/>
          <p:nvPr/>
        </p:nvSpPr>
        <p:spPr>
          <a:xfrm>
            <a:off x="755650" y="3286125"/>
            <a:ext cx="7348538" cy="1249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 dirty="0">
                <a:ea typeface="宋体" charset="-122"/>
              </a:rPr>
              <a:t>比如： var sum = 1</a:t>
            </a:r>
            <a:endParaRPr lang="zh-CN" altLang="en-US" sz="2400" b="1" dirty="0">
              <a:ea typeface="宋体" charset="-122"/>
            </a:endParaRPr>
          </a:p>
          <a:p>
            <a:pPr lvl="0"/>
            <a:endParaRPr lang="zh-CN" altLang="en-US" sz="2800" b="1" dirty="0">
              <a:ea typeface="宋体" charset="-122"/>
            </a:endParaRPr>
          </a:p>
          <a:p>
            <a:pPr lvl="0"/>
            <a:r>
              <a:rPr lang="zh-CN" altLang="en-US" sz="2400" b="1" dirty="0">
                <a:ea typeface="宋体" charset="-122"/>
              </a:rPr>
              <a:t>因此我们可以也通过window.sum来访问这个变量</a:t>
            </a:r>
            <a:endParaRPr lang="zh-CN" altLang="en-US" sz="2400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355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window内置全部变量和方法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3554" name="副标题 2355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 </a:t>
            </a:r>
            <a:r>
              <a:rPr lang="zh-CN" altLang="en-US" sz="4400" dirty="0"/>
              <a:t>内置全局属性和方法</a:t>
            </a:r>
            <a:endParaRPr lang="zh-CN" altLang="en-US" sz="4400" dirty="0"/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zh-CN" altLang="en-US" sz="3200" dirty="0"/>
              <a:t>全局常量</a:t>
            </a:r>
            <a:r>
              <a:rPr lang="en-US" altLang="x-none" sz="3200" dirty="0"/>
              <a:t>: Infinity, NaN, undefined, null</a:t>
            </a:r>
            <a:endParaRPr lang="zh-CN" altLang="en-US" sz="3200" dirty="0"/>
          </a:p>
          <a:p>
            <a:pPr algn="l" latinLnBrk="1">
              <a:buNone/>
            </a:pPr>
            <a:r>
              <a:rPr lang="zh-CN" altLang="en-US" sz="3200" dirty="0"/>
              <a:t>全局方法</a:t>
            </a:r>
            <a:r>
              <a:rPr lang="en-US" altLang="x-none" sz="3200" dirty="0"/>
              <a:t>: eval(), isFinite(), isNaN(), parseFloat(), parseInt(),decodeURI(),decodeURIComponent(), encodeURI(), encodeURIComponent()</a:t>
            </a:r>
            <a:endParaRPr lang="zh-CN" altLang="en-US" sz="3200" dirty="0"/>
          </a:p>
          <a:p>
            <a:pPr algn="l" latinLnBrk="1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- </a:t>
            </a:r>
            <a:r>
              <a:rPr lang="zh-CN" altLang="en-US" sz="4400" dirty="0"/>
              <a:t>对话框</a:t>
            </a:r>
            <a:endParaRPr lang="zh-CN" altLang="en-US" sz="4400" dirty="0"/>
          </a:p>
        </p:txBody>
      </p:sp>
      <p:sp>
        <p:nvSpPr>
          <p:cNvPr id="256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012430" cy="4526280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alert() </a:t>
            </a:r>
            <a:r>
              <a:rPr lang="zh-CN" altLang="en-US" sz="2400" dirty="0"/>
              <a:t>函数：弹出消息对话框（对话框中有一个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2400" dirty="0"/>
              <a:t>confirm() </a:t>
            </a:r>
            <a:r>
              <a:rPr lang="zh-CN" altLang="en-US" sz="2400" dirty="0"/>
              <a:t>函数：弹出消息对话框（对话框中包含一个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按钮与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2400" dirty="0"/>
              <a:t>prompt() </a:t>
            </a:r>
            <a:r>
              <a:rPr lang="zh-CN" altLang="en-US" sz="2400" dirty="0"/>
              <a:t>函数：弹出消息对话框（对话框中包含一个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按钮、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按钮与一个文本输入框）</a:t>
            </a: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000" dirty="0"/>
              <a:t>Window</a:t>
            </a:r>
            <a:r>
              <a:rPr lang="zh-CN" altLang="en-US" sz="4000" dirty="0"/>
              <a:t>方法 </a:t>
            </a:r>
            <a:r>
              <a:rPr lang="en-US" altLang="x-none" sz="4000" dirty="0"/>
              <a:t>- </a:t>
            </a:r>
            <a:r>
              <a:rPr lang="zh-CN" altLang="en-US" sz="4000" dirty="0"/>
              <a:t>时间等待与间隔函数</a:t>
            </a:r>
            <a:endParaRPr lang="zh-CN" altLang="en-US" sz="4000" dirty="0"/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setTimeout()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setInterval()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获取失去焦点</a:t>
            </a:r>
            <a:endParaRPr lang="zh-CN" altLang="en-US" sz="4400" dirty="0"/>
          </a:p>
        </p:txBody>
      </p:sp>
      <p:sp>
        <p:nvSpPr>
          <p:cNvPr id="276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focus() </a:t>
            </a:r>
            <a:r>
              <a:rPr lang="zh-CN" altLang="en-US" sz="3200" dirty="0"/>
              <a:t>函数：使窗体或空间获得焦点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blur() </a:t>
            </a:r>
            <a:r>
              <a:rPr lang="zh-CN" altLang="en-US" sz="3200" dirty="0"/>
              <a:t>函数：使窗体或控件失去焦点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新窗口</a:t>
            </a:r>
            <a:endParaRPr lang="zh-CN" altLang="en-US" sz="4400" dirty="0"/>
          </a:p>
        </p:txBody>
      </p:sp>
      <p:sp>
        <p:nvSpPr>
          <p:cNvPr id="28674" name="Rectangle 1"/>
          <p:cNvSpPr>
            <a:spLocks noGrp="1"/>
          </p:cNvSpPr>
          <p:nvPr>
            <p:ph type="subTitle" idx="1"/>
          </p:nvPr>
        </p:nvSpPr>
        <p:spPr>
          <a:xfrm>
            <a:off x="949960" y="1994853"/>
            <a:ext cx="8086725" cy="1558925"/>
          </a:xfrm>
        </p:spPr>
        <p:txBody>
          <a:bodyPr wrap="squar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open() </a:t>
            </a:r>
            <a:r>
              <a:rPr lang="zh-CN" altLang="en-US" sz="3200"/>
              <a:t>函数：打开</a:t>
            </a:r>
            <a:r>
              <a:rPr lang="en-US" altLang="zh-CN" sz="3200"/>
              <a:t>(</a:t>
            </a:r>
            <a:r>
              <a:rPr lang="zh-CN" altLang="en-US" sz="3200"/>
              <a:t>弹出</a:t>
            </a:r>
            <a:r>
              <a:rPr lang="en-US" altLang="zh-CN" sz="3200"/>
              <a:t>)</a:t>
            </a:r>
            <a:r>
              <a:rPr lang="zh-CN" altLang="en-US" sz="3200"/>
              <a:t>一个新的窗体 </a:t>
            </a:r>
            <a:endParaRPr lang="zh-CN" altLang="en-US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close() </a:t>
            </a:r>
            <a:r>
              <a:rPr lang="zh-CN" altLang="en-US" sz="3200"/>
              <a:t>函数：关闭窗体 </a:t>
            </a:r>
            <a:endParaRPr lang="zh-CN" alt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969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相关复习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9698" name="副标题 2969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dirty="0"/>
              <a:t>Infinity</a:t>
            </a:r>
            <a:endParaRPr lang="en-US" altLang="x-none" dirty="0"/>
          </a:p>
        </p:txBody>
      </p:sp>
      <p:sp>
        <p:nvSpPr>
          <p:cNvPr id="30722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表示</a:t>
            </a:r>
            <a:r>
              <a:rPr lang="en-US" altLang="zh-CN"/>
              <a:t>js</a:t>
            </a:r>
            <a:r>
              <a:rPr lang="zh-CN" altLang="en-US"/>
              <a:t>所有识别的最大的值</a:t>
            </a:r>
            <a:endParaRPr lang="zh-CN" altLang="en-US"/>
          </a:p>
          <a:p>
            <a:r>
              <a:rPr lang="en-US" altLang="zh-CN"/>
              <a:t>1.7976931348623157e+308</a:t>
            </a:r>
            <a:endParaRPr lang="en-US" altLang="zh-CN"/>
          </a:p>
          <a:p>
            <a:r>
              <a:rPr lang="zh-CN" altLang="en-US"/>
              <a:t>最小值：</a:t>
            </a:r>
            <a:r>
              <a:rPr lang="en-US" altLang="zh-CN"/>
              <a:t>5e-324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指数表示法</a:t>
            </a:r>
            <a:endParaRPr lang="zh-CN" altLang="en-US"/>
          </a:p>
        </p:txBody>
      </p:sp>
      <p:sp>
        <p:nvSpPr>
          <p:cNvPr id="31746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如果数字巨大，可以使用指数表示法</a:t>
            </a:r>
            <a:endParaRPr lang="zh-CN" altLang="en-US"/>
          </a:p>
          <a:p>
            <a:r>
              <a:rPr lang="zh-CN" altLang="en-US"/>
              <a:t>比如：</a:t>
            </a:r>
            <a:endParaRPr lang="zh-CN" altLang="en-US"/>
          </a:p>
          <a:p>
            <a:pPr marL="1905" lvl="1" indent="455295"/>
            <a:r>
              <a:rPr lang="en-US" altLang="zh-CN"/>
              <a:t>1e1</a:t>
            </a:r>
            <a:r>
              <a:rPr lang="zh-CN" altLang="en-US"/>
              <a:t>表示在</a:t>
            </a:r>
            <a:r>
              <a:rPr lang="en-US" altLang="zh-CN"/>
              <a:t>1</a:t>
            </a:r>
            <a:r>
              <a:rPr lang="zh-CN" altLang="en-US"/>
              <a:t>后面加</a:t>
            </a:r>
            <a:r>
              <a:rPr lang="en-US" altLang="zh-CN"/>
              <a:t>1</a:t>
            </a:r>
            <a:r>
              <a:rPr lang="zh-CN" altLang="en-US"/>
              <a:t>个    </a:t>
            </a:r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10</a:t>
            </a:r>
            <a:endParaRPr lang="en-US" altLang="zh-CN"/>
          </a:p>
          <a:p>
            <a:pPr marL="1905" lvl="1" indent="455295"/>
            <a:r>
              <a:rPr lang="en-US" altLang="zh-CN"/>
              <a:t>2e+3</a:t>
            </a:r>
            <a:r>
              <a:rPr lang="zh-CN" altLang="en-US"/>
              <a:t>表示在</a:t>
            </a:r>
            <a:r>
              <a:rPr lang="en-US" altLang="zh-CN"/>
              <a:t>2</a:t>
            </a:r>
            <a:r>
              <a:rPr lang="zh-CN" altLang="en-US"/>
              <a:t>后面加</a:t>
            </a:r>
            <a:r>
              <a:rPr lang="en-US" altLang="zh-CN"/>
              <a:t>3</a:t>
            </a:r>
            <a:r>
              <a:rPr lang="zh-CN" altLang="en-US"/>
              <a:t>个  </a:t>
            </a:r>
            <a:r>
              <a:rPr lang="en-US" altLang="zh-CN"/>
              <a:t>0:    2000</a:t>
            </a:r>
            <a:endParaRPr lang="en-US" altLang="zh-CN"/>
          </a:p>
          <a:p>
            <a:pPr marL="1905" lvl="1" indent="455295"/>
            <a:r>
              <a:rPr lang="en-US" altLang="zh-CN"/>
              <a:t>2e-3</a:t>
            </a:r>
            <a:r>
              <a:rPr lang="zh-CN" altLang="en-US"/>
              <a:t>表示将</a:t>
            </a:r>
            <a:r>
              <a:rPr lang="en-US" altLang="zh-CN"/>
              <a:t>2</a:t>
            </a:r>
            <a:r>
              <a:rPr lang="zh-CN" altLang="en-US"/>
              <a:t>的小数点右移</a:t>
            </a:r>
            <a:r>
              <a:rPr lang="en-US" altLang="zh-CN"/>
              <a:t>3</a:t>
            </a:r>
            <a:r>
              <a:rPr lang="zh-CN" altLang="en-US"/>
              <a:t>位： </a:t>
            </a:r>
            <a:r>
              <a:rPr lang="en-US" altLang="zh-CN"/>
              <a:t>0.002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20000"/>
          </a:bodyPr>
          <a:p>
            <a:r>
              <a:rPr lang="zh-CN" altLang="en-US"/>
              <a:t>整个</a:t>
            </a:r>
            <a:r>
              <a:rPr lang="en-US" altLang="zh-CN"/>
              <a:t>js</a:t>
            </a:r>
            <a:r>
              <a:rPr lang="zh-CN" altLang="en-US"/>
              <a:t>其实全是对象</a:t>
            </a:r>
            <a:endParaRPr lang="zh-CN" altLang="en-US"/>
          </a:p>
          <a:p>
            <a:r>
              <a:rPr lang="zh-CN" altLang="en-US"/>
              <a:t>比如 </a:t>
            </a:r>
            <a:endParaRPr lang="zh-CN" altLang="en-US"/>
          </a:p>
          <a:p>
            <a:r>
              <a:rPr lang="en-US" altLang="zh-CN"/>
              <a:t>var str = ‘11’ </a:t>
            </a:r>
            <a:endParaRPr lang="en-US" altLang="zh-CN"/>
          </a:p>
          <a:p>
            <a:r>
              <a:rPr lang="en-US" altLang="zh-CN"/>
              <a:t>var arr = [1,2,3,4,5,6,7] --</a:t>
            </a:r>
            <a:endParaRPr lang="en-US" altLang="zh-CN"/>
          </a:p>
          <a:p>
            <a:r>
              <a:rPr lang="en-US" altLang="zh-CN"/>
              <a:t>var num=1 -- Number</a:t>
            </a:r>
            <a:endParaRPr lang="en-US" altLang="zh-CN"/>
          </a:p>
          <a:p>
            <a:r>
              <a:rPr lang="zh-CN" altLang="en-US"/>
              <a:t>背后都会自动被编译成一个对象，我们看不到，因为系统将这些复杂隐藏起来了，我们只需要会用就可以了。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NaN</a:t>
            </a:r>
            <a:endParaRPr lang="en-US" altLang="zh-CN"/>
          </a:p>
        </p:txBody>
      </p:sp>
      <p:sp>
        <p:nvSpPr>
          <p:cNvPr id="32770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它表示’不是数字‘的数字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事实上 他是一个数字类型：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/>
              <a:t>typeof NaN  </a:t>
            </a:r>
            <a:r>
              <a:rPr lang="zh-CN" altLang="en-US"/>
              <a:t>：</a:t>
            </a:r>
            <a:r>
              <a:rPr lang="en-US" altLang="zh-CN"/>
              <a:t>number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如果我们再数字运算中使用了不恰当的操作数，导致运算失败，该运算就会返回</a:t>
            </a:r>
            <a:r>
              <a:rPr lang="en-US" altLang="zh-CN"/>
              <a:t>NaN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例如</a:t>
            </a:r>
            <a:r>
              <a:rPr lang="en-US" altLang="zh-CN"/>
              <a:t>:var a = 10 * 'f'  --- NaN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parseInt</a:t>
            </a:r>
            <a:endParaRPr lang="en-US" altLang="zh-CN"/>
          </a:p>
        </p:txBody>
      </p:sp>
      <p:sp>
        <p:nvSpPr>
          <p:cNvPr id="33794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将输入的值转换成数字</a:t>
            </a:r>
            <a:endParaRPr lang="zh-CN" altLang="en-US"/>
          </a:p>
          <a:p>
            <a:r>
              <a:rPr lang="en-US" altLang="zh-CN"/>
              <a:t>parseInt('123')</a:t>
            </a:r>
            <a:endParaRPr lang="en-US" altLang="zh-CN"/>
          </a:p>
        </p:txBody>
      </p:sp>
      <p:pic>
        <p:nvPicPr>
          <p:cNvPr id="33795" name="图片 337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6013" y="3213100"/>
            <a:ext cx="7532687" cy="1584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parseFloat</a:t>
            </a:r>
            <a:endParaRPr lang="en-US" altLang="zh-CN"/>
          </a:p>
        </p:txBody>
      </p:sp>
      <p:sp>
        <p:nvSpPr>
          <p:cNvPr id="34818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4819" name="图片 348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8124825" cy="16573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inNaN</a:t>
            </a:r>
            <a:endParaRPr lang="en-US" altLang="zh-CN"/>
          </a:p>
        </p:txBody>
      </p:sp>
      <p:sp>
        <p:nvSpPr>
          <p:cNvPr id="35842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5843" name="图片 3584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975" y="1557338"/>
            <a:ext cx="8456613" cy="1533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eval</a:t>
            </a:r>
            <a:endParaRPr lang="en-US" altLang="zh-CN"/>
          </a:p>
        </p:txBody>
      </p:sp>
      <p:sp>
        <p:nvSpPr>
          <p:cNvPr id="36866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6867" name="图片 368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7005637" cy="14859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788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主题：认识地址栏对象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37890" name="副标题 3789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了解js鼻祖是如何使用对象分析地址栏的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了解地址栏的常用属性和方法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地址栏</a:t>
            </a:r>
            <a:endParaRPr lang="zh-CN" altLang="en-US" dirty="0"/>
          </a:p>
        </p:txBody>
      </p:sp>
      <p:sp>
        <p:nvSpPr>
          <p:cNvPr id="38914" name="文本占位符 389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地址栏对象表示的窗口的网页地址：</a:t>
            </a:r>
            <a:endParaRPr lang="zh-CN" altLang="en-US" dirty="0"/>
          </a:p>
          <a:p>
            <a:r>
              <a:rPr lang="zh-CN" altLang="en-US" dirty="0"/>
              <a:t>英文名称-Location</a:t>
            </a:r>
            <a:endParaRPr lang="zh-CN" altLang="en-US" dirty="0"/>
          </a:p>
        </p:txBody>
      </p:sp>
      <p:pic>
        <p:nvPicPr>
          <p:cNvPr id="38915" name="图片 389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3357563"/>
            <a:ext cx="8216900" cy="71913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8916" name="图片 389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2775" y="4581525"/>
            <a:ext cx="7331075" cy="7921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面向对象分析地址栏</a:t>
            </a:r>
            <a:endParaRPr lang="zh-CN" altLang="en-US" dirty="0"/>
          </a:p>
        </p:txBody>
      </p:sp>
      <p:sp>
        <p:nvSpPr>
          <p:cNvPr id="3993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如果我们用面向对象思想分析网页地址，看看其包含哪些属性：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URL网址：http://www.baidu.com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协议：http ftp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端口号：默认80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查询字符串？name=shukui&amp;&amp;password=123456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URL属性</a:t>
            </a:r>
            <a:endParaRPr lang="zh-CN" altLang="en-US" dirty="0"/>
          </a:p>
        </p:txBody>
      </p:sp>
      <p:sp>
        <p:nvSpPr>
          <p:cNvPr id="40962" name="文本占位符 40962"/>
          <p:cNvSpPr>
            <a:spLocks noGrp="1"/>
          </p:cNvSpPr>
          <p:nvPr>
            <p:ph idx="1"/>
          </p:nvPr>
        </p:nvSpPr>
        <p:spPr>
          <a:xfrm>
            <a:off x="0" y="1600200"/>
            <a:ext cx="9037638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我们在浏览器的地址栏里输入的网站地址叫做URL(Uniform Resource Locator，统一资源定位符)。</a:t>
            </a: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就像每家每户都有一个门牌地址一样，每个网页也都有一个Internet地址。</a:t>
            </a: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当你在浏览器的地址框中输入一个URL或是单击一个超级链接时，URL就确定了要浏览的地址</a:t>
            </a:r>
            <a:endParaRPr lang="zh-CN" altLang="en-US" dirty="0">
              <a:latin typeface="Segoe UI Semilight" charset="0"/>
              <a:ea typeface="Segoe UI Semilight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协议是一种规定，只要你按照这个格式就能实现想要的功能：</a:t>
            </a:r>
            <a:endParaRPr lang="zh-CN" altLang="en-US" dirty="0"/>
          </a:p>
          <a:p>
            <a:r>
              <a:rPr lang="zh-CN" altLang="en-US" dirty="0"/>
              <a:t>比如只要你在地址栏中输入一个网址就能打开一个网页，这就是http协议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xfrm>
            <a:off x="180975" y="274638"/>
            <a:ext cx="8856663" cy="1143000"/>
          </a:xfrm>
        </p:spPr>
        <p:txBody>
          <a:bodyPr anchor="ctr"/>
          <a:p>
            <a:r>
              <a:rPr lang="zh-CN" altLang="en-US" sz="4000"/>
              <a:t>整个</a:t>
            </a:r>
            <a:r>
              <a:rPr lang="en-US" altLang="zh-CN" sz="4000"/>
              <a:t>js</a:t>
            </a:r>
            <a:r>
              <a:rPr lang="zh-CN" altLang="en-US" sz="4000"/>
              <a:t>的所有知识点可以用三句话概述</a:t>
            </a:r>
            <a:endParaRPr lang="zh-CN" altLang="en-US" sz="4000"/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r>
              <a:rPr lang="zh-CN" altLang="en-US"/>
              <a:t>我们前面学习的所有知识点其实都是对象的某个属性或者方法而已</a:t>
            </a:r>
            <a:endParaRPr lang="zh-CN" altLang="en-US"/>
          </a:p>
          <a:p>
            <a:r>
              <a:rPr lang="zh-CN" altLang="en-US"/>
              <a:t>万物皆对象</a:t>
            </a:r>
            <a:endParaRPr lang="zh-CN" altLang="en-US"/>
          </a:p>
          <a:p>
            <a:pPr marL="1905" lvl="1" indent="455295"/>
            <a:r>
              <a:rPr lang="zh-CN" altLang="en-US"/>
              <a:t>内置对象</a:t>
            </a:r>
            <a:endParaRPr lang="zh-CN" altLang="en-US"/>
          </a:p>
          <a:p>
            <a:pPr marL="1905" lvl="2" indent="912495"/>
            <a:r>
              <a:rPr lang="zh-CN" altLang="en-US"/>
              <a:t>字符串，数组，日期，正则，数字，数学，错误，函数</a:t>
            </a:r>
            <a:endParaRPr lang="zh-CN" altLang="en-US"/>
          </a:p>
          <a:p>
            <a:pPr marL="1905" lvl="1" indent="455295"/>
            <a:r>
              <a:rPr lang="en-US" altLang="zh-CN"/>
              <a:t>BOM</a:t>
            </a:r>
            <a:r>
              <a:rPr lang="zh-CN" altLang="en-US"/>
              <a:t>对象</a:t>
            </a:r>
            <a:endParaRPr lang="zh-CN" altLang="en-US"/>
          </a:p>
          <a:p>
            <a:pPr marL="1905" lvl="2" indent="912495"/>
            <a:r>
              <a:rPr lang="en-US" altLang="zh-CN"/>
              <a:t>windows </a:t>
            </a:r>
            <a:r>
              <a:rPr lang="zh-CN" altLang="en-US"/>
              <a:t>，</a:t>
            </a:r>
            <a:r>
              <a:rPr lang="en-US" altLang="zh-CN"/>
              <a:t>document </a:t>
            </a:r>
            <a:r>
              <a:rPr lang="zh-CN" altLang="en-US"/>
              <a:t>，</a:t>
            </a:r>
            <a:r>
              <a:rPr lang="en-US" altLang="zh-CN"/>
              <a:t>location </a:t>
            </a:r>
            <a:r>
              <a:rPr lang="zh-CN" altLang="en-US"/>
              <a:t>，</a:t>
            </a:r>
            <a:r>
              <a:rPr lang="en-US" altLang="zh-CN"/>
              <a:t>history</a:t>
            </a:r>
            <a:endParaRPr lang="en-US" altLang="zh-CN"/>
          </a:p>
          <a:p>
            <a:pPr marL="1905" lvl="1" indent="455295"/>
            <a:r>
              <a:rPr lang="zh-CN" altLang="en-US"/>
              <a:t>自定义对象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3010" name="文本占位符 43010"/>
          <p:cNvSpPr>
            <a:spLocks noGrp="1"/>
          </p:cNvSpPr>
          <p:nvPr>
            <p:ph idx="1"/>
          </p:nvPr>
        </p:nvSpPr>
        <p:spPr>
          <a:xfrm>
            <a:off x="36513" y="1600200"/>
            <a:ext cx="9001125" cy="4525963"/>
          </a:xfrm>
        </p:spPr>
        <p:txBody>
          <a:bodyPr anchor="t"/>
          <a:p>
            <a:r>
              <a:rPr lang="zh-CN" altLang="en-US" dirty="0"/>
              <a:t>HTTP协议是用来浏览网站的</a:t>
            </a:r>
            <a:endParaRPr lang="zh-CN" altLang="en-US" dirty="0"/>
          </a:p>
          <a:p>
            <a:r>
              <a:rPr lang="zh-CN" altLang="en-US" dirty="0"/>
              <a:t>FTP是用来访问和传输文件的</a:t>
            </a:r>
            <a:endParaRPr lang="zh-CN" altLang="en-US" dirty="0"/>
          </a:p>
          <a:p>
            <a:r>
              <a:rPr lang="zh-CN" altLang="en-US" dirty="0"/>
              <a:t>FTP文件传输有点批量上传和维护网站的意思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我们买个虚拟主机，一般用ftp将我们写的网页上传到虚拟主机中，就可以制作一个个人站点了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英文 了解</a:t>
            </a:r>
            <a:endParaRPr lang="zh-CN" altLang="en-US" dirty="0"/>
          </a:p>
        </p:txBody>
      </p:sp>
      <p:sp>
        <p:nvSpPr>
          <p:cNvPr id="44034" name="文本占位符 44034"/>
          <p:cNvSpPr>
            <a:spLocks noGrp="1"/>
          </p:cNvSpPr>
          <p:nvPr>
            <p:ph idx="1"/>
          </p:nvPr>
        </p:nvSpPr>
        <p:spPr>
          <a:xfrm>
            <a:off x="34925" y="1600200"/>
            <a:ext cx="9109075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800"/>
              <a:t>HTTP</a:t>
            </a:r>
            <a:r>
              <a:rPr lang="zh-CN" altLang="en-US" sz="2800"/>
              <a:t>是</a:t>
            </a:r>
            <a:r>
              <a:rPr lang="en-US" altLang="zh-CN" sz="2800"/>
              <a:t>Hyper Text Transfer Protocol</a:t>
            </a:r>
            <a:r>
              <a:rPr lang="zh-CN" altLang="en-US" sz="2800"/>
              <a:t>，超文本传输协议；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sz="2800"/>
              <a:t>FTP</a:t>
            </a:r>
            <a:r>
              <a:rPr lang="zh-CN" altLang="en-US" sz="2800"/>
              <a:t>是</a:t>
            </a:r>
            <a:r>
              <a:rPr lang="en-US" altLang="zh-CN" sz="2800"/>
              <a:t>File Transfer Protocol,</a:t>
            </a:r>
            <a:r>
              <a:rPr lang="zh-CN" altLang="en-US" sz="2800"/>
              <a:t>文件传输协议；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zh-CN" altLang="en-US" sz="2800"/>
              <a:t>简单说</a:t>
            </a:r>
            <a:r>
              <a:rPr lang="en-US" altLang="zh-CN" sz="2800"/>
              <a:t>HTTP</a:t>
            </a:r>
            <a:r>
              <a:rPr lang="zh-CN" altLang="en-US" sz="2800"/>
              <a:t>是面向网页的，而</a:t>
            </a:r>
            <a:r>
              <a:rPr lang="en-US" altLang="zh-CN" sz="2800"/>
              <a:t>FTP</a:t>
            </a:r>
            <a:r>
              <a:rPr lang="zh-CN" altLang="en-US" sz="2800"/>
              <a:t>是面向文件的。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其他协议</a:t>
            </a:r>
            <a:endParaRPr lang="zh-CN" altLang="en-US" dirty="0"/>
          </a:p>
        </p:txBody>
      </p:sp>
      <p:sp>
        <p:nvSpPr>
          <p:cNvPr id="45058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文件传输协议</a:t>
            </a:r>
            <a:r>
              <a:rPr lang="en-US" altLang="zh-CN"/>
              <a:t>FTP</a:t>
            </a:r>
            <a:endParaRPr lang="en-US" altLang="zh-CN"/>
          </a:p>
          <a:p>
            <a:r>
              <a:rPr lang="zh-CN" altLang="en-US"/>
              <a:t>电子邮件传输协议</a:t>
            </a:r>
            <a:r>
              <a:rPr lang="en-US" altLang="zh-CN"/>
              <a:t>SMTP</a:t>
            </a:r>
            <a:endParaRPr lang="en-US" altLang="zh-CN"/>
          </a:p>
          <a:p>
            <a:r>
              <a:rPr lang="zh-CN" altLang="en-US"/>
              <a:t>域名系统服务</a:t>
            </a:r>
            <a:r>
              <a:rPr lang="en-US" altLang="zh-CN"/>
              <a:t>DNS</a:t>
            </a:r>
            <a:endParaRPr lang="en-US" altLang="zh-CN"/>
          </a:p>
          <a:p>
            <a:r>
              <a:rPr lang="zh-CN" altLang="en-US"/>
              <a:t>网络新闻传输协议</a:t>
            </a:r>
            <a:r>
              <a:rPr lang="en-US" altLang="zh-CN"/>
              <a:t>NNTP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Location对象</a:t>
            </a:r>
            <a:endParaRPr lang="zh-CN" altLang="en-US" dirty="0"/>
          </a:p>
        </p:txBody>
      </p:sp>
      <p:sp>
        <p:nvSpPr>
          <p:cNvPr id="46082" name="文本占位符 4608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dirty="0"/>
              <a:t>function Location （）{</a:t>
            </a:r>
            <a:endParaRPr lang="zh-CN" altLang="en-US" dirty="0"/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zh-CN" altLang="en-US" b="1" dirty="0">
                <a:solidFill>
                  <a:srgbClr val="00B050"/>
                </a:solidFill>
              </a:rPr>
              <a:t>href    		URL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zh-CN" altLang="en-US" b="1" dirty="0">
                <a:solidFill>
                  <a:srgbClr val="00B050"/>
                </a:solidFill>
              </a:rPr>
              <a:t>port		端口号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en-US" altLang="x-none" b="1" dirty="0">
                <a:solidFill>
                  <a:srgbClr val="00B050"/>
                </a:solidFill>
              </a:rPr>
              <a:t>protocol</a:t>
            </a:r>
            <a:r>
              <a:rPr lang="zh-CN" altLang="en-US" b="1" dirty="0">
                <a:solidFill>
                  <a:srgbClr val="00B050"/>
                </a:solidFill>
              </a:rPr>
              <a:t>		协议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b="1" dirty="0">
                <a:solidFill>
                  <a:srgbClr val="00B050"/>
                </a:solidFill>
              </a:rPr>
              <a:t>this.host		</a:t>
            </a:r>
            <a:endParaRPr lang="en-US" altLang="x-none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}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Location.prototype={</a:t>
            </a:r>
            <a:endParaRPr lang="zh-CN" altLang="en-US" dirty="0"/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reload:function(){}  表示重新加载当前页面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改变当前窗口地址</a:t>
            </a:r>
            <a:endParaRPr lang="zh-CN" altLang="en-US" dirty="0"/>
          </a:p>
        </p:txBody>
      </p:sp>
      <p:pic>
        <p:nvPicPr>
          <p:cNvPr id="47106" name="图片 471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1557338"/>
            <a:ext cx="8853487" cy="20875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完善星座案例：</a:t>
            </a:r>
            <a:endParaRPr lang="zh-CN" altLang="en-US"/>
          </a:p>
          <a:p>
            <a:r>
              <a:rPr lang="zh-CN" altLang="en-US"/>
              <a:t>点击每个星座，跳转到星座详细信息页面</a:t>
            </a:r>
            <a:endParaRPr lang="zh-CN" altLang="en-US"/>
          </a:p>
          <a:p>
            <a:r>
              <a:rPr lang="zh-CN" altLang="en-US"/>
              <a:t>显示每个星座的信息：</a:t>
            </a:r>
            <a:endParaRPr lang="zh-CN" altLang="en-US"/>
          </a:p>
          <a:p>
            <a:pPr lvl="1"/>
            <a:r>
              <a:rPr lang="zh-CN" altLang="en-US"/>
              <a:t>名称</a:t>
            </a:r>
            <a:endParaRPr lang="zh-CN" altLang="en-US"/>
          </a:p>
          <a:p>
            <a:pPr lvl="1"/>
            <a:r>
              <a:rPr lang="zh-CN" altLang="en-US"/>
              <a:t>描述</a:t>
            </a:r>
            <a:endParaRPr lang="zh-CN" altLang="en-US"/>
          </a:p>
          <a:p>
            <a:pPr lvl="1"/>
            <a:r>
              <a:rPr lang="zh-CN" altLang="en-US"/>
              <a:t>最佳匹配对象</a:t>
            </a:r>
            <a:endParaRPr lang="zh-CN" altLang="en-US"/>
          </a:p>
          <a:p>
            <a:pPr lvl="0"/>
            <a:r>
              <a:rPr lang="zh-CN" altLang="en-US"/>
              <a:t>要求：好看点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点击星座打开星座详细信息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8129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 anchor="ctr"/>
          <a:p>
            <a:r>
              <a:rPr lang="zh-CN" altLang="en-US" dirty="0"/>
              <a:t>刷新当前页面</a:t>
            </a:r>
            <a:endParaRPr lang="zh-CN" altLang="en-US" dirty="0"/>
          </a:p>
        </p:txBody>
      </p:sp>
      <p:pic>
        <p:nvPicPr>
          <p:cNvPr id="48130" name="图片 4813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8753" y="1700530"/>
            <a:ext cx="8785225" cy="1965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再次提醒</a:t>
            </a:r>
            <a:endParaRPr lang="zh-CN" altLang="en-US" dirty="0"/>
          </a:p>
        </p:txBody>
      </p:sp>
      <p:sp>
        <p:nvSpPr>
          <p:cNvPr id="49154" name="文本占位符 4915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面向编程的重要的是如何提取属性和方法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提取的目的是封装细节，方便别人使用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这里js鼻祖使用对象封装了细节，我们无需关注，只需要记住对象的属性和方法，会使用就可以了。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不要纠结对象的语法格式，只需要知道如何定义属性，如何定义方法就可以了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在js中我们一般将属性放在构造函数中，将方法放在原型中，至于为什么，前面我们已经详细讲解了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5017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</a:t>
            </a:r>
            <a:r>
              <a:rPr lang="zh-CN" altLang="en-US" sz="4400" kern="1200" dirty="0">
                <a:solidFill>
                  <a:srgbClr val="00CC00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历史访问记录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0178" name="副标题 50178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掌握history对象的常用属性和方法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5"/>
          <p:cNvSpPr/>
          <p:nvPr/>
        </p:nvSpPr>
        <p:spPr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7170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213" y="1196975"/>
            <a:ext cx="6411912" cy="5661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椭圆形标注 3"/>
          <p:cNvSpPr/>
          <p:nvPr/>
        </p:nvSpPr>
        <p:spPr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1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地址栏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2" name="椭圆形标注 12"/>
          <p:cNvSpPr/>
          <p:nvPr/>
        </p:nvSpPr>
        <p:spPr>
          <a:xfrm>
            <a:off x="-136525" y="311150"/>
            <a:ext cx="2012950" cy="792163"/>
          </a:xfrm>
          <a:prstGeom prst="wedgeEllipseCallout">
            <a:avLst>
              <a:gd name="adj1" fmla="val -31421"/>
              <a:gd name="adj2" fmla="val 7313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后退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(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历史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)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3" name="文本框 4"/>
          <p:cNvSpPr/>
          <p:nvPr/>
        </p:nvSpPr>
        <p:spPr>
          <a:xfrm>
            <a:off x="4419600" y="673100"/>
            <a:ext cx="34639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看看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JS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5" name="矩形 17"/>
          <p:cNvSpPr/>
          <p:nvPr/>
        </p:nvSpPr>
        <p:spPr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6" name="椭圆形标注 18"/>
          <p:cNvSpPr/>
          <p:nvPr/>
        </p:nvSpPr>
        <p:spPr>
          <a:xfrm>
            <a:off x="6908800" y="3713163"/>
            <a:ext cx="758825" cy="1587500"/>
          </a:xfrm>
          <a:prstGeom prst="wedgeEllipseCallout">
            <a:avLst>
              <a:gd name="adj1" fmla="val -60116"/>
              <a:gd name="adj2" fmla="val 199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文档对象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7" name="竖排标题 1"/>
          <p:cNvSpPr>
            <a:spLocks noGrp="1"/>
          </p:cNvSpPr>
          <p:nvPr>
            <p:ph type="ctrTitle"/>
          </p:nvPr>
        </p:nvSpPr>
        <p:spPr>
          <a:xfrm>
            <a:off x="7883525" y="673100"/>
            <a:ext cx="1084263" cy="5851525"/>
          </a:xfrm>
        </p:spPr>
        <p:txBody>
          <a:bodyPr anchor="ctr"/>
          <a:p>
            <a:r>
              <a:rPr lang="zh-CN" altLang="en-US" sz="4400"/>
              <a:t>浏览器对象模型</a:t>
            </a:r>
            <a:endParaRPr lang="zh-CN" altLang="en-US" sz="4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51202" name="文本占位符 5120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51203" name="图片 512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1557338"/>
            <a:ext cx="7961312" cy="28082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22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主题：文档内容对象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2226" name="副标题 5222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复习dom对象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从对象的角度认识下dom对象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532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53251" name="文本占位符 53250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p>
            <a:pPr marL="1905" indent="-1905" fontAlgn="base"/>
            <a:r>
              <a:rPr lang="zh-CN" altLang="en-US" strike="noStrike" noProof="1" dirty="0"/>
              <a:t>window窗口的核心内容当然是就是我们每天看到的网页了</a:t>
            </a:r>
            <a:endParaRPr lang="zh-CN" altLang="en-US" strike="noStrike" noProof="1" dirty="0"/>
          </a:p>
          <a:p>
            <a:pPr marL="1905" indent="-1905" fontAlgn="base"/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	</a:t>
            </a:r>
            <a:endParaRPr lang="zh-CN" altLang="en-US" strike="noStrike" noProof="1" dirty="0"/>
          </a:p>
        </p:txBody>
      </p:sp>
      <p:pic>
        <p:nvPicPr>
          <p:cNvPr id="2" name="图片 5325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36420" y="764540"/>
            <a:ext cx="10026015" cy="54343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html是一种树结构</a:t>
            </a:r>
            <a:endParaRPr lang="zh-CN" altLang="en-US" dirty="0"/>
          </a:p>
        </p:txBody>
      </p:sp>
      <p:sp>
        <p:nvSpPr>
          <p:cNvPr id="54274" name="文本占位符 54274"/>
          <p:cNvSpPr>
            <a:spLocks noGrp="1"/>
          </p:cNvSpPr>
          <p:nvPr>
            <p:ph idx="1"/>
          </p:nvPr>
        </p:nvSpPr>
        <p:spPr>
          <a:xfrm>
            <a:off x="256540" y="2710815"/>
            <a:ext cx="4531360" cy="3662045"/>
          </a:xfrm>
        </p:spPr>
        <p:txBody>
          <a:bodyPr anchor="t"/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树根：html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树的枝干：body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树的枝干的枝干:body中的各种html元素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叶子：属性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&lt;html&gt;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100" dirty="0"/>
              <a:t>&lt;body&gt;</a:t>
            </a:r>
            <a:endParaRPr lang="zh-CN" altLang="en-US" sz="2100" dirty="0"/>
          </a:p>
          <a:p>
            <a:pPr marL="1905" lvl="2" indent="912495">
              <a:lnSpc>
                <a:spcPct val="80000"/>
              </a:lnSpc>
            </a:pPr>
            <a:r>
              <a:rPr lang="zh-CN" altLang="en-US" sz="1800" dirty="0"/>
              <a:t>&lt;div id='div1' name='' style=''&gt;</a:t>
            </a:r>
            <a:endParaRPr lang="zh-CN" altLang="en-US" sz="1800" dirty="0"/>
          </a:p>
          <a:p>
            <a:pPr marL="1905" lvl="2" indent="912495">
              <a:lnSpc>
                <a:spcPct val="80000"/>
              </a:lnSpc>
            </a:pPr>
            <a:r>
              <a:rPr lang="zh-CN" altLang="en-US" sz="1800" dirty="0"/>
              <a:t>&lt;div id='div2' name='' style=''&gt;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pic>
        <p:nvPicPr>
          <p:cNvPr id="54275" name="图片 54275"/>
          <p:cNvPicPr>
            <a:picLocks noChangeAspect="1"/>
          </p:cNvPicPr>
          <p:nvPr/>
        </p:nvPicPr>
        <p:blipFill>
          <a:blip r:embed="rId1"/>
          <a:srcRect l="5783" r="14468"/>
          <a:stretch>
            <a:fillRect/>
          </a:stretch>
        </p:blipFill>
        <p:spPr>
          <a:xfrm>
            <a:off x="4860925" y="2565400"/>
            <a:ext cx="4291013" cy="381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4276" name="文本框 54276"/>
          <p:cNvSpPr txBox="1"/>
          <p:nvPr/>
        </p:nvSpPr>
        <p:spPr>
          <a:xfrm>
            <a:off x="539750" y="1773238"/>
            <a:ext cx="7018338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ea typeface="宋体" charset="-122"/>
              </a:rPr>
              <a:t>我们编写的html内容会被编译成一个dom树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54277" name="箭头 581"/>
          <p:cNvSpPr/>
          <p:nvPr/>
        </p:nvSpPr>
        <p:spPr>
          <a:xfrm>
            <a:off x="1116013" y="5013325"/>
            <a:ext cx="5761037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78" name="箭头 582"/>
          <p:cNvSpPr/>
          <p:nvPr/>
        </p:nvSpPr>
        <p:spPr>
          <a:xfrm flipV="1">
            <a:off x="1547813" y="5302250"/>
            <a:ext cx="5329237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79" name="箭头 583"/>
          <p:cNvSpPr/>
          <p:nvPr/>
        </p:nvSpPr>
        <p:spPr>
          <a:xfrm flipV="1">
            <a:off x="3779838" y="5013325"/>
            <a:ext cx="295275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80" name="箭头 584"/>
          <p:cNvSpPr/>
          <p:nvPr/>
        </p:nvSpPr>
        <p:spPr>
          <a:xfrm flipV="1">
            <a:off x="3924300" y="4365625"/>
            <a:ext cx="2879725" cy="1511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DOM对象树结构</a:t>
            </a:r>
            <a:endParaRPr lang="zh-CN" altLang="en-US" dirty="0"/>
          </a:p>
        </p:txBody>
      </p:sp>
      <p:sp>
        <p:nvSpPr>
          <p:cNvPr id="55298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dom树结构</a:t>
            </a:r>
            <a:endParaRPr lang="zh-CN" altLang="en-US" dirty="0"/>
          </a:p>
        </p:txBody>
      </p:sp>
      <p:pic>
        <p:nvPicPr>
          <p:cNvPr id="55299" name="图片 552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349500"/>
            <a:ext cx="7051675" cy="3743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编译成一颗树的目的</a:t>
            </a:r>
            <a:endParaRPr lang="zh-CN" altLang="en-US" dirty="0"/>
          </a:p>
        </p:txBody>
      </p:sp>
      <p:sp>
        <p:nvSpPr>
          <p:cNvPr id="56322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当我们把html文档编译成一棵树之后，我们就可以对这颗树进行编程 :增删查改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增：新增一个节点 - 树长出一个新的枝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删：删除某个节点 - 砍掉树的某个枝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查：可以查找树的各个元素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改：可以修改元素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树结构的特点和术语</a:t>
            </a:r>
            <a:endParaRPr lang="zh-CN" altLang="en-US" sz="4400"/>
          </a:p>
        </p:txBody>
      </p:sp>
      <p:sp>
        <p:nvSpPr>
          <p:cNvPr id="5734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根节点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元素节点 </a:t>
            </a:r>
            <a:endParaRPr lang="zh-CN" altLang="en-US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兄弟节点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父亲节点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儿子节点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子孙节点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祖父节点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属性和属性值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endParaRPr lang="zh-CN" altLang="en-US" sz="3200" dirty="0"/>
          </a:p>
        </p:txBody>
      </p:sp>
      <p:pic>
        <p:nvPicPr>
          <p:cNvPr id="57347" name="图片 57347"/>
          <p:cNvPicPr>
            <a:picLocks noChangeAspect="1"/>
          </p:cNvPicPr>
          <p:nvPr/>
        </p:nvPicPr>
        <p:blipFill>
          <a:blip r:embed="rId1"/>
          <a:srcRect l="5783" r="14468"/>
          <a:stretch>
            <a:fillRect/>
          </a:stretch>
        </p:blipFill>
        <p:spPr>
          <a:xfrm>
            <a:off x="4429125" y="1701800"/>
            <a:ext cx="4291013" cy="38084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document对象</a:t>
            </a:r>
            <a:endParaRPr lang="zh-CN" altLang="en-US" dirty="0"/>
          </a:p>
        </p:txBody>
      </p:sp>
      <p:sp>
        <p:nvSpPr>
          <p:cNvPr id="58370" name="文本占位符 58370"/>
          <p:cNvSpPr>
            <a:spLocks noGrp="1"/>
          </p:cNvSpPr>
          <p:nvPr>
            <p:ph idx="1"/>
          </p:nvPr>
        </p:nvSpPr>
        <p:spPr>
          <a:xfrm>
            <a:off x="-34925" y="1600200"/>
            <a:ext cx="9070975" cy="4525963"/>
          </a:xfrm>
        </p:spPr>
        <p:txBody>
          <a:bodyPr anchor="t"/>
          <a:p>
            <a:pPr marL="1905" indent="-1905"/>
            <a:r>
              <a:rPr lang="zh-CN" altLang="en-US" sz="2800" dirty="0"/>
              <a:t>为了方便操纵这棵树，JS鼻祖使用document对象来保存所有对这颗树的一切操作：</a:t>
            </a:r>
            <a:endParaRPr lang="zh-CN" altLang="en-US" sz="2800" dirty="0"/>
          </a:p>
          <a:p>
            <a:pPr marL="1905" lvl="1" indent="455295"/>
            <a:r>
              <a:rPr lang="zh-CN" altLang="en-US" sz="2400" dirty="0"/>
              <a:t>查询：</a:t>
            </a:r>
            <a:endParaRPr lang="zh-CN" altLang="en-US" sz="2400" dirty="0"/>
          </a:p>
          <a:p>
            <a:pPr marL="1905" lvl="2" indent="912495"/>
            <a:r>
              <a:rPr lang="zh-CN" altLang="en-US" sz="2000" dirty="0"/>
              <a:t>getElementById</a:t>
            </a:r>
            <a:endParaRPr lang="zh-CN" altLang="en-US" sz="2000" dirty="0"/>
          </a:p>
          <a:p>
            <a:pPr marL="1905" lvl="2" indent="912495"/>
            <a:r>
              <a:rPr lang="zh-CN" altLang="en-US" sz="2000" dirty="0"/>
              <a:t>getElementByTagName</a:t>
            </a:r>
            <a:endParaRPr lang="zh-CN" altLang="en-US" sz="2000" dirty="0"/>
          </a:p>
          <a:p>
            <a:pPr marL="1905" lvl="2" indent="912495"/>
            <a:r>
              <a:rPr lang="zh-CN" altLang="en-US" sz="2000" dirty="0"/>
              <a:t>getElementByClassName</a:t>
            </a:r>
            <a:endParaRPr lang="zh-CN" altLang="en-US" sz="2000" dirty="0"/>
          </a:p>
          <a:p>
            <a:pPr marL="1905" lvl="1" indent="455295"/>
            <a:r>
              <a:rPr lang="zh-CN" altLang="en-US" sz="2400" dirty="0"/>
              <a:t>删除</a:t>
            </a:r>
            <a:endParaRPr lang="zh-CN" altLang="en-US" sz="2400" dirty="0"/>
          </a:p>
          <a:p>
            <a:pPr marL="1905" lvl="1" indent="455295"/>
            <a:r>
              <a:rPr lang="zh-CN" altLang="en-US" sz="2400" dirty="0"/>
              <a:t>修改</a:t>
            </a:r>
            <a:endParaRPr lang="zh-CN" altLang="en-US" sz="2400" dirty="0"/>
          </a:p>
          <a:p>
            <a:pPr marL="1905" lvl="1" indent="455295"/>
            <a:r>
              <a:rPr lang="zh-CN" altLang="en-US" sz="2400" dirty="0"/>
              <a:t>新增</a:t>
            </a:r>
            <a:endParaRPr lang="zh-CN" altLang="en-US" sz="2400" dirty="0"/>
          </a:p>
          <a:p>
            <a:pPr marL="1905" indent="-1905"/>
            <a:r>
              <a:rPr lang="zh-CN" altLang="en-US" sz="2800" b="1" dirty="0">
                <a:solidFill>
                  <a:schemeClr val="accent2"/>
                </a:solidFill>
              </a:rPr>
              <a:t>也就是对一颗树的根，枝干，枝，叶子等进行增删查改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5939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主题：DOM查询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9394" name="副标题 59394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复习DOM查询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我们学习</a:t>
            </a:r>
            <a:r>
              <a:rPr lang="en-US" altLang="zh-CN"/>
              <a:t>dom</a:t>
            </a:r>
            <a:r>
              <a:rPr lang="zh-CN" altLang="en-US"/>
              <a:t>其实就是学习四个字：增删查改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8194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下面我们一一看看三大对象：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BOM对象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内置对象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自定义对象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604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查询 - 基础</a:t>
            </a:r>
            <a:endParaRPr lang="zh-CN" altLang="en-US" dirty="0"/>
          </a:p>
        </p:txBody>
      </p:sp>
      <p:sp>
        <p:nvSpPr>
          <p:cNvPr id="60418" name="文本占位符 60418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sz="4200" dirty="0"/>
              <a:t>getElementById</a:t>
            </a:r>
            <a:endParaRPr lang="zh-CN" altLang="en-US" sz="4200" dirty="0"/>
          </a:p>
          <a:p>
            <a:pPr marL="1905" indent="-1905"/>
            <a:r>
              <a:rPr lang="zh-CN" altLang="en-US" sz="4200" dirty="0"/>
              <a:t>getElementByTagName</a:t>
            </a:r>
            <a:endParaRPr lang="zh-CN" altLang="en-US" sz="4200" dirty="0"/>
          </a:p>
          <a:p>
            <a:pPr marL="1905" indent="-1905"/>
            <a:r>
              <a:rPr lang="zh-CN" altLang="en-US" sz="4200" dirty="0"/>
              <a:t>getElementByClassName</a:t>
            </a:r>
            <a:endParaRPr lang="zh-CN" altLang="en-US" sz="4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查询 - 兄弟姐妹 八辈祖宗</a:t>
            </a:r>
            <a:endParaRPr lang="zh-CN" altLang="en-US" sz="4400" dirty="0"/>
          </a:p>
        </p:txBody>
      </p:sp>
      <p:sp>
        <p:nvSpPr>
          <p:cNvPr id="61442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701800"/>
            <a:ext cx="8713787" cy="460851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parentNode    </a:t>
            </a:r>
            <a:r>
              <a:rPr lang="zh-CN" altLang="en-US" sz="2400" dirty="0"/>
              <a:t>		获取该节点的父节点    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childNodes    </a:t>
            </a:r>
            <a:r>
              <a:rPr lang="zh-CN" altLang="en-US" sz="2400" dirty="0"/>
              <a:t>		获取该节点的子节点数组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firstChild    </a:t>
            </a:r>
            <a:r>
              <a:rPr lang="zh-CN" altLang="en-US" sz="2400" dirty="0"/>
              <a:t>			获取该节点的第一个子节点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lastChild    </a:t>
            </a:r>
            <a:r>
              <a:rPr lang="zh-CN" altLang="en-US" sz="2400" dirty="0"/>
              <a:t>			获取该节点的最后一个子节点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nextSibling    </a:t>
            </a:r>
            <a:r>
              <a:rPr lang="zh-CN" altLang="en-US" sz="2400" dirty="0"/>
              <a:t>		获取该节点的下一个兄弟元素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previoursSibling    </a:t>
            </a:r>
            <a:r>
              <a:rPr lang="zh-CN" altLang="en-US" sz="2400" dirty="0"/>
              <a:t>		获取该节点的上一个兄弟元素</a:t>
            </a:r>
            <a:endParaRPr lang="zh-CN" altLang="en-US" sz="24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400" dirty="0"/>
              <a:t>f</a:t>
            </a:r>
            <a:r>
              <a:rPr lang="en-US" altLang="x-none" sz="2400" dirty="0"/>
              <a:t>irstElementChild        </a:t>
            </a:r>
            <a:r>
              <a:rPr lang="zh-CN" altLang="en-US" sz="2400" dirty="0"/>
              <a:t>	第一个子元素节点</a:t>
            </a:r>
            <a:endParaRPr lang="zh-CN" altLang="en-US" sz="24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400" dirty="0"/>
              <a:t> </a:t>
            </a:r>
            <a:r>
              <a:rPr lang="en-US" altLang="x-none" sz="2400" dirty="0"/>
              <a:t>lastElementChild        </a:t>
            </a:r>
            <a:r>
              <a:rPr lang="zh-CN" altLang="en-US" sz="2400" dirty="0"/>
              <a:t>	最后一个子元素节点</a:t>
            </a:r>
            <a:br>
              <a:rPr lang="zh-CN" altLang="en-US" sz="2400" dirty="0"/>
            </a:br>
            <a:r>
              <a:rPr lang="en-US" altLang="x-none" sz="2400" dirty="0"/>
              <a:t>nextElementSibling       </a:t>
            </a:r>
            <a:r>
              <a:rPr lang="zh-CN" altLang="en-US" sz="2400" dirty="0"/>
              <a:t>	下一个兄弟元素节点</a:t>
            </a:r>
            <a:br>
              <a:rPr lang="zh-CN" altLang="en-US" sz="2400" dirty="0"/>
            </a:br>
            <a:r>
              <a:rPr lang="en-US" altLang="x-none" sz="2400" dirty="0"/>
              <a:t>previousElementSibling    </a:t>
            </a:r>
            <a:r>
              <a:rPr lang="zh-CN" altLang="en-US" sz="2400" dirty="0"/>
              <a:t>	 前一个兄弟元素节点</a:t>
            </a:r>
            <a:br>
              <a:rPr lang="zh-CN" altLang="en-US" sz="2400" dirty="0"/>
            </a:br>
            <a:r>
              <a:rPr lang="en-US" altLang="x-none" sz="2400" dirty="0"/>
              <a:t>childElementCount        </a:t>
            </a:r>
            <a:r>
              <a:rPr lang="zh-CN" altLang="en-US" sz="2400" dirty="0"/>
              <a:t>	子元素节点个数量</a:t>
            </a: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endParaRPr lang="en-US" altLang="x-none" sz="1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祖宗八辈图</a:t>
            </a:r>
            <a:endParaRPr lang="zh-CN" altLang="en-US" dirty="0"/>
          </a:p>
        </p:txBody>
      </p:sp>
      <p:pic>
        <p:nvPicPr>
          <p:cNvPr id="62466" name="图片 6246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1913" y="1628775"/>
            <a:ext cx="6969125" cy="43926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jquery查询：常规选择器</a:t>
            </a:r>
            <a:endParaRPr lang="zh-CN" altLang="en-US" sz="4400" dirty="0"/>
          </a:p>
        </p:txBody>
      </p:sp>
      <p:sp>
        <p:nvSpPr>
          <p:cNvPr id="63490" name="内容占位符 2"/>
          <p:cNvSpPr>
            <a:spLocks noGrp="1"/>
          </p:cNvSpPr>
          <p:nvPr>
            <p:ph type="subTitle" idx="1"/>
          </p:nvPr>
        </p:nvSpPr>
        <p:spPr>
          <a:xfrm>
            <a:off x="323850" y="1701800"/>
            <a:ext cx="8640763" cy="3527425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element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根据给定（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）标记名称选择所有的元素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#id 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选择一个具有给定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属性的单个元素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zh-CN" altLang="en-US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.class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选择给定样式类名的所有元素。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jquery查询：层级选择器</a:t>
            </a:r>
            <a:endParaRPr lang="zh-CN" altLang="en-US" sz="4400" dirty="0"/>
          </a:p>
        </p:txBody>
      </p:sp>
      <p:sp>
        <p:nvSpPr>
          <p:cNvPr id="64514" name="内容占位符 2"/>
          <p:cNvSpPr>
            <a:spLocks noGrp="1"/>
          </p:cNvSpPr>
          <p:nvPr>
            <p:ph type="subTitle" idx="1"/>
          </p:nvPr>
        </p:nvSpPr>
        <p:spPr>
          <a:xfrm>
            <a:off x="0" y="1557338"/>
            <a:ext cx="9109075" cy="4897437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parent &gt; child 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选择所有指定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parent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元素中指定的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"child"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的直接子元素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ancestor descendant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选择所有指定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parent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元素中指定的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"child"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的直接子元素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 + next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选择所有紧接在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元素后的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next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 ~ siblings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匹配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元素之后的所有 兄弟元素。具有相同的父元素，并匹配过滤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siblings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jquery查询：基本过滤器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8229600" cy="1143000"/>
          </a:xfrm>
        </p:spPr>
        <p:txBody>
          <a:bodyPr anchor="t"/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5539" name="内容占位符 2"/>
          <p:cNvSpPr>
            <a:spLocks noGrp="1"/>
          </p:cNvSpPr>
          <p:nvPr/>
        </p:nvSpPr>
        <p:spPr>
          <a:xfrm>
            <a:off x="252413" y="1416050"/>
            <a:ext cx="8712200" cy="41735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:eq(index) </a:t>
            </a:r>
            <a:r>
              <a:rPr lang="zh-CN" altLang="en-US" sz="2400" b="1" dirty="0">
                <a:solidFill>
                  <a:srgbClr val="66FF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在匹配的集合中选择索引值为index的元素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:gt(index)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选择匹配集合中所有大于给定index的元素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:lt(index)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选择匹配集合中所有索引值小于给定index参数元素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:not(selector)</a:t>
            </a:r>
            <a:r>
              <a:rPr lang="zh-CN" altLang="en-US" sz="24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选择所有元素去除不匹配给定的选择器的元素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:even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		选择所引值为偶数的元素，从 0 开始计数。 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:odd      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选择索引值为奇数元素，从 0 开始计数。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:first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选择第一个匹配的元素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:last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选择最后一个匹配的元素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zh-CN" altLang="en-US" sz="32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jquery查询：内容过滤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229600" cy="2232025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:contains(text)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选择所有包含指定文本的元素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:empty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选择所有没有子元素的元素（包括文本节点）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:has(selector)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选择元素其中至少包含指定选择器匹配的一个种元素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1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jquery查询：可见过滤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774825"/>
            <a:ext cx="8229600" cy="31670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:hidden  </a:t>
            </a: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选择所有隐藏的元素</a:t>
            </a:r>
            <a:b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:visible  </a:t>
            </a: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选择所有可见的元素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686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主题：DOM新增或者创建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68610" name="副标题 68610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复习如何DOM创建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新增基础方法</a:t>
            </a:r>
            <a:endParaRPr lang="zh-CN" altLang="en-US" dirty="0"/>
          </a:p>
        </p:txBody>
      </p:sp>
      <p:sp>
        <p:nvSpPr>
          <p:cNvPr id="69634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div.innerHTML='124'</a:t>
            </a:r>
            <a:endParaRPr lang="zh-CN" altLang="en-US" dirty="0"/>
          </a:p>
          <a:p>
            <a:r>
              <a:rPr lang="zh-CN" altLang="en-US" dirty="0"/>
              <a:t>div.innerHTML='&lt;p&gt;123&lt;/p&gt;'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主题：认识BOM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0242" name="副标题 1024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整体上把握什么是BOM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理解window窗口是如何用面向对象分析的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理解window窗口对象的基本属性，对象属性和方法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466725" y="692150"/>
            <a:ext cx="8066088" cy="796925"/>
          </a:xfrm>
        </p:spPr>
        <p:txBody>
          <a:bodyPr anchor="ctr"/>
          <a:p>
            <a:r>
              <a:rPr lang="en-US" altLang="x-none" sz="4000" b="0" dirty="0"/>
              <a:t>  </a:t>
            </a:r>
            <a:r>
              <a:rPr lang="zh-CN" altLang="en-US" sz="4000" b="0" dirty="0"/>
              <a:t>通过创建元素的方式新增</a:t>
            </a:r>
            <a:endParaRPr lang="zh-CN" altLang="en-US" sz="4000" b="0" dirty="0"/>
          </a:p>
        </p:txBody>
      </p:sp>
      <p:sp>
        <p:nvSpPr>
          <p:cNvPr id="70658" name="Rectangle 1"/>
          <p:cNvSpPr>
            <a:spLocks noGrp="1"/>
          </p:cNvSpPr>
          <p:nvPr>
            <p:ph type="subTitle" idx="1"/>
          </p:nvPr>
        </p:nvSpPr>
        <p:spPr>
          <a:xfrm>
            <a:off x="179388" y="2133600"/>
            <a:ext cx="8729662" cy="1316038"/>
          </a:xfrm>
        </p:spPr>
        <p:txBody>
          <a:bodyPr wrap="none" tIns="0" bIns="0" anchor="ctr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var p= document.createElement("p"); </a:t>
            </a:r>
            <a:endParaRPr lang="en-US" altLang="x-none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p.textContent = "新建一个P节点"; </a:t>
            </a:r>
            <a:endParaRPr lang="en-US" altLang="x-none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document.getElementById("div1").appendChild(p);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 创建</a:t>
            </a:r>
            <a:endParaRPr lang="zh-CN" altLang="en-US" dirty="0"/>
          </a:p>
        </p:txBody>
      </p:sp>
      <p:sp>
        <p:nvSpPr>
          <p:cNvPr id="71682" name="文本占位符 71682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/>
              <a:t>var $li_1 = $("&lt;li&gt;</a:t>
            </a:r>
            <a:r>
              <a:rPr lang="zh-CN" altLang="en-US" sz="2400" b="1"/>
              <a:t>香蕉</a:t>
            </a:r>
            <a:r>
              <a:rPr lang="en-US" altLang="zh-CN" sz="2400" b="1"/>
              <a:t>&lt;/li&gt;");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 </a:t>
            </a:r>
            <a:r>
              <a:rPr lang="zh-CN" altLang="en-US" sz="2000">
                <a:solidFill>
                  <a:srgbClr val="00CC00"/>
                </a:solidFill>
              </a:rPr>
              <a:t>创建一个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元素，包括元素节点和文本节点  </a:t>
            </a:r>
            <a:r>
              <a:rPr lang="zh-CN" altLang="en-US" sz="2000"/>
              <a:t>                                             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/>
              <a:t>var $li_2 = $("&lt;li&gt;</a:t>
            </a:r>
            <a:r>
              <a:rPr lang="zh-CN" altLang="en-US" sz="2400" b="1"/>
              <a:t>雪梨</a:t>
            </a:r>
            <a:r>
              <a:rPr lang="en-US" altLang="zh-CN" sz="2400" b="1"/>
              <a:t>&lt;/li&gt;");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 </a:t>
            </a:r>
            <a:r>
              <a:rPr lang="zh-CN" altLang="en-US" sz="2000">
                <a:solidFill>
                  <a:srgbClr val="00CC00"/>
                </a:solidFill>
              </a:rPr>
              <a:t>创建一个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元素，包括元素节点和文本节点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/>
              <a:t>var $parent = $("ul");      </a:t>
            </a:r>
            <a:r>
              <a:rPr lang="en-US" altLang="zh-CN" sz="2000"/>
              <a:t>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获取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节点。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的父节点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/>
              <a:t> </a:t>
            </a:r>
            <a:r>
              <a:rPr lang="en-US" altLang="zh-CN" sz="2400" b="1"/>
              <a:t>$("ul").append($li_1);   </a:t>
            </a:r>
            <a:r>
              <a:rPr lang="en-US" altLang="zh-CN" sz="2000"/>
              <a:t>   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添加到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节点中，使之能在网页中显示 或者 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/>
              <a:t>$parent.append($li_1);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$("ul").append($li_2);    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添加到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节点中，使之能在网页中显示 或者 </a:t>
            </a:r>
            <a:r>
              <a:rPr lang="en-US" altLang="zh-CN" sz="2000">
                <a:solidFill>
                  <a:srgbClr val="00CC00"/>
                </a:solidFill>
              </a:rPr>
              <a:t>$parent.append($li_2);</a:t>
            </a:r>
            <a:endParaRPr lang="en-US" altLang="zh-CN" sz="200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主题：DOM删除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72706" name="副标题 7270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复习如何DOM删除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b="0" dirty="0"/>
              <a:t>removeChild()</a:t>
            </a:r>
            <a:endParaRPr lang="zh-CN" altLang="en-US" sz="4400" dirty="0"/>
          </a:p>
        </p:txBody>
      </p:sp>
      <p:sp>
        <p:nvSpPr>
          <p:cNvPr id="73730" name="Rectangle 1"/>
          <p:cNvSpPr>
            <a:spLocks noGrp="1"/>
          </p:cNvSpPr>
          <p:nvPr>
            <p:ph type="subTitle" idx="1"/>
          </p:nvPr>
        </p:nvSpPr>
        <p:spPr>
          <a:xfrm>
            <a:off x="388620" y="1476693"/>
            <a:ext cx="8755380" cy="4511040"/>
          </a:xfrm>
          <a:solidFill>
            <a:srgbClr val="F2F2F2"/>
          </a:solidFill>
        </p:spPr>
        <p:txBody>
          <a:bodyPr wrap="square" tIns="0" bIns="0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由父元素调用，删除一个子节点。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注意是直接父元素调用，删除直接子元素才有效，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删除孙子元素就没有效果了。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&lt;div id="div1"&gt;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&lt;p id="p1"&gt;我是第一个P&lt;/p&gt; 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&lt;p id="p2"&gt;我是第二个P&lt;/p&gt;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&lt;/div&gt;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window.onload = function () {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div1 = document.getElementById("div1");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div1.removeChild(document.getElementById("p2")); }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兼容性</a:t>
            </a:r>
            <a:endParaRPr lang="zh-CN" altLang="en-US" dirty="0"/>
          </a:p>
        </p:txBody>
      </p:sp>
      <p:sp>
        <p:nvSpPr>
          <p:cNvPr id="7475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removeNode </a:t>
            </a:r>
            <a:r>
              <a:rPr lang="zh-CN" altLang="en-US"/>
              <a:t>在</a:t>
            </a:r>
            <a:r>
              <a:rPr lang="en-US" altLang="zh-CN"/>
              <a:t>FF</a:t>
            </a:r>
            <a:r>
              <a:rPr lang="zh-CN" altLang="en-US"/>
              <a:t>下不兼容 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Jquery删除</a:t>
            </a:r>
            <a:endParaRPr lang="zh-CN" altLang="en-US" sz="4400" dirty="0"/>
          </a:p>
        </p:txBody>
      </p:sp>
      <p:sp>
        <p:nvSpPr>
          <p:cNvPr id="757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empty()  </a:t>
            </a:r>
            <a:endParaRPr lang="zh-CN" altLang="en-US" sz="3200" dirty="0"/>
          </a:p>
          <a:p>
            <a:pPr lvl="1" algn="l">
              <a:buNone/>
            </a:pPr>
            <a:r>
              <a:rPr lang="zh-CN" altLang="en-US" sz="2800" dirty="0"/>
              <a:t>删除所有匹配元素的内容</a:t>
            </a:r>
            <a:r>
              <a:rPr lang="en-US" altLang="x-none" sz="2800" dirty="0"/>
              <a:t>,</a:t>
            </a:r>
            <a:r>
              <a:rPr lang="zh-CN" altLang="en-US" sz="2800" dirty="0"/>
              <a:t>只是内容</a:t>
            </a:r>
            <a:r>
              <a:rPr lang="en-US" altLang="x-none" sz="2800" dirty="0"/>
              <a:t>,</a:t>
            </a:r>
            <a:r>
              <a:rPr lang="zh-CN" altLang="en-US" sz="2800" dirty="0"/>
              <a:t>还剩架子</a:t>
            </a:r>
            <a:endParaRPr lang="zh-CN" altLang="en-US" sz="2800" dirty="0"/>
          </a:p>
          <a:p>
            <a:pPr algn="l">
              <a:buNone/>
            </a:pPr>
            <a:r>
              <a:rPr lang="en-US" altLang="x-none" sz="3200" dirty="0"/>
              <a:t>remove(expr)   </a:t>
            </a:r>
            <a:endParaRPr lang="zh-CN" altLang="en-US" sz="3200" dirty="0"/>
          </a:p>
          <a:p>
            <a:pPr lvl="1" algn="l">
              <a:buNone/>
            </a:pPr>
            <a:r>
              <a:rPr lang="en-US" altLang="x-none" sz="2800" dirty="0"/>
              <a:t>  </a:t>
            </a:r>
            <a:r>
              <a:rPr lang="zh-CN" altLang="en-US" sz="2800" dirty="0"/>
              <a:t>删除所有匹配的</a:t>
            </a:r>
            <a:r>
              <a:rPr lang="en-US" altLang="x-none" sz="2800" dirty="0"/>
              <a:t>DOM</a:t>
            </a:r>
            <a:r>
              <a:rPr lang="zh-CN" altLang="en-US" sz="2800" dirty="0"/>
              <a:t>元素</a:t>
            </a:r>
            <a:endParaRPr lang="zh-CN" altLang="en-US" sz="28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7680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 属性样式操作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76802" name="副标题 76802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样式增删查改</a:t>
            </a:r>
            <a:endParaRPr lang="zh-CN" altLang="en-US" sz="4400"/>
          </a:p>
        </p:txBody>
      </p:sp>
      <p:sp>
        <p:nvSpPr>
          <p:cNvPr id="77826" name="Rectangle 1"/>
          <p:cNvSpPr>
            <a:spLocks noGrp="1"/>
          </p:cNvSpPr>
          <p:nvPr>
            <p:ph type="subTitle" idx="1"/>
          </p:nvPr>
        </p:nvSpPr>
        <p:spPr>
          <a:xfrm>
            <a:off x="179388" y="2573338"/>
            <a:ext cx="8785225" cy="919162"/>
          </a:xfrm>
        </p:spPr>
        <p:txBody>
          <a:bodyPr wrap="square" anchor="ctr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/>
              <a:t>var div = </a:t>
            </a:r>
            <a:r>
              <a:rPr lang="zh-CN" altLang="en-US" sz="3200" dirty="0"/>
              <a:t>document.getElementById("div1")</a:t>
            </a:r>
            <a:endParaRPr lang="zh-CN" altLang="en-US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/>
              <a:t>div.style.backgroundColor = "yellow";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元素属性的增删查改</a:t>
            </a:r>
            <a:endParaRPr lang="zh-CN" altLang="en-US" sz="4400"/>
          </a:p>
        </p:txBody>
      </p:sp>
      <p:sp>
        <p:nvSpPr>
          <p:cNvPr id="78850" name="内容占位符 2"/>
          <p:cNvSpPr>
            <a:spLocks noGrp="1"/>
          </p:cNvSpPr>
          <p:nvPr>
            <p:ph type="subTitle" idx="1"/>
          </p:nvPr>
        </p:nvSpPr>
        <p:spPr>
          <a:xfrm>
            <a:off x="715010" y="1706245"/>
            <a:ext cx="8395335" cy="4420870"/>
          </a:xfrm>
        </p:spPr>
        <p:txBody>
          <a:bodyPr anchor="t"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通用属性操作：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>
                <a:solidFill>
                  <a:srgbClr val="00B050"/>
                </a:solidFill>
              </a:rPr>
              <a:t>  </a:t>
            </a:r>
            <a:r>
              <a:rPr lang="en-US" altLang="x-none" sz="2800" dirty="0">
                <a:solidFill>
                  <a:srgbClr val="00B050"/>
                </a:solidFill>
              </a:rPr>
              <a:t>obj.name=</a:t>
            </a:r>
            <a:r>
              <a:rPr lang="zh-CN" altLang="en-US" sz="2800" dirty="0">
                <a:solidFill>
                  <a:srgbClr val="00B050"/>
                </a:solidFill>
              </a:rPr>
              <a:t>‘</a:t>
            </a:r>
            <a:r>
              <a:rPr lang="en-US" altLang="x-none" sz="2800" dirty="0">
                <a:solidFill>
                  <a:srgbClr val="00B050"/>
                </a:solidFill>
              </a:rPr>
              <a:t>123</a:t>
            </a:r>
            <a:r>
              <a:rPr lang="zh-CN" altLang="en-US" sz="2800" dirty="0">
                <a:solidFill>
                  <a:srgbClr val="00B050"/>
                </a:solidFill>
              </a:rPr>
              <a:t>’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alert</a:t>
            </a:r>
            <a:r>
              <a:rPr lang="zh-CN" altLang="en-US" sz="2800" dirty="0">
                <a:solidFill>
                  <a:srgbClr val="00B050"/>
                </a:solidFill>
              </a:rPr>
              <a:t>（</a:t>
            </a:r>
            <a:r>
              <a:rPr lang="en-US" altLang="x-none" sz="2800" dirty="0">
                <a:solidFill>
                  <a:srgbClr val="00B050"/>
                </a:solidFill>
              </a:rPr>
              <a:t>obj.name</a:t>
            </a:r>
            <a:r>
              <a:rPr lang="zh-CN" altLang="en-US" sz="2800" dirty="0">
                <a:solidFill>
                  <a:srgbClr val="00B050"/>
                </a:solidFill>
              </a:rPr>
              <a:t>）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obj.setAttribute(</a:t>
            </a:r>
            <a:r>
              <a:rPr lang="zh-CN" altLang="en-US" sz="2800" dirty="0">
                <a:solidFill>
                  <a:srgbClr val="00B050"/>
                </a:solidFill>
              </a:rPr>
              <a:t>属性的名字，属性的值</a:t>
            </a:r>
            <a:r>
              <a:rPr lang="en-US" altLang="x-none" sz="2800" dirty="0">
                <a:solidFill>
                  <a:srgbClr val="00B050"/>
                </a:solidFill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obj.getAttribute(</a:t>
            </a:r>
            <a:r>
              <a:rPr lang="zh-CN" altLang="en-US" sz="2800" dirty="0">
                <a:solidFill>
                  <a:srgbClr val="00B050"/>
                </a:solidFill>
              </a:rPr>
              <a:t>属性的名字</a:t>
            </a:r>
            <a:r>
              <a:rPr lang="en-US" altLang="x-none" sz="2800" dirty="0">
                <a:solidFill>
                  <a:srgbClr val="00B050"/>
                </a:solidFill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class</a:t>
            </a:r>
            <a:r>
              <a:rPr lang="zh-CN" altLang="en-US" sz="3200" dirty="0">
                <a:solidFill>
                  <a:srgbClr val="FF0000"/>
                </a:solidFill>
              </a:rPr>
              <a:t>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obj.className=” “;</a:t>
            </a: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img</a:t>
            </a:r>
            <a:r>
              <a:rPr lang="zh-CN" altLang="en-US" sz="3200" dirty="0">
                <a:solidFill>
                  <a:srgbClr val="FF0000"/>
                </a:solidFill>
              </a:rPr>
              <a:t>的</a:t>
            </a:r>
            <a:r>
              <a:rPr lang="en-US" altLang="x-none" sz="3200" dirty="0">
                <a:solidFill>
                  <a:srgbClr val="FF0000"/>
                </a:solidFill>
              </a:rPr>
              <a:t>src</a:t>
            </a:r>
            <a:r>
              <a:rPr lang="zh-CN" altLang="en-US" sz="3200" dirty="0">
                <a:solidFill>
                  <a:srgbClr val="FF0000"/>
                </a:solidFill>
              </a:rPr>
              <a:t>的操作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imgobj.src=” “;</a:t>
            </a: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input</a:t>
            </a:r>
            <a:r>
              <a:rPr lang="zh-CN" altLang="en-US" sz="3200" dirty="0">
                <a:solidFill>
                  <a:srgbClr val="FF0000"/>
                </a:solidFill>
              </a:rPr>
              <a:t>的值操作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inputobj.value</a:t>
            </a:r>
            <a:endParaRPr lang="en-US" altLang="x-none" sz="3200" dirty="0"/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</p:txBody>
      </p:sp>
      <p:sp>
        <p:nvSpPr>
          <p:cNvPr id="78851" name="Rectangle 1"/>
          <p:cNvSpPr/>
          <p:nvPr/>
        </p:nvSpPr>
        <p:spPr>
          <a:xfrm>
            <a:off x="0" y="158750"/>
            <a:ext cx="52388" cy="139700"/>
          </a:xfrm>
          <a:prstGeom prst="rect">
            <a:avLst/>
          </a:prstGeom>
          <a:solidFill>
            <a:srgbClr val="FAF7EF"/>
          </a:solidFill>
          <a:ln w="9525">
            <a:noFill/>
            <a:miter/>
          </a:ln>
        </p:spPr>
        <p:txBody>
          <a:bodyPr wrap="none" lIns="0" tIns="0" rIns="0" bIns="0" anchor="ctr">
            <a:spAutoFit/>
          </a:bodyPr>
          <a:p>
            <a:pPr lvl="0"/>
            <a:r>
              <a:rPr lang="zh-CN" altLang="en-US" sz="900" dirty="0">
                <a:solidFill>
                  <a:srgbClr val="393939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;</a:t>
            </a:r>
            <a:r>
              <a:rPr lang="zh-CN" altLang="en-US" sz="600" dirty="0">
                <a:latin typeface="Arial" charset="0"/>
                <a:ea typeface="宋体" charset="-122"/>
              </a:rPr>
              <a:t> 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元素内容增删查改</a:t>
            </a:r>
            <a:endParaRPr lang="zh-CN" altLang="en-US" sz="4400"/>
          </a:p>
        </p:txBody>
      </p:sp>
      <p:sp>
        <p:nvSpPr>
          <p:cNvPr id="79874" name="Rectangle 1"/>
          <p:cNvSpPr>
            <a:spLocks noGrp="1"/>
          </p:cNvSpPr>
          <p:nvPr>
            <p:ph type="subTitle" idx="1"/>
          </p:nvPr>
        </p:nvSpPr>
        <p:spPr>
          <a:xfrm>
            <a:off x="730250" y="2131695"/>
            <a:ext cx="8198485" cy="3691890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innerHTML与innerText的区别：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就是对HTML可以放置</a:t>
            </a:r>
            <a:r>
              <a:rPr lang="en-US" altLang="x-none" sz="2000" dirty="0">
                <a:solidFill>
                  <a:srgbClr val="00B050"/>
                </a:solidFill>
              </a:rPr>
              <a:t>html</a:t>
            </a:r>
            <a:r>
              <a:rPr lang="zh-CN" altLang="en-US" sz="2000" dirty="0">
                <a:solidFill>
                  <a:srgbClr val="00B050"/>
                </a:solidFill>
              </a:rPr>
              <a:t>代码，Text不会输出HTML代码 </a:t>
            </a:r>
            <a:endParaRPr lang="en-US" altLang="x-none" sz="2000" dirty="0">
              <a:solidFill>
                <a:srgbClr val="00B05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000" dirty="0">
                <a:solidFill>
                  <a:srgbClr val="00B050"/>
                </a:solidFill>
              </a:rPr>
              <a:t>Text</a:t>
            </a:r>
            <a:r>
              <a:rPr lang="zh-CN" altLang="en-US" sz="2000" dirty="0">
                <a:solidFill>
                  <a:srgbClr val="00B050"/>
                </a:solidFill>
              </a:rPr>
              <a:t>只有</a:t>
            </a:r>
            <a:r>
              <a:rPr lang="en-US" altLang="x-none" sz="2000" dirty="0">
                <a:solidFill>
                  <a:srgbClr val="00B050"/>
                </a:solidFill>
              </a:rPr>
              <a:t>IE</a:t>
            </a:r>
            <a:r>
              <a:rPr lang="zh-CN" altLang="en-US" sz="2000" dirty="0">
                <a:solidFill>
                  <a:srgbClr val="00B050"/>
                </a:solidFill>
              </a:rPr>
              <a:t>支持，不建议使用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alert(document.getElementById("p1").innerText);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alert(document.getElementById("p2").innerHTML); </a:t>
            </a:r>
            <a:endParaRPr lang="zh-CN" altLang="en-US" sz="2400" dirty="0"/>
          </a:p>
          <a:p>
            <a:pPr algn="l">
              <a:spcBef>
                <a:spcPct val="0"/>
              </a:spcBef>
              <a:buNone/>
            </a:pP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jquery的html方法解决了各个浏览器的兼容性</a:t>
            </a:r>
            <a:endParaRPr lang="zh-CN" altLang="en-US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如果我们自己写这个函数需要研究各个浏览器的差别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9875" name="矩形 4"/>
          <p:cNvSpPr/>
          <p:nvPr/>
        </p:nvSpPr>
        <p:spPr>
          <a:xfrm>
            <a:off x="508000" y="1171575"/>
            <a:ext cx="6872288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3200" dirty="0">
                <a:solidFill>
                  <a:srgbClr val="FF0000"/>
                </a:solidFill>
                <a:latin typeface="Arial" charset="0"/>
                <a:ea typeface="宋体" charset="-122"/>
              </a:rPr>
              <a:t>innerHTML与innerText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BOM</a:t>
            </a:r>
            <a:endParaRPr lang="zh-CN" altLang="en-US" dirty="0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BOM是</a:t>
            </a:r>
            <a:r>
              <a:rPr lang="zh-CN" altLang="en-US" b="1" dirty="0"/>
              <a:t>浏览器对象模型</a:t>
            </a:r>
            <a:r>
              <a:rPr lang="zh-CN" altLang="en-US" dirty="0"/>
              <a:t>的简称</a:t>
            </a:r>
            <a:endParaRPr lang="zh-CN" altLang="en-US" dirty="0"/>
          </a:p>
          <a:p>
            <a:r>
              <a:rPr lang="zh-CN" altLang="en-US" dirty="0"/>
              <a:t>Browser Object Model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说白了就是将浏览器打开的网页看成一个对象，具体是什么呢，我们看看: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jquery：属性attr</a:t>
            </a:r>
            <a:endParaRPr lang="zh-CN" altLang="en-US" sz="4400" dirty="0"/>
          </a:p>
        </p:txBody>
      </p:sp>
      <p:sp>
        <p:nvSpPr>
          <p:cNvPr id="80898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773238"/>
            <a:ext cx="8229600" cy="4592637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attr(attributeName)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获取第一个元素属性值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attr(attribute, value)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设置每一个元素属性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attr(attributeObject)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设置每一个元素的多个属性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attr(attributeName, function(index, oldAttributeName){})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为每一个元素设置属性</a:t>
            </a:r>
            <a:endParaRPr lang="zh-CN" altLang="en-US" sz="2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jquery：表单元素值val</a:t>
            </a:r>
            <a:endParaRPr lang="zh-CN" altLang="en-US" sz="4400" dirty="0"/>
          </a:p>
        </p:txBody>
      </p:sp>
      <p:sp>
        <p:nvSpPr>
          <p:cNvPr id="81922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917700"/>
            <a:ext cx="8229600" cy="22320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val(value)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val(function(index, oldValue){})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jquery：样式css</a:t>
            </a:r>
            <a:endParaRPr lang="zh-CN" altLang="en-US" sz="4400" dirty="0"/>
          </a:p>
        </p:txBody>
      </p:sp>
      <p:sp>
        <p:nvSpPr>
          <p:cNvPr id="82946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988503"/>
            <a:ext cx="8229600" cy="3744912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css(cssName)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css(cssNameArray)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css(name, value)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css(cssObject)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css(cssName, function(index, oldCssName){})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为每一个元素设置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ctrTitle"/>
          </p:nvPr>
        </p:nvSpPr>
        <p:spPr>
          <a:xfrm>
            <a:off x="828675" y="476250"/>
            <a:ext cx="7991475" cy="1143000"/>
          </a:xfrm>
        </p:spPr>
        <p:txBody>
          <a:bodyPr anchor="ctr"/>
          <a:p>
            <a:r>
              <a:rPr lang="zh-CN" altLang="en-US" sz="3600" dirty="0">
                <a:solidFill>
                  <a:srgbClr val="386698"/>
                </a:solidFill>
              </a:rPr>
              <a:t>jquery：</a:t>
            </a:r>
            <a:r>
              <a:rPr lang="zh-CN" altLang="en-US" sz="3200" dirty="0">
                <a:solidFill>
                  <a:srgbClr val="386698"/>
                </a:solidFill>
              </a:rPr>
              <a:t>hasClass、addClass、removeClass</a:t>
            </a:r>
            <a:endParaRPr lang="zh-CN" altLang="en-US" sz="3200" dirty="0">
              <a:solidFill>
                <a:srgbClr val="386698"/>
              </a:solidFill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type="subTitle" idx="1"/>
          </p:nvPr>
        </p:nvSpPr>
        <p:spPr>
          <a:xfrm>
            <a:off x="180975" y="2205038"/>
            <a:ext cx="8928100" cy="4032250"/>
          </a:xfrm>
        </p:spPr>
        <p:txBody>
          <a:bodyPr anchor="t"/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hasClass()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判断元素是否拥有某类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addClass()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为每一个元素添加类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removeClass()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为每一个元素删除类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jquery：height与width</a:t>
            </a:r>
            <a:endParaRPr lang="zh-CN" altLang="en-US" sz="4400" dirty="0"/>
          </a:p>
        </p:txBody>
      </p:sp>
      <p:sp>
        <p:nvSpPr>
          <p:cNvPr id="84994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846263"/>
            <a:ext cx="8229600" cy="2447925"/>
          </a:xfrm>
        </p:spPr>
        <p:txBody>
          <a:bodyPr anchor="t"/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width()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获取第一个元素宽度值</a:t>
            </a: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width(value)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设置每一个元素宽度值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width(function(index, oldValue){})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设置每一个元素的宽度值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获取第一个元素高度值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height(value)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设置每一个元素高度值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height(function(index, oldValue){})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设置每一个元素的高度值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jquery：坐标值offset</a:t>
            </a:r>
            <a:endParaRPr lang="zh-CN" altLang="en-US" sz="4400" dirty="0"/>
          </a:p>
        </p:txBody>
      </p:sp>
      <p:sp>
        <p:nvSpPr>
          <p:cNvPr id="86018" name="内容占位符 2"/>
          <p:cNvSpPr>
            <a:spLocks noGrp="1"/>
          </p:cNvSpPr>
          <p:nvPr>
            <p:ph type="subTitle" idx="1"/>
          </p:nvPr>
        </p:nvSpPr>
        <p:spPr>
          <a:xfrm>
            <a:off x="612775" y="1844675"/>
            <a:ext cx="8229600" cy="2592388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获取第一个元素坐标值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offset(value)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设置每一个元素坐标值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offset(function(index, oldValue){})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设置每一个元素的坐标值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jquery：position</a:t>
            </a:r>
            <a:endParaRPr lang="zh-CN" altLang="en-US" sz="4400" dirty="0"/>
          </a:p>
        </p:txBody>
      </p:sp>
      <p:sp>
        <p:nvSpPr>
          <p:cNvPr id="8704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229600" cy="15843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3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position() </a:t>
            </a:r>
            <a:endParaRPr lang="en-US" altLang="zh-CN" sz="4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获取匹配元素中第一个元素的当前坐标</a:t>
            </a: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0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主题：DOM操作总结和框架概述</a:t>
            </a:r>
            <a:endParaRPr lang="zh-CN" altLang="en-US" sz="40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88066" name="副标题 8806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90000"/>
              </a:lnSpc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总结dom操作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总结jquery框架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为框架课程铺垫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DOM总结</a:t>
            </a:r>
            <a:endParaRPr lang="zh-CN" altLang="en-US" dirty="0"/>
          </a:p>
        </p:txBody>
      </p:sp>
      <p:sp>
        <p:nvSpPr>
          <p:cNvPr id="89090" name="文本占位符 890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800" dirty="0"/>
              <a:t>document对象中放置了对dom树操作的各种工具</a:t>
            </a:r>
            <a:endParaRPr lang="zh-CN" altLang="en-US" sz="2800" dirty="0"/>
          </a:p>
          <a:p>
            <a:pPr marL="1905" lvl="1" indent="455295"/>
            <a:r>
              <a:rPr lang="zh-CN" altLang="en-US" dirty="0"/>
              <a:t>增删查改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901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jquery操作dom总结</a:t>
            </a:r>
            <a:endParaRPr lang="zh-CN" altLang="en-US" dirty="0"/>
          </a:p>
        </p:txBody>
      </p:sp>
      <p:sp>
        <p:nvSpPr>
          <p:cNvPr id="90114" name="文本占位符 901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由于每个浏览器厂商对js的开发技术不一样，兼容性也不一样，有些时候使用原生会非常麻烦，所以这就是为什么需要通用框架的原因：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屏蔽了复杂性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屏蔽了兼容性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jquery就是一个目前为止最为流行的js框架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网页的特性分析</a:t>
            </a:r>
            <a:endParaRPr lang="zh-CN" altLang="en-US" dirty="0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前面我们讲了面向对象，分析了人，学生，产品的行为属性和方法，下面我们分析下网页的行为属性：</a:t>
            </a:r>
            <a:endParaRPr lang="zh-CN" altLang="en-US" sz="28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窗口（打开的网页整体看做一个窗口）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屏幕（网页是显示在一个屏幕上的）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导航栏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历史访问记录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标题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网页主题内容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地址栏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收藏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91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jquery框架概述</a:t>
            </a:r>
            <a:endParaRPr lang="zh-CN" altLang="en-US" dirty="0"/>
          </a:p>
        </p:txBody>
      </p:sp>
      <p:sp>
        <p:nvSpPr>
          <p:cNvPr id="91138" name="文本占位符 91138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dirty="0"/>
              <a:t>jquery框架包含了如下小框架（对象）：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选择框架：比如$('#id') $('.id')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事件框架：比如click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动画框架：比如animate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DOM元素节点操作框架，比如append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样式操作框架：比如：css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属性操作框架：比如：attr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内容操作框架：比如：html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ajax框架：比如：ajax</a:t>
            </a: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框架和面向对象</a:t>
            </a:r>
            <a:endParaRPr lang="zh-CN" altLang="en-US" dirty="0"/>
          </a:p>
        </p:txBody>
      </p:sp>
      <p:sp>
        <p:nvSpPr>
          <p:cNvPr id="92162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dirty="0"/>
              <a:t>其实我们这么简单的理解框架：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函数：工具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对象：一个工具包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框架：多个工具包</a:t>
            </a:r>
            <a:endParaRPr lang="zh-CN" altLang="en-US" dirty="0"/>
          </a:p>
          <a:p>
            <a:pPr marL="1905" lvl="1" indent="455295"/>
            <a:endParaRPr lang="zh-CN" altLang="en-US" dirty="0"/>
          </a:p>
          <a:p>
            <a:pPr marL="1905" indent="-1905"/>
            <a:r>
              <a:rPr lang="zh-CN" altLang="en-US" dirty="0"/>
              <a:t>框架其实就是封装所有和我们开发有关的各种工具，加快我们快速开发，让我们不用过多考虑浏览器的兼容性等问题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931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框架封装课程综述</a:t>
            </a:r>
            <a:endParaRPr lang="zh-CN" altLang="en-US" dirty="0"/>
          </a:p>
        </p:txBody>
      </p:sp>
      <p:sp>
        <p:nvSpPr>
          <p:cNvPr id="93186" name="文本占位符 93186"/>
          <p:cNvSpPr>
            <a:spLocks noGrp="1"/>
          </p:cNvSpPr>
          <p:nvPr>
            <p:ph idx="1"/>
          </p:nvPr>
        </p:nvSpPr>
        <p:spPr>
          <a:xfrm>
            <a:off x="36513" y="1600200"/>
            <a:ext cx="8928100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后面框架课程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我们会挑几个常用的讲解这些功能函数的实现细节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然后再讲解如何将这些功能合理的拼凑起来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jquery原理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我们不可能对jquery中几千个函数一一讲解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这样还不如过API，我们要学习的更多是如何开发框架，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学习编程思维，学习如何写好一个基础函数，如何写好一个基础对象，如何使用对象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942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为什么要学习框架课程</a:t>
            </a:r>
            <a:endParaRPr lang="zh-CN" altLang="en-US" dirty="0"/>
          </a:p>
        </p:txBody>
      </p:sp>
      <p:sp>
        <p:nvSpPr>
          <p:cNvPr id="94210" name="文本占位符 94210"/>
          <p:cNvSpPr>
            <a:spLocks noGrp="1"/>
          </p:cNvSpPr>
          <p:nvPr>
            <p:ph idx="1"/>
          </p:nvPr>
        </p:nvSpPr>
        <p:spPr>
          <a:xfrm>
            <a:off x="392430" y="1726565"/>
            <a:ext cx="8592820" cy="4400550"/>
          </a:xfrm>
        </p:spPr>
        <p:txBody>
          <a:bodyPr anchor="t"/>
          <a:p>
            <a:pPr marL="1905" indent="-1905">
              <a:lnSpc>
                <a:spcPct val="80000"/>
              </a:lnSpc>
            </a:pPr>
            <a:r>
              <a:rPr lang="zh-CN" altLang="en-US" sz="2800" dirty="0"/>
              <a:t>中大型公司一般都有自己的框架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UI框架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类似jquery 的通用框架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移动开发通用框架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验证框架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等等</a:t>
            </a:r>
            <a:endParaRPr lang="zh-CN" altLang="en-US" sz="2400" dirty="0"/>
          </a:p>
          <a:p>
            <a:pPr marL="1905" indent="-1905">
              <a:lnSpc>
                <a:spcPct val="80000"/>
              </a:lnSpc>
            </a:pPr>
            <a:r>
              <a:rPr lang="zh-CN" altLang="en-US" sz="2800" dirty="0"/>
              <a:t>你到了公司可能做的工作：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开发新页面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修改也有页面的bug，添加新功能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维护公司已经开发好的框架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从零开始编写新框架</a:t>
            </a:r>
            <a:endParaRPr lang="zh-CN" altLang="en-US" sz="2400" dirty="0"/>
          </a:p>
          <a:p>
            <a:pPr marL="1905" lvl="2" indent="912495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95233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0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主题：DOM总结</a:t>
            </a:r>
            <a:endParaRPr lang="zh-CN" altLang="en-US" sz="40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95234" name="副标题 95234"/>
          <p:cNvSpPr>
            <a:spLocks noGrp="1"/>
          </p:cNvSpPr>
          <p:nvPr>
            <p:ph type="subTitle" idx="1"/>
          </p:nvPr>
        </p:nvSpPr>
        <p:spPr>
          <a:xfrm>
            <a:off x="468313" y="3860800"/>
            <a:ext cx="8569325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只要所谓的document location其实只是window的一个属性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这个属性本身也是一个对象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9625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96258" name="文本占位符 96258"/>
          <p:cNvSpPr>
            <a:spLocks noGrp="1"/>
          </p:cNvSpPr>
          <p:nvPr>
            <p:ph idx="1"/>
          </p:nvPr>
        </p:nvSpPr>
        <p:spPr>
          <a:xfrm>
            <a:off x="107950" y="1600200"/>
            <a:ext cx="8856663" cy="4525963"/>
          </a:xfrm>
        </p:spPr>
        <p:txBody>
          <a:bodyPr anchor="t"/>
          <a:p>
            <a:pPr marL="1905" lvl="1" indent="455295"/>
            <a:r>
              <a:rPr lang="zh-CN" altLang="en-US" sz="2400" dirty="0"/>
              <a:t>只要所谓的document location其实只是window的一个属性</a:t>
            </a:r>
            <a:endParaRPr lang="zh-CN" altLang="en-US" sz="2400" dirty="0"/>
          </a:p>
          <a:p>
            <a:pPr marL="1905" lvl="1" indent="455295"/>
            <a:r>
              <a:rPr lang="zh-CN" altLang="en-US" dirty="0"/>
              <a:t>这个属性本身也是一个对象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983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window API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98306" name="副标题 9830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sp>
        <p:nvSpPr>
          <p:cNvPr id="99330" name="Rectangle 1"/>
          <p:cNvSpPr>
            <a:spLocks noGrp="1"/>
          </p:cNvSpPr>
          <p:nvPr>
            <p:ph type="subTitle" idx="1"/>
          </p:nvPr>
        </p:nvSpPr>
        <p:spPr>
          <a:xfrm>
            <a:off x="682625" y="1844675"/>
            <a:ext cx="8229600" cy="3786188"/>
          </a:xfrm>
        </p:spPr>
        <p:txBody>
          <a:bodyPr wrap="squar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document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frames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history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location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navigator </a:t>
            </a:r>
            <a:r>
              <a:rPr lang="zh-CN" altLang="en-US" sz="4000"/>
              <a:t>对象 </a:t>
            </a:r>
            <a:endParaRPr lang="zh-CN" altLang="en-US" sz="40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/>
              <a:t>screen </a:t>
            </a:r>
            <a:r>
              <a:rPr lang="zh-CN" altLang="en-US" sz="4000"/>
              <a:t>对象 </a:t>
            </a:r>
            <a:endParaRPr lang="zh-CN" altLang="en-US" sz="32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window框架属性</a:t>
            </a:r>
            <a:endParaRPr lang="zh-CN" altLang="en-US" dirty="0"/>
          </a:p>
        </p:txBody>
      </p:sp>
      <p:sp>
        <p:nvSpPr>
          <p:cNvPr id="100354" name="文本占位符 100354"/>
          <p:cNvSpPr>
            <a:spLocks noGrp="1"/>
          </p:cNvSpPr>
          <p:nvPr>
            <p:ph idx="1"/>
          </p:nvPr>
        </p:nvSpPr>
        <p:spPr>
          <a:xfrm>
            <a:off x="36513" y="1628775"/>
            <a:ext cx="9107487" cy="4497388"/>
          </a:xfrm>
        </p:spPr>
        <p:txBody>
          <a:bodyPr anchor="t"/>
          <a:p>
            <a:pPr>
              <a:lnSpc>
                <a:spcPct val="80000"/>
              </a:lnSpc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parent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如果当前窗口为</a:t>
            </a:r>
            <a:r>
              <a:rPr lang="en-US" altLang="zh-CN" sz="2000"/>
              <a:t>frame</a:t>
            </a:r>
            <a:r>
              <a:rPr lang="zh-CN" altLang="en-US" sz="2000"/>
              <a:t>，指向包含该</a:t>
            </a:r>
            <a:r>
              <a:rPr lang="en-US" altLang="zh-CN" sz="2000"/>
              <a:t>frame</a:t>
            </a:r>
            <a:r>
              <a:rPr lang="zh-CN" altLang="en-US" sz="2000"/>
              <a:t>的窗口的</a:t>
            </a:r>
            <a:r>
              <a:rPr lang="en-US" altLang="zh-CN" sz="2000"/>
              <a:t>frame </a:t>
            </a:r>
            <a:r>
              <a:rPr lang="zh-CN" altLang="en-US" sz="2000"/>
              <a:t>（</a:t>
            </a:r>
            <a:r>
              <a:rPr lang="en-US" altLang="zh-CN" sz="2000"/>
              <a:t>frame</a:t>
            </a:r>
            <a:r>
              <a:rPr lang="zh-CN" altLang="en-US" sz="2000"/>
              <a:t>）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self 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指向当前的</a:t>
            </a:r>
            <a:r>
              <a:rPr lang="en-US" altLang="zh-CN" sz="2000"/>
              <a:t>window</a:t>
            </a:r>
            <a:r>
              <a:rPr lang="zh-CN" altLang="en-US" sz="2000"/>
              <a:t>对象，与</a:t>
            </a:r>
            <a:r>
              <a:rPr lang="en-US" altLang="zh-CN" sz="2000"/>
              <a:t>window</a:t>
            </a:r>
            <a:r>
              <a:rPr lang="zh-CN" altLang="en-US" sz="2000"/>
              <a:t>同意。 （</a:t>
            </a:r>
            <a:r>
              <a:rPr lang="en-US" altLang="zh-CN" sz="2000"/>
              <a:t>window</a:t>
            </a:r>
            <a:r>
              <a:rPr lang="zh-CN" altLang="en-US" sz="2000"/>
              <a:t>对象）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top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如果当前窗口为</a:t>
            </a:r>
            <a:r>
              <a:rPr lang="en-US" altLang="zh-CN" sz="2000"/>
              <a:t>frame</a:t>
            </a:r>
            <a:r>
              <a:rPr lang="zh-CN" altLang="en-US" sz="2000"/>
              <a:t>，指向包含该</a:t>
            </a:r>
            <a:r>
              <a:rPr lang="en-US" altLang="zh-CN" sz="2000"/>
              <a:t>frame</a:t>
            </a:r>
            <a:r>
              <a:rPr lang="zh-CN" altLang="en-US" sz="2000"/>
              <a:t>的</a:t>
            </a:r>
            <a:r>
              <a:rPr lang="en-US" altLang="zh-CN" sz="2000"/>
              <a:t>top-level</a:t>
            </a:r>
            <a:r>
              <a:rPr lang="zh-CN" altLang="en-US" sz="2000"/>
              <a:t>的</a:t>
            </a:r>
            <a:r>
              <a:rPr lang="en-US" altLang="zh-CN" sz="2000"/>
              <a:t>window</a:t>
            </a:r>
            <a:r>
              <a:rPr lang="zh-CN" altLang="en-US" sz="2000"/>
              <a:t>对象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window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指向当前的</a:t>
            </a:r>
            <a:r>
              <a:rPr lang="en-US" altLang="zh-CN" sz="2000"/>
              <a:t>window</a:t>
            </a:r>
            <a:r>
              <a:rPr lang="zh-CN" altLang="en-US" sz="2000"/>
              <a:t>对象，与</a:t>
            </a:r>
            <a:r>
              <a:rPr lang="en-US" altLang="zh-CN" sz="2000"/>
              <a:t>self</a:t>
            </a:r>
            <a:r>
              <a:rPr lang="zh-CN" altLang="en-US" sz="2000"/>
              <a:t>同意。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opener</a:t>
            </a:r>
            <a:endParaRPr lang="en-US" altLang="zh-CN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/>
              <a:t>当窗口是用</a:t>
            </a:r>
            <a:r>
              <a:rPr lang="en-US" altLang="zh-CN" sz="2000"/>
              <a:t>javascript</a:t>
            </a:r>
            <a:r>
              <a:rPr lang="zh-CN" altLang="en-US" sz="2000"/>
              <a:t>打开时，指向打开它的那人窗口（开启者）</a:t>
            </a: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 </a:t>
            </a:r>
            <a:r>
              <a:rPr lang="zh-CN" altLang="en-US" sz="4400" dirty="0"/>
              <a:t>内置全局属性和方法</a:t>
            </a:r>
            <a:endParaRPr lang="zh-CN" altLang="en-US" sz="4400" dirty="0"/>
          </a:p>
        </p:txBody>
      </p:sp>
      <p:sp>
        <p:nvSpPr>
          <p:cNvPr id="1013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latinLnBrk="1">
              <a:buNone/>
            </a:pPr>
            <a:r>
              <a:rPr lang="zh-CN" altLang="en-US" sz="3200" dirty="0"/>
              <a:t>全局常量</a:t>
            </a:r>
            <a:r>
              <a:rPr lang="en-US" altLang="x-none" sz="3200" dirty="0"/>
              <a:t>: Infinity, NaN, undefined, null</a:t>
            </a:r>
            <a:endParaRPr lang="zh-CN" altLang="en-US" sz="3200" dirty="0"/>
          </a:p>
          <a:p>
            <a:pPr latinLnBrk="1">
              <a:buNone/>
            </a:pPr>
            <a:r>
              <a:rPr lang="zh-CN" altLang="en-US" sz="3200" dirty="0"/>
              <a:t>全局方法</a:t>
            </a:r>
            <a:r>
              <a:rPr lang="en-US" altLang="x-none" sz="3200" dirty="0"/>
              <a:t>: eval(), isFinite(), isNaN(), parseFloat(), parseInt(),decodeURI(),decodeURIComponent(), encodeURI(), encodeURIComponent()</a:t>
            </a:r>
            <a:endParaRPr lang="zh-CN" altLang="en-US" sz="3200" dirty="0"/>
          </a:p>
          <a:p>
            <a:pPr latinLnBrk="1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18466</Words>
  <Application>Kingsoft Office WPP</Application>
  <PresentationFormat>全屏显示(4:3)</PresentationFormat>
  <Paragraphs>1759</Paragraphs>
  <Slides>194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194</vt:i4>
      </vt:variant>
    </vt:vector>
  </HeadingPairs>
  <TitlesOfParts>
    <vt:vector size="195" baseType="lpstr">
      <vt:lpstr>Office 主题</vt:lpstr>
      <vt:lpstr>PowerPoint 演示文稿</vt:lpstr>
      <vt:lpstr>教学目标</vt:lpstr>
      <vt:lpstr>概述</vt:lpstr>
      <vt:lpstr>整个js的所有知识点可以用三句话概述</vt:lpstr>
      <vt:lpstr>浏览器对象模型</vt:lpstr>
      <vt:lpstr>PowerPoint 演示文稿</vt:lpstr>
      <vt:lpstr>主题：认识BOM</vt:lpstr>
      <vt:lpstr>BOM</vt:lpstr>
      <vt:lpstr>网页的特性分析</vt:lpstr>
      <vt:lpstr>浏览器对象模型</vt:lpstr>
      <vt:lpstr>窗口</vt:lpstr>
      <vt:lpstr>面向对象分析窗口对象</vt:lpstr>
      <vt:lpstr>窗口代码</vt:lpstr>
      <vt:lpstr>练习</vt:lpstr>
      <vt:lpstr>控制打开窗口的各种属性</vt:lpstr>
      <vt:lpstr>PowerPoint 演示文稿</vt:lpstr>
      <vt:lpstr>window其他对象属性</vt:lpstr>
      <vt:lpstr> 再次提醒</vt:lpstr>
      <vt:lpstr>自定义全部变量的本质</vt:lpstr>
      <vt:lpstr>自定义全部变量的本质</vt:lpstr>
      <vt:lpstr>window内置全部变量和方法</vt:lpstr>
      <vt:lpstr>Window 内置全局属性和方法</vt:lpstr>
      <vt:lpstr>Window方法 - 对话框</vt:lpstr>
      <vt:lpstr>Window方法 - 时间等待与间隔函数</vt:lpstr>
      <vt:lpstr>Window方法 – 获取失去焦点</vt:lpstr>
      <vt:lpstr>Window方法 – 新窗口</vt:lpstr>
      <vt:lpstr>相关复习</vt:lpstr>
      <vt:lpstr>Infinity</vt:lpstr>
      <vt:lpstr>指数表示法</vt:lpstr>
      <vt:lpstr>NaN</vt:lpstr>
      <vt:lpstr>parseInt</vt:lpstr>
      <vt:lpstr>parseFloat</vt:lpstr>
      <vt:lpstr>inNaN</vt:lpstr>
      <vt:lpstr>eval</vt:lpstr>
      <vt:lpstr>主题：认识地址栏对象</vt:lpstr>
      <vt:lpstr>地址栏</vt:lpstr>
      <vt:lpstr>面向对象分析地址栏</vt:lpstr>
      <vt:lpstr>URL属性</vt:lpstr>
      <vt:lpstr>协议</vt:lpstr>
      <vt:lpstr>协议</vt:lpstr>
      <vt:lpstr>英文 了解</vt:lpstr>
      <vt:lpstr>其他协议</vt:lpstr>
      <vt:lpstr>Location对象</vt:lpstr>
      <vt:lpstr>改变当前窗口地址</vt:lpstr>
      <vt:lpstr>PowerPoint 演示文稿</vt:lpstr>
      <vt:lpstr>练习</vt:lpstr>
      <vt:lpstr>刷新当前页面</vt:lpstr>
      <vt:lpstr> 再次提醒</vt:lpstr>
      <vt:lpstr>主题：认识历史访问记录对象</vt:lpstr>
      <vt:lpstr>PowerPoint 演示文稿</vt:lpstr>
      <vt:lpstr>主题：文档内容对象</vt:lpstr>
      <vt:lpstr>概述</vt:lpstr>
      <vt:lpstr>html是一种树结构</vt:lpstr>
      <vt:lpstr>DOM对象树结构</vt:lpstr>
      <vt:lpstr>编译成一颗树的目的</vt:lpstr>
      <vt:lpstr>树结构的特点和术语</vt:lpstr>
      <vt:lpstr>document对象</vt:lpstr>
      <vt:lpstr>主题：DOM查询</vt:lpstr>
      <vt:lpstr>PowerPoint 演示文稿</vt:lpstr>
      <vt:lpstr>查询 - 基础</vt:lpstr>
      <vt:lpstr>查询 - 兄弟姐妹 八辈祖宗</vt:lpstr>
      <vt:lpstr>祖宗八辈图</vt:lpstr>
      <vt:lpstr>jquery查询：常规选择器</vt:lpstr>
      <vt:lpstr>jquery查询：层级选择器</vt:lpstr>
      <vt:lpstr>jquery查询：基本过滤器</vt:lpstr>
      <vt:lpstr>jquery查询：内容过滤</vt:lpstr>
      <vt:lpstr>jquery查询：可见过滤</vt:lpstr>
      <vt:lpstr>主题：DOM新增或者创建</vt:lpstr>
      <vt:lpstr>新增基础方法</vt:lpstr>
      <vt:lpstr>  通过创建元素的方式新增</vt:lpstr>
      <vt:lpstr>jquery 创建</vt:lpstr>
      <vt:lpstr>主题：DOM删除</vt:lpstr>
      <vt:lpstr>removeChild()</vt:lpstr>
      <vt:lpstr>兼容性</vt:lpstr>
      <vt:lpstr>Jquery删除</vt:lpstr>
      <vt:lpstr>主题：DOM 属性样式操作</vt:lpstr>
      <vt:lpstr>样式增删查改</vt:lpstr>
      <vt:lpstr>元素属性的增删查改</vt:lpstr>
      <vt:lpstr>元素内容增删查改</vt:lpstr>
      <vt:lpstr>jquery：属性attr</vt:lpstr>
      <vt:lpstr>jquery：表单元素值val</vt:lpstr>
      <vt:lpstr>jquery：样式css</vt:lpstr>
      <vt:lpstr>jquery：hasClass、addClass、removeClass</vt:lpstr>
      <vt:lpstr>jquery：height与width</vt:lpstr>
      <vt:lpstr>jquery：坐标值offset</vt:lpstr>
      <vt:lpstr>jquery：position</vt:lpstr>
      <vt:lpstr>主题：DOM操作总结和框架概述</vt:lpstr>
      <vt:lpstr>DOM总结</vt:lpstr>
      <vt:lpstr>jquery操作dom总结</vt:lpstr>
      <vt:lpstr>jquery框架概述</vt:lpstr>
      <vt:lpstr>框架和面向对象</vt:lpstr>
      <vt:lpstr>框架封装课程综述</vt:lpstr>
      <vt:lpstr>为什么要学习框架课程</vt:lpstr>
      <vt:lpstr>主题：DOM总结</vt:lpstr>
      <vt:lpstr>PowerPoint 演示文稿</vt:lpstr>
      <vt:lpstr>window API</vt:lpstr>
      <vt:lpstr>Window对象属性</vt:lpstr>
      <vt:lpstr>window框架属性</vt:lpstr>
      <vt:lpstr>Window 内置全局属性和方法</vt:lpstr>
      <vt:lpstr>Window 对话框</vt:lpstr>
      <vt:lpstr>Window方法 - 时间等待与间隔函数</vt:lpstr>
      <vt:lpstr>Window方法 – 获取失去焦点</vt:lpstr>
      <vt:lpstr>Window方法 – 新窗口</vt:lpstr>
      <vt:lpstr>窗体控制</vt:lpstr>
      <vt:lpstr>窗体滚动轴控制</vt:lpstr>
      <vt:lpstr>Window和global</vt:lpstr>
      <vt:lpstr>主题：Location对象 API</vt:lpstr>
      <vt:lpstr>属性</vt:lpstr>
      <vt:lpstr>方法</vt:lpstr>
      <vt:lpstr>主题：History相关API</vt:lpstr>
      <vt:lpstr>属性</vt:lpstr>
      <vt:lpstr>方法</vt:lpstr>
      <vt:lpstr>主题：Navigator api</vt:lpstr>
      <vt:lpstr>属性</vt:lpstr>
      <vt:lpstr>Navigator userAgent属性</vt:lpstr>
      <vt:lpstr>IE浏览器系列</vt:lpstr>
      <vt:lpstr>Windows版Firefox</vt:lpstr>
      <vt:lpstr>Windows版Chrome</vt:lpstr>
      <vt:lpstr>Windows版Opera</vt:lpstr>
      <vt:lpstr>主题：Screen</vt:lpstr>
      <vt:lpstr>screen</vt:lpstr>
      <vt:lpstr>主题：DOM API</vt:lpstr>
      <vt:lpstr>Document普通属性</vt:lpstr>
      <vt:lpstr>document集合属性</vt:lpstr>
      <vt:lpstr>document 对象方法</vt:lpstr>
      <vt:lpstr>主题：BOM面试题</vt:lpstr>
      <vt:lpstr>PowerPoint 演示文稿</vt:lpstr>
      <vt:lpstr>答案</vt:lpstr>
      <vt:lpstr>PowerPoint 演示文稿</vt:lpstr>
      <vt:lpstr>答案</vt:lpstr>
      <vt:lpstr>PowerPoint 演示文稿</vt:lpstr>
      <vt:lpstr>答案</vt:lpstr>
      <vt:lpstr>PowerPoint 演示文稿</vt:lpstr>
      <vt:lpstr>主题：内置对象和面向对象</vt:lpstr>
      <vt:lpstr>概述</vt:lpstr>
      <vt:lpstr>PowerPoint 演示文稿</vt:lpstr>
      <vt:lpstr>概述 –万物皆对象</vt:lpstr>
      <vt:lpstr>String 对象</vt:lpstr>
      <vt:lpstr>String 对象</vt:lpstr>
      <vt:lpstr>字符串的本质是String对象的一个实例</vt:lpstr>
      <vt:lpstr>String对象属性预览</vt:lpstr>
      <vt:lpstr>String对象方法预览</vt:lpstr>
      <vt:lpstr>String对象的方法真正位置</vt:lpstr>
      <vt:lpstr>新增方法</vt:lpstr>
      <vt:lpstr>字符串相关面试题</vt:lpstr>
      <vt:lpstr>数组 对象</vt:lpstr>
      <vt:lpstr>数组对象</vt:lpstr>
      <vt:lpstr>数组对象  -创建</vt:lpstr>
      <vt:lpstr>数组对象的方法</vt:lpstr>
      <vt:lpstr>数组的方法的真正位置</vt:lpstr>
      <vt:lpstr>数组相关面试题</vt:lpstr>
      <vt:lpstr>PowerPoint 演示文稿</vt:lpstr>
      <vt:lpstr>Math对象</vt:lpstr>
      <vt:lpstr>Math 对象属性</vt:lpstr>
      <vt:lpstr>Math对象方法</vt:lpstr>
      <vt:lpstr>Boolean对象</vt:lpstr>
      <vt:lpstr>Boolean</vt:lpstr>
      <vt:lpstr>Date对象</vt:lpstr>
      <vt:lpstr>构造函数创建对象</vt:lpstr>
      <vt:lpstr>构造函数4</vt:lpstr>
      <vt:lpstr>Number对象</vt:lpstr>
      <vt:lpstr>Error对象</vt:lpstr>
      <vt:lpstr>PowerPoint 演示文稿</vt:lpstr>
      <vt:lpstr>try catch </vt:lpstr>
      <vt:lpstr>try catch语法</vt:lpstr>
      <vt:lpstr>e是什么意思</vt:lpstr>
      <vt:lpstr>Error对象属性</vt:lpstr>
      <vt:lpstr>进阶 –了解</vt:lpstr>
      <vt:lpstr>主题：函数对象的属性和方法</vt:lpstr>
      <vt:lpstr>1.1 Function对象</vt:lpstr>
      <vt:lpstr>函数进阶</vt:lpstr>
      <vt:lpstr>函数即对象</vt:lpstr>
      <vt:lpstr>函数对象属性和方法 – 概述</vt:lpstr>
      <vt:lpstr>1.2 万物皆函数，函数皆对象，万物皆对象</vt:lpstr>
      <vt:lpstr>面试题</vt:lpstr>
      <vt:lpstr>万物皆函数 函数皆对象</vt:lpstr>
      <vt:lpstr>函数对象的重要性</vt:lpstr>
      <vt:lpstr>PowerPoint 演示文稿</vt:lpstr>
      <vt:lpstr>复习 - 原型链</vt:lpstr>
      <vt:lpstr>铁索连舟 - 代码版</vt:lpstr>
      <vt:lpstr>prototype属性是从哪里来的呢？？</vt:lpstr>
      <vt:lpstr>__proto__介绍</vt:lpstr>
      <vt:lpstr>原型链进阶</vt:lpstr>
      <vt:lpstr>PowerPoint 演示文稿</vt:lpstr>
      <vt:lpstr>Arguments属性</vt:lpstr>
      <vt:lpstr>PowerPoint 演示文稿</vt:lpstr>
      <vt:lpstr>作用和重要性</vt:lpstr>
      <vt:lpstr>作用</vt:lpstr>
      <vt:lpstr>借用 - 供爷法则</vt:lpstr>
      <vt:lpstr>call使用场景分析</vt:lpstr>
      <vt:lpstr>伪数组</vt:lpstr>
      <vt:lpstr>Function方法 – call apply</vt:lpstr>
      <vt:lpstr>面试题-（80%几率会遇到）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38</cp:revision>
  <dcterms:created xsi:type="dcterms:W3CDTF">2015-06-29T07:19:00Z</dcterms:created>
  <dcterms:modified xsi:type="dcterms:W3CDTF">2016-01-07T09:54:07Z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