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8"/>
  </p:handoutMasterIdLst>
  <p:sldIdLst>
    <p:sldId id="256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5" r:id="rId125"/>
    <p:sldId id="386" r:id="rId126"/>
    <p:sldId id="259" r:id="rId1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29" Type="http://schemas.openxmlformats.org/officeDocument/2006/relationships/presProps" Target="presProps.xml"/><Relationship Id="rId128" Type="http://schemas.openxmlformats.org/officeDocument/2006/relationships/handoutMaster" Target="handoutMasters/handoutMaster1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58" y="2638989"/>
            <a:ext cx="38404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面向对象基础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买早餐</a:t>
            </a:r>
            <a:endParaRPr lang="zh-CN" altLang="en-US"/>
          </a:p>
        </p:txBody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早上起床想吃煎饼：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种情况：洗脸、刷牙、穿好衣服、鞋子出去煎饼摊买一套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第</a:t>
            </a:r>
            <a:r>
              <a:rPr lang="en-US" altLang="zh-CN" sz="2800"/>
              <a:t>2</a:t>
            </a:r>
            <a:r>
              <a:rPr lang="zh-CN" altLang="en-US" sz="2800"/>
              <a:t>种情况：找宿舍的一个哥们帮我带一套回来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第</a:t>
            </a:r>
            <a:r>
              <a:rPr lang="en-US" altLang="zh-CN" sz="2800"/>
              <a:t>2</a:t>
            </a:r>
            <a:r>
              <a:rPr lang="zh-CN" altLang="en-US" sz="2800"/>
              <a:t>种情况总结就比第一种情况节省了我的时间，赞</a:t>
            </a:r>
            <a:r>
              <a:rPr lang="en-US" altLang="zh-CN" sz="2800"/>
              <a:t>!</a:t>
            </a:r>
            <a:endParaRPr lang="en-US" altLang="zh-CN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数据传输 </a:t>
            </a:r>
            <a:r>
              <a:rPr lang="en-US" altLang="x-none" sz="4400" dirty="0"/>
              <a:t>TCP/IP </a:t>
            </a:r>
            <a:r>
              <a:rPr lang="zh-CN" altLang="en-US" sz="4400" dirty="0"/>
              <a:t>网络</a:t>
            </a:r>
            <a:endParaRPr lang="zh-CN" altLang="en-US" sz="4400" dirty="0"/>
          </a:p>
        </p:txBody>
      </p:sp>
      <p:sp>
        <p:nvSpPr>
          <p:cNvPr id="10649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谁负责：华为，思科 ，</a:t>
            </a:r>
            <a:r>
              <a:rPr lang="en-US" altLang="x-none" sz="3200" dirty="0"/>
              <a:t>3com</a:t>
            </a:r>
            <a:r>
              <a:rPr lang="zh-CN" altLang="en-US" sz="3200" dirty="0"/>
              <a:t>公司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10649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0825" y="1268413"/>
            <a:ext cx="8580438" cy="52022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标题 5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6000" kern="1200" baseline="0" dirty="0">
                <a:solidFill>
                  <a:srgbClr val="FF0000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XML</a:t>
            </a:r>
            <a:r>
              <a:rPr lang="zh-CN" altLang="en-US" sz="6000" kern="1200" baseline="0" dirty="0">
                <a:solidFill>
                  <a:srgbClr val="FF0000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协议</a:t>
            </a:r>
            <a:endParaRPr lang="zh-CN" altLang="en-US" sz="6000" kern="1200" baseline="0" dirty="0">
              <a:solidFill>
                <a:srgbClr val="FF0000"/>
              </a:solidFill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07523" name="文本框 109570"/>
          <p:cNvSpPr txBox="1"/>
          <p:nvPr/>
        </p:nvSpPr>
        <p:spPr>
          <a:xfrm>
            <a:off x="2628900" y="4581525"/>
            <a:ext cx="4535488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教学目标：了解xml，知道xml和json的区别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1059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10595" name="文本占位符 110594"/>
          <p:cNvSpPr>
            <a:spLocks noGrp="1"/>
          </p:cNvSpPr>
          <p:nvPr>
            <p:ph idx="1"/>
          </p:nvPr>
        </p:nvSpPr>
        <p:spPr/>
        <p:txBody>
          <a:bodyPr/>
          <a:p>
            <a:pPr marL="1905" indent="-1905" fontAlgn="base"/>
            <a:r>
              <a:rPr lang="zh-CN" altLang="en-US" strike="noStrike" noProof="1" dirty="0"/>
              <a:t>json是一种网络通用协议</a:t>
            </a:r>
            <a:endParaRPr lang="zh-CN" altLang="en-US" strike="noStrike" noProof="1" dirty="0"/>
          </a:p>
          <a:p>
            <a:pPr marL="1905" indent="-1905" fontAlgn="base"/>
            <a:r>
              <a:rPr lang="zh-CN" altLang="en-US" strike="noStrike" noProof="1" dirty="0"/>
              <a:t>更为通用的xml协议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面试的时候面试题目：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	什么是xml，xml作用，和json的区别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为什么需要学习</a:t>
            </a:r>
            <a:endParaRPr lang="zh-CN" altLang="en-US" sz="4400"/>
          </a:p>
        </p:txBody>
      </p:sp>
      <p:sp>
        <p:nvSpPr>
          <p:cNvPr id="109570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144000" cy="4911725"/>
          </a:xfrm>
        </p:spPr>
        <p:txBody>
          <a:bodyPr anchor="t"/>
          <a:p>
            <a:pPr algn="l">
              <a:buNone/>
            </a:pPr>
            <a:r>
              <a:rPr lang="zh-CN" altLang="en-US" sz="2400" dirty="0"/>
              <a:t>有的同学说，现在流行</a:t>
            </a:r>
            <a:r>
              <a:rPr lang="en-US" altLang="x-none" sz="2400" dirty="0"/>
              <a:t>json</a:t>
            </a:r>
            <a:r>
              <a:rPr lang="zh-CN" altLang="en-US" sz="2400" dirty="0"/>
              <a:t>了。。</a:t>
            </a:r>
            <a:endParaRPr lang="en-US" altLang="x-none" sz="2400" dirty="0"/>
          </a:p>
          <a:p>
            <a:pPr algn="l">
              <a:buNone/>
            </a:pPr>
            <a:r>
              <a:rPr lang="en-US" altLang="x-none" sz="2400" dirty="0"/>
              <a:t>Xml</a:t>
            </a:r>
            <a:r>
              <a:rPr lang="zh-CN" altLang="en-US" sz="2400" dirty="0"/>
              <a:t>就类似</a:t>
            </a:r>
            <a:r>
              <a:rPr lang="en-US" altLang="x-none" sz="2400" dirty="0"/>
              <a:t>C C++</a:t>
            </a:r>
            <a:r>
              <a:rPr lang="zh-CN" altLang="en-US" sz="2400" dirty="0"/>
              <a:t>语言，虽然有更优秀的</a:t>
            </a:r>
            <a:r>
              <a:rPr lang="en-US" altLang="x-none" sz="2400" dirty="0"/>
              <a:t>java</a:t>
            </a:r>
            <a:r>
              <a:rPr lang="zh-CN" altLang="en-US" sz="2400" dirty="0"/>
              <a:t>语言，但是目前业界排行榜依旧是</a:t>
            </a:r>
            <a:r>
              <a:rPr lang="en-US" altLang="x-none" sz="2400" dirty="0"/>
              <a:t>C C++(java</a:t>
            </a:r>
            <a:r>
              <a:rPr lang="zh-CN" altLang="en-US" sz="2400" dirty="0"/>
              <a:t>而是</a:t>
            </a:r>
            <a:r>
              <a:rPr lang="en-US" altLang="x-none" sz="2400" dirty="0"/>
              <a:t>C++</a:t>
            </a:r>
            <a:r>
              <a:rPr lang="zh-CN" altLang="en-US" sz="2400" dirty="0"/>
              <a:t>演变而来</a:t>
            </a:r>
            <a:r>
              <a:rPr lang="en-US" altLang="x-none" sz="2400" dirty="0"/>
              <a:t>)</a:t>
            </a:r>
            <a:endParaRPr lang="zh-CN" altLang="en-US" sz="2400" dirty="0"/>
          </a:p>
          <a:p>
            <a:pPr algn="l">
              <a:buNone/>
            </a:pPr>
            <a:r>
              <a:rPr lang="zh-CN" altLang="en-US" sz="2400" dirty="0"/>
              <a:t>因为这些是核心，是不变的东西，</a:t>
            </a:r>
            <a:endParaRPr lang="en-US" altLang="x-none" sz="2400" dirty="0"/>
          </a:p>
          <a:p>
            <a:pPr algn="l">
              <a:buNone/>
            </a:pPr>
            <a:r>
              <a:rPr lang="zh-CN" altLang="en-US" sz="2400" dirty="0"/>
              <a:t>而</a:t>
            </a:r>
            <a:r>
              <a:rPr lang="en-US" altLang="x-none" sz="2400" dirty="0"/>
              <a:t>json</a:t>
            </a:r>
            <a:r>
              <a:rPr lang="zh-CN" altLang="en-US" sz="2400" dirty="0"/>
              <a:t>是基于</a:t>
            </a:r>
            <a:r>
              <a:rPr lang="en-US" altLang="x-none" sz="2400" dirty="0"/>
              <a:t>xml</a:t>
            </a:r>
            <a:r>
              <a:rPr lang="zh-CN" altLang="en-US" sz="2400" dirty="0"/>
              <a:t>演化而来的，以后会被另一个取代，但是</a:t>
            </a:r>
            <a:r>
              <a:rPr lang="en-US" altLang="x-none" sz="2400" dirty="0"/>
              <a:t>xml</a:t>
            </a:r>
            <a:r>
              <a:rPr lang="zh-CN" altLang="en-US" sz="2400" dirty="0"/>
              <a:t>作为所有一切的灵魂人物是不会变化的</a:t>
            </a:r>
            <a:endParaRPr lang="en-US" altLang="x-none" sz="2400" dirty="0"/>
          </a:p>
          <a:p>
            <a:pPr algn="l">
              <a:buNone/>
            </a:pPr>
            <a:r>
              <a:rPr lang="zh-CN" altLang="en-US" sz="2400" dirty="0"/>
              <a:t>关键不是学会这个技术，而是学会</a:t>
            </a:r>
            <a:r>
              <a:rPr lang="zh-CN" altLang="en-US" sz="2400" dirty="0">
                <a:solidFill>
                  <a:srgbClr val="FF0000"/>
                </a:solidFill>
              </a:rPr>
              <a:t>自学能力</a:t>
            </a:r>
            <a:r>
              <a:rPr lang="zh-CN" altLang="en-US" sz="2400" dirty="0"/>
              <a:t>，以后可能会出现一种新的</a:t>
            </a:r>
            <a:r>
              <a:rPr lang="en-US" altLang="x-none" sz="2400" dirty="0"/>
              <a:t>json</a:t>
            </a:r>
            <a:r>
              <a:rPr lang="zh-CN" altLang="en-US" sz="2400" dirty="0"/>
              <a:t>，你很快就能学会</a:t>
            </a:r>
            <a:endParaRPr lang="en-US" altLang="x-none" sz="2400" dirty="0"/>
          </a:p>
          <a:p>
            <a:pPr algn="l">
              <a:buNone/>
            </a:pPr>
            <a:r>
              <a:rPr lang="zh-CN" altLang="en-US" sz="2400" dirty="0"/>
              <a:t>还有</a:t>
            </a:r>
            <a:r>
              <a:rPr lang="en-US" altLang="x-none" sz="2400" dirty="0"/>
              <a:t>HTML Android IOS widows8</a:t>
            </a:r>
            <a:r>
              <a:rPr lang="zh-CN" altLang="en-US" sz="2400" dirty="0"/>
              <a:t>前端界面全是</a:t>
            </a:r>
            <a:r>
              <a:rPr lang="en-US" altLang="x-none" sz="2400" dirty="0"/>
              <a:t>xml</a:t>
            </a:r>
            <a:endParaRPr lang="zh-CN" altLang="en-US" sz="2400" dirty="0"/>
          </a:p>
          <a:p>
            <a:pPr algn="l">
              <a:buNone/>
            </a:pPr>
            <a:r>
              <a:rPr lang="zh-CN" altLang="en-US" sz="2400" dirty="0"/>
              <a:t>如果从整个互联网来看 </a:t>
            </a:r>
            <a:r>
              <a:rPr lang="en-US" altLang="x-none" sz="2400" dirty="0"/>
              <a:t>xml</a:t>
            </a:r>
            <a:r>
              <a:rPr lang="zh-CN" altLang="en-US" sz="2400" dirty="0"/>
              <a:t>占据</a:t>
            </a:r>
            <a:r>
              <a:rPr lang="en-US" altLang="x-none" sz="2400" dirty="0"/>
              <a:t>80% json20%</a:t>
            </a:r>
            <a:endParaRPr lang="zh-CN" altLang="en-US" sz="2400" dirty="0"/>
          </a:p>
          <a:p>
            <a:pPr algn="l">
              <a:buNone/>
            </a:pPr>
            <a:r>
              <a:rPr lang="zh-CN" altLang="en-US" sz="2400" dirty="0"/>
              <a:t>单从</a:t>
            </a:r>
            <a:r>
              <a:rPr lang="en-US" altLang="x-none" sz="2400" dirty="0"/>
              <a:t>js</a:t>
            </a:r>
            <a:r>
              <a:rPr lang="zh-CN" altLang="en-US" sz="2400" dirty="0"/>
              <a:t>来看： </a:t>
            </a:r>
            <a:r>
              <a:rPr lang="en-US" altLang="x-none" sz="2400" dirty="0"/>
              <a:t>json</a:t>
            </a:r>
            <a:r>
              <a:rPr lang="zh-CN" altLang="en-US" sz="2400" dirty="0"/>
              <a:t>：</a:t>
            </a:r>
            <a:r>
              <a:rPr lang="en-US" altLang="x-none" sz="2400" dirty="0"/>
              <a:t>55% xml 45%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什么是</a:t>
            </a:r>
            <a:r>
              <a:rPr lang="en-US" altLang="x-none" sz="4400" dirty="0"/>
              <a:t>XML</a:t>
            </a:r>
            <a:endParaRPr lang="zh-CN" altLang="en-US" sz="4400" dirty="0"/>
          </a:p>
        </p:txBody>
      </p:sp>
      <p:sp>
        <p:nvSpPr>
          <p:cNvPr id="11059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Xml</a:t>
            </a:r>
            <a:r>
              <a:rPr lang="zh-CN" altLang="en-US" sz="3200" dirty="0"/>
              <a:t>只是描述数据的一种结构，比如大家常用的</a:t>
            </a:r>
            <a:r>
              <a:rPr lang="en-US" altLang="x-none" sz="3200" dirty="0"/>
              <a:t>html</a:t>
            </a:r>
            <a:r>
              <a:rPr lang="zh-CN" altLang="en-US" sz="3200" dirty="0"/>
              <a:t>就是采用这种结构描述的。。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Html</a:t>
            </a:r>
            <a:r>
              <a:rPr lang="zh-CN" altLang="en-US" sz="4400" dirty="0"/>
              <a:t>就是一种</a:t>
            </a:r>
            <a:r>
              <a:rPr lang="en-US" altLang="x-none" sz="4400" dirty="0"/>
              <a:t>xml</a:t>
            </a:r>
            <a:r>
              <a:rPr lang="zh-CN" altLang="en-US" sz="4400" dirty="0"/>
              <a:t>结构</a:t>
            </a:r>
            <a:endParaRPr lang="zh-CN" altLang="en-US" sz="4400" dirty="0"/>
          </a:p>
        </p:txBody>
      </p:sp>
      <p:sp>
        <p:nvSpPr>
          <p:cNvPr id="11161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&lt;html&gt; </a:t>
            </a:r>
            <a:r>
              <a:rPr lang="zh-CN" altLang="en-US" sz="3200" dirty="0"/>
              <a:t>根元素 树根</a:t>
            </a:r>
            <a:endParaRPr lang="en-US" altLang="x-none" sz="32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&lt;body&gt;  </a:t>
            </a:r>
            <a:r>
              <a:rPr lang="zh-CN" altLang="en-US" sz="2800" dirty="0"/>
              <a:t>元素  枝干</a:t>
            </a:r>
            <a:endParaRPr lang="en-US" altLang="x-none" sz="2800" dirty="0"/>
          </a:p>
          <a:p>
            <a:pPr lvl="2" algn="l">
              <a:lnSpc>
                <a:spcPct val="90000"/>
              </a:lnSpc>
              <a:buNone/>
            </a:pPr>
            <a:r>
              <a:rPr lang="en-US" altLang="x-none" sz="2400" dirty="0"/>
              <a:t>&lt;button id=‘btn’  name=‘mybtn’&gt;  </a:t>
            </a:r>
            <a:r>
              <a:rPr lang="zh-CN" altLang="en-US" sz="2400" dirty="0"/>
              <a:t>属性  叶子</a:t>
            </a:r>
            <a:endParaRPr lang="en-US" altLang="x-none" sz="2400" dirty="0"/>
          </a:p>
          <a:p>
            <a:pPr lvl="2" algn="l">
              <a:lnSpc>
                <a:spcPct val="90000"/>
              </a:lnSpc>
              <a:buNone/>
            </a:pPr>
            <a:r>
              <a:rPr lang="en-US" altLang="x-none" sz="2400" dirty="0"/>
              <a:t>&lt;/button&gt;</a:t>
            </a:r>
            <a:endParaRPr lang="zh-CN" altLang="en-US" sz="2400" dirty="0"/>
          </a:p>
          <a:p>
            <a:pPr lvl="2" algn="l">
              <a:lnSpc>
                <a:spcPct val="90000"/>
              </a:lnSpc>
              <a:buNone/>
            </a:pPr>
            <a:r>
              <a:rPr lang="en-US" altLang="x-none" sz="2400" dirty="0"/>
              <a:t>&lt;button id=‘btn2’  name=‘mybtn2’&gt;</a:t>
            </a:r>
            <a:endParaRPr lang="zh-CN" altLang="en-US" sz="2400" dirty="0"/>
          </a:p>
          <a:p>
            <a:pPr lvl="2" algn="l">
              <a:lnSpc>
                <a:spcPct val="90000"/>
              </a:lnSpc>
              <a:buNone/>
            </a:pPr>
            <a:r>
              <a:rPr lang="en-US" altLang="x-none" sz="2400" dirty="0"/>
              <a:t>&lt;/button&gt;</a:t>
            </a:r>
            <a:endParaRPr lang="zh-CN" altLang="en-US" sz="24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&lt;/body&gt;</a:t>
            </a:r>
            <a:endParaRPr lang="zh-CN" altLang="en-US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&lt;/html&gt;</a:t>
            </a:r>
            <a:endParaRPr lang="zh-CN" altLang="en-US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有开就有闭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标题 4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12642" name="文本占位符 1"/>
          <p:cNvSpPr>
            <a:spLocks noGrp="1"/>
          </p:cNvSpPr>
          <p:nvPr>
            <p:ph type="subTitle" idx="1"/>
          </p:nvPr>
        </p:nvSpPr>
        <p:spPr>
          <a:xfrm>
            <a:off x="6119813" y="1306513"/>
            <a:ext cx="3024187" cy="4911725"/>
          </a:xfrm>
        </p:spPr>
        <p:txBody>
          <a:bodyPr anchor="t"/>
          <a:p>
            <a:pPr>
              <a:buNone/>
            </a:pPr>
            <a:r>
              <a:rPr lang="en-US" altLang="x-none" sz="3200" dirty="0"/>
              <a:t>XML</a:t>
            </a:r>
            <a:r>
              <a:rPr lang="zh-CN" altLang="en-US" sz="3200" dirty="0"/>
              <a:t>作用</a:t>
            </a:r>
            <a:endParaRPr lang="en-US" altLang="x-none" sz="3200" dirty="0"/>
          </a:p>
          <a:p>
            <a:pPr lvl="1">
              <a:buNone/>
            </a:pPr>
            <a:r>
              <a:rPr lang="zh-CN" altLang="en-US" sz="2000" dirty="0"/>
              <a:t>树结构存储数据</a:t>
            </a:r>
            <a:endParaRPr lang="en-US" altLang="x-none" sz="2000" dirty="0"/>
          </a:p>
          <a:p>
            <a:pPr lvl="1">
              <a:buNone/>
            </a:pPr>
            <a:r>
              <a:rPr lang="zh-CN" altLang="en-US" sz="2000" b="1" dirty="0"/>
              <a:t>文本数据库</a:t>
            </a:r>
            <a:endParaRPr lang="en-US" altLang="x-none" sz="2000" b="1" dirty="0"/>
          </a:p>
          <a:p>
            <a:pPr lvl="1">
              <a:buNone/>
            </a:pPr>
            <a:r>
              <a:rPr lang="zh-CN" altLang="en-US" sz="2000" b="1" dirty="0"/>
              <a:t>统一通信协议</a:t>
            </a:r>
            <a:endParaRPr lang="en-US" altLang="x-none" sz="2000" b="1" dirty="0"/>
          </a:p>
          <a:p>
            <a:pPr lvl="1">
              <a:buNone/>
            </a:pPr>
            <a:r>
              <a:rPr lang="zh-CN" altLang="en-US" sz="2000" dirty="0"/>
              <a:t>不同平台之间通讯</a:t>
            </a:r>
            <a:endParaRPr lang="en-US" altLang="x-none" sz="2000" b="1" dirty="0"/>
          </a:p>
        </p:txBody>
      </p:sp>
      <p:sp>
        <p:nvSpPr>
          <p:cNvPr id="112643" name="文本框 7"/>
          <p:cNvSpPr/>
          <p:nvPr/>
        </p:nvSpPr>
        <p:spPr>
          <a:xfrm>
            <a:off x="395288" y="5526088"/>
            <a:ext cx="6078537" cy="5222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800" b="1" dirty="0">
                <a:solidFill>
                  <a:srgbClr val="00B050"/>
                </a:solidFill>
                <a:latin typeface="Arial" charset="0"/>
                <a:ea typeface="宋体" charset="-122"/>
                <a:sym typeface="Arial" charset="0"/>
              </a:rPr>
              <a:t>零基础只需要记住三个字： 树结构</a:t>
            </a:r>
            <a:endParaRPr lang="en-US" altLang="x-none" sz="2800" b="1" dirty="0">
              <a:solidFill>
                <a:srgbClr val="00B05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pic>
        <p:nvPicPr>
          <p:cNvPr id="112644" name="图片 8" descr="http://www.w3school.com.cn/i/ct_nodetree1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875" y="1225550"/>
            <a:ext cx="6262688" cy="4391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"/>
          <p:cNvSpPr>
            <a:spLocks noGrp="1"/>
          </p:cNvSpPr>
          <p:nvPr>
            <p:ph type="ctrTitle"/>
          </p:nvPr>
        </p:nvSpPr>
        <p:spPr>
          <a:xfrm>
            <a:off x="-179387" y="417513"/>
            <a:ext cx="10080625" cy="796925"/>
          </a:xfrm>
        </p:spPr>
        <p:txBody>
          <a:bodyPr anchor="ctr"/>
          <a:p>
            <a:r>
              <a:rPr lang="en-US" altLang="x-none" sz="4400" dirty="0"/>
              <a:t>XML</a:t>
            </a:r>
            <a:r>
              <a:rPr lang="zh-CN" altLang="en-US" sz="4400" dirty="0"/>
              <a:t>的重要性之最 </a:t>
            </a:r>
            <a:r>
              <a:rPr lang="en-US" altLang="x-none" sz="4400" dirty="0"/>
              <a:t>–</a:t>
            </a:r>
            <a:r>
              <a:rPr lang="zh-CN" altLang="en-US" sz="4400" dirty="0"/>
              <a:t>统一通信协议</a:t>
            </a:r>
            <a:r>
              <a:rPr lang="en-US" altLang="x-none" sz="4400" dirty="0"/>
              <a:t>c</a:t>
            </a:r>
            <a:endParaRPr lang="zh-CN" altLang="en-US" sz="4400" dirty="0"/>
          </a:p>
        </p:txBody>
      </p:sp>
      <p:sp>
        <p:nvSpPr>
          <p:cNvPr id="113666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8964613" cy="4911725"/>
          </a:xfrm>
        </p:spPr>
        <p:txBody>
          <a:bodyPr anchor="t"/>
          <a:p>
            <a:pPr algn="l">
              <a:buNone/>
            </a:pPr>
            <a:r>
              <a:rPr lang="zh-CN" altLang="en-US" sz="2800" dirty="0"/>
              <a:t>不同语言，不同系统，不同设备之间共同的语言 </a:t>
            </a:r>
            <a:r>
              <a:rPr lang="en-US" altLang="x-none" sz="2800" dirty="0"/>
              <a:t>– XML</a:t>
            </a:r>
            <a:r>
              <a:rPr lang="zh-CN" altLang="en-US" sz="2800" dirty="0"/>
              <a:t>，</a:t>
            </a:r>
            <a:r>
              <a:rPr lang="zh-CN" altLang="en-US" sz="3200" dirty="0"/>
              <a:t>就类似世界通用语言</a:t>
            </a:r>
            <a:r>
              <a:rPr lang="zh-CN" altLang="en-US" sz="3200" b="1" dirty="0">
                <a:solidFill>
                  <a:srgbClr val="FF0000"/>
                </a:solidFill>
              </a:rPr>
              <a:t>英语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重要性是世界级别的。。。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dirty="0"/>
              <a:t>互联网发展速度很快，起初诞生了很多语言，之后出现了用不同语言开发的各种系统，刚开始这些语言，系统之间无法沟通。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后来</a:t>
            </a:r>
            <a:r>
              <a:rPr lang="en-US" altLang="x-none" sz="3200" dirty="0"/>
              <a:t>W3C</a:t>
            </a:r>
            <a:r>
              <a:rPr lang="zh-CN" altLang="en-US" sz="3200" dirty="0"/>
              <a:t>标准组织规定了一种语言</a:t>
            </a:r>
            <a:r>
              <a:rPr lang="en-US" altLang="x-none" sz="3200" dirty="0"/>
              <a:t>XML</a:t>
            </a:r>
            <a:r>
              <a:rPr lang="zh-CN" altLang="en-US" sz="3200" dirty="0"/>
              <a:t>作为互联网世界通用语言，，任何系统要和其他系统沟通就必须先转换成</a:t>
            </a:r>
            <a:r>
              <a:rPr lang="en-US" altLang="x-none" sz="3200" dirty="0"/>
              <a:t>xml</a:t>
            </a:r>
            <a:r>
              <a:rPr lang="zh-CN" altLang="en-US" sz="3200" dirty="0"/>
              <a:t>，发给另一个系统</a:t>
            </a:r>
            <a:endParaRPr lang="zh-CN" altLang="en-US" sz="3200" dirty="0"/>
          </a:p>
        </p:txBody>
      </p:sp>
      <p:sp>
        <p:nvSpPr>
          <p:cNvPr id="113667" name="灯片编号占位符 1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"/>
          <p:cNvSpPr>
            <a:spLocks noGrp="1"/>
          </p:cNvSpPr>
          <p:nvPr>
            <p:ph type="ctrTitle"/>
          </p:nvPr>
        </p:nvSpPr>
        <p:spPr>
          <a:xfrm>
            <a:off x="-684212" y="620713"/>
            <a:ext cx="10729912" cy="796925"/>
          </a:xfrm>
        </p:spPr>
        <p:txBody>
          <a:bodyPr anchor="ctr"/>
          <a:p>
            <a:r>
              <a:rPr lang="en-US" altLang="x-none" sz="4400" dirty="0"/>
              <a:t>Xml</a:t>
            </a:r>
            <a:r>
              <a:rPr lang="zh-CN" altLang="en-US" sz="4400" dirty="0"/>
              <a:t>作用之最 </a:t>
            </a:r>
            <a:r>
              <a:rPr lang="en-US" altLang="x-none" sz="4400" dirty="0"/>
              <a:t>–</a:t>
            </a:r>
            <a:r>
              <a:rPr lang="zh-CN" altLang="en-US" sz="4400" dirty="0"/>
              <a:t>描述整个互联网世界</a:t>
            </a:r>
            <a:endParaRPr lang="zh-CN" altLang="en-US" sz="4400" dirty="0"/>
          </a:p>
        </p:txBody>
      </p:sp>
      <p:sp>
        <p:nvSpPr>
          <p:cNvPr id="114690" name="内容占位符 2"/>
          <p:cNvSpPr>
            <a:spLocks noGrp="1"/>
          </p:cNvSpPr>
          <p:nvPr>
            <p:ph type="subTitle" idx="1"/>
          </p:nvPr>
        </p:nvSpPr>
        <p:spPr>
          <a:xfrm>
            <a:off x="0" y="1633220"/>
            <a:ext cx="9144000" cy="4493260"/>
          </a:xfrm>
        </p:spPr>
        <p:txBody>
          <a:bodyPr anchor="t"/>
          <a:p>
            <a:pPr algn="l">
              <a:buNone/>
            </a:pPr>
            <a:r>
              <a:rPr lang="en-US" altLang="x-none" sz="2800" dirty="0"/>
              <a:t>Xml</a:t>
            </a:r>
            <a:r>
              <a:rPr lang="zh-CN" altLang="en-US" sz="2800" dirty="0"/>
              <a:t>的重要性：</a:t>
            </a:r>
            <a:endParaRPr lang="en-US" altLang="x-none" sz="2800" dirty="0"/>
          </a:p>
          <a:p>
            <a:pPr marL="457200" lvl="1" algn="l">
              <a:buNone/>
            </a:pPr>
            <a:r>
              <a:rPr lang="zh-CN" altLang="en-US" sz="2400" dirty="0"/>
              <a:t>互联网世界皆</a:t>
            </a:r>
            <a:r>
              <a:rPr lang="en-US" altLang="x-none" sz="2400" dirty="0"/>
              <a:t>xml</a:t>
            </a:r>
            <a:endParaRPr lang="zh-CN" altLang="en-US" sz="2400" dirty="0"/>
          </a:p>
          <a:p>
            <a:pPr marL="457200" lvl="1" algn="l">
              <a:buNone/>
            </a:pPr>
            <a:r>
              <a:rPr lang="en-US" altLang="x-none" sz="2400" b="1" dirty="0">
                <a:solidFill>
                  <a:srgbClr val="FF0000"/>
                </a:solidFill>
              </a:rPr>
              <a:t>Html</a:t>
            </a:r>
            <a:r>
              <a:rPr lang="zh-CN" altLang="en-US" sz="2400" b="1" dirty="0">
                <a:solidFill>
                  <a:srgbClr val="FF0000"/>
                </a:solidFill>
              </a:rPr>
              <a:t>是</a:t>
            </a:r>
            <a:r>
              <a:rPr lang="en-US" altLang="x-none" sz="2400" b="1" dirty="0">
                <a:solidFill>
                  <a:srgbClr val="FF0000"/>
                </a:solidFill>
              </a:rPr>
              <a:t>xml</a:t>
            </a:r>
            <a:r>
              <a:rPr lang="zh-CN" altLang="en-US" sz="2400" b="1" dirty="0">
                <a:solidFill>
                  <a:srgbClr val="FF0000"/>
                </a:solidFill>
              </a:rPr>
              <a:t>（大家只需要知道</a:t>
            </a:r>
            <a:r>
              <a:rPr lang="en-US" altLang="x-none" sz="2400" b="1" dirty="0">
                <a:solidFill>
                  <a:srgbClr val="FF0000"/>
                </a:solidFill>
              </a:rPr>
              <a:t>html</a:t>
            </a:r>
            <a:r>
              <a:rPr lang="zh-CN" altLang="en-US" sz="2400" b="1" dirty="0">
                <a:solidFill>
                  <a:srgbClr val="FF0000"/>
                </a:solidFill>
              </a:rPr>
              <a:t>是</a:t>
            </a:r>
            <a:r>
              <a:rPr lang="en-US" altLang="x-none" sz="2400" b="1" dirty="0">
                <a:solidFill>
                  <a:srgbClr val="FF0000"/>
                </a:solidFill>
              </a:rPr>
              <a:t>xml</a:t>
            </a:r>
            <a:r>
              <a:rPr lang="zh-CN" altLang="en-US" sz="2400" b="1" dirty="0">
                <a:solidFill>
                  <a:srgbClr val="FF0000"/>
                </a:solidFill>
              </a:rPr>
              <a:t>的一种结构即可）</a:t>
            </a:r>
            <a:endParaRPr lang="en-US" altLang="x-none" sz="2400" b="1" dirty="0">
              <a:solidFill>
                <a:srgbClr val="FF0000"/>
              </a:solidFill>
            </a:endParaRPr>
          </a:p>
          <a:p>
            <a:pPr marL="457200" lvl="1" algn="l">
              <a:buNone/>
            </a:pPr>
            <a:r>
              <a:rPr lang="en-US" altLang="x-none" sz="2400" dirty="0"/>
              <a:t>Android</a:t>
            </a:r>
            <a:r>
              <a:rPr lang="zh-CN" altLang="en-US" sz="2400" dirty="0"/>
              <a:t>手机开发前端</a:t>
            </a:r>
            <a:r>
              <a:rPr lang="en-US" altLang="x-none" sz="2400" dirty="0"/>
              <a:t>xml</a:t>
            </a:r>
            <a:endParaRPr lang="zh-CN" altLang="en-US" sz="2400" dirty="0"/>
          </a:p>
          <a:p>
            <a:pPr marL="457200" lvl="1" algn="l">
              <a:buNone/>
            </a:pPr>
            <a:r>
              <a:rPr lang="en-US" altLang="x-none" sz="2400" dirty="0"/>
              <a:t>IOS</a:t>
            </a:r>
            <a:r>
              <a:rPr lang="zh-CN" altLang="en-US" sz="2400" dirty="0"/>
              <a:t>手机开发前端</a:t>
            </a:r>
            <a:r>
              <a:rPr lang="en-US" altLang="x-none" sz="2400" dirty="0"/>
              <a:t>xml</a:t>
            </a:r>
            <a:endParaRPr lang="zh-CN" altLang="en-US" sz="2400" dirty="0"/>
          </a:p>
          <a:p>
            <a:pPr marL="457200" lvl="1" algn="l">
              <a:buNone/>
            </a:pPr>
            <a:r>
              <a:rPr lang="en-US" altLang="x-none" sz="2400" dirty="0"/>
              <a:t>Json – </a:t>
            </a:r>
            <a:r>
              <a:rPr lang="zh-CN" altLang="en-US" sz="2400" dirty="0"/>
              <a:t>特殊的</a:t>
            </a:r>
            <a:r>
              <a:rPr lang="en-US" altLang="x-none" sz="2400" dirty="0"/>
              <a:t>xml</a:t>
            </a:r>
            <a:endParaRPr lang="zh-CN" altLang="en-US" sz="2400" dirty="0"/>
          </a:p>
          <a:p>
            <a:pPr marL="457200" lvl="1" algn="l">
              <a:buNone/>
            </a:pPr>
            <a:r>
              <a:rPr lang="en-US" altLang="x-none" sz="2400" dirty="0"/>
              <a:t>Web service</a:t>
            </a:r>
            <a:r>
              <a:rPr lang="zh-CN" altLang="en-US" sz="2400" dirty="0"/>
              <a:t>服务</a:t>
            </a:r>
            <a:endParaRPr lang="en-US" altLang="x-none" sz="2400" dirty="0"/>
          </a:p>
          <a:p>
            <a:pPr marL="457200" lvl="1" algn="l">
              <a:buNone/>
            </a:pPr>
            <a:r>
              <a:rPr lang="en-US" altLang="x-none" sz="2400" dirty="0"/>
              <a:t>Restful</a:t>
            </a:r>
            <a:r>
              <a:rPr lang="zh-CN" altLang="en-US" sz="2400" dirty="0"/>
              <a:t>服务</a:t>
            </a:r>
            <a:endParaRPr lang="en-US" altLang="x-none" sz="2400" dirty="0"/>
          </a:p>
          <a:p>
            <a:pPr marL="457200" lvl="1" algn="l">
              <a:buNone/>
            </a:pPr>
            <a:r>
              <a:rPr lang="zh-CN" altLang="en-US" sz="2400" dirty="0"/>
              <a:t>云计算</a:t>
            </a:r>
            <a:endParaRPr lang="en-US" altLang="x-none" sz="2400" dirty="0"/>
          </a:p>
          <a:p>
            <a:pPr marL="457200" lvl="1" algn="l">
              <a:buFont typeface="Arial" charset="0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前后台沟通的桥梁</a:t>
            </a:r>
            <a:r>
              <a:rPr lang="en-US" altLang="x-none" sz="4400" dirty="0"/>
              <a:t>xml json</a:t>
            </a:r>
            <a:endParaRPr lang="zh-CN" altLang="en-US" sz="4400" dirty="0"/>
          </a:p>
        </p:txBody>
      </p:sp>
      <p:sp>
        <p:nvSpPr>
          <p:cNvPr id="11571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既可以用</a:t>
            </a:r>
            <a:r>
              <a:rPr lang="en-US" altLang="x-none" sz="3200" dirty="0"/>
              <a:t>json </a:t>
            </a:r>
            <a:r>
              <a:rPr lang="zh-CN" altLang="en-US" sz="3200" dirty="0"/>
              <a:t>也可以用</a:t>
            </a:r>
            <a:r>
              <a:rPr lang="en-US" altLang="x-none" sz="3200" dirty="0"/>
              <a:t>xml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Web</a:t>
            </a:r>
            <a:r>
              <a:rPr lang="zh-CN" altLang="en-US" sz="3200" dirty="0"/>
              <a:t>前端开发 </a:t>
            </a:r>
            <a:r>
              <a:rPr lang="en-US" altLang="x-none" sz="3200" dirty="0"/>
              <a:t>json</a:t>
            </a:r>
            <a:r>
              <a:rPr lang="zh-CN" altLang="en-US" sz="3200" dirty="0"/>
              <a:t>更流行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去中关村买电脑</a:t>
            </a:r>
            <a:endParaRPr lang="zh-CN" altLang="en-US"/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180975" y="1600200"/>
            <a:ext cx="8928100" cy="4525963"/>
          </a:xfrm>
        </p:spPr>
        <p:txBody>
          <a:bodyPr wrap="square" anchor="t"/>
          <a:p>
            <a:pPr lvl="0" eaLnBrk="1" hangingPunct="1"/>
            <a:r>
              <a:rPr lang="zh-CN" altLang="en-US" sz="2800" dirty="0"/>
              <a:t>方案1：我查找要买的电脑型号、配置、价钱</a:t>
            </a:r>
            <a:endParaRPr lang="zh-CN" altLang="en-US" sz="2800" dirty="0"/>
          </a:p>
          <a:p>
            <a:pPr lvl="1" indent="-285750" eaLnBrk="1" hangingPunct="1"/>
            <a:r>
              <a:rPr lang="zh-CN" altLang="en-US" sz="2100" dirty="0"/>
              <a:t>取钱</a:t>
            </a:r>
            <a:endParaRPr lang="zh-CN" altLang="en-US" sz="2100" dirty="0"/>
          </a:p>
          <a:p>
            <a:pPr lvl="1" indent="-285750" eaLnBrk="1" hangingPunct="1"/>
            <a:r>
              <a:rPr lang="zh-CN" altLang="en-US" sz="2100" dirty="0"/>
              <a:t>坐地铁到中关村</a:t>
            </a:r>
            <a:endParaRPr lang="zh-CN" altLang="en-US" sz="2100" dirty="0"/>
          </a:p>
          <a:p>
            <a:pPr lvl="1" indent="-285750" eaLnBrk="1" hangingPunct="1"/>
            <a:r>
              <a:rPr lang="zh-CN" altLang="en-US" sz="2100" dirty="0"/>
              <a:t>跟店主讨价还价</a:t>
            </a:r>
            <a:endParaRPr lang="zh-CN" altLang="en-US" sz="2100" dirty="0"/>
          </a:p>
          <a:p>
            <a:pPr lvl="1" indent="-285750" eaLnBrk="1" hangingPunct="1"/>
            <a:r>
              <a:rPr lang="zh-CN" altLang="en-US" sz="2100" dirty="0"/>
              <a:t>被骗</a:t>
            </a:r>
            <a:endParaRPr lang="zh-CN" altLang="en-US" sz="2100" dirty="0"/>
          </a:p>
          <a:p>
            <a:pPr lvl="0" eaLnBrk="1" hangingPunct="1"/>
            <a:endParaRPr lang="zh-CN" altLang="en-US" sz="2800" dirty="0"/>
          </a:p>
          <a:p>
            <a:pPr lvl="0" eaLnBrk="1" hangingPunct="1"/>
            <a:r>
              <a:rPr lang="zh-CN" altLang="en-US" sz="2800" dirty="0"/>
              <a:t>方案2：让熟悉行情的吕超（对象）替我去买</a:t>
            </a:r>
            <a:endParaRPr lang="zh-CN" altLang="en-US" sz="2800" dirty="0"/>
          </a:p>
          <a:p>
            <a:pPr lvl="0" eaLnBrk="1" hangingPunct="1"/>
            <a:r>
              <a:rPr lang="zh-CN" altLang="en-US" sz="2800" dirty="0"/>
              <a:t>选择方案2的话就可以节省我的时间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XML </a:t>
            </a:r>
            <a:r>
              <a:rPr lang="zh-CN" altLang="en-US" sz="4400" dirty="0"/>
              <a:t>树结构</a:t>
            </a:r>
            <a:endParaRPr lang="en-US" altLang="x-none" sz="4400" dirty="0"/>
          </a:p>
        </p:txBody>
      </p:sp>
      <p:sp>
        <p:nvSpPr>
          <p:cNvPr id="116738" name="矩形 3"/>
          <p:cNvSpPr/>
          <p:nvPr/>
        </p:nvSpPr>
        <p:spPr>
          <a:xfrm>
            <a:off x="250825" y="1595438"/>
            <a:ext cx="9251950" cy="5262562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zh-CN" altLang="en-US" sz="2800" b="1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第一行是</a:t>
            </a:r>
            <a:r>
              <a:rPr lang="en-US" altLang="x-none" sz="2800" b="1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 XML </a:t>
            </a:r>
            <a:r>
              <a:rPr lang="zh-CN" altLang="en-US" sz="2800" b="1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声明</a:t>
            </a:r>
            <a:endParaRPr lang="en-US" altLang="x-none" sz="2800" b="1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它定义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 XML 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的版本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 (1.0) 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和所使用的编码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(ISO-8859-1 = Latin-1/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西欧字符集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。</a:t>
            </a:r>
            <a:endParaRPr lang="en-US" altLang="x-none" sz="1600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zh-CN" altLang="en-US" sz="2800" b="1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根元素</a:t>
            </a:r>
            <a:endParaRPr lang="en-US" altLang="x-none" sz="2800" b="1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下一行描述文档的根元素（像在说：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“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本文档是一个便签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”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）：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&lt;note&gt;</a:t>
            </a:r>
            <a:endParaRPr lang="zh-CN" altLang="en-US" sz="1600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zh-CN" altLang="en-US" sz="2800" b="1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子元素</a:t>
            </a:r>
            <a:endParaRPr lang="en-US" altLang="x-none" sz="2800" b="1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接下来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 4 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行描述根的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 4 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个子元素（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to, from, heading 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以及</a:t>
            </a: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 body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）：</a:t>
            </a:r>
            <a:endParaRPr lang="en-US" altLang="x-none" sz="1600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&lt;to&gt;George&lt;/to&gt;</a:t>
            </a:r>
            <a:endParaRPr lang="zh-CN" altLang="en-US" sz="1600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&lt;from&gt;John&lt;/from&gt;</a:t>
            </a:r>
            <a:endParaRPr lang="zh-CN" altLang="en-US" sz="1600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&lt;heading&gt;Reminder&lt;/heading&gt;</a:t>
            </a:r>
            <a:endParaRPr lang="zh-CN" altLang="en-US" sz="1600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&lt;body&gt;Don't forget the meeting!&lt;/body&gt;</a:t>
            </a:r>
            <a:endParaRPr lang="zh-CN" altLang="en-US" sz="1600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zh-CN" altLang="en-US" sz="2800" b="1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根元素结尾</a:t>
            </a:r>
            <a:endParaRPr lang="en-US" altLang="x-none" sz="2800" b="1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zh-CN" altLang="en-US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最后一行定义根元素的结尾：</a:t>
            </a:r>
            <a:endParaRPr lang="en-US" altLang="x-none" sz="1600" dirty="0">
              <a:solidFill>
                <a:schemeClr val="bg1"/>
              </a:solidFill>
              <a:latin typeface="Courier New" pitchFamily="1" charset="0"/>
              <a:ea typeface="宋体" charset="-122"/>
              <a:sym typeface="Times New Roman" pitchFamily="2" charset="0"/>
            </a:endParaRPr>
          </a:p>
          <a:p>
            <a:pPr lvl="0" defTabSz="0" eaLnBrk="0" hangingPunct="0">
              <a:spcBef>
                <a:spcPts val="750"/>
              </a:spcBef>
              <a:tabLst>
                <a:tab pos="581025" algn="l"/>
                <a:tab pos="1163955" algn="l"/>
                <a:tab pos="1744980" algn="l"/>
                <a:tab pos="2327275" algn="l"/>
                <a:tab pos="2908300" algn="l"/>
                <a:tab pos="3489325" algn="l"/>
                <a:tab pos="4072255" algn="l"/>
                <a:tab pos="4653280" algn="l"/>
                <a:tab pos="5235575" algn="l"/>
                <a:tab pos="5816600" algn="l"/>
                <a:tab pos="6397625" algn="l"/>
                <a:tab pos="6980555" algn="l"/>
                <a:tab pos="7561580" algn="l"/>
                <a:tab pos="8143875" algn="l"/>
                <a:tab pos="8724900" algn="l"/>
                <a:tab pos="9305925" algn="l"/>
              </a:tabLst>
            </a:pPr>
            <a:r>
              <a:rPr lang="en-US" altLang="x-none" sz="1600" dirty="0">
                <a:solidFill>
                  <a:schemeClr val="bg1"/>
                </a:solidFill>
                <a:latin typeface="Courier New" pitchFamily="1" charset="0"/>
                <a:ea typeface="宋体" charset="-122"/>
                <a:sym typeface="Times New Roman" pitchFamily="2" charset="0"/>
              </a:rPr>
              <a:t>&lt;/note&gt;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XML </a:t>
            </a:r>
            <a:r>
              <a:rPr lang="zh-CN" altLang="en-US" sz="4400" dirty="0"/>
              <a:t>语法规则</a:t>
            </a:r>
            <a:endParaRPr lang="en-US" altLang="x-none" sz="4400" dirty="0"/>
          </a:p>
        </p:txBody>
      </p:sp>
      <p:sp>
        <p:nvSpPr>
          <p:cNvPr id="117762" name="矩形 3"/>
          <p:cNvSpPr/>
          <p:nvPr/>
        </p:nvSpPr>
        <p:spPr>
          <a:xfrm>
            <a:off x="766763" y="1773238"/>
            <a:ext cx="4467225" cy="461962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b="1" dirty="0">
                <a:solidFill>
                  <a:schemeClr val="bg1"/>
                </a:solidFill>
                <a:latin typeface="Calibri" pitchFamily="2" charset="0"/>
                <a:ea typeface="微软雅黑" pitchFamily="34" charset="-122"/>
                <a:sym typeface="宋体" charset="-122"/>
              </a:rPr>
              <a:t>所有</a:t>
            </a:r>
            <a:r>
              <a:rPr lang="en-US" altLang="x-none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XML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元素都须有关闭标签</a:t>
            </a:r>
            <a:endParaRPr lang="en-US" altLang="x-none" sz="2400" dirty="0">
              <a:solidFill>
                <a:schemeClr val="bg1"/>
              </a:solidFill>
              <a:latin typeface="Calibri" pitchFamily="2" charset="0"/>
              <a:ea typeface="微软雅黑" pitchFamily="34" charset="-122"/>
              <a:sym typeface="Times New Roman" pitchFamily="2" charset="0"/>
            </a:endParaRPr>
          </a:p>
        </p:txBody>
      </p:sp>
      <p:sp>
        <p:nvSpPr>
          <p:cNvPr id="117763" name="矩形 4"/>
          <p:cNvSpPr/>
          <p:nvPr/>
        </p:nvSpPr>
        <p:spPr>
          <a:xfrm>
            <a:off x="766763" y="2365375"/>
            <a:ext cx="3286125" cy="46196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b="1" dirty="0">
                <a:solidFill>
                  <a:schemeClr val="bg1"/>
                </a:solidFill>
                <a:latin typeface="Calibri" pitchFamily="2" charset="0"/>
                <a:ea typeface="微软雅黑" pitchFamily="34" charset="-122"/>
                <a:sym typeface="宋体" charset="-122"/>
              </a:rPr>
              <a:t>XML </a:t>
            </a:r>
            <a:r>
              <a:rPr lang="zh-CN" altLang="en-US" sz="2400" b="1" dirty="0">
                <a:solidFill>
                  <a:schemeClr val="bg1"/>
                </a:solidFill>
                <a:latin typeface="Calibri" pitchFamily="2" charset="0"/>
                <a:ea typeface="微软雅黑" pitchFamily="34" charset="-122"/>
                <a:sym typeface="宋体" charset="-122"/>
              </a:rPr>
              <a:t>标签对大小写敏感</a:t>
            </a:r>
            <a:endParaRPr lang="en-US" altLang="x-none" sz="2400" b="1" dirty="0">
              <a:solidFill>
                <a:schemeClr val="bg1"/>
              </a:solidFill>
              <a:latin typeface="Calibri" pitchFamily="2" charset="0"/>
              <a:ea typeface="微软雅黑" pitchFamily="34" charset="-122"/>
              <a:sym typeface="宋体" charset="-122"/>
            </a:endParaRPr>
          </a:p>
        </p:txBody>
      </p:sp>
      <p:sp>
        <p:nvSpPr>
          <p:cNvPr id="117764" name="矩形 5"/>
          <p:cNvSpPr/>
          <p:nvPr/>
        </p:nvSpPr>
        <p:spPr>
          <a:xfrm>
            <a:off x="766763" y="3000375"/>
            <a:ext cx="2978150" cy="461963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b="1" dirty="0">
                <a:solidFill>
                  <a:schemeClr val="bg1"/>
                </a:solidFill>
                <a:latin typeface="Calibri" pitchFamily="2" charset="0"/>
                <a:ea typeface="微软雅黑" pitchFamily="34" charset="-122"/>
                <a:sym typeface="宋体" charset="-122"/>
              </a:rPr>
              <a:t>XML </a:t>
            </a:r>
            <a:r>
              <a:rPr lang="zh-CN" altLang="en-US" sz="2400" b="1" dirty="0">
                <a:solidFill>
                  <a:schemeClr val="bg1"/>
                </a:solidFill>
                <a:latin typeface="Calibri" pitchFamily="2" charset="0"/>
                <a:ea typeface="微软雅黑" pitchFamily="34" charset="-122"/>
                <a:sym typeface="宋体" charset="-122"/>
              </a:rPr>
              <a:t>必须正确地嵌套</a:t>
            </a:r>
            <a:endParaRPr lang="en-US" altLang="x-none" sz="2400" b="1" dirty="0">
              <a:solidFill>
                <a:schemeClr val="bg1"/>
              </a:solidFill>
              <a:latin typeface="Calibri" pitchFamily="2" charset="0"/>
              <a:ea typeface="微软雅黑" pitchFamily="34" charset="-122"/>
              <a:sym typeface="宋体" charset="-122"/>
            </a:endParaRPr>
          </a:p>
        </p:txBody>
      </p:sp>
      <p:sp>
        <p:nvSpPr>
          <p:cNvPr id="117765" name="矩形 6"/>
          <p:cNvSpPr/>
          <p:nvPr/>
        </p:nvSpPr>
        <p:spPr>
          <a:xfrm>
            <a:off x="766763" y="3636963"/>
            <a:ext cx="3286125" cy="461962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b="1" dirty="0">
                <a:solidFill>
                  <a:schemeClr val="bg1"/>
                </a:solidFill>
                <a:latin typeface="Calibri" pitchFamily="2" charset="0"/>
                <a:ea typeface="微软雅黑" pitchFamily="34" charset="-122"/>
                <a:sym typeface="宋体" charset="-122"/>
              </a:rPr>
              <a:t>XML </a:t>
            </a:r>
            <a:r>
              <a:rPr lang="zh-CN" altLang="en-US" sz="2400" b="1" dirty="0">
                <a:solidFill>
                  <a:schemeClr val="bg1"/>
                </a:solidFill>
                <a:latin typeface="Calibri" pitchFamily="2" charset="0"/>
                <a:ea typeface="微软雅黑" pitchFamily="34" charset="-122"/>
                <a:sym typeface="宋体" charset="-122"/>
              </a:rPr>
              <a:t>文档必须有根元素</a:t>
            </a:r>
            <a:endParaRPr lang="en-US" altLang="x-none" sz="2400" b="1" dirty="0">
              <a:solidFill>
                <a:schemeClr val="bg1"/>
              </a:solidFill>
              <a:latin typeface="Calibri" pitchFamily="2" charset="0"/>
              <a:ea typeface="微软雅黑" pitchFamily="34" charset="-122"/>
              <a:sym typeface="宋体" charset="-122"/>
            </a:endParaRPr>
          </a:p>
        </p:txBody>
      </p:sp>
      <p:sp>
        <p:nvSpPr>
          <p:cNvPr id="117766" name="矩形 7"/>
          <p:cNvSpPr/>
          <p:nvPr/>
        </p:nvSpPr>
        <p:spPr>
          <a:xfrm>
            <a:off x="766763" y="4208463"/>
            <a:ext cx="3286125" cy="461962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b="1" dirty="0">
                <a:solidFill>
                  <a:schemeClr val="bg1"/>
                </a:solidFill>
                <a:latin typeface="Calibri" pitchFamily="2" charset="0"/>
                <a:ea typeface="微软雅黑" pitchFamily="34" charset="-122"/>
                <a:sym typeface="宋体" charset="-122"/>
              </a:rPr>
              <a:t>XML </a:t>
            </a:r>
            <a:r>
              <a:rPr lang="zh-CN" altLang="en-US" sz="2400" b="1" dirty="0">
                <a:solidFill>
                  <a:schemeClr val="bg1"/>
                </a:solidFill>
                <a:latin typeface="Calibri" pitchFamily="2" charset="0"/>
                <a:ea typeface="微软雅黑" pitchFamily="34" charset="-122"/>
                <a:sym typeface="宋体" charset="-122"/>
              </a:rPr>
              <a:t>的属性值须加引号</a:t>
            </a:r>
            <a:endParaRPr lang="en-US" altLang="x-none" sz="2400" b="1" dirty="0">
              <a:solidFill>
                <a:schemeClr val="bg1"/>
              </a:solidFill>
              <a:latin typeface="Calibri" pitchFamily="2" charset="0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案例 用</a:t>
            </a:r>
            <a:r>
              <a:rPr lang="en-US" altLang="x-none" sz="4400" dirty="0"/>
              <a:t>xml</a:t>
            </a:r>
            <a:r>
              <a:rPr lang="zh-CN" altLang="en-US" sz="4400" dirty="0"/>
              <a:t>描述新浪新闻</a:t>
            </a:r>
            <a:endParaRPr lang="zh-CN" altLang="en-US" sz="4400" dirty="0"/>
          </a:p>
        </p:txBody>
      </p:sp>
      <p:sp>
        <p:nvSpPr>
          <p:cNvPr id="118786" name="Rectangle 1"/>
          <p:cNvSpPr/>
          <p:nvPr/>
        </p:nvSpPr>
        <p:spPr>
          <a:xfrm>
            <a:off x="684213" y="1628775"/>
            <a:ext cx="7920037" cy="4527550"/>
          </a:xfrm>
          <a:prstGeom prst="rect">
            <a:avLst/>
          </a:prstGeom>
          <a:solidFill>
            <a:srgbClr val="F5F5F5"/>
          </a:solidFill>
          <a:ln w="9525">
            <a:noFill/>
            <a:miter/>
          </a:ln>
        </p:spPr>
        <p:txBody>
          <a:bodyPr tIns="95220" bIns="0" anchor="ctr">
            <a:spAutoFit/>
          </a:bodyPr>
          <a:p>
            <a:pPr lvl="0" eaLnBrk="0" hangingPunct="0"/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黑体" pitchFamily="1" charset="-122"/>
                <a:sym typeface="Courier New" pitchFamily="1" charset="0"/>
              </a:rPr>
              <a:t>&lt;?xml version="1.0" encoding="ISO-8859-1"?&gt;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黑体" pitchFamily="1" charset="-122"/>
              <a:sym typeface="Courier New" pitchFamily="1" charset="0"/>
            </a:endParaRPr>
          </a:p>
          <a:p>
            <a:pPr lvl="0" eaLnBrk="0" hangingPunct="0"/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黑体" pitchFamily="1" charset="-122"/>
                <a:sym typeface="Courier New" pitchFamily="1" charset="0"/>
              </a:rPr>
              <a:t>&lt;News&gt;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黑体" pitchFamily="1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&lt;head&gt;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&lt;title&gt;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今日新闻热点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&lt;/title&gt;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&lt;/head&gt;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&lt;body&gt;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&lt;head&gt;  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	&lt;h11&gt;</a:t>
            </a:r>
            <a:r>
              <a:rPr lang="zh-CN" altLang="en-US" sz="1600" b="1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习近平给在德国留学人员回信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&lt;/hl1&gt;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&lt;/head&gt;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&lt;by&gt;  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	&lt;bytag&gt;</a:t>
            </a:r>
            <a:r>
              <a:rPr lang="zh-CN" altLang="en-US" sz="1600" dirty="0">
                <a:solidFill>
                  <a:schemeClr val="tx1"/>
                </a:solidFill>
                <a:latin typeface="Arial" charset="0"/>
                <a:ea typeface="宋体" charset="-122"/>
                <a:sym typeface="Arial" charset="0"/>
              </a:rPr>
              <a:t>新华网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&lt;/bytag&gt;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&lt;/by&gt;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&lt;date&gt;  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	&lt;location&gt;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北京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&lt;/location&gt;  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	&lt;date&gt;2013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年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月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17</a:t>
            </a:r>
            <a:r>
              <a:rPr lang="zh-CN" altLang="en-US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号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&lt;/date&gt;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&lt;/date&gt;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marL="244475" lvl="1" indent="0" eaLnBrk="0" hangingPunct="0">
              <a:spcBef>
                <a:spcPct val="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&lt;/body&gt;</a:t>
            </a:r>
            <a:endParaRPr lang="zh-CN" altLang="en-US" sz="1600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 eaLnBrk="0" hangingPunct="0"/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黑体" pitchFamily="1" charset="-122"/>
                <a:sym typeface="Courier New" pitchFamily="1" charset="0"/>
              </a:rPr>
              <a:t>&lt;/News&gt;</a:t>
            </a:r>
            <a:endParaRPr lang="en-US" altLang="x-none" sz="2400" dirty="0">
              <a:latin typeface="Arial" charset="0"/>
              <a:ea typeface="黑体" pitchFamily="1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218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xml json区别</a:t>
            </a:r>
            <a:endParaRPr lang="zh-CN" altLang="en-US" dirty="0"/>
          </a:p>
        </p:txBody>
      </p:sp>
      <p:sp>
        <p:nvSpPr>
          <p:cNvPr id="119810" name="文本占位符 1218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400" dirty="0"/>
              <a:t>相同点：</a:t>
            </a:r>
            <a:endParaRPr lang="zh-CN" altLang="en-US" sz="2400" dirty="0"/>
          </a:p>
          <a:p>
            <a:pPr marL="1905" lvl="1" indent="455295"/>
            <a:r>
              <a:rPr lang="zh-CN" altLang="en-US" sz="2000" dirty="0"/>
              <a:t>都是一种通用协议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都可以用来描述数据</a:t>
            </a:r>
            <a:endParaRPr lang="zh-CN" altLang="en-US" sz="2000" dirty="0"/>
          </a:p>
          <a:p>
            <a:r>
              <a:rPr lang="zh-CN" altLang="en-US" sz="2400" dirty="0"/>
              <a:t>不同点：</a:t>
            </a:r>
            <a:endParaRPr lang="zh-CN" altLang="en-US" sz="2400" dirty="0"/>
          </a:p>
          <a:p>
            <a:pPr marL="1905" lvl="1" indent="455295"/>
            <a:r>
              <a:rPr lang="zh-CN" altLang="en-US" sz="2000" dirty="0"/>
              <a:t>JSON相对于XML来讲，数据的体积小，传递的速度更快些。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xml专用带宽大，json占用带宽小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json没有xml这么通用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json可以和js对象互相转换，和js是天生的一对，因此广泛用于前端开发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XML已经被业界广泛的使用，而JSON才刚刚开始，但是在Ajax这个特定的领域，未来的发展一定是XML让位于JSON。到时Ajax应该变成Ajaj(Asynchronous Javascript and JSON)了</a:t>
            </a:r>
            <a:endParaRPr lang="zh-CN" altLang="en-US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zh-CN"/>
              <a:t>5 </a:t>
            </a:r>
            <a:r>
              <a:rPr lang="zh-CN" altLang="en-US"/>
              <a:t>总结对象的三个作用</a:t>
            </a:r>
            <a:endParaRPr lang="zh-CN" altLang="en-US"/>
          </a:p>
        </p:txBody>
      </p:sp>
      <p:sp>
        <p:nvSpPr>
          <p:cNvPr id="12083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2185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121859" name="Rectangle 3"/>
          <p:cNvSpPr>
            <a:spLocks noGrp="1"/>
          </p:cNvSpPr>
          <p:nvPr>
            <p:ph type="body"/>
          </p:nvPr>
        </p:nvSpPr>
        <p:spPr>
          <a:xfrm>
            <a:off x="180975" y="1600200"/>
            <a:ext cx="8856663" cy="4525963"/>
          </a:xfrm>
        </p:spPr>
        <p:txBody>
          <a:bodyPr wrap="square" anchor="t"/>
          <a:p>
            <a:pPr lvl="0" eaLnBrk="1" hangingPunct="1"/>
            <a:r>
              <a:rPr lang="zh-CN" altLang="en-US"/>
              <a:t>保存一些常用的工具来简化我们的开发工作</a:t>
            </a:r>
            <a:endParaRPr lang="zh-CN" altLang="en-US"/>
          </a:p>
          <a:p>
            <a:pPr lvl="0" eaLnBrk="1" hangingPunct="1"/>
            <a:r>
              <a:rPr lang="zh-CN" altLang="en-US"/>
              <a:t>描述数据</a:t>
            </a:r>
            <a:endParaRPr lang="zh-CN" altLang="en-US"/>
          </a:p>
          <a:p>
            <a:pPr lvl="0" eaLnBrk="1" hangingPunct="1"/>
            <a:r>
              <a:rPr lang="zh-CN" altLang="en-US"/>
              <a:t>面向对象编程</a:t>
            </a:r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sz="3200"/>
              <a:t>保存一些常用的工具来简化我们的开发工作</a:t>
            </a:r>
            <a:endParaRPr lang="zh-CN" altLang="en-US" sz="3200"/>
          </a:p>
        </p:txBody>
      </p:sp>
      <p:sp>
        <p:nvSpPr>
          <p:cNvPr id="122882" name="内容占位符 2"/>
          <p:cNvSpPr>
            <a:spLocks noGrp="1"/>
          </p:cNvSpPr>
          <p:nvPr>
            <p:ph/>
          </p:nvPr>
        </p:nvSpPr>
        <p:spPr>
          <a:xfrm>
            <a:off x="36513" y="1600200"/>
            <a:ext cx="9072562" cy="4525963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把和某个主题有关的功能等放在一起，统一管理。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比如浏览器分成</a:t>
            </a:r>
            <a:r>
              <a:rPr lang="en-US" altLang="x-none" dirty="0"/>
              <a:t>window</a:t>
            </a:r>
            <a:r>
              <a:rPr lang="zh-CN" altLang="en-US" dirty="0"/>
              <a:t>对象，</a:t>
            </a:r>
            <a:r>
              <a:rPr lang="en-US" altLang="x-none" dirty="0"/>
              <a:t>document</a:t>
            </a:r>
            <a:r>
              <a:rPr lang="zh-CN" altLang="en-US" dirty="0"/>
              <a:t>对象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分别放置了和这个对象有关的一些操作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我们不用关心实现细节，直接使用。</a:t>
            </a:r>
            <a:endParaRPr lang="en-US" altLang="x-none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2390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zh-CN"/>
              <a:t>document.getElementById</a:t>
            </a:r>
            <a:r>
              <a:rPr lang="zh-CN" altLang="en-US"/>
              <a:t>封装</a:t>
            </a:r>
            <a:endParaRPr lang="zh-CN" altLang="en-US"/>
          </a:p>
        </p:txBody>
      </p:sp>
      <p:sp>
        <p:nvSpPr>
          <p:cNvPr id="12390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24930" name="内容占位符 2"/>
          <p:cNvSpPr>
            <a:spLocks noGrp="1"/>
          </p:cNvSpPr>
          <p:nvPr>
            <p:ph/>
          </p:nvPr>
        </p:nvSpPr>
        <p:spPr>
          <a:xfrm>
            <a:off x="0" y="1600200"/>
            <a:ext cx="9144000" cy="4525963"/>
          </a:xfrm>
        </p:spPr>
        <p:txBody>
          <a:bodyPr wrap="square" anchor="t"/>
          <a:p>
            <a:pPr lvl="0" eaLnBrk="1" hangingPunct="1"/>
            <a:r>
              <a:rPr lang="en-US" altLang="x-none" dirty="0"/>
              <a:t>Var json = {</a:t>
            </a:r>
            <a:r>
              <a:rPr lang="zh-CN" altLang="en-US" dirty="0"/>
              <a:t>属性：‘</a:t>
            </a:r>
            <a:r>
              <a:rPr lang="en-US" altLang="x-none" dirty="0"/>
              <a:t>value</a:t>
            </a:r>
            <a:r>
              <a:rPr lang="zh-CN" altLang="en-US" dirty="0"/>
              <a:t>’，</a:t>
            </a:r>
            <a:r>
              <a:rPr lang="en-US" altLang="x-none" dirty="0"/>
              <a:t>fn</a:t>
            </a:r>
            <a:r>
              <a:rPr lang="zh-CN" altLang="en-US" dirty="0"/>
              <a:t>：</a:t>
            </a:r>
            <a:r>
              <a:rPr lang="en-US" altLang="x-none" dirty="0"/>
              <a:t>function</a:t>
            </a:r>
            <a:r>
              <a:rPr lang="zh-CN" altLang="en-US" dirty="0"/>
              <a:t>（）</a:t>
            </a:r>
            <a:r>
              <a:rPr lang="en-US" altLang="x-none" dirty="0"/>
              <a:t>{}}</a:t>
            </a:r>
            <a:r>
              <a:rPr lang="zh-CN" altLang="en-US" dirty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2595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对象的作用</a:t>
            </a:r>
            <a:r>
              <a:rPr lang="en-US" altLang="zh-CN"/>
              <a:t>2 - </a:t>
            </a:r>
            <a:r>
              <a:rPr lang="zh-CN" altLang="en-US"/>
              <a:t>描述数据</a:t>
            </a:r>
            <a:endParaRPr lang="zh-CN" altLang="en-US"/>
          </a:p>
        </p:txBody>
      </p:sp>
      <p:sp>
        <p:nvSpPr>
          <p:cNvPr id="12595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点根烟</a:t>
            </a:r>
            <a:endParaRPr lang="zh-CN" altLang="en-US"/>
          </a:p>
        </p:txBody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点根烟：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钻木取火（麻烦）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使用打火机(只需要知道如何使用打火机就可以了，无须知道打火机如何制造的)</a:t>
            </a:r>
            <a:endParaRPr lang="zh-CN" altLang="en-US" dirty="0"/>
          </a:p>
        </p:txBody>
      </p:sp>
      <p:sp>
        <p:nvSpPr>
          <p:cNvPr id="15364" name="Text Box 4"/>
          <p:cNvSpPr txBox="1"/>
          <p:nvPr/>
        </p:nvSpPr>
        <p:spPr>
          <a:xfrm>
            <a:off x="4416425" y="3246438"/>
            <a:ext cx="3111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1" hangingPunct="1"/>
            <a:endParaRPr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4416425" y="3246438"/>
            <a:ext cx="3111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1" hangingPunct="1"/>
            <a:endParaRPr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1536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56325" y="3644900"/>
            <a:ext cx="2476500" cy="28352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536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0113" y="4076700"/>
            <a:ext cx="2913062" cy="22574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2697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对象的作用</a:t>
            </a:r>
            <a:r>
              <a:rPr lang="en-US" altLang="zh-CN"/>
              <a:t>3 - </a:t>
            </a:r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12697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前面我们讲了大量的面向对象编程</a:t>
            </a:r>
            <a:endParaRPr lang="zh-CN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13004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最终案例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28002" name="副标题 13005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29026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zh-CN"/>
              <a:t>6 </a:t>
            </a:r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129027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3005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13005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复习</a:t>
            </a:r>
            <a:endParaRPr lang="zh-CN" altLang="en-US" dirty="0"/>
          </a:p>
          <a:p>
            <a:pPr lvl="1" indent="-285750" eaLnBrk="1" hangingPunct="1">
              <a:lnSpc>
                <a:spcPct val="90000"/>
              </a:lnSpc>
            </a:pPr>
            <a:r>
              <a:rPr lang="zh-CN" altLang="en-US" dirty="0"/>
              <a:t>基础</a:t>
            </a:r>
            <a:endParaRPr lang="zh-CN" altLang="en-US" dirty="0"/>
          </a:p>
          <a:p>
            <a:pPr lvl="1" indent="-285750" eaLnBrk="1" hangingPunct="1">
              <a:lnSpc>
                <a:spcPct val="90000"/>
              </a:lnSpc>
            </a:pPr>
            <a:r>
              <a:rPr lang="zh-CN" altLang="en-US" dirty="0"/>
              <a:t>内置对象</a:t>
            </a:r>
            <a:endParaRPr lang="zh-CN" altLang="en-US" dirty="0"/>
          </a:p>
          <a:p>
            <a:pPr lvl="1" indent="-285750" eaLnBrk="1" hangingPunct="1">
              <a:lnSpc>
                <a:spcPct val="90000"/>
              </a:lnSpc>
            </a:pPr>
            <a:r>
              <a:rPr lang="zh-CN" altLang="en-US" dirty="0"/>
              <a:t>DOM对象</a:t>
            </a:r>
            <a:endParaRPr lang="zh-CN" altLang="en-US" dirty="0"/>
          </a:p>
          <a:p>
            <a:pPr lvl="1" indent="-285750" eaLnBrk="1" hangingPunct="1">
              <a:lnSpc>
                <a:spcPct val="90000"/>
              </a:lnSpc>
            </a:pPr>
            <a:r>
              <a:rPr lang="zh-CN" altLang="en-US" dirty="0"/>
              <a:t>BOM对象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面向对象编程</a:t>
            </a:r>
            <a:endParaRPr lang="zh-CN" altLang="en-US" dirty="0"/>
          </a:p>
          <a:p>
            <a:pPr lvl="1" indent="-285750" eaLnBrk="1" hangingPunct="1">
              <a:lnSpc>
                <a:spcPct val="90000"/>
              </a:lnSpc>
            </a:pPr>
            <a:r>
              <a:rPr lang="zh-CN" altLang="en-US" dirty="0"/>
              <a:t>对象的好处</a:t>
            </a:r>
            <a:endParaRPr lang="zh-CN" altLang="en-US" dirty="0"/>
          </a:p>
          <a:p>
            <a:pPr lvl="1" indent="-285750" eaLnBrk="1" hangingPunct="1">
              <a:lnSpc>
                <a:spcPct val="90000"/>
              </a:lnSpc>
            </a:pPr>
            <a:r>
              <a:rPr lang="zh-CN" altLang="en-US" dirty="0"/>
              <a:t>如何提炼属性和方法</a:t>
            </a:r>
            <a:endParaRPr lang="zh-CN" altLang="en-US" dirty="0"/>
          </a:p>
          <a:p>
            <a:pPr lvl="1" indent="-285750" eaLnBrk="1" hangingPunct="1">
              <a:lnSpc>
                <a:spcPct val="90000"/>
              </a:lnSpc>
            </a:pPr>
            <a:r>
              <a:rPr lang="zh-CN" altLang="en-US" dirty="0"/>
              <a:t>对象的三个应用场景</a:t>
            </a:r>
            <a:endParaRPr lang="zh-CN" alt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3107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3107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使用面向对象开发 </a:t>
            </a:r>
            <a:r>
              <a:rPr lang="en-US" altLang="zh-CN"/>
              <a:t>PC</a:t>
            </a:r>
            <a:r>
              <a:rPr lang="zh-CN" altLang="en-US"/>
              <a:t>端 </a:t>
            </a:r>
            <a:r>
              <a:rPr lang="en-US" altLang="zh-CN"/>
              <a:t>- </a:t>
            </a:r>
            <a:r>
              <a:rPr lang="zh-CN" altLang="en-US"/>
              <a:t>购物车页面</a:t>
            </a:r>
            <a:endParaRPr lang="zh-CN" altLang="en-US"/>
          </a:p>
          <a:p>
            <a:pPr lvl="0" eaLnBrk="1" hangingPunct="1"/>
            <a:r>
              <a:rPr lang="zh-CN" altLang="en-US"/>
              <a:t>使用面向对象开发 移动端 </a:t>
            </a:r>
            <a:r>
              <a:rPr lang="en-US" altLang="zh-CN"/>
              <a:t>- </a:t>
            </a:r>
            <a:r>
              <a:rPr lang="zh-CN" altLang="en-US"/>
              <a:t>购物车页面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第四次世界大战</a:t>
            </a:r>
            <a:endParaRPr lang="zh-CN" altLang="en-US"/>
          </a:p>
        </p:txBody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435975" cy="4525963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/>
              <a:t>小米加步枪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使用机器人，无人战机，当所有的机器人士兵打完了，也就宣告了战争成败，不再有人的伤亡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总结：人类无须自己用肉体去打仗，只需要学会操纵控制各种工具就可以了。士兵无需知道枪炮，机器人，无人战机等是如何制造的。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这几个案例的本质其实都反映了找个工具（对象）帮我做事儿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这其实就是面向对象的体现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对象就像一个工具一样，每个工具都可以帮助我们实现某些功能。比如打火机可以生火。我们需要火只需要学会使用打火机就可以了。</a:t>
            </a:r>
            <a:endParaRPr lang="zh-CN" altLang="en-US" sz="280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/>
              <a:t>我只需要知道工具是如何操作的就可以了，而不用知道工具是如何制造的。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 万物皆对象</a:t>
            </a:r>
            <a:endParaRPr lang="zh-CN" altLang="en-US"/>
          </a:p>
        </p:txBody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我们生活中遇到的一切都是一个对象：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人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电脑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手机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动物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植物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山河。。。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小王是人，老师是人，我们都是人，为什么呢？因为我们有某些共性。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主题：代码体会面向对象好处</a:t>
            </a:r>
            <a:endParaRPr lang="zh-CN" altLang="en-US"/>
          </a:p>
        </p:txBody>
      </p:sp>
      <p:sp>
        <p:nvSpPr>
          <p:cNvPr id="19459" name="Rectangle 3"/>
          <p:cNvSpPr>
            <a:spLocks noGrp="1"/>
          </p:cNvSpPr>
          <p:nvPr>
            <p:ph type="subTitle"/>
          </p:nvPr>
        </p:nvSpPr>
        <p:spPr>
          <a:xfrm>
            <a:off x="973138" y="3886200"/>
            <a:ext cx="7704137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/>
              <a:t>教学目标：</a:t>
            </a:r>
            <a:endParaRPr lang="zh-CN" altLang="en-US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/>
              <a:t>通过比较传统方式和面向对象方式体会面向对象的好处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20482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演示为主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前面我们大概看了别人写的很多对象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是不是方便了我们的开发工作。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其实学习js就是学习各种工具包，然后使用工具包开发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那么我们也可以采用对象的方式来编程。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以前我们都是将所有代码写在一起</a:t>
            </a:r>
            <a:endParaRPr lang="zh-CN" altLang="en-US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以后我们可以这样来编程：</a:t>
            </a:r>
            <a:endParaRPr lang="zh-CN" altLang="en-US" sz="2800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sz="2400" dirty="0"/>
              <a:t>先分析需要哪些工具包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sz="2400" dirty="0"/>
              <a:t>然后依次开发每个工具包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sz="2400" dirty="0"/>
              <a:t>然后再使用已经写好的工具包实现我们想要的功能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传统方式</a:t>
            </a:r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2253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22532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1490663"/>
            <a:ext cx="518160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wrap="square" anchor="b"/>
          <a:lstStyle>
            <a:lvl1pPr lvl="0">
              <a:defRPr kern="1200"/>
            </a:lvl1pPr>
          </a:lstStyle>
          <a:p>
            <a:pPr lvl="0"/>
            <a:r>
              <a:rPr lang="zh-CN" altLang="en-US" sz="6000"/>
              <a:t>前奏</a:t>
            </a:r>
            <a:endParaRPr lang="zh-CN" altLang="en-US" sz="6000"/>
          </a:p>
        </p:txBody>
      </p:sp>
      <p:sp>
        <p:nvSpPr>
          <p:cNvPr id="4098" name="副标题 2"/>
          <p:cNvSpPr>
            <a:spLocks noGrp="1"/>
          </p:cNvSpPr>
          <p:nvPr>
            <p:ph type="subTitle"/>
          </p:nvPr>
        </p:nvSpPr>
        <p:spPr>
          <a:xfrm>
            <a:off x="1143000" y="3602038"/>
            <a:ext cx="6858000" cy="1655762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传统开发四要素 </a:t>
            </a:r>
            <a:r>
              <a:rPr lang="en-US" altLang="x-none" dirty="0"/>
              <a:t>– </a:t>
            </a:r>
            <a:r>
              <a:rPr lang="zh-CN" altLang="en-US" dirty="0"/>
              <a:t>牢记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定义变量保存数据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获取元素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绑定元素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绑定事件</a:t>
            </a:r>
            <a:endParaRPr lang="zh-CN" altLang="en-US" dirty="0"/>
          </a:p>
        </p:txBody>
      </p:sp>
      <p:sp>
        <p:nvSpPr>
          <p:cNvPr id="2355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传统方式 </a:t>
            </a:r>
            <a:r>
              <a:rPr lang="en-US" altLang="x-none" dirty="0"/>
              <a:t>– </a:t>
            </a:r>
            <a:r>
              <a:rPr lang="zh-CN" altLang="en-US" dirty="0"/>
              <a:t>使用</a:t>
            </a:r>
            <a:r>
              <a:rPr lang="en-US" altLang="x-none" dirty="0"/>
              <a:t>json</a:t>
            </a:r>
            <a:r>
              <a:rPr lang="zh-CN" altLang="en-US" dirty="0"/>
              <a:t>保存数据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2457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24580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1446213"/>
            <a:ext cx="5886450" cy="41433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传统方式开发存在的缺点</a:t>
            </a:r>
            <a:endParaRPr lang="zh-CN" altLang="en-US"/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marL="0" lvl="0" indent="0" eaLnBrk="1" hangingPunct="1">
              <a:buNone/>
            </a:pPr>
            <a:r>
              <a:rPr lang="zh-CN" altLang="en-US"/>
              <a:t>将代码都写在一起，一坨一坨的，如果代码量很庞大，每次修改都要先读懂整个代码。维护起来很麻烦。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使用工具包形式</a:t>
            </a:r>
            <a:endParaRPr lang="zh-CN" altLang="en-US"/>
          </a:p>
        </p:txBody>
      </p:sp>
      <p:sp>
        <p:nvSpPr>
          <p:cNvPr id="2662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我们首先定义两个工具包：产品，购物车来保存和产品，购物车相关的一些工具。</a:t>
            </a:r>
            <a:endParaRPr lang="en-US" altLang="x-none" dirty="0"/>
          </a:p>
          <a:p>
            <a:pPr lvl="0" eaLnBrk="1" hangingPunct="1"/>
            <a:endParaRPr lang="en-US" altLang="x-none" dirty="0"/>
          </a:p>
          <a:p>
            <a:pPr lvl="0" eaLnBrk="1" hangingPunct="1"/>
            <a:r>
              <a:rPr lang="zh-CN" altLang="en-US" dirty="0"/>
              <a:t>我们暂时不考虑工具如何编写</a:t>
            </a:r>
            <a:endParaRPr lang="en-US" altLang="x-none" dirty="0"/>
          </a:p>
        </p:txBody>
      </p:sp>
      <p:sp>
        <p:nvSpPr>
          <p:cNvPr id="2662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对象方式开发思路</a:t>
            </a:r>
            <a:endParaRPr lang="zh-CN" altLang="en-US"/>
          </a:p>
        </p:txBody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先思考需要几个工具包</a:t>
            </a:r>
            <a:endParaRPr lang="zh-CN" altLang="en-US"/>
          </a:p>
          <a:p>
            <a:pPr lvl="0" eaLnBrk="1" hangingPunct="1"/>
            <a:r>
              <a:rPr lang="zh-CN" altLang="en-US"/>
              <a:t>开发工具包（就是开发一个一个小函数）</a:t>
            </a:r>
            <a:endParaRPr lang="zh-CN" altLang="en-US"/>
          </a:p>
          <a:p>
            <a:pPr lvl="0" eaLnBrk="1" hangingPunct="1"/>
            <a:r>
              <a:rPr lang="zh-CN" altLang="en-US"/>
              <a:t>使用工具包中的工具组织代码</a:t>
            </a:r>
            <a:endParaRPr lang="zh-CN" altLang="en-US"/>
          </a:p>
          <a:p>
            <a:pPr lvl="0" eaLnBrk="1" hangingPunct="1"/>
            <a:r>
              <a:rPr lang="zh-CN" altLang="en-US"/>
              <a:t>先宏观思考，在考虑细节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使用工具包形式开发代码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2867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28676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215" y="1412875"/>
            <a:ext cx="5088890" cy="194246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8677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11955" y="3645535"/>
            <a:ext cx="4370705" cy="28219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引导主动思考</a:t>
            </a:r>
            <a:endParaRPr lang="zh-CN" altLang="en-US"/>
          </a:p>
        </p:txBody>
      </p:sp>
      <p:sp>
        <p:nvSpPr>
          <p:cNvPr id="29698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/>
              <a:t>请同学比较二种实现方式，第二种相对第一种有什么不同，有什么好处？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30722" name="内容占位符 2"/>
          <p:cNvSpPr>
            <a:spLocks noGrp="1"/>
          </p:cNvSpPr>
          <p:nvPr>
            <p:ph/>
          </p:nvPr>
        </p:nvSpPr>
        <p:spPr>
          <a:xfrm>
            <a:off x="0" y="1600200"/>
            <a:ext cx="9144000" cy="4525963"/>
          </a:xfrm>
        </p:spPr>
        <p:txBody>
          <a:bodyPr wrap="square" anchor="t"/>
          <a:p>
            <a:pPr lvl="0"/>
            <a:r>
              <a:rPr lang="zh-CN" altLang="en-US" dirty="0"/>
              <a:t>传统方式：直接写细节</a:t>
            </a:r>
            <a:endParaRPr lang="en-US" altLang="x-none" dirty="0"/>
          </a:p>
          <a:p>
            <a:pPr lvl="0"/>
            <a:r>
              <a:rPr lang="zh-CN" altLang="en-US" dirty="0"/>
              <a:t>对象方式：宏观思考，再写细节</a:t>
            </a:r>
            <a:endParaRPr lang="en-US" altLang="x-none" dirty="0"/>
          </a:p>
          <a:p>
            <a:pPr lvl="0"/>
            <a:endParaRPr lang="en-US" altLang="x-non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传统方式和对象方式对比</a:t>
            </a:r>
            <a:endParaRPr lang="zh-CN" altLang="en-US"/>
          </a:p>
        </p:txBody>
      </p:sp>
      <p:sp>
        <p:nvSpPr>
          <p:cNvPr id="32770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/>
              <a:t>整个代码就是一坨坨的，不可分割</a:t>
            </a:r>
            <a:endParaRPr lang="zh-CN" altLang="en-US"/>
          </a:p>
          <a:p>
            <a:pPr lvl="0"/>
            <a:r>
              <a:rPr lang="zh-CN" altLang="en-US"/>
              <a:t>对象方式主张先生产一个一个的零件，然后基于这些零件组装产品</a:t>
            </a:r>
            <a:endParaRPr lang="zh-CN" altLang="en-US"/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4575" y="3502025"/>
            <a:ext cx="4144963" cy="2590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制造 和组装</a:t>
            </a:r>
            <a:endParaRPr lang="zh-CN" altLang="en-US"/>
          </a:p>
        </p:txBody>
      </p:sp>
      <p:sp>
        <p:nvSpPr>
          <p:cNvPr id="317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/>
            <a:r>
              <a:rPr lang="zh-CN" altLang="en-US" dirty="0"/>
              <a:t>相对于生产汽车：</a:t>
            </a:r>
            <a:endParaRPr lang="en-US" altLang="x-none" dirty="0"/>
          </a:p>
          <a:p>
            <a:pPr marL="457200" lvl="1" indent="0">
              <a:buNone/>
            </a:pPr>
            <a:r>
              <a:rPr lang="zh-CN" altLang="en-US" dirty="0"/>
              <a:t>传统方式：直接制造，没有零件的概念，一切都偶合在一起，无法拆卸，一处坏，整体全坏</a:t>
            </a:r>
            <a:endParaRPr lang="en-US" altLang="x-none" dirty="0"/>
          </a:p>
          <a:p>
            <a:pPr marL="457200" lvl="1" indent="0">
              <a:buNone/>
            </a:pPr>
            <a:r>
              <a:rPr lang="zh-CN" altLang="en-US" dirty="0"/>
              <a:t>对象方式：先将制造汽车模块化，零件化，制造汽车其实不是制造，而是组装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课程目标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复习JS基础知识点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重复乃学习之母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要想熟练掌握一	个知识点需要多次的重复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面向对象知识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面试题目讲解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提升大家的理论高度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面试毕竟都是理论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好处总结</a:t>
            </a:r>
            <a:endParaRPr lang="zh-CN" altLang="en-US"/>
          </a:p>
        </p:txBody>
      </p:sp>
      <p:sp>
        <p:nvSpPr>
          <p:cNvPr id="33794" name="内容占位符 2"/>
          <p:cNvSpPr>
            <a:spLocks noGrp="1"/>
          </p:cNvSpPr>
          <p:nvPr>
            <p:ph/>
          </p:nvPr>
        </p:nvSpPr>
        <p:spPr>
          <a:xfrm>
            <a:off x="457200" y="1436688"/>
            <a:ext cx="8434388" cy="4924425"/>
          </a:xfrm>
        </p:spPr>
        <p:txBody>
          <a:bodyPr wrap="square" anchor="t"/>
          <a:p>
            <a:pPr lvl="0" eaLnBrk="1" hangingPunct="1"/>
            <a:r>
              <a:rPr lang="zh-CN" altLang="en-US" sz="2400" dirty="0"/>
              <a:t>将代码分类管理</a:t>
            </a:r>
            <a:endParaRPr lang="en-US" altLang="x-none" sz="2400" dirty="0"/>
          </a:p>
          <a:p>
            <a:pPr lvl="1" indent="-285750" eaLnBrk="1" hangingPunct="1"/>
            <a:r>
              <a:rPr lang="zh-CN" altLang="en-US" sz="2000" dirty="0"/>
              <a:t>将产品相关代码放在一起</a:t>
            </a:r>
            <a:endParaRPr lang="en-US" altLang="x-none" sz="2000" dirty="0"/>
          </a:p>
          <a:p>
            <a:pPr lvl="1" indent="-285750" eaLnBrk="1" hangingPunct="1"/>
            <a:r>
              <a:rPr lang="zh-CN" altLang="en-US" sz="2000" dirty="0"/>
              <a:t>将购物车相关代码放在一起</a:t>
            </a:r>
            <a:endParaRPr lang="en-US" altLang="x-none" sz="2000" dirty="0"/>
          </a:p>
          <a:p>
            <a:pPr lvl="1" indent="-285750" eaLnBrk="1" hangingPunct="1"/>
            <a:r>
              <a:rPr lang="zh-CN" altLang="en-US" sz="2000" dirty="0"/>
              <a:t>使用的时候只需要使用某个工具即可</a:t>
            </a:r>
            <a:endParaRPr lang="en-US" altLang="x-none" sz="2000" dirty="0"/>
          </a:p>
          <a:p>
            <a:pPr lvl="1" indent="-285750" eaLnBrk="1" hangingPunct="1"/>
            <a:r>
              <a:rPr lang="zh-CN" altLang="en-US" sz="2000" dirty="0"/>
              <a:t>将一坨代码用函数包装起来，看做一个整理</a:t>
            </a:r>
            <a:endParaRPr lang="en-US" altLang="x-none" sz="2000" dirty="0"/>
          </a:p>
          <a:p>
            <a:pPr lvl="0" eaLnBrk="1" hangingPunct="1"/>
            <a:r>
              <a:rPr lang="zh-CN" altLang="en-US" sz="2400" dirty="0"/>
              <a:t>代码清晰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容易维护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容易发现问题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代码可读性好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易于团队化作战 </a:t>
            </a:r>
            <a:r>
              <a:rPr lang="en-US" altLang="x-none" sz="2400" dirty="0"/>
              <a:t>– </a:t>
            </a:r>
            <a:r>
              <a:rPr lang="zh-CN" altLang="en-US" sz="2400" dirty="0"/>
              <a:t>一个制造工具，一个使用工具</a:t>
            </a:r>
            <a:endParaRPr lang="en-US" altLang="x-none" sz="2400" dirty="0"/>
          </a:p>
          <a:p>
            <a:pPr lvl="0" eaLnBrk="1" hangingPunct="1"/>
            <a:r>
              <a:rPr lang="zh-CN" altLang="en-US" sz="2400" dirty="0"/>
              <a:t>更多好处等待大家发现</a:t>
            </a:r>
            <a:endParaRPr lang="zh-CN" altLang="en-US" sz="2400" dirty="0"/>
          </a:p>
        </p:txBody>
      </p:sp>
      <p:sp>
        <p:nvSpPr>
          <p:cNvPr id="3379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引出面向对象编程概念</a:t>
            </a:r>
            <a:endParaRPr lang="zh-CN" altLang="en-US"/>
          </a:p>
        </p:txBody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marL="0" lvl="0" indent="0" eaLnBrk="1" hangingPunct="1">
              <a:buNone/>
            </a:pPr>
            <a:endParaRPr lang="zh-CN" altLang="en-US" dirty="0"/>
          </a:p>
          <a:p>
            <a:pPr marL="0" lvl="0" indent="0" eaLnBrk="1" hangingPunct="1"/>
            <a:r>
              <a:rPr lang="zh-CN" altLang="en-US" dirty="0"/>
              <a:t>面向对象编程就是先把工具包开发出来，这些工具包中包含很多小工具。</a:t>
            </a:r>
            <a:endParaRPr lang="en-US" altLang="x-none" dirty="0"/>
          </a:p>
          <a:p>
            <a:pPr marL="0" lvl="0" indent="0" eaLnBrk="1" hangingPunct="1"/>
            <a:endParaRPr lang="zh-CN" altLang="en-US" dirty="0"/>
          </a:p>
          <a:p>
            <a:pPr marL="0" lvl="0" indent="0" eaLnBrk="1" hangingPunct="1"/>
            <a:r>
              <a:rPr lang="zh-CN" altLang="en-US" dirty="0"/>
              <a:t>然后我们使用一个一个工具将整体功能就像搭积木一样搭建出来，而不是一句一句的，一坨一坨的毫无组织，毫无纪律的编写代码。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搭积木编程</a:t>
            </a:r>
            <a:endParaRPr lang="zh-CN" altLang="en-US"/>
          </a:p>
        </p:txBody>
      </p:sp>
      <p:sp>
        <p:nvSpPr>
          <p:cNvPr id="35842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pic>
        <p:nvPicPr>
          <p:cNvPr id="35843" name="Picture 4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1403350" y="1701800"/>
            <a:ext cx="5976938" cy="415607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36513" y="1600200"/>
            <a:ext cx="9072562" cy="4525963"/>
          </a:xfrm>
        </p:spPr>
        <p:txBody>
          <a:bodyPr wrap="square" anchor="t"/>
          <a:p>
            <a:pPr lvl="0" eaLnBrk="1" hangingPunct="1"/>
            <a:r>
              <a:rPr lang="zh-CN" altLang="en-US"/>
              <a:t>那么如何自定义工具包呢？？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/>
              <a:t>前面我们知道工具包中一般包含很多工具，工具可以是</a:t>
            </a:r>
            <a:r>
              <a:rPr lang="zh-CN" altLang="en-US">
                <a:solidFill>
                  <a:schemeClr val="hlink"/>
                </a:solidFill>
              </a:rPr>
              <a:t>属性</a:t>
            </a:r>
            <a:r>
              <a:rPr lang="zh-CN" altLang="en-US"/>
              <a:t>，也可以是</a:t>
            </a:r>
            <a:r>
              <a:rPr lang="zh-CN" altLang="en-US">
                <a:solidFill>
                  <a:schemeClr val="hlink"/>
                </a:solidFill>
              </a:rPr>
              <a:t>函数</a:t>
            </a:r>
            <a:r>
              <a:rPr lang="zh-CN" altLang="en-US"/>
              <a:t>，那么如何知道一个工具包该有哪些属性和方法呢？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 sz="4000" b="1"/>
              <a:t>首先先让我们看看生活中的对象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3789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我们先学习下面向对象的基础知识之后再最终完善这个案例</a:t>
            </a:r>
            <a:endParaRPr lang="zh-CN" altLang="en-US"/>
          </a:p>
        </p:txBody>
      </p:sp>
      <p:sp>
        <p:nvSpPr>
          <p:cNvPr id="3789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4096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主题：如何定义对象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38914" name="副标题 4096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万物皆对象</a:t>
            </a:r>
            <a:endParaRPr lang="zh-CN" altLang="en-US"/>
          </a:p>
        </p:txBody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我们生活中遇到的一切都是一个对象：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人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电脑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手机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动物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植物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山河。。。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小王是人，老师是人，我们都是人，为什么呢？因为我们有某些共性。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分析人的共性</a:t>
            </a:r>
            <a:endParaRPr lang="zh-CN" altLang="en-US"/>
          </a:p>
        </p:txBody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特性：姓名，年龄，身高，性别</a:t>
            </a:r>
            <a:endParaRPr lang="zh-CN" altLang="en-US"/>
          </a:p>
          <a:p>
            <a:pPr lvl="0" eaLnBrk="1" hangingPunct="1"/>
            <a:r>
              <a:rPr lang="zh-CN" altLang="en-US"/>
              <a:t>行为：吃喝拉撒 打架骂人放屁。。。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分析学生的共性</a:t>
            </a:r>
            <a:endParaRPr lang="zh-CN" altLang="en-US"/>
          </a:p>
        </p:txBody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特性：姓名，年龄，性别，学生编号，学生座位号</a:t>
            </a:r>
            <a:endParaRPr lang="zh-CN" altLang="en-US"/>
          </a:p>
          <a:p>
            <a:pPr lvl="0" eaLnBrk="1" hangingPunct="1"/>
            <a:r>
              <a:rPr lang="zh-CN" altLang="en-US"/>
              <a:t>行为：上课，逃学，回答问题，上课睡觉，八卦老师，评论老师，考试，作弊，在椅子上刻字</a:t>
            </a:r>
            <a:r>
              <a:rPr lang="en-US" altLang="zh-CN"/>
              <a:t>:</a:t>
            </a:r>
            <a:r>
              <a:rPr lang="zh-CN" altLang="en-US"/>
              <a:t>早，到此一游，</a:t>
            </a:r>
            <a:r>
              <a:rPr lang="en-US" altLang="zh-CN"/>
              <a:t>I LOVE </a:t>
            </a:r>
            <a:r>
              <a:rPr lang="zh-CN" altLang="en-US"/>
              <a:t>圈圈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zh-CN"/>
              <a:t>QQ</a:t>
            </a:r>
            <a:r>
              <a:rPr lang="zh-CN" altLang="en-US"/>
              <a:t>好友</a:t>
            </a:r>
            <a:endParaRPr lang="zh-CN" altLang="en-US"/>
          </a:p>
        </p:txBody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特性：头像，状态，个性签名</a:t>
            </a:r>
            <a:endParaRPr lang="zh-CN" altLang="en-US"/>
          </a:p>
          <a:p>
            <a:pPr lvl="0" eaLnBrk="1" hangingPunct="1"/>
            <a:r>
              <a:rPr lang="zh-CN" altLang="en-US"/>
              <a:t>行为：上线，下线，发消息，拉黑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/>
            <a:r>
              <a:rPr lang="zh-CN" altLang="en-US"/>
              <a:t>理论的重要性</a:t>
            </a:r>
            <a:endParaRPr lang="zh-CN" altLang="en-US"/>
          </a:p>
        </p:txBody>
      </p:sp>
      <p:sp>
        <p:nvSpPr>
          <p:cNvPr id="7170" name="Rectangle 3"/>
          <p:cNvSpPr>
            <a:spLocks noGrp="1"/>
          </p:cNvSpPr>
          <p:nvPr>
            <p:ph type="subTitle"/>
          </p:nvPr>
        </p:nvSpPr>
        <p:spPr>
          <a:xfrm>
            <a:off x="278130" y="3887470"/>
            <a:ext cx="8546465" cy="1774825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l">
              <a:buNone/>
            </a:pPr>
            <a:r>
              <a:rPr lang="zh-CN" altLang="en-US" sz="2400"/>
              <a:t>教学目标：</a:t>
            </a:r>
            <a:endParaRPr lang="zh-CN" altLang="en-US" sz="2400"/>
          </a:p>
          <a:p>
            <a:pPr marL="0" lvl="0" indent="0" algn="l">
              <a:buNone/>
            </a:pPr>
            <a:r>
              <a:rPr lang="zh-CN" altLang="en-US" sz="2400"/>
              <a:t>让学生明白理论的重要性，</a:t>
            </a:r>
            <a:endParaRPr lang="zh-CN" altLang="en-US" sz="2400"/>
          </a:p>
          <a:p>
            <a:pPr marL="0" lvl="0" indent="0" algn="l">
              <a:buNone/>
            </a:pPr>
            <a:r>
              <a:rPr lang="zh-CN" altLang="en-US" sz="2400"/>
              <a:t>夸张来说：相对于进入一家企业而言，学习的特效一点用没有</a:t>
            </a:r>
            <a:endParaRPr lang="zh-CN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分析新闻的属性和特征</a:t>
            </a:r>
            <a:endParaRPr lang="zh-CN" altLang="en-US"/>
          </a:p>
          <a:p>
            <a:pPr lvl="0" eaLnBrk="1" hangingPunct="1">
              <a:buNone/>
            </a:pPr>
            <a:endParaRPr lang="zh-CN" altLang="en-US"/>
          </a:p>
        </p:txBody>
      </p:sp>
      <p:pic>
        <p:nvPicPr>
          <p:cNvPr id="44036" name="图片 4608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213" y="2349500"/>
            <a:ext cx="4903787" cy="40227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分析网站开发中对象的属性和方法</a:t>
            </a:r>
            <a:endParaRPr lang="zh-CN" altLang="en-US"/>
          </a:p>
        </p:txBody>
      </p:sp>
      <p:sp>
        <p:nvSpPr>
          <p:cNvPr id="45059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/>
            <a:r>
              <a:rPr lang="zh-CN" altLang="en-US"/>
              <a:t>教学目标：从生活中的对象发现如何寻找对象的属性和方法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京东</a:t>
            </a:r>
            <a:r>
              <a:rPr lang="en-US" altLang="zh-CN"/>
              <a:t>--</a:t>
            </a:r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>
          <a:xfrm>
            <a:off x="107950" y="1600200"/>
            <a:ext cx="8929688" cy="4525963"/>
          </a:xfrm>
        </p:spPr>
        <p:txBody>
          <a:bodyPr wrap="square" anchor="t"/>
          <a:p>
            <a:pPr lvl="0" eaLnBrk="1" hangingPunct="1"/>
            <a:r>
              <a:rPr lang="zh-CN" altLang="en-US"/>
              <a:t>属性：姓名，登录名，密码，邮件，手机号</a:t>
            </a:r>
            <a:endParaRPr lang="zh-CN" altLang="en-US"/>
          </a:p>
          <a:p>
            <a:pPr lvl="0" eaLnBrk="1" hangingPunct="1"/>
            <a:r>
              <a:rPr lang="zh-CN" altLang="en-US"/>
              <a:t>特性</a:t>
            </a:r>
            <a:r>
              <a:rPr lang="en-US" altLang="zh-CN"/>
              <a:t>: 	</a:t>
            </a:r>
            <a:r>
              <a:rPr lang="zh-CN" altLang="en-US"/>
              <a:t>登陆，推出，修改密码，修改用户信息</a:t>
            </a:r>
            <a:endParaRPr lang="zh-CN" altLang="en-US"/>
          </a:p>
        </p:txBody>
      </p:sp>
      <p:pic>
        <p:nvPicPr>
          <p:cNvPr id="4608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2775" y="3429000"/>
            <a:ext cx="5132388" cy="13239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分析京东</a:t>
            </a:r>
            <a:r>
              <a:rPr lang="en-US" altLang="zh-CN"/>
              <a:t>--</a:t>
            </a:r>
            <a:r>
              <a:rPr lang="zh-CN" altLang="en-US"/>
              <a:t>产品的共性</a:t>
            </a:r>
            <a:endParaRPr lang="zh-CN" altLang="en-US"/>
          </a:p>
        </p:txBody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特性：名称，价格，图片，描述，评论</a:t>
            </a:r>
            <a:endParaRPr lang="zh-CN" altLang="en-US"/>
          </a:p>
          <a:p>
            <a:pPr lvl="0" eaLnBrk="1" hangingPunct="1"/>
            <a:r>
              <a:rPr lang="zh-CN" altLang="en-US"/>
              <a:t>行为：购买，加入购物车，评论，退货</a:t>
            </a:r>
            <a:endParaRPr lang="zh-CN" altLang="en-US"/>
          </a:p>
        </p:txBody>
      </p:sp>
      <p:pic>
        <p:nvPicPr>
          <p:cNvPr id="47108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7450" y="2925763"/>
            <a:ext cx="6002338" cy="33274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产品对象</a:t>
            </a:r>
            <a:endParaRPr lang="zh-CN" altLang="en-US"/>
          </a:p>
        </p:txBody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</a:p>
        </p:txBody>
      </p:sp>
      <p:pic>
        <p:nvPicPr>
          <p:cNvPr id="48132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850" y="1557338"/>
            <a:ext cx="8070850" cy="4486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京东 </a:t>
            </a:r>
            <a:r>
              <a:rPr lang="en-US" altLang="zh-CN"/>
              <a:t>- </a:t>
            </a:r>
            <a:r>
              <a:rPr lang="zh-CN" altLang="en-US"/>
              <a:t>购物车</a:t>
            </a:r>
            <a:endParaRPr lang="zh-CN" altLang="en-US"/>
          </a:p>
        </p:txBody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>
          <a:xfrm>
            <a:off x="457200" y="1341438"/>
            <a:ext cx="8229600" cy="4784725"/>
          </a:xfrm>
        </p:spPr>
        <p:txBody>
          <a:bodyPr wrap="square" anchor="t"/>
          <a:p>
            <a:pPr lvl="0" eaLnBrk="1" hangingPunct="1"/>
            <a:r>
              <a:rPr lang="zh-CN" altLang="en-US"/>
              <a:t>特性：产品列表 总价格 购买的产品个数</a:t>
            </a:r>
            <a:endParaRPr lang="zh-CN" altLang="en-US"/>
          </a:p>
          <a:p>
            <a:pPr lvl="0" eaLnBrk="1" hangingPunct="1"/>
            <a:r>
              <a:rPr lang="zh-CN" altLang="en-US"/>
              <a:t>行为：结算，删除产品，清空购物车</a:t>
            </a:r>
            <a:endParaRPr lang="zh-CN" altLang="en-US"/>
          </a:p>
        </p:txBody>
      </p:sp>
      <p:pic>
        <p:nvPicPr>
          <p:cNvPr id="49156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79613" y="3141663"/>
            <a:ext cx="7100887" cy="36417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r" eaLnBrk="1" hangingPunct="1"/>
            <a:fld id="{9A0DB2DC-4C9A-4742-B13C-FB6460FD3503}" type="slidenum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50178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主题：用代码如何实现对象</a:t>
            </a:r>
            <a:endParaRPr lang="zh-CN" altLang="en-US"/>
          </a:p>
        </p:txBody>
      </p:sp>
      <p:sp>
        <p:nvSpPr>
          <p:cNvPr id="50179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产品对象</a:t>
            </a:r>
            <a:endParaRPr lang="zh-CN" altLang="en-US"/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8675" y="1485900"/>
            <a:ext cx="7775575" cy="45466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属性和方法</a:t>
            </a:r>
            <a:endParaRPr lang="zh-CN" altLang="en-US"/>
          </a:p>
        </p:txBody>
      </p:sp>
      <p:sp>
        <p:nvSpPr>
          <p:cNvPr id="54275" name="文本占位符 54274"/>
          <p:cNvSpPr>
            <a:spLocks noGrp="1"/>
          </p:cNvSpPr>
          <p:nvPr>
            <p:ph idx="1"/>
          </p:nvPr>
        </p:nvSpPr>
        <p:spPr/>
        <p:txBody>
          <a:bodyPr/>
          <a:p>
            <a:pPr marL="1905" indent="-1905" fontAlgn="base"/>
            <a:r>
              <a:rPr lang="zh-CN" altLang="en-US" strike="noStrike" noProof="1"/>
              <a:t>特性：我们一般将特性称之为属性</a:t>
            </a:r>
            <a:endParaRPr lang="zh-CN" altLang="en-US" strike="noStrike" noProof="1"/>
          </a:p>
          <a:p>
            <a:pPr marL="1905" indent="-1905" fontAlgn="base"/>
            <a:r>
              <a:rPr lang="zh-CN" altLang="en-US" strike="noStrike" noProof="1"/>
              <a:t>行为：称之为方法</a:t>
            </a:r>
            <a:r>
              <a:rPr lang="en-US" altLang="zh-CN" strike="noStrike" noProof="1"/>
              <a:t>--</a:t>
            </a:r>
            <a:r>
              <a:rPr lang="zh-CN" altLang="en-US" strike="noStrike" noProof="1"/>
              <a:t>其实就是一个函数</a:t>
            </a:r>
            <a:endParaRPr lang="zh-CN" altLang="en-US" strike="noStrike" noProof="1"/>
          </a:p>
          <a:p>
            <a:pPr marL="1905" indent="-1905" fontAlgn="base"/>
            <a:endParaRPr lang="zh-CN" altLang="en-US" strike="noStrike" noProof="1"/>
          </a:p>
          <a:p>
            <a:pPr marL="1905" indent="-344805" fontAlgn="base">
              <a:buNone/>
            </a:pPr>
            <a:endParaRPr lang="zh-CN" altLang="en-US" strike="noStrike" noProof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语法规范</a:t>
            </a:r>
            <a:endParaRPr lang="zh-CN" altLang="en-US"/>
          </a:p>
        </p:txBody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/>
              <a:t>我们一般将属性放在上面，方法放在下面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这个是固定用法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上面的这个容器叫构造函数，又叫构造对象，专门放置属性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下面的这种写法叫原型对象，专门放置方法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r>
              <a:rPr lang="zh-CN" altLang="en-US"/>
              <a:t>后面我们讲解和这个格式有关的一切理论，课程的深度应该会强过将来面试你的人，就看你能理解几成。</a:t>
            </a:r>
            <a:endParaRPr lang="zh-CN" altLang="en-US"/>
          </a:p>
          <a:p>
            <a:pPr lvl="0"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理论的重要性</a:t>
            </a:r>
            <a:endParaRPr lang="zh-CN" altLang="en-US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sz="2400"/>
              <a:t>前面写了很多特效，但是想要面试成功一些企业是远远不够的，因为面试基本上都是考察理论基础。</a:t>
            </a:r>
            <a:endParaRPr lang="zh-CN" altLang="en-US" sz="2400"/>
          </a:p>
          <a:p>
            <a:pPr lvl="0" eaLnBrk="1" hangingPunct="1"/>
            <a:endParaRPr lang="zh-CN" altLang="en-US" sz="2400"/>
          </a:p>
          <a:p>
            <a:pPr lvl="0" eaLnBrk="1" hangingPunct="1"/>
            <a:r>
              <a:rPr lang="zh-CN" altLang="en-US" sz="2400"/>
              <a:t>大家不要想着在这四个月实践，写特效的能力会很高，没</a:t>
            </a:r>
            <a:r>
              <a:rPr lang="en-US" altLang="zh-CN" sz="2400"/>
              <a:t>3</a:t>
            </a:r>
            <a:r>
              <a:rPr lang="zh-CN" altLang="en-US" sz="2400"/>
              <a:t>年经验，实践能力是很难提到到一个高度的。</a:t>
            </a:r>
            <a:endParaRPr lang="zh-CN" altLang="en-US" sz="2400"/>
          </a:p>
          <a:p>
            <a:pPr lvl="0" eaLnBrk="1" hangingPunct="1"/>
            <a:endParaRPr lang="zh-CN" altLang="en-US" sz="2400"/>
          </a:p>
          <a:p>
            <a:pPr lvl="0" eaLnBrk="1" hangingPunct="1"/>
            <a:r>
              <a:rPr lang="zh-CN" altLang="en-US" sz="2400"/>
              <a:t>所以我们出去首先要成为理论巨人，才能通过人家公司的面试，公司一般都是通过面试你的理论能力，因为实践可以通过后天慢慢来培养，如果你连理论都不会，那么你连进人家公司的机会都没有。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属性定义两种方式</a:t>
            </a:r>
            <a:endParaRPr lang="zh-CN" altLang="en-US"/>
          </a:p>
        </p:txBody>
      </p:sp>
      <p:sp>
        <p:nvSpPr>
          <p:cNvPr id="54274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pPr eaLnBrk="1" hangingPunct="1">
              <a:lnSpc>
                <a:spcPct val="90000"/>
              </a:lnSpc>
            </a:pPr>
            <a:r>
              <a:rPr lang="en-US" altLang="zh-CN"/>
              <a:t>this.xx='</a:t>
            </a:r>
            <a:r>
              <a:rPr lang="zh-CN" altLang="en-US"/>
              <a:t>默认值</a:t>
            </a:r>
            <a:r>
              <a:rPr lang="en-US" altLang="zh-CN"/>
              <a:t>'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函数传参方式</a:t>
            </a: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方法定义的两种方式</a:t>
            </a:r>
            <a:endParaRPr lang="zh-CN" altLang="en-US"/>
          </a:p>
        </p:txBody>
      </p:sp>
      <p:sp>
        <p:nvSpPr>
          <p:cNvPr id="55298" name="文本占位符 573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person.prototype={}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person.pertotype.add=function(){}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术语总结 </a:t>
            </a:r>
            <a:r>
              <a:rPr lang="en-US" altLang="zh-CN"/>
              <a:t>- </a:t>
            </a:r>
            <a:r>
              <a:rPr lang="zh-CN" altLang="en-US"/>
              <a:t>小名和学名</a:t>
            </a:r>
            <a:endParaRPr lang="zh-CN" altLang="en-US"/>
          </a:p>
        </p:txBody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构造函数</a:t>
            </a:r>
            <a:endParaRPr lang="zh-CN" altLang="en-US"/>
          </a:p>
          <a:p>
            <a:pPr lvl="0" eaLnBrk="1" hangingPunct="1"/>
            <a:r>
              <a:rPr lang="zh-CN" altLang="en-US"/>
              <a:t>原型对象</a:t>
            </a:r>
            <a:endParaRPr lang="zh-CN" altLang="en-US"/>
          </a:p>
          <a:p>
            <a:pPr lvl="0" eaLnBrk="1" hangingPunct="1"/>
            <a:r>
              <a:rPr lang="zh-CN" altLang="en-US"/>
              <a:t>属性</a:t>
            </a:r>
            <a:endParaRPr lang="zh-CN" altLang="en-US"/>
          </a:p>
          <a:p>
            <a:pPr lvl="0" eaLnBrk="1" hangingPunct="1"/>
            <a:r>
              <a:rPr lang="zh-CN" altLang="en-US"/>
              <a:t>方法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9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57346" name="文本占位符 593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代码实现新闻对象</a:t>
            </a:r>
            <a:endParaRPr lang="zh-CN" altLang="en-US"/>
          </a:p>
        </p:txBody>
      </p:sp>
      <p:pic>
        <p:nvPicPr>
          <p:cNvPr id="57347" name="图片 5939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349500"/>
            <a:ext cx="4903788" cy="40227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6041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面向对象编程误区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8370" name="副标题 6041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6144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59394" name="文本占位符 614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面向对象编程语法规范不重要，</a:t>
            </a:r>
            <a:endParaRPr lang="zh-CN" altLang="en-US" dirty="0"/>
          </a:p>
          <a:p>
            <a:r>
              <a:rPr lang="zh-CN" altLang="en-US" dirty="0"/>
              <a:t>重要的是编程思维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给你任何一个物体，你能用对象思维分析出来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分析的时候不是随便分析的，是根据需求来定的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624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按需分析，而不是乱分析</a:t>
            </a:r>
            <a:endParaRPr lang="zh-CN" altLang="en-US" dirty="0"/>
          </a:p>
        </p:txBody>
      </p:sp>
      <p:sp>
        <p:nvSpPr>
          <p:cNvPr id="60418" name="文本占位符 62466"/>
          <p:cNvSpPr>
            <a:spLocks noGrp="1"/>
          </p:cNvSpPr>
          <p:nvPr>
            <p:ph idx="1"/>
          </p:nvPr>
        </p:nvSpPr>
        <p:spPr>
          <a:xfrm>
            <a:off x="457200" y="1600200"/>
            <a:ext cx="2892425" cy="456565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新闻，我页面只显示标题，时间，内容等，新闻还有新闻记者，新闻撰稿人，新闻摄影师等属性，由于页面没有显示这些，我们就不给这个新闻对象添加这些属性</a:t>
            </a:r>
            <a:endParaRPr lang="zh-CN" altLang="en-US" sz="2800" dirty="0"/>
          </a:p>
        </p:txBody>
      </p:sp>
      <p:pic>
        <p:nvPicPr>
          <p:cNvPr id="60419" name="图片 624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08400" y="1628775"/>
            <a:ext cx="5003800" cy="4105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r" eaLnBrk="1" hangingPunct="1"/>
            <a:fld id="{9A0DB2DC-4C9A-4742-B13C-FB6460FD3503}" type="slidenum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1442" name="标题 1"/>
          <p:cNvSpPr>
            <a:spLocks noGrp="1"/>
          </p:cNvSpPr>
          <p:nvPr>
            <p:ph type="ctrTitle"/>
          </p:nvPr>
        </p:nvSpPr>
        <p:spPr>
          <a:xfrm>
            <a:off x="395288" y="2133600"/>
            <a:ext cx="8135937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000"/>
              <a:t>主题：如何使用我们定义好的对象</a:t>
            </a:r>
            <a:endParaRPr lang="zh-CN" altLang="en-US" sz="4000"/>
          </a:p>
        </p:txBody>
      </p:sp>
      <p:sp>
        <p:nvSpPr>
          <p:cNvPr id="61443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抽象和具体</a:t>
            </a:r>
            <a:endParaRPr lang="zh-CN" altLang="en-US"/>
          </a:p>
        </p:txBody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我们前面定义好的对象是抽象的，</a:t>
            </a:r>
            <a:endParaRPr lang="zh-CN" altLang="en-US"/>
          </a:p>
          <a:p>
            <a:pPr lvl="0" eaLnBrk="1" hangingPunct="1"/>
            <a:r>
              <a:rPr lang="zh-CN" altLang="en-US"/>
              <a:t>无法直接使用，我们只能使用具体的。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/>
              <a:t>那么什么是抽象，什么是具体呢？？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同学们知道有哪些水果？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香蕉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苹果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菠萝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荔枝</a:t>
            </a:r>
            <a:endParaRPr lang="zh-CN" altLang="en-US" dirty="0"/>
          </a:p>
          <a:p>
            <a:pPr lvl="1" indent="-285750" eaLnBrk="1" hangingPunct="1"/>
            <a:endParaRPr lang="zh-CN" altLang="en-US" dirty="0"/>
          </a:p>
          <a:p>
            <a:pPr lvl="1" indent="-285750" eaLnBrk="1" hangingPunct="1"/>
            <a:endParaRPr lang="zh-CN" altLang="en-US" dirty="0"/>
          </a:p>
          <a:p>
            <a:pPr lvl="1" indent="-285750" eaLnBrk="1" hangingPunct="1"/>
            <a:r>
              <a:rPr lang="zh-CN" altLang="en-US" dirty="0"/>
              <a:t>水果是抽象的，具体的某个水果是具体的</a:t>
            </a:r>
            <a:endParaRPr lang="zh-CN" altLang="en-US" dirty="0"/>
          </a:p>
          <a:p>
            <a:pPr lvl="1" indent="-28575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</a:p>
        </p:txBody>
      </p:sp>
      <p:sp>
        <p:nvSpPr>
          <p:cNvPr id="9218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>
              <a:lnSpc>
                <a:spcPct val="90000"/>
              </a:lnSpc>
            </a:pPr>
            <a:r>
              <a:rPr lang="zh-CN" altLang="en-US" sz="2400" dirty="0"/>
              <a:t>简单说下你对函数的了解</a:t>
            </a:r>
            <a:endParaRPr lang="zh-CN" altLang="en-US" sz="2400" dirty="0"/>
          </a:p>
          <a:p>
            <a:pPr lvl="1" indent="-285750">
              <a:lnSpc>
                <a:spcPct val="90000"/>
              </a:lnSpc>
            </a:pPr>
            <a:r>
              <a:rPr lang="zh-CN" altLang="en-US" sz="2000" dirty="0"/>
              <a:t>答案：我不会说，我只会用</a:t>
            </a:r>
            <a:endParaRPr lang="zh-CN" altLang="en-US" sz="2000" dirty="0"/>
          </a:p>
          <a:p>
            <a:pPr lvl="1" indent="-285750">
              <a:lnSpc>
                <a:spcPct val="90000"/>
              </a:lnSpc>
            </a:pPr>
            <a:r>
              <a:rPr lang="zh-CN" altLang="en-US" sz="2000" dirty="0"/>
              <a:t>函数有名称，参数，这样回答等于没说，那怎么说呢？</a:t>
            </a:r>
            <a:endParaRPr lang="zh-CN" altLang="en-US" sz="2000" dirty="0"/>
          </a:p>
          <a:p>
            <a:pPr lvl="0">
              <a:lnSpc>
                <a:spcPct val="90000"/>
              </a:lnSpc>
            </a:pPr>
            <a:r>
              <a:rPr lang="zh-CN" altLang="en-US" sz="2400" dirty="0"/>
              <a:t>简单说下你对面向对象的理解</a:t>
            </a:r>
            <a:endParaRPr lang="zh-CN" altLang="en-US" sz="2400" dirty="0"/>
          </a:p>
          <a:p>
            <a:pPr lvl="0">
              <a:lnSpc>
                <a:spcPct val="90000"/>
              </a:lnSpc>
            </a:pPr>
            <a:r>
              <a:rPr lang="zh-CN" altLang="en-US" sz="2300" dirty="0"/>
              <a:t>简单说下你对原型链的理解</a:t>
            </a:r>
            <a:endParaRPr lang="zh-CN" altLang="en-US" sz="2300" dirty="0"/>
          </a:p>
          <a:p>
            <a:pPr lvl="0">
              <a:lnSpc>
                <a:spcPct val="90000"/>
              </a:lnSpc>
            </a:pPr>
            <a:r>
              <a:rPr lang="zh-CN" altLang="en-US" sz="2300" dirty="0"/>
              <a:t>简述你对JS中继承的理解</a:t>
            </a:r>
            <a:endParaRPr lang="zh-CN" altLang="en-US" sz="2300" dirty="0"/>
          </a:p>
          <a:p>
            <a:pPr lvl="1" indent="-285750">
              <a:lnSpc>
                <a:spcPct val="90000"/>
              </a:lnSpc>
            </a:pPr>
            <a:endParaRPr lang="zh-CN" altLang="en-US" sz="2000" dirty="0"/>
          </a:p>
          <a:p>
            <a:pPr lvl="1" indent="-285750">
              <a:lnSpc>
                <a:spcPct val="90000"/>
              </a:lnSpc>
            </a:pPr>
            <a:r>
              <a:rPr lang="zh-CN" altLang="en-US" sz="2000" dirty="0"/>
              <a:t>像这样的面试题，你前面不管做多少特效，写多少代码你都回答不好，因为你压根没有这方面的理论基础，也就是内功</a:t>
            </a:r>
            <a:endParaRPr lang="zh-CN" altLang="en-US" sz="2000" dirty="0"/>
          </a:p>
          <a:p>
            <a:pPr lvl="1" indent="-285750">
              <a:lnSpc>
                <a:spcPct val="90000"/>
              </a:lnSpc>
            </a:pPr>
            <a:r>
              <a:rPr lang="zh-CN" altLang="en-US" sz="2000" dirty="0"/>
              <a:t>除非你是万中无一的绝世好运+绝世高手，获得了独孤九剑，可以没有内功，也能无敌。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人是抽象，而具体的某个人是具体的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人只是一个概念，泛称，看不见摸不着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而某个人可以看见，可以摸得着，比如我就是一个人，大家能看见，能摸得到吧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学生是抽象的，具体的某个学生是具体的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学生是一个概念，泛称，看不见，摸不着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而小王是一个学生，可以看得见，摸得着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产品的抽象和具体</a:t>
            </a:r>
            <a:endParaRPr lang="zh-CN" altLang="en-US"/>
          </a:p>
        </p:txBody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sz="2400"/>
              <a:t>产品是抽象，每个产品是具体</a:t>
            </a:r>
            <a:endParaRPr lang="zh-CN" altLang="en-US" sz="2400"/>
          </a:p>
          <a:p>
            <a:pPr lvl="0" eaLnBrk="1" hangingPunct="1"/>
            <a:r>
              <a:rPr lang="zh-CN" altLang="en-US" sz="2400"/>
              <a:t>抽象的东西是看不见摸不着的，我们无法使用，我们只能使用具体的，那么如何具体化某个产品呢</a:t>
            </a:r>
            <a:endParaRPr lang="zh-CN" altLang="en-US" sz="2400"/>
          </a:p>
        </p:txBody>
      </p:sp>
      <p:pic>
        <p:nvPicPr>
          <p:cNvPr id="65540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00113" y="2925763"/>
            <a:ext cx="5818187" cy="33639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使用产品对象</a:t>
            </a:r>
            <a:endParaRPr lang="zh-CN" altLang="en-US"/>
          </a:p>
        </p:txBody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这里我们具体化了一个苹果</a:t>
            </a:r>
            <a:r>
              <a:rPr lang="en-US" altLang="zh-CN"/>
              <a:t>iphone</a:t>
            </a:r>
            <a:r>
              <a:rPr lang="zh-CN" altLang="en-US"/>
              <a:t>手机，价格是</a:t>
            </a:r>
            <a:r>
              <a:rPr lang="en-US" altLang="zh-CN"/>
              <a:t>6000</a:t>
            </a:r>
            <a:r>
              <a:rPr lang="zh-CN" altLang="en-US"/>
              <a:t>元，然后我们通过点语法访问对象中的属性和方法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使用对象中的工具方法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7586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/>
              <a:t>定义属性规范：</a:t>
            </a:r>
            <a:r>
              <a:rPr lang="en-US" altLang="zh-CN"/>
              <a:t>this</a:t>
            </a:r>
            <a:endParaRPr lang="en-US" altLang="zh-CN"/>
          </a:p>
          <a:p>
            <a:pPr lvl="0"/>
            <a:r>
              <a:rPr lang="zh-CN" altLang="en-US"/>
              <a:t>对象属性赋值：</a:t>
            </a:r>
            <a:r>
              <a:rPr lang="en-US" altLang="zh-CN"/>
              <a:t>iphone.name=''</a:t>
            </a:r>
            <a:endParaRPr lang="en-US" altLang="zh-CN"/>
          </a:p>
          <a:p>
            <a:pPr lvl="0"/>
            <a:r>
              <a:rPr lang="zh-CN" altLang="en-US"/>
              <a:t>添加一个属性</a:t>
            </a:r>
            <a:endParaRPr lang="zh-CN" altLang="en-US"/>
          </a:p>
          <a:p>
            <a:pPr lvl="0"/>
            <a:r>
              <a:rPr lang="zh-CN" altLang="en-US"/>
              <a:t>修改一个属性的值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706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参数方式</a:t>
            </a:r>
            <a:endParaRPr lang="zh-CN" altLang="en-US"/>
          </a:p>
        </p:txBody>
      </p:sp>
      <p:sp>
        <p:nvSpPr>
          <p:cNvPr id="68610" name="文本占位符 7065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68611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560" y="1772920"/>
            <a:ext cx="8990965" cy="20300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9634" name="Rectangle 1"/>
          <p:cNvSpPr>
            <a:spLocks noGrp="1"/>
          </p:cNvSpPr>
          <p:nvPr>
            <p:ph/>
          </p:nvPr>
        </p:nvSpPr>
        <p:spPr>
          <a:xfrm>
            <a:off x="827088" y="2025650"/>
            <a:ext cx="7200900" cy="974725"/>
          </a:xfrm>
          <a:solidFill>
            <a:srgbClr val="F5F5F5"/>
          </a:solidFill>
        </p:spPr>
        <p:txBody>
          <a:bodyPr wrap="square" lIns="0" tIns="0" rIns="0" bIns="0" anchor="ctr">
            <a:spAutoFit/>
          </a:bodyPr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Arial" charset="0"/>
              </a:rPr>
              <a:t>先实例后使用</a:t>
            </a:r>
            <a:endParaRPr lang="en-US" altLang="x-none" dirty="0">
              <a:latin typeface="Arial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Arial" charset="0"/>
              </a:rPr>
              <a:t>访问成员（属性，方法）点语法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69635" name="Rectangle 2"/>
          <p:cNvSpPr/>
          <p:nvPr/>
        </p:nvSpPr>
        <p:spPr>
          <a:xfrm>
            <a:off x="793750" y="3638550"/>
            <a:ext cx="2765425" cy="614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ctr">
            <a:spAutoFit/>
          </a:bodyPr>
          <a:p>
            <a:pPr lvl="0" eaLnBrk="0" hangingPunct="0"/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zhangsan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宋体" charset="-122"/>
                <a:sym typeface="宋体" charset="-122"/>
              </a:rPr>
              <a:t>.propertyName </a:t>
            </a:r>
            <a:endParaRPr lang="en-US" altLang="x-none" sz="2000" dirty="0">
              <a:solidFill>
                <a:srgbClr val="000000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lvl="0" eaLnBrk="0" hangingPunct="0"/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zhangsan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宋体" charset="-122"/>
                <a:sym typeface="宋体" charset="-122"/>
              </a:rPr>
              <a:t>.methodName(); </a:t>
            </a:r>
            <a:endParaRPr lang="zh-CN" altLang="en-US" dirty="0">
              <a:latin typeface="Arial" charset="0"/>
              <a:ea typeface="宋体" charset="-122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727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主题：简单的商城例子将前面的知识串起来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70658" name="副标题 7270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sz="4000"/>
              <a:t>面向对象的简单运用 </a:t>
            </a:r>
            <a:endParaRPr lang="zh-CN" altLang="en-US" sz="4000"/>
          </a:p>
        </p:txBody>
      </p:sp>
      <p:pic>
        <p:nvPicPr>
          <p:cNvPr id="71682" name="内容占位符 73730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4716145" y="1196975"/>
            <a:ext cx="4288790" cy="5002530"/>
          </a:xfrm>
        </p:spPr>
      </p:pic>
      <p:pic>
        <p:nvPicPr>
          <p:cNvPr id="71683" name="图片 7373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9750" y="1485900"/>
            <a:ext cx="2640013" cy="25908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1684" name="图片 737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315" y="3933190"/>
            <a:ext cx="4374515" cy="2435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72706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2707" name="图片 7475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5165" y="1702435"/>
            <a:ext cx="7874635" cy="287464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757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函数方式写法</a:t>
            </a:r>
            <a:endParaRPr lang="zh-CN" altLang="en-US"/>
          </a:p>
        </p:txBody>
      </p:sp>
      <p:sp>
        <p:nvSpPr>
          <p:cNvPr id="73730" name="文本占位符 7577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3731" name="图片 7577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1629410"/>
            <a:ext cx="8282305" cy="16275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理论面试题比重</a:t>
            </a:r>
            <a:endParaRPr lang="zh-CN" altLang="en-US"/>
          </a:p>
        </p:txBody>
      </p:sp>
      <p:sp>
        <p:nvSpPr>
          <p:cNvPr id="10242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en-US" altLang="zh-CN"/>
              <a:t>99.999999%</a:t>
            </a:r>
            <a:endParaRPr lang="en-US" altLang="zh-CN"/>
          </a:p>
          <a:p>
            <a:pPr lvl="0"/>
            <a:r>
              <a:rPr lang="zh-CN" altLang="en-US"/>
              <a:t>理论不懂，你连企业的大门都进不去</a:t>
            </a:r>
            <a:endParaRPr lang="zh-CN" altLang="en-US"/>
          </a:p>
          <a:p>
            <a:pPr lvl="0"/>
            <a:r>
              <a:rPr lang="zh-CN" altLang="en-US"/>
              <a:t>实践可以后天在项目中慢慢培养，但是如果没有理论基础，你连实践的机会都没有</a:t>
            </a:r>
            <a:endParaRPr lang="zh-CN" altLang="en-US"/>
          </a:p>
          <a:p>
            <a:pPr lvl="0"/>
            <a:r>
              <a:rPr lang="zh-CN" altLang="en-US"/>
              <a:t>必须成为理论巨人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68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添加其他一些方法</a:t>
            </a:r>
            <a:endParaRPr lang="zh-CN" altLang="en-US"/>
          </a:p>
        </p:txBody>
      </p:sp>
      <p:sp>
        <p:nvSpPr>
          <p:cNvPr id="74754" name="文本占位符 7680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4755" name="图片 768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7405" y="1412875"/>
            <a:ext cx="7482840" cy="48895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另外一种绑定方式</a:t>
            </a:r>
            <a:endParaRPr lang="zh-CN" altLang="en-US"/>
          </a:p>
        </p:txBody>
      </p:sp>
      <p:sp>
        <p:nvSpPr>
          <p:cNvPr id="75778" name="文本占位符 7782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豆豆加加法则</a:t>
            </a:r>
            <a:endParaRPr lang="zh-CN" altLang="en-US"/>
          </a:p>
        </p:txBody>
      </p:sp>
      <p:pic>
        <p:nvPicPr>
          <p:cNvPr id="75779" name="图片 7782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3213100"/>
            <a:ext cx="7362825" cy="2447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练习 新闻</a:t>
            </a:r>
            <a:endParaRPr lang="zh-CN" altLang="en-US"/>
          </a:p>
        </p:txBody>
      </p:sp>
      <p:sp>
        <p:nvSpPr>
          <p:cNvPr id="76802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 </a:t>
            </a:r>
            <a:r>
              <a:rPr lang="en-US" altLang="zh-CN"/>
              <a:t>- </a:t>
            </a:r>
            <a:r>
              <a:rPr lang="zh-CN" altLang="en-US"/>
              <a:t>类，实例术语的引入</a:t>
            </a:r>
            <a:endParaRPr lang="zh-CN" altLang="en-US"/>
          </a:p>
        </p:txBody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抽象 -- 类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具体 -- 实例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具体化的过程又称之为‘实例化’</a:t>
            </a:r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类可以有多个实例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人有很多人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学生有很多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产品可以有多个产品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</a:t>
            </a:r>
            <a:r>
              <a:rPr lang="en-US" altLang="zh-CN"/>
              <a:t>2 -- </a:t>
            </a:r>
            <a:r>
              <a:rPr lang="zh-CN" altLang="en-US"/>
              <a:t>原型方式定义对象语法</a:t>
            </a:r>
            <a:endParaRPr lang="zh-CN" altLang="en-US"/>
          </a:p>
        </p:txBody>
      </p:sp>
      <p:sp>
        <p:nvSpPr>
          <p:cNvPr id="7987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定义规范</a:t>
            </a:r>
            <a:endParaRPr lang="zh-CN" altLang="en-US"/>
          </a:p>
          <a:p>
            <a:pPr lvl="0" eaLnBrk="1" hangingPunct="1"/>
            <a:r>
              <a:rPr lang="zh-CN" altLang="en-US"/>
              <a:t>使用规范</a:t>
            </a:r>
            <a:endParaRPr lang="zh-CN" altLang="en-US"/>
          </a:p>
        </p:txBody>
      </p:sp>
      <p:pic>
        <p:nvPicPr>
          <p:cNvPr id="79876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2781300"/>
            <a:ext cx="6599237" cy="3819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奇怪的书写方式</a:t>
            </a:r>
            <a:endParaRPr lang="zh-CN" altLang="en-US"/>
          </a:p>
        </p:txBody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这就和：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汉字为什么这么写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英文单词为什么写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阿拉伯数字的1为什么这么些而不是其他写法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道理是一样的，这是一种固定书写格式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明天的课程我们会对这个写法抽丝拨茧，从里到外了解其所有知识点，所有可能的面试题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/>
            <a:r>
              <a:rPr lang="zh-CN" altLang="en-US"/>
              <a:t>主题：对象开发列表页</a:t>
            </a:r>
            <a:endParaRPr lang="zh-CN" altLang="en-US"/>
          </a:p>
        </p:txBody>
      </p:sp>
      <p:sp>
        <p:nvSpPr>
          <p:cNvPr id="81922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>
              <a:buNone/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4000"/>
              <a:t>面向对象的简单运用</a:t>
            </a:r>
            <a:r>
              <a:rPr lang="en-US" altLang="zh-CN" sz="4000"/>
              <a:t>-</a:t>
            </a:r>
            <a:r>
              <a:rPr lang="zh-CN" altLang="en-US" sz="4000"/>
              <a:t>多个产品对象</a:t>
            </a:r>
            <a:endParaRPr lang="zh-CN" altLang="en-US" sz="4000"/>
          </a:p>
        </p:txBody>
      </p:sp>
      <p:pic>
        <p:nvPicPr>
          <p:cNvPr id="82947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484313"/>
            <a:ext cx="9074150" cy="41036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开发思路</a:t>
            </a:r>
            <a:endParaRPr lang="zh-CN" altLang="en-US"/>
          </a:p>
        </p:txBody>
      </p:sp>
      <p:sp>
        <p:nvSpPr>
          <p:cNvPr id="83970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/>
              <a:t>先开发单个产品对象</a:t>
            </a:r>
            <a:endParaRPr lang="zh-CN" altLang="en-US"/>
          </a:p>
          <a:p>
            <a:pPr lvl="0"/>
            <a:r>
              <a:rPr lang="zh-CN" altLang="en-US"/>
              <a:t>然后将单个对象看成一个整理遍历即可。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84994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主题：对象的字面量形式</a:t>
            </a:r>
            <a:endParaRPr lang="zh-CN" altLang="en-US"/>
          </a:p>
        </p:txBody>
      </p:sp>
      <p:sp>
        <p:nvSpPr>
          <p:cNvPr id="84995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教学目标：</a:t>
            </a:r>
            <a:endParaRPr lang="zh-CN" altLang="en-US" sz="2800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比较</a:t>
            </a:r>
            <a:r>
              <a:rPr lang="en-US" altLang="zh-CN" sz="2800"/>
              <a:t>json</a:t>
            </a:r>
            <a:r>
              <a:rPr lang="zh-CN" altLang="en-US" sz="2800"/>
              <a:t>字面量对象和</a:t>
            </a:r>
            <a:r>
              <a:rPr lang="en-US" altLang="zh-CN" sz="2800"/>
              <a:t>json</a:t>
            </a:r>
            <a:r>
              <a:rPr lang="zh-CN" altLang="en-US" sz="2800"/>
              <a:t>协议</a:t>
            </a:r>
            <a:endParaRPr lang="zh-CN" altLang="en-US" sz="2800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了解数据是如何传输的</a:t>
            </a:r>
            <a:endParaRPr lang="zh-CN" altLang="en-US" sz="2800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了解序列化和反序列化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/>
              <a:t>课程基础</a:t>
            </a:r>
            <a:endParaRPr lang="zh-CN" altLang="en-US"/>
          </a:p>
        </p:txBody>
      </p:sp>
      <p:sp>
        <p:nvSpPr>
          <p:cNvPr id="11266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zh-CN" altLang="en-US" dirty="0"/>
              <a:t>能够开发基本的特效</a:t>
            </a:r>
            <a:endParaRPr lang="en-US" altLang="x-none" dirty="0"/>
          </a:p>
          <a:p>
            <a:pPr lvl="0"/>
            <a:r>
              <a:rPr lang="zh-CN" altLang="en-US" dirty="0"/>
              <a:t>以后我们所有的案例都是建立在大家已经可以写出网上各种特效了：</a:t>
            </a:r>
            <a:endParaRPr lang="en-US" altLang="x-none" dirty="0"/>
          </a:p>
          <a:p>
            <a:pPr lvl="1" indent="-285750"/>
            <a:r>
              <a:rPr lang="zh-CN" altLang="en-US" dirty="0"/>
              <a:t>京东</a:t>
            </a:r>
            <a:endParaRPr lang="en-US" altLang="x-none" dirty="0"/>
          </a:p>
          <a:p>
            <a:pPr lvl="1" indent="-285750"/>
            <a:r>
              <a:rPr lang="zh-CN" altLang="en-US" dirty="0"/>
              <a:t>百度</a:t>
            </a:r>
            <a:endParaRPr lang="en-US" altLang="x-none" dirty="0"/>
          </a:p>
          <a:p>
            <a:pPr lvl="1" indent="-285750"/>
            <a:r>
              <a:rPr lang="zh-CN" altLang="en-US" dirty="0"/>
              <a:t>新浪</a:t>
            </a:r>
            <a:endParaRPr lang="en-US" altLang="x-none" dirty="0"/>
          </a:p>
          <a:p>
            <a:pPr lvl="1" indent="-285750"/>
            <a:r>
              <a:rPr lang="zh-CN" altLang="en-US" dirty="0"/>
              <a:t>。。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8601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8601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前面我们学习了</a:t>
            </a:r>
            <a:r>
              <a:rPr lang="en-US" altLang="zh-CN"/>
              <a:t>json</a:t>
            </a:r>
            <a:r>
              <a:rPr lang="zh-CN" altLang="en-US"/>
              <a:t>对象，其又称之为对象的字面量形式</a:t>
            </a:r>
            <a:endParaRPr lang="zh-CN" altLang="en-US"/>
          </a:p>
          <a:p>
            <a:pPr lvl="0" eaLnBrk="1" hangingPunct="1"/>
            <a:endParaRPr lang="zh-CN" altLang="en-US"/>
          </a:p>
          <a:p>
            <a:pPr lvl="0" eaLnBrk="1" hangingPunct="1"/>
            <a:r>
              <a:rPr lang="zh-CN" altLang="en-US"/>
              <a:t>他是面向对象的一种简化写法，是对象的一个实例，所以我们前面使用</a:t>
            </a:r>
            <a:r>
              <a:rPr lang="en-US" altLang="zh-CN"/>
              <a:t>json</a:t>
            </a:r>
            <a:r>
              <a:rPr lang="zh-CN" altLang="en-US"/>
              <a:t>字面量的时候无需实例化了。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89089"/>
          <p:cNvSpPr>
            <a:spLocks noGrp="1"/>
          </p:cNvSpPr>
          <p:nvPr>
            <p:ph type="title"/>
          </p:nvPr>
        </p:nvSpPr>
        <p:spPr>
          <a:xfrm>
            <a:off x="395288" y="620713"/>
            <a:ext cx="8229600" cy="1143000"/>
          </a:xfrm>
        </p:spPr>
        <p:txBody>
          <a:bodyPr anchor="ctr"/>
          <a:p>
            <a:r>
              <a:rPr lang="en-US" altLang="zh-CN"/>
              <a:t>JSON</a:t>
            </a:r>
            <a:r>
              <a:rPr lang="zh-CN" altLang="en-US"/>
              <a:t>对象定义</a:t>
            </a:r>
            <a:endParaRPr lang="zh-CN" altLang="en-US"/>
          </a:p>
        </p:txBody>
      </p:sp>
      <p:sp>
        <p:nvSpPr>
          <p:cNvPr id="87042" name="文本占位符 89090"/>
          <p:cNvSpPr>
            <a:spLocks noGrp="1"/>
          </p:cNvSpPr>
          <p:nvPr>
            <p:ph idx="1"/>
          </p:nvPr>
        </p:nvSpPr>
        <p:spPr>
          <a:xfrm>
            <a:off x="179388" y="1628775"/>
            <a:ext cx="8794750" cy="4527550"/>
          </a:xfrm>
        </p:spPr>
        <p:txBody>
          <a:bodyPr anchor="t"/>
          <a:p>
            <a:r>
              <a:rPr lang="en-US" altLang="zh-CN"/>
              <a:t>JSON</a:t>
            </a:r>
            <a:r>
              <a:rPr lang="zh-CN" altLang="en-US"/>
              <a:t>全称为</a:t>
            </a:r>
            <a:r>
              <a:rPr lang="en-US" altLang="zh-CN"/>
              <a:t>JavaScript</a:t>
            </a:r>
            <a:r>
              <a:rPr lang="zh-CN" altLang="en-US"/>
              <a:t>对象简单表示法</a:t>
            </a:r>
            <a:r>
              <a:rPr lang="en-US" altLang="zh-CN"/>
              <a:t>(JavaScript Object Notation)</a:t>
            </a:r>
            <a:endParaRPr lang="en-US" altLang="zh-CN"/>
          </a:p>
          <a:p>
            <a:r>
              <a:rPr lang="zh-CN" altLang="en-US"/>
              <a:t>即通过字面量来表示一个对象，</a:t>
            </a:r>
            <a:endParaRPr lang="zh-CN" altLang="en-US"/>
          </a:p>
          <a:p>
            <a:r>
              <a:rPr lang="zh-CN" altLang="en-US"/>
              <a:t>从简单到复杂均可使用此方式。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ctrTitle"/>
          </p:nvPr>
        </p:nvSpPr>
        <p:spPr>
          <a:xfrm>
            <a:off x="-179387" y="400050"/>
            <a:ext cx="10583862" cy="796925"/>
          </a:xfrm>
        </p:spPr>
        <p:txBody>
          <a:bodyPr anchor="ctr"/>
          <a:p>
            <a:r>
              <a:rPr lang="zh-CN" altLang="en-US" sz="3600" dirty="0"/>
              <a:t>字面量创建的对象和</a:t>
            </a:r>
            <a:r>
              <a:rPr lang="en-US" altLang="x-none" sz="3600" dirty="0"/>
              <a:t>json</a:t>
            </a:r>
            <a:r>
              <a:rPr lang="zh-CN" altLang="en-US" sz="3600" dirty="0"/>
              <a:t>对象区别</a:t>
            </a:r>
            <a:endParaRPr lang="zh-CN" altLang="en-US" sz="3600" dirty="0"/>
          </a:p>
        </p:txBody>
      </p:sp>
      <p:sp>
        <p:nvSpPr>
          <p:cNvPr id="88066" name="内容占位符 2"/>
          <p:cNvSpPr>
            <a:spLocks noGrp="1"/>
          </p:cNvSpPr>
          <p:nvPr>
            <p:ph type="subTitle" idx="1"/>
          </p:nvPr>
        </p:nvSpPr>
        <p:spPr>
          <a:xfrm>
            <a:off x="250825" y="1196975"/>
            <a:ext cx="3889375" cy="5262563"/>
          </a:xfrm>
          <a:solidFill>
            <a:srgbClr val="D8D8D8"/>
          </a:solidFill>
        </p:spPr>
        <p:txBody>
          <a:bodyPr anchor="t"/>
          <a:p>
            <a:pPr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js</a:t>
            </a:r>
            <a:r>
              <a:rPr lang="zh-CN" altLang="en-US" sz="2800" dirty="0">
                <a:solidFill>
                  <a:srgbClr val="FF0000"/>
                </a:solidFill>
              </a:rPr>
              <a:t>对象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x-none" sz="2000" dirty="0"/>
              <a:t>var objectLiteral = {</a:t>
            </a:r>
            <a:endParaRPr lang="zh-CN" altLang="en-US" sz="2000" dirty="0"/>
          </a:p>
          <a:p>
            <a:pPr>
              <a:buNone/>
            </a:pPr>
            <a:r>
              <a:rPr lang="en-US" altLang="x-none" sz="2000" dirty="0"/>
              <a:t>  </a:t>
            </a:r>
            <a:r>
              <a:rPr lang="en-US" altLang="x-none" sz="2000" b="1" dirty="0">
                <a:solidFill>
                  <a:srgbClr val="FF0000"/>
                </a:solidFill>
              </a:rPr>
              <a:t>name</a:t>
            </a:r>
            <a:r>
              <a:rPr lang="en-US" altLang="x-none" sz="2000" dirty="0"/>
              <a:t>: "Objector.L",</a:t>
            </a:r>
            <a:endParaRPr lang="zh-CN" altLang="en-US" sz="2000" dirty="0"/>
          </a:p>
          <a:p>
            <a:pPr>
              <a:buNone/>
            </a:pPr>
            <a:r>
              <a:rPr lang="en-US" altLang="x-none" sz="2000" dirty="0"/>
              <a:t>  age: "24",</a:t>
            </a:r>
            <a:endParaRPr lang="zh-CN" altLang="en-US" sz="2000" dirty="0"/>
          </a:p>
          <a:p>
            <a:pPr>
              <a:buNone/>
            </a:pPr>
            <a:r>
              <a:rPr lang="en-US" altLang="x-none" sz="2000" dirty="0"/>
              <a:t>  special: "JavaScript",</a:t>
            </a:r>
            <a:endParaRPr lang="zh-CN" altLang="en-US" sz="2000" dirty="0"/>
          </a:p>
          <a:p>
            <a:pPr>
              <a:buNone/>
            </a:pPr>
            <a:r>
              <a:rPr lang="en-US" altLang="x-none" sz="2000" dirty="0"/>
              <a:t>  sayName: function() {</a:t>
            </a:r>
            <a:endParaRPr lang="zh-CN" altLang="en-US" sz="2000" dirty="0"/>
          </a:p>
          <a:p>
            <a:pPr>
              <a:buNone/>
            </a:pPr>
            <a:r>
              <a:rPr lang="en-US" altLang="x-none" sz="2000" dirty="0"/>
              <a:t>    return this.name;</a:t>
            </a:r>
            <a:endParaRPr lang="zh-CN" altLang="en-US" sz="2000" dirty="0"/>
          </a:p>
          <a:p>
            <a:pPr>
              <a:buNone/>
            </a:pPr>
            <a:r>
              <a:rPr lang="en-US" altLang="x-none" sz="2000" dirty="0"/>
              <a:t>  }</a:t>
            </a:r>
            <a:endParaRPr lang="zh-CN" altLang="en-US" sz="2000" dirty="0"/>
          </a:p>
          <a:p>
            <a:pPr>
              <a:buNone/>
            </a:pPr>
            <a:r>
              <a:rPr lang="en-US" altLang="x-none" sz="2000" dirty="0"/>
              <a:t>};</a:t>
            </a:r>
            <a:endParaRPr lang="zh-CN" altLang="en-US" sz="2000" dirty="0"/>
          </a:p>
        </p:txBody>
      </p:sp>
      <p:sp>
        <p:nvSpPr>
          <p:cNvPr id="88067" name="矩形 3"/>
          <p:cNvSpPr/>
          <p:nvPr/>
        </p:nvSpPr>
        <p:spPr>
          <a:xfrm>
            <a:off x="4356100" y="1196975"/>
            <a:ext cx="4572000" cy="5262563"/>
          </a:xfrm>
          <a:prstGeom prst="rect">
            <a:avLst/>
          </a:prstGeom>
          <a:solidFill>
            <a:srgbClr val="D8D8D8"/>
          </a:solidFill>
          <a:ln w="9525">
            <a:noFill/>
            <a:miter/>
          </a:ln>
        </p:spPr>
        <p:txBody>
          <a:bodyPr anchor="t">
            <a:spAutoFit/>
          </a:bodyPr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en-US" altLang="x-none" sz="2400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对象</a:t>
            </a:r>
            <a:endParaRPr lang="en-US" altLang="x-none" sz="2400" dirty="0">
              <a:solidFill>
                <a:srgbClr val="FF0000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var jsonFormat = {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"summary"</a:t>
            </a: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: "Blogs",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"blogrolls": [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{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   "title": "Explore JavaScript",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   "link": "http://example.com/"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},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{ 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   "title": "Explore JavaScript",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   "link": "http://example.com/"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  }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  ]</a:t>
            </a:r>
            <a:endParaRPr lang="zh-CN" altLang="en-US" sz="2000" dirty="0">
              <a:solidFill>
                <a:srgbClr val="386698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42900" lvl="0" indent="-342900" eaLnBrk="0" hangingPunct="0">
              <a:spcBef>
                <a:spcPct val="20000"/>
              </a:spcBef>
              <a:buChar char="•"/>
            </a:pPr>
            <a:r>
              <a:rPr lang="zh-CN" altLang="en-US" sz="2000" dirty="0">
                <a:solidFill>
                  <a:srgbClr val="386698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};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Json</a:t>
            </a:r>
            <a:r>
              <a:rPr lang="zh-CN" altLang="en-US" sz="4400" dirty="0"/>
              <a:t>区别的理论知识</a:t>
            </a:r>
            <a:endParaRPr lang="zh-CN" altLang="en-US" sz="4400" dirty="0"/>
          </a:p>
        </p:txBody>
      </p:sp>
      <p:sp>
        <p:nvSpPr>
          <p:cNvPr id="89090" name="内容占位符 2"/>
          <p:cNvSpPr>
            <a:spLocks noGrp="1"/>
          </p:cNvSpPr>
          <p:nvPr>
            <p:ph type="subTitle" idx="1"/>
          </p:nvPr>
        </p:nvSpPr>
        <p:spPr>
          <a:xfrm>
            <a:off x="0" y="1557338"/>
            <a:ext cx="9037638" cy="2447925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Json</a:t>
            </a:r>
            <a:r>
              <a:rPr lang="zh-CN" altLang="en-US" sz="2400" dirty="0"/>
              <a:t>虽然语法规则要求加个</a:t>
            </a:r>
            <a:r>
              <a:rPr lang="en-US" altLang="x-none" sz="2400" dirty="0"/>
              <a:t>””</a:t>
            </a:r>
            <a:r>
              <a:rPr lang="zh-CN" altLang="en-US" sz="2400" dirty="0"/>
              <a:t>，但是其实不加也是正确的。</a:t>
            </a:r>
            <a:endParaRPr lang="zh-CN" altLang="en-US" sz="2400" dirty="0"/>
          </a:p>
          <a:p>
            <a:pPr algn="l">
              <a:buNone/>
            </a:pPr>
            <a:endParaRPr lang="zh-CN" altLang="en-US" sz="2800" dirty="0"/>
          </a:p>
          <a:p>
            <a:pPr algn="l">
              <a:buNone/>
            </a:pPr>
            <a:r>
              <a:rPr lang="zh-CN" altLang="en-US" sz="2400" dirty="0"/>
              <a:t>由于js语法不是很严谨，以后我们不用过于纠结这些小细节</a:t>
            </a:r>
            <a:endParaRPr lang="zh-CN" altLang="en-US" sz="2400" dirty="0"/>
          </a:p>
          <a:p>
            <a:pPr algn="l">
              <a:buNone/>
            </a:pPr>
            <a:r>
              <a:rPr lang="zh-CN" altLang="en-US" sz="2400" dirty="0"/>
              <a:t>以后统一将json对象，json字面量，对象的字面量形式看成是一回事</a:t>
            </a:r>
            <a:endParaRPr lang="zh-CN" altLang="en-US" sz="2400" dirty="0"/>
          </a:p>
          <a:p>
            <a:pPr algn="l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JSON</a:t>
            </a:r>
            <a:r>
              <a:rPr lang="zh-CN" altLang="en-US"/>
              <a:t>字面量的好处</a:t>
            </a:r>
            <a:endParaRPr lang="zh-CN" altLang="en-US"/>
          </a:p>
        </p:txBody>
      </p:sp>
      <p:sp>
        <p:nvSpPr>
          <p:cNvPr id="90114" name="文本占位符 921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可以减少中间变量，使代码的结构更加清晰，也更加直观。</a:t>
            </a:r>
            <a:endParaRPr lang="zh-CN" altLang="en-US"/>
          </a:p>
          <a:p>
            <a:r>
              <a:rPr lang="zh-CN" altLang="en-US"/>
              <a:t>而不必通过类来进行实例化，大大的提高了编码的效率。</a:t>
            </a:r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</a:t>
            </a:r>
            <a:r>
              <a:rPr lang="en-US" altLang="zh-CN"/>
              <a:t>json</a:t>
            </a:r>
            <a:r>
              <a:rPr lang="zh-CN" altLang="en-US"/>
              <a:t>定义产品对象</a:t>
            </a:r>
            <a:endParaRPr lang="zh-CN" altLang="en-US"/>
          </a:p>
        </p:txBody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</a:p>
        </p:txBody>
      </p:sp>
      <p:pic>
        <p:nvPicPr>
          <p:cNvPr id="91140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2775" y="1485900"/>
            <a:ext cx="7848600" cy="4775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使用</a:t>
            </a:r>
            <a:r>
              <a:rPr lang="en-US" altLang="zh-CN"/>
              <a:t>json</a:t>
            </a:r>
            <a:r>
              <a:rPr lang="zh-CN" altLang="en-US"/>
              <a:t>形式定义购物车对象</a:t>
            </a:r>
            <a:endParaRPr lang="zh-CN" altLang="en-US"/>
          </a:p>
        </p:txBody>
      </p:sp>
      <p:sp>
        <p:nvSpPr>
          <p:cNvPr id="921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</a:p>
        </p:txBody>
      </p:sp>
      <p:pic>
        <p:nvPicPr>
          <p:cNvPr id="9216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213" y="1701800"/>
            <a:ext cx="6753225" cy="172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完善整个功能</a:t>
            </a:r>
            <a:endParaRPr lang="zh-CN" altLang="en-US"/>
          </a:p>
        </p:txBody>
      </p:sp>
      <p:pic>
        <p:nvPicPr>
          <p:cNvPr id="93187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701800"/>
            <a:ext cx="3438525" cy="27701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zh-CN"/>
              <a:t>json</a:t>
            </a:r>
            <a:r>
              <a:rPr lang="zh-CN" altLang="en-US"/>
              <a:t>协议和</a:t>
            </a:r>
            <a:r>
              <a:rPr lang="en-US" altLang="zh-CN"/>
              <a:t>json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94211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教学目标：</a:t>
            </a:r>
            <a:endParaRPr lang="zh-CN" altLang="en-US" sz="2800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比较</a:t>
            </a:r>
            <a:r>
              <a:rPr lang="en-US" altLang="zh-CN" sz="2800"/>
              <a:t>json</a:t>
            </a:r>
            <a:r>
              <a:rPr lang="zh-CN" altLang="en-US" sz="2800"/>
              <a:t>字面量对象和</a:t>
            </a:r>
            <a:r>
              <a:rPr lang="en-US" altLang="zh-CN" sz="2800"/>
              <a:t>json</a:t>
            </a:r>
            <a:r>
              <a:rPr lang="zh-CN" altLang="en-US" sz="2800"/>
              <a:t>协议</a:t>
            </a:r>
            <a:endParaRPr lang="zh-CN" altLang="en-US" sz="2800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了解数据是如何传输的</a:t>
            </a:r>
            <a:endParaRPr lang="zh-CN" altLang="en-US" sz="2800"/>
          </a:p>
          <a:p>
            <a:pPr marL="342900" lvl="0" indent="-342900" algn="l" eaLnBrk="1" hangingPunct="1">
              <a:lnSpc>
                <a:spcPct val="80000"/>
              </a:lnSpc>
            </a:pPr>
            <a:r>
              <a:rPr lang="zh-CN" altLang="en-US" sz="2800"/>
              <a:t>了解序列化和反序列化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972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95234" name="文本占位符 972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什么是json协议</a:t>
            </a:r>
            <a:endParaRPr lang="zh-CN" altLang="en-US" dirty="0"/>
          </a:p>
          <a:p>
            <a:r>
              <a:rPr lang="zh-CN" altLang="en-US" dirty="0"/>
              <a:t>json和json对象的区别</a:t>
            </a:r>
            <a:endParaRPr lang="zh-CN" altLang="en-US" dirty="0"/>
          </a:p>
          <a:p>
            <a:r>
              <a:rPr lang="zh-CN" altLang="en-US" dirty="0"/>
              <a:t>xml协议和json协议的优缺点比较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>
                <a:solidFill>
                  <a:srgbClr val="898989"/>
                </a:solidFill>
                <a:latin typeface="Arial" charset="0"/>
                <a:ea typeface="宋体" charset="-122"/>
                <a:sym typeface="Calibri" pitchFamily="2" charset="0"/>
              </a:rPr>
            </a:fld>
            <a:endParaRPr lang="zh-CN" altLang="en-US" sz="1200">
              <a:solidFill>
                <a:srgbClr val="898989"/>
              </a:solidFill>
              <a:latin typeface="Arial" charset="0"/>
              <a:ea typeface="宋体" charset="-122"/>
              <a:sym typeface="Calibri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主题：生活中的对象</a:t>
            </a:r>
            <a:endParaRPr lang="zh-CN" altLang="en-US"/>
          </a:p>
        </p:txBody>
      </p:sp>
      <p:sp>
        <p:nvSpPr>
          <p:cNvPr id="12291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342900" lvl="0" indent="-342900" algn="l" eaLnBrk="1" hangingPunct="1"/>
            <a:r>
              <a:rPr lang="zh-CN" altLang="en-US"/>
              <a:t>教学目标：</a:t>
            </a:r>
            <a:endParaRPr lang="zh-CN" altLang="en-US"/>
          </a:p>
          <a:p>
            <a:pPr marL="342900" lvl="0" indent="-342900" algn="l" eaLnBrk="1" hangingPunct="1"/>
            <a:r>
              <a:rPr lang="zh-CN" altLang="en-US"/>
              <a:t>从生活中理解对象的好处</a:t>
            </a:r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983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json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96258" name="文本占位符 9830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/>
              <a:t>我们在</a:t>
            </a:r>
            <a:r>
              <a:rPr lang="en-US" altLang="zh-CN"/>
              <a:t>ajax</a:t>
            </a:r>
            <a:r>
              <a:rPr lang="zh-CN" altLang="en-US"/>
              <a:t>知道，后台返回给我们的是</a:t>
            </a:r>
            <a:r>
              <a:rPr lang="en-US" altLang="zh-CN"/>
              <a:t>json</a:t>
            </a:r>
            <a:r>
              <a:rPr lang="zh-CN" altLang="en-US"/>
              <a:t>字符串。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zh-CN" altLang="en-US"/>
              <a:t>这个</a:t>
            </a:r>
            <a:r>
              <a:rPr lang="en-US" altLang="zh-CN"/>
              <a:t>json</a:t>
            </a:r>
            <a:r>
              <a:rPr lang="zh-CN" altLang="en-US"/>
              <a:t>协议和</a:t>
            </a:r>
            <a:r>
              <a:rPr lang="en-US" altLang="zh-CN"/>
              <a:t>json</a:t>
            </a:r>
            <a:r>
              <a:rPr lang="zh-CN" altLang="en-US"/>
              <a:t>对象是什么关系呢？</a:t>
            </a:r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993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97282" name="文本占位符 9933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en-US" altLang="zh-CN"/>
              <a:t>JSON</a:t>
            </a:r>
            <a:r>
              <a:rPr lang="zh-CN" altLang="en-US"/>
              <a:t>协议事实上已经作为一种前端与服务器端的数据交换格式，是一种国际标准。他不是语言，他只是一个规范，按照这种规范写法就能实现数据传递。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003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复习</a:t>
            </a:r>
            <a:r>
              <a:rPr lang="en-US" altLang="zh-CN"/>
              <a:t>ajax</a:t>
            </a:r>
            <a:r>
              <a:rPr lang="zh-CN" altLang="en-US"/>
              <a:t>于</a:t>
            </a:r>
            <a:r>
              <a:rPr lang="en-US" altLang="zh-CN"/>
              <a:t>json</a:t>
            </a:r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98306" name="文本占位符 1003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ajax</a:t>
            </a:r>
            <a:r>
              <a:rPr lang="zh-CN" altLang="en-US"/>
              <a:t>，后台一般传递给我们的数据格式是</a:t>
            </a:r>
            <a:r>
              <a:rPr lang="en-US" altLang="zh-CN"/>
              <a:t>json</a:t>
            </a:r>
            <a:r>
              <a:rPr lang="zh-CN" altLang="en-US"/>
              <a:t>字符串，我们拿到数据之后，将其转化成</a:t>
            </a:r>
            <a:r>
              <a:rPr lang="en-US" altLang="zh-CN"/>
              <a:t>json</a:t>
            </a:r>
            <a:r>
              <a:rPr lang="zh-CN" altLang="en-US"/>
              <a:t>对象，再做其他处理</a:t>
            </a:r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1"/>
          <p:cNvSpPr>
            <a:spLocks noGrp="1"/>
          </p:cNvSpPr>
          <p:nvPr>
            <p:ph type="ctrTitle"/>
          </p:nvPr>
        </p:nvSpPr>
        <p:spPr>
          <a:xfrm>
            <a:off x="250825" y="549275"/>
            <a:ext cx="8893175" cy="796925"/>
          </a:xfrm>
        </p:spPr>
        <p:txBody>
          <a:bodyPr anchor="ctr"/>
          <a:p>
            <a:r>
              <a:rPr lang="zh-CN" altLang="en-US" sz="4400" dirty="0"/>
              <a:t>将</a:t>
            </a:r>
            <a:r>
              <a:rPr lang="en-US" altLang="x-none" sz="4400" dirty="0"/>
              <a:t>json</a:t>
            </a:r>
            <a:r>
              <a:rPr lang="zh-CN" altLang="en-US" sz="4400" dirty="0"/>
              <a:t>对象转化成</a:t>
            </a:r>
            <a:r>
              <a:rPr lang="en-US" altLang="x-none" sz="4400" dirty="0"/>
              <a:t>json</a:t>
            </a:r>
            <a:r>
              <a:rPr lang="zh-CN" altLang="en-US" sz="4400" dirty="0"/>
              <a:t>字符串</a:t>
            </a:r>
            <a:endParaRPr lang="zh-CN" altLang="en-US" sz="4400" dirty="0"/>
          </a:p>
        </p:txBody>
      </p:sp>
      <p:sp>
        <p:nvSpPr>
          <p:cNvPr id="9933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var a={"name":"tom","sex":"</a:t>
            </a:r>
            <a:r>
              <a:rPr lang="zh-CN" altLang="en-US" sz="3200" dirty="0"/>
              <a:t>男</a:t>
            </a:r>
            <a:r>
              <a:rPr lang="en-US" altLang="x-none" sz="3200" dirty="0"/>
              <a:t>","age":"24"};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var b='{"name":"Mike","sex":"</a:t>
            </a:r>
            <a:r>
              <a:rPr lang="zh-CN" altLang="en-US" sz="3200" dirty="0"/>
              <a:t>女</a:t>
            </a:r>
            <a:r>
              <a:rPr lang="en-US" altLang="x-none" sz="3200" dirty="0"/>
              <a:t>","age":"29"}';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JSON.stringify(obj)</a:t>
            </a:r>
            <a:r>
              <a:rPr lang="zh-CN" altLang="en-US" sz="3200" dirty="0"/>
              <a:t>将</a:t>
            </a:r>
            <a:r>
              <a:rPr lang="en-US" altLang="x-none" sz="3200" dirty="0"/>
              <a:t>JSON</a:t>
            </a:r>
            <a:r>
              <a:rPr lang="zh-CN" altLang="en-US" sz="3200" dirty="0"/>
              <a:t>转为字符串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>
                <a:solidFill>
                  <a:srgbClr val="00B050"/>
                </a:solidFill>
              </a:rPr>
              <a:t>var aToStr=JSON.stringify(a);</a:t>
            </a:r>
            <a:endParaRPr lang="zh-CN" altLang="en-US" sz="32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>
                <a:solidFill>
                  <a:srgbClr val="00B050"/>
                </a:solidFill>
              </a:rPr>
              <a:t>alert(typeof(aToStr));  //string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"/>
          <p:cNvSpPr>
            <a:spLocks noGrp="1"/>
          </p:cNvSpPr>
          <p:nvPr>
            <p:ph type="ctrTitle"/>
          </p:nvPr>
        </p:nvSpPr>
        <p:spPr>
          <a:xfrm>
            <a:off x="31750" y="765175"/>
            <a:ext cx="9875838" cy="796925"/>
          </a:xfrm>
        </p:spPr>
        <p:txBody>
          <a:bodyPr anchor="ctr"/>
          <a:p>
            <a:r>
              <a:rPr lang="zh-CN" altLang="en-US" sz="4400" dirty="0"/>
              <a:t>将</a:t>
            </a:r>
            <a:r>
              <a:rPr lang="en-US" altLang="x-none" sz="4400" dirty="0"/>
              <a:t>json</a:t>
            </a:r>
            <a:r>
              <a:rPr lang="zh-CN" altLang="en-US" sz="4400" dirty="0"/>
              <a:t>字符串转化成</a:t>
            </a:r>
            <a:r>
              <a:rPr lang="en-US" altLang="x-none" sz="4400" dirty="0"/>
              <a:t>json</a:t>
            </a:r>
            <a:r>
              <a:rPr lang="zh-CN" altLang="en-US" sz="4400" dirty="0"/>
              <a:t>对象</a:t>
            </a:r>
            <a:endParaRPr lang="zh-CN" altLang="en-US" sz="4400" dirty="0"/>
          </a:p>
        </p:txBody>
      </p:sp>
      <p:sp>
        <p:nvSpPr>
          <p:cNvPr id="100354" name="内容占位符 2"/>
          <p:cNvSpPr>
            <a:spLocks noGrp="1"/>
          </p:cNvSpPr>
          <p:nvPr>
            <p:ph type="subTitle" idx="1"/>
          </p:nvPr>
        </p:nvSpPr>
        <p:spPr>
          <a:xfrm>
            <a:off x="467995" y="155702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var a={"name":"tom","sex":"</a:t>
            </a:r>
            <a:r>
              <a:rPr lang="zh-CN" altLang="en-US" sz="3200" dirty="0"/>
              <a:t>男</a:t>
            </a:r>
            <a:r>
              <a:rPr lang="en-US" altLang="x-none" sz="3200" dirty="0"/>
              <a:t>","age":"24"};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var b='{"name":"Mike","sex":"</a:t>
            </a:r>
            <a:r>
              <a:rPr lang="zh-CN" altLang="en-US" sz="3200" dirty="0"/>
              <a:t>女</a:t>
            </a:r>
            <a:r>
              <a:rPr lang="en-US" altLang="x-none" sz="3200" dirty="0"/>
              <a:t>","age":"29"}';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2800" dirty="0"/>
              <a:t>通过</a:t>
            </a:r>
            <a:r>
              <a:rPr lang="en-US" altLang="x-none" sz="2800" dirty="0"/>
              <a:t>eval() </a:t>
            </a:r>
            <a:r>
              <a:rPr lang="zh-CN" altLang="en-US" sz="2800" dirty="0"/>
              <a:t>函数可以将</a:t>
            </a:r>
            <a:r>
              <a:rPr lang="en-US" altLang="x-none" sz="2800" dirty="0"/>
              <a:t>JSON</a:t>
            </a:r>
            <a:r>
              <a:rPr lang="zh-CN" altLang="en-US" sz="2800" dirty="0"/>
              <a:t>字符串转化为对象。</a:t>
            </a:r>
            <a:endParaRPr lang="en-US" altLang="x-none" sz="2800" dirty="0"/>
          </a:p>
          <a:p>
            <a:pPr algn="l">
              <a:buNone/>
            </a:pPr>
            <a:r>
              <a:rPr lang="en-US" altLang="x-none" sz="2800" dirty="0"/>
              <a:t>JSON.parse(string)</a:t>
            </a:r>
            <a:r>
              <a:rPr lang="zh-CN" altLang="en-US" sz="2800" dirty="0"/>
              <a:t>将字符串转为</a:t>
            </a:r>
            <a:r>
              <a:rPr lang="en-US" altLang="x-none" sz="2800" dirty="0"/>
              <a:t>JSON</a:t>
            </a:r>
            <a:r>
              <a:rPr lang="zh-CN" altLang="en-US" sz="2800" dirty="0"/>
              <a:t>对象；</a:t>
            </a:r>
            <a:endParaRPr lang="en-US" altLang="x-none" sz="2800" dirty="0"/>
          </a:p>
          <a:p>
            <a:pPr algn="l">
              <a:buNone/>
            </a:pPr>
            <a:endParaRPr lang="zh-CN" altLang="en-US" sz="2800" dirty="0"/>
          </a:p>
          <a:p>
            <a:pPr algn="l">
              <a:buNone/>
            </a:pPr>
            <a:r>
              <a:rPr lang="en-US" altLang="x-none" sz="2800" dirty="0">
                <a:solidFill>
                  <a:srgbClr val="00B050"/>
                </a:solidFill>
              </a:rPr>
              <a:t>var bToObj=JSON.parse(b);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>
                <a:solidFill>
                  <a:srgbClr val="00B050"/>
                </a:solidFill>
              </a:rPr>
              <a:t>alert(typeof(bToObj));//object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034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zh-CN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json</a:t>
            </a: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是数据传输通用协议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01378" name="副标题 10342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044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为什么呢</a:t>
            </a:r>
            <a:endParaRPr lang="zh-CN" altLang="en-US"/>
          </a:p>
        </p:txBody>
      </p:sp>
      <p:sp>
        <p:nvSpPr>
          <p:cNvPr id="102402" name="文本占位符 10445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为什么后台给我们的是</a:t>
            </a:r>
            <a:r>
              <a:rPr lang="en-US" altLang="zh-CN"/>
              <a:t>json</a:t>
            </a:r>
            <a:r>
              <a:rPr lang="zh-CN" altLang="en-US"/>
              <a:t>呢？？</a:t>
            </a:r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054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什么是协议</a:t>
            </a:r>
            <a:endParaRPr lang="zh-CN" altLang="en-US"/>
          </a:p>
        </p:txBody>
      </p:sp>
      <p:sp>
        <p:nvSpPr>
          <p:cNvPr id="103426" name="文本占位符 1054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USB</a:t>
            </a:r>
            <a:r>
              <a:rPr lang="zh-CN" altLang="en-US"/>
              <a:t>接口是一个协议，只要大家按照这个协议生产</a:t>
            </a:r>
            <a:r>
              <a:rPr lang="en-US" altLang="zh-CN"/>
              <a:t>USB</a:t>
            </a:r>
            <a:r>
              <a:rPr lang="zh-CN" altLang="en-US"/>
              <a:t>优盘，鼠标，键盘，就可以被电脑识别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同样的，</a:t>
            </a:r>
            <a:r>
              <a:rPr lang="en-US" altLang="zh-CN"/>
              <a:t>json</a:t>
            </a:r>
            <a:r>
              <a:rPr lang="zh-CN" altLang="en-US"/>
              <a:t>是一个协议，只要我们将数据转换成这个格式，就能实现传输，至于如何传输的，这属于网络学科的范畴</a:t>
            </a:r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数据传输协议</a:t>
            </a:r>
            <a:endParaRPr lang="zh-CN" altLang="en-US" sz="4400"/>
          </a:p>
        </p:txBody>
      </p:sp>
      <p:pic>
        <p:nvPicPr>
          <p:cNvPr id="104450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866063" y="3768725"/>
            <a:ext cx="1184275" cy="1223963"/>
          </a:xfrm>
        </p:spPr>
      </p:pic>
      <p:pic>
        <p:nvPicPr>
          <p:cNvPr id="104451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800" y="4038600"/>
            <a:ext cx="1381125" cy="13477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4452" name="云形 5"/>
          <p:cNvSpPr/>
          <p:nvPr/>
        </p:nvSpPr>
        <p:spPr>
          <a:xfrm>
            <a:off x="3563938" y="1557338"/>
            <a:ext cx="2160587" cy="1295400"/>
          </a:xfrm>
          <a:custGeom>
            <a:avLst/>
            <a:gdLst>
              <a:gd name="txL" fmla="*/ 0 w 3402"/>
              <a:gd name="txT" fmla="*/ 0 h 2040"/>
              <a:gd name="txR" fmla="*/ 3402 w 3402"/>
              <a:gd name="txB" fmla="*/ 2040 h 2040"/>
            </a:gdLst>
            <a:ahLst/>
            <a:cxnLst/>
            <a:rect l="txL" t="txT" r="txR" b="txB"/>
            <a:pathLst>
              <a:path w="3402" h="2040">
                <a:moveTo>
                  <a:pt x="307" y="678"/>
                </a:moveTo>
                <a:cubicBezTo>
                  <a:pt x="299" y="647"/>
                  <a:pt x="294" y="615"/>
                  <a:pt x="294" y="582"/>
                </a:cubicBezTo>
                <a:cubicBezTo>
                  <a:pt x="294" y="342"/>
                  <a:pt x="532" y="148"/>
                  <a:pt x="826" y="148"/>
                </a:cubicBezTo>
                <a:cubicBezTo>
                  <a:pt x="888" y="148"/>
                  <a:pt x="947" y="157"/>
                  <a:pt x="1002" y="172"/>
                </a:cubicBezTo>
                <a:cubicBezTo>
                  <a:pt x="1078" y="101"/>
                  <a:pt x="1191" y="56"/>
                  <a:pt x="1316" y="56"/>
                </a:cubicBezTo>
                <a:cubicBezTo>
                  <a:pt x="1394" y="56"/>
                  <a:pt x="1467" y="73"/>
                  <a:pt x="1529" y="104"/>
                </a:cubicBezTo>
                <a:cubicBezTo>
                  <a:pt x="1592" y="41"/>
                  <a:pt x="1688" y="2"/>
                  <a:pt x="1794" y="2"/>
                </a:cubicBezTo>
                <a:cubicBezTo>
                  <a:pt x="1874" y="2"/>
                  <a:pt x="1948" y="24"/>
                  <a:pt x="2007" y="62"/>
                </a:cubicBezTo>
                <a:cubicBezTo>
                  <a:pt x="2070" y="26"/>
                  <a:pt x="2146" y="5"/>
                  <a:pt x="2228" y="5"/>
                </a:cubicBezTo>
                <a:cubicBezTo>
                  <a:pt x="2401" y="5"/>
                  <a:pt x="2547" y="98"/>
                  <a:pt x="2594" y="227"/>
                </a:cubicBezTo>
                <a:cubicBezTo>
                  <a:pt x="2794" y="254"/>
                  <a:pt x="2947" y="395"/>
                  <a:pt x="2947" y="566"/>
                </a:cubicBezTo>
                <a:cubicBezTo>
                  <a:pt x="2947" y="640"/>
                  <a:pt x="2918" y="709"/>
                  <a:pt x="2869" y="765"/>
                </a:cubicBezTo>
                <a:cubicBezTo>
                  <a:pt x="2994" y="844"/>
                  <a:pt x="3075" y="969"/>
                  <a:pt x="3075" y="1108"/>
                </a:cubicBezTo>
                <a:cubicBezTo>
                  <a:pt x="3075" y="1336"/>
                  <a:pt x="2860" y="1523"/>
                  <a:pt x="2586" y="1541"/>
                </a:cubicBezTo>
                <a:cubicBezTo>
                  <a:pt x="2583" y="1744"/>
                  <a:pt x="2380" y="1908"/>
                  <a:pt x="2130" y="1908"/>
                </a:cubicBezTo>
                <a:cubicBezTo>
                  <a:pt x="2074" y="1908"/>
                  <a:pt x="2020" y="1900"/>
                  <a:pt x="1971" y="1885"/>
                </a:cubicBezTo>
                <a:cubicBezTo>
                  <a:pt x="1883" y="2027"/>
                  <a:pt x="1703" y="2124"/>
                  <a:pt x="1496" y="2124"/>
                </a:cubicBezTo>
                <a:cubicBezTo>
                  <a:pt x="1359" y="2124"/>
                  <a:pt x="1235" y="2082"/>
                  <a:pt x="1140" y="2013"/>
                </a:cubicBezTo>
                <a:cubicBezTo>
                  <a:pt x="1076" y="2033"/>
                  <a:pt x="1006" y="2043"/>
                  <a:pt x="934" y="2043"/>
                </a:cubicBezTo>
                <a:cubicBezTo>
                  <a:pt x="761" y="2043"/>
                  <a:pt x="605" y="1984"/>
                  <a:pt x="495" y="1889"/>
                </a:cubicBezTo>
                <a:cubicBezTo>
                  <a:pt x="487" y="1890"/>
                  <a:pt x="479" y="1890"/>
                  <a:pt x="471" y="1890"/>
                </a:cubicBezTo>
                <a:cubicBezTo>
                  <a:pt x="282" y="1890"/>
                  <a:pt x="128" y="1765"/>
                  <a:pt x="128" y="1611"/>
                </a:cubicBezTo>
                <a:cubicBezTo>
                  <a:pt x="128" y="1512"/>
                  <a:pt x="191" y="1426"/>
                  <a:pt x="286" y="1376"/>
                </a:cubicBezTo>
                <a:cubicBezTo>
                  <a:pt x="153" y="1338"/>
                  <a:pt x="57" y="1234"/>
                  <a:pt x="57" y="1111"/>
                </a:cubicBezTo>
                <a:cubicBezTo>
                  <a:pt x="57" y="962"/>
                  <a:pt x="199" y="839"/>
                  <a:pt x="378" y="831"/>
                </a:cubicBezTo>
                <a:close/>
              </a:path>
            </a:pathLst>
          </a:cu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服务器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104453" name="直接箭头连接符 7"/>
          <p:cNvCxnSpPr/>
          <p:nvPr/>
        </p:nvCxnSpPr>
        <p:spPr>
          <a:xfrm flipV="1">
            <a:off x="2160588" y="2813050"/>
            <a:ext cx="755650" cy="6159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454" name="直接箭头连接符 9"/>
          <p:cNvCxnSpPr/>
          <p:nvPr/>
        </p:nvCxnSpPr>
        <p:spPr>
          <a:xfrm>
            <a:off x="6229350" y="2867025"/>
            <a:ext cx="973138" cy="412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455" name="文本框 12"/>
          <p:cNvSpPr/>
          <p:nvPr/>
        </p:nvSpPr>
        <p:spPr>
          <a:xfrm>
            <a:off x="3708400" y="3059113"/>
            <a:ext cx="2016125" cy="646112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224.123.435.134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www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。</a:t>
            </a:r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sina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04456" name="文本框 13"/>
          <p:cNvSpPr/>
          <p:nvPr/>
        </p:nvSpPr>
        <p:spPr>
          <a:xfrm>
            <a:off x="3708400" y="3937000"/>
            <a:ext cx="1871663" cy="369888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其实就是地址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4457" name="文本框 14"/>
          <p:cNvSpPr/>
          <p:nvPr/>
        </p:nvSpPr>
        <p:spPr>
          <a:xfrm>
            <a:off x="2544763" y="5419725"/>
            <a:ext cx="4956175" cy="369888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域名其实就是别称，因为数字难以记住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104458" name="直接箭头连接符 16"/>
          <p:cNvCxnSpPr/>
          <p:nvPr/>
        </p:nvCxnSpPr>
        <p:spPr>
          <a:xfrm>
            <a:off x="4572000" y="3573463"/>
            <a:ext cx="71438" cy="3635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459" name="直接箭头连接符 18"/>
          <p:cNvCxnSpPr/>
          <p:nvPr/>
        </p:nvCxnSpPr>
        <p:spPr>
          <a:xfrm flipH="1">
            <a:off x="4643438" y="4581525"/>
            <a:ext cx="73025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460" name="椭圆 8"/>
          <p:cNvSpPr/>
          <p:nvPr/>
        </p:nvSpPr>
        <p:spPr>
          <a:xfrm>
            <a:off x="1693863" y="3549650"/>
            <a:ext cx="414337" cy="411163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104461" name="椭圆 19"/>
          <p:cNvSpPr/>
          <p:nvPr/>
        </p:nvSpPr>
        <p:spPr>
          <a:xfrm>
            <a:off x="2997200" y="2441575"/>
            <a:ext cx="414338" cy="411163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104462" name="椭圆 20"/>
          <p:cNvSpPr/>
          <p:nvPr/>
        </p:nvSpPr>
        <p:spPr>
          <a:xfrm>
            <a:off x="5724525" y="2409825"/>
            <a:ext cx="414338" cy="409575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104463" name="椭圆 21"/>
          <p:cNvSpPr/>
          <p:nvPr/>
        </p:nvSpPr>
        <p:spPr>
          <a:xfrm>
            <a:off x="7391400" y="3214688"/>
            <a:ext cx="414338" cy="411162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104464" name="文本框 9"/>
          <p:cNvSpPr/>
          <p:nvPr/>
        </p:nvSpPr>
        <p:spPr>
          <a:xfrm>
            <a:off x="201613" y="5627688"/>
            <a:ext cx="158432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妹妹，约吗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4465" name="文本框 10"/>
          <p:cNvSpPr/>
          <p:nvPr/>
        </p:nvSpPr>
        <p:spPr>
          <a:xfrm>
            <a:off x="5930900" y="1774825"/>
            <a:ext cx="2560638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然后再转成二进制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4466" name="文本框 11"/>
          <p:cNvSpPr/>
          <p:nvPr/>
        </p:nvSpPr>
        <p:spPr>
          <a:xfrm>
            <a:off x="2230438" y="3279775"/>
            <a:ext cx="1893887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000" b="1" dirty="0">
                <a:solidFill>
                  <a:srgbClr val="00B0F0"/>
                </a:solidFill>
                <a:latin typeface="Calibri" pitchFamily="2" charset="0"/>
                <a:ea typeface="宋体" charset="-122"/>
                <a:sym typeface="宋体" charset="-122"/>
              </a:rPr>
              <a:t>数据传输层</a:t>
            </a:r>
            <a:endParaRPr lang="zh-CN" altLang="en-US" sz="2000" b="1" dirty="0">
              <a:solidFill>
                <a:srgbClr val="00B0F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4467" name="文本框 25"/>
          <p:cNvSpPr/>
          <p:nvPr/>
        </p:nvSpPr>
        <p:spPr>
          <a:xfrm>
            <a:off x="6910388" y="2622550"/>
            <a:ext cx="1909762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400" b="1" dirty="0">
                <a:solidFill>
                  <a:srgbClr val="00B0F0"/>
                </a:solidFill>
                <a:latin typeface="Calibri" pitchFamily="2" charset="0"/>
                <a:ea typeface="宋体" charset="-122"/>
                <a:sym typeface="宋体" charset="-122"/>
              </a:rPr>
              <a:t>数据传输</a:t>
            </a:r>
            <a:endParaRPr lang="zh-CN" altLang="en-US" sz="2400" b="1" dirty="0">
              <a:solidFill>
                <a:srgbClr val="00B0F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4468" name="文本框 26"/>
          <p:cNvSpPr/>
          <p:nvPr/>
        </p:nvSpPr>
        <p:spPr>
          <a:xfrm>
            <a:off x="1282700" y="1582738"/>
            <a:ext cx="2251075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将二进制反序列化成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4469" name="文本框 27"/>
          <p:cNvSpPr/>
          <p:nvPr/>
        </p:nvSpPr>
        <p:spPr>
          <a:xfrm>
            <a:off x="5708650" y="3744913"/>
            <a:ext cx="2251075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将二进制反序列化成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4470" name="文本框 29"/>
          <p:cNvSpPr/>
          <p:nvPr/>
        </p:nvSpPr>
        <p:spPr>
          <a:xfrm>
            <a:off x="109538" y="2913063"/>
            <a:ext cx="2560637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然后再转成二进制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104471" name="文本框 23"/>
          <p:cNvSpPr/>
          <p:nvPr/>
        </p:nvSpPr>
        <p:spPr>
          <a:xfrm>
            <a:off x="7920038" y="5376863"/>
            <a:ext cx="1223962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嘻嘻 不约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QQ</a:t>
            </a:r>
            <a:r>
              <a:rPr lang="zh-CN" altLang="en-US" sz="4400" dirty="0"/>
              <a:t>消息传递原理</a:t>
            </a:r>
            <a:endParaRPr lang="zh-CN" altLang="en-US" sz="4400" dirty="0"/>
          </a:p>
        </p:txBody>
      </p:sp>
      <p:sp>
        <p:nvSpPr>
          <p:cNvPr id="10547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0547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1188" y="1268413"/>
            <a:ext cx="8293100" cy="53133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7873</Words>
  <Application>Kingsoft Office WPP</Application>
  <PresentationFormat>全屏显示(4:3)</PresentationFormat>
  <Paragraphs>886</Paragraphs>
  <Slides>125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26" baseType="lpstr">
      <vt:lpstr>Office 主题</vt:lpstr>
      <vt:lpstr>PowerPoint 演示文稿</vt:lpstr>
      <vt:lpstr>前奏</vt:lpstr>
      <vt:lpstr>课程目标</vt:lpstr>
      <vt:lpstr>理论的重要性</vt:lpstr>
      <vt:lpstr>理论的重要性</vt:lpstr>
      <vt:lpstr>PowerPoint 演示文稿</vt:lpstr>
      <vt:lpstr>理论面试题比重</vt:lpstr>
      <vt:lpstr>课程基础</vt:lpstr>
      <vt:lpstr>主题：生活中的对象</vt:lpstr>
      <vt:lpstr>买早餐</vt:lpstr>
      <vt:lpstr>去中关村买电脑</vt:lpstr>
      <vt:lpstr>点根烟</vt:lpstr>
      <vt:lpstr>第四次世界大战</vt:lpstr>
      <vt:lpstr>总结</vt:lpstr>
      <vt:lpstr>总结 万物皆对象</vt:lpstr>
      <vt:lpstr>主题：代码体会面向对象好处</vt:lpstr>
      <vt:lpstr>PowerPoint 演示文稿</vt:lpstr>
      <vt:lpstr>PowerPoint 演示文稿</vt:lpstr>
      <vt:lpstr>传统方式</vt:lpstr>
      <vt:lpstr>传统开发四要素 – 牢记</vt:lpstr>
      <vt:lpstr>传统方式 – 使用json保存数据</vt:lpstr>
      <vt:lpstr>传统方式开发存在的缺点</vt:lpstr>
      <vt:lpstr>使用工具包形式</vt:lpstr>
      <vt:lpstr>对象方式开发</vt:lpstr>
      <vt:lpstr>使用工具包形式开发代码</vt:lpstr>
      <vt:lpstr>引导主动思考</vt:lpstr>
      <vt:lpstr>比较</vt:lpstr>
      <vt:lpstr>传统方式和对象方式对比</vt:lpstr>
      <vt:lpstr>制造 和组装</vt:lpstr>
      <vt:lpstr>好处总结</vt:lpstr>
      <vt:lpstr>引出面向对象编程概念</vt:lpstr>
      <vt:lpstr>搭积木编程</vt:lpstr>
      <vt:lpstr>PowerPoint 演示文稿</vt:lpstr>
      <vt:lpstr>PowerPoint 演示文稿</vt:lpstr>
      <vt:lpstr>主题：如何定义对象</vt:lpstr>
      <vt:lpstr>万物皆对象</vt:lpstr>
      <vt:lpstr>分析人的共性</vt:lpstr>
      <vt:lpstr>分析学生的共性</vt:lpstr>
      <vt:lpstr>QQ好友</vt:lpstr>
      <vt:lpstr>练习</vt:lpstr>
      <vt:lpstr>分析网站开发中对象的属性和方法</vt:lpstr>
      <vt:lpstr>京东--用户</vt:lpstr>
      <vt:lpstr>分析京东--产品的共性</vt:lpstr>
      <vt:lpstr>产品对象</vt:lpstr>
      <vt:lpstr>京东 - 购物车</vt:lpstr>
      <vt:lpstr>主题：用代码如何实现对象</vt:lpstr>
      <vt:lpstr>产品对象</vt:lpstr>
      <vt:lpstr>属性和方法</vt:lpstr>
      <vt:lpstr>语法规范</vt:lpstr>
      <vt:lpstr>属性定义两种方式</vt:lpstr>
      <vt:lpstr>方法定义的两种方式</vt:lpstr>
      <vt:lpstr>术语总结 - 小名和学名</vt:lpstr>
      <vt:lpstr>练习</vt:lpstr>
      <vt:lpstr>面向对象编程误区</vt:lpstr>
      <vt:lpstr>PowerPoint 演示文稿</vt:lpstr>
      <vt:lpstr>按需分析，而不是乱分析</vt:lpstr>
      <vt:lpstr>主题：如何使用我们定义好的对象</vt:lpstr>
      <vt:lpstr>抽象和具体</vt:lpstr>
      <vt:lpstr>问题</vt:lpstr>
      <vt:lpstr>PowerPoint 演示文稿</vt:lpstr>
      <vt:lpstr>产品的抽象和具体</vt:lpstr>
      <vt:lpstr>使用产品对象</vt:lpstr>
      <vt:lpstr>使用对象中的工具方法1</vt:lpstr>
      <vt:lpstr>参数方式</vt:lpstr>
      <vt:lpstr>总结</vt:lpstr>
      <vt:lpstr>主题：简单的商城例子将前面的知识串起来</vt:lpstr>
      <vt:lpstr>面向对象的简单运用 </vt:lpstr>
      <vt:lpstr>PowerPoint 演示文稿</vt:lpstr>
      <vt:lpstr>函数方式写法</vt:lpstr>
      <vt:lpstr>添加其他一些方法</vt:lpstr>
      <vt:lpstr>另外一种绑定方式</vt:lpstr>
      <vt:lpstr>练习 新闻</vt:lpstr>
      <vt:lpstr>总结 - 类，实例术语的引入</vt:lpstr>
      <vt:lpstr>总结2 -- 原型方式定义对象语法</vt:lpstr>
      <vt:lpstr>奇怪的书写方式</vt:lpstr>
      <vt:lpstr>主题：对象开发列表页</vt:lpstr>
      <vt:lpstr>面向对象的简单运用-多个产品对象</vt:lpstr>
      <vt:lpstr>开发思路</vt:lpstr>
      <vt:lpstr>主题：对象的字面量形式</vt:lpstr>
      <vt:lpstr>引入</vt:lpstr>
      <vt:lpstr>JSON对象定义</vt:lpstr>
      <vt:lpstr>字面量创建的对象和json对象区别</vt:lpstr>
      <vt:lpstr>Json区别的理论知识</vt:lpstr>
      <vt:lpstr>JSON字面量的好处</vt:lpstr>
      <vt:lpstr>使用json定义产品对象</vt:lpstr>
      <vt:lpstr>使用json形式定义购物车对象</vt:lpstr>
      <vt:lpstr>完善整个功能</vt:lpstr>
      <vt:lpstr>json协议和json对象</vt:lpstr>
      <vt:lpstr>面试题</vt:lpstr>
      <vt:lpstr>json协议</vt:lpstr>
      <vt:lpstr>比较</vt:lpstr>
      <vt:lpstr>复习ajax于json字符串</vt:lpstr>
      <vt:lpstr>将json对象转化成json字符串</vt:lpstr>
      <vt:lpstr>将json字符串转化成json对象</vt:lpstr>
      <vt:lpstr>json是数据传输通用协议</vt:lpstr>
      <vt:lpstr>为什么呢</vt:lpstr>
      <vt:lpstr>什么是协议</vt:lpstr>
      <vt:lpstr>数据传输协议</vt:lpstr>
      <vt:lpstr>QQ消息传递原理</vt:lpstr>
      <vt:lpstr>数据传输 TCP/IP 网络</vt:lpstr>
      <vt:lpstr>XML协议</vt:lpstr>
      <vt:lpstr>PowerPoint 演示文稿</vt:lpstr>
      <vt:lpstr>为什么需要学习</vt:lpstr>
      <vt:lpstr>什么是XML</vt:lpstr>
      <vt:lpstr>Html就是一种xml结构</vt:lpstr>
      <vt:lpstr>PowerPoint 演示文稿</vt:lpstr>
      <vt:lpstr>XML的重要性之最 –统一通信协议c</vt:lpstr>
      <vt:lpstr>Xml作用之最 –描述整个互联网世界</vt:lpstr>
      <vt:lpstr>前后台沟通的桥梁xml json</vt:lpstr>
      <vt:lpstr>XML 树结构</vt:lpstr>
      <vt:lpstr>XML 语法规则</vt:lpstr>
      <vt:lpstr>案例 用xml描述新浪新闻</vt:lpstr>
      <vt:lpstr>xml json区别</vt:lpstr>
      <vt:lpstr>5 总结对象的三个作用</vt:lpstr>
      <vt:lpstr>PowerPoint 演示文稿</vt:lpstr>
      <vt:lpstr>保存一些常用的工具来简化我们的开发工作</vt:lpstr>
      <vt:lpstr>document.getElementById封装</vt:lpstr>
      <vt:lpstr>代码</vt:lpstr>
      <vt:lpstr>对象的作用2 - 描述数据</vt:lpstr>
      <vt:lpstr>对象的作用3 - 面向对象编程</vt:lpstr>
      <vt:lpstr>最终案例</vt:lpstr>
      <vt:lpstr>6 复习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Vincent</cp:lastModifiedBy>
  <cp:revision>32</cp:revision>
  <dcterms:created xsi:type="dcterms:W3CDTF">2015-06-29T07:19:00Z</dcterms:created>
  <dcterms:modified xsi:type="dcterms:W3CDTF">2015-12-31T06:52:46Z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