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2"/>
  </p:notesMasterIdLst>
  <p:handoutMasterIdLst>
    <p:handoutMasterId r:id="rId153"/>
  </p:handoutMasterIdLst>
  <p:sldIdLst>
    <p:sldId id="256" r:id="rId3"/>
    <p:sldId id="262" r:id="rId4"/>
    <p:sldId id="318" r:id="rId5"/>
    <p:sldId id="614" r:id="rId6"/>
    <p:sldId id="615" r:id="rId7"/>
    <p:sldId id="319" r:id="rId8"/>
    <p:sldId id="610" r:id="rId9"/>
    <p:sldId id="320" r:id="rId10"/>
    <p:sldId id="321" r:id="rId11"/>
    <p:sldId id="613" r:id="rId12"/>
    <p:sldId id="612" r:id="rId13"/>
    <p:sldId id="323" r:id="rId14"/>
    <p:sldId id="324" r:id="rId15"/>
    <p:sldId id="326" r:id="rId16"/>
    <p:sldId id="604" r:id="rId17"/>
    <p:sldId id="606" r:id="rId18"/>
    <p:sldId id="327" r:id="rId19"/>
    <p:sldId id="328" r:id="rId20"/>
    <p:sldId id="329" r:id="rId21"/>
    <p:sldId id="330" r:id="rId22"/>
    <p:sldId id="331" r:id="rId23"/>
    <p:sldId id="644" r:id="rId24"/>
    <p:sldId id="679" r:id="rId25"/>
    <p:sldId id="680" r:id="rId26"/>
    <p:sldId id="681" r:id="rId27"/>
    <p:sldId id="1037" r:id="rId28"/>
    <p:sldId id="332" r:id="rId29"/>
    <p:sldId id="617" r:id="rId30"/>
    <p:sldId id="616" r:id="rId31"/>
    <p:sldId id="334" r:id="rId32"/>
    <p:sldId id="333" r:id="rId33"/>
    <p:sldId id="618" r:id="rId34"/>
    <p:sldId id="620" r:id="rId35"/>
    <p:sldId id="619" r:id="rId36"/>
    <p:sldId id="621" r:id="rId37"/>
    <p:sldId id="335" r:id="rId38"/>
    <p:sldId id="336" r:id="rId39"/>
    <p:sldId id="337" r:id="rId40"/>
    <p:sldId id="338" r:id="rId41"/>
    <p:sldId id="339" r:id="rId42"/>
    <p:sldId id="623" r:id="rId43"/>
    <p:sldId id="622" r:id="rId44"/>
    <p:sldId id="340" r:id="rId45"/>
    <p:sldId id="678" r:id="rId46"/>
    <p:sldId id="631" r:id="rId47"/>
    <p:sldId id="632" r:id="rId48"/>
    <p:sldId id="633" r:id="rId49"/>
    <p:sldId id="634" r:id="rId50"/>
    <p:sldId id="635" r:id="rId51"/>
    <p:sldId id="636" r:id="rId52"/>
    <p:sldId id="637" r:id="rId53"/>
    <p:sldId id="638" r:id="rId54"/>
    <p:sldId id="639" r:id="rId55"/>
    <p:sldId id="640" r:id="rId56"/>
    <p:sldId id="641" r:id="rId57"/>
    <p:sldId id="642" r:id="rId58"/>
    <p:sldId id="643" r:id="rId59"/>
    <p:sldId id="671" r:id="rId60"/>
    <p:sldId id="672" r:id="rId61"/>
    <p:sldId id="673" r:id="rId62"/>
    <p:sldId id="674" r:id="rId63"/>
    <p:sldId id="675" r:id="rId64"/>
    <p:sldId id="655" r:id="rId65"/>
    <p:sldId id="683" r:id="rId66"/>
    <p:sldId id="684" r:id="rId67"/>
    <p:sldId id="657" r:id="rId68"/>
    <p:sldId id="676" r:id="rId69"/>
    <p:sldId id="658" r:id="rId70"/>
    <p:sldId id="659" r:id="rId71"/>
    <p:sldId id="646" r:id="rId72"/>
    <p:sldId id="647" r:id="rId73"/>
    <p:sldId id="648" r:id="rId74"/>
    <p:sldId id="649" r:id="rId75"/>
    <p:sldId id="677" r:id="rId76"/>
    <p:sldId id="685" r:id="rId77"/>
    <p:sldId id="353" r:id="rId78"/>
    <p:sldId id="650" r:id="rId79"/>
    <p:sldId id="355" r:id="rId80"/>
    <p:sldId id="1300" r:id="rId81"/>
    <p:sldId id="356" r:id="rId82"/>
    <p:sldId id="360" r:id="rId83"/>
    <p:sldId id="361" r:id="rId84"/>
    <p:sldId id="362" r:id="rId85"/>
    <p:sldId id="363" r:id="rId86"/>
    <p:sldId id="364" r:id="rId87"/>
    <p:sldId id="365" r:id="rId88"/>
    <p:sldId id="366" r:id="rId89"/>
    <p:sldId id="367" r:id="rId90"/>
    <p:sldId id="368" r:id="rId91"/>
    <p:sldId id="369" r:id="rId92"/>
    <p:sldId id="370" r:id="rId93"/>
    <p:sldId id="371" r:id="rId94"/>
    <p:sldId id="372" r:id="rId95"/>
    <p:sldId id="373" r:id="rId96"/>
    <p:sldId id="374" r:id="rId97"/>
    <p:sldId id="375" r:id="rId98"/>
    <p:sldId id="376" r:id="rId99"/>
    <p:sldId id="377" r:id="rId100"/>
    <p:sldId id="378" r:id="rId101"/>
    <p:sldId id="379" r:id="rId102"/>
    <p:sldId id="380" r:id="rId103"/>
    <p:sldId id="381" r:id="rId104"/>
    <p:sldId id="382" r:id="rId105"/>
    <p:sldId id="383" r:id="rId106"/>
    <p:sldId id="384" r:id="rId107"/>
    <p:sldId id="385" r:id="rId108"/>
    <p:sldId id="386" r:id="rId109"/>
    <p:sldId id="387" r:id="rId110"/>
    <p:sldId id="388" r:id="rId111"/>
    <p:sldId id="389" r:id="rId112"/>
    <p:sldId id="413" r:id="rId113"/>
    <p:sldId id="414" r:id="rId114"/>
    <p:sldId id="415" r:id="rId115"/>
    <p:sldId id="1297" r:id="rId116"/>
    <p:sldId id="416" r:id="rId117"/>
    <p:sldId id="1298" r:id="rId118"/>
    <p:sldId id="419" r:id="rId119"/>
    <p:sldId id="420" r:id="rId120"/>
    <p:sldId id="421" r:id="rId121"/>
    <p:sldId id="1299" r:id="rId122"/>
    <p:sldId id="422" r:id="rId123"/>
    <p:sldId id="423" r:id="rId124"/>
    <p:sldId id="424" r:id="rId125"/>
    <p:sldId id="425" r:id="rId126"/>
    <p:sldId id="426" r:id="rId127"/>
    <p:sldId id="427" r:id="rId128"/>
    <p:sldId id="428" r:id="rId129"/>
    <p:sldId id="429" r:id="rId130"/>
    <p:sldId id="430" r:id="rId131"/>
    <p:sldId id="431" r:id="rId132"/>
    <p:sldId id="432" r:id="rId133"/>
    <p:sldId id="433" r:id="rId134"/>
    <p:sldId id="434" r:id="rId135"/>
    <p:sldId id="435" r:id="rId136"/>
    <p:sldId id="436" r:id="rId137"/>
    <p:sldId id="437" r:id="rId138"/>
    <p:sldId id="438" r:id="rId139"/>
    <p:sldId id="439" r:id="rId140"/>
    <p:sldId id="440" r:id="rId141"/>
    <p:sldId id="441" r:id="rId142"/>
    <p:sldId id="442" r:id="rId143"/>
    <p:sldId id="443" r:id="rId144"/>
    <p:sldId id="444" r:id="rId145"/>
    <p:sldId id="445" r:id="rId146"/>
    <p:sldId id="446" r:id="rId147"/>
    <p:sldId id="447" r:id="rId148"/>
    <p:sldId id="448" r:id="rId149"/>
    <p:sldId id="449" r:id="rId150"/>
    <p:sldId id="259" r:id="rId1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6" Type="http://schemas.openxmlformats.org/officeDocument/2006/relationships/tableStyles" Target="tableStyles.xml"/><Relationship Id="rId155" Type="http://schemas.openxmlformats.org/officeDocument/2006/relationships/viewProps" Target="viewProps.xml"/><Relationship Id="rId154" Type="http://schemas.openxmlformats.org/officeDocument/2006/relationships/presProps" Target="presProps.xml"/><Relationship Id="rId153" Type="http://schemas.openxmlformats.org/officeDocument/2006/relationships/handoutMaster" Target="handoutMasters/handoutMaster1.xml"/><Relationship Id="rId152" Type="http://schemas.openxmlformats.org/officeDocument/2006/relationships/notesMaster" Target="notesMasters/notesMaster1.xml"/><Relationship Id="rId151" Type="http://schemas.openxmlformats.org/officeDocument/2006/relationships/slide" Target="slides/slide149.xml"/><Relationship Id="rId150" Type="http://schemas.openxmlformats.org/officeDocument/2006/relationships/slide" Target="slides/slide148.xml"/><Relationship Id="rId15" Type="http://schemas.openxmlformats.org/officeDocument/2006/relationships/slide" Target="slides/slide13.xml"/><Relationship Id="rId149" Type="http://schemas.openxmlformats.org/officeDocument/2006/relationships/slide" Target="slides/slide147.xml"/><Relationship Id="rId148" Type="http://schemas.openxmlformats.org/officeDocument/2006/relationships/slide" Target="slides/slide146.xml"/><Relationship Id="rId147" Type="http://schemas.openxmlformats.org/officeDocument/2006/relationships/slide" Target="slides/slide145.xml"/><Relationship Id="rId146" Type="http://schemas.openxmlformats.org/officeDocument/2006/relationships/slide" Target="slides/slide144.xml"/><Relationship Id="rId145" Type="http://schemas.openxmlformats.org/officeDocument/2006/relationships/slide" Target="slides/slide143.xml"/><Relationship Id="rId144" Type="http://schemas.openxmlformats.org/officeDocument/2006/relationships/slide" Target="slides/slide142.xml"/><Relationship Id="rId143" Type="http://schemas.openxmlformats.org/officeDocument/2006/relationships/slide" Target="slides/slide141.xml"/><Relationship Id="rId142" Type="http://schemas.openxmlformats.org/officeDocument/2006/relationships/slide" Target="slides/slide140.xml"/><Relationship Id="rId141" Type="http://schemas.openxmlformats.org/officeDocument/2006/relationships/slide" Target="slides/slide139.xml"/><Relationship Id="rId140" Type="http://schemas.openxmlformats.org/officeDocument/2006/relationships/slide" Target="slides/slide138.xml"/><Relationship Id="rId14" Type="http://schemas.openxmlformats.org/officeDocument/2006/relationships/slide" Target="slides/slide12.xml"/><Relationship Id="rId139" Type="http://schemas.openxmlformats.org/officeDocument/2006/relationships/slide" Target="slides/slide137.xml"/><Relationship Id="rId138" Type="http://schemas.openxmlformats.org/officeDocument/2006/relationships/slide" Target="slides/slide136.xml"/><Relationship Id="rId137" Type="http://schemas.openxmlformats.org/officeDocument/2006/relationships/slide" Target="slides/slide135.xml"/><Relationship Id="rId136" Type="http://schemas.openxmlformats.org/officeDocument/2006/relationships/slide" Target="slides/slide134.xml"/><Relationship Id="rId135" Type="http://schemas.openxmlformats.org/officeDocument/2006/relationships/slide" Target="slides/slide133.xml"/><Relationship Id="rId134" Type="http://schemas.openxmlformats.org/officeDocument/2006/relationships/slide" Target="slides/slide132.xml"/><Relationship Id="rId133" Type="http://schemas.openxmlformats.org/officeDocument/2006/relationships/slide" Target="slides/slide131.xml"/><Relationship Id="rId132" Type="http://schemas.openxmlformats.org/officeDocument/2006/relationships/slide" Target="slides/slide130.xml"/><Relationship Id="rId131" Type="http://schemas.openxmlformats.org/officeDocument/2006/relationships/slide" Target="slides/slide129.xml"/><Relationship Id="rId130" Type="http://schemas.openxmlformats.org/officeDocument/2006/relationships/slide" Target="slides/slide128.xml"/><Relationship Id="rId13" Type="http://schemas.openxmlformats.org/officeDocument/2006/relationships/slide" Target="slides/slide11.xml"/><Relationship Id="rId129" Type="http://schemas.openxmlformats.org/officeDocument/2006/relationships/slide" Target="slides/slide127.xml"/><Relationship Id="rId128" Type="http://schemas.openxmlformats.org/officeDocument/2006/relationships/slide" Target="slides/slide126.xml"/><Relationship Id="rId127" Type="http://schemas.openxmlformats.org/officeDocument/2006/relationships/slide" Target="slides/slide125.xml"/><Relationship Id="rId126" Type="http://schemas.openxmlformats.org/officeDocument/2006/relationships/slide" Target="slides/slide124.xml"/><Relationship Id="rId125" Type="http://schemas.openxmlformats.org/officeDocument/2006/relationships/slide" Target="slides/slide123.xml"/><Relationship Id="rId124" Type="http://schemas.openxmlformats.org/officeDocument/2006/relationships/slide" Target="slides/slide122.xml"/><Relationship Id="rId123" Type="http://schemas.openxmlformats.org/officeDocument/2006/relationships/slide" Target="slides/slide121.xml"/><Relationship Id="rId122" Type="http://schemas.openxmlformats.org/officeDocument/2006/relationships/slide" Target="slides/slide120.xml"/><Relationship Id="rId121" Type="http://schemas.openxmlformats.org/officeDocument/2006/relationships/slide" Target="slides/slide119.xml"/><Relationship Id="rId120" Type="http://schemas.openxmlformats.org/officeDocument/2006/relationships/slide" Target="slides/slide118.xml"/><Relationship Id="rId12" Type="http://schemas.openxmlformats.org/officeDocument/2006/relationships/slide" Target="slides/slide10.xml"/><Relationship Id="rId119" Type="http://schemas.openxmlformats.org/officeDocument/2006/relationships/slide" Target="slides/slide117.xml"/><Relationship Id="rId118" Type="http://schemas.openxmlformats.org/officeDocument/2006/relationships/slide" Target="slides/slide116.xml"/><Relationship Id="rId117" Type="http://schemas.openxmlformats.org/officeDocument/2006/relationships/slide" Target="slides/slide115.xml"/><Relationship Id="rId116" Type="http://schemas.openxmlformats.org/officeDocument/2006/relationships/slide" Target="slides/slide114.xml"/><Relationship Id="rId115" Type="http://schemas.openxmlformats.org/officeDocument/2006/relationships/slide" Target="slides/slide113.xml"/><Relationship Id="rId114" Type="http://schemas.openxmlformats.org/officeDocument/2006/relationships/slide" Target="slides/slide112.xml"/><Relationship Id="rId113" Type="http://schemas.openxmlformats.org/officeDocument/2006/relationships/slide" Target="slides/slide111.xml"/><Relationship Id="rId112" Type="http://schemas.openxmlformats.org/officeDocument/2006/relationships/slide" Target="slides/slide110.xml"/><Relationship Id="rId111" Type="http://schemas.openxmlformats.org/officeDocument/2006/relationships/slide" Target="slides/slide109.xml"/><Relationship Id="rId110" Type="http://schemas.openxmlformats.org/officeDocument/2006/relationships/slide" Target="slides/slide108.xml"/><Relationship Id="rId11" Type="http://schemas.openxmlformats.org/officeDocument/2006/relationships/slide" Target="slides/slide9.xml"/><Relationship Id="rId109" Type="http://schemas.openxmlformats.org/officeDocument/2006/relationships/slide" Target="slides/slide107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360" y="260033"/>
            <a:ext cx="8229600" cy="1143000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>
              <a:latin typeface="Arial" charset="0"/>
              <a:ea typeface="宋体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3260" y="2708910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9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png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4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png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6.png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6958" y="2638989"/>
            <a:ext cx="3840480" cy="8743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面向对象进阶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四种创建方式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5" name="标题 12390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铁索连舟三国版本</a:t>
            </a:r>
            <a:endParaRPr lang="zh-CN" altLang="en-US" dirty="0"/>
          </a:p>
        </p:txBody>
      </p:sp>
      <p:pic>
        <p:nvPicPr>
          <p:cNvPr id="123906" name="图片 12390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87450" y="1773238"/>
            <a:ext cx="6934200" cy="34861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29" name="标题 1249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铁索连舟 - 代码版</a:t>
            </a:r>
            <a:endParaRPr lang="zh-CN" altLang="en-US" dirty="0"/>
          </a:p>
        </p:txBody>
      </p:sp>
      <p:sp>
        <p:nvSpPr>
          <p:cNvPr id="124930" name="矩形 124930"/>
          <p:cNvSpPr/>
          <p:nvPr/>
        </p:nvSpPr>
        <p:spPr>
          <a:xfrm>
            <a:off x="1476375" y="1412875"/>
            <a:ext cx="1870075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24931" name="矩形 124931"/>
          <p:cNvSpPr/>
          <p:nvPr/>
        </p:nvSpPr>
        <p:spPr>
          <a:xfrm>
            <a:off x="468313" y="4076700"/>
            <a:ext cx="1871662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24932" name="矩形 124932"/>
          <p:cNvSpPr/>
          <p:nvPr/>
        </p:nvSpPr>
        <p:spPr>
          <a:xfrm>
            <a:off x="2987675" y="4076700"/>
            <a:ext cx="1873250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24933" name="矩形 124933"/>
          <p:cNvSpPr/>
          <p:nvPr/>
        </p:nvSpPr>
        <p:spPr>
          <a:xfrm>
            <a:off x="5795963" y="4076700"/>
            <a:ext cx="1871662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24934" name="文本框 124934"/>
          <p:cNvSpPr txBox="1"/>
          <p:nvPr/>
        </p:nvSpPr>
        <p:spPr>
          <a:xfrm>
            <a:off x="1692275" y="3429000"/>
            <a:ext cx="122396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构造函数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35" name="文本框 124935"/>
          <p:cNvSpPr txBox="1"/>
          <p:nvPr/>
        </p:nvSpPr>
        <p:spPr>
          <a:xfrm>
            <a:off x="684213" y="6092825"/>
            <a:ext cx="1655762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具体的实例1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36" name="文本框 124936"/>
          <p:cNvSpPr txBox="1"/>
          <p:nvPr/>
        </p:nvSpPr>
        <p:spPr>
          <a:xfrm>
            <a:off x="3492500" y="6092825"/>
            <a:ext cx="10287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实例2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37" name="文本框 124937"/>
          <p:cNvSpPr txBox="1"/>
          <p:nvPr/>
        </p:nvSpPr>
        <p:spPr>
          <a:xfrm>
            <a:off x="6445250" y="6092825"/>
            <a:ext cx="10287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实例3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38" name="矩形 124938"/>
          <p:cNvSpPr/>
          <p:nvPr/>
        </p:nvSpPr>
        <p:spPr>
          <a:xfrm>
            <a:off x="468313" y="4076700"/>
            <a:ext cx="1871662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iphone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39" name="矩形 124939"/>
          <p:cNvSpPr/>
          <p:nvPr/>
        </p:nvSpPr>
        <p:spPr>
          <a:xfrm>
            <a:off x="468313" y="4581525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6000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40" name="矩形 124940"/>
          <p:cNvSpPr/>
          <p:nvPr/>
        </p:nvSpPr>
        <p:spPr>
          <a:xfrm>
            <a:off x="1476375" y="14128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name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41" name="矩形 124941"/>
          <p:cNvSpPr/>
          <p:nvPr/>
        </p:nvSpPr>
        <p:spPr>
          <a:xfrm>
            <a:off x="1476375" y="1917700"/>
            <a:ext cx="1870075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price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42" name="矩形 124942"/>
          <p:cNvSpPr/>
          <p:nvPr/>
        </p:nvSpPr>
        <p:spPr>
          <a:xfrm>
            <a:off x="1476375" y="24923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price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43" name="矩形 124943"/>
          <p:cNvSpPr/>
          <p:nvPr/>
        </p:nvSpPr>
        <p:spPr>
          <a:xfrm>
            <a:off x="2987675" y="4149725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三星GX60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44" name="矩形 124944"/>
          <p:cNvSpPr/>
          <p:nvPr/>
        </p:nvSpPr>
        <p:spPr>
          <a:xfrm>
            <a:off x="2987675" y="4652963"/>
            <a:ext cx="1873250" cy="4333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4000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45" name="矩形 124945"/>
          <p:cNvSpPr/>
          <p:nvPr/>
        </p:nvSpPr>
        <p:spPr>
          <a:xfrm>
            <a:off x="2987675" y="5229225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100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46" name="矩形 124946"/>
          <p:cNvSpPr/>
          <p:nvPr/>
        </p:nvSpPr>
        <p:spPr>
          <a:xfrm>
            <a:off x="4860925" y="1412875"/>
            <a:ext cx="1870075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24947" name="文本框 124947"/>
          <p:cNvSpPr txBox="1"/>
          <p:nvPr/>
        </p:nvSpPr>
        <p:spPr>
          <a:xfrm>
            <a:off x="5148263" y="3429000"/>
            <a:ext cx="1223962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原型对象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48" name="矩形 124948"/>
          <p:cNvSpPr/>
          <p:nvPr/>
        </p:nvSpPr>
        <p:spPr>
          <a:xfrm>
            <a:off x="4860925" y="14128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buy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49" name="矩形 124949"/>
          <p:cNvSpPr/>
          <p:nvPr/>
        </p:nvSpPr>
        <p:spPr>
          <a:xfrm>
            <a:off x="4860925" y="1917700"/>
            <a:ext cx="1870075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addCart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50" name="矩形 124950"/>
          <p:cNvSpPr/>
          <p:nvPr/>
        </p:nvSpPr>
        <p:spPr>
          <a:xfrm>
            <a:off x="4860925" y="24923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endParaRPr>
              <a:latin typeface="Arial" charset="0"/>
              <a:ea typeface="宋体" charset="-122"/>
            </a:endParaRPr>
          </a:p>
        </p:txBody>
      </p:sp>
      <p:sp>
        <p:nvSpPr>
          <p:cNvPr id="124951" name="矩形 124951"/>
          <p:cNvSpPr/>
          <p:nvPr/>
        </p:nvSpPr>
        <p:spPr>
          <a:xfrm>
            <a:off x="468313" y="5086350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contructor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52" name="矩形 124952"/>
          <p:cNvSpPr/>
          <p:nvPr/>
        </p:nvSpPr>
        <p:spPr>
          <a:xfrm>
            <a:off x="468313" y="5518150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prototype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53" name="箭头 1127"/>
          <p:cNvSpPr/>
          <p:nvPr/>
        </p:nvSpPr>
        <p:spPr>
          <a:xfrm flipV="1">
            <a:off x="2339975" y="1773238"/>
            <a:ext cx="2447925" cy="38877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3" name="标题 1"/>
          <p:cNvSpPr>
            <a:spLocks noGrp="1"/>
          </p:cNvSpPr>
          <p:nvPr>
            <p:ph type="ctrTitle"/>
          </p:nvPr>
        </p:nvSpPr>
        <p:spPr>
          <a:xfrm>
            <a:off x="0" y="417513"/>
            <a:ext cx="9793288" cy="796925"/>
          </a:xfrm>
        </p:spPr>
        <p:txBody>
          <a:bodyPr anchor="ctr"/>
          <a:p>
            <a:r>
              <a:rPr lang="zh-CN" altLang="en-US" sz="4400" dirty="0"/>
              <a:t>属性访问搜索法则</a:t>
            </a:r>
            <a:endParaRPr lang="zh-CN" altLang="en-US" sz="4400" dirty="0"/>
          </a:p>
        </p:txBody>
      </p:sp>
      <p:sp>
        <p:nvSpPr>
          <p:cNvPr id="125954" name="内容占位符 2"/>
          <p:cNvSpPr>
            <a:spLocks noGrp="1"/>
          </p:cNvSpPr>
          <p:nvPr>
            <p:ph type="subTitle" idx="1"/>
          </p:nvPr>
        </p:nvSpPr>
        <p:spPr>
          <a:xfrm>
            <a:off x="0" y="1214438"/>
            <a:ext cx="9144000" cy="4911725"/>
          </a:xfrm>
        </p:spPr>
        <p:txBody>
          <a:bodyPr anchor="t"/>
          <a:p>
            <a:pPr algn="l">
              <a:lnSpc>
                <a:spcPct val="80000"/>
              </a:lnSpc>
              <a:buNone/>
            </a:pPr>
            <a:endParaRPr lang="en-US" altLang="x-none" sz="3600" dirty="0">
              <a:solidFill>
                <a:srgbClr val="FF0000"/>
              </a:solidFill>
            </a:endParaRPr>
          </a:p>
          <a:p>
            <a:pPr lvl="1" algn="l">
              <a:lnSpc>
                <a:spcPct val="80000"/>
              </a:lnSpc>
              <a:buNone/>
            </a:pPr>
            <a:r>
              <a:rPr lang="zh-CN" altLang="en-US" sz="2800" dirty="0">
                <a:solidFill>
                  <a:srgbClr val="00B050"/>
                </a:solidFill>
              </a:rPr>
              <a:t>首先遍历自己的属性（从构造函数拷贝过来的属性），如果找到就返回</a:t>
            </a:r>
            <a:endParaRPr lang="zh-CN" altLang="en-US" sz="2800" dirty="0">
              <a:solidFill>
                <a:srgbClr val="00B050"/>
              </a:solidFill>
            </a:endParaRPr>
          </a:p>
          <a:p>
            <a:pPr lvl="1" algn="l">
              <a:lnSpc>
                <a:spcPct val="80000"/>
              </a:lnSpc>
              <a:buNone/>
            </a:pPr>
            <a:r>
              <a:rPr lang="zh-CN" altLang="en-US" sz="2800" dirty="0">
                <a:solidFill>
                  <a:srgbClr val="00B050"/>
                </a:solidFill>
              </a:rPr>
              <a:t>如果没找到，就根据铁链寻找到原型对象，依次遍历原型对象中的属性，如果找到同名的属性就返回，就这么简单。</a:t>
            </a:r>
            <a:endParaRPr lang="zh-CN" altLang="en-US" sz="2800" dirty="0">
              <a:solidFill>
                <a:srgbClr val="00B050"/>
              </a:solidFill>
            </a:endParaRPr>
          </a:p>
          <a:p>
            <a:pPr lvl="1" algn="l">
              <a:lnSpc>
                <a:spcPct val="80000"/>
              </a:lnSpc>
              <a:buNone/>
            </a:pPr>
            <a:endParaRPr lang="zh-CN" altLang="en-US" sz="2800" dirty="0">
              <a:solidFill>
                <a:srgbClr val="00B050"/>
              </a:solidFill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7" name="标题 12697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原型链定义</a:t>
            </a:r>
            <a:endParaRPr lang="zh-CN" altLang="en-US" dirty="0"/>
          </a:p>
        </p:txBody>
      </p:sp>
      <p:sp>
        <p:nvSpPr>
          <p:cNvPr id="126978" name="文本占位符 12697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以上的链式访问形式有一个术语：原型链</a:t>
            </a:r>
            <a:endParaRPr lang="zh-CN" altLang="en-US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1" name="标题 12800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baseline="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主题：属性屏蔽理论</a:t>
            </a:r>
            <a:endParaRPr lang="zh-CN" altLang="en-US" sz="4400" kern="1200" baseline="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128002" name="副标题 12800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 baseline="0"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5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sz="3200" dirty="0"/>
              <a:t>原型中也可以包含属性 </a:t>
            </a:r>
            <a:endParaRPr lang="zh-CN" altLang="en-US" sz="3200" dirty="0"/>
          </a:p>
        </p:txBody>
      </p:sp>
      <p:sp>
        <p:nvSpPr>
          <p:cNvPr id="129026" name="Rectangle 1"/>
          <p:cNvSpPr/>
          <p:nvPr/>
        </p:nvSpPr>
        <p:spPr>
          <a:xfrm>
            <a:off x="323850" y="1628775"/>
            <a:ext cx="8512175" cy="2032000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wrap="none" anchor="ctr">
            <a:spAutoFit/>
          </a:bodyPr>
          <a:p>
            <a:pPr lvl="0" eaLnBrk="0" hangingPunct="0"/>
            <a:r>
              <a:rPr lang="zh-CN" altLang="en-US" b="1" i="1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原型对象</a:t>
            </a:r>
            <a:b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原型对象的方法</a:t>
            </a:r>
            <a:b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Product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prototype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getDetail </a:t>
            </a: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 </a:t>
            </a:r>
            <a:r>
              <a:rPr lang="zh-CN" altLang="en-US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function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(){</a:t>
            </a:r>
            <a:b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</a:t>
            </a:r>
            <a:r>
              <a:rPr lang="zh-CN" altLang="en-US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return 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{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name</a:t>
            </a: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:</a:t>
            </a:r>
            <a:r>
              <a:rPr lang="zh-CN" altLang="en-US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'IPhone7s'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price</a:t>
            </a: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:</a:t>
            </a:r>
            <a:r>
              <a:rPr lang="zh-CN" altLang="en-US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100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description</a:t>
            </a: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:</a:t>
            </a:r>
            <a:r>
              <a:rPr lang="zh-CN" altLang="en-US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b="1" i="1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手机中的战斗机</a:t>
            </a:r>
            <a:r>
              <a:rPr lang="zh-CN" altLang="en-US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};</a:t>
            </a:r>
            <a:b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}</a:t>
            </a:r>
            <a:b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原型对象的属性</a:t>
            </a:r>
            <a:b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Product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prototype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date </a:t>
            </a: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 </a:t>
            </a:r>
            <a:r>
              <a:rPr lang="zh-CN" altLang="en-US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'2015/10/01'</a:t>
            </a:r>
            <a:endParaRPr lang="zh-CN" altLang="en-US" sz="2400" b="1" i="1" dirty="0"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49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/>
              <a:t>两种访问方式</a:t>
            </a:r>
            <a:endParaRPr lang="zh-CN" altLang="en-US" dirty="0"/>
          </a:p>
        </p:txBody>
      </p:sp>
      <p:pic>
        <p:nvPicPr>
          <p:cNvPr id="130050" name="图片 13005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95288" y="1773238"/>
            <a:ext cx="6999287" cy="29527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3" name="标题 1310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属性屏蔽理论</a:t>
            </a:r>
            <a:endParaRPr lang="zh-CN" altLang="en-US"/>
          </a:p>
        </p:txBody>
      </p:sp>
      <p:pic>
        <p:nvPicPr>
          <p:cNvPr id="131074" name="图片 13107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87450" y="1289050"/>
            <a:ext cx="5616575" cy="52292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097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baseline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构造属性和原型属性判断</a:t>
            </a:r>
            <a:endParaRPr lang="zh-CN" altLang="en-US" sz="4400" kern="1200" baseline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132098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 baseline="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实例属性和原型属性判断</a:t>
            </a:r>
            <a:endParaRPr lang="zh-CN" altLang="en-US" sz="4400"/>
          </a:p>
        </p:txBody>
      </p:sp>
      <p:sp>
        <p:nvSpPr>
          <p:cNvPr id="133122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/>
              <a:t>hasOwnProperty</a:t>
            </a:r>
            <a:r>
              <a:rPr lang="en-US" altLang="x-none" sz="3200" b="1" dirty="0"/>
              <a:t>()</a:t>
            </a:r>
            <a:r>
              <a:rPr lang="en-US" altLang="x-none" sz="3200" dirty="0"/>
              <a:t> </a:t>
            </a:r>
            <a:r>
              <a:rPr lang="zh-CN" altLang="en-US" sz="3200" dirty="0"/>
              <a:t>方法</a:t>
            </a:r>
            <a:endParaRPr lang="en-US" altLang="x-none" sz="3200" dirty="0"/>
          </a:p>
          <a:p>
            <a:pPr marL="914400" lvl="1" indent="-514350" algn="l">
              <a:buNone/>
            </a:pPr>
            <a:r>
              <a:rPr lang="zh-CN" altLang="en-US" sz="2800" dirty="0">
                <a:solidFill>
                  <a:srgbClr val="00B050"/>
                </a:solidFill>
              </a:rPr>
              <a:t>可以判定一个属性是存在于构造对象的实例上还是原型对象上。该 方法继承自 </a:t>
            </a:r>
            <a:r>
              <a:rPr lang="en-US" altLang="x-none" sz="2800" dirty="0">
                <a:solidFill>
                  <a:srgbClr val="00B050"/>
                </a:solidFill>
              </a:rPr>
              <a:t>Object</a:t>
            </a:r>
            <a:r>
              <a:rPr lang="zh-CN" altLang="en-US" sz="2800" dirty="0">
                <a:solidFill>
                  <a:srgbClr val="00B050"/>
                </a:solidFill>
              </a:rPr>
              <a:t>。</a:t>
            </a:r>
            <a:endParaRPr lang="en-US" altLang="x-none" sz="2800" dirty="0">
              <a:solidFill>
                <a:srgbClr val="00B050"/>
              </a:solidFill>
            </a:endParaRPr>
          </a:p>
          <a:p>
            <a:pPr marL="914400" lvl="1" indent="-514350" algn="l">
              <a:buNone/>
            </a:pPr>
            <a:r>
              <a:rPr lang="zh-CN" altLang="en-US" sz="2800" dirty="0">
                <a:solidFill>
                  <a:srgbClr val="00B050"/>
                </a:solidFill>
              </a:rPr>
              <a:t>如果是实例对象</a:t>
            </a:r>
            <a:r>
              <a:rPr lang="en-US" altLang="x-none" sz="2800" dirty="0">
                <a:solidFill>
                  <a:srgbClr val="00B050"/>
                </a:solidFill>
              </a:rPr>
              <a:t>—ture</a:t>
            </a:r>
            <a:endParaRPr lang="en-US" altLang="x-none" sz="2800" dirty="0">
              <a:solidFill>
                <a:srgbClr val="00B050"/>
              </a:solidFill>
            </a:endParaRPr>
          </a:p>
          <a:p>
            <a:pPr marL="914400" lvl="1" indent="-514350" algn="l">
              <a:buNone/>
            </a:pPr>
            <a:r>
              <a:rPr lang="zh-CN" altLang="en-US" sz="2800" dirty="0">
                <a:solidFill>
                  <a:srgbClr val="00B050"/>
                </a:solidFill>
              </a:rPr>
              <a:t>如果是原型对象 </a:t>
            </a:r>
            <a:r>
              <a:rPr lang="en-US" altLang="x-none" sz="2800" dirty="0">
                <a:solidFill>
                  <a:srgbClr val="00B050"/>
                </a:solidFill>
              </a:rPr>
              <a:t>– false</a:t>
            </a:r>
            <a:endParaRPr lang="zh-CN" altLang="en-US" sz="2800" dirty="0">
              <a:solidFill>
                <a:srgbClr val="00B050"/>
              </a:solidFill>
            </a:endParaRPr>
          </a:p>
          <a:p>
            <a:pPr algn="l">
              <a:buNone/>
            </a:pPr>
            <a:endParaRPr lang="zh-CN" altLang="en-US" sz="2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四种创建方式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参数传参</a:t>
            </a:r>
            <a:endParaRPr lang="zh-CN" altLang="en-US"/>
          </a:p>
          <a:p>
            <a:r>
              <a:rPr lang="zh-CN" altLang="en-US"/>
              <a:t>默认值</a:t>
            </a:r>
            <a:endParaRPr lang="zh-CN" altLang="en-US"/>
          </a:p>
          <a:p>
            <a:r>
              <a:rPr lang="zh-CN" altLang="en-US"/>
              <a:t>动态添加属性</a:t>
            </a:r>
            <a:endParaRPr lang="zh-CN" altLang="en-US"/>
          </a:p>
          <a:p>
            <a:r>
              <a:rPr lang="zh-CN" altLang="en-US"/>
              <a:t>混合模式</a:t>
            </a:r>
            <a:endParaRPr lang="zh-CN" altLang="en-US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14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代码</a:t>
            </a:r>
            <a:endParaRPr lang="zh-CN" altLang="en-US" sz="4400"/>
          </a:p>
        </p:txBody>
      </p:sp>
      <p:sp>
        <p:nvSpPr>
          <p:cNvPr id="134146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endParaRPr sz="3200"/>
          </a:p>
        </p:txBody>
      </p:sp>
      <p:sp>
        <p:nvSpPr>
          <p:cNvPr id="134147" name="Rectangle 1"/>
          <p:cNvSpPr/>
          <p:nvPr/>
        </p:nvSpPr>
        <p:spPr>
          <a:xfrm>
            <a:off x="188913" y="1484313"/>
            <a:ext cx="8766175" cy="3694112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wrap="none" anchor="ctr">
            <a:spAutoFit/>
          </a:bodyPr>
          <a:p>
            <a:pPr lvl="0" eaLnBrk="0" hangingPunct="0"/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person= 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function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(){</a:t>
            </a: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this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age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1</a:t>
            </a:r>
            <a:b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sex=</a:t>
            </a:r>
            <a:r>
              <a:rPr lang="zh-CN" altLang="en-US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男</a:t>
            </a:r>
            <a:r>
              <a:rPr lang="zh-CN" altLang="en-US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br>
              <a:rPr lang="zh-CN" altLang="en-US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};</a:t>
            </a: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person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prototype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{</a:t>
            </a: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name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:</a:t>
            </a:r>
            <a:r>
              <a:rPr lang="zh-CN" altLang="en-US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'wangshukui'</a:t>
            </a:r>
            <a:br>
              <a:rPr lang="zh-CN" altLang="en-US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};</a:t>
            </a: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xiaowang = 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new 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person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();</a:t>
            </a: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xiaowang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hasOwnProperty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"name"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));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//false --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表明是原型属性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xiaowang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hasOwnProperty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"age"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));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//true --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类属性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xiaowang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hasOwnProperty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"sex"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));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//false --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类属性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sex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</a:t>
            </a:r>
            <a:endParaRPr lang="zh-CN" altLang="en-US" sz="2800" dirty="0"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58722" name="标题 1"/>
          <p:cNvSpPr>
            <a:spLocks noGrp="1"/>
          </p:cNvSpPr>
          <p:nvPr>
            <p:ph type="ctrTitle"/>
          </p:nvPr>
        </p:nvSpPr>
        <p:spPr>
          <a:xfrm>
            <a:off x="0" y="2636838"/>
            <a:ext cx="91440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 sz="4800" dirty="0">
                <a:solidFill>
                  <a:schemeClr val="tx1"/>
                </a:solidFill>
              </a:rPr>
              <a:t>主题：各种术语总结（可选）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9745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术语概述</a:t>
            </a:r>
            <a:endParaRPr lang="zh-CN" altLang="en-US"/>
          </a:p>
        </p:txBody>
      </p:sp>
      <p:sp>
        <p:nvSpPr>
          <p:cNvPr id="159746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zh-CN" altLang="en-US" dirty="0"/>
              <a:t>双对象法则：构造函数对象，原型对象</a:t>
            </a:r>
            <a:endParaRPr lang="en-US" altLang="x-none" dirty="0"/>
          </a:p>
          <a:p>
            <a:pPr lvl="0" eaLnBrk="1" hangingPunct="1"/>
            <a:r>
              <a:rPr lang="zh-CN" altLang="en-US" dirty="0"/>
              <a:t>构造函数</a:t>
            </a:r>
            <a:endParaRPr lang="en-US" altLang="x-none" dirty="0"/>
          </a:p>
          <a:p>
            <a:pPr lvl="0" eaLnBrk="1" hangingPunct="1"/>
            <a:r>
              <a:rPr lang="zh-CN" altLang="en-US" dirty="0"/>
              <a:t>原型对象</a:t>
            </a:r>
            <a:endParaRPr lang="en-US" altLang="x-none" dirty="0"/>
          </a:p>
          <a:p>
            <a:pPr lvl="0" eaLnBrk="1" hangingPunct="1"/>
            <a:r>
              <a:rPr lang="zh-CN" altLang="en-US" dirty="0"/>
              <a:t>构造对象属性和方法</a:t>
            </a:r>
            <a:endParaRPr lang="en-US" altLang="x-none" dirty="0"/>
          </a:p>
          <a:p>
            <a:pPr lvl="0" eaLnBrk="1" hangingPunct="1"/>
            <a:r>
              <a:rPr lang="zh-CN" altLang="en-US" dirty="0"/>
              <a:t>原型属性和方法</a:t>
            </a:r>
            <a:endParaRPr lang="en-US" altLang="x-none" dirty="0"/>
          </a:p>
          <a:p>
            <a:pPr lvl="0" eaLnBrk="1" hangingPunct="1"/>
            <a:r>
              <a:rPr lang="en-US" altLang="x-none" dirty="0"/>
              <a:t>OOP</a:t>
            </a:r>
            <a:endParaRPr lang="en-US" altLang="x-none" dirty="0"/>
          </a:p>
          <a:p>
            <a:pPr lvl="0" eaLnBrk="1" hangingPunct="1"/>
            <a:r>
              <a:rPr lang="en-US" altLang="x-none" dirty="0"/>
              <a:t>OO</a:t>
            </a:r>
            <a:endParaRPr lang="en-US" altLang="x-none" dirty="0"/>
          </a:p>
          <a:p>
            <a:pPr lvl="0" eaLnBrk="1" hangingPunct="1"/>
            <a:r>
              <a:rPr lang="zh-CN" altLang="en-US" dirty="0"/>
              <a:t>高阶：继承 多态 接口 抽象 重载 覆写</a:t>
            </a:r>
            <a:endParaRPr lang="en-US" altLang="x-none" dirty="0"/>
          </a:p>
          <a:p>
            <a:pPr lvl="0" eaLnBrk="1" hangingPunct="1"/>
            <a:endParaRPr lang="zh-CN" altLang="en-US" dirty="0"/>
          </a:p>
        </p:txBody>
      </p:sp>
      <p:sp>
        <p:nvSpPr>
          <p:cNvPr id="159747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 dirty="0">
                <a:solidFill>
                  <a:srgbClr val="898989"/>
                </a:solidFill>
                <a:latin typeface="Arial" charset="0"/>
                <a:ea typeface="宋体" charset="-122"/>
              </a:rPr>
            </a:fld>
            <a:endParaRPr lang="zh-CN" altLang="en-US" sz="1200" dirty="0">
              <a:solidFill>
                <a:srgbClr val="898989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60770" name="标题 1"/>
          <p:cNvSpPr>
            <a:spLocks noGrp="1"/>
          </p:cNvSpPr>
          <p:nvPr>
            <p:ph type="ctrTitle"/>
          </p:nvPr>
        </p:nvSpPr>
        <p:spPr>
          <a:xfrm>
            <a:off x="0" y="2636838"/>
            <a:ext cx="91440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 sz="4800" dirty="0">
                <a:solidFill>
                  <a:schemeClr val="tx1"/>
                </a:solidFill>
              </a:rPr>
              <a:t>主题：面向对象三个作用进阶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封装框架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1793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</a:p>
        </p:txBody>
      </p:sp>
      <p:sp>
        <p:nvSpPr>
          <p:cNvPr id="161794" name="内容占位符 2"/>
          <p:cNvSpPr>
            <a:spLocks noGrp="1"/>
          </p:cNvSpPr>
          <p:nvPr>
            <p:ph/>
          </p:nvPr>
        </p:nvSpPr>
        <p:spPr/>
        <p:txBody>
          <a:bodyPr wrap="square" anchor="t">
            <a:normAutofit fontScale="70000"/>
          </a:bodyPr>
          <a:p>
            <a:pPr lvl="0" eaLnBrk="1" hangingPunct="1"/>
            <a:r>
              <a:rPr lang="zh-CN" altLang="en-US" dirty="0"/>
              <a:t>封装一些常用的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封装</a:t>
            </a:r>
            <a:r>
              <a:rPr lang="en-US" altLang="zh-CN" dirty="0"/>
              <a:t>id</a:t>
            </a:r>
            <a:endParaRPr lang="en-US" altLang="zh-CN" dirty="0"/>
          </a:p>
          <a:p>
            <a:pPr lvl="0" eaLnBrk="1" hangingPunct="1"/>
            <a:r>
              <a:rPr lang="zh-CN" altLang="en-US" dirty="0"/>
              <a:t>封装</a:t>
            </a:r>
            <a:r>
              <a:rPr lang="en-US" altLang="zh-CN" dirty="0"/>
              <a:t>tag</a:t>
            </a:r>
            <a:endParaRPr lang="en-US" altLang="zh-CN" dirty="0"/>
          </a:p>
          <a:p>
            <a:pPr lvl="0" eaLnBrk="1" hangingPunct="1"/>
            <a:r>
              <a:rPr lang="zh-CN" altLang="en-US" dirty="0"/>
              <a:t>封装</a:t>
            </a:r>
            <a:r>
              <a:rPr lang="en-US" altLang="zh-CN" dirty="0"/>
              <a:t>ajax</a:t>
            </a:r>
            <a:endParaRPr lang="en-US" altLang="zh-CN" dirty="0"/>
          </a:p>
          <a:p>
            <a:pPr lvl="0" eaLnBrk="1" hangingPunct="1"/>
            <a:r>
              <a:rPr lang="zh-CN" altLang="en-US" dirty="0"/>
              <a:t>封装</a:t>
            </a:r>
            <a:r>
              <a:rPr lang="en-US" altLang="zh-CN" dirty="0"/>
              <a:t>tab</a:t>
            </a:r>
            <a:endParaRPr lang="en-US" altLang="zh-CN" dirty="0"/>
          </a:p>
          <a:p>
            <a:pPr lvl="0" eaLnBrk="1" hangingPunct="1"/>
            <a:r>
              <a:rPr lang="zh-CN" altLang="en-US" dirty="0"/>
              <a:t>封装</a:t>
            </a:r>
            <a:r>
              <a:rPr lang="en-US" altLang="zh-CN" dirty="0"/>
              <a:t>extend</a:t>
            </a:r>
            <a:endParaRPr lang="en-US" altLang="zh-CN" dirty="0"/>
          </a:p>
          <a:p>
            <a:pPr lvl="0" eaLnBrk="1" hangingPunct="1"/>
            <a:r>
              <a:rPr lang="zh-CN" altLang="en-US" dirty="0"/>
              <a:t>封装。。。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正则表达式复习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封装trim</a:t>
            </a:r>
            <a:endParaRPr lang="zh-CN" altLang="en-US" dirty="0"/>
          </a:p>
          <a:p>
            <a:pPr lvl="0" eaLnBrk="1" hangingPunct="1"/>
            <a:r>
              <a:rPr lang="en-US" altLang="zh-CN" dirty="0"/>
              <a:t>trim </a:t>
            </a:r>
            <a:endParaRPr lang="en-US" altLang="zh-CN" dirty="0"/>
          </a:p>
          <a:p>
            <a:pPr lvl="0" eaLnBrk="1" hangingPunct="1"/>
            <a:r>
              <a:rPr lang="en-US" altLang="zh-CN" dirty="0"/>
              <a:t>js</a:t>
            </a:r>
            <a:r>
              <a:rPr lang="zh-CN" altLang="en-US" dirty="0"/>
              <a:t>没有</a:t>
            </a:r>
            <a:r>
              <a:rPr lang="en-US" altLang="zh-CN" dirty="0"/>
              <a:t>trim</a:t>
            </a:r>
            <a:r>
              <a:rPr lang="zh-CN" altLang="en-US" dirty="0"/>
              <a:t>的 </a:t>
            </a:r>
            <a:r>
              <a:rPr lang="en-US" altLang="zh-CN" dirty="0"/>
              <a:t>ES5  </a:t>
            </a:r>
            <a:endParaRPr lang="en-US" altLang="zh-CN" dirty="0"/>
          </a:p>
        </p:txBody>
      </p:sp>
      <p:sp>
        <p:nvSpPr>
          <p:cNvPr id="161795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 dirty="0">
                <a:solidFill>
                  <a:srgbClr val="898989"/>
                </a:solidFill>
                <a:latin typeface="Arial" charset="0"/>
                <a:ea typeface="宋体" charset="-122"/>
              </a:rPr>
            </a:fld>
            <a:endParaRPr lang="zh-CN" altLang="en-US" sz="1200" dirty="0">
              <a:solidFill>
                <a:srgbClr val="898989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面向对象编程进阶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4865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普通开发方式</a:t>
            </a:r>
            <a:endParaRPr lang="zh-CN" altLang="en-US" sz="4400"/>
          </a:p>
        </p:txBody>
      </p:sp>
      <p:sp>
        <p:nvSpPr>
          <p:cNvPr id="164866" name="内容占位符 4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en-US" altLang="x-none" sz="3200" dirty="0"/>
              <a:t>HTML</a:t>
            </a:r>
            <a:endParaRPr lang="zh-CN" altLang="en-US" sz="3200" dirty="0"/>
          </a:p>
          <a:p>
            <a:pPr>
              <a:buNone/>
            </a:pPr>
            <a:r>
              <a:rPr lang="en-US" altLang="x-none" sz="3200" dirty="0"/>
              <a:t>CSS</a:t>
            </a:r>
            <a:endParaRPr lang="zh-CN" altLang="en-US" sz="3200" dirty="0"/>
          </a:p>
          <a:p>
            <a:pPr>
              <a:buNone/>
            </a:pPr>
            <a:r>
              <a:rPr lang="en-US" altLang="x-none" sz="3200" dirty="0"/>
              <a:t>JS</a:t>
            </a:r>
            <a:r>
              <a:rPr lang="zh-CN" altLang="en-US" sz="3200" dirty="0"/>
              <a:t>事件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588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endParaRPr sz="4400"/>
          </a:p>
        </p:txBody>
      </p:sp>
      <p:sp>
        <p:nvSpPr>
          <p:cNvPr id="165890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endParaRPr sz="3200"/>
          </a:p>
        </p:txBody>
      </p:sp>
      <p:pic>
        <p:nvPicPr>
          <p:cNvPr id="165891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03350" y="620713"/>
            <a:ext cx="5962650" cy="56388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691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代码完善 </a:t>
            </a:r>
            <a:r>
              <a:rPr lang="en-US" altLang="x-none" sz="4400" dirty="0"/>
              <a:t>– </a:t>
            </a:r>
            <a:r>
              <a:rPr lang="zh-CN" altLang="en-US" sz="4400" dirty="0"/>
              <a:t>注释</a:t>
            </a:r>
            <a:endParaRPr lang="zh-CN" altLang="en-US" sz="4400" dirty="0"/>
          </a:p>
        </p:txBody>
      </p:sp>
      <p:sp>
        <p:nvSpPr>
          <p:cNvPr id="166914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endParaRPr sz="3200"/>
          </a:p>
        </p:txBody>
      </p:sp>
      <p:pic>
        <p:nvPicPr>
          <p:cNvPr id="166915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92275" y="1417638"/>
            <a:ext cx="6410325" cy="51244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构造语法规范</a:t>
            </a:r>
            <a:endParaRPr lang="zh-CN" altLang="en-US"/>
          </a:p>
        </p:txBody>
      </p:sp>
      <p:sp>
        <p:nvSpPr>
          <p:cNvPr id="66562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zh-CN" altLang="en-US" dirty="0"/>
              <a:t>成员（属性）定义规范：</a:t>
            </a:r>
            <a:endParaRPr lang="zh-CN" altLang="en-US" dirty="0"/>
          </a:p>
          <a:p>
            <a:pPr lvl="0" eaLnBrk="1" hangingPunct="1"/>
            <a:r>
              <a:rPr lang="en-US" altLang="x-none" dirty="0"/>
              <a:t>this.name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成员（方法）定义规范：</a:t>
            </a:r>
            <a:endParaRPr lang="en-US" altLang="x-none" dirty="0"/>
          </a:p>
          <a:p>
            <a:pPr lvl="0" eaLnBrk="1" hangingPunct="1"/>
            <a:r>
              <a:rPr lang="zh-CN" altLang="en-US" dirty="0">
                <a:solidFill>
                  <a:srgbClr val="0070C0"/>
                </a:solidFill>
                <a:latin typeface="Consolas" pitchFamily="1" charset="0"/>
                <a:sym typeface="Consolas" pitchFamily="1" charset="0"/>
              </a:rPr>
              <a:t>this.buy=function(){</a:t>
            </a:r>
            <a:br>
              <a:rPr lang="zh-CN" altLang="en-US" dirty="0">
                <a:solidFill>
                  <a:srgbClr val="0070C0"/>
                </a:solidFill>
                <a:latin typeface="Consolas" pitchFamily="1" charset="0"/>
                <a:sym typeface="Consolas" pitchFamily="1" charset="0"/>
              </a:rPr>
            </a:br>
            <a:r>
              <a:rPr lang="zh-CN" altLang="en-US" dirty="0">
                <a:solidFill>
                  <a:srgbClr val="0070C0"/>
                </a:solidFill>
                <a:latin typeface="Consolas" pitchFamily="1" charset="0"/>
                <a:sym typeface="Consolas" pitchFamily="1" charset="0"/>
              </a:rPr>
              <a:t>        alert('buy')</a:t>
            </a:r>
            <a:br>
              <a:rPr lang="zh-CN" altLang="en-US" dirty="0">
                <a:solidFill>
                  <a:srgbClr val="0070C0"/>
                </a:solidFill>
                <a:latin typeface="Consolas" pitchFamily="1" charset="0"/>
                <a:sym typeface="Consolas" pitchFamily="1" charset="0"/>
              </a:rPr>
            </a:br>
            <a:r>
              <a:rPr lang="zh-CN" altLang="en-US" dirty="0">
                <a:solidFill>
                  <a:srgbClr val="0070C0"/>
                </a:solidFill>
                <a:latin typeface="Consolas" pitchFamily="1" charset="0"/>
                <a:sym typeface="Consolas" pitchFamily="1" charset="0"/>
              </a:rPr>
              <a:t>    }</a:t>
            </a:r>
            <a:br>
              <a:rPr lang="zh-CN" altLang="en-US" dirty="0">
                <a:solidFill>
                  <a:srgbClr val="0070C0"/>
                </a:solidFill>
                <a:latin typeface="Consolas" pitchFamily="1" charset="0"/>
                <a:sym typeface="Consolas" pitchFamily="1" charset="0"/>
              </a:rPr>
            </a:b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面向过程编程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7937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面向过程定义</a:t>
            </a:r>
            <a:endParaRPr lang="zh-CN" altLang="en-US" sz="4400"/>
          </a:p>
        </p:txBody>
      </p:sp>
      <p:sp>
        <p:nvSpPr>
          <p:cNvPr id="167938" name="内容占位符 1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zh-CN" altLang="en-US" sz="3200" dirty="0"/>
              <a:t>面向过程就是使用函数包装好一个一个工具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896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常用的三个过程</a:t>
            </a:r>
            <a:endParaRPr lang="zh-CN" altLang="en-US" sz="4400"/>
          </a:p>
        </p:txBody>
      </p:sp>
      <p:sp>
        <p:nvSpPr>
          <p:cNvPr id="168962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zh-CN" altLang="en-US" sz="3200" dirty="0"/>
              <a:t>init</a:t>
            </a:r>
            <a:endParaRPr lang="zh-CN" altLang="en-US" sz="3200" dirty="0"/>
          </a:p>
          <a:p>
            <a:pPr>
              <a:buNone/>
            </a:pPr>
            <a:r>
              <a:rPr lang="zh-CN" altLang="en-US" sz="3200" dirty="0"/>
              <a:t>binddom</a:t>
            </a:r>
            <a:endParaRPr lang="zh-CN" altLang="en-US" sz="3200" dirty="0"/>
          </a:p>
          <a:p>
            <a:pPr>
              <a:buNone/>
            </a:pPr>
            <a:r>
              <a:rPr lang="zh-CN" altLang="en-US" sz="3200" dirty="0"/>
              <a:t>bindevents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998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000" dirty="0"/>
              <a:t>面向过程编程原则 </a:t>
            </a:r>
            <a:r>
              <a:rPr lang="en-US" altLang="x-none" sz="4000" dirty="0"/>
              <a:t>– </a:t>
            </a:r>
            <a:r>
              <a:rPr lang="zh-CN" altLang="en-US" sz="4000" dirty="0"/>
              <a:t>单一功能原则</a:t>
            </a:r>
            <a:endParaRPr lang="zh-CN" altLang="en-US" sz="4000" dirty="0"/>
          </a:p>
        </p:txBody>
      </p:sp>
      <p:sp>
        <p:nvSpPr>
          <p:cNvPr id="169986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zh-CN" altLang="en-US" sz="3200" dirty="0"/>
              <a:t>一个函数尽量包含一个功能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100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代码演示</a:t>
            </a:r>
            <a:endParaRPr lang="zh-CN" altLang="en-US" sz="4400"/>
          </a:p>
        </p:txBody>
      </p:sp>
      <p:sp>
        <p:nvSpPr>
          <p:cNvPr id="171010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endParaRPr sz="3200"/>
          </a:p>
        </p:txBody>
      </p:sp>
      <p:pic>
        <p:nvPicPr>
          <p:cNvPr id="171011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76375" y="1206500"/>
            <a:ext cx="6477000" cy="53149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2033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baseline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面向对象编程</a:t>
            </a:r>
            <a:endParaRPr lang="zh-CN" altLang="en-US" sz="4400" kern="1200" baseline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172034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 baseline="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305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案例</a:t>
            </a:r>
            <a:endParaRPr lang="zh-CN" altLang="en-US" sz="4400" dirty="0"/>
          </a:p>
        </p:txBody>
      </p:sp>
      <p:sp>
        <p:nvSpPr>
          <p:cNvPr id="17305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zh-CN" altLang="en-US" sz="3200" dirty="0"/>
              <a:t>前面我们已经做了大量的面向对象编程的案例，这里不再详细讲解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8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原则</a:t>
            </a:r>
            <a:endParaRPr lang="zh-CN" altLang="en-US" sz="4400"/>
          </a:p>
        </p:txBody>
      </p:sp>
      <p:sp>
        <p:nvSpPr>
          <p:cNvPr id="174082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zh-CN" altLang="en-US" sz="3200"/>
              <a:t>单一职责</a:t>
            </a:r>
            <a:endParaRPr lang="zh-CN" altLang="en-US" sz="320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5105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绑定进阶</a:t>
            </a:r>
            <a:endParaRPr lang="zh-CN" altLang="en-US"/>
          </a:p>
        </p:txBody>
      </p:sp>
      <p:sp>
        <p:nvSpPr>
          <p:cNvPr id="175106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zh-CN" altLang="en-US" dirty="0"/>
              <a:t>封装format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使用format改造商城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模板复习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使用模板改造案例</a:t>
            </a:r>
            <a:endParaRPr lang="zh-CN" altLang="en-US" dirty="0"/>
          </a:p>
        </p:txBody>
      </p:sp>
      <p:sp>
        <p:nvSpPr>
          <p:cNvPr id="175107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 dirty="0">
                <a:solidFill>
                  <a:srgbClr val="898989"/>
                </a:solidFill>
                <a:latin typeface="Arial" charset="0"/>
                <a:ea typeface="宋体" charset="-122"/>
              </a:rPr>
            </a:fld>
            <a:endParaRPr lang="zh-CN" altLang="en-US" sz="1200" dirty="0">
              <a:solidFill>
                <a:srgbClr val="898989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612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数据绑定</a:t>
            </a:r>
            <a:endParaRPr lang="zh-CN" altLang="en-US" sz="4400"/>
          </a:p>
        </p:txBody>
      </p:sp>
      <p:sp>
        <p:nvSpPr>
          <p:cNvPr id="176130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zh-CN" altLang="en-US" sz="3200" dirty="0"/>
              <a:t>在开发中，数据一般是从后台开发人员从数据库读取出来，封装成一个</a:t>
            </a:r>
            <a:r>
              <a:rPr lang="en-US" altLang="x-none" sz="3200" dirty="0"/>
              <a:t>json</a:t>
            </a:r>
            <a:r>
              <a:rPr lang="zh-CN" altLang="en-US" sz="3200" dirty="0"/>
              <a:t>字符串返回给你，然后我们需要将前端写的假数据编程真数据，这个过程就是数据绑定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/>
              <a:t>属性访问 - 点语法</a:t>
            </a:r>
            <a:endParaRPr lang="zh-CN" altLang="en-US" dirty="0"/>
          </a:p>
        </p:txBody>
      </p:sp>
      <p:sp>
        <p:nvSpPr>
          <p:cNvPr id="67586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zh-CN" altLang="en-US"/>
              <a:t>先实例化，再使用点语法访问</a:t>
            </a:r>
            <a:endParaRPr lang="zh-CN" altLang="en-US"/>
          </a:p>
        </p:txBody>
      </p:sp>
      <p:sp>
        <p:nvSpPr>
          <p:cNvPr id="67587" name="Rectangle 1"/>
          <p:cNvSpPr/>
          <p:nvPr/>
        </p:nvSpPr>
        <p:spPr>
          <a:xfrm>
            <a:off x="755650" y="2781300"/>
            <a:ext cx="6724650" cy="1322388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wrap="none" anchor="ctr">
            <a:spAutoFit/>
          </a:bodyPr>
          <a:p>
            <a:pPr lvl="0" eaLnBrk="0" hangingPunct="0"/>
            <a:r>
              <a:rPr lang="zh-CN" altLang="en-US" sz="2000" b="1" i="1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2000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访问语法规范 先实例化后点语法访问</a:t>
            </a:r>
            <a:br>
              <a:rPr lang="zh-CN" altLang="en-US" sz="2000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phone = </a:t>
            </a:r>
            <a:r>
              <a:rPr lang="zh-CN" altLang="en-US" sz="2000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new 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Product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="1" i="1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手机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="1" i="1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手机中的战斗机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</a:t>
            </a:r>
            <a:b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phone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name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</a:t>
            </a:r>
            <a:b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phone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buy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())</a:t>
            </a:r>
            <a:endParaRPr lang="zh-CN" altLang="en-US" sz="2800" b="1" i="1" dirty="0"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715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数据绑定的几种形式</a:t>
            </a:r>
            <a:endParaRPr lang="zh-CN" altLang="en-US" sz="4400"/>
          </a:p>
        </p:txBody>
      </p:sp>
      <p:sp>
        <p:nvSpPr>
          <p:cNvPr id="177154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zh-CN" altLang="en-US" sz="3200" dirty="0"/>
              <a:t>简单绑定方法</a:t>
            </a:r>
            <a:endParaRPr lang="en-US" altLang="x-none" sz="3200" dirty="0"/>
          </a:p>
          <a:p>
            <a:pPr>
              <a:buNone/>
            </a:pPr>
            <a:r>
              <a:rPr lang="zh-CN" altLang="en-US" sz="3200" dirty="0"/>
              <a:t>动态创建标签绑定方式</a:t>
            </a:r>
            <a:endParaRPr lang="en-US" altLang="x-none" sz="3200" dirty="0"/>
          </a:p>
          <a:p>
            <a:pPr>
              <a:buNone/>
            </a:pPr>
            <a:r>
              <a:rPr lang="zh-CN" altLang="en-US" sz="3200" dirty="0"/>
              <a:t>模板技术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817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动态创建标签绑定方式场景分析</a:t>
            </a:r>
            <a:endParaRPr lang="zh-CN" altLang="en-US" sz="4400"/>
          </a:p>
        </p:txBody>
      </p:sp>
      <p:sp>
        <p:nvSpPr>
          <p:cNvPr id="178178" name="内容占位符 2"/>
          <p:cNvSpPr>
            <a:spLocks noGrp="1"/>
          </p:cNvSpPr>
          <p:nvPr>
            <p:ph type="subTitle" idx="1"/>
          </p:nvPr>
        </p:nvSpPr>
        <p:spPr>
          <a:xfrm>
            <a:off x="260350" y="1600200"/>
            <a:ext cx="8780463" cy="4525963"/>
          </a:xfrm>
        </p:spPr>
        <p:txBody>
          <a:bodyPr anchor="t"/>
          <a:p>
            <a:pPr>
              <a:lnSpc>
                <a:spcPct val="90000"/>
              </a:lnSpc>
              <a:buNone/>
            </a:pPr>
            <a:r>
              <a:rPr lang="zh-CN" altLang="en-US" sz="2000" dirty="0"/>
              <a:t>使用场景：状态不同，显示内同不一样</a:t>
            </a:r>
            <a:endParaRPr lang="zh-CN" altLang="en-US" sz="2000" dirty="0"/>
          </a:p>
          <a:p>
            <a:pPr>
              <a:lnSpc>
                <a:spcPct val="90000"/>
              </a:lnSpc>
              <a:buNone/>
            </a:pPr>
            <a:r>
              <a:rPr lang="zh-CN" altLang="en-US" sz="2000" dirty="0"/>
              <a:t>比如登录有三个状态：未登录，登录失败，登录成功</a:t>
            </a:r>
            <a:endParaRPr lang="zh-CN" altLang="en-US" sz="2000" dirty="0"/>
          </a:p>
          <a:p>
            <a:pPr>
              <a:lnSpc>
                <a:spcPct val="90000"/>
              </a:lnSpc>
              <a:buNone/>
            </a:pPr>
            <a:r>
              <a:rPr lang="zh-CN" altLang="en-US" sz="2000" dirty="0"/>
              <a:t>每种状态显示的内容是不一样的，这个时候就需要动态创建标签</a:t>
            </a:r>
            <a:endParaRPr lang="zh-CN" altLang="en-US" sz="2000" dirty="0"/>
          </a:p>
          <a:p>
            <a:pPr>
              <a:lnSpc>
                <a:spcPct val="90000"/>
              </a:lnSpc>
              <a:buNone/>
            </a:pPr>
            <a:r>
              <a:rPr lang="zh-CN" altLang="en-US" sz="3200" dirty="0"/>
              <a:t>使用技术：</a:t>
            </a:r>
            <a:r>
              <a:rPr lang="en-US" altLang="x-none" sz="2000" dirty="0"/>
              <a:t>innerHTML  append</a:t>
            </a:r>
            <a:endParaRPr lang="en-US" altLang="x-none" sz="2000" dirty="0"/>
          </a:p>
          <a:p>
            <a:pPr>
              <a:lnSpc>
                <a:spcPct val="90000"/>
              </a:lnSpc>
              <a:buNone/>
            </a:pPr>
            <a:r>
              <a:rPr lang="zh-CN" altLang="en-US" sz="3200" dirty="0"/>
              <a:t>备注：一般用于动态生成的代码量少的时候，如果需要动态生成很多代码，一般用模板技术</a:t>
            </a:r>
            <a:endParaRPr lang="zh-CN" altLang="en-US" sz="3200" dirty="0"/>
          </a:p>
          <a:p>
            <a:pPr>
              <a:lnSpc>
                <a:spcPct val="90000"/>
              </a:lnSpc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920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案例研发</a:t>
            </a:r>
            <a:endParaRPr lang="zh-CN" altLang="en-US" sz="4400"/>
          </a:p>
        </p:txBody>
      </p:sp>
      <p:sp>
        <p:nvSpPr>
          <p:cNvPr id="179202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zh-CN" altLang="en-US" sz="3200"/>
              <a:t>登录的三种状态分别显示不同的内容</a:t>
            </a:r>
            <a:endParaRPr lang="zh-CN" altLang="en-US" sz="320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0225" name="标题 3"/>
          <p:cNvSpPr>
            <a:spLocks noGrp="1"/>
          </p:cNvSpPr>
          <p:nvPr>
            <p:ph type="ctrTitle"/>
          </p:nvPr>
        </p:nvSpPr>
        <p:spPr>
          <a:xfrm>
            <a:off x="179388" y="1122363"/>
            <a:ext cx="8713787" cy="2387600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baseline="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模板技术和数据绑定</a:t>
            </a:r>
            <a:endParaRPr lang="en-US" altLang="x-none" sz="4400" kern="1200" baseline="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180226" name="副标题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r>
              <a:rPr lang="en-US" altLang="x-none" sz="3200" kern="1200" baseline="0" dirty="0">
                <a:solidFill>
                  <a:srgbClr val="898989"/>
                </a:solidFill>
                <a:latin typeface="Calibri" pitchFamily="2" charset="0"/>
                <a:ea typeface="宋体" charset="-122"/>
                <a:cs typeface="+mn-cs"/>
                <a:sym typeface="Calibri" pitchFamily="2" charset="0"/>
              </a:rPr>
              <a:t>60</a:t>
            </a:r>
            <a:endParaRPr lang="zh-CN" altLang="en-US" sz="3200" kern="1200" baseline="0" dirty="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124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常用模板</a:t>
            </a:r>
            <a:endParaRPr lang="zh-CN" altLang="en-US" sz="4400"/>
          </a:p>
        </p:txBody>
      </p:sp>
      <p:pic>
        <p:nvPicPr>
          <p:cNvPr id="181250" name="内容占位符 3"/>
          <p:cNvPicPr>
            <a:picLocks noGrp="1" noChangeAspect="1"/>
          </p:cNvPicPr>
          <p:nvPr>
            <p:ph type="subTitle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27000" y="1044575"/>
            <a:ext cx="9015413" cy="4824413"/>
          </a:xfrm>
        </p:spPr>
      </p:pic>
      <p:sp>
        <p:nvSpPr>
          <p:cNvPr id="181251" name="矩形 4"/>
          <p:cNvSpPr/>
          <p:nvPr/>
        </p:nvSpPr>
        <p:spPr>
          <a:xfrm>
            <a:off x="3203575" y="5868988"/>
            <a:ext cx="1766888" cy="522287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x-none" sz="2800" b="1" dirty="0">
                <a:solidFill>
                  <a:srgbClr val="FF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ie8</a:t>
            </a:r>
            <a:r>
              <a:rPr lang="zh-CN" altLang="en-US" sz="2800" b="1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宋体" charset="-122"/>
              </a:rPr>
              <a:t>浏览器</a:t>
            </a:r>
            <a:endParaRPr lang="zh-CN" altLang="en-US" sz="2800" b="1" dirty="0">
              <a:solidFill>
                <a:srgbClr val="FF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227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常用模板</a:t>
            </a:r>
            <a:endParaRPr lang="zh-CN" altLang="en-US" sz="4400"/>
          </a:p>
        </p:txBody>
      </p:sp>
      <p:sp>
        <p:nvSpPr>
          <p:cNvPr id="182274" name="矩形 4"/>
          <p:cNvSpPr/>
          <p:nvPr/>
        </p:nvSpPr>
        <p:spPr>
          <a:xfrm>
            <a:off x="3243263" y="5861050"/>
            <a:ext cx="2565400" cy="523875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x-none" sz="2800" b="1" dirty="0">
                <a:solidFill>
                  <a:srgbClr val="FF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chrome</a:t>
            </a:r>
            <a:r>
              <a:rPr lang="zh-CN" altLang="en-US" sz="2800" b="1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宋体" charset="-122"/>
              </a:rPr>
              <a:t>浏览器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pic>
        <p:nvPicPr>
          <p:cNvPr id="182275" name="内容占位符 5"/>
          <p:cNvPicPr>
            <a:picLocks noGrp="1" noChangeAspect="1"/>
          </p:cNvPicPr>
          <p:nvPr>
            <p:ph type="subTitle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85738" y="1114425"/>
            <a:ext cx="8678862" cy="4645025"/>
          </a:xfrm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329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常用模板</a:t>
            </a:r>
            <a:endParaRPr lang="zh-CN" altLang="en-US" sz="4400"/>
          </a:p>
        </p:txBody>
      </p:sp>
      <p:sp>
        <p:nvSpPr>
          <p:cNvPr id="183298" name="矩形 4"/>
          <p:cNvSpPr/>
          <p:nvPr/>
        </p:nvSpPr>
        <p:spPr>
          <a:xfrm>
            <a:off x="3243263" y="5861050"/>
            <a:ext cx="1382712" cy="523875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x-none" sz="2800" b="1" dirty="0">
                <a:solidFill>
                  <a:srgbClr val="FF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Firefox</a:t>
            </a:r>
            <a:endParaRPr lang="zh-CN" altLang="en-US" sz="2800" b="1" dirty="0">
              <a:solidFill>
                <a:srgbClr val="FF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pic>
        <p:nvPicPr>
          <p:cNvPr id="183299" name="内容占位符 5"/>
          <p:cNvPicPr>
            <a:picLocks noGrp="1" noChangeAspect="1"/>
          </p:cNvPicPr>
          <p:nvPr>
            <p:ph type="subTitle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03213" y="1122363"/>
            <a:ext cx="8732837" cy="4673600"/>
          </a:xfrm>
        </p:spPr>
      </p:pic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2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总结</a:t>
            </a:r>
            <a:endParaRPr lang="zh-CN" altLang="en-US" sz="4400"/>
          </a:p>
        </p:txBody>
      </p:sp>
      <p:sp>
        <p:nvSpPr>
          <p:cNvPr id="184322" name="内容占位符 2"/>
          <p:cNvSpPr>
            <a:spLocks noGrp="1"/>
          </p:cNvSpPr>
          <p:nvPr>
            <p:ph type="subTitle" idx="1"/>
          </p:nvPr>
        </p:nvSpPr>
        <p:spPr>
          <a:xfrm>
            <a:off x="107950" y="1819275"/>
            <a:ext cx="8928100" cy="4308475"/>
          </a:xfrm>
        </p:spPr>
        <p:txBody>
          <a:bodyPr anchor="t"/>
          <a:p>
            <a:pPr>
              <a:buNone/>
            </a:pPr>
            <a:r>
              <a:rPr lang="zh-CN" altLang="en-US" sz="3200" dirty="0"/>
              <a:t>王者： </a:t>
            </a:r>
            <a:endParaRPr lang="en-US" altLang="x-none" sz="3200" dirty="0"/>
          </a:p>
          <a:p>
            <a:pPr>
              <a:buNone/>
            </a:pPr>
            <a:r>
              <a:rPr lang="en-US" altLang="x-none" sz="3200" dirty="0"/>
              <a:t>art template(</a:t>
            </a:r>
            <a:r>
              <a:rPr lang="zh-CN" altLang="en-US" sz="3200" dirty="0"/>
              <a:t>完美融合</a:t>
            </a:r>
            <a:r>
              <a:rPr lang="en-US" altLang="x-none" sz="3200" dirty="0"/>
              <a:t>node.js)</a:t>
            </a:r>
            <a:endParaRPr lang="zh-CN" altLang="en-US" sz="3200" dirty="0"/>
          </a:p>
          <a:p>
            <a:pPr>
              <a:buNone/>
            </a:pPr>
            <a:r>
              <a:rPr lang="en-US" altLang="x-none" sz="3200" b="1" dirty="0"/>
              <a:t>doT.js</a:t>
            </a:r>
            <a:endParaRPr lang="zh-CN" altLang="en-US" sz="3200" b="1" dirty="0"/>
          </a:p>
          <a:p>
            <a:pPr>
              <a:buNone/>
            </a:pPr>
            <a:r>
              <a:rPr lang="en-US" altLang="x-none" sz="3200" b="1" dirty="0"/>
              <a:t>Juicer.js(</a:t>
            </a:r>
            <a:r>
              <a:rPr lang="zh-CN" altLang="en-US" sz="3200" b="1" dirty="0"/>
              <a:t>支持</a:t>
            </a:r>
            <a:r>
              <a:rPr lang="en-US" altLang="x-none" sz="3200" b="1" dirty="0"/>
              <a:t>node.js)</a:t>
            </a:r>
            <a:endParaRPr lang="en-US" altLang="x-none" sz="3200" dirty="0"/>
          </a:p>
          <a:p>
            <a:pPr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5345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en-US" altLang="x-none" sz="4400" kern="1200" baseline="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art</a:t>
            </a:r>
            <a:r>
              <a:rPr lang="zh-CN" altLang="en-US" sz="4400" kern="1200" baseline="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模板语法</a:t>
            </a:r>
            <a:endParaRPr lang="zh-CN" altLang="en-US" sz="4400" kern="1200" baseline="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185346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 baseline="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636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编写模板</a:t>
            </a:r>
            <a:endParaRPr lang="zh-CN" altLang="en-US" sz="4400"/>
          </a:p>
        </p:txBody>
      </p:sp>
      <p:sp>
        <p:nvSpPr>
          <p:cNvPr id="186370" name="Rectangle 1"/>
          <p:cNvSpPr>
            <a:spLocks noGrp="1"/>
          </p:cNvSpPr>
          <p:nvPr>
            <p:ph type="subTitle" idx="1"/>
          </p:nvPr>
        </p:nvSpPr>
        <p:spPr>
          <a:xfrm>
            <a:off x="250825" y="1603375"/>
            <a:ext cx="8785225" cy="3724275"/>
          </a:xfrm>
        </p:spPr>
        <p:txBody>
          <a:bodyPr wrap="square" anchor="ctr">
            <a:spAutoFit/>
          </a:bodyPr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使用一个type="text/html"的script标签存放模板：</a:t>
            </a:r>
            <a:endParaRPr lang="zh-CN" altLang="en-US" sz="28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&lt;script id="test" type="text/html"&gt;</a:t>
            </a:r>
            <a:endParaRPr lang="en-US" altLang="x-none" sz="28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 &lt;h1&gt;{{title}}&lt;/h1&gt; </a:t>
            </a:r>
            <a:endParaRPr lang="en-US" altLang="x-none" sz="28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&lt;ul&gt; </a:t>
            </a:r>
            <a:endParaRPr lang="en-US" altLang="x-none" sz="2800" dirty="0"/>
          </a:p>
          <a:p>
            <a:pPr marL="400050" lvl="1" algn="l">
              <a:spcBef>
                <a:spcPct val="0"/>
              </a:spcBef>
              <a:buNone/>
            </a:pPr>
            <a:r>
              <a:rPr lang="zh-CN" altLang="en-US" sz="2400" dirty="0"/>
              <a:t>{{each list as value i}} </a:t>
            </a:r>
            <a:endParaRPr lang="en-US" altLang="x-none" sz="2400" dirty="0"/>
          </a:p>
          <a:p>
            <a:pPr marL="800100" lvl="2" algn="l">
              <a:spcBef>
                <a:spcPct val="0"/>
              </a:spcBef>
              <a:buNone/>
            </a:pPr>
            <a:r>
              <a:rPr lang="zh-CN" altLang="en-US" sz="2000" dirty="0"/>
              <a:t>&lt;li&gt;索引 {{i + 1}} ：{{value}}&lt;/li&gt; </a:t>
            </a:r>
            <a:endParaRPr lang="en-US" altLang="x-none" sz="2000" dirty="0"/>
          </a:p>
          <a:p>
            <a:pPr marL="400050" lvl="1" algn="l">
              <a:spcBef>
                <a:spcPct val="0"/>
              </a:spcBef>
              <a:buNone/>
            </a:pPr>
            <a:r>
              <a:rPr lang="zh-CN" altLang="en-US" sz="2400" dirty="0"/>
              <a:t>{{/each}} </a:t>
            </a:r>
            <a:endParaRPr lang="en-US" altLang="x-none" sz="24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&lt;/ul&gt; </a:t>
            </a:r>
            <a:endParaRPr lang="en-US" altLang="x-none" sz="28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&lt;/script&gt; 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标题 3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 dirty="0"/>
              <a:t>属性修改</a:t>
            </a:r>
            <a:endParaRPr lang="zh-CN" altLang="en-US" dirty="0"/>
          </a:p>
        </p:txBody>
      </p:sp>
      <p:sp>
        <p:nvSpPr>
          <p:cNvPr id="69634" name="内容占位符 4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</a:p>
        </p:txBody>
      </p:sp>
      <p:sp>
        <p:nvSpPr>
          <p:cNvPr id="69635" name="Rectangle 1"/>
          <p:cNvSpPr/>
          <p:nvPr/>
        </p:nvSpPr>
        <p:spPr>
          <a:xfrm>
            <a:off x="106363" y="1531938"/>
            <a:ext cx="8580437" cy="5303837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wrap="square" anchor="ctr">
            <a:spAutoFit/>
          </a:bodyPr>
          <a:p>
            <a:pPr lvl="0" eaLnBrk="0" hangingPunct="0"/>
            <a:r>
              <a:rPr lang="zh-CN" altLang="en-US" b="1" i="1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传统方式定义对象</a:t>
            </a:r>
            <a:b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teacher = </a:t>
            </a:r>
            <a:r>
              <a:rPr lang="zh-CN" altLang="en-US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new </a:t>
            </a:r>
            <a:r>
              <a:rPr lang="zh-CN" altLang="en-US" b="1" i="1" dirty="0">
                <a:solidFill>
                  <a:srgbClr val="F8F8F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Object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();</a:t>
            </a:r>
            <a:b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属性</a:t>
            </a:r>
            <a:b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teacher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name </a:t>
            </a: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 </a:t>
            </a:r>
            <a:r>
              <a:rPr lang="zh-CN" altLang="en-US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'Mr Zhang'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</a:t>
            </a:r>
            <a:b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属性</a:t>
            </a:r>
            <a:b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teacher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college </a:t>
            </a: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 </a:t>
            </a:r>
            <a:r>
              <a:rPr lang="zh-CN" altLang="en-US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b="1" i="1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网页平面</a:t>
            </a:r>
            <a:r>
              <a:rPr lang="zh-CN" altLang="en-US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</a:t>
            </a:r>
            <a:b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方法</a:t>
            </a:r>
            <a:b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teacher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teach </a:t>
            </a: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 </a:t>
            </a:r>
            <a:r>
              <a:rPr lang="zh-CN" altLang="en-US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function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(){</a:t>
            </a:r>
            <a:b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alert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this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college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);</a:t>
            </a:r>
            <a:b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}</a:t>
            </a:r>
            <a:b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b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修改属性的值</a:t>
            </a:r>
            <a:b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teacher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college </a:t>
            </a: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 </a:t>
            </a:r>
            <a:r>
              <a:rPr lang="zh-CN" altLang="en-US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'web </a:t>
            </a:r>
            <a:r>
              <a:rPr lang="zh-CN" altLang="en-US" b="1" i="1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前端</a:t>
            </a:r>
            <a:r>
              <a:rPr lang="zh-CN" altLang="en-US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</a:t>
            </a:r>
            <a:b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teacher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age </a:t>
            </a: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 </a:t>
            </a:r>
            <a:r>
              <a:rPr lang="zh-CN" altLang="en-US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'secret'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</a:t>
            </a:r>
            <a:b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测试修改后的结果</a:t>
            </a:r>
            <a:b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//alert</a:t>
            </a:r>
            <a: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测试</a:t>
            </a:r>
            <a:b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alert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teacher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college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);</a:t>
            </a:r>
            <a:b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//console</a:t>
            </a:r>
            <a: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测试</a:t>
            </a:r>
            <a:b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teacher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age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);</a:t>
            </a:r>
            <a:endParaRPr lang="zh-CN" altLang="en-US" sz="2800" b="1" i="1" dirty="0"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739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数据模板绑定</a:t>
            </a:r>
            <a:endParaRPr lang="zh-CN" altLang="en-US" sz="4400"/>
          </a:p>
        </p:txBody>
      </p:sp>
      <p:sp>
        <p:nvSpPr>
          <p:cNvPr id="187394" name="Rectangle 1"/>
          <p:cNvSpPr>
            <a:spLocks noGrp="1"/>
          </p:cNvSpPr>
          <p:nvPr>
            <p:ph type="subTitle" idx="1"/>
          </p:nvPr>
        </p:nvSpPr>
        <p:spPr>
          <a:xfrm>
            <a:off x="178753" y="1052830"/>
            <a:ext cx="8640762" cy="5089525"/>
          </a:xfrm>
        </p:spPr>
        <p:txBody>
          <a:bodyPr wrap="square" anchor="ctr">
            <a:spAutoFit/>
          </a:bodyPr>
          <a:p>
            <a:pPr algn="l">
              <a:spcBef>
                <a:spcPct val="0"/>
              </a:spcBef>
              <a:buNone/>
            </a:pPr>
            <a:r>
              <a:rPr lang="en-US" altLang="x-none" sz="2800" dirty="0"/>
              <a:t>Test</a:t>
            </a:r>
            <a:r>
              <a:rPr lang="zh-CN" altLang="en-US" sz="2800" dirty="0"/>
              <a:t>是模板名称</a:t>
            </a:r>
            <a:endParaRPr lang="en-US" altLang="x-none" sz="2800" dirty="0"/>
          </a:p>
          <a:p>
            <a:pPr algn="l">
              <a:spcBef>
                <a:spcPct val="0"/>
              </a:spcBef>
              <a:buNone/>
            </a:pPr>
            <a:r>
              <a:rPr lang="en-US" altLang="x-none" sz="2800" dirty="0"/>
              <a:t>Data</a:t>
            </a:r>
            <a:r>
              <a:rPr lang="zh-CN" altLang="en-US" sz="2800" dirty="0"/>
              <a:t>是数据名称</a:t>
            </a:r>
            <a:endParaRPr lang="en-US" altLang="x-none" sz="28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两种绑定语法：</a:t>
            </a:r>
            <a:endParaRPr lang="en-US" altLang="x-none" sz="2800" dirty="0"/>
          </a:p>
          <a:p>
            <a:pPr algn="l">
              <a:spcBef>
                <a:spcPct val="0"/>
              </a:spcBef>
              <a:buNone/>
            </a:pPr>
            <a:endParaRPr lang="zh-CN" altLang="en-US" sz="28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var data = { </a:t>
            </a:r>
            <a:endParaRPr lang="en-US" altLang="x-none" sz="2800" dirty="0"/>
          </a:p>
          <a:p>
            <a:pPr marL="400050" lvl="1" algn="l">
              <a:spcBef>
                <a:spcPct val="0"/>
              </a:spcBef>
              <a:buNone/>
            </a:pPr>
            <a:r>
              <a:rPr lang="zh-CN" altLang="en-US" sz="2400" dirty="0"/>
              <a:t>title: '标签', </a:t>
            </a:r>
            <a:endParaRPr lang="en-US" altLang="x-none" sz="2400" dirty="0"/>
          </a:p>
          <a:p>
            <a:pPr marL="400050" lvl="1" algn="l">
              <a:spcBef>
                <a:spcPct val="0"/>
              </a:spcBef>
              <a:buNone/>
            </a:pPr>
            <a:r>
              <a:rPr lang="zh-CN" altLang="en-US" sz="2400" dirty="0"/>
              <a:t>list: ['文艺', '博客', '摄影', '电影', '民谣', '旅行', '吉他'] </a:t>
            </a:r>
            <a:endParaRPr lang="en-US" altLang="x-none" sz="24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}; </a:t>
            </a:r>
            <a:endParaRPr lang="en-US" altLang="x-none" sz="2800" dirty="0"/>
          </a:p>
          <a:p>
            <a:pPr algn="l">
              <a:spcBef>
                <a:spcPct val="0"/>
              </a:spcBef>
              <a:buNone/>
            </a:pPr>
            <a:endParaRPr lang="zh-CN" altLang="en-US" sz="28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var html = template('test', data); document.getElementById('content').innerHTML = html; 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841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条件表达式</a:t>
            </a:r>
            <a:endParaRPr lang="zh-CN" altLang="en-US" sz="4400"/>
          </a:p>
        </p:txBody>
      </p:sp>
      <p:sp>
        <p:nvSpPr>
          <p:cNvPr id="188418" name="Rectangle 1"/>
          <p:cNvSpPr>
            <a:spLocks noGrp="1"/>
          </p:cNvSpPr>
          <p:nvPr>
            <p:ph type="subTitle" idx="1"/>
          </p:nvPr>
        </p:nvSpPr>
        <p:spPr>
          <a:xfrm>
            <a:off x="251143" y="1772603"/>
            <a:ext cx="8364537" cy="3230562"/>
          </a:xfrm>
        </p:spPr>
        <p:txBody>
          <a:bodyPr wrap="square" anchor="ctr">
            <a:spAutoFit/>
          </a:bodyPr>
          <a:p>
            <a:pPr algn="l">
              <a:spcBef>
                <a:spcPct val="0"/>
              </a:spcBef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{{if admin}} </a:t>
            </a:r>
            <a:endParaRPr lang="en-US" altLang="x-none" sz="3200" dirty="0">
              <a:solidFill>
                <a:srgbClr val="FF0000"/>
              </a:solidFill>
            </a:endParaRPr>
          </a:p>
          <a:p>
            <a:pPr marL="400050" lvl="1" algn="l">
              <a:spcBef>
                <a:spcPct val="0"/>
              </a:spcBef>
              <a:buNone/>
            </a:pPr>
            <a:r>
              <a:rPr lang="zh-CN" altLang="en-US" sz="2800" dirty="0"/>
              <a:t>&lt;p&gt;admin&lt;/p&gt;</a:t>
            </a:r>
            <a:endParaRPr lang="en-US" altLang="x-none" sz="2800" dirty="0"/>
          </a:p>
          <a:p>
            <a:pPr marL="400050" lvl="1" algn="l">
              <a:spcBef>
                <a:spcPct val="0"/>
              </a:spcBef>
              <a:buNone/>
            </a:pPr>
            <a:r>
              <a:rPr lang="zh-CN" altLang="en-US" sz="2800" dirty="0"/>
              <a:t> {{else if code &gt; 0}} </a:t>
            </a:r>
            <a:endParaRPr lang="en-US" altLang="x-none" sz="2800" dirty="0"/>
          </a:p>
          <a:p>
            <a:pPr marL="400050" lvl="1" algn="l">
              <a:spcBef>
                <a:spcPct val="0"/>
              </a:spcBef>
              <a:buNone/>
            </a:pPr>
            <a:r>
              <a:rPr lang="en-US" altLang="x-none" sz="2800" dirty="0"/>
              <a:t>	</a:t>
            </a:r>
            <a:r>
              <a:rPr lang="zh-CN" altLang="en-US" sz="2800" dirty="0"/>
              <a:t>&lt;p&gt;master&lt;/p&gt;</a:t>
            </a:r>
            <a:endParaRPr lang="en-US" altLang="x-none" sz="2800" dirty="0"/>
          </a:p>
          <a:p>
            <a:pPr marL="400050" lvl="1" algn="l">
              <a:spcBef>
                <a:spcPct val="0"/>
              </a:spcBef>
              <a:buNone/>
            </a:pPr>
            <a:r>
              <a:rPr lang="zh-CN" altLang="en-US" sz="2800" dirty="0"/>
              <a:t> {{else}} </a:t>
            </a:r>
            <a:endParaRPr lang="en-US" altLang="x-none" sz="2800" dirty="0"/>
          </a:p>
          <a:p>
            <a:pPr marL="400050" lvl="1" algn="l">
              <a:spcBef>
                <a:spcPct val="0"/>
              </a:spcBef>
              <a:buNone/>
            </a:pPr>
            <a:r>
              <a:rPr lang="en-US" altLang="x-none" sz="2800" dirty="0"/>
              <a:t>      </a:t>
            </a:r>
            <a:r>
              <a:rPr lang="zh-CN" altLang="en-US" sz="2800" dirty="0"/>
              <a:t>&lt;p&gt;error!&lt;/p&gt;</a:t>
            </a:r>
            <a:endParaRPr lang="en-US" altLang="x-none" sz="28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 {{/if}} 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944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遍历表达式</a:t>
            </a:r>
            <a:endParaRPr lang="zh-CN" altLang="en-US" sz="4400"/>
          </a:p>
        </p:txBody>
      </p:sp>
      <p:sp>
        <p:nvSpPr>
          <p:cNvPr id="189442" name="Rectangle 1"/>
          <p:cNvSpPr>
            <a:spLocks noGrp="1"/>
          </p:cNvSpPr>
          <p:nvPr>
            <p:ph type="subTitle" idx="1"/>
          </p:nvPr>
        </p:nvSpPr>
        <p:spPr>
          <a:xfrm>
            <a:off x="323850" y="1042988"/>
            <a:ext cx="8362950" cy="5262562"/>
          </a:xfrm>
        </p:spPr>
        <p:txBody>
          <a:bodyPr wrap="square" anchor="ctr">
            <a:spAutoFit/>
          </a:bodyPr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无论数组或者对象都可以用 each 进行遍历。</a:t>
            </a:r>
            <a:endParaRPr lang="zh-CN" altLang="en-US" sz="28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{{each list as value index}} </a:t>
            </a:r>
            <a:endParaRPr lang="en-US" altLang="x-none" sz="2800" dirty="0">
              <a:solidFill>
                <a:srgbClr val="FF0000"/>
              </a:solidFill>
            </a:endParaRPr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&lt;li&gt;</a:t>
            </a:r>
            <a:endParaRPr lang="en-US" altLang="x-none" sz="2800" dirty="0"/>
          </a:p>
          <a:p>
            <a:pPr algn="l">
              <a:spcBef>
                <a:spcPct val="0"/>
              </a:spcBef>
              <a:buNone/>
            </a:pPr>
            <a:r>
              <a:rPr lang="en-US" altLang="x-none" sz="2800" dirty="0"/>
              <a:t>	</a:t>
            </a:r>
            <a:r>
              <a:rPr lang="zh-CN" altLang="en-US" sz="2800" dirty="0"/>
              <a:t>{{index}} - {{value.user}}</a:t>
            </a:r>
            <a:endParaRPr lang="en-US" altLang="x-none" sz="28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&lt;/li&gt; </a:t>
            </a:r>
            <a:endParaRPr lang="en-US" altLang="x-none" sz="28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{{/each}} 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亦可以被简写：</a:t>
            </a:r>
            <a:endParaRPr lang="zh-CN" altLang="en-US" sz="28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{{each list}} </a:t>
            </a:r>
            <a:endParaRPr lang="en-US" altLang="x-none" sz="2800" dirty="0">
              <a:solidFill>
                <a:srgbClr val="FF0000"/>
              </a:solidFill>
            </a:endParaRPr>
          </a:p>
          <a:p>
            <a:pPr marL="400050" lvl="1" algn="l">
              <a:spcBef>
                <a:spcPct val="0"/>
              </a:spcBef>
              <a:buNone/>
            </a:pPr>
            <a:r>
              <a:rPr lang="zh-CN" altLang="en-US" sz="2400" dirty="0"/>
              <a:t>&lt;li&gt;</a:t>
            </a:r>
            <a:endParaRPr lang="en-US" altLang="x-none" sz="2400" dirty="0"/>
          </a:p>
          <a:p>
            <a:pPr marL="400050" lvl="1" algn="l">
              <a:spcBef>
                <a:spcPct val="0"/>
              </a:spcBef>
              <a:buNone/>
            </a:pPr>
            <a:r>
              <a:rPr lang="en-US" altLang="x-none" sz="2400" dirty="0"/>
              <a:t>	</a:t>
            </a:r>
            <a:r>
              <a:rPr lang="zh-CN" altLang="en-US" sz="2400" dirty="0"/>
              <a:t>{{$index}} - {{$value.user}}</a:t>
            </a:r>
            <a:endParaRPr lang="en-US" altLang="x-none" sz="2400" dirty="0"/>
          </a:p>
          <a:p>
            <a:pPr marL="400050" lvl="1" algn="l">
              <a:spcBef>
                <a:spcPct val="0"/>
              </a:spcBef>
              <a:buNone/>
            </a:pPr>
            <a:r>
              <a:rPr lang="zh-CN" altLang="en-US" sz="2400" dirty="0"/>
              <a:t>&lt;/li&gt; </a:t>
            </a:r>
            <a:endParaRPr lang="en-US" altLang="x-none" sz="24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{{/each}} 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046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子模板 </a:t>
            </a:r>
            <a:r>
              <a:rPr lang="en-US" altLang="x-none" sz="4400" dirty="0"/>
              <a:t>– </a:t>
            </a:r>
            <a:r>
              <a:rPr lang="zh-CN" altLang="en-US" sz="4400" dirty="0"/>
              <a:t>了解不讲</a:t>
            </a:r>
            <a:endParaRPr lang="zh-CN" altLang="en-US" sz="4400" dirty="0"/>
          </a:p>
        </p:txBody>
      </p:sp>
      <p:sp>
        <p:nvSpPr>
          <p:cNvPr id="190466" name="Rectangle 1"/>
          <p:cNvSpPr>
            <a:spLocks noGrp="1"/>
          </p:cNvSpPr>
          <p:nvPr>
            <p:ph type="subTitle" idx="1"/>
          </p:nvPr>
        </p:nvSpPr>
        <p:spPr>
          <a:xfrm>
            <a:off x="539115" y="1412875"/>
            <a:ext cx="8391525" cy="2554288"/>
          </a:xfrm>
        </p:spPr>
        <p:txBody>
          <a:bodyPr wrap="none" anchor="ctr">
            <a:spAutoFit/>
          </a:bodyPr>
          <a:p>
            <a:pPr algn="l">
              <a:spcBef>
                <a:spcPct val="0"/>
              </a:spcBef>
              <a:buNone/>
            </a:pPr>
            <a:r>
              <a:rPr lang="zh-CN" altLang="en-US" sz="3200"/>
              <a:t>模板包含表达式</a:t>
            </a:r>
            <a:endParaRPr lang="zh-CN" altLang="en-US" sz="3200"/>
          </a:p>
          <a:p>
            <a:pPr algn="l">
              <a:spcBef>
                <a:spcPct val="0"/>
              </a:spcBef>
              <a:buNone/>
            </a:pPr>
            <a:r>
              <a:rPr lang="zh-CN" altLang="en-US" sz="3200"/>
              <a:t>用于嵌入子模板。</a:t>
            </a:r>
            <a:endParaRPr lang="zh-CN" altLang="en-US" sz="3200"/>
          </a:p>
          <a:p>
            <a:pPr algn="l">
              <a:spcBef>
                <a:spcPct val="0"/>
              </a:spcBef>
              <a:buNone/>
            </a:pPr>
            <a:r>
              <a:rPr lang="en-US" altLang="zh-CN" sz="3200"/>
              <a:t>{{include 'template_name'}} </a:t>
            </a:r>
            <a:endParaRPr lang="en-US" altLang="zh-CN" sz="3200"/>
          </a:p>
          <a:p>
            <a:pPr algn="l">
              <a:spcBef>
                <a:spcPct val="0"/>
              </a:spcBef>
              <a:buNone/>
            </a:pPr>
            <a:r>
              <a:rPr lang="zh-CN" altLang="en-US" sz="3200"/>
              <a:t>子模板默认共享当前数据，亦可以指定数据：</a:t>
            </a:r>
            <a:endParaRPr lang="zh-CN" altLang="en-US" sz="3200"/>
          </a:p>
          <a:p>
            <a:pPr algn="l">
              <a:spcBef>
                <a:spcPct val="0"/>
              </a:spcBef>
              <a:buNone/>
            </a:pPr>
            <a:r>
              <a:rPr lang="en-US" altLang="zh-CN" sz="3200"/>
              <a:t>{{include 'template_name' news_list}} </a:t>
            </a:r>
            <a:endParaRPr lang="en-US" altLang="zh-CN" sz="3200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148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子模板好处</a:t>
            </a:r>
            <a:endParaRPr lang="zh-CN" altLang="en-US" sz="4400"/>
          </a:p>
        </p:txBody>
      </p:sp>
      <p:sp>
        <p:nvSpPr>
          <p:cNvPr id="191490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分离复杂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模块化组装页面</a:t>
            </a:r>
            <a:endParaRPr lang="en-US" altLang="x-none" sz="3200" dirty="0"/>
          </a:p>
          <a:p>
            <a:pPr lvl="1" algn="l">
              <a:buNone/>
            </a:pPr>
            <a:r>
              <a:rPr lang="zh-CN" altLang="en-US" sz="2800" dirty="0"/>
              <a:t>将复杂页面分成几个模块，写成模板，之后通过一个容器模板组装整个网页。</a:t>
            </a:r>
            <a:endParaRPr lang="en-US" altLang="x-none" sz="2800" dirty="0"/>
          </a:p>
          <a:p>
            <a:pPr lvl="1" algn="l">
              <a:buNone/>
            </a:pPr>
            <a:r>
              <a:rPr lang="zh-CN" altLang="en-US" sz="2800" dirty="0"/>
              <a:t>这代表一种未来新兴开发技术</a:t>
            </a:r>
            <a:endParaRPr lang="en-US" altLang="x-none" sz="2800" dirty="0"/>
          </a:p>
          <a:p>
            <a:pPr lvl="1" algn="l">
              <a:buNone/>
            </a:pPr>
            <a:r>
              <a:rPr lang="zh-CN" altLang="en-US" sz="2800" dirty="0"/>
              <a:t>基于</a:t>
            </a:r>
            <a:r>
              <a:rPr lang="en-US" altLang="x-none" sz="2800" dirty="0"/>
              <a:t>node.js+arttemplate</a:t>
            </a:r>
            <a:r>
              <a:rPr lang="zh-CN" altLang="en-US" sz="2800" dirty="0"/>
              <a:t>技术，已经实现动态加载模板技术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251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基本够用了</a:t>
            </a:r>
            <a:endParaRPr lang="zh-CN" altLang="en-US" sz="4400"/>
          </a:p>
        </p:txBody>
      </p:sp>
      <p:sp>
        <p:nvSpPr>
          <p:cNvPr id="192514" name="内容占位符 2"/>
          <p:cNvSpPr>
            <a:spLocks noGrp="1"/>
          </p:cNvSpPr>
          <p:nvPr>
            <p:ph type="subTitle" idx="1"/>
          </p:nvPr>
        </p:nvSpPr>
        <p:spPr>
          <a:xfrm>
            <a:off x="35560" y="1628775"/>
            <a:ext cx="8937625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/>
              <a:t>30%</a:t>
            </a:r>
            <a:r>
              <a:rPr lang="zh-CN" altLang="en-US" sz="3200" dirty="0"/>
              <a:t>左右的</a:t>
            </a:r>
            <a:r>
              <a:rPr lang="en-US" altLang="x-none" sz="3200" dirty="0"/>
              <a:t>1-3</a:t>
            </a:r>
            <a:r>
              <a:rPr lang="zh-CN" altLang="en-US" sz="3200" dirty="0"/>
              <a:t>年经验开发工程师都是如此开发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做移动开发了只要学会了前面讲过的移动开发技术，基本都够用了，大多数企业的初级开发工程师也是如此开发。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353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案例研发</a:t>
            </a:r>
            <a:endParaRPr lang="zh-CN" altLang="en-US" sz="4400"/>
          </a:p>
        </p:txBody>
      </p:sp>
      <p:sp>
        <p:nvSpPr>
          <p:cNvPr id="19353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zh-CN" altLang="en-US" sz="3200"/>
              <a:t>使用模板进行数据绑定</a:t>
            </a:r>
            <a:endParaRPr lang="zh-CN" altLang="en-US" sz="3200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61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面向对象编程框架</a:t>
            </a:r>
            <a:endParaRPr lang="zh-CN" altLang="en-US"/>
          </a:p>
        </p:txBody>
      </p:sp>
      <p:sp>
        <p:nvSpPr>
          <p:cNvPr id="194562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en-US" altLang="x-none" dirty="0"/>
              <a:t>Init</a:t>
            </a:r>
            <a:endParaRPr lang="en-US" altLang="x-none" dirty="0"/>
          </a:p>
          <a:p>
            <a:pPr lvl="0" eaLnBrk="1" hangingPunct="1"/>
            <a:r>
              <a:rPr lang="en-US" altLang="x-none" dirty="0"/>
              <a:t>Bindevent</a:t>
            </a:r>
            <a:endParaRPr lang="en-US" altLang="x-none" dirty="0"/>
          </a:p>
          <a:p>
            <a:pPr lvl="0" eaLnBrk="1" hangingPunct="1"/>
            <a:r>
              <a:rPr lang="en-US" altLang="x-none" dirty="0"/>
              <a:t>binddom</a:t>
            </a:r>
            <a:endParaRPr lang="en-US" altLang="x-none" dirty="0"/>
          </a:p>
        </p:txBody>
      </p:sp>
      <p:sp>
        <p:nvSpPr>
          <p:cNvPr id="194563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 dirty="0">
                <a:solidFill>
                  <a:srgbClr val="898989"/>
                </a:solidFill>
                <a:latin typeface="Arial" charset="0"/>
                <a:ea typeface="宋体" charset="-122"/>
              </a:rPr>
            </a:fld>
            <a:endParaRPr lang="zh-CN" altLang="en-US" sz="1200" dirty="0">
              <a:solidFill>
                <a:srgbClr val="898989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5585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百度星座案例</a:t>
            </a:r>
            <a:endParaRPr lang="zh-CN" altLang="en-US"/>
          </a:p>
        </p:txBody>
      </p:sp>
      <p:sp>
        <p:nvSpPr>
          <p:cNvPr id="195586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zh-CN" altLang="en-US" dirty="0"/>
              <a:t>自学或者讲解</a:t>
            </a:r>
            <a:endParaRPr lang="zh-CN" altLang="en-US" dirty="0"/>
          </a:p>
        </p:txBody>
      </p:sp>
      <p:sp>
        <p:nvSpPr>
          <p:cNvPr id="195587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 dirty="0">
                <a:solidFill>
                  <a:srgbClr val="898989"/>
                </a:solidFill>
                <a:latin typeface="Arial" charset="0"/>
                <a:ea typeface="宋体" charset="-122"/>
              </a:rPr>
            </a:fld>
            <a:endParaRPr lang="zh-CN" altLang="en-US" sz="1200" dirty="0">
              <a:solidFill>
                <a:srgbClr val="898989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子主题：</a:t>
            </a:r>
            <a:r>
              <a:rPr lang="en-US" altLang="zh-CN"/>
              <a:t>instanceOf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1" name="标题 1"/>
          <p:cNvSpPr>
            <a:spLocks noGrp="1"/>
          </p:cNvSpPr>
          <p:nvPr>
            <p:ph type="title"/>
          </p:nvPr>
        </p:nvSpPr>
        <p:spPr>
          <a:xfrm>
            <a:off x="620713" y="542925"/>
            <a:ext cx="8353425" cy="796925"/>
          </a:xfrm>
        </p:spPr>
        <p:txBody>
          <a:bodyPr wrap="square" anchor="ctr"/>
          <a:p>
            <a:pPr marL="0" lvl="0" indent="0" eaLnBrk="1" hangingPunct="1"/>
            <a:r>
              <a:rPr lang="zh-CN" altLang="en-US" dirty="0"/>
              <a:t> </a:t>
            </a:r>
            <a:r>
              <a:rPr lang="en-US" altLang="x-none" dirty="0"/>
              <a:t>instanceof</a:t>
            </a:r>
            <a:endParaRPr lang="zh-CN" altLang="en-US" dirty="0"/>
          </a:p>
        </p:txBody>
      </p:sp>
      <p:pic>
        <p:nvPicPr>
          <p:cNvPr id="102402" name="图片 10240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3365" y="1989455"/>
            <a:ext cx="8575675" cy="261493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标题 70657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baseline="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构造函数面试题</a:t>
            </a:r>
            <a:endParaRPr lang="zh-CN" altLang="en-US" sz="4400" kern="1200" baseline="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70658" name="副标题 70658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 baseline="0"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标题 716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面试题</a:t>
            </a:r>
            <a:endParaRPr lang="zh-CN" altLang="en-US" dirty="0"/>
          </a:p>
        </p:txBody>
      </p:sp>
      <p:sp>
        <p:nvSpPr>
          <p:cNvPr id="71682" name="文本占位符 71682"/>
          <p:cNvSpPr>
            <a:spLocks noGrp="1"/>
          </p:cNvSpPr>
          <p:nvPr>
            <p:ph idx="1"/>
          </p:nvPr>
        </p:nvSpPr>
        <p:spPr/>
        <p:txBody>
          <a:bodyPr anchor="t"/>
          <a:p>
            <a:endParaRPr lang="en-US" altLang="zh-CN"/>
          </a:p>
          <a:p>
            <a:endParaRPr lang="en-US" altLang="zh-CN"/>
          </a:p>
        </p:txBody>
      </p:sp>
      <p:pic>
        <p:nvPicPr>
          <p:cNvPr id="71683" name="图片 7168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01065" y="1414780"/>
            <a:ext cx="7573645" cy="484886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标题 7270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答案解析</a:t>
            </a:r>
            <a:endParaRPr lang="zh-CN" altLang="en-US" dirty="0"/>
          </a:p>
        </p:txBody>
      </p:sp>
      <p:sp>
        <p:nvSpPr>
          <p:cNvPr id="72706" name="文本占位符 72706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jack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高级语言构造函数是没有return的</a:t>
            </a:r>
            <a:endParaRPr lang="zh-CN" altLang="en-US" dirty="0"/>
          </a:p>
          <a:p>
            <a:r>
              <a:rPr lang="zh-CN" altLang="en-US" dirty="0"/>
              <a:t>而js比较特殊，js构造函数本身就是一个函数，所以拥有函数的一切的特性</a:t>
            </a:r>
            <a:endParaRPr lang="zh-CN" altLang="en-US" dirty="0"/>
          </a:p>
          <a:p>
            <a:r>
              <a:rPr lang="zh-CN" altLang="en-US" dirty="0"/>
              <a:t>如果return一个对象，则new的时候返回的是return的对象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409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教学目标</a:t>
            </a:r>
            <a:endParaRPr lang="zh-CN" altLang="en-US"/>
          </a:p>
        </p:txBody>
      </p:sp>
      <p:sp>
        <p:nvSpPr>
          <p:cNvPr id="4098" name="文本占位符 409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深化对面向对象编程的理解</a:t>
            </a:r>
            <a:endParaRPr lang="zh-CN" altLang="en-US" dirty="0"/>
          </a:p>
          <a:p>
            <a:r>
              <a:rPr lang="zh-CN" altLang="en-US" dirty="0"/>
              <a:t>深刻理解构造函数</a:t>
            </a:r>
            <a:endParaRPr lang="zh-CN" altLang="en-US" dirty="0"/>
          </a:p>
          <a:p>
            <a:r>
              <a:rPr lang="zh-CN" altLang="en-US" dirty="0"/>
              <a:t>理解原型对象的理论知识</a:t>
            </a:r>
            <a:endParaRPr lang="zh-CN" altLang="en-US" dirty="0"/>
          </a:p>
          <a:p>
            <a:r>
              <a:rPr lang="zh-CN" altLang="en-US" dirty="0"/>
              <a:t>理解原型链</a:t>
            </a:r>
            <a:endParaRPr lang="zh-CN" altLang="en-US" dirty="0"/>
          </a:p>
          <a:p>
            <a:r>
              <a:rPr lang="zh-CN" altLang="en-US" dirty="0"/>
              <a:t>面向对象编程进阶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复习正则表达式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绑定知识进阶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标题 737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面试题</a:t>
            </a:r>
            <a:endParaRPr lang="zh-CN" altLang="en-US" dirty="0"/>
          </a:p>
        </p:txBody>
      </p:sp>
      <p:sp>
        <p:nvSpPr>
          <p:cNvPr id="73730" name="文本占位符 73730"/>
          <p:cNvSpPr>
            <a:spLocks noGrp="1"/>
          </p:cNvSpPr>
          <p:nvPr>
            <p:ph idx="1"/>
          </p:nvPr>
        </p:nvSpPr>
        <p:spPr/>
        <p:txBody>
          <a:bodyPr anchor="t"/>
          <a:p/>
        </p:txBody>
      </p:sp>
      <p:pic>
        <p:nvPicPr>
          <p:cNvPr id="73731" name="图片 7373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68313" y="1557338"/>
            <a:ext cx="7891462" cy="3887787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标题 7475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答案</a:t>
            </a:r>
            <a:endParaRPr lang="zh-CN" altLang="en-US" dirty="0"/>
          </a:p>
        </p:txBody>
      </p:sp>
      <p:sp>
        <p:nvSpPr>
          <p:cNvPr id="74754" name="文本占位符 7475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peter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61442" name="标题 3"/>
          <p:cNvSpPr>
            <a:spLocks noGrp="1"/>
          </p:cNvSpPr>
          <p:nvPr>
            <p:ph type="ctrTitle"/>
          </p:nvPr>
        </p:nvSpPr>
        <p:spPr>
          <a:xfrm>
            <a:off x="251460" y="2636520"/>
            <a:ext cx="8430895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 sz="5400" dirty="0">
                <a:solidFill>
                  <a:schemeClr val="tx1"/>
                </a:solidFill>
              </a:rPr>
              <a:t>主题：对象属性进阶</a:t>
            </a:r>
            <a:endParaRPr lang="zh-CN" altLang="en-US" sz="5400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万物皆属性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万物皆属性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前面学习的属性</a:t>
            </a:r>
            <a:endParaRPr lang="zh-CN" altLang="en-US"/>
          </a:p>
          <a:p>
            <a:r>
              <a:rPr lang="zh-CN" altLang="en-US"/>
              <a:t>其实方法也可以看做属性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function product </a:t>
            </a:r>
            <a:r>
              <a:rPr lang="zh-CN" altLang="en-US"/>
              <a:t>（）</a:t>
            </a:r>
            <a:r>
              <a:rPr lang="en-US" altLang="zh-CN"/>
              <a:t>{</a:t>
            </a:r>
            <a:endParaRPr lang="en-US" altLang="zh-CN"/>
          </a:p>
          <a:p>
            <a:pPr lvl="1"/>
            <a:r>
              <a:rPr lang="en-US" altLang="zh-CN"/>
              <a:t>this.name=''</a:t>
            </a:r>
            <a:endParaRPr lang="en-US" altLang="zh-CN"/>
          </a:p>
          <a:p>
            <a:pPr lvl="1"/>
            <a:r>
              <a:rPr lang="en-US" altLang="zh-CN"/>
              <a:t>this.add=function(){}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/>
              <a:t>万物皆变量 </a:t>
            </a:r>
            <a:r>
              <a:rPr lang="en-US" altLang="zh-CN" sz="2800"/>
              <a:t>- </a:t>
            </a:r>
            <a:r>
              <a:rPr lang="zh-CN" altLang="en-US" sz="2800"/>
              <a:t>一切数据都是通过变量来统一管理的</a:t>
            </a:r>
            <a:endParaRPr lang="zh-CN" altLang="en-US" sz="28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611505" y="1268730"/>
            <a:ext cx="7009765" cy="501904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07540" y="1628775"/>
            <a:ext cx="2880360" cy="4176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907540" y="1628775"/>
            <a:ext cx="2880360" cy="5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黑马程序员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/>
              <a:t>属性的取值器和设置器 </a:t>
            </a:r>
            <a:r>
              <a:rPr lang="en-US" altLang="zh-CN"/>
              <a:t>get set</a:t>
            </a:r>
            <a:endParaRPr lang="en-US" altLang="zh-CN"/>
          </a:p>
        </p:txBody>
      </p:sp>
      <p:sp>
        <p:nvSpPr>
          <p:cNvPr id="75778" name="副标题 4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 eaLnBrk="1" hangingPunct="1">
              <a:buNone/>
            </a:pPr>
            <a:endParaRPr lang="zh-CN" altLang="en-US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一个零引发的血案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115695" y="1844675"/>
            <a:ext cx="6696075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如何避免重大损失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后台开发校验</a:t>
            </a:r>
            <a:endParaRPr lang="zh-CN" altLang="en-US"/>
          </a:p>
          <a:p>
            <a:r>
              <a:rPr lang="zh-CN" altLang="en-US"/>
              <a:t>前端开发人员也校验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61442" name="标题 3"/>
          <p:cNvSpPr>
            <a:spLocks noGrp="1"/>
          </p:cNvSpPr>
          <p:nvPr>
            <p:ph type="ctrTitle"/>
          </p:nvPr>
        </p:nvSpPr>
        <p:spPr>
          <a:xfrm>
            <a:off x="252413" y="1412875"/>
            <a:ext cx="91440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 sz="5400" dirty="0">
                <a:solidFill>
                  <a:schemeClr val="tx1"/>
                </a:solidFill>
              </a:rPr>
              <a:t>主题：构造函数进阶</a:t>
            </a:r>
            <a:endParaRPr lang="zh-CN" altLang="en-US" sz="5400" dirty="0">
              <a:solidFill>
                <a:schemeClr val="tx1"/>
              </a:solidFill>
            </a:endParaRPr>
          </a:p>
        </p:txBody>
      </p:sp>
      <p:sp>
        <p:nvSpPr>
          <p:cNvPr id="61443" name="文本框 61442"/>
          <p:cNvSpPr txBox="1"/>
          <p:nvPr/>
        </p:nvSpPr>
        <p:spPr>
          <a:xfrm>
            <a:off x="2628900" y="4221163"/>
            <a:ext cx="4533900" cy="161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sz="2800" b="1" dirty="0">
                <a:latin typeface="Arial" charset="0"/>
                <a:ea typeface="宋体" charset="-122"/>
              </a:rPr>
              <a:t>教学目标：</a:t>
            </a:r>
            <a:endParaRPr lang="zh-CN" altLang="en-US" sz="2800" b="1" dirty="0">
              <a:latin typeface="Arial" charset="0"/>
              <a:ea typeface="宋体" charset="-122"/>
            </a:endParaRPr>
          </a:p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理解构造函数和普通函数的区别</a:t>
            </a:r>
            <a:endParaRPr lang="zh-CN" altLang="en-US" dirty="0">
              <a:latin typeface="Arial" charset="0"/>
              <a:ea typeface="宋体" charset="-122"/>
            </a:endParaRPr>
          </a:p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四种方式</a:t>
            </a:r>
            <a:endParaRPr lang="zh-CN" altLang="en-US" dirty="0">
              <a:latin typeface="Arial" charset="0"/>
              <a:ea typeface="宋体" charset="-122"/>
            </a:endParaRPr>
          </a:p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了解对象的属性相关知识点</a:t>
            </a:r>
            <a:endParaRPr lang="zh-CN" altLang="en-US" dirty="0">
              <a:latin typeface="Arial" charset="0"/>
              <a:ea typeface="宋体" charset="-122"/>
            </a:endParaRPr>
          </a:p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熟练公有属性和私有属性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en-US" altLang="zh-CN"/>
              <a:t>get set</a:t>
            </a:r>
            <a:endParaRPr lang="en-US" altLang="zh-CN"/>
          </a:p>
        </p:txBody>
      </p:sp>
      <p:sp>
        <p:nvSpPr>
          <p:cNvPr id="77826" name="内容占位符 2"/>
          <p:cNvSpPr>
            <a:spLocks noGrp="1"/>
          </p:cNvSpPr>
          <p:nvPr>
            <p:ph/>
          </p:nvPr>
        </p:nvSpPr>
        <p:spPr>
          <a:xfrm>
            <a:off x="0" y="1214438"/>
            <a:ext cx="9144000" cy="4911725"/>
          </a:xfrm>
        </p:spPr>
        <p:txBody>
          <a:bodyPr wrap="square" anchor="t"/>
          <a:p>
            <a:pPr lvl="0" eaLnBrk="1" hangingPunct="1">
              <a:lnSpc>
                <a:spcPct val="90000"/>
              </a:lnSpc>
            </a:pPr>
            <a:r>
              <a:rPr lang="en-US" altLang="x-none" sz="2200" dirty="0"/>
              <a:t>	</a:t>
            </a:r>
            <a:endParaRPr lang="zh-CN" altLang="en-US" sz="2200" dirty="0"/>
          </a:p>
          <a:p>
            <a:pPr lvl="0" eaLnBrk="1" hangingPunct="1">
              <a:lnSpc>
                <a:spcPct val="90000"/>
              </a:lnSpc>
            </a:pPr>
            <a:endParaRPr lang="zh-CN" altLang="en-US" sz="2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39115" y="1484630"/>
            <a:ext cx="8232140" cy="440118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作用</a:t>
            </a:r>
            <a:endParaRPr lang="zh-CN" altLang="en-US"/>
          </a:p>
        </p:txBody>
      </p:sp>
      <p:sp>
        <p:nvSpPr>
          <p:cNvPr id="76802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zh-CN" altLang="en-US" dirty="0"/>
              <a:t>对属性封装一些操作</a:t>
            </a:r>
            <a:r>
              <a:rPr lang="en-US" altLang="x-none" dirty="0"/>
              <a:t>:</a:t>
            </a:r>
            <a:endParaRPr lang="zh-CN" altLang="en-US" dirty="0"/>
          </a:p>
          <a:p>
            <a:pPr lvl="1" indent="-285750" eaLnBrk="1" hangingPunct="1"/>
            <a:r>
              <a:rPr lang="zh-CN" altLang="en-US" dirty="0"/>
              <a:t>比如判断</a:t>
            </a:r>
            <a:r>
              <a:rPr lang="en-US" altLang="x-none" dirty="0"/>
              <a:t>,</a:t>
            </a:r>
            <a:r>
              <a:rPr lang="zh-CN" altLang="en-US" dirty="0"/>
              <a:t>校验</a:t>
            </a:r>
            <a:r>
              <a:rPr lang="en-US" altLang="x-none" dirty="0"/>
              <a:t>,</a:t>
            </a:r>
            <a:r>
              <a:rPr lang="zh-CN" altLang="en-US" dirty="0"/>
              <a:t>默认值等等</a:t>
            </a:r>
            <a:endParaRPr lang="en-US" altLang="x-none" dirty="0"/>
          </a:p>
          <a:p>
            <a:pPr lvl="1" indent="-285750" eaLnBrk="1" hangingPunct="1"/>
            <a:endParaRPr lang="zh-CN" altLang="en-US" dirty="0"/>
          </a:p>
          <a:p>
            <a:pPr lvl="0" eaLnBrk="1" hangingPunct="1"/>
            <a:r>
              <a:rPr lang="zh-CN" altLang="en-US" dirty="0"/>
              <a:t>保护某些属性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979295" y="3212465"/>
            <a:ext cx="5385435" cy="26816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17650" y="1473835"/>
            <a:ext cx="600646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添加一个生产日期属性，当用户不管输入什么格式的日期，都自动转化为如下格式：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答案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899160" y="1916430"/>
            <a:ext cx="7611745" cy="320167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基础好 课后研究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3215" y="1916430"/>
            <a:ext cx="86410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添加一个生产日期属性，当用户不管输入什么格式的日期，都自动转化为如下格式：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99160" y="2348865"/>
            <a:ext cx="7154545" cy="412496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答案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39750" y="1341120"/>
            <a:ext cx="8028305" cy="508444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兼容性</a:t>
            </a:r>
            <a:endParaRPr lang="zh-CN" altLang="en-US"/>
          </a:p>
        </p:txBody>
      </p:sp>
      <p:sp>
        <p:nvSpPr>
          <p:cNvPr id="78850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endParaRPr lang="zh-CN" altLang="en-US" dirty="0"/>
          </a:p>
          <a:p>
            <a:pPr lvl="0" eaLnBrk="1" hangingPunct="1"/>
            <a:r>
              <a:rPr lang="zh-CN" altLang="en-US" dirty="0"/>
              <a:t>因为这是</a:t>
            </a:r>
            <a:r>
              <a:rPr lang="en-US" altLang="x-none" dirty="0"/>
              <a:t>ECMAScript 5</a:t>
            </a:r>
            <a:r>
              <a:rPr lang="zh-CN" altLang="en-US" dirty="0"/>
              <a:t>新增特性。所以老版本浏览器不一定支持</a:t>
            </a:r>
            <a:endParaRPr lang="en-US" altLang="x-none" dirty="0"/>
          </a:p>
          <a:p>
            <a:pPr lvl="0" eaLnBrk="1" hangingPunct="1"/>
            <a:endParaRPr lang="zh-CN" altLang="en-US" dirty="0"/>
          </a:p>
          <a:p>
            <a:pPr lvl="0" eaLnBrk="1" hangingPunct="1"/>
            <a:r>
              <a:rPr lang="zh-CN" altLang="en-US" dirty="0"/>
              <a:t>如果不考虑兼容低端浏览器，可以使用</a:t>
            </a:r>
            <a:br>
              <a:rPr lang="zh-CN" altLang="en-US" dirty="0"/>
            </a:br>
            <a:endParaRPr lang="zh-CN" altLang="en-US" dirty="0"/>
          </a:p>
          <a:p>
            <a:pPr lvl="0" eaLnBrk="1" hangingPunct="1"/>
            <a:r>
              <a:rPr lang="zh-CN" altLang="en-US" dirty="0"/>
              <a:t>支持浏览器：</a:t>
            </a:r>
            <a:r>
              <a:rPr lang="en-US" altLang="x-none" dirty="0"/>
              <a:t>Chrome 32</a:t>
            </a:r>
            <a:r>
              <a:rPr lang="zh-CN" altLang="en-US" dirty="0"/>
              <a:t>、</a:t>
            </a:r>
            <a:r>
              <a:rPr lang="en-US" altLang="x-none" dirty="0"/>
              <a:t>IE 9</a:t>
            </a:r>
            <a:r>
              <a:rPr lang="zh-CN" altLang="en-US" dirty="0"/>
              <a:t>、</a:t>
            </a:r>
            <a:r>
              <a:rPr lang="en-US" altLang="x-none" dirty="0"/>
              <a:t>FireFox 28</a:t>
            </a:r>
            <a:r>
              <a:rPr lang="zh-CN" altLang="en-US" dirty="0"/>
              <a:t>、</a:t>
            </a:r>
            <a:r>
              <a:rPr lang="en-US" altLang="x-none" dirty="0"/>
              <a:t>Opera 19</a:t>
            </a:r>
            <a:r>
              <a:rPr lang="zh-CN" altLang="en-US" dirty="0"/>
              <a:t>、</a:t>
            </a:r>
            <a:r>
              <a:rPr lang="en-US" altLang="x-none" dirty="0"/>
              <a:t>Safari 5.1.7</a:t>
            </a:r>
            <a:endParaRPr lang="zh-CN" altLang="en-US" dirty="0"/>
          </a:p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/>
              <a:t>设置属性读写权限</a:t>
            </a:r>
            <a:endParaRPr lang="zh-CN" altLang="en-US"/>
          </a:p>
        </p:txBody>
      </p:sp>
      <p:sp>
        <p:nvSpPr>
          <p:cNvPr id="79874" name="副标题 4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 eaLnBrk="1" hangingPunct="1">
              <a:buNone/>
            </a:pPr>
            <a:endParaRPr lang="zh-CN" altLang="en-US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给属性添加权限的必要性</a:t>
            </a:r>
            <a:endParaRPr lang="zh-CN" altLang="en-US"/>
          </a:p>
        </p:txBody>
      </p:sp>
      <p:sp>
        <p:nvSpPr>
          <p:cNvPr id="80898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zh-CN" altLang="en-US" dirty="0"/>
              <a:t>比如 文件系统 我们可以设置只允许访问</a:t>
            </a:r>
            <a:r>
              <a:rPr lang="en-US" altLang="x-none" dirty="0"/>
              <a:t>,</a:t>
            </a:r>
            <a:r>
              <a:rPr lang="zh-CN" altLang="en-US" dirty="0"/>
              <a:t>不可以修改</a:t>
            </a:r>
            <a:endParaRPr lang="en-US" altLang="x-none" dirty="0"/>
          </a:p>
          <a:p>
            <a:pPr lvl="0" eaLnBrk="1" hangingPunct="1"/>
            <a:endParaRPr lang="zh-CN" altLang="en-US" dirty="0"/>
          </a:p>
          <a:p>
            <a:pPr lvl="0" eaLnBrk="1" hangingPunct="1"/>
            <a:r>
              <a:rPr lang="zh-CN" altLang="en-US" dirty="0"/>
              <a:t>如何设置某个属性可读</a:t>
            </a:r>
            <a:endParaRPr lang="en-US" altLang="x-none" dirty="0"/>
          </a:p>
          <a:p>
            <a:pPr lvl="0" eaLnBrk="1" hangingPunct="1"/>
            <a:endParaRPr lang="zh-CN" altLang="en-US" dirty="0"/>
          </a:p>
          <a:p>
            <a:pPr lvl="0" eaLnBrk="1" hangingPunct="1"/>
            <a:r>
              <a:rPr lang="zh-CN" altLang="en-US" dirty="0"/>
              <a:t>如何设置</a:t>
            </a:r>
            <a:r>
              <a:rPr lang="en-US" altLang="x-none" dirty="0"/>
              <a:t>??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en-US" altLang="x-none" dirty="0"/>
              <a:t>defineProperty</a:t>
            </a:r>
            <a:r>
              <a:rPr lang="zh-CN" altLang="en-US" dirty="0"/>
              <a:t>设置权限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23215" y="1412875"/>
            <a:ext cx="8467090" cy="49187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细节知识点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在使用面向对象编程中，我们首先需要学会如何转变思维，用面向对象分析问题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但是</a:t>
            </a:r>
            <a:r>
              <a:rPr lang="en-US" altLang="zh-CN"/>
              <a:t>JS</a:t>
            </a:r>
            <a:r>
              <a:rPr lang="zh-CN" altLang="en-US"/>
              <a:t>的面向对象存在很多一些细节的知识点，如果你不知道，再使用对象的过程中可能会遇到很多奇怪的问题，那么只有了解这些细节，你才能真正用好面向对象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设置属性的访问权限</a:t>
            </a:r>
            <a:endParaRPr lang="zh-CN" altLang="en-US"/>
          </a:p>
        </p:txBody>
      </p:sp>
      <p:sp>
        <p:nvSpPr>
          <p:cNvPr id="82946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>
              <a:lnSpc>
                <a:spcPct val="90000"/>
              </a:lnSpc>
            </a:pPr>
            <a:r>
              <a:rPr lang="en-US" altLang="x-none" sz="2400" dirty="0"/>
              <a:t>/*</a:t>
            </a:r>
            <a:br>
              <a:rPr lang="zh-CN" altLang="en-US" sz="2400" dirty="0"/>
            </a:br>
            <a:r>
              <a:rPr lang="en-US" altLang="x-none" sz="2400" dirty="0"/>
              <a:t>Object.defineProperty</a:t>
            </a:r>
            <a:r>
              <a:rPr lang="zh-CN" altLang="en-US" sz="2400" dirty="0"/>
              <a:t>（</a:t>
            </a:r>
            <a:r>
              <a:rPr lang="en-US" altLang="x-none" sz="2400" dirty="0"/>
              <a:t>a</a:t>
            </a:r>
            <a:r>
              <a:rPr lang="zh-CN" altLang="en-US" sz="2400" dirty="0"/>
              <a:t>，</a:t>
            </a:r>
            <a:r>
              <a:rPr lang="en-US" altLang="x-none" sz="2400" dirty="0"/>
              <a:t>b</a:t>
            </a:r>
            <a:r>
              <a:rPr lang="zh-CN" altLang="en-US" sz="2400" dirty="0"/>
              <a:t>，</a:t>
            </a:r>
            <a:r>
              <a:rPr lang="en-US" altLang="x-none" sz="2400" dirty="0"/>
              <a:t>c</a:t>
            </a:r>
            <a:r>
              <a:rPr lang="zh-CN" altLang="en-US" sz="2400" dirty="0"/>
              <a:t>）</a:t>
            </a:r>
            <a:r>
              <a:rPr lang="en-US" altLang="x-none" sz="2400" dirty="0"/>
              <a:t>;</a:t>
            </a:r>
            <a:r>
              <a:rPr lang="zh-CN" altLang="en-US" sz="2400" dirty="0"/>
              <a:t>介绍</a:t>
            </a:r>
            <a:br>
              <a:rPr lang="zh-CN" altLang="en-US" sz="2400" dirty="0"/>
            </a:br>
            <a:r>
              <a:rPr lang="en-US" altLang="x-none" sz="2400" dirty="0"/>
              <a:t>a:</a:t>
            </a:r>
            <a:r>
              <a:rPr lang="zh-CN" altLang="en-US" sz="2400" dirty="0"/>
              <a:t>须要属性设置的对象</a:t>
            </a:r>
            <a:br>
              <a:rPr lang="zh-CN" altLang="en-US" sz="2400" dirty="0"/>
            </a:br>
            <a:r>
              <a:rPr lang="en-US" altLang="x-none" sz="2400" dirty="0"/>
              <a:t>b:</a:t>
            </a:r>
            <a:r>
              <a:rPr lang="zh-CN" altLang="en-US" sz="2400" dirty="0"/>
              <a:t>须要设置的属性名，（键值）</a:t>
            </a:r>
            <a:br>
              <a:rPr lang="zh-CN" altLang="en-US" sz="2400" dirty="0"/>
            </a:br>
            <a:r>
              <a:rPr lang="en-US" altLang="x-none" sz="2400" dirty="0"/>
              <a:t>c:</a:t>
            </a:r>
            <a:r>
              <a:rPr lang="zh-CN" altLang="en-US" sz="2400" dirty="0"/>
              <a:t>是一个用于描述属性值得</a:t>
            </a:r>
            <a:r>
              <a:rPr lang="en-US" altLang="x-none" sz="2400" dirty="0"/>
              <a:t>json</a:t>
            </a:r>
            <a:r>
              <a:rPr lang="zh-CN" altLang="en-US" sz="2400" dirty="0"/>
              <a:t>数据</a:t>
            </a:r>
            <a:r>
              <a:rPr lang="en-US" altLang="x-none" sz="2400" dirty="0"/>
              <a:t>.</a:t>
            </a:r>
            <a:r>
              <a:rPr lang="zh-CN" altLang="en-US" sz="2400" dirty="0"/>
              <a:t>这个</a:t>
            </a:r>
            <a:r>
              <a:rPr lang="en-US" altLang="x-none" sz="2400" dirty="0"/>
              <a:t>json</a:t>
            </a:r>
            <a:r>
              <a:rPr lang="zh-CN" altLang="en-US" sz="2400" dirty="0"/>
              <a:t>数占领</a:t>
            </a:r>
            <a:r>
              <a:rPr lang="en-US" altLang="x-none" sz="2400" dirty="0"/>
              <a:t>configurable</a:t>
            </a:r>
            <a:r>
              <a:rPr lang="zh-CN" altLang="en-US" sz="2400" dirty="0"/>
              <a:t>，</a:t>
            </a:r>
            <a:r>
              <a:rPr lang="en-US" altLang="x-none" sz="2400" dirty="0"/>
              <a:t>eumerable</a:t>
            </a:r>
            <a:r>
              <a:rPr lang="zh-CN" altLang="en-US" sz="2400" dirty="0"/>
              <a:t>，</a:t>
            </a:r>
            <a:r>
              <a:rPr lang="en-US" altLang="x-none" sz="2400" dirty="0"/>
              <a:t>writable</a:t>
            </a:r>
            <a:r>
              <a:rPr lang="zh-CN" altLang="en-US" sz="2400" dirty="0"/>
              <a:t>，</a:t>
            </a:r>
            <a:r>
              <a:rPr lang="en-US" altLang="x-none" sz="2400" dirty="0"/>
              <a:t>value</a:t>
            </a:r>
            <a:r>
              <a:rPr lang="zh-CN" altLang="en-US" sz="2400" dirty="0"/>
              <a:t>构成</a:t>
            </a:r>
            <a:br>
              <a:rPr lang="zh-CN" altLang="en-US" sz="2400" dirty="0"/>
            </a:br>
            <a:r>
              <a:rPr lang="en-US" altLang="x-none" sz="2400" dirty="0"/>
              <a:t>configurable:1.</a:t>
            </a:r>
            <a:r>
              <a:rPr lang="zh-CN" altLang="en-US" sz="2400" dirty="0"/>
              <a:t>可否被删除，</a:t>
            </a:r>
            <a:r>
              <a:rPr lang="en-US" altLang="x-none" sz="2400" dirty="0"/>
              <a:t>2.</a:t>
            </a:r>
            <a:r>
              <a:rPr lang="zh-CN" altLang="en-US" sz="2400" dirty="0"/>
              <a:t>他的属性值可否被批改</a:t>
            </a:r>
            <a:r>
              <a:rPr lang="en-US" altLang="x-none" sz="2400" dirty="0"/>
              <a:t>.3.</a:t>
            </a:r>
            <a:r>
              <a:rPr lang="zh-CN" altLang="en-US" sz="2400" dirty="0"/>
              <a:t>可否把属性设置成接见器属性，默认是</a:t>
            </a:r>
            <a:r>
              <a:rPr lang="en-US" altLang="x-none" sz="2400" dirty="0"/>
              <a:t>true</a:t>
            </a:r>
            <a:r>
              <a:rPr lang="zh-CN" altLang="en-US" sz="2400" dirty="0"/>
              <a:t>，可以删除，，批改，设置</a:t>
            </a:r>
            <a:br>
              <a:rPr lang="zh-CN" altLang="en-US" sz="2400" dirty="0"/>
            </a:br>
            <a:r>
              <a:rPr lang="en-US" altLang="x-none" sz="2400" dirty="0"/>
              <a:t>eumerable:</a:t>
            </a:r>
            <a:r>
              <a:rPr lang="zh-CN" altLang="en-US" sz="2400" dirty="0"/>
              <a:t>可否被</a:t>
            </a:r>
            <a:r>
              <a:rPr lang="en-US" altLang="x-none" sz="2400" dirty="0"/>
              <a:t>for-in</a:t>
            </a:r>
            <a:r>
              <a:rPr lang="zh-CN" altLang="en-US" sz="2400" dirty="0"/>
              <a:t>轮回到</a:t>
            </a:r>
            <a:br>
              <a:rPr lang="zh-CN" altLang="en-US" sz="2400" dirty="0"/>
            </a:br>
            <a:r>
              <a:rPr lang="en-US" altLang="x-none" sz="2400" dirty="0"/>
              <a:t>writable:</a:t>
            </a:r>
            <a:r>
              <a:rPr lang="zh-CN" altLang="en-US" sz="2400" dirty="0"/>
              <a:t>默示属性值可否被批改</a:t>
            </a:r>
            <a:br>
              <a:rPr lang="zh-CN" altLang="en-US" sz="2400" dirty="0"/>
            </a:br>
            <a:r>
              <a:rPr lang="en-US" altLang="x-none" sz="2400" dirty="0"/>
              <a:t>value:</a:t>
            </a:r>
            <a:r>
              <a:rPr lang="zh-CN" altLang="en-US" sz="2400" dirty="0"/>
              <a:t>属性值</a:t>
            </a:r>
            <a:r>
              <a:rPr lang="en-US" altLang="x-none" sz="2400" dirty="0"/>
              <a:t>.</a:t>
            </a:r>
            <a:br>
              <a:rPr lang="zh-CN" altLang="en-US" sz="2400" dirty="0"/>
            </a:br>
            <a:r>
              <a:rPr lang="en-US" altLang="x-none" sz="2400" dirty="0"/>
              <a:t>*/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团队合作中使用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高级开发工程师编写一个对象，为了防止别人使用的时候限制某些权限，可以使用该方法</a:t>
            </a:r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练习属性权限</a:t>
            </a:r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兼容性</a:t>
            </a:r>
            <a:endParaRPr lang="zh-CN" altLang="en-US"/>
          </a:p>
        </p:txBody>
      </p:sp>
      <p:sp>
        <p:nvSpPr>
          <p:cNvPr id="83970" name="内容占位符 2"/>
          <p:cNvSpPr>
            <a:spLocks noGrp="1"/>
          </p:cNvSpPr>
          <p:nvPr>
            <p:ph/>
          </p:nvPr>
        </p:nvSpPr>
        <p:spPr>
          <a:xfrm>
            <a:off x="0" y="1214438"/>
            <a:ext cx="9144000" cy="4911725"/>
          </a:xfrm>
        </p:spPr>
        <p:txBody>
          <a:bodyPr wrap="square" anchor="t"/>
          <a:p>
            <a:pPr lvl="0" eaLnBrk="1" hangingPunct="1"/>
            <a:r>
              <a:rPr lang="zh-CN" altLang="en-US" dirty="0"/>
              <a:t>因为</a:t>
            </a:r>
            <a:r>
              <a:rPr lang="en-US" altLang="x-none" dirty="0"/>
              <a:t>Object.defineProperty</a:t>
            </a:r>
            <a:r>
              <a:rPr lang="zh-CN" altLang="en-US" dirty="0"/>
              <a:t>方法是</a:t>
            </a:r>
            <a:r>
              <a:rPr lang="en-US" altLang="x-none" dirty="0"/>
              <a:t>ES5</a:t>
            </a:r>
            <a:r>
              <a:rPr lang="zh-CN" altLang="en-US" dirty="0"/>
              <a:t>的一部分，所以在</a:t>
            </a:r>
            <a:r>
              <a:rPr lang="en-US" altLang="x-none" dirty="0"/>
              <a:t>IE9</a:t>
            </a:r>
            <a:r>
              <a:rPr lang="zh-CN" altLang="en-US" dirty="0"/>
              <a:t>及现代浏览器，</a:t>
            </a:r>
            <a:r>
              <a:rPr lang="en-US" altLang="x-none" dirty="0"/>
              <a:t>IE8</a:t>
            </a:r>
            <a:r>
              <a:rPr lang="zh-CN" altLang="en-US" dirty="0"/>
              <a:t>中只得到了部分实现。但是，如果你不需要处理旧的浏览器，</a:t>
            </a:r>
            <a:r>
              <a:rPr lang="en-US" altLang="x-none" dirty="0"/>
              <a:t>defineProperty</a:t>
            </a:r>
            <a:r>
              <a:rPr lang="zh-CN" altLang="en-US" dirty="0"/>
              <a:t>可能会有你使用的地方。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61442" name="标题 3"/>
          <p:cNvSpPr>
            <a:spLocks noGrp="1"/>
          </p:cNvSpPr>
          <p:nvPr>
            <p:ph type="ctrTitle"/>
          </p:nvPr>
        </p:nvSpPr>
        <p:spPr>
          <a:xfrm>
            <a:off x="251143" y="2420620"/>
            <a:ext cx="91440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 sz="5400" dirty="0">
                <a:solidFill>
                  <a:schemeClr val="tx1"/>
                </a:solidFill>
              </a:rPr>
              <a:t>属性进阶</a:t>
            </a:r>
            <a:r>
              <a:rPr lang="en-US" altLang="zh-CN" sz="5400" dirty="0">
                <a:solidFill>
                  <a:schemeClr val="tx1"/>
                </a:solidFill>
              </a:rPr>
              <a:t>:</a:t>
            </a:r>
            <a:r>
              <a:rPr lang="zh-CN" altLang="en-US" sz="5400" dirty="0">
                <a:solidFill>
                  <a:schemeClr val="tx1"/>
                </a:solidFill>
              </a:rPr>
              <a:t>公有属性私有属性</a:t>
            </a:r>
            <a:endParaRPr lang="zh-CN" altLang="en-US" sz="5400" dirty="0">
              <a:solidFill>
                <a:schemeClr val="tx1"/>
              </a:solidFill>
            </a:endParaRPr>
          </a:p>
        </p:txBody>
      </p:sp>
      <p:sp>
        <p:nvSpPr>
          <p:cNvPr id="84994" name="文本框 84994"/>
          <p:cNvSpPr txBox="1"/>
          <p:nvPr/>
        </p:nvSpPr>
        <p:spPr>
          <a:xfrm>
            <a:off x="2195830" y="4364990"/>
            <a:ext cx="4975860" cy="11887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b="1" dirty="0">
                <a:latin typeface="Arial" charset="0"/>
                <a:ea typeface="宋体" charset="-122"/>
              </a:rPr>
              <a:t>教学目标：</a:t>
            </a:r>
            <a:endParaRPr lang="zh-CN" altLang="en-US" b="1" dirty="0">
              <a:latin typeface="Arial" charset="0"/>
              <a:ea typeface="宋体" charset="-122"/>
            </a:endParaRPr>
          </a:p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理解什么是公有，私有，</a:t>
            </a:r>
            <a:endParaRPr lang="zh-CN" altLang="en-US" dirty="0">
              <a:latin typeface="Arial" charset="0"/>
              <a:ea typeface="宋体" charset="-122"/>
            </a:endParaRPr>
          </a:p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如何定义公有私有</a:t>
            </a:r>
            <a:endParaRPr lang="zh-CN" altLang="en-US" dirty="0">
              <a:latin typeface="Arial" charset="0"/>
              <a:ea typeface="宋体" charset="-122"/>
            </a:endParaRPr>
          </a:p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重要性：5星级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标题 86017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86018" name="文本占位符 86018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80000"/>
              </a:lnSpc>
            </a:pPr>
            <a:r>
              <a:rPr lang="zh-CN" altLang="en-US" dirty="0"/>
              <a:t>对象都是一个一个小工具包</a:t>
            </a:r>
            <a:endParaRPr lang="zh-CN" altLang="en-US" dirty="0"/>
          </a:p>
          <a:p>
            <a:pPr>
              <a:lnSpc>
                <a:spcPct val="80000"/>
              </a:lnSpc>
            </a:pPr>
            <a:r>
              <a:rPr lang="zh-CN" altLang="en-US" dirty="0"/>
              <a:t>然后我们只需要学会里面的工具即可</a:t>
            </a:r>
            <a:endParaRPr lang="zh-CN" altLang="en-US" dirty="0"/>
          </a:p>
          <a:p>
            <a:pPr>
              <a:lnSpc>
                <a:spcPct val="80000"/>
              </a:lnSpc>
            </a:pPr>
            <a:endParaRPr lang="zh-CN" altLang="en-US" dirty="0"/>
          </a:p>
          <a:p>
            <a:pPr>
              <a:lnSpc>
                <a:spcPct val="80000"/>
              </a:lnSpc>
            </a:pPr>
            <a:r>
              <a:rPr lang="zh-CN" altLang="en-US" dirty="0"/>
              <a:t>有时候会遇到这种情况：</a:t>
            </a:r>
            <a:endParaRPr lang="zh-CN" altLang="en-US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dirty="0"/>
              <a:t>有些工具只是供内部使用的，外部不会使用</a:t>
            </a:r>
            <a:endParaRPr lang="zh-CN" altLang="en-US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dirty="0"/>
              <a:t>比如：美国F-16战斗机，先进，美国没卖一架飞机，会教会对方国家如何使用，但是同时会将核心技术通过某事方式隐藏起来，来保护知识产品。这样购买飞机的人通过一般途径是无法破解的。</a:t>
            </a:r>
            <a:endParaRPr lang="zh-CN" altLang="en-US" dirty="0"/>
          </a:p>
          <a:p>
            <a:pPr marL="1905" lvl="1" indent="455295">
              <a:lnSpc>
                <a:spcPct val="8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竖排标题 4"/>
          <p:cNvSpPr>
            <a:spLocks noGrp="1"/>
          </p:cNvSpPr>
          <p:nvPr>
            <p:ph type="ctrTitle"/>
          </p:nvPr>
        </p:nvSpPr>
        <p:spPr>
          <a:xfrm>
            <a:off x="8027988" y="708025"/>
            <a:ext cx="727075" cy="5721350"/>
          </a:xfrm>
        </p:spPr>
        <p:txBody>
          <a:bodyPr anchor="ctr"/>
          <a:p>
            <a:r>
              <a:rPr lang="zh-CN" altLang="en-US" sz="3200"/>
              <a:t>定义</a:t>
            </a:r>
            <a:endParaRPr lang="zh-CN" altLang="en-US" sz="3200"/>
          </a:p>
        </p:txBody>
      </p:sp>
      <p:sp>
        <p:nvSpPr>
          <p:cNvPr id="87043" name="Rectangle 1"/>
          <p:cNvSpPr/>
          <p:nvPr/>
        </p:nvSpPr>
        <p:spPr>
          <a:xfrm>
            <a:off x="251460" y="548323"/>
            <a:ext cx="7419975" cy="6126480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wrap="square" anchor="ctr">
            <a:spAutoFit/>
          </a:bodyPr>
          <a:p>
            <a:pPr lvl="0" eaLnBrk="0" hangingPunct="0"/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对象构造函数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私有属性好处： 安全 就类似闭包中的函数一样 减少污染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function 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Person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BF9BF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name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){</a:t>
            </a: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私有属性，只能在对象构造函数内部使用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    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dirty="0">
                <a:solidFill>
                  <a:srgbClr val="A6E22E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className 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 </a:t>
            </a:r>
            <a:r>
              <a:rPr lang="zh-CN" altLang="en-US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"</a:t>
            </a:r>
            <a:r>
              <a:rPr lang="zh-CN" altLang="en-US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用户对象</a:t>
            </a:r>
            <a:r>
              <a:rPr lang="zh-CN" altLang="en-US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"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</a:t>
            </a: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公有属性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在对象实例化后调用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    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this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name 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 </a:t>
            </a:r>
            <a:r>
              <a:rPr lang="zh-CN" altLang="en-US" dirty="0">
                <a:solidFill>
                  <a:srgbClr val="BF9BF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name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</a:t>
            </a: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私有方法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    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privateFunction = 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function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(){</a:t>
            </a: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    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alert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this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name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);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公有属性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        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alert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A6E22E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className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);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正确 直接通过变量名访问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        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alert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this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className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);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//undefined 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错误 不能这样访问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    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}</a:t>
            </a: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公有方法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    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this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publicFunction 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 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function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(){</a:t>
            </a: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    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alert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this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name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);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公有属性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        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alert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A6E22E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className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);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正确 直接通过变量名访问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        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alert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this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className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);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//undefined 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错误 不能这样访问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    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}</a:t>
            </a: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}</a:t>
            </a:r>
            <a:endParaRPr lang="zh-CN" altLang="en-US" sz="2800" dirty="0"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标题 8806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商场案例改造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55650" y="1340485"/>
            <a:ext cx="7308215" cy="480822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继续改造 </a:t>
            </a:r>
            <a:r>
              <a:rPr lang="en-US" altLang="zh-CN"/>
              <a:t>- </a:t>
            </a:r>
            <a:r>
              <a:rPr lang="zh-CN" altLang="en-US"/>
              <a:t>引入</a:t>
            </a:r>
            <a:r>
              <a:rPr lang="en-US" altLang="zh-CN"/>
              <a:t>init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79070" y="1556385"/>
            <a:ext cx="8860790" cy="378968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继续改造 </a:t>
            </a:r>
            <a:r>
              <a:rPr lang="en-US" altLang="zh-CN"/>
              <a:t>- </a:t>
            </a:r>
            <a:r>
              <a:rPr lang="zh-CN" altLang="en-US"/>
              <a:t>私有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5560" y="1412875"/>
            <a:ext cx="9050655" cy="28047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23215" y="4652645"/>
            <a:ext cx="6633845" cy="15735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这些小细节理论性东西比较多，这也是面向对象课程的特点</a:t>
            </a:r>
            <a:r>
              <a:rPr lang="en-US" altLang="zh-CN"/>
              <a:t>--</a:t>
            </a:r>
            <a:r>
              <a:rPr lang="zh-CN" altLang="en-US"/>
              <a:t>偏理论</a:t>
            </a:r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标题 890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分析</a:t>
            </a:r>
            <a:endParaRPr lang="zh-CN" altLang="en-US" dirty="0"/>
          </a:p>
        </p:txBody>
      </p:sp>
      <p:sp>
        <p:nvSpPr>
          <p:cNvPr id="89090" name="文本占位符 8909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bindDOMDetail是私有，外界无法访问</a:t>
            </a:r>
            <a:endParaRPr lang="zh-CN" altLang="en-US" dirty="0"/>
          </a:p>
          <a:p>
            <a:r>
              <a:rPr lang="zh-CN" altLang="en-US" dirty="0"/>
              <a:t>init是公有，外界可以访问</a:t>
            </a:r>
            <a:endParaRPr lang="zh-CN" altLang="en-US" dirty="0"/>
          </a:p>
        </p:txBody>
      </p:sp>
      <p:pic>
        <p:nvPicPr>
          <p:cNvPr id="89091" name="图片 8909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44575" y="3717925"/>
            <a:ext cx="6648450" cy="20161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高级开发人员和接口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其实</a:t>
            </a:r>
            <a:r>
              <a:rPr lang="en-US" altLang="zh-CN"/>
              <a:t>init</a:t>
            </a:r>
            <a:r>
              <a:rPr lang="zh-CN" altLang="en-US"/>
              <a:t>就有点类似接口，</a:t>
            </a:r>
            <a:endParaRPr lang="zh-CN" altLang="en-US"/>
          </a:p>
          <a:p>
            <a:r>
              <a:rPr lang="zh-CN" altLang="en-US"/>
              <a:t>当你写好代码之后，为了方便使用者，我们一般只需要告诉使用者简单的接口就可以了。。。</a:t>
            </a:r>
            <a:endParaRPr lang="zh-CN" altLang="en-US"/>
          </a:p>
          <a:p>
            <a:r>
              <a:rPr lang="zh-CN" altLang="en-US"/>
              <a:t>对方不用了解其他任何信息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还可以防止其他人员访问核心代码，以后我们对这个代码加密，别人就只能使用而无法了解代码是如何编写的了</a:t>
            </a:r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最终的代码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23215" y="1268730"/>
            <a:ext cx="8636000" cy="531685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this</a:t>
            </a:r>
            <a:r>
              <a:rPr lang="zh-CN" altLang="en-US">
                <a:sym typeface="+mn-ea"/>
              </a:rPr>
              <a:t>导致的代码出错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19250" y="1340485"/>
            <a:ext cx="6277610" cy="548703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新的问题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代码重复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重复的危害</a:t>
            </a:r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config</a:t>
            </a: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我们定义一个</a:t>
            </a:r>
            <a:r>
              <a:rPr lang="en-US" altLang="zh-CN"/>
              <a:t>config</a:t>
            </a:r>
            <a:r>
              <a:rPr lang="zh-CN" altLang="en-US"/>
              <a:t>对象保存当前对象的临时变量，这样其他所有成员都可以访问</a:t>
            </a:r>
            <a:endParaRPr lang="zh-CN" altLang="en-US"/>
          </a:p>
          <a:p>
            <a:pPr lvl="1"/>
            <a:r>
              <a:rPr lang="zh-CN" altLang="en-US"/>
              <a:t>统一管理</a:t>
            </a:r>
            <a:endParaRPr lang="zh-CN" altLang="en-US"/>
          </a:p>
          <a:p>
            <a:pPr lvl="1"/>
            <a:r>
              <a:rPr lang="zh-CN" altLang="en-US"/>
              <a:t>方便内存回收</a:t>
            </a:r>
            <a:endParaRPr lang="zh-CN" altLang="en-US"/>
          </a:p>
          <a:p>
            <a:pPr lvl="1"/>
            <a:r>
              <a:rPr lang="zh-CN" altLang="en-US"/>
              <a:t>解决代码重复性问题：一定要保证你写的代码不要有重复的。。。。。</a:t>
            </a:r>
            <a:endParaRPr lang="zh-CN" altLang="en-US"/>
          </a:p>
          <a:p>
            <a:pPr lvl="1"/>
            <a:r>
              <a:rPr lang="zh-CN" altLang="en-US"/>
              <a:t>如何避免重复：利用函数来解决代码的复用性</a:t>
            </a:r>
            <a:endParaRPr lang="zh-CN" altLang="en-US"/>
          </a:p>
          <a:p>
            <a:pPr lvl="1"/>
            <a:r>
              <a:rPr lang="zh-CN" altLang="en-US"/>
              <a:t>重复性带来的危害：一旦需求变更，需要更改代码，那么所有重复的地方都需要更改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51460" y="1412875"/>
            <a:ext cx="8372475" cy="508254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61442" name="标题 3"/>
          <p:cNvSpPr>
            <a:spLocks noGrp="1"/>
          </p:cNvSpPr>
          <p:nvPr>
            <p:ph type="ctrTitle"/>
          </p:nvPr>
        </p:nvSpPr>
        <p:spPr>
          <a:xfrm>
            <a:off x="252413" y="1412875"/>
            <a:ext cx="91440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 sz="5400" dirty="0">
                <a:solidFill>
                  <a:schemeClr val="tx1"/>
                </a:solidFill>
              </a:rPr>
              <a:t>主题：实例进阶</a:t>
            </a:r>
            <a:endParaRPr lang="zh-CN" altLang="en-US" sz="5400" dirty="0">
              <a:solidFill>
                <a:schemeClr val="tx1"/>
              </a:solidFill>
            </a:endParaRPr>
          </a:p>
        </p:txBody>
      </p:sp>
      <p:sp>
        <p:nvSpPr>
          <p:cNvPr id="61443" name="文本框 61442"/>
          <p:cNvSpPr txBox="1"/>
          <p:nvPr/>
        </p:nvSpPr>
        <p:spPr>
          <a:xfrm>
            <a:off x="755650" y="4292600"/>
            <a:ext cx="7818120" cy="96139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defTabSz="914400">
              <a:lnSpc>
                <a:spcPct val="80000"/>
              </a:lnSpc>
              <a:buFont typeface="Arial" charset="0"/>
              <a:buNone/>
            </a:pPr>
            <a:r>
              <a:rPr lang="zh-CN" altLang="en-US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教学目标：</a:t>
            </a:r>
            <a:endParaRPr lang="zh-CN" altLang="en-US" sz="2800" kern="1200" baseline="0" dirty="0">
              <a:solidFill>
                <a:schemeClr val="tx1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  <a:p>
            <a:pPr defTabSz="914400">
              <a:lnSpc>
                <a:spcPct val="80000"/>
              </a:lnSpc>
              <a:buFont typeface="Arial" charset="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理解变量是如何存储的</a:t>
            </a:r>
            <a:endParaRPr lang="zh-CN" altLang="en-US" kern="1200" baseline="0" dirty="0">
              <a:solidFill>
                <a:schemeClr val="tx1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  <a:p>
            <a:pPr defTabSz="914400">
              <a:lnSpc>
                <a:spcPct val="80000"/>
              </a:lnSpc>
              <a:buFont typeface="Arial" charset="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了解实例化的过程就是拷贝构造函数中的属性的过程</a:t>
            </a:r>
            <a:endParaRPr lang="zh-CN" altLang="en-US" sz="2000" dirty="0">
              <a:solidFill>
                <a:schemeClr val="tx1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引入</a:t>
            </a:r>
            <a:endParaRPr lang="zh-CN" altLang="en-US" sz="4400" kern="120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16386" name="副标题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两个概念</a:t>
            </a:r>
            <a:endParaRPr lang="zh-CN" altLang="en-US" sz="4400"/>
          </a:p>
        </p:txBody>
      </p:sp>
      <p:sp>
        <p:nvSpPr>
          <p:cNvPr id="91138" name="内容占位符 4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一切数据通过变量来管理（前面已经讲过）</a:t>
            </a:r>
            <a:endParaRPr lang="zh-CN" altLang="en-US" sz="3200" dirty="0"/>
          </a:p>
          <a:p>
            <a:pPr algn="l">
              <a:buNone/>
            </a:pP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定义变量的过程其实就是内存分配的过程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所以本质上一切数据都是存放在内存中的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 dirty="0"/>
              <a:t>主题：</a:t>
            </a:r>
            <a:r>
              <a:rPr lang="zh-CN" altLang="en-US" dirty="0">
                <a:sym typeface="+mn-ea"/>
              </a:rPr>
              <a:t>构造函数和普通函数</a:t>
            </a:r>
            <a:endParaRPr lang="zh-CN" altLang="en-US" dirty="0"/>
          </a:p>
        </p:txBody>
      </p:sp>
      <p:sp>
        <p:nvSpPr>
          <p:cNvPr id="62466" name="副标题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 eaLnBrk="1" hangingPunct="1">
              <a:buNone/>
            </a:pPr>
            <a:r>
              <a:rPr lang="zh-CN" altLang="en-US" sz="1800" dirty="0">
                <a:solidFill>
                  <a:srgbClr val="898989"/>
                </a:solidFill>
              </a:rPr>
              <a:t>教学目标：学习构造函数，</a:t>
            </a:r>
            <a:endParaRPr lang="zh-CN" altLang="en-US" sz="1800" dirty="0">
              <a:solidFill>
                <a:srgbClr val="898989"/>
              </a:solidFill>
            </a:endParaRPr>
          </a:p>
          <a:p>
            <a:pPr marL="0" lvl="0" indent="0" algn="ctr" eaLnBrk="1" hangingPunct="1">
              <a:buNone/>
            </a:pPr>
            <a:r>
              <a:rPr lang="zh-CN" altLang="en-US" sz="1800" dirty="0">
                <a:solidFill>
                  <a:srgbClr val="898989"/>
                </a:solidFill>
              </a:rPr>
              <a:t>构造函数对象和普通函数的区别</a:t>
            </a:r>
            <a:endParaRPr lang="zh-CN" altLang="en-US" sz="1800" dirty="0">
              <a:solidFill>
                <a:srgbClr val="898989"/>
              </a:solidFill>
            </a:endParaRPr>
          </a:p>
          <a:p>
            <a:pPr marL="0" lvl="0" indent="0" algn="ctr" eaLnBrk="1" hangingPunct="1">
              <a:buNone/>
            </a:pPr>
            <a:r>
              <a:rPr lang="zh-CN" altLang="en-US" sz="1800" dirty="0">
                <a:solidFill>
                  <a:srgbClr val="898989"/>
                </a:solidFill>
              </a:rPr>
              <a:t>理解instanceOf的用法</a:t>
            </a:r>
            <a:endParaRPr lang="zh-CN" altLang="en-US" sz="1800" dirty="0">
              <a:solidFill>
                <a:srgbClr val="898989"/>
              </a:solidFill>
            </a:endParaRPr>
          </a:p>
          <a:p>
            <a:pPr marL="0" lvl="0" indent="0" algn="ctr" eaLnBrk="1" hangingPunct="1">
              <a:buNone/>
            </a:pPr>
            <a:r>
              <a:rPr lang="zh-CN" altLang="en-US" sz="1800" dirty="0">
                <a:solidFill>
                  <a:srgbClr val="898989"/>
                </a:solidFill>
              </a:rPr>
              <a:t>理解实例化本质</a:t>
            </a:r>
            <a:endParaRPr lang="en-US" altLang="zh-CN" sz="18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一切数据都是通过变量存储的</a:t>
            </a:r>
            <a:endParaRPr lang="zh-CN" altLang="en-US" sz="4400"/>
          </a:p>
        </p:txBody>
      </p:sp>
      <p:sp>
        <p:nvSpPr>
          <p:cNvPr id="92162" name="内容占位符 4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zh-CN" altLang="en-US" sz="3200" dirty="0"/>
              <a:t>数据通过变量来管理，不管是字符串，数字，还是复杂的对象，都是存放在变量中的</a:t>
            </a:r>
            <a:endParaRPr lang="en-US" altLang="x-none" sz="32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615" y="1600200"/>
            <a:ext cx="8970645" cy="4526280"/>
          </a:xfrm>
        </p:spPr>
        <p:txBody>
          <a:bodyPr/>
          <a:p>
            <a:r>
              <a:rPr lang="zh-CN" altLang="en-US"/>
              <a:t>对象也不例外，对象也是放在变量中管理的。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一切数据都是保存在内存中的。</a:t>
            </a:r>
            <a:endParaRPr lang="zh-CN" altLang="en-US"/>
          </a:p>
          <a:p>
            <a:r>
              <a:rPr lang="zh-CN" altLang="en-US"/>
              <a:t>当打开浏览器的时候，系统先把我们开发的代码放到内存中。然后解析成我们看到的绚丽的页面。</a:t>
            </a:r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再进行我们的主题之前：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我们先看看</a:t>
            </a:r>
            <a:r>
              <a:rPr lang="en-US" altLang="zh-CN"/>
              <a:t>JS</a:t>
            </a:r>
            <a:r>
              <a:rPr lang="zh-CN" altLang="en-US"/>
              <a:t>中有哪些数据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然后我们先来看看内存这个玩意，则继续我们的课程</a:t>
            </a:r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主题：内存介绍</a:t>
            </a:r>
            <a:endParaRPr lang="zh-CN" altLang="en-US" sz="4400" kern="120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16386" name="副标题 1"/>
          <p:cNvSpPr>
            <a:spLocks noGrp="1"/>
          </p:cNvSpPr>
          <p:nvPr>
            <p:ph type="subTitle" idx="1"/>
          </p:nvPr>
        </p:nvSpPr>
        <p:spPr>
          <a:xfrm>
            <a:off x="728345" y="3860800"/>
            <a:ext cx="7680960" cy="1752600"/>
          </a:xfrm>
        </p:spPr>
        <p:txBody>
          <a:bodyPr anchor="t"/>
          <a:p>
            <a:pPr defTabSz="914400">
              <a:buFont typeface="Arial" charset="0"/>
              <a:buNone/>
            </a:pPr>
            <a:r>
              <a:rPr lang="zh-CN" sz="3200" kern="1200">
                <a:solidFill>
                  <a:srgbClr val="898989"/>
                </a:solidFill>
                <a:latin typeface="Calibri" pitchFamily="2" charset="0"/>
                <a:ea typeface="宋体" charset="-122"/>
                <a:cs typeface="+mn-cs"/>
                <a:sym typeface="Calibri" pitchFamily="2" charset="0"/>
              </a:rPr>
              <a:t>教学目标：</a:t>
            </a:r>
            <a:endParaRPr lang="zh-CN"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  <a:p>
            <a:pPr defTabSz="914400">
              <a:buFont typeface="Arial" charset="0"/>
              <a:buNone/>
            </a:pPr>
            <a:r>
              <a:rPr lang="zh-CN" sz="3200" kern="1200">
                <a:solidFill>
                  <a:srgbClr val="898989"/>
                </a:solidFill>
                <a:latin typeface="Calibri" pitchFamily="2" charset="0"/>
                <a:ea typeface="宋体" charset="-122"/>
                <a:cs typeface="+mn-cs"/>
                <a:sym typeface="Calibri" pitchFamily="2" charset="0"/>
              </a:rPr>
              <a:t>简单的知道操作系统的内存是个什么玩意，大概有什么用处</a:t>
            </a:r>
            <a:endParaRPr lang="zh-CN"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我们写的代码是如何执行的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当我们编写好代码，然后打开浏览器，看到漂亮的页面，这中间都发生了什么？？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：系统先讲我们写的代码编译成二进制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：将二进制写进内存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：</a:t>
            </a:r>
            <a:r>
              <a:rPr lang="en-US" altLang="zh-CN"/>
              <a:t>CPU</a:t>
            </a:r>
            <a:r>
              <a:rPr lang="zh-CN" altLang="en-US"/>
              <a:t>读取内存中的保存的数据，通过一大堆复杂的程序让我们看到漂亮的页面</a:t>
            </a:r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知道数据最终都要放到内存中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查看内存</a:t>
            </a:r>
            <a:endParaRPr lang="zh-CN" altLang="en-US" sz="4400"/>
          </a:p>
        </p:txBody>
      </p:sp>
      <p:sp>
        <p:nvSpPr>
          <p:cNvPr id="93186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zh-CN" altLang="en-US" sz="3200" dirty="0"/>
              <a:t>任务管理器查看内存</a:t>
            </a:r>
            <a:endParaRPr lang="en-US" altLang="x-none" sz="3200" dirty="0"/>
          </a:p>
          <a:p>
            <a:pPr>
              <a:buNone/>
            </a:pPr>
            <a:r>
              <a:rPr lang="en-US" altLang="x-none" sz="3200" dirty="0"/>
              <a:t>360</a:t>
            </a:r>
            <a:r>
              <a:rPr lang="zh-CN" altLang="en-US" sz="3200" dirty="0"/>
              <a:t>优化都在优化什么</a:t>
            </a:r>
            <a:endParaRPr lang="en-US" altLang="x-none" sz="3200" dirty="0"/>
          </a:p>
          <a:p>
            <a:pPr>
              <a:buNone/>
            </a:pPr>
            <a:endParaRPr lang="zh-CN" altLang="en-US" sz="3200" dirty="0"/>
          </a:p>
        </p:txBody>
      </p:sp>
      <p:pic>
        <p:nvPicPr>
          <p:cNvPr id="93187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49263" y="3284538"/>
            <a:ext cx="4027487" cy="24828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查看内存</a:t>
            </a:r>
            <a:r>
              <a:rPr lang="en-US" altLang="x-none" sz="4400" dirty="0"/>
              <a:t>2</a:t>
            </a:r>
            <a:endParaRPr lang="zh-CN" altLang="en-US" sz="4400" dirty="0"/>
          </a:p>
        </p:txBody>
      </p:sp>
      <p:sp>
        <p:nvSpPr>
          <p:cNvPr id="94210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endParaRPr sz="3200"/>
          </a:p>
        </p:txBody>
      </p:sp>
      <p:pic>
        <p:nvPicPr>
          <p:cNvPr id="94211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60375" y="1600200"/>
            <a:ext cx="7210425" cy="31718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查看内存</a:t>
            </a:r>
            <a:r>
              <a:rPr lang="en-US" altLang="x-none" sz="4400" dirty="0"/>
              <a:t>3</a:t>
            </a:r>
            <a:endParaRPr lang="zh-CN" altLang="en-US" sz="4400" dirty="0"/>
          </a:p>
        </p:txBody>
      </p:sp>
      <p:sp>
        <p:nvSpPr>
          <p:cNvPr id="95234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endParaRPr sz="3200"/>
          </a:p>
        </p:txBody>
      </p:sp>
      <p:pic>
        <p:nvPicPr>
          <p:cNvPr id="95235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55613" y="1404938"/>
            <a:ext cx="7448550" cy="50482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标题 1"/>
          <p:cNvSpPr>
            <a:spLocks noGrp="1"/>
          </p:cNvSpPr>
          <p:nvPr>
            <p:ph type="ctrTitle"/>
          </p:nvPr>
        </p:nvSpPr>
        <p:spPr>
          <a:xfrm>
            <a:off x="8101013" y="404813"/>
            <a:ext cx="968375" cy="5851525"/>
          </a:xfrm>
        </p:spPr>
        <p:txBody>
          <a:bodyPr anchor="ctr"/>
          <a:p>
            <a:r>
              <a:rPr lang="zh-CN" altLang="en-US" sz="4400" dirty="0"/>
              <a:t>查看内存</a:t>
            </a:r>
            <a:r>
              <a:rPr lang="en-US" altLang="x-none" sz="4400" dirty="0"/>
              <a:t>4</a:t>
            </a:r>
            <a:endParaRPr lang="zh-CN" altLang="en-US" sz="4400" dirty="0"/>
          </a:p>
        </p:txBody>
      </p:sp>
      <p:sp>
        <p:nvSpPr>
          <p:cNvPr id="96258" name="竖排文字占位符 4"/>
          <p:cNvSpPr>
            <a:spLocks noGrp="1"/>
          </p:cNvSpPr>
          <p:nvPr>
            <p:ph type="subTitle" idx="1"/>
          </p:nvPr>
        </p:nvSpPr>
        <p:spPr>
          <a:xfrm>
            <a:off x="457200" y="274638"/>
            <a:ext cx="6019800" cy="5851525"/>
          </a:xfrm>
        </p:spPr>
        <p:txBody>
          <a:bodyPr anchor="t"/>
          <a:p>
            <a:pPr>
              <a:buNone/>
            </a:pPr>
            <a:endParaRPr sz="3200"/>
          </a:p>
        </p:txBody>
      </p:sp>
      <p:pic>
        <p:nvPicPr>
          <p:cNvPr id="96259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3175" y="17463"/>
            <a:ext cx="7721600" cy="6796087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构造函数定义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构造函数用来实例化一个对象</a:t>
            </a:r>
            <a:endParaRPr lang="zh-CN" altLang="en-US"/>
          </a:p>
          <a:p>
            <a:r>
              <a:rPr lang="zh-CN" altLang="en-US"/>
              <a:t>网上有个说法：</a:t>
            </a:r>
            <a:endParaRPr lang="zh-CN" altLang="en-US"/>
          </a:p>
          <a:p>
            <a:r>
              <a:rPr lang="zh-CN" altLang="en-US"/>
              <a:t>像是一道菜谱，按照这个菜谱炒了一盘菜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语法点：</a:t>
            </a:r>
            <a:r>
              <a:rPr lang="en-US" altLang="zh-CN"/>
              <a:t>var product = new Product()</a:t>
            </a:r>
            <a:endParaRPr lang="en-US" altLang="zh-CN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3"/>
          <p:cNvSpPr>
            <a:spLocks noGrp="1"/>
          </p:cNvSpPr>
          <p:nvPr>
            <p:ph type="ctrTitle"/>
          </p:nvPr>
        </p:nvSpPr>
        <p:spPr>
          <a:xfrm>
            <a:off x="107315" y="2132965"/>
            <a:ext cx="8825865" cy="1470025"/>
          </a:xfrm>
        </p:spPr>
        <p:txBody>
          <a:bodyPr anchor="ctr">
            <a:normAutofit/>
          </a:bodyPr>
          <a:p>
            <a:pPr defTabSz="914400">
              <a:buNone/>
            </a:pPr>
            <a:r>
              <a:rPr lang="zh-CN" altLang="en-US" sz="4400" kern="120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主题：数据是如何在内存中存储的</a:t>
            </a:r>
            <a:br>
              <a:rPr lang="zh-CN" altLang="en-US" sz="4400" kern="120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</a:br>
            <a:r>
              <a:rPr lang="zh-CN" altLang="en-US" sz="4400" kern="120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二进制 指针</a:t>
            </a:r>
            <a:endParaRPr lang="zh-CN" altLang="en-US" sz="4400" kern="120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16386" name="副标题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r>
              <a:rPr lang="zh-CN" sz="3200" kern="1200">
                <a:solidFill>
                  <a:srgbClr val="898989"/>
                </a:solidFill>
                <a:latin typeface="Calibri" pitchFamily="2" charset="0"/>
                <a:ea typeface="宋体" charset="-122"/>
                <a:cs typeface="+mn-cs"/>
                <a:sym typeface="Calibri" pitchFamily="2" charset="0"/>
              </a:rPr>
              <a:t>教学目标：</a:t>
            </a:r>
            <a:endParaRPr lang="zh-CN"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  <a:p>
            <a:pPr defTabSz="914400">
              <a:buFont typeface="Arial" charset="0"/>
              <a:buNone/>
            </a:pPr>
            <a:r>
              <a:rPr lang="zh-CN" sz="3200" kern="1200">
                <a:solidFill>
                  <a:srgbClr val="898989"/>
                </a:solidFill>
                <a:latin typeface="Calibri" pitchFamily="2" charset="0"/>
                <a:ea typeface="宋体" charset="-122"/>
                <a:cs typeface="+mn-cs"/>
                <a:sym typeface="Calibri" pitchFamily="2" charset="0"/>
              </a:rPr>
              <a:t>会画简单的变量的内存分配图</a:t>
            </a:r>
            <a:endParaRPr lang="zh-CN"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endParaRPr sz="4400"/>
          </a:p>
        </p:txBody>
      </p:sp>
      <p:sp>
        <p:nvSpPr>
          <p:cNvPr id="17410" name="内容占位符 4"/>
          <p:cNvSpPr>
            <a:spLocks noGrp="1"/>
          </p:cNvSpPr>
          <p:nvPr>
            <p:ph type="subTitle" idx="1"/>
          </p:nvPr>
        </p:nvSpPr>
        <p:spPr>
          <a:xfrm>
            <a:off x="468313" y="1628775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编程世界 </a:t>
            </a:r>
            <a:endParaRPr lang="en-US" altLang="x-none" sz="3200" dirty="0"/>
          </a:p>
          <a:p>
            <a:pPr algn="l">
              <a:buNone/>
            </a:pPr>
            <a:r>
              <a:rPr lang="en-US" altLang="x-none" sz="3200" dirty="0"/>
              <a:t>CPU </a:t>
            </a:r>
            <a:r>
              <a:rPr lang="zh-CN" altLang="en-US" sz="3200" dirty="0"/>
              <a:t>硬盘 内存 代码  二进制之间的关系</a:t>
            </a:r>
            <a:endParaRPr lang="en-US" altLang="x-none" sz="3200" dirty="0"/>
          </a:p>
          <a:p>
            <a:pPr algn="l">
              <a:buNone/>
            </a:pPr>
            <a:r>
              <a:rPr lang="en-US" altLang="x-none" sz="3200" dirty="0"/>
              <a:t>CPU</a:t>
            </a:r>
            <a:r>
              <a:rPr lang="zh-CN" altLang="en-US" sz="3200" dirty="0"/>
              <a:t>只负责和内存（缓存）等沟通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所有代码都会编译成二进制存放在内存中等待</a:t>
            </a:r>
            <a:r>
              <a:rPr lang="en-US" altLang="x-none" sz="3200" dirty="0"/>
              <a:t>CPU</a:t>
            </a:r>
            <a:r>
              <a:rPr lang="zh-CN" altLang="en-US" sz="3200" dirty="0"/>
              <a:t>来计算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数据是如何在内存中存储的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什么是指针  </a:t>
            </a:r>
            <a:r>
              <a:rPr lang="en-US" altLang="x-none" sz="4400" dirty="0"/>
              <a:t>-- </a:t>
            </a:r>
            <a:r>
              <a:rPr lang="zh-CN" altLang="en-US" sz="4400" dirty="0"/>
              <a:t>代号 门牌号</a:t>
            </a:r>
            <a:endParaRPr lang="zh-CN" altLang="en-US" sz="4400" dirty="0"/>
          </a:p>
        </p:txBody>
      </p:sp>
      <p:sp>
        <p:nvSpPr>
          <p:cNvPr id="18434" name="内容占位符 2"/>
          <p:cNvSpPr>
            <a:spLocks noGrp="1"/>
          </p:cNvSpPr>
          <p:nvPr>
            <p:ph type="subTitle" idx="1"/>
          </p:nvPr>
        </p:nvSpPr>
        <p:spPr>
          <a:xfrm>
            <a:off x="107950" y="1214438"/>
            <a:ext cx="9036050" cy="4911725"/>
          </a:xfrm>
        </p:spPr>
        <p:txBody>
          <a:bodyPr anchor="t"/>
          <a:p>
            <a:pPr algn="l">
              <a:buNone/>
            </a:pPr>
            <a:r>
              <a:rPr lang="zh-CN" altLang="en-US" sz="2800" dirty="0"/>
              <a:t>当定义一个变量的时候 有两个重要的量：</a:t>
            </a:r>
            <a:endParaRPr lang="en-US" altLang="x-none" sz="2800" dirty="0"/>
          </a:p>
          <a:p>
            <a:pPr lvl="1" algn="l">
              <a:buNone/>
            </a:pPr>
            <a:r>
              <a:rPr lang="en-US" altLang="x-none" sz="2400" dirty="0"/>
              <a:t>   </a:t>
            </a:r>
            <a:r>
              <a:rPr lang="zh-CN" altLang="en-US" sz="2400" dirty="0"/>
              <a:t>值</a:t>
            </a:r>
            <a:endParaRPr lang="en-US" altLang="x-none" sz="2400" dirty="0"/>
          </a:p>
          <a:p>
            <a:pPr lvl="1" algn="l">
              <a:buNone/>
            </a:pPr>
            <a:r>
              <a:rPr lang="zh-CN" altLang="en-US" sz="2400" dirty="0"/>
              <a:t>地址 </a:t>
            </a:r>
            <a:r>
              <a:rPr lang="en-US" altLang="x-none" sz="2400" dirty="0"/>
              <a:t>–</a:t>
            </a:r>
            <a:r>
              <a:rPr lang="zh-CN" altLang="en-US" sz="2400" dirty="0"/>
              <a:t>指针（这个地址学名就是指针</a:t>
            </a:r>
            <a:r>
              <a:rPr lang="en-US" altLang="x-none" sz="2400" dirty="0"/>
              <a:t>—C C++ JAVA C#</a:t>
            </a:r>
            <a:r>
              <a:rPr lang="zh-CN" altLang="en-US" sz="2400" dirty="0"/>
              <a:t>）</a:t>
            </a:r>
            <a:endParaRPr lang="en-US" altLang="x-none" sz="2400" dirty="0"/>
          </a:p>
          <a:p>
            <a:pPr lvl="1" algn="l">
              <a:buNone/>
            </a:pPr>
            <a:endParaRPr lang="zh-CN" altLang="en-US" sz="2400" dirty="0"/>
          </a:p>
          <a:p>
            <a:pPr algn="l">
              <a:buNone/>
            </a:pPr>
            <a:r>
              <a:rPr lang="zh-CN" altLang="en-US" sz="3200" dirty="0"/>
              <a:t>指针解释</a:t>
            </a:r>
            <a:endParaRPr lang="en-US" altLang="x-none" sz="3200" dirty="0"/>
          </a:p>
          <a:p>
            <a:pPr lvl="1" algn="l">
              <a:buNone/>
            </a:pPr>
            <a:r>
              <a:rPr lang="zh-CN" altLang="en-US" sz="2800" dirty="0"/>
              <a:t>指针就类似门牌号  方便搜索  搜索引擎优化</a:t>
            </a:r>
            <a:endParaRPr lang="en-US" altLang="x-none" sz="2400" dirty="0"/>
          </a:p>
          <a:p>
            <a:pPr lvl="1" algn="l">
              <a:buNone/>
            </a:pPr>
            <a:r>
              <a:rPr lang="zh-CN" altLang="en-US" sz="2400" dirty="0"/>
              <a:t>一个变量如果保存的是门牌号，就称其指向某个变量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变量和内存</a:t>
            </a:r>
            <a:endParaRPr lang="zh-CN" altLang="en-US" sz="4400"/>
          </a:p>
        </p:txBody>
      </p:sp>
      <p:sp>
        <p:nvSpPr>
          <p:cNvPr id="1945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214438"/>
            <a:ext cx="8578850" cy="5310187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一切数据都是保存在内存中</a:t>
            </a:r>
            <a:r>
              <a:rPr lang="en-US" altLang="x-none" sz="3200" dirty="0"/>
              <a:t>.</a:t>
            </a:r>
            <a:endParaRPr lang="zh-CN" altLang="en-US" sz="3200" dirty="0"/>
          </a:p>
          <a:p>
            <a:pPr algn="l">
              <a:buNone/>
            </a:pPr>
            <a:r>
              <a:rPr lang="zh-CN" altLang="en-US" sz="3200" dirty="0"/>
              <a:t>定义变量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每个数据都会有一个地址</a:t>
            </a:r>
            <a:r>
              <a:rPr lang="en-US" altLang="x-none" sz="3200" dirty="0"/>
              <a:t>(</a:t>
            </a:r>
            <a:r>
              <a:rPr lang="zh-CN" altLang="en-US" sz="3200" dirty="0"/>
              <a:t>门牌号</a:t>
            </a:r>
            <a:r>
              <a:rPr lang="en-US" altLang="x-none" sz="3200" dirty="0"/>
              <a:t>)</a:t>
            </a:r>
            <a:endParaRPr lang="zh-CN" altLang="en-US" sz="3200" dirty="0"/>
          </a:p>
          <a:p>
            <a:pPr algn="l">
              <a:buNone/>
            </a:pPr>
            <a:r>
              <a:rPr lang="zh-CN" altLang="en-US" sz="3200" dirty="0"/>
              <a:t>因为数据可能很复杂</a:t>
            </a:r>
            <a:r>
              <a:rPr lang="en-US" altLang="x-none" sz="3200" dirty="0"/>
              <a:t>,</a:t>
            </a:r>
            <a:r>
              <a:rPr lang="zh-CN" altLang="en-US" sz="3200" dirty="0"/>
              <a:t>为了能够快速找到</a:t>
            </a:r>
            <a:r>
              <a:rPr lang="en-US" altLang="x-none" sz="3200" dirty="0"/>
              <a:t>,</a:t>
            </a:r>
            <a:r>
              <a:rPr lang="zh-CN" altLang="en-US" sz="3200" dirty="0"/>
              <a:t>对数字的搜索很快</a:t>
            </a:r>
            <a:endParaRPr lang="en-US" altLang="x-none" sz="3200" dirty="0"/>
          </a:p>
          <a:p>
            <a:pPr algn="l">
              <a:buNone/>
            </a:pPr>
            <a:endParaRPr lang="zh-CN" altLang="en-US" sz="3200" dirty="0"/>
          </a:p>
          <a:p>
            <a:pPr algn="l">
              <a:buNone/>
            </a:pPr>
            <a:r>
              <a:rPr lang="en-US" altLang="x-none" sz="3200" dirty="0"/>
              <a:t>Var x =0</a:t>
            </a:r>
            <a:r>
              <a:rPr lang="zh-CN" altLang="en-US" sz="3200" dirty="0"/>
              <a:t>； </a:t>
            </a:r>
            <a:endParaRPr lang="en-US" altLang="x-none" sz="3200" dirty="0"/>
          </a:p>
          <a:p>
            <a:pPr algn="l">
              <a:buNone/>
            </a:pPr>
            <a:r>
              <a:rPr lang="en-US" altLang="x-none" sz="3200" dirty="0"/>
              <a:t>Var y=9</a:t>
            </a:r>
            <a:r>
              <a:rPr lang="zh-CN" altLang="en-US" sz="3200" dirty="0"/>
              <a:t>；</a:t>
            </a:r>
            <a:endParaRPr lang="en-US" altLang="x-none" sz="3200" dirty="0"/>
          </a:p>
          <a:p>
            <a:pPr algn="l">
              <a:buNone/>
            </a:pPr>
            <a:r>
              <a:rPr lang="en-US" altLang="x-none" sz="3200" dirty="0"/>
              <a:t>Var y=x</a:t>
            </a:r>
            <a:r>
              <a:rPr lang="zh-CN" altLang="en-US" sz="3200" dirty="0"/>
              <a:t>；</a:t>
            </a:r>
            <a:endParaRPr lang="zh-CN" altLang="en-US" sz="3200" dirty="0"/>
          </a:p>
        </p:txBody>
      </p:sp>
      <p:sp>
        <p:nvSpPr>
          <p:cNvPr id="19459" name="矩形 3"/>
          <p:cNvSpPr/>
          <p:nvPr/>
        </p:nvSpPr>
        <p:spPr>
          <a:xfrm>
            <a:off x="7231063" y="3716338"/>
            <a:ext cx="1296987" cy="29527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19460" name="矩形 4"/>
          <p:cNvSpPr/>
          <p:nvPr/>
        </p:nvSpPr>
        <p:spPr>
          <a:xfrm>
            <a:off x="7235825" y="3716338"/>
            <a:ext cx="1292225" cy="360362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r>
              <a:rPr lang="en-US" altLang="x-none" dirty="0">
                <a:latin typeface="Arial" charset="0"/>
                <a:ea typeface="宋体" charset="-122"/>
                <a:sym typeface="Arial" charset="0"/>
              </a:rPr>
              <a:t>x</a:t>
            </a:r>
            <a:endParaRPr lang="zh-CN" altLang="en-US" dirty="0"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19461" name="矩形 5"/>
          <p:cNvSpPr/>
          <p:nvPr/>
        </p:nvSpPr>
        <p:spPr>
          <a:xfrm>
            <a:off x="7231063" y="4076700"/>
            <a:ext cx="1290637" cy="360363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r>
              <a:rPr lang="en-US" altLang="x-none" dirty="0">
                <a:latin typeface="Arial" charset="0"/>
                <a:ea typeface="宋体" charset="-122"/>
                <a:sym typeface="Arial" charset="0"/>
              </a:rPr>
              <a:t>y</a:t>
            </a:r>
            <a:endParaRPr lang="zh-CN" altLang="en-US" dirty="0"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19462" name="矩形 6"/>
          <p:cNvSpPr/>
          <p:nvPr/>
        </p:nvSpPr>
        <p:spPr>
          <a:xfrm>
            <a:off x="7231063" y="4460875"/>
            <a:ext cx="1290637" cy="358775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r>
              <a:rPr lang="en-US" altLang="x-none" dirty="0">
                <a:latin typeface="Arial" charset="0"/>
                <a:ea typeface="宋体" charset="-122"/>
                <a:sym typeface="Arial" charset="0"/>
              </a:rPr>
              <a:t>person</a:t>
            </a:r>
            <a:endParaRPr lang="zh-CN" altLang="en-US" dirty="0"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19463" name="矩形 7"/>
          <p:cNvSpPr/>
          <p:nvPr/>
        </p:nvSpPr>
        <p:spPr>
          <a:xfrm>
            <a:off x="7237413" y="4856163"/>
            <a:ext cx="1292225" cy="360362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19464" name="矩形 8"/>
          <p:cNvSpPr/>
          <p:nvPr/>
        </p:nvSpPr>
        <p:spPr>
          <a:xfrm>
            <a:off x="7245350" y="5240338"/>
            <a:ext cx="1290638" cy="360362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19465" name="矩形 9"/>
          <p:cNvSpPr/>
          <p:nvPr/>
        </p:nvSpPr>
        <p:spPr>
          <a:xfrm>
            <a:off x="7246938" y="5683250"/>
            <a:ext cx="1290637" cy="360363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3600"/>
              <a:t>对象实例是如何在内存中存储的</a:t>
            </a:r>
            <a:endParaRPr lang="zh-CN" altLang="en-US" sz="360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59130" y="3886200"/>
            <a:ext cx="7798435" cy="1479550"/>
          </a:xfrm>
        </p:spPr>
        <p:txBody>
          <a:bodyPr/>
          <a:p>
            <a:r>
              <a:rPr lang="zh-CN" altLang="en-US" sz="2400"/>
              <a:t>教学目标：</a:t>
            </a:r>
            <a:endParaRPr lang="zh-CN" altLang="en-US" sz="2400"/>
          </a:p>
          <a:p>
            <a:r>
              <a:rPr lang="zh-CN" altLang="en-US" sz="2400"/>
              <a:t>深刻理解实例拷贝原理</a:t>
            </a:r>
            <a:endParaRPr lang="zh-CN" altLang="en-US" sz="2400"/>
          </a:p>
          <a:p>
            <a:r>
              <a:rPr lang="zh-CN" altLang="en-US" sz="2400"/>
              <a:t>能够简单的画出对象在内存中的存储结构</a:t>
            </a:r>
            <a:endParaRPr lang="zh-CN" altLang="en-US" sz="24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35" y="1600200"/>
            <a:ext cx="8912225" cy="4526280"/>
          </a:xfrm>
        </p:spPr>
        <p:txBody>
          <a:bodyPr/>
          <a:p>
            <a:r>
              <a:rPr lang="zh-CN" altLang="en-US" sz="2400"/>
              <a:t>前面我们看过了普通变量是如何在内存中存储的</a:t>
            </a:r>
            <a:endParaRPr lang="zh-CN" altLang="en-US" sz="2400"/>
          </a:p>
          <a:p>
            <a:endParaRPr lang="zh-CN" altLang="en-US"/>
          </a:p>
          <a:p>
            <a:r>
              <a:rPr lang="zh-CN" altLang="en-US"/>
              <a:t>下面我看下对象是如何在内存中存储的</a:t>
            </a:r>
            <a:endParaRPr lang="zh-CN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标题 972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实例拷贝原理</a:t>
            </a:r>
            <a:endParaRPr lang="zh-CN" altLang="en-US"/>
          </a:p>
        </p:txBody>
      </p:sp>
      <p:sp>
        <p:nvSpPr>
          <p:cNvPr id="97282" name="文本占位符 97282"/>
          <p:cNvSpPr>
            <a:spLocks noGrp="1"/>
          </p:cNvSpPr>
          <p:nvPr>
            <p:ph idx="1"/>
          </p:nvPr>
        </p:nvSpPr>
        <p:spPr/>
        <p:txBody>
          <a:bodyPr anchor="t"/>
          <a:p>
            <a:endParaRPr lang="en-US" altLang="zh-CN"/>
          </a:p>
          <a:p>
            <a:r>
              <a:rPr lang="zh-CN" altLang="en-US"/>
              <a:t>内存分配会自动拷贝构造对象的所有属性，并赋以实例的值</a:t>
            </a:r>
            <a:endParaRPr lang="zh-CN" alt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实例在内存中的保存</a:t>
            </a:r>
            <a:endParaRPr lang="zh-CN" altLang="en-US" sz="4400"/>
          </a:p>
        </p:txBody>
      </p:sp>
      <p:sp>
        <p:nvSpPr>
          <p:cNvPr id="20482" name="内容占位符 2"/>
          <p:cNvSpPr>
            <a:spLocks noGrp="1"/>
          </p:cNvSpPr>
          <p:nvPr>
            <p:ph type="subTitle" idx="1"/>
          </p:nvPr>
        </p:nvSpPr>
        <p:spPr>
          <a:xfrm>
            <a:off x="0" y="1196658"/>
            <a:ext cx="9144000" cy="4911725"/>
          </a:xfrm>
        </p:spPr>
        <p:txBody>
          <a:bodyPr anchor="t"/>
          <a:p>
            <a:pPr algn="l">
              <a:buNone/>
            </a:pPr>
            <a:r>
              <a:rPr lang="zh-CN" altLang="en-US" sz="2800" dirty="0"/>
              <a:t>当你实例化一个对象</a:t>
            </a:r>
            <a:r>
              <a:rPr lang="en-US" altLang="x-none" sz="2800" dirty="0"/>
              <a:t>,</a:t>
            </a:r>
            <a:r>
              <a:rPr lang="zh-CN" altLang="en-US" sz="2800" dirty="0"/>
              <a:t>那么内存中会开辟两个内存区域：一个保存实例名称变量：其保存的只是地址</a:t>
            </a:r>
            <a:endParaRPr lang="zh-CN" altLang="en-US" sz="2800" dirty="0"/>
          </a:p>
          <a:p>
            <a:pPr algn="l">
              <a:buNone/>
            </a:pPr>
            <a:r>
              <a:rPr lang="zh-CN" altLang="en-US" sz="2800" dirty="0"/>
              <a:t>一个保存对象的真正的数据</a:t>
            </a:r>
            <a:endParaRPr lang="zh-CN" altLang="en-US" sz="2800" dirty="0"/>
          </a:p>
          <a:p>
            <a:pPr algn="l">
              <a:buNone/>
            </a:pPr>
            <a:endParaRPr lang="zh-CN" altLang="en-US" sz="2800" dirty="0"/>
          </a:p>
        </p:txBody>
      </p:sp>
      <p:sp>
        <p:nvSpPr>
          <p:cNvPr id="20483" name="矩形 3"/>
          <p:cNvSpPr/>
          <p:nvPr/>
        </p:nvSpPr>
        <p:spPr>
          <a:xfrm>
            <a:off x="4065588" y="2989263"/>
            <a:ext cx="1295400" cy="29527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20484" name="矩形 4"/>
          <p:cNvSpPr/>
          <p:nvPr/>
        </p:nvSpPr>
        <p:spPr>
          <a:xfrm>
            <a:off x="1470025" y="2997200"/>
            <a:ext cx="1296988" cy="29527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20485" name="矩形 5"/>
          <p:cNvSpPr/>
          <p:nvPr/>
        </p:nvSpPr>
        <p:spPr>
          <a:xfrm>
            <a:off x="1476375" y="2997200"/>
            <a:ext cx="1290638" cy="360363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r>
              <a:rPr lang="en-US" altLang="x-none" dirty="0">
                <a:latin typeface="Arial" charset="0"/>
                <a:ea typeface="宋体" charset="-122"/>
                <a:sym typeface="Arial" charset="0"/>
              </a:rPr>
              <a:t>x</a:t>
            </a:r>
            <a:endParaRPr lang="zh-CN" altLang="en-US" dirty="0"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20486" name="矩形 6"/>
          <p:cNvSpPr/>
          <p:nvPr/>
        </p:nvSpPr>
        <p:spPr>
          <a:xfrm>
            <a:off x="1470025" y="3357563"/>
            <a:ext cx="1290638" cy="358775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r>
              <a:rPr lang="en-US" altLang="x-none" dirty="0">
                <a:latin typeface="Arial" charset="0"/>
                <a:ea typeface="宋体" charset="-122"/>
                <a:sym typeface="Arial" charset="0"/>
              </a:rPr>
              <a:t>y</a:t>
            </a:r>
            <a:endParaRPr lang="zh-CN" altLang="en-US" dirty="0"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20487" name="矩形 7"/>
          <p:cNvSpPr/>
          <p:nvPr/>
        </p:nvSpPr>
        <p:spPr>
          <a:xfrm>
            <a:off x="1470025" y="3740150"/>
            <a:ext cx="1290638" cy="360363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r>
              <a:rPr lang="en-US" altLang="x-none" dirty="0">
                <a:latin typeface="Arial" charset="0"/>
                <a:ea typeface="宋体" charset="-122"/>
                <a:sym typeface="Arial" charset="0"/>
              </a:rPr>
              <a:t>Person.prototype</a:t>
            </a:r>
            <a:endParaRPr lang="zh-CN" altLang="en-US" dirty="0"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20488" name="矩形 8"/>
          <p:cNvSpPr/>
          <p:nvPr/>
        </p:nvSpPr>
        <p:spPr>
          <a:xfrm>
            <a:off x="1477963" y="4135438"/>
            <a:ext cx="1290637" cy="360362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20489" name="矩形 9"/>
          <p:cNvSpPr/>
          <p:nvPr/>
        </p:nvSpPr>
        <p:spPr>
          <a:xfrm>
            <a:off x="1484313" y="4519613"/>
            <a:ext cx="1290637" cy="360362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20490" name="矩形 10"/>
          <p:cNvSpPr/>
          <p:nvPr/>
        </p:nvSpPr>
        <p:spPr>
          <a:xfrm>
            <a:off x="1485900" y="4962525"/>
            <a:ext cx="1290638" cy="360363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cxnSp>
        <p:nvCxnSpPr>
          <p:cNvPr id="20491" name="直接箭头连接符 12"/>
          <p:cNvCxnSpPr/>
          <p:nvPr/>
        </p:nvCxnSpPr>
        <p:spPr>
          <a:xfrm flipV="1">
            <a:off x="2760663" y="3113088"/>
            <a:ext cx="1289050" cy="80803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492" name="文本框 1"/>
          <p:cNvSpPr/>
          <p:nvPr/>
        </p:nvSpPr>
        <p:spPr>
          <a:xfrm>
            <a:off x="4065588" y="2997200"/>
            <a:ext cx="1295400" cy="3698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name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sp>
        <p:nvSpPr>
          <p:cNvPr id="20493" name="文本框 13"/>
          <p:cNvSpPr/>
          <p:nvPr/>
        </p:nvSpPr>
        <p:spPr>
          <a:xfrm>
            <a:off x="4049713" y="3460750"/>
            <a:ext cx="129540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Age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标题 993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会用图示法画对象内存分配图</a:t>
            </a:r>
            <a:endParaRPr lang="zh-CN" altLang="en-US"/>
          </a:p>
        </p:txBody>
      </p:sp>
      <p:sp>
        <p:nvSpPr>
          <p:cNvPr id="99330" name="矩形 99330"/>
          <p:cNvSpPr/>
          <p:nvPr/>
        </p:nvSpPr>
        <p:spPr>
          <a:xfrm>
            <a:off x="3348038" y="1412875"/>
            <a:ext cx="1871662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99331" name="矩形 99331"/>
          <p:cNvSpPr/>
          <p:nvPr/>
        </p:nvSpPr>
        <p:spPr>
          <a:xfrm>
            <a:off x="468313" y="4076700"/>
            <a:ext cx="1871662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99332" name="矩形 99332"/>
          <p:cNvSpPr/>
          <p:nvPr/>
        </p:nvSpPr>
        <p:spPr>
          <a:xfrm>
            <a:off x="2987675" y="4076700"/>
            <a:ext cx="1873250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99333" name="矩形 99333"/>
          <p:cNvSpPr/>
          <p:nvPr/>
        </p:nvSpPr>
        <p:spPr>
          <a:xfrm>
            <a:off x="5795963" y="4076700"/>
            <a:ext cx="1871662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99334" name="文本框 99334"/>
          <p:cNvSpPr txBox="1"/>
          <p:nvPr/>
        </p:nvSpPr>
        <p:spPr>
          <a:xfrm>
            <a:off x="5703888" y="2092325"/>
            <a:ext cx="2468562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抽象的对象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99335" name="文本框 99335"/>
          <p:cNvSpPr txBox="1"/>
          <p:nvPr/>
        </p:nvSpPr>
        <p:spPr>
          <a:xfrm>
            <a:off x="684213" y="6092825"/>
            <a:ext cx="1655762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具体的实例1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99336" name="文本框 99336"/>
          <p:cNvSpPr txBox="1"/>
          <p:nvPr/>
        </p:nvSpPr>
        <p:spPr>
          <a:xfrm>
            <a:off x="3492500" y="6092825"/>
            <a:ext cx="10287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实例2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99337" name="文本框 99337"/>
          <p:cNvSpPr txBox="1"/>
          <p:nvPr/>
        </p:nvSpPr>
        <p:spPr>
          <a:xfrm>
            <a:off x="6445250" y="6092825"/>
            <a:ext cx="10287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实例3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99338" name="矩形 99338"/>
          <p:cNvSpPr/>
          <p:nvPr/>
        </p:nvSpPr>
        <p:spPr>
          <a:xfrm>
            <a:off x="468313" y="4076700"/>
            <a:ext cx="1871662" cy="43338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iphone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99339" name="矩形 99339"/>
          <p:cNvSpPr/>
          <p:nvPr/>
        </p:nvSpPr>
        <p:spPr>
          <a:xfrm>
            <a:off x="468313" y="4581525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6000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99340" name="矩形 99340"/>
          <p:cNvSpPr/>
          <p:nvPr/>
        </p:nvSpPr>
        <p:spPr>
          <a:xfrm>
            <a:off x="468313" y="5086350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30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99341" name="矩形 99341"/>
          <p:cNvSpPr/>
          <p:nvPr/>
        </p:nvSpPr>
        <p:spPr>
          <a:xfrm>
            <a:off x="3348038" y="1412875"/>
            <a:ext cx="1871662" cy="43338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name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99342" name="矩形 99342"/>
          <p:cNvSpPr/>
          <p:nvPr/>
        </p:nvSpPr>
        <p:spPr>
          <a:xfrm>
            <a:off x="3348038" y="1917700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price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99343" name="矩形 99343"/>
          <p:cNvSpPr/>
          <p:nvPr/>
        </p:nvSpPr>
        <p:spPr>
          <a:xfrm>
            <a:off x="3348038" y="2492375"/>
            <a:ext cx="1871662" cy="43338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price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99344" name="矩形 99344"/>
          <p:cNvSpPr/>
          <p:nvPr/>
        </p:nvSpPr>
        <p:spPr>
          <a:xfrm>
            <a:off x="2987675" y="4149725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三星GX60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99345" name="矩形 99345"/>
          <p:cNvSpPr/>
          <p:nvPr/>
        </p:nvSpPr>
        <p:spPr>
          <a:xfrm>
            <a:off x="2987675" y="4652963"/>
            <a:ext cx="1873250" cy="4333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4000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99346" name="矩形 99346"/>
          <p:cNvSpPr/>
          <p:nvPr/>
        </p:nvSpPr>
        <p:spPr>
          <a:xfrm>
            <a:off x="2987675" y="5229225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100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constructor属性</a:t>
            </a:r>
            <a:endParaRPr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 dirty="0">
                <a:solidFill>
                  <a:srgbClr val="898989"/>
                </a:solidFill>
                <a:latin typeface="Arial" charset="0"/>
                <a:ea typeface="宋体" charset="-122"/>
              </a:rPr>
            </a:fld>
            <a:endParaRPr lang="zh-CN" altLang="en-US" sz="1200" dirty="0">
              <a:solidFill>
                <a:srgbClr val="898989"/>
              </a:solidFill>
              <a:latin typeface="Arial" charset="0"/>
              <a:ea typeface="宋体" charset="-122"/>
            </a:endParaRPr>
          </a:p>
        </p:txBody>
      </p:sp>
      <p:sp>
        <p:nvSpPr>
          <p:cNvPr id="63490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/>
              <a:t>构造函数和普通函数的区别</a:t>
            </a:r>
            <a:endParaRPr lang="zh-CN" altLang="en-US" dirty="0"/>
          </a:p>
        </p:txBody>
      </p:sp>
      <p:sp>
        <p:nvSpPr>
          <p:cNvPr id="63491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zh-CN" altLang="en-US"/>
              <a:t>对象其实是使用函数实现的</a:t>
            </a:r>
            <a:endParaRPr lang="zh-CN" altLang="en-US"/>
          </a:p>
          <a:p>
            <a:pPr lvl="0" eaLnBrk="1" hangingPunct="1"/>
            <a:r>
              <a:rPr lang="zh-CN" altLang="en-US"/>
              <a:t>对象本身就是一个函数</a:t>
            </a:r>
            <a:endParaRPr lang="zh-CN" altLang="en-US"/>
          </a:p>
          <a:p>
            <a:pPr lvl="0" eaLnBrk="1" hangingPunct="1"/>
            <a:r>
              <a:rPr lang="zh-CN" altLang="en-US"/>
              <a:t>如果一个函数用于创建对象，我们一般称之为构造函数。</a:t>
            </a:r>
            <a:endParaRPr lang="zh-CN" altLang="en-US"/>
          </a:p>
          <a:p>
            <a:pPr lvl="0" eaLnBrk="1" hangingPunct="1"/>
            <a:endParaRPr lang="zh-CN" alt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标题 10035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100354" name="文本占位符 10035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1，实例化的过程其实就是拷贝构造函数属性的过程</a:t>
            </a:r>
            <a:endParaRPr lang="zh-CN" altLang="en-US" dirty="0"/>
          </a:p>
          <a:p>
            <a:r>
              <a:rPr lang="zh-CN" altLang="en-US" dirty="0"/>
              <a:t>2，除了拷贝以外还会自动生成一个constructor属性，用于识别其是根据哪个构造函数创建的实例。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4449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 dirty="0">
                <a:solidFill>
                  <a:schemeClr val="bg1"/>
                </a:solidFill>
              </a:rPr>
              <a:t>主题：原型进阶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04450" name="副标题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 eaLnBrk="1" hangingPunct="1">
              <a:buNone/>
            </a:pPr>
            <a:r>
              <a:rPr lang="zh-CN" altLang="en-US" dirty="0">
                <a:solidFill>
                  <a:schemeClr val="bg1"/>
                </a:solidFill>
              </a:rPr>
              <a:t>教学目标：理解原型对象中的属性和方法被所有实例共享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3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 dirty="0">
                <a:solidFill>
                  <a:srgbClr val="898989"/>
                </a:solidFill>
                <a:latin typeface="Arial" charset="0"/>
                <a:ea typeface="宋体" charset="-122"/>
              </a:rPr>
            </a:fld>
            <a:endParaRPr lang="zh-CN" altLang="en-US" sz="1200" dirty="0">
              <a:solidFill>
                <a:srgbClr val="898989"/>
              </a:solidFill>
              <a:latin typeface="Arial" charset="0"/>
              <a:ea typeface="宋体" charset="-122"/>
            </a:endParaRPr>
          </a:p>
        </p:txBody>
      </p:sp>
      <p:sp>
        <p:nvSpPr>
          <p:cNvPr id="10547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疑问</a:t>
            </a:r>
            <a:endParaRPr lang="zh-CN" altLang="en-US"/>
          </a:p>
        </p:txBody>
      </p:sp>
      <p:sp>
        <p:nvSpPr>
          <p:cNvPr id="105475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zh-CN" altLang="en-US"/>
              <a:t>既然我们可以使用构造函数就可以定义属性和方法，为什么还要原型呢？？</a:t>
            </a:r>
            <a:endParaRPr lang="zh-CN" alt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7" name="标题 10649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构造函数创建对象存在的问题</a:t>
            </a:r>
            <a:endParaRPr lang="zh-CN" altLang="en-US"/>
          </a:p>
        </p:txBody>
      </p:sp>
      <p:sp>
        <p:nvSpPr>
          <p:cNvPr id="106498" name="文本占位符 106498"/>
          <p:cNvSpPr>
            <a:spLocks noGrp="1"/>
          </p:cNvSpPr>
          <p:nvPr>
            <p:ph idx="1"/>
          </p:nvPr>
        </p:nvSpPr>
        <p:spPr/>
        <p:txBody>
          <a:bodyPr anchor="t"/>
          <a:p/>
        </p:txBody>
      </p:sp>
      <p:pic>
        <p:nvPicPr>
          <p:cNvPr id="106499" name="图片 10649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12775" y="1701800"/>
            <a:ext cx="8375650" cy="42481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1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 dirty="0">
                <a:solidFill>
                  <a:srgbClr val="898989"/>
                </a:solidFill>
                <a:latin typeface="Arial" charset="0"/>
                <a:ea typeface="宋体" charset="-122"/>
              </a:rPr>
            </a:fld>
            <a:endParaRPr lang="zh-CN" altLang="en-US" sz="1200" dirty="0">
              <a:solidFill>
                <a:srgbClr val="898989"/>
              </a:solidFill>
              <a:latin typeface="Arial" charset="0"/>
              <a:ea typeface="宋体" charset="-122"/>
            </a:endParaRPr>
          </a:p>
        </p:txBody>
      </p:sp>
      <p:sp>
        <p:nvSpPr>
          <p:cNvPr id="107522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sz="4000"/>
              <a:t>只用构造函数创建对象存在的缺点</a:t>
            </a:r>
            <a:endParaRPr lang="zh-CN" altLang="en-US" sz="4000"/>
          </a:p>
        </p:txBody>
      </p:sp>
      <p:sp>
        <p:nvSpPr>
          <p:cNvPr id="107523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对象需要实例化</a:t>
            </a:r>
            <a:endParaRPr lang="zh-CN" altLang="en-US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每次实例化都需要分配内存存储这些数据</a:t>
            </a:r>
            <a:endParaRPr lang="zh-CN" altLang="en-US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如果实例很多，那就要分配很多内存存储</a:t>
            </a:r>
            <a:endParaRPr lang="zh-CN" altLang="en-US" dirty="0"/>
          </a:p>
          <a:p>
            <a:pPr lvl="0" eaLnBrk="1" hangingPunct="1">
              <a:lnSpc>
                <a:spcPct val="90000"/>
              </a:lnSpc>
            </a:pPr>
            <a:endParaRPr lang="zh-CN" altLang="en-US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一般每个实例的属性是不一样的，而行为一般都是一样的，所以我们希望每次实例化的时候，只分配内存保存不一样的数据</a:t>
            </a:r>
            <a:endParaRPr lang="zh-CN" altLang="en-US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而像方法，可以之分配一次空间，所有的实例共享这些方法，那就需要原型对象</a:t>
            </a:r>
            <a:endParaRPr lang="zh-CN" altLang="en-US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5" name="标题 10854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原型对象只分配一次内存</a:t>
            </a:r>
            <a:endParaRPr lang="zh-CN" altLang="en-US" dirty="0"/>
          </a:p>
        </p:txBody>
      </p:sp>
      <p:sp>
        <p:nvSpPr>
          <p:cNvPr id="108546" name="矩形 108546"/>
          <p:cNvSpPr/>
          <p:nvPr/>
        </p:nvSpPr>
        <p:spPr>
          <a:xfrm>
            <a:off x="1476375" y="1412875"/>
            <a:ext cx="1870075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8547" name="矩形 108547"/>
          <p:cNvSpPr/>
          <p:nvPr/>
        </p:nvSpPr>
        <p:spPr>
          <a:xfrm>
            <a:off x="468313" y="4076700"/>
            <a:ext cx="1871662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8548" name="矩形 108548"/>
          <p:cNvSpPr/>
          <p:nvPr/>
        </p:nvSpPr>
        <p:spPr>
          <a:xfrm>
            <a:off x="2987675" y="4076700"/>
            <a:ext cx="1873250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8549" name="矩形 108549"/>
          <p:cNvSpPr/>
          <p:nvPr/>
        </p:nvSpPr>
        <p:spPr>
          <a:xfrm>
            <a:off x="5795963" y="4076700"/>
            <a:ext cx="1871662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8550" name="文本框 108550"/>
          <p:cNvSpPr txBox="1"/>
          <p:nvPr/>
        </p:nvSpPr>
        <p:spPr>
          <a:xfrm>
            <a:off x="1692275" y="3429000"/>
            <a:ext cx="122396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构造函数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51" name="文本框 108551"/>
          <p:cNvSpPr txBox="1"/>
          <p:nvPr/>
        </p:nvSpPr>
        <p:spPr>
          <a:xfrm>
            <a:off x="684213" y="6092825"/>
            <a:ext cx="1655762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具体的实例1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52" name="文本框 108552"/>
          <p:cNvSpPr txBox="1"/>
          <p:nvPr/>
        </p:nvSpPr>
        <p:spPr>
          <a:xfrm>
            <a:off x="3492500" y="6092825"/>
            <a:ext cx="10287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实例2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53" name="文本框 108553"/>
          <p:cNvSpPr txBox="1"/>
          <p:nvPr/>
        </p:nvSpPr>
        <p:spPr>
          <a:xfrm>
            <a:off x="6445250" y="6092825"/>
            <a:ext cx="10287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实例3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54" name="矩形 108554"/>
          <p:cNvSpPr/>
          <p:nvPr/>
        </p:nvSpPr>
        <p:spPr>
          <a:xfrm>
            <a:off x="468313" y="4076700"/>
            <a:ext cx="1871662" cy="43338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iphone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55" name="矩形 108555"/>
          <p:cNvSpPr/>
          <p:nvPr/>
        </p:nvSpPr>
        <p:spPr>
          <a:xfrm>
            <a:off x="468313" y="4581525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6000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56" name="矩形 108556"/>
          <p:cNvSpPr/>
          <p:nvPr/>
        </p:nvSpPr>
        <p:spPr>
          <a:xfrm>
            <a:off x="468313" y="5086350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30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57" name="矩形 108557"/>
          <p:cNvSpPr/>
          <p:nvPr/>
        </p:nvSpPr>
        <p:spPr>
          <a:xfrm>
            <a:off x="1476375" y="14128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name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58" name="矩形 108558"/>
          <p:cNvSpPr/>
          <p:nvPr/>
        </p:nvSpPr>
        <p:spPr>
          <a:xfrm>
            <a:off x="1476375" y="1917700"/>
            <a:ext cx="1870075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price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59" name="矩形 108559"/>
          <p:cNvSpPr/>
          <p:nvPr/>
        </p:nvSpPr>
        <p:spPr>
          <a:xfrm>
            <a:off x="1476375" y="24923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price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60" name="矩形 108560"/>
          <p:cNvSpPr/>
          <p:nvPr/>
        </p:nvSpPr>
        <p:spPr>
          <a:xfrm>
            <a:off x="2987675" y="4149725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三星GX60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61" name="矩形 108561"/>
          <p:cNvSpPr/>
          <p:nvPr/>
        </p:nvSpPr>
        <p:spPr>
          <a:xfrm>
            <a:off x="2987675" y="4652963"/>
            <a:ext cx="1873250" cy="4333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4000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62" name="矩形 108562"/>
          <p:cNvSpPr/>
          <p:nvPr/>
        </p:nvSpPr>
        <p:spPr>
          <a:xfrm>
            <a:off x="2987675" y="5229225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100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63" name="矩形 108563"/>
          <p:cNvSpPr/>
          <p:nvPr/>
        </p:nvSpPr>
        <p:spPr>
          <a:xfrm>
            <a:off x="4860925" y="1412875"/>
            <a:ext cx="1870075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8564" name="文本框 108564"/>
          <p:cNvSpPr txBox="1"/>
          <p:nvPr/>
        </p:nvSpPr>
        <p:spPr>
          <a:xfrm>
            <a:off x="5148263" y="3429000"/>
            <a:ext cx="1223962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原型对象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65" name="矩形 108565"/>
          <p:cNvSpPr/>
          <p:nvPr/>
        </p:nvSpPr>
        <p:spPr>
          <a:xfrm>
            <a:off x="4860925" y="14128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buy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66" name="矩形 108566"/>
          <p:cNvSpPr/>
          <p:nvPr/>
        </p:nvSpPr>
        <p:spPr>
          <a:xfrm>
            <a:off x="4860925" y="1917700"/>
            <a:ext cx="1870075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addCart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67" name="矩形 108567"/>
          <p:cNvSpPr/>
          <p:nvPr/>
        </p:nvSpPr>
        <p:spPr>
          <a:xfrm>
            <a:off x="4860925" y="24923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endParaRPr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69" name="标题 1095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109570" name="文本占位符 10957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原型对象中的工具被所有实例所共享</a:t>
            </a:r>
            <a:endParaRPr lang="zh-CN" alt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3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原型对象的本质 </a:t>
            </a:r>
            <a:endParaRPr lang="zh-CN" altLang="en-US"/>
          </a:p>
        </p:txBody>
      </p:sp>
      <p:sp>
        <p:nvSpPr>
          <p:cNvPr id="110594" name="内容占位符 2"/>
          <p:cNvSpPr>
            <a:spLocks noGrp="1"/>
          </p:cNvSpPr>
          <p:nvPr>
            <p:ph/>
          </p:nvPr>
        </p:nvSpPr>
        <p:spPr>
          <a:xfrm>
            <a:off x="107950" y="1557338"/>
            <a:ext cx="9036050" cy="4568825"/>
          </a:xfrm>
        </p:spPr>
        <p:txBody>
          <a:bodyPr wrap="square" anchor="t"/>
          <a:p>
            <a:pPr lvl="0" eaLnBrk="1" hangingPunct="1"/>
            <a:r>
              <a:rPr lang="zh-CN" altLang="en-US" dirty="0"/>
              <a:t>原型对象本质：</a:t>
            </a:r>
            <a:endParaRPr lang="en-US" altLang="x-none" dirty="0">
              <a:solidFill>
                <a:srgbClr val="00B050"/>
              </a:solidFill>
            </a:endParaRPr>
          </a:p>
          <a:p>
            <a:pPr marL="457200" lvl="1" indent="0" eaLnBrk="1" hangingPunct="1">
              <a:buFont typeface="Calibri" pitchFamily="2" charset="0"/>
              <a:buNone/>
            </a:pPr>
            <a:r>
              <a:rPr lang="zh-CN" altLang="en-US" dirty="0">
                <a:solidFill>
                  <a:srgbClr val="00B050"/>
                </a:solidFill>
              </a:rPr>
              <a:t>原型对象的属性和方法可以被所有实例</a:t>
            </a:r>
            <a:r>
              <a:rPr lang="zh-CN" altLang="en-US" dirty="0">
                <a:solidFill>
                  <a:srgbClr val="FF0000"/>
                </a:solidFill>
              </a:rPr>
              <a:t>共享</a:t>
            </a:r>
            <a:endParaRPr lang="en-US" altLang="x-none" dirty="0">
              <a:solidFill>
                <a:srgbClr val="FF0000"/>
              </a:solidFill>
            </a:endParaRPr>
          </a:p>
          <a:p>
            <a:pPr lvl="2" indent="-228600" eaLnBrk="1" hangingPunct="1"/>
            <a:r>
              <a:rPr lang="zh-CN" altLang="en-US" sz="2000" b="1" dirty="0">
                <a:solidFill>
                  <a:srgbClr val="FFC000"/>
                </a:solidFill>
              </a:rPr>
              <a:t>这样，如果我们需要修改所有实例中的属性或者方法，就只需要修改一处，就能够影响到所有实例了</a:t>
            </a:r>
            <a:endParaRPr lang="zh-CN" altLang="en-US" sz="20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7" name="标题 11161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所以</a:t>
            </a:r>
            <a:endParaRPr lang="zh-CN" altLang="en-US" dirty="0"/>
          </a:p>
        </p:txBody>
      </p:sp>
      <p:sp>
        <p:nvSpPr>
          <p:cNvPr id="111618" name="文本占位符 11161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一般将大家都公有的东西放在原型对象中</a:t>
            </a:r>
            <a:endParaRPr lang="zh-CN" altLang="en-US"/>
          </a:p>
          <a:p>
            <a:r>
              <a:rPr lang="zh-CN" altLang="en-US"/>
              <a:t>每个实例独特的不一样的属性放在构造函数中</a:t>
            </a:r>
            <a:endParaRPr lang="zh-CN" alt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1" name="标题 11264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baseline="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面试题</a:t>
            </a:r>
            <a:endParaRPr lang="zh-CN" altLang="en-US" sz="4400" kern="1200" baseline="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112642" name="副标题 11264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 baseline="0"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 dirty="0">
                <a:solidFill>
                  <a:srgbClr val="898989"/>
                </a:solidFill>
                <a:latin typeface="Arial" charset="0"/>
                <a:ea typeface="宋体" charset="-122"/>
              </a:rPr>
            </a:fld>
            <a:endParaRPr lang="zh-CN" altLang="en-US" sz="1200" dirty="0">
              <a:solidFill>
                <a:srgbClr val="898989"/>
              </a:solidFill>
              <a:latin typeface="Arial" charset="0"/>
              <a:ea typeface="宋体" charset="-122"/>
            </a:endParaRPr>
          </a:p>
        </p:txBody>
      </p:sp>
      <p:sp>
        <p:nvSpPr>
          <p:cNvPr id="6451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en-US" altLang="zh-CN"/>
              <a:t>js</a:t>
            </a:r>
            <a:r>
              <a:rPr lang="zh-CN" altLang="en-US"/>
              <a:t>历史理解</a:t>
            </a:r>
            <a:r>
              <a:rPr lang="en-US" altLang="zh-CN"/>
              <a:t>js</a:t>
            </a:r>
            <a:r>
              <a:rPr lang="zh-CN" altLang="en-US"/>
              <a:t>对象为什么是函数</a:t>
            </a:r>
            <a:endParaRPr lang="zh-CN" altLang="en-US"/>
          </a:p>
        </p:txBody>
      </p:sp>
      <p:sp>
        <p:nvSpPr>
          <p:cNvPr id="64515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en-US" altLang="zh-CN"/>
              <a:t>js</a:t>
            </a:r>
            <a:r>
              <a:rPr lang="zh-CN" altLang="en-US"/>
              <a:t>诞生本无对象概念。。。</a:t>
            </a:r>
            <a:endParaRPr lang="zh-CN" altLang="en-US"/>
          </a:p>
          <a:p>
            <a:pPr lvl="0" eaLnBrk="1" hangingPunct="1"/>
            <a:endParaRPr lang="zh-CN" alt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5" name="标题 113665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113666" name="文本占位符 113666"/>
          <p:cNvSpPr>
            <a:spLocks noGrp="1"/>
          </p:cNvSpPr>
          <p:nvPr>
            <p:ph idx="1"/>
          </p:nvPr>
        </p:nvSpPr>
        <p:spPr/>
        <p:txBody>
          <a:bodyPr anchor="t"/>
          <a:p/>
        </p:txBody>
      </p:sp>
      <p:pic>
        <p:nvPicPr>
          <p:cNvPr id="113667" name="图片 11366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84213" y="1485900"/>
            <a:ext cx="5256212" cy="4852988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89" name="标题 1146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答案</a:t>
            </a:r>
            <a:endParaRPr lang="zh-CN" altLang="en-US" dirty="0"/>
          </a:p>
        </p:txBody>
      </p:sp>
      <p:sp>
        <p:nvSpPr>
          <p:cNvPr id="114690" name="文本占位符 11469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tom tom 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知识点考察：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原型属性为所有实例共享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他们修改的都是同一片内存空间</a:t>
            </a:r>
            <a:endParaRPr lang="zh-CN" altLang="en-US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3" name="标题 11571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baseline="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术语总结：双对象法则</a:t>
            </a:r>
            <a:endParaRPr lang="zh-CN" altLang="en-US" sz="4400" kern="1200" baseline="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115714" name="副标题 11571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 baseline="0"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7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通过原型方式创建对象的原理</a:t>
            </a:r>
            <a:endParaRPr lang="zh-CN" altLang="en-US"/>
          </a:p>
        </p:txBody>
      </p:sp>
      <p:sp>
        <p:nvSpPr>
          <p:cNvPr id="116738" name="内容占位符 2"/>
          <p:cNvSpPr>
            <a:spLocks noGrp="1"/>
          </p:cNvSpPr>
          <p:nvPr>
            <p:ph/>
          </p:nvPr>
        </p:nvSpPr>
        <p:spPr>
          <a:xfrm>
            <a:off x="179388" y="1600200"/>
            <a:ext cx="8785225" cy="4525963"/>
          </a:xfrm>
        </p:spPr>
        <p:txBody>
          <a:bodyPr wrap="square" anchor="t"/>
          <a:p>
            <a:pPr lvl="0" eaLnBrk="1" hangingPunct="1"/>
            <a:r>
              <a:rPr lang="zh-CN" altLang="en-US" dirty="0"/>
              <a:t>通过原型创建对象，其实创建的是两个对象</a:t>
            </a:r>
            <a:endParaRPr lang="en-US" altLang="x-none" dirty="0"/>
          </a:p>
          <a:p>
            <a:pPr lvl="1" indent="-285750" eaLnBrk="1" hangingPunct="1"/>
            <a:r>
              <a:rPr lang="zh-CN" altLang="en-US" b="1" dirty="0">
                <a:solidFill>
                  <a:srgbClr val="FFC000"/>
                </a:solidFill>
              </a:rPr>
              <a:t>构造函数对象</a:t>
            </a:r>
            <a:endParaRPr lang="en-US" altLang="x-none" b="1" dirty="0">
              <a:solidFill>
                <a:srgbClr val="FFC000"/>
              </a:solidFill>
            </a:endParaRPr>
          </a:p>
          <a:p>
            <a:pPr lvl="1" indent="-285750" eaLnBrk="1" hangingPunct="1"/>
            <a:r>
              <a:rPr lang="zh-CN" altLang="en-US" b="1" dirty="0">
                <a:solidFill>
                  <a:srgbClr val="FFC000"/>
                </a:solidFill>
              </a:rPr>
              <a:t>原型对象</a:t>
            </a:r>
            <a:endParaRPr lang="en-US" altLang="x-none" b="1" dirty="0">
              <a:solidFill>
                <a:srgbClr val="FFC000"/>
              </a:solidFill>
            </a:endParaRPr>
          </a:p>
          <a:p>
            <a:pPr lvl="0" eaLnBrk="1" hangingPunct="1"/>
            <a:r>
              <a:rPr lang="zh-CN" altLang="en-US" dirty="0"/>
              <a:t>当我们实例化的时候，该实例自动拷贝构造函数的所有属性和方法，而对于原型对象，则不拷贝，而是通过一个属性‘铁链’</a:t>
            </a:r>
            <a:endParaRPr lang="zh-CN" altLang="en-US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1" name="标题 1177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双对象的名称</a:t>
            </a:r>
            <a:endParaRPr lang="zh-CN" altLang="en-US" dirty="0"/>
          </a:p>
        </p:txBody>
      </p:sp>
      <p:sp>
        <p:nvSpPr>
          <p:cNvPr id="117762" name="文本占位符 11776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构造函数对象的名称：就是函数名称</a:t>
            </a:r>
            <a:endParaRPr lang="zh-CN" altLang="en-US" dirty="0"/>
          </a:p>
          <a:p>
            <a:r>
              <a:rPr lang="zh-CN" altLang="en-US" dirty="0"/>
              <a:t>原型对象的名称：古怪点：函数名称.prototype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有的同学问我为什么这样，这就和 1为什么这样写，汉字这么写一样的道理。</a:t>
            </a:r>
            <a:endParaRPr lang="zh-CN" altLang="en-US" dirty="0"/>
          </a:p>
          <a:p>
            <a:r>
              <a:rPr lang="zh-CN" altLang="en-US" dirty="0"/>
              <a:t>这种语言规定的格式。语法规范。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5" name="标题 1187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术语总结</a:t>
            </a:r>
            <a:endParaRPr lang="zh-CN" altLang="en-US" dirty="0"/>
          </a:p>
        </p:txBody>
      </p:sp>
      <p:sp>
        <p:nvSpPr>
          <p:cNvPr id="118786" name="文本占位符 118786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1905" indent="-1905"/>
            <a:r>
              <a:rPr lang="zh-CN" altLang="en-US" dirty="0"/>
              <a:t>双对象第一个对象：构造函数（对象）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构造函数对象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构造函数对象中的属性方法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构造属性 方法</a:t>
            </a:r>
            <a:endParaRPr lang="zh-CN" altLang="en-US" dirty="0"/>
          </a:p>
          <a:p>
            <a:pPr marL="1905" indent="-1905"/>
            <a:r>
              <a:rPr lang="zh-CN" altLang="en-US" dirty="0"/>
              <a:t>双对象第一个对象：原型对象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原型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原型对象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原型属性 原型方法</a:t>
            </a:r>
            <a:endParaRPr lang="zh-CN" altLang="en-US" dirty="0"/>
          </a:p>
          <a:p>
            <a:pPr marL="1905" lvl="1" indent="455295"/>
            <a:endParaRPr lang="zh-CN" altLang="en-US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09" name="标题 119809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baseline="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主题：铁索连舟</a:t>
            </a:r>
            <a:endParaRPr lang="zh-CN" altLang="en-US" sz="4400" kern="1200" baseline="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119810" name="副标题 119810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algn="l" defTabSz="914400">
              <a:buFont typeface="Arial" charset="0"/>
              <a:buNone/>
            </a:pPr>
            <a:r>
              <a:rPr lang="zh-CN" altLang="en-US" sz="4400" kern="1200" baseline="0" dirty="0">
                <a:latin typeface="Calibri" pitchFamily="2" charset="0"/>
                <a:ea typeface="宋体" charset="-122"/>
                <a:cs typeface="+mn-cs"/>
                <a:sym typeface="Calibri" pitchFamily="2" charset="0"/>
              </a:rPr>
              <a:t>教学目标：</a:t>
            </a:r>
            <a:endParaRPr lang="zh-CN" altLang="en-US" sz="4400" kern="1200" baseline="0" dirty="0"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  <a:p>
            <a:pPr algn="l" defTabSz="914400">
              <a:buFont typeface="Arial" charset="0"/>
              <a:buNone/>
            </a:pPr>
            <a:r>
              <a:rPr lang="zh-CN" altLang="en-US" sz="2400" kern="1200" baseline="0" dirty="0">
                <a:latin typeface="Calibri" pitchFamily="2" charset="0"/>
                <a:ea typeface="宋体" charset="-122"/>
                <a:cs typeface="+mn-cs"/>
                <a:sym typeface="Calibri" pitchFamily="2" charset="0"/>
              </a:rPr>
              <a:t>理解原型链的概念</a:t>
            </a:r>
            <a:endParaRPr lang="zh-CN" altLang="en-US" sz="2400" kern="1200" baseline="0" dirty="0"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  <a:p>
            <a:pPr algn="l" defTabSz="914400">
              <a:buFont typeface="Arial" charset="0"/>
              <a:buNone/>
            </a:pPr>
            <a:r>
              <a:rPr lang="zh-CN" altLang="en-US" sz="2400" kern="1200" baseline="0" dirty="0">
                <a:latin typeface="Calibri" pitchFamily="2" charset="0"/>
                <a:ea typeface="宋体" charset="-122"/>
                <a:cs typeface="+mn-cs"/>
                <a:sym typeface="Calibri" pitchFamily="2" charset="0"/>
              </a:rPr>
              <a:t>理解属性的搜索机制</a:t>
            </a:r>
            <a:endParaRPr lang="zh-CN" altLang="en-US" sz="2400" kern="1200" baseline="0" dirty="0"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3" name="标题 12083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4000" dirty="0"/>
              <a:t>问题</a:t>
            </a:r>
            <a:endParaRPr lang="zh-CN" altLang="en-US" sz="4000" dirty="0"/>
          </a:p>
        </p:txBody>
      </p:sp>
      <p:sp>
        <p:nvSpPr>
          <p:cNvPr id="120834" name="文本占位符 12083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那么既然实例不拷贝原型中的属性方法，如何访问到其属性呢??</a:t>
            </a:r>
            <a:endParaRPr lang="zh-CN" altLang="en-US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7" name="标题 1218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隐藏的两个属性</a:t>
            </a:r>
            <a:endParaRPr lang="zh-CN" altLang="en-US" dirty="0"/>
          </a:p>
        </p:txBody>
      </p:sp>
      <p:sp>
        <p:nvSpPr>
          <p:cNvPr id="121858" name="文本占位符 12185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前面我们讲过任何实例都有一个隐藏的属性：contructor，其值是构造函数</a:t>
            </a:r>
            <a:endParaRPr lang="zh-CN" altLang="en-US" dirty="0"/>
          </a:p>
          <a:p>
            <a:r>
              <a:rPr lang="zh-CN" altLang="en-US" dirty="0"/>
              <a:t>此外其还有一个隐藏的属性：prototype，这就像一条铁链一样，将实例和原型对象连在一起，这样我们就可以访问到原型对象中的方法，而不用拷贝。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1" name="标题 1228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双隐藏属性法则</a:t>
            </a:r>
            <a:endParaRPr lang="zh-CN" altLang="en-US" dirty="0"/>
          </a:p>
        </p:txBody>
      </p:sp>
      <p:sp>
        <p:nvSpPr>
          <p:cNvPr id="122882" name="文本占位符 12288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contructor</a:t>
            </a:r>
            <a:endParaRPr lang="zh-CN" altLang="en-US" dirty="0"/>
          </a:p>
          <a:p>
            <a:r>
              <a:rPr lang="zh-CN" altLang="en-US" dirty="0"/>
              <a:t>prototype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FFFFFF"/>
    </a:dk1>
    <a:lt1>
      <a:srgbClr val="000000"/>
    </a:lt1>
    <a:dk2>
      <a:srgbClr val="EEECE1"/>
    </a:dk2>
    <a:lt2>
      <a:srgbClr val="1F497D"/>
    </a:lt2>
    <a:accent1>
      <a:srgbClr val="4F81BD"/>
    </a:accent1>
    <a:accent2>
      <a:srgbClr val="C0504D"/>
    </a:accent2>
    <a:accent3>
      <a:srgbClr val="AAAAAA"/>
    </a:accent3>
    <a:accent4>
      <a:srgbClr val="DCDCDC"/>
    </a:accent4>
    <a:accent5>
      <a:srgbClr val="B3C1DA"/>
    </a:accent5>
    <a:accent6>
      <a:srgbClr val="AC4744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FFFFFF"/>
    </a:dk1>
    <a:lt1>
      <a:srgbClr val="000000"/>
    </a:lt1>
    <a:dk2>
      <a:srgbClr val="EEECE1"/>
    </a:dk2>
    <a:lt2>
      <a:srgbClr val="1F497D"/>
    </a:lt2>
    <a:accent1>
      <a:srgbClr val="4F81BD"/>
    </a:accent1>
    <a:accent2>
      <a:srgbClr val="C0504D"/>
    </a:accent2>
    <a:accent3>
      <a:srgbClr val="AAAAAA"/>
    </a:accent3>
    <a:accent4>
      <a:srgbClr val="DCDCDC"/>
    </a:accent4>
    <a:accent5>
      <a:srgbClr val="B3C1DA"/>
    </a:accent5>
    <a:accent6>
      <a:srgbClr val="AC4744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FFFFFF"/>
    </a:dk1>
    <a:lt1>
      <a:srgbClr val="000000"/>
    </a:lt1>
    <a:dk2>
      <a:srgbClr val="EEECE1"/>
    </a:dk2>
    <a:lt2>
      <a:srgbClr val="1F497D"/>
    </a:lt2>
    <a:accent1>
      <a:srgbClr val="4F81BD"/>
    </a:accent1>
    <a:accent2>
      <a:srgbClr val="C0504D"/>
    </a:accent2>
    <a:accent3>
      <a:srgbClr val="AAAAAA"/>
    </a:accent3>
    <a:accent4>
      <a:srgbClr val="DCDCDC"/>
    </a:accent4>
    <a:accent5>
      <a:srgbClr val="B3C1DA"/>
    </a:accent5>
    <a:accent6>
      <a:srgbClr val="AC4744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FFFFFF"/>
    </a:dk1>
    <a:lt1>
      <a:srgbClr val="000000"/>
    </a:lt1>
    <a:dk2>
      <a:srgbClr val="EEECE1"/>
    </a:dk2>
    <a:lt2>
      <a:srgbClr val="1F497D"/>
    </a:lt2>
    <a:accent1>
      <a:srgbClr val="4F81BD"/>
    </a:accent1>
    <a:accent2>
      <a:srgbClr val="C0504D"/>
    </a:accent2>
    <a:accent3>
      <a:srgbClr val="AAAAAA"/>
    </a:accent3>
    <a:accent4>
      <a:srgbClr val="DCDCDC"/>
    </a:accent4>
    <a:accent5>
      <a:srgbClr val="B3C1DA"/>
    </a:accent5>
    <a:accent6>
      <a:srgbClr val="AC4744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FFFFFF"/>
    </a:dk1>
    <a:lt1>
      <a:srgbClr val="000000"/>
    </a:lt1>
    <a:dk2>
      <a:srgbClr val="EEECE1"/>
    </a:dk2>
    <a:lt2>
      <a:srgbClr val="1F497D"/>
    </a:lt2>
    <a:accent1>
      <a:srgbClr val="4F81BD"/>
    </a:accent1>
    <a:accent2>
      <a:srgbClr val="C0504D"/>
    </a:accent2>
    <a:accent3>
      <a:srgbClr val="AAAAAA"/>
    </a:accent3>
    <a:accent4>
      <a:srgbClr val="DCDCDC"/>
    </a:accent4>
    <a:accent5>
      <a:srgbClr val="B3C1DA"/>
    </a:accent5>
    <a:accent6>
      <a:srgbClr val="AC4744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FFFFFF"/>
    </a:dk1>
    <a:lt1>
      <a:srgbClr val="000000"/>
    </a:lt1>
    <a:dk2>
      <a:srgbClr val="EEECE1"/>
    </a:dk2>
    <a:lt2>
      <a:srgbClr val="1F497D"/>
    </a:lt2>
    <a:accent1>
      <a:srgbClr val="4F81BD"/>
    </a:accent1>
    <a:accent2>
      <a:srgbClr val="C0504D"/>
    </a:accent2>
    <a:accent3>
      <a:srgbClr val="AAAAAA"/>
    </a:accent3>
    <a:accent4>
      <a:srgbClr val="DCDCDC"/>
    </a:accent4>
    <a:accent5>
      <a:srgbClr val="B3C1DA"/>
    </a:accent5>
    <a:accent6>
      <a:srgbClr val="AC4744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7955</Words>
  <Application>Kingsoft Office WPP</Application>
  <PresentationFormat>全屏显示(4:3)</PresentationFormat>
  <Paragraphs>845</Paragraphs>
  <Slides>149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149</vt:i4>
      </vt:variant>
    </vt:vector>
  </HeadingPairs>
  <TitlesOfParts>
    <vt:vector size="150" baseType="lpstr">
      <vt:lpstr>Office 主题</vt:lpstr>
      <vt:lpstr>PowerPoint 演示文稿</vt:lpstr>
      <vt:lpstr>教学目标</vt:lpstr>
      <vt:lpstr>主题：构造函数进阶</vt:lpstr>
      <vt:lpstr>细节知识点</vt:lpstr>
      <vt:lpstr>PowerPoint 演示文稿</vt:lpstr>
      <vt:lpstr>主题：构造函数和普通函数</vt:lpstr>
      <vt:lpstr>构造函数定义</vt:lpstr>
      <vt:lpstr>构造函数和普通函数的区别</vt:lpstr>
      <vt:lpstr>js历史理解js对象为什么是函数</vt:lpstr>
      <vt:lpstr>四种创建方式</vt:lpstr>
      <vt:lpstr>四种创建方式</vt:lpstr>
      <vt:lpstr>构造语法规范</vt:lpstr>
      <vt:lpstr>属性访问 - 点语法</vt:lpstr>
      <vt:lpstr>属性修改</vt:lpstr>
      <vt:lpstr>子主题：instanceOf</vt:lpstr>
      <vt:lpstr> instanceof</vt:lpstr>
      <vt:lpstr>构造函数面试题</vt:lpstr>
      <vt:lpstr>面试题</vt:lpstr>
      <vt:lpstr>答案解析</vt:lpstr>
      <vt:lpstr>面试题</vt:lpstr>
      <vt:lpstr>答案</vt:lpstr>
      <vt:lpstr>主题：对象属性进阶</vt:lpstr>
      <vt:lpstr>万物皆属性</vt:lpstr>
      <vt:lpstr>万物皆属性</vt:lpstr>
      <vt:lpstr>万物皆变量 - 一切数据都是通过变量来统一管理的</vt:lpstr>
      <vt:lpstr>PowerPoint 演示文稿</vt:lpstr>
      <vt:lpstr>属性的取值器和设置器 get set</vt:lpstr>
      <vt:lpstr>一个零引发的血案</vt:lpstr>
      <vt:lpstr>如何避免重大损失</vt:lpstr>
      <vt:lpstr>get set</vt:lpstr>
      <vt:lpstr>作用</vt:lpstr>
      <vt:lpstr>练习</vt:lpstr>
      <vt:lpstr>答案</vt:lpstr>
      <vt:lpstr>基础好 课后研究</vt:lpstr>
      <vt:lpstr>答案</vt:lpstr>
      <vt:lpstr>兼容性</vt:lpstr>
      <vt:lpstr>设置属性读写权限</vt:lpstr>
      <vt:lpstr>给属性添加权限的必要性</vt:lpstr>
      <vt:lpstr>defineProperty设置权限</vt:lpstr>
      <vt:lpstr>设置属性的访问权限</vt:lpstr>
      <vt:lpstr>团队合作中使用</vt:lpstr>
      <vt:lpstr>练习 </vt:lpstr>
      <vt:lpstr>兼容性</vt:lpstr>
      <vt:lpstr>属性进阶:公有属性私有属性</vt:lpstr>
      <vt:lpstr>PowerPoint 演示文稿</vt:lpstr>
      <vt:lpstr>定义</vt:lpstr>
      <vt:lpstr>商场案例改造</vt:lpstr>
      <vt:lpstr>继续改造 - 引入init</vt:lpstr>
      <vt:lpstr>继续改造 - 私有</vt:lpstr>
      <vt:lpstr>分析</vt:lpstr>
      <vt:lpstr>高级开发人员和接口</vt:lpstr>
      <vt:lpstr>最终的代码</vt:lpstr>
      <vt:lpstr>this导致的代码出错</vt:lpstr>
      <vt:lpstr> 新的问题</vt:lpstr>
      <vt:lpstr>config对象</vt:lpstr>
      <vt:lpstr>PowerPoint 演示文稿</vt:lpstr>
      <vt:lpstr>主题：实例进阶</vt:lpstr>
      <vt:lpstr>引入</vt:lpstr>
      <vt:lpstr>两个概念</vt:lpstr>
      <vt:lpstr>一切数据都是通过变量存储的</vt:lpstr>
      <vt:lpstr>对象</vt:lpstr>
      <vt:lpstr>PowerPoint 演示文稿</vt:lpstr>
      <vt:lpstr>主题：内存介绍</vt:lpstr>
      <vt:lpstr>我们写的代码是如何执行的</vt:lpstr>
      <vt:lpstr>知道数据最终都要放到内存中</vt:lpstr>
      <vt:lpstr>查看内存</vt:lpstr>
      <vt:lpstr>查看内存2</vt:lpstr>
      <vt:lpstr>查看内存3</vt:lpstr>
      <vt:lpstr>查看内存4</vt:lpstr>
      <vt:lpstr>主题：数据是如何在内存中存储的 二进制 指针</vt:lpstr>
      <vt:lpstr>PowerPoint 演示文稿</vt:lpstr>
      <vt:lpstr>什么是指针  -- 代号 门牌号</vt:lpstr>
      <vt:lpstr>变量和内存</vt:lpstr>
      <vt:lpstr>对象实例是如何在内存中存储的</vt:lpstr>
      <vt:lpstr>前言</vt:lpstr>
      <vt:lpstr>实例拷贝原理</vt:lpstr>
      <vt:lpstr>实例在内存中的保存</vt:lpstr>
      <vt:lpstr>会用图示法画对象内存分配图</vt:lpstr>
      <vt:lpstr>constructor属性</vt:lpstr>
      <vt:lpstr>总结</vt:lpstr>
      <vt:lpstr>主题：原型进阶</vt:lpstr>
      <vt:lpstr>疑问</vt:lpstr>
      <vt:lpstr>构造函数创建对象存在的问题</vt:lpstr>
      <vt:lpstr>只用构造函数创建对象存在的缺点</vt:lpstr>
      <vt:lpstr>原型对象只分配一次内存</vt:lpstr>
      <vt:lpstr>总结</vt:lpstr>
      <vt:lpstr>原型对象的本质 </vt:lpstr>
      <vt:lpstr>所以</vt:lpstr>
      <vt:lpstr>面试题</vt:lpstr>
      <vt:lpstr>PowerPoint 演示文稿</vt:lpstr>
      <vt:lpstr>答案</vt:lpstr>
      <vt:lpstr>术语总结：双对象法则</vt:lpstr>
      <vt:lpstr>通过原型方式创建对象的原理</vt:lpstr>
      <vt:lpstr>双对象的名称</vt:lpstr>
      <vt:lpstr>术语总结</vt:lpstr>
      <vt:lpstr>主题：铁索连舟</vt:lpstr>
      <vt:lpstr>问题</vt:lpstr>
      <vt:lpstr>隐藏的两个属性</vt:lpstr>
      <vt:lpstr>双隐藏属性法则</vt:lpstr>
      <vt:lpstr>铁索连舟三国版本</vt:lpstr>
      <vt:lpstr>铁索连舟 - 代码版</vt:lpstr>
      <vt:lpstr>属性访问搜索法则</vt:lpstr>
      <vt:lpstr>原型链定义</vt:lpstr>
      <vt:lpstr>主题：属性屏蔽理论</vt:lpstr>
      <vt:lpstr>原型中也可以包含属性 </vt:lpstr>
      <vt:lpstr>两种访问方式</vt:lpstr>
      <vt:lpstr>属性屏蔽理论</vt:lpstr>
      <vt:lpstr>构造属性和原型属性判断</vt:lpstr>
      <vt:lpstr>实例属性和原型属性判断</vt:lpstr>
      <vt:lpstr>代码</vt:lpstr>
      <vt:lpstr>主题：各种术语总结（可选）</vt:lpstr>
      <vt:lpstr>术语概述</vt:lpstr>
      <vt:lpstr>主题：面向对象三个作用进阶</vt:lpstr>
      <vt:lpstr>封装框架</vt:lpstr>
      <vt:lpstr>PowerPoint 演示文稿</vt:lpstr>
      <vt:lpstr>面向对象编程进阶</vt:lpstr>
      <vt:lpstr>普通开发方式</vt:lpstr>
      <vt:lpstr>PowerPoint 演示文稿</vt:lpstr>
      <vt:lpstr>代码完善 – 注释</vt:lpstr>
      <vt:lpstr>面向过程编程</vt:lpstr>
      <vt:lpstr>面向过程定义</vt:lpstr>
      <vt:lpstr>常用的三个过程</vt:lpstr>
      <vt:lpstr>面向过程编程原则 – 单一功能原则</vt:lpstr>
      <vt:lpstr>代码演示</vt:lpstr>
      <vt:lpstr>面向对象编程</vt:lpstr>
      <vt:lpstr>案例</vt:lpstr>
      <vt:lpstr>原则</vt:lpstr>
      <vt:lpstr>绑定进阶</vt:lpstr>
      <vt:lpstr>数据绑定</vt:lpstr>
      <vt:lpstr>数据绑定的几种形式</vt:lpstr>
      <vt:lpstr>动态创建标签绑定方式场景分析</vt:lpstr>
      <vt:lpstr>案例研发</vt:lpstr>
      <vt:lpstr>模板技术和数据绑定</vt:lpstr>
      <vt:lpstr>常用模板</vt:lpstr>
      <vt:lpstr>常用模板</vt:lpstr>
      <vt:lpstr>常用模板</vt:lpstr>
      <vt:lpstr>总结</vt:lpstr>
      <vt:lpstr>art模板语法</vt:lpstr>
      <vt:lpstr>编写模板</vt:lpstr>
      <vt:lpstr>数据模板绑定</vt:lpstr>
      <vt:lpstr>条件表达式</vt:lpstr>
      <vt:lpstr>遍历表达式</vt:lpstr>
      <vt:lpstr>子模板 – 了解不讲</vt:lpstr>
      <vt:lpstr>子模板好处</vt:lpstr>
      <vt:lpstr>基本够用了</vt:lpstr>
      <vt:lpstr>案例研发</vt:lpstr>
      <vt:lpstr>面向对象编程框架</vt:lpstr>
      <vt:lpstr>百度星座案例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Lenovo</cp:lastModifiedBy>
  <cp:revision>41</cp:revision>
  <dcterms:created xsi:type="dcterms:W3CDTF">2015-06-29T07:19:00Z</dcterms:created>
  <dcterms:modified xsi:type="dcterms:W3CDTF">2016-01-03T14:11:12Z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