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25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1528" y="2638989"/>
            <a:ext cx="437134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BOM API 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</a:t>
            </a:r>
            <a:endParaRPr lang="zh-CN" altLang="en-US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标题 1064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窗体控制</a:t>
            </a:r>
            <a:endParaRPr lang="zh-CN" altLang="en-US"/>
          </a:p>
        </p:txBody>
      </p:sp>
      <p:sp>
        <p:nvSpPr>
          <p:cNvPr id="106498" name="文本占位符 106498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moveBy(x,y)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从当前位置水平移动窗体</a:t>
            </a:r>
            <a:r>
              <a:rPr lang="en-US" altLang="zh-CN" sz="2000"/>
              <a:t>x</a:t>
            </a:r>
            <a:r>
              <a:rPr lang="zh-CN" altLang="en-US" sz="2000"/>
              <a:t>个像素，垂直移动窗体</a:t>
            </a:r>
            <a:r>
              <a:rPr lang="en-US" altLang="zh-CN" sz="2000"/>
              <a:t>y</a:t>
            </a:r>
            <a:r>
              <a:rPr lang="zh-CN" altLang="en-US" sz="2000"/>
              <a:t>个像素，</a:t>
            </a:r>
            <a:r>
              <a:rPr lang="en-US" altLang="zh-CN" sz="2000"/>
              <a:t>x</a:t>
            </a:r>
            <a:r>
              <a:rPr lang="zh-CN" altLang="en-US" sz="2000"/>
              <a:t>为负数，将向左移动窗体，</a:t>
            </a:r>
            <a:r>
              <a:rPr lang="en-US" altLang="zh-CN" sz="2000"/>
              <a:t>y</a:t>
            </a:r>
            <a:r>
              <a:rPr lang="zh-CN" altLang="en-US" sz="2000"/>
              <a:t>为负数，将向上移动窗体</a:t>
            </a:r>
            <a:endParaRPr lang="zh-CN" altLang="en-US" sz="2000"/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moveTo(x,y)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移动窗体左上角到相对于屏幕左上角的</a:t>
            </a:r>
            <a:r>
              <a:rPr lang="en-US" altLang="zh-CN" sz="2000"/>
              <a:t>(x,y)</a:t>
            </a:r>
            <a:r>
              <a:rPr lang="zh-CN" altLang="en-US" sz="2000"/>
              <a:t>点，当使用负数做为参数时会吧窗体移出屏幕的可视区域</a:t>
            </a:r>
            <a:endParaRPr lang="zh-CN" altLang="en-US" sz="2000"/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resizeBy(w,h)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相对窗体当前的大小，宽度调整</a:t>
            </a:r>
            <a:r>
              <a:rPr lang="en-US" altLang="zh-CN" sz="2000"/>
              <a:t>w</a:t>
            </a:r>
            <a:r>
              <a:rPr lang="zh-CN" altLang="en-US" sz="2000"/>
              <a:t>个像素，高度调整</a:t>
            </a:r>
            <a:r>
              <a:rPr lang="en-US" altLang="zh-CN" sz="2000"/>
              <a:t>h</a:t>
            </a:r>
            <a:r>
              <a:rPr lang="zh-CN" altLang="en-US" sz="2000"/>
              <a:t>个像素。如果参数为负值，将缩小窗体，反之扩大窗体</a:t>
            </a:r>
            <a:endParaRPr lang="zh-CN" altLang="en-US" sz="2000"/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resizeTo(w,h)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把窗体宽度调整为</a:t>
            </a:r>
            <a:r>
              <a:rPr lang="en-US" altLang="zh-CN" sz="2000"/>
              <a:t>w</a:t>
            </a:r>
            <a:r>
              <a:rPr lang="zh-CN" altLang="en-US" sz="2000"/>
              <a:t>个像素，高度调整为</a:t>
            </a:r>
            <a:r>
              <a:rPr lang="en-US" altLang="zh-CN" sz="2000"/>
              <a:t>h</a:t>
            </a:r>
            <a:r>
              <a:rPr lang="zh-CN" altLang="en-US" sz="2000"/>
              <a:t>个像素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标题 1075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窗体滚动轴控制</a:t>
            </a:r>
            <a:endParaRPr lang="zh-CN" altLang="en-US"/>
          </a:p>
        </p:txBody>
      </p:sp>
      <p:sp>
        <p:nvSpPr>
          <p:cNvPr id="107522" name="文本占位符 10752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scrollTo(x,y)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 b="1">
                <a:solidFill>
                  <a:schemeClr val="accent2"/>
                </a:solidFill>
              </a:rPr>
              <a:t>在</a:t>
            </a:r>
            <a:r>
              <a:rPr lang="zh-CN" altLang="en-US" sz="2800"/>
              <a:t>窗体中如果有滚动条，将横向滚动条移动到相对于窗体宽度为</a:t>
            </a:r>
            <a:r>
              <a:rPr lang="en-US" altLang="zh-CN" sz="2800"/>
              <a:t>x</a:t>
            </a:r>
            <a:r>
              <a:rPr lang="zh-CN" altLang="en-US" sz="2800"/>
              <a:t>个像素的位置，将纵向滚动条移动到相对于窗体高度为</a:t>
            </a:r>
            <a:r>
              <a:rPr lang="en-US" altLang="zh-CN" sz="2800"/>
              <a:t>y</a:t>
            </a:r>
            <a:r>
              <a:rPr lang="zh-CN" altLang="en-US" sz="2800"/>
              <a:t>个像素的位置</a:t>
            </a:r>
            <a:endParaRPr lang="zh-CN" altLang="en-US" sz="2800"/>
          </a:p>
          <a:p>
            <a:pPr>
              <a:lnSpc>
                <a:spcPct val="80000"/>
              </a:lnSpc>
            </a:pP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scrollBy(x,y)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 b="1">
                <a:solidFill>
                  <a:schemeClr val="accent2"/>
                </a:solidFill>
              </a:rPr>
              <a:t>如果</a:t>
            </a:r>
            <a:r>
              <a:rPr lang="zh-CN" altLang="en-US" sz="2800"/>
              <a:t>有滚动条，将横向滚动条移动到相对于当前横向滚动条的</a:t>
            </a:r>
            <a:r>
              <a:rPr lang="en-US" altLang="zh-CN" sz="2800"/>
              <a:t>x</a:t>
            </a:r>
            <a:r>
              <a:rPr lang="zh-CN" altLang="en-US" sz="2800"/>
              <a:t>个像素的位置</a:t>
            </a:r>
            <a:r>
              <a:rPr lang="en-US" altLang="zh-CN" sz="2800"/>
              <a:t>(</a:t>
            </a:r>
            <a:r>
              <a:rPr lang="zh-CN" altLang="en-US" sz="2800"/>
              <a:t>就是向左移动</a:t>
            </a:r>
            <a:r>
              <a:rPr lang="en-US" altLang="zh-CN" sz="2800"/>
              <a:t>x</a:t>
            </a:r>
            <a:r>
              <a:rPr lang="zh-CN" altLang="en-US" sz="2800"/>
              <a:t>像素</a:t>
            </a:r>
            <a:r>
              <a:rPr lang="en-US" altLang="zh-CN" sz="2800"/>
              <a:t>)</a:t>
            </a:r>
            <a:r>
              <a:rPr lang="zh-CN" altLang="en-US" sz="2800"/>
              <a:t>，将纵向滚动条移动到相对于当前纵向滚动条高度为</a:t>
            </a:r>
            <a:r>
              <a:rPr lang="en-US" altLang="zh-CN" sz="2800"/>
              <a:t>y</a:t>
            </a:r>
            <a:r>
              <a:rPr lang="zh-CN" altLang="en-US" sz="2800"/>
              <a:t>个像素的位置</a:t>
            </a:r>
            <a:r>
              <a:rPr lang="en-US" altLang="zh-CN" sz="2800"/>
              <a:t>(</a:t>
            </a:r>
            <a:r>
              <a:rPr lang="zh-CN" altLang="en-US" sz="2800"/>
              <a:t>就是向下移动</a:t>
            </a:r>
            <a:r>
              <a:rPr lang="en-US" altLang="zh-CN" sz="2800"/>
              <a:t>y</a:t>
            </a:r>
            <a:r>
              <a:rPr lang="zh-CN" altLang="en-US" sz="2800"/>
              <a:t>像素</a:t>
            </a:r>
            <a:r>
              <a:rPr lang="en-US" altLang="zh-CN" sz="2800"/>
              <a:t>)</a:t>
            </a:r>
            <a:endParaRPr lang="en-US" altLang="zh-CN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和</a:t>
            </a:r>
            <a:r>
              <a:rPr lang="en-US" altLang="x-none" sz="4400" dirty="0"/>
              <a:t>global</a:t>
            </a:r>
            <a:endParaRPr lang="zh-CN" altLang="en-US" sz="4400" dirty="0"/>
          </a:p>
        </p:txBody>
      </p:sp>
      <p:sp>
        <p:nvSpPr>
          <p:cNvPr id="108546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600200"/>
            <a:ext cx="9036050" cy="4525963"/>
          </a:xfrm>
        </p:spPr>
        <p:txBody>
          <a:bodyPr anchor="t"/>
          <a:p>
            <a:pPr algn="l">
              <a:buNone/>
            </a:pPr>
            <a:r>
              <a:rPr lang="en-US" altLang="x-none" sz="2800" dirty="0"/>
              <a:t>js</a:t>
            </a:r>
            <a:r>
              <a:rPr lang="zh-CN" altLang="en-US" sz="2800" dirty="0"/>
              <a:t>运行时内置了一个</a:t>
            </a:r>
            <a:r>
              <a:rPr lang="en-US" altLang="x-none" sz="2800" dirty="0"/>
              <a:t>Global</a:t>
            </a:r>
            <a:r>
              <a:rPr lang="zh-CN" altLang="en-US" sz="2800" dirty="0"/>
              <a:t>对象</a:t>
            </a:r>
            <a:br>
              <a:rPr lang="zh-CN" altLang="en-US" sz="2800" dirty="0"/>
            </a:br>
            <a:r>
              <a:rPr lang="zh-CN" altLang="en-US" sz="2800" dirty="0"/>
              <a:t>这个</a:t>
            </a:r>
            <a:r>
              <a:rPr lang="en-US" altLang="x-none" sz="2800" dirty="0"/>
              <a:t>Global</a:t>
            </a:r>
            <a:r>
              <a:rPr lang="zh-CN" altLang="en-US" sz="2800" dirty="0"/>
              <a:t>对象跟运行环境有关。</a:t>
            </a:r>
            <a:endParaRPr lang="en-US" altLang="x-none" sz="2800" dirty="0"/>
          </a:p>
          <a:p>
            <a:pPr algn="l">
              <a:buNone/>
            </a:pPr>
            <a:endParaRPr lang="zh-CN" altLang="en-US" sz="2800" dirty="0"/>
          </a:p>
          <a:p>
            <a:pPr algn="l">
              <a:buNone/>
            </a:pPr>
            <a:r>
              <a:rPr lang="zh-CN" altLang="en-US" sz="2800" dirty="0"/>
              <a:t>在浏览器运行环境中。</a:t>
            </a:r>
            <a:r>
              <a:rPr lang="en-US" altLang="x-none" sz="2800" dirty="0"/>
              <a:t>Global</a:t>
            </a:r>
            <a:r>
              <a:rPr lang="zh-CN" altLang="en-US" sz="2800" dirty="0"/>
              <a:t>就是</a:t>
            </a:r>
            <a:r>
              <a:rPr lang="en-US" altLang="x-none" sz="2800" dirty="0"/>
              <a:t>window</a:t>
            </a:r>
            <a:r>
              <a:rPr lang="zh-CN" altLang="en-US" sz="2800" dirty="0"/>
              <a:t>对象。</a:t>
            </a:r>
            <a:br>
              <a:rPr lang="zh-CN" altLang="en-US" sz="2800" dirty="0"/>
            </a:br>
            <a:r>
              <a:rPr lang="zh-CN" altLang="en-US" sz="2800" dirty="0"/>
              <a:t>在</a:t>
            </a:r>
            <a:r>
              <a:rPr lang="en-US" altLang="x-none" sz="2800" dirty="0"/>
              <a:t>nodejs</a:t>
            </a:r>
            <a:r>
              <a:rPr lang="zh-CN" altLang="en-US" sz="2800" dirty="0"/>
              <a:t>中。</a:t>
            </a:r>
            <a:r>
              <a:rPr lang="en-US" altLang="x-none" sz="2800" dirty="0"/>
              <a:t>Global</a:t>
            </a:r>
            <a:r>
              <a:rPr lang="zh-CN" altLang="en-US" sz="2800" dirty="0"/>
              <a:t>对象是</a:t>
            </a:r>
            <a:r>
              <a:rPr lang="en-US" altLang="x-none" sz="2800" dirty="0"/>
              <a:t>global</a:t>
            </a:r>
            <a:r>
              <a:rPr lang="zh-CN" altLang="en-US" sz="2800" dirty="0"/>
              <a:t>对象。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</a:t>
            </a: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Location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 API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09570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标题 1105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属性</a:t>
            </a:r>
            <a:endParaRPr lang="zh-CN" altLang="en-US" dirty="0"/>
          </a:p>
        </p:txBody>
      </p:sp>
      <p:sp>
        <p:nvSpPr>
          <p:cNvPr id="110594" name="文本占位符 110594"/>
          <p:cNvSpPr>
            <a:spLocks noGrp="1"/>
          </p:cNvSpPr>
          <p:nvPr>
            <p:ph idx="1"/>
          </p:nvPr>
        </p:nvSpPr>
        <p:spPr>
          <a:xfrm>
            <a:off x="38100" y="1600200"/>
            <a:ext cx="8926513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accent2"/>
                </a:solidFill>
              </a:rPr>
              <a:t>hash </a:t>
            </a:r>
            <a:r>
              <a:rPr lang="zh-CN" altLang="en-US" sz="2800"/>
              <a:t>设置或返回从井号 </a:t>
            </a:r>
            <a:r>
              <a:rPr lang="en-US" altLang="zh-CN" sz="2800"/>
              <a:t>(#) </a:t>
            </a:r>
            <a:r>
              <a:rPr lang="zh-CN" altLang="en-US" sz="2800"/>
              <a:t>开始的 </a:t>
            </a:r>
            <a:r>
              <a:rPr lang="en-US" altLang="zh-CN" sz="2800"/>
              <a:t>URL</a:t>
            </a:r>
            <a:r>
              <a:rPr lang="zh-CN" altLang="en-US" sz="2800"/>
              <a:t>（锚）</a:t>
            </a: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accent2"/>
                </a:solidFill>
              </a:rPr>
              <a:t>host </a:t>
            </a:r>
            <a:r>
              <a:rPr lang="zh-CN" altLang="en-US" sz="2800"/>
              <a:t>设置或返回主机名和当前 </a:t>
            </a:r>
            <a:r>
              <a:rPr lang="en-US" altLang="zh-CN" sz="2800"/>
              <a:t>URL </a:t>
            </a:r>
            <a:r>
              <a:rPr lang="zh-CN" altLang="en-US" sz="2800"/>
              <a:t>的端口号</a:t>
            </a: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accent2"/>
                </a:solidFill>
              </a:rPr>
              <a:t>hostname </a:t>
            </a:r>
            <a:r>
              <a:rPr lang="zh-CN" altLang="en-US" sz="2800"/>
              <a:t>设置或返回当前 </a:t>
            </a:r>
            <a:r>
              <a:rPr lang="en-US" altLang="zh-CN" sz="2800"/>
              <a:t>URL </a:t>
            </a:r>
            <a:r>
              <a:rPr lang="zh-CN" altLang="en-US" sz="2800"/>
              <a:t>的主机名</a:t>
            </a: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accent2"/>
                </a:solidFill>
              </a:rPr>
              <a:t>href </a:t>
            </a:r>
            <a:r>
              <a:rPr lang="zh-CN" altLang="en-US" sz="2800"/>
              <a:t>设置或返回完整的 </a:t>
            </a:r>
            <a:r>
              <a:rPr lang="en-US" altLang="zh-CN" sz="2800"/>
              <a:t>URL</a:t>
            </a:r>
            <a:endParaRPr lang="en-US" altLang="zh-CN" sz="2800"/>
          </a:p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accent2"/>
                </a:solidFill>
              </a:rPr>
              <a:t>pathname </a:t>
            </a:r>
            <a:r>
              <a:rPr lang="zh-CN" altLang="en-US" sz="2800"/>
              <a:t>设置或返回当前 </a:t>
            </a:r>
            <a:r>
              <a:rPr lang="en-US" altLang="zh-CN" sz="2800"/>
              <a:t>URL </a:t>
            </a:r>
            <a:r>
              <a:rPr lang="zh-CN" altLang="en-US" sz="2800"/>
              <a:t>的路径部分</a:t>
            </a: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accent2"/>
                </a:solidFill>
              </a:rPr>
              <a:t>port </a:t>
            </a:r>
            <a:r>
              <a:rPr lang="zh-CN" altLang="en-US" sz="2800"/>
              <a:t>设置或返回当前 </a:t>
            </a:r>
            <a:r>
              <a:rPr lang="en-US" altLang="zh-CN" sz="2800"/>
              <a:t>URL </a:t>
            </a:r>
            <a:r>
              <a:rPr lang="zh-CN" altLang="en-US" sz="2800"/>
              <a:t>的端口号</a:t>
            </a: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accent2"/>
                </a:solidFill>
              </a:rPr>
              <a:t>protocol </a:t>
            </a:r>
            <a:r>
              <a:rPr lang="zh-CN" altLang="en-US" sz="2800"/>
              <a:t>设置或返回当前 </a:t>
            </a:r>
            <a:r>
              <a:rPr lang="en-US" altLang="zh-CN" sz="2800"/>
              <a:t>URL </a:t>
            </a:r>
            <a:r>
              <a:rPr lang="zh-CN" altLang="en-US" sz="2800"/>
              <a:t>的协议</a:t>
            </a: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accent2"/>
                </a:solidFill>
              </a:rPr>
              <a:t>search</a:t>
            </a:r>
            <a:r>
              <a:rPr lang="en-US" altLang="zh-CN" sz="2800"/>
              <a:t> </a:t>
            </a:r>
            <a:r>
              <a:rPr lang="zh-CN" altLang="en-US" sz="2800"/>
              <a:t>设置或返回从问号 </a:t>
            </a:r>
            <a:r>
              <a:rPr lang="en-US" altLang="zh-CN" sz="2800"/>
              <a:t>(?) </a:t>
            </a:r>
            <a:r>
              <a:rPr lang="zh-CN" altLang="en-US" sz="2800"/>
              <a:t>开始的 </a:t>
            </a:r>
            <a:r>
              <a:rPr lang="en-US" altLang="zh-CN" sz="2800"/>
              <a:t>URL</a:t>
            </a:r>
            <a:r>
              <a:rPr lang="zh-CN" altLang="en-US" sz="2800"/>
              <a:t>（查询部分）</a:t>
            </a:r>
            <a:endParaRPr lang="zh-CN" altLang="en-US" sz="2800"/>
          </a:p>
          <a:p>
            <a:pPr>
              <a:lnSpc>
                <a:spcPct val="80000"/>
              </a:lnSpc>
            </a:pPr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标题 1116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11618" name="文本占位符 111618"/>
          <p:cNvSpPr>
            <a:spLocks noGrp="1"/>
          </p:cNvSpPr>
          <p:nvPr>
            <p:ph idx="1"/>
          </p:nvPr>
        </p:nvSpPr>
        <p:spPr>
          <a:xfrm>
            <a:off x="36513" y="1600200"/>
            <a:ext cx="9072562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assign() 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1800"/>
              <a:t>加载新的文档</a:t>
            </a:r>
            <a:r>
              <a:rPr lang="en-US" altLang="zh-CN" sz="1800"/>
              <a:t>,</a:t>
            </a:r>
            <a:r>
              <a:rPr lang="zh-CN" altLang="en-US" sz="1800"/>
              <a:t>这与直接将一个</a:t>
            </a:r>
            <a:r>
              <a:rPr lang="en-US" altLang="zh-CN" sz="1800"/>
              <a:t>URL</a:t>
            </a:r>
            <a:r>
              <a:rPr lang="zh-CN" altLang="en-US" sz="1800"/>
              <a:t>赋值给</a:t>
            </a:r>
            <a:r>
              <a:rPr lang="en-US" altLang="zh-CN" sz="1800"/>
              <a:t>Location</a:t>
            </a:r>
            <a:r>
              <a:rPr lang="zh-CN" altLang="en-US" sz="1800"/>
              <a:t>对象的</a:t>
            </a:r>
            <a:r>
              <a:rPr lang="en-US" altLang="zh-CN" sz="1800"/>
              <a:t>href</a:t>
            </a:r>
            <a:r>
              <a:rPr lang="zh-CN" altLang="en-US" sz="1800"/>
              <a:t>属性效果是一样的</a:t>
            </a:r>
            <a:endParaRPr lang="zh-CN" altLang="en-US" sz="1800"/>
          </a:p>
          <a:p>
            <a:pPr>
              <a:lnSpc>
                <a:spcPct val="80000"/>
              </a:lnSpc>
            </a:pPr>
            <a:endParaRPr lang="zh-CN" altLang="en-US" sz="1800"/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reload() 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1800"/>
              <a:t>重新加载当前文档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如果该方法没有规定参数，或者参数是 </a:t>
            </a:r>
            <a:r>
              <a:rPr lang="en-US" altLang="zh-CN" sz="1800"/>
              <a:t>false</a:t>
            </a:r>
            <a:r>
              <a:rPr lang="zh-CN" altLang="en-US" sz="1800"/>
              <a:t>，它就会用 </a:t>
            </a:r>
            <a:r>
              <a:rPr lang="en-US" altLang="zh-CN" sz="1800"/>
              <a:t>HTTP </a:t>
            </a:r>
            <a:r>
              <a:rPr lang="zh-CN" altLang="en-US" sz="1800"/>
              <a:t>头 </a:t>
            </a:r>
            <a:r>
              <a:rPr lang="en-US" altLang="zh-CN" sz="1800"/>
              <a:t>If-Modified-Since </a:t>
            </a:r>
            <a:r>
              <a:rPr lang="zh-CN" altLang="en-US" sz="1800"/>
              <a:t>来检测服务器上的文档是否已改变。如果文档已改变，</a:t>
            </a:r>
            <a:r>
              <a:rPr lang="en-US" altLang="zh-CN" sz="1800"/>
              <a:t>reload() </a:t>
            </a:r>
            <a:r>
              <a:rPr lang="zh-CN" altLang="en-US" sz="1800"/>
              <a:t>会再次下载该文档。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如果文档未改变，则该方法将从缓存中装载文档。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这与用户单击浏览器的刷新按钮的效果是完全一样的。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如果把该方法的参数设置为 </a:t>
            </a:r>
            <a:r>
              <a:rPr lang="en-US" altLang="zh-CN" sz="1800"/>
              <a:t>true</a:t>
            </a:r>
            <a:r>
              <a:rPr lang="zh-CN" altLang="en-US" sz="1800"/>
              <a:t>，那么无论文档的最后修改日期是什么，它都会绕过缓存，从服务器上重新下载该文档。这与用户在单击浏览器的刷新按钮时按住 </a:t>
            </a:r>
            <a:r>
              <a:rPr lang="en-US" altLang="zh-CN" sz="1800"/>
              <a:t>Shift </a:t>
            </a:r>
            <a:r>
              <a:rPr lang="zh-CN" altLang="en-US" sz="1800"/>
              <a:t>健的效果是完全一样。</a:t>
            </a:r>
            <a:endParaRPr lang="zh-CN" altLang="en-US" sz="1800"/>
          </a:p>
          <a:p>
            <a:pPr>
              <a:lnSpc>
                <a:spcPct val="80000"/>
              </a:lnSpc>
            </a:pPr>
            <a:endParaRPr lang="zh-CN" altLang="en-US" sz="1800"/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replace() 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1800"/>
              <a:t>用新的文档替换当前文档，</a:t>
            </a:r>
            <a:r>
              <a:rPr lang="en-US" altLang="zh-CN" sz="1800"/>
              <a:t>replace() </a:t>
            </a:r>
            <a:r>
              <a:rPr lang="zh-CN" altLang="en-US" sz="1800"/>
              <a:t>方法不会在 </a:t>
            </a:r>
            <a:r>
              <a:rPr lang="en-US" altLang="zh-CN" sz="1800"/>
              <a:t>History </a:t>
            </a:r>
            <a:r>
              <a:rPr lang="zh-CN" altLang="en-US" sz="1800"/>
              <a:t>对象中生成一个新的纪录。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当使用该方法时，新的 </a:t>
            </a:r>
            <a:r>
              <a:rPr lang="en-US" altLang="zh-CN" sz="1800"/>
              <a:t>URL </a:t>
            </a:r>
            <a:r>
              <a:rPr lang="zh-CN" altLang="en-US" sz="1800"/>
              <a:t>将覆盖 </a:t>
            </a:r>
            <a:r>
              <a:rPr lang="en-US" altLang="zh-CN" sz="1800"/>
              <a:t>History </a:t>
            </a:r>
            <a:r>
              <a:rPr lang="zh-CN" altLang="en-US" sz="1800"/>
              <a:t>对象中的当前纪录。</a:t>
            </a:r>
            <a:endParaRPr lang="zh-CN" altLang="en-US" sz="1800"/>
          </a:p>
          <a:p>
            <a:pPr>
              <a:lnSpc>
                <a:spcPct val="80000"/>
              </a:lnSpc>
            </a:pPr>
            <a:endParaRPr lang="zh-CN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</a:t>
            </a: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History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相关API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12642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标题 1136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属性</a:t>
            </a:r>
            <a:endParaRPr lang="zh-CN" altLang="en-US" dirty="0"/>
          </a:p>
        </p:txBody>
      </p:sp>
      <p:sp>
        <p:nvSpPr>
          <p:cNvPr id="113666" name="文本占位符 11366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accent2"/>
                </a:solidFill>
              </a:rPr>
              <a:t>length </a:t>
            </a:r>
            <a:endParaRPr lang="en-US" altLang="zh-CN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返回浏览器历史列表中的 </a:t>
            </a:r>
            <a:r>
              <a:rPr lang="en-US" altLang="zh-CN" sz="2000"/>
              <a:t>URL </a:t>
            </a:r>
            <a:r>
              <a:rPr lang="zh-CN" altLang="en-US" sz="2000"/>
              <a:t>数量</a:t>
            </a:r>
            <a:endParaRPr lang="zh-CN" altLang="en-US" sz="2000"/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标题 1"/>
          <p:cNvSpPr>
            <a:spLocks noGrp="1"/>
          </p:cNvSpPr>
          <p:nvPr>
            <p:ph type="ctrTitle"/>
          </p:nvPr>
        </p:nvSpPr>
        <p:spPr>
          <a:xfrm>
            <a:off x="349250" y="298450"/>
            <a:ext cx="8229600" cy="1143000"/>
          </a:xfrm>
        </p:spPr>
        <p:txBody>
          <a:bodyPr anchor="ctr"/>
          <a:p>
            <a:r>
              <a:rPr lang="zh-CN" altLang="en-US" sz="4400" dirty="0"/>
              <a:t>方法</a:t>
            </a:r>
            <a:endParaRPr lang="zh-CN" altLang="en-US" sz="4400" dirty="0"/>
          </a:p>
        </p:txBody>
      </p:sp>
      <p:sp>
        <p:nvSpPr>
          <p:cNvPr id="114690" name="矩形 2"/>
          <p:cNvSpPr/>
          <p:nvPr/>
        </p:nvSpPr>
        <p:spPr>
          <a:xfrm>
            <a:off x="179388" y="1701800"/>
            <a:ext cx="8785225" cy="3200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3600" b="1" dirty="0">
                <a:solidFill>
                  <a:schemeClr val="accent2"/>
                </a:solidFill>
                <a:latin typeface="Calibri" charset="0"/>
                <a:ea typeface="宋体" charset="-122"/>
                <a:sym typeface="Calibri" charset="0"/>
              </a:rPr>
              <a:t>go(-1)</a:t>
            </a:r>
            <a:endParaRPr lang="zh-CN" altLang="en-US" sz="3600" b="1" dirty="0">
              <a:solidFill>
                <a:schemeClr val="accent2"/>
              </a:solidFill>
              <a:latin typeface="Calibri" charset="0"/>
              <a:ea typeface="宋体" charset="-122"/>
              <a:sym typeface="Calibri" charset="0"/>
            </a:endParaRPr>
          </a:p>
          <a:p>
            <a:pPr lvl="0" eaLnBrk="0" hangingPunct="0"/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  <a:t>返回上一页</a:t>
            </a:r>
            <a:br>
              <a:rPr lang="zh-CN" altLang="en-US" sz="54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</a:br>
            <a:r>
              <a:rPr lang="zh-CN" altLang="en-US" sz="3600" b="1" dirty="0">
                <a:solidFill>
                  <a:schemeClr val="accent2"/>
                </a:solidFill>
                <a:latin typeface="Calibri" charset="0"/>
                <a:ea typeface="宋体" charset="-122"/>
                <a:sym typeface="Calibri" charset="0"/>
              </a:rPr>
              <a:t>.back()</a:t>
            </a:r>
            <a:endParaRPr lang="zh-CN" altLang="en-US" sz="3600" b="1" dirty="0">
              <a:solidFill>
                <a:schemeClr val="accent2"/>
              </a:solidFill>
              <a:latin typeface="Calibri" charset="0"/>
              <a:ea typeface="宋体" charset="-122"/>
              <a:sym typeface="Calibri" charset="0"/>
            </a:endParaRPr>
          </a:p>
          <a:p>
            <a:pPr lvl="0" eaLnBrk="0" hangingPunct="0"/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  <a:t>后退</a:t>
            </a:r>
            <a:br>
              <a:rPr lang="zh-CN" altLang="en-US" sz="54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</a:br>
            <a:r>
              <a:rPr lang="zh-CN" altLang="en-US" sz="3600" b="1" dirty="0">
                <a:solidFill>
                  <a:schemeClr val="accent2"/>
                </a:solidFill>
                <a:latin typeface="Calibri" charset="0"/>
                <a:ea typeface="宋体" charset="-122"/>
                <a:sym typeface="Calibri" charset="0"/>
              </a:rPr>
              <a:t>.forward()</a:t>
            </a:r>
            <a:endParaRPr lang="zh-CN" altLang="en-US" sz="3600" b="1" dirty="0">
              <a:solidFill>
                <a:schemeClr val="accent2"/>
              </a:solidFill>
              <a:latin typeface="Calibri" charset="0"/>
              <a:ea typeface="宋体" charset="-122"/>
              <a:sym typeface="Calibri" charset="0"/>
            </a:endParaRPr>
          </a:p>
          <a:p>
            <a:pPr lvl="0" eaLnBrk="0" hangingPunct="0"/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  <a:t>前进 </a:t>
            </a:r>
            <a:endParaRPr lang="zh-CN" altLang="en-US" sz="3200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</a:t>
            </a: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N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avigator api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1571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标题 9830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window API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98306" name="副标题 9830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属性</a:t>
            </a:r>
            <a:endParaRPr lang="zh-CN" altLang="en-US" sz="4400"/>
          </a:p>
        </p:txBody>
      </p:sp>
      <p:sp>
        <p:nvSpPr>
          <p:cNvPr id="116738" name="内容占位符 4"/>
          <p:cNvSpPr>
            <a:spLocks noGrp="1"/>
          </p:cNvSpPr>
          <p:nvPr>
            <p:ph type="subTitle" idx="1"/>
          </p:nvPr>
        </p:nvSpPr>
        <p:spPr>
          <a:xfrm>
            <a:off x="107950" y="1600200"/>
            <a:ext cx="9001125" cy="4525963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appCodeName</a:t>
            </a:r>
            <a:r>
              <a:rPr lang="zh-CN" altLang="en-US" sz="3200" dirty="0"/>
              <a:t>浏览器的代码名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appName</a:t>
            </a:r>
            <a:r>
              <a:rPr lang="zh-CN" altLang="en-US" sz="3200" dirty="0"/>
              <a:t>浏览器名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ppVersion</a:t>
            </a:r>
            <a:r>
              <a:rPr lang="zh-CN" altLang="en-US" sz="3200" dirty="0"/>
              <a:t>浏览器版本号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userAgent</a:t>
            </a:r>
            <a:r>
              <a:rPr lang="zh-CN" altLang="en-US" sz="3200" dirty="0"/>
              <a:t>浏览器名和版本号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platform</a:t>
            </a:r>
            <a:r>
              <a:rPr lang="zh-CN" altLang="en-US" sz="3200" dirty="0"/>
              <a:t>浏览器平台</a:t>
            </a:r>
            <a:endParaRPr lang="en-US" altLang="x-none" sz="3200" dirty="0"/>
          </a:p>
          <a:p>
            <a:pPr lvl="1" indent="-342900" algn="l">
              <a:lnSpc>
                <a:spcPct val="80000"/>
              </a:lnSpc>
              <a:buNone/>
            </a:pPr>
            <a:r>
              <a:rPr lang="en-US" altLang="x-none" sz="1900" b="1" dirty="0">
                <a:solidFill>
                  <a:srgbClr val="00B0F0"/>
                </a:solidFill>
              </a:rPr>
              <a:t>Win32", "Win16", "WinCE", "Mac68k", "MacPPC", "HP-UX", "SunOS" </a:t>
            </a:r>
            <a:r>
              <a:rPr lang="zh-CN" altLang="en-US" sz="1900" b="1" dirty="0">
                <a:solidFill>
                  <a:srgbClr val="00B0F0"/>
                </a:solidFill>
              </a:rPr>
              <a:t>等</a:t>
            </a:r>
            <a:endParaRPr lang="en-US" altLang="x-none" sz="1900" b="1" dirty="0">
              <a:solidFill>
                <a:srgbClr val="00B0F0"/>
              </a:solidFill>
            </a:endParaRPr>
          </a:p>
          <a:p>
            <a:pPr lvl="1" indent="-342900" algn="l">
              <a:lnSpc>
                <a:spcPct val="80000"/>
              </a:lnSpc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cpuClass</a:t>
            </a:r>
            <a:r>
              <a:rPr lang="en-US" altLang="x-none" sz="3000" i="1" dirty="0"/>
              <a:t> </a:t>
            </a:r>
            <a:r>
              <a:rPr lang="en-US" altLang="x-none" sz="3000" dirty="0"/>
              <a:t>CPU</a:t>
            </a:r>
            <a:r>
              <a:rPr lang="zh-CN" altLang="en-US" sz="3000" dirty="0"/>
              <a:t>的信息 </a:t>
            </a:r>
            <a:r>
              <a:rPr lang="en-US" altLang="x-none" sz="3000" dirty="0"/>
              <a:t>"x86“</a:t>
            </a:r>
            <a:endParaRPr lang="zh-CN" altLang="en-US" sz="3000" dirty="0"/>
          </a:p>
          <a:p>
            <a:pPr lvl="1" indent="-342900" algn="l">
              <a:lnSpc>
                <a:spcPct val="80000"/>
              </a:lnSpc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online</a:t>
            </a:r>
            <a:r>
              <a:rPr lang="en-US" altLang="x-none" sz="3000" dirty="0"/>
              <a:t> </a:t>
            </a:r>
            <a:r>
              <a:rPr lang="zh-CN" altLang="en-US" sz="3000" dirty="0"/>
              <a:t>浏览器是否处于联网状态</a:t>
            </a:r>
            <a:endParaRPr lang="en-US" altLang="x-none" sz="3000" dirty="0"/>
          </a:p>
          <a:p>
            <a:pPr lvl="1" indent="-342900" algn="l">
              <a:lnSpc>
                <a:spcPct val="80000"/>
              </a:lnSpc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cookieEnabled</a:t>
            </a:r>
            <a:r>
              <a:rPr lang="en-US" altLang="x-none" sz="3000" dirty="0"/>
              <a:t>  cookie</a:t>
            </a:r>
            <a:r>
              <a:rPr lang="zh-CN" altLang="en-US" sz="3000" dirty="0"/>
              <a:t>是否可用</a:t>
            </a:r>
            <a:endParaRPr lang="en-US" altLang="x-none" sz="3000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N</a:t>
            </a:r>
            <a:r>
              <a:rPr lang="zh-CN" altLang="en-US" sz="4400" dirty="0"/>
              <a:t>avigator</a:t>
            </a:r>
            <a:r>
              <a:rPr lang="en-US" altLang="x-none" sz="4400" dirty="0"/>
              <a:t> userAgent</a:t>
            </a:r>
            <a:r>
              <a:rPr lang="zh-CN" altLang="en-US" sz="4400" dirty="0"/>
              <a:t>属性</a:t>
            </a:r>
            <a:endParaRPr lang="zh-CN" altLang="en-US" sz="4400" dirty="0"/>
          </a:p>
        </p:txBody>
      </p:sp>
      <p:sp>
        <p:nvSpPr>
          <p:cNvPr id="117762" name="Rectangle 1"/>
          <p:cNvSpPr>
            <a:spLocks noGrp="1"/>
          </p:cNvSpPr>
          <p:nvPr>
            <p:ph type="subTitle" idx="1"/>
          </p:nvPr>
        </p:nvSpPr>
        <p:spPr>
          <a:xfrm>
            <a:off x="107950" y="2451100"/>
            <a:ext cx="9036050" cy="1049338"/>
          </a:xfrm>
          <a:solidFill>
            <a:srgbClr val="F3FFEC"/>
          </a:solidFill>
        </p:spPr>
        <p:txBody>
          <a:bodyPr wrap="square" lIns="0" tIns="0" rIns="0" bIns="63480" anchor="ctr">
            <a:spAutoFit/>
          </a:bodyPr>
          <a:p>
            <a:pPr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200" dirty="0"/>
              <a:t>.userAgent</a:t>
            </a:r>
            <a:r>
              <a:rPr lang="en-US" altLang="x-none" sz="3200" dirty="0"/>
              <a:t> </a:t>
            </a:r>
            <a:r>
              <a:rPr lang="zh-CN" altLang="en-US" sz="2400" dirty="0"/>
              <a:t>较常用 ，用户端信息，常常用于检测浏览器类型</a:t>
            </a:r>
            <a:br>
              <a:rPr lang="zh-CN" altLang="en-US" sz="2400" dirty="0"/>
            </a:br>
            <a:endParaRPr lang="zh-CN" alt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IE</a:t>
            </a:r>
            <a:r>
              <a:rPr lang="zh-CN" altLang="en-US" sz="4400" dirty="0"/>
              <a:t>浏览器系列</a:t>
            </a:r>
            <a:endParaRPr lang="zh-CN" altLang="en-US" sz="4400" dirty="0"/>
          </a:p>
        </p:txBody>
      </p:sp>
      <p:sp>
        <p:nvSpPr>
          <p:cNvPr id="11878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特征表现：均以 </a:t>
            </a:r>
            <a:r>
              <a:rPr lang="en-US" altLang="x-none" sz="3200" dirty="0">
                <a:solidFill>
                  <a:srgbClr val="FF0000"/>
                </a:solidFill>
              </a:rPr>
              <a:t>"mozilla</a:t>
            </a:r>
            <a:r>
              <a:rPr lang="en-US" altLang="x-none" sz="3200" dirty="0"/>
              <a:t>/" </a:t>
            </a:r>
            <a:r>
              <a:rPr lang="zh-CN" altLang="en-US" sz="3200" dirty="0"/>
              <a:t>开头，</a:t>
            </a:r>
            <a:r>
              <a:rPr lang="en-US" altLang="x-none" sz="3200" dirty="0"/>
              <a:t>"</a:t>
            </a:r>
            <a:r>
              <a:rPr lang="en-US" altLang="x-none" sz="3200" dirty="0">
                <a:solidFill>
                  <a:srgbClr val="FF0000"/>
                </a:solidFill>
              </a:rPr>
              <a:t>msie x.0</a:t>
            </a:r>
            <a:r>
              <a:rPr lang="en-US" altLang="x-none" sz="3200" dirty="0"/>
              <a:t>;" </a:t>
            </a:r>
            <a:r>
              <a:rPr lang="zh-CN" altLang="en-US" sz="3200" dirty="0"/>
              <a:t>中的</a:t>
            </a:r>
            <a:r>
              <a:rPr lang="en-US" altLang="x-none" sz="3200" dirty="0"/>
              <a:t>x</a:t>
            </a:r>
            <a:r>
              <a:rPr lang="zh-CN" altLang="en-US" sz="3200" dirty="0"/>
              <a:t>表示其版本； </a:t>
            </a:r>
            <a:br>
              <a:rPr lang="zh-CN" altLang="en-US" sz="3200" dirty="0"/>
            </a:br>
            <a:r>
              <a:rPr lang="zh-CN" altLang="en-US" sz="3200" dirty="0"/>
              <a:t>判断方法：粗略判断可以只检索 </a:t>
            </a:r>
            <a:r>
              <a:rPr lang="en-US" altLang="x-none" sz="3200" dirty="0"/>
              <a:t>"msie x.0;" </a:t>
            </a:r>
            <a:r>
              <a:rPr lang="zh-CN" altLang="en-US" sz="3200" dirty="0"/>
              <a:t>字符串即可，严格判断可检索 </a:t>
            </a:r>
            <a:r>
              <a:rPr lang="en-US" altLang="x-none" sz="3200" dirty="0"/>
              <a:t>"mozilla/x.0 (compatibal; msie x.0; windows nt"</a:t>
            </a:r>
            <a:r>
              <a:rPr lang="zh-CN" altLang="en-US" sz="3200" dirty="0"/>
              <a:t>，不过一般没有这个必要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Windows</a:t>
            </a:r>
            <a:r>
              <a:rPr lang="zh-CN" altLang="en-US" sz="4400" dirty="0"/>
              <a:t>版</a:t>
            </a:r>
            <a:r>
              <a:rPr lang="en-US" altLang="x-none" sz="4400" dirty="0"/>
              <a:t>Firefox</a:t>
            </a:r>
            <a:endParaRPr lang="zh-CN" altLang="en-US" sz="4400" dirty="0"/>
          </a:p>
        </p:txBody>
      </p:sp>
      <p:sp>
        <p:nvSpPr>
          <p:cNvPr id="11981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特征表现：以</a:t>
            </a:r>
            <a:r>
              <a:rPr lang="en-US" altLang="x-none" sz="3200" dirty="0"/>
              <a:t>"</a:t>
            </a:r>
            <a:r>
              <a:rPr lang="en-US" altLang="x-none" sz="3200" dirty="0">
                <a:solidFill>
                  <a:srgbClr val="FF0000"/>
                </a:solidFill>
              </a:rPr>
              <a:t>mozilla/x.0</a:t>
            </a:r>
            <a:r>
              <a:rPr lang="en-US" altLang="x-none" sz="3200" dirty="0"/>
              <a:t>"</a:t>
            </a:r>
            <a:r>
              <a:rPr lang="zh-CN" altLang="en-US" sz="3200" dirty="0"/>
              <a:t>开头，包含</a:t>
            </a:r>
            <a:r>
              <a:rPr lang="en-US" altLang="x-none" sz="3200" dirty="0"/>
              <a:t>"windows nt","gecko/"</a:t>
            </a:r>
            <a:r>
              <a:rPr lang="zh-CN" altLang="en-US" sz="3200" dirty="0"/>
              <a:t>和</a:t>
            </a:r>
            <a:r>
              <a:rPr lang="en-US" altLang="x-none" sz="3200" dirty="0"/>
              <a:t>"</a:t>
            </a:r>
            <a:r>
              <a:rPr lang="en-US" altLang="x-none" sz="3200" dirty="0">
                <a:solidFill>
                  <a:srgbClr val="FF0000"/>
                </a:solidFill>
              </a:rPr>
              <a:t>firefox</a:t>
            </a:r>
            <a:r>
              <a:rPr lang="en-US" altLang="x-none" sz="3200" dirty="0"/>
              <a:t>/" </a:t>
            </a:r>
            <a:r>
              <a:rPr lang="zh-CN" altLang="en-US" sz="3200" dirty="0"/>
              <a:t>； </a:t>
            </a:r>
            <a:br>
              <a:rPr lang="zh-CN" altLang="en-US" sz="3200" dirty="0"/>
            </a:br>
            <a:r>
              <a:rPr lang="zh-CN" altLang="en-US" sz="3200" dirty="0"/>
              <a:t>判断方法：粗略判断可以只检索 </a:t>
            </a:r>
            <a:r>
              <a:rPr lang="en-US" altLang="x-none" sz="3200" dirty="0"/>
              <a:t>"firefox/"</a:t>
            </a:r>
            <a:r>
              <a:rPr lang="zh-CN" altLang="en-US" sz="3200" dirty="0"/>
              <a:t>和</a:t>
            </a:r>
            <a:r>
              <a:rPr lang="en-US" altLang="x-none" sz="3200" dirty="0"/>
              <a:t>"windows nt" </a:t>
            </a:r>
            <a:r>
              <a:rPr lang="zh-CN" altLang="en-US" sz="3200" dirty="0"/>
              <a:t>字符串，严格判断可以检索</a:t>
            </a:r>
            <a:r>
              <a:rPr lang="en-US" altLang="x-none" sz="3200" dirty="0"/>
              <a:t>"mozilla/" ,"windows nt","gecko/"</a:t>
            </a:r>
            <a:r>
              <a:rPr lang="zh-CN" altLang="en-US" sz="3200" dirty="0"/>
              <a:t>和</a:t>
            </a:r>
            <a:r>
              <a:rPr lang="en-US" altLang="x-none" sz="3200" dirty="0"/>
              <a:t>"firefox/" </a:t>
            </a:r>
            <a:r>
              <a:rPr lang="zh-CN" altLang="en-US" sz="3200" dirty="0"/>
              <a:t>四个字符串；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Windows</a:t>
            </a:r>
            <a:r>
              <a:rPr lang="zh-CN" altLang="en-US" sz="4400" dirty="0"/>
              <a:t>版</a:t>
            </a:r>
            <a:r>
              <a:rPr lang="en-US" altLang="x-none" sz="4400" dirty="0"/>
              <a:t>Chrome</a:t>
            </a:r>
            <a:endParaRPr lang="zh-CN" altLang="en-US" sz="4400" dirty="0"/>
          </a:p>
        </p:txBody>
      </p:sp>
      <p:sp>
        <p:nvSpPr>
          <p:cNvPr id="120834" name="内容占位符 2"/>
          <p:cNvSpPr>
            <a:spLocks noGrp="1"/>
          </p:cNvSpPr>
          <p:nvPr>
            <p:ph type="subTitle" idx="1"/>
          </p:nvPr>
        </p:nvSpPr>
        <p:spPr>
          <a:xfrm>
            <a:off x="0" y="1417638"/>
            <a:ext cx="9109075" cy="4708525"/>
          </a:xfrm>
        </p:spPr>
        <p:txBody>
          <a:bodyPr anchor="t"/>
          <a:p>
            <a:pPr algn="l">
              <a:buNone/>
            </a:pPr>
            <a:r>
              <a:rPr lang="zh-CN" altLang="en-US" sz="3200" b="1" dirty="0">
                <a:solidFill>
                  <a:srgbClr val="0070C0"/>
                </a:solidFill>
              </a:rPr>
              <a:t>特征表现： </a:t>
            </a:r>
            <a:endParaRPr lang="en-US" altLang="x-none" sz="3200" b="1" dirty="0">
              <a:solidFill>
                <a:srgbClr val="0070C0"/>
              </a:solidFill>
            </a:endParaRPr>
          </a:p>
          <a:p>
            <a:pPr marL="400050" lvl="2" algn="l">
              <a:buNone/>
            </a:pPr>
            <a:r>
              <a:rPr lang="zh-CN" altLang="en-US" sz="2400" dirty="0"/>
              <a:t>以</a:t>
            </a:r>
            <a:r>
              <a:rPr lang="en-US" altLang="x-none" sz="2400" dirty="0"/>
              <a:t>"mozilla/x.0"</a:t>
            </a:r>
            <a:r>
              <a:rPr lang="zh-CN" altLang="en-US" sz="2400" dirty="0"/>
              <a:t>开头，包含</a:t>
            </a:r>
            <a:r>
              <a:rPr lang="en-US" altLang="x-none" sz="2400" dirty="0"/>
              <a:t>"windows nt","</a:t>
            </a:r>
            <a:r>
              <a:rPr lang="en-US" altLang="x-none" sz="2400" dirty="0">
                <a:solidFill>
                  <a:srgbClr val="FF0000"/>
                </a:solidFill>
              </a:rPr>
              <a:t>chrome</a:t>
            </a:r>
            <a:r>
              <a:rPr lang="en-US" altLang="x-none" sz="2400" dirty="0"/>
              <a:t>/"</a:t>
            </a:r>
            <a:r>
              <a:rPr lang="zh-CN" altLang="en-US" sz="2400" dirty="0"/>
              <a:t>，同时包含</a:t>
            </a:r>
            <a:r>
              <a:rPr lang="en-US" altLang="x-none" sz="2400" dirty="0"/>
              <a:t>"applewebkit/","safari/"</a:t>
            </a:r>
            <a:r>
              <a:rPr lang="zh-CN" altLang="en-US" sz="2400" dirty="0"/>
              <a:t>； </a:t>
            </a:r>
            <a:br>
              <a:rPr lang="zh-CN" altLang="en-US" sz="2400" dirty="0"/>
            </a:br>
            <a:r>
              <a:rPr lang="zh-CN" altLang="en-US" sz="2400" b="1" dirty="0">
                <a:solidFill>
                  <a:srgbClr val="0070C0"/>
                </a:solidFill>
              </a:rPr>
              <a:t>判断方法：</a:t>
            </a:r>
            <a:endParaRPr lang="en-US" altLang="x-none" sz="2400" b="1" dirty="0">
              <a:solidFill>
                <a:srgbClr val="0070C0"/>
              </a:solidFill>
            </a:endParaRPr>
          </a:p>
          <a:p>
            <a:pPr algn="l">
              <a:buNone/>
            </a:pPr>
            <a:r>
              <a:rPr lang="zh-CN" altLang="en-US" sz="2800" b="1" dirty="0">
                <a:solidFill>
                  <a:srgbClr val="00B050"/>
                </a:solidFill>
              </a:rPr>
              <a:t>粗略判断</a:t>
            </a:r>
            <a:r>
              <a:rPr lang="zh-CN" altLang="en-US" sz="2800" dirty="0"/>
              <a:t>可以只检索 </a:t>
            </a:r>
            <a:r>
              <a:rPr lang="en-US" altLang="x-none" sz="2800" dirty="0"/>
              <a:t>"</a:t>
            </a:r>
            <a:r>
              <a:rPr lang="en-US" altLang="x-none" sz="2800" dirty="0">
                <a:solidFill>
                  <a:srgbClr val="FF0000"/>
                </a:solidFill>
              </a:rPr>
              <a:t>windows nt</a:t>
            </a:r>
            <a:r>
              <a:rPr lang="en-US" altLang="x-none" sz="2800" dirty="0"/>
              <a:t>"</a:t>
            </a:r>
            <a:r>
              <a:rPr lang="zh-CN" altLang="en-US" sz="2800" dirty="0"/>
              <a:t>和</a:t>
            </a:r>
            <a:r>
              <a:rPr lang="en-US" altLang="x-none" sz="2800" dirty="0"/>
              <a:t>"</a:t>
            </a:r>
            <a:r>
              <a:rPr lang="en-US" altLang="x-none" sz="2800" dirty="0">
                <a:solidFill>
                  <a:srgbClr val="FF0000"/>
                </a:solidFill>
              </a:rPr>
              <a:t>chrome</a:t>
            </a:r>
            <a:r>
              <a:rPr lang="en-US" altLang="x-none" sz="2800" dirty="0"/>
              <a:t>/"</a:t>
            </a:r>
            <a:r>
              <a:rPr lang="zh-CN" altLang="en-US" sz="2800" dirty="0"/>
              <a:t>字符串</a:t>
            </a:r>
            <a:endParaRPr lang="en-US" altLang="x-none" sz="2800" dirty="0"/>
          </a:p>
          <a:p>
            <a:pPr algn="l">
              <a:buNone/>
            </a:pPr>
            <a:r>
              <a:rPr lang="zh-CN" altLang="en-US" sz="2800" b="1" dirty="0">
                <a:solidFill>
                  <a:srgbClr val="00B050"/>
                </a:solidFill>
              </a:rPr>
              <a:t>严格判断</a:t>
            </a:r>
            <a:r>
              <a:rPr lang="zh-CN" altLang="en-US" sz="2800" dirty="0"/>
              <a:t>可以同时检索 </a:t>
            </a:r>
            <a:r>
              <a:rPr lang="en-US" altLang="x-none" sz="2800" dirty="0"/>
              <a:t>"mozilla/" ,"windows nt","applewebkit/","safari/","chrome/" </a:t>
            </a:r>
            <a:r>
              <a:rPr lang="zh-CN" altLang="en-US" sz="2800" dirty="0"/>
              <a:t>五个字符串；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Windows</a:t>
            </a:r>
            <a:r>
              <a:rPr lang="zh-CN" altLang="en-US" sz="4400" dirty="0"/>
              <a:t>版</a:t>
            </a:r>
            <a:r>
              <a:rPr lang="en-US" altLang="x-none" sz="4400" dirty="0"/>
              <a:t>Opera</a:t>
            </a:r>
            <a:endParaRPr lang="zh-CN" altLang="en-US" sz="4400" dirty="0"/>
          </a:p>
        </p:txBody>
      </p:sp>
      <p:sp>
        <p:nvSpPr>
          <p:cNvPr id="121858" name="内容占位符 2"/>
          <p:cNvSpPr>
            <a:spLocks noGrp="1"/>
          </p:cNvSpPr>
          <p:nvPr>
            <p:ph type="subTitle" idx="1"/>
          </p:nvPr>
        </p:nvSpPr>
        <p:spPr>
          <a:xfrm>
            <a:off x="179388" y="1600200"/>
            <a:ext cx="8856662" cy="4525963"/>
          </a:xfrm>
        </p:spPr>
        <p:txBody>
          <a:bodyPr anchor="t"/>
          <a:p>
            <a:pPr algn="l">
              <a:buNone/>
            </a:pPr>
            <a:r>
              <a:rPr lang="zh-CN" altLang="en-US" sz="3200" b="1" dirty="0">
                <a:solidFill>
                  <a:srgbClr val="045096"/>
                </a:solidFill>
              </a:rPr>
              <a:t>特征表现：</a:t>
            </a:r>
            <a:endParaRPr lang="en-US" altLang="x-none" sz="3200" b="1" dirty="0">
              <a:solidFill>
                <a:srgbClr val="045096"/>
              </a:solidFill>
            </a:endParaRPr>
          </a:p>
          <a:p>
            <a:pPr algn="l">
              <a:buNone/>
            </a:pPr>
            <a:r>
              <a:rPr lang="zh-CN" altLang="en-US" sz="2800" dirty="0"/>
              <a:t>     </a:t>
            </a:r>
            <a:r>
              <a:rPr lang="zh-CN" altLang="en-US" sz="2400" dirty="0"/>
              <a:t>以</a:t>
            </a:r>
            <a:r>
              <a:rPr lang="en-US" altLang="x-none" sz="2400" dirty="0"/>
              <a:t>"opera/"</a:t>
            </a:r>
            <a:r>
              <a:rPr lang="zh-CN" altLang="en-US" sz="2400" dirty="0"/>
              <a:t>开头，含有</a:t>
            </a:r>
            <a:r>
              <a:rPr lang="en-US" altLang="x-none" sz="2400" dirty="0"/>
              <a:t>"windows nt","presto/" </a:t>
            </a:r>
            <a:r>
              <a:rPr lang="zh-CN" altLang="en-US" sz="2400" dirty="0"/>
              <a:t>字符串</a:t>
            </a:r>
            <a:endParaRPr lang="en-US" altLang="x-none" sz="2800" dirty="0"/>
          </a:p>
          <a:p>
            <a:pPr algn="l">
              <a:buNone/>
            </a:pPr>
            <a:r>
              <a:rPr lang="zh-CN" altLang="en-US" sz="3200" b="1" dirty="0">
                <a:solidFill>
                  <a:srgbClr val="045096"/>
                </a:solidFill>
              </a:rPr>
              <a:t>判断方法：</a:t>
            </a:r>
            <a:endParaRPr lang="en-US" altLang="x-none" sz="3200" b="1" dirty="0">
              <a:solidFill>
                <a:srgbClr val="045096"/>
              </a:solidFill>
            </a:endParaRPr>
          </a:p>
          <a:p>
            <a:pPr algn="l">
              <a:buNone/>
            </a:pPr>
            <a:r>
              <a:rPr lang="zh-CN" altLang="en-US" sz="2400" dirty="0"/>
              <a:t>      粗略判断只检索 </a:t>
            </a:r>
            <a:r>
              <a:rPr lang="en-US" altLang="x-none" sz="2400" dirty="0"/>
              <a:t>"windows nt"</a:t>
            </a:r>
            <a:r>
              <a:rPr lang="zh-CN" altLang="en-US" sz="2400" dirty="0"/>
              <a:t>和</a:t>
            </a:r>
            <a:r>
              <a:rPr lang="en-US" altLang="x-none" sz="2400" dirty="0"/>
              <a:t>"</a:t>
            </a:r>
            <a:r>
              <a:rPr lang="en-US" altLang="x-none" sz="3200" dirty="0">
                <a:solidFill>
                  <a:srgbClr val="FF0000"/>
                </a:solidFill>
              </a:rPr>
              <a:t>opera</a:t>
            </a:r>
            <a:r>
              <a:rPr lang="en-US" altLang="x-none" sz="2400" dirty="0"/>
              <a:t>/"</a:t>
            </a:r>
            <a:r>
              <a:rPr lang="zh-CN" altLang="en-US" sz="2400" dirty="0"/>
              <a:t>字符串，严格判断同时检索 </a:t>
            </a:r>
            <a:r>
              <a:rPr lang="en-US" altLang="x-none" sz="2400" dirty="0"/>
              <a:t>"opera/","windows nt" </a:t>
            </a:r>
            <a:r>
              <a:rPr lang="zh-CN" altLang="en-US" sz="2400" dirty="0"/>
              <a:t>和 </a:t>
            </a:r>
            <a:r>
              <a:rPr lang="en-US" altLang="x-none" sz="2400" dirty="0"/>
              <a:t>"presto/"</a:t>
            </a:r>
            <a:r>
              <a:rPr lang="zh-CN" altLang="en-US" sz="2400" dirty="0"/>
              <a:t>；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</a:t>
            </a: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S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creen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22882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r>
              <a:rPr lang="zh-CN" altLang="en-US" sz="3200" kern="1200">
                <a:solidFill>
                  <a:srgbClr val="898989"/>
                </a:solidFill>
                <a:latin typeface="Calibri" charset="0"/>
                <a:ea typeface="宋体" charset="-122"/>
                <a:cs typeface="+mn-cs"/>
                <a:sym typeface="Calibri" charset="0"/>
              </a:rPr>
              <a:t>得到有关客户端显示屏幕的信息</a:t>
            </a:r>
            <a:endParaRPr lang="zh-CN" altLang="en-US"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zh-CN" sz="4400"/>
              <a:t>screen</a:t>
            </a:r>
            <a:endParaRPr lang="en-US" altLang="zh-CN" sz="4400"/>
          </a:p>
        </p:txBody>
      </p:sp>
      <p:graphicFrame>
        <p:nvGraphicFramePr>
          <p:cNvPr id="123907" name="表格 123906"/>
          <p:cNvGraphicFramePr/>
          <p:nvPr/>
        </p:nvGraphicFramePr>
        <p:xfrm>
          <a:off x="287338" y="1268413"/>
          <a:ext cx="8569325" cy="5167313"/>
        </p:xfrm>
        <a:graphic>
          <a:graphicData uri="http://schemas.openxmlformats.org/drawingml/2006/table">
            <a:tbl>
              <a:tblPr/>
              <a:tblGrid>
                <a:gridCol w="2700338"/>
                <a:gridCol w="4032250"/>
                <a:gridCol w="1836737"/>
              </a:tblGrid>
              <a:tr h="3619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属性</a:t>
                      </a:r>
                      <a:endParaRPr lang="zh-CN" altLang="en-US"/>
                    </a:p>
                  </a:txBody>
                  <a:tcPr marL="7414" marR="7414" marT="7414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7414" marR="7414" marT="7414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说明</a:t>
                      </a:r>
                      <a:endParaRPr lang="zh-CN" altLang="en-US"/>
                    </a:p>
                  </a:txBody>
                  <a:tcPr marL="7414" marR="7414" marT="7414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</a:tr>
              <a:tr h="5064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Screen.availHeight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取得显示屏幕的高度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(Windows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任务栏除外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)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，像素单位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都支持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064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Screen.availWidth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取得显示屏幕的宽度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(Windows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任务栏除外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)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，像素单位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都支持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2873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Screen.colorDepth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目标设备或缓冲器上的调色板的比特深度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都支持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2873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Screen.height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取得显示屏幕的高度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都支持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2889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Screen.width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取得显示器屏幕的宽度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都支持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2873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Screen.bufferDepth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设置或得到调色板的比特深度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仅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IE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支持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2873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Screen.deviceXDPI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得到显示屏幕的每英寸水平点数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仅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IE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支持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2873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Screen.deviceYDPI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得到显示屏幕的每英寸垂直点数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仅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IE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支持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064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Screen.fontSmoothingEnabled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得到用户是否在显示控制面板中启用了字体平滑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仅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IE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支持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422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Screen.logicalXDPI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得到显示屏幕每英寸的水平方向的常规点数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仅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IE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支持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422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Screen.logicalYDPI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得到显示屏幕每英寸的垂直方向的常规点数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仅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IE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支持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422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Screen.updateInterval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设置或得到屏幕的刷新率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仅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IE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支持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2873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Screen.pixelDepth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得到显示屏幕的颜色分辨率（比特每像素）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仅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IE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不支持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</a:t>
            </a: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DOM 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API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2493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Document</a:t>
            </a:r>
            <a:r>
              <a:rPr lang="zh-CN" altLang="en-US" sz="4400" dirty="0"/>
              <a:t>普通属性</a:t>
            </a:r>
            <a:endParaRPr lang="zh-CN" altLang="en-US" sz="4400" dirty="0"/>
          </a:p>
        </p:txBody>
      </p:sp>
      <p:graphicFrame>
        <p:nvGraphicFramePr>
          <p:cNvPr id="125955" name="表格 125954"/>
          <p:cNvGraphicFramePr/>
          <p:nvPr/>
        </p:nvGraphicFramePr>
        <p:xfrm>
          <a:off x="261938" y="1557338"/>
          <a:ext cx="8702675" cy="4683125"/>
        </p:xfrm>
        <a:graphic>
          <a:graphicData uri="http://schemas.openxmlformats.org/drawingml/2006/table">
            <a:tbl>
              <a:tblPr/>
              <a:tblGrid>
                <a:gridCol w="1679575"/>
                <a:gridCol w="4427538"/>
                <a:gridCol w="2595562"/>
              </a:tblGrid>
              <a:tr h="5524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属性</a:t>
                      </a:r>
                      <a:endParaRPr lang="zh-CN" altLang="en-US"/>
                    </a:p>
                  </a:txBody>
                  <a:tcPr marL="5855" marR="5855" marT="5855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5855" marR="5855" marT="5855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说明</a:t>
                      </a:r>
                      <a:endParaRPr lang="zh-CN" altLang="en-US"/>
                    </a:p>
                  </a:txBody>
                  <a:tcPr marL="5855" marR="5855" marT="5855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</a:tr>
              <a:tr h="622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Cookie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设置或得到与当前文档有关的所有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cookie</a:t>
                      </a:r>
                      <a:endParaRPr lang="zh-CN" altLang="en-US" dirty="0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620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domain</a:t>
                      </a:r>
                      <a:endParaRPr lang="zh-CN" altLang="en-US" dirty="0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得到当前文档的域名</a:t>
                      </a:r>
                      <a:endParaRPr lang="zh-CN" altLang="en-US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12271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lastModified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得到文档被最后修改的日期和时间</a:t>
                      </a:r>
                      <a:endParaRPr lang="zh-CN" altLang="en-US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不同浏览器结果可能不同</a:t>
                      </a:r>
                      <a:endParaRPr lang="zh-CN" altLang="en-US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8239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referrer</a:t>
                      </a:r>
                      <a:endParaRPr lang="zh-CN" altLang="en-US" dirty="0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得到载入当前文档的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URL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（前一个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URL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地址）</a:t>
                      </a:r>
                      <a:endParaRPr lang="zh-CN" altLang="en-US" dirty="0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191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title</a:t>
                      </a:r>
                      <a:endParaRPr lang="zh-CN" altLang="en-US" dirty="0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得到当前文档的标题</a:t>
                      </a:r>
                      <a:endParaRPr lang="zh-CN" altLang="en-US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317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URL</a:t>
                      </a:r>
                      <a:endParaRPr lang="zh-CN" altLang="en-US" dirty="0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得到当前文档的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URL</a:t>
                      </a:r>
                      <a:endParaRPr lang="zh-CN" altLang="en-US" dirty="0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对象属性</a:t>
            </a:r>
            <a:endParaRPr lang="zh-CN" altLang="en-US" sz="4400" dirty="0"/>
          </a:p>
        </p:txBody>
      </p:sp>
      <p:sp>
        <p:nvSpPr>
          <p:cNvPr id="99330" name="Rectangle 1"/>
          <p:cNvSpPr>
            <a:spLocks noGrp="1"/>
          </p:cNvSpPr>
          <p:nvPr>
            <p:ph type="subTitle" idx="1"/>
          </p:nvPr>
        </p:nvSpPr>
        <p:spPr>
          <a:xfrm>
            <a:off x="682625" y="1844675"/>
            <a:ext cx="8229600" cy="3786188"/>
          </a:xfrm>
        </p:spPr>
        <p:txBody>
          <a:bodyPr wrap="square" anchor="ctr">
            <a:spAutoFit/>
          </a:bodyPr>
          <a:p>
            <a:pPr algn="l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/>
              <a:t>document </a:t>
            </a:r>
            <a:r>
              <a:rPr lang="zh-CN" altLang="en-US" sz="4000"/>
              <a:t>对象 </a:t>
            </a:r>
            <a:endParaRPr lang="zh-CN" altLang="en-US" sz="40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/>
              <a:t>frames </a:t>
            </a:r>
            <a:r>
              <a:rPr lang="zh-CN" altLang="en-US" sz="4000"/>
              <a:t>对象 </a:t>
            </a:r>
            <a:endParaRPr lang="zh-CN" altLang="en-US" sz="40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/>
              <a:t>history </a:t>
            </a:r>
            <a:r>
              <a:rPr lang="zh-CN" altLang="en-US" sz="4000"/>
              <a:t>对象 </a:t>
            </a:r>
            <a:endParaRPr lang="zh-CN" altLang="en-US" sz="40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/>
              <a:t>location </a:t>
            </a:r>
            <a:r>
              <a:rPr lang="zh-CN" altLang="en-US" sz="4000"/>
              <a:t>对象 </a:t>
            </a:r>
            <a:endParaRPr lang="zh-CN" altLang="en-US" sz="40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/>
              <a:t>navigator </a:t>
            </a:r>
            <a:r>
              <a:rPr lang="zh-CN" altLang="en-US" sz="4000"/>
              <a:t>对象 </a:t>
            </a:r>
            <a:endParaRPr lang="zh-CN" altLang="en-US" sz="40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/>
              <a:t>screen </a:t>
            </a:r>
            <a:r>
              <a:rPr lang="zh-CN" altLang="en-US" sz="4000"/>
              <a:t>对象 </a:t>
            </a:r>
            <a:endParaRPr lang="zh-CN" altLang="en-US"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document</a:t>
            </a:r>
            <a:r>
              <a:rPr lang="zh-CN" altLang="en-US" sz="4400" dirty="0"/>
              <a:t>集合属性</a:t>
            </a:r>
            <a:endParaRPr lang="zh-CN" altLang="en-US" sz="4400" dirty="0"/>
          </a:p>
        </p:txBody>
      </p:sp>
      <p:graphicFrame>
        <p:nvGraphicFramePr>
          <p:cNvPr id="126979" name="表格 126978"/>
          <p:cNvGraphicFramePr/>
          <p:nvPr/>
        </p:nvGraphicFramePr>
        <p:xfrm>
          <a:off x="528638" y="1628775"/>
          <a:ext cx="8158163" cy="4651375"/>
        </p:xfrm>
        <a:graphic>
          <a:graphicData uri="http://schemas.openxmlformats.org/drawingml/2006/table">
            <a:tbl>
              <a:tblPr/>
              <a:tblGrid>
                <a:gridCol w="1450975"/>
                <a:gridCol w="4537075"/>
                <a:gridCol w="2170113"/>
              </a:tblGrid>
              <a:tr h="431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集合</a:t>
                      </a:r>
                      <a:endParaRPr lang="zh-CN" altLang="en-US"/>
                    </a:p>
                  </a:txBody>
                  <a:tcPr marL="6317" marR="6317" marT="6317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6317" marR="6317" marT="6317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说明</a:t>
                      </a:r>
                      <a:endParaRPr lang="zh-CN" altLang="en-US"/>
                    </a:p>
                  </a:txBody>
                  <a:tcPr marL="6317" marR="6317" marT="6317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</a:tr>
              <a:tr h="8858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all[]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提供对文档中所有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HTML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元素访问的数组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已较少适用</a:t>
                      </a:r>
                      <a:endParaRPr lang="zh-CN" altLang="en-US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8334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anchors[]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对文档中所有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Anchor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对象引用的数组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781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forms[]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对文档中所有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Form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对象引用的数组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7826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images[]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对文档中所有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Image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对象引用的数组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936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links[]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对文档中所有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Area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和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Link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对象引用的数组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7008" name="灯片编号占位符 1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dirty="0">
                <a:solidFill>
                  <a:srgbClr val="898989"/>
                </a:solidFill>
                <a:ea typeface="宋体" charset="-122"/>
              </a:rPr>
            </a:fld>
            <a:endParaRPr lang="zh-CN" altLang="en-US" dirty="0">
              <a:solidFill>
                <a:srgbClr val="898989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标题 1"/>
          <p:cNvSpPr>
            <a:spLocks noGrp="1"/>
          </p:cNvSpPr>
          <p:nvPr>
            <p:ph type="ctrTitle"/>
          </p:nvPr>
        </p:nvSpPr>
        <p:spPr>
          <a:xfrm>
            <a:off x="682625" y="188913"/>
            <a:ext cx="8229600" cy="1143000"/>
          </a:xfrm>
        </p:spPr>
        <p:txBody>
          <a:bodyPr anchor="ctr"/>
          <a:p>
            <a:r>
              <a:rPr lang="en-US" altLang="x-none" sz="4400" dirty="0"/>
              <a:t>document</a:t>
            </a:r>
            <a:r>
              <a:rPr lang="en-US" altLang="x-none" sz="3600" dirty="0"/>
              <a:t> </a:t>
            </a:r>
            <a:r>
              <a:rPr lang="zh-CN" altLang="en-US" sz="3600" dirty="0"/>
              <a:t>对象方法</a:t>
            </a:r>
            <a:endParaRPr lang="zh-CN" altLang="en-US" sz="3600" dirty="0"/>
          </a:p>
        </p:txBody>
      </p:sp>
      <p:graphicFrame>
        <p:nvGraphicFramePr>
          <p:cNvPr id="128003" name="表格 128002"/>
          <p:cNvGraphicFramePr/>
          <p:nvPr/>
        </p:nvGraphicFramePr>
        <p:xfrm>
          <a:off x="107950" y="1196975"/>
          <a:ext cx="8875713" cy="5232400"/>
        </p:xfrm>
        <a:graphic>
          <a:graphicData uri="http://schemas.openxmlformats.org/drawingml/2006/table">
            <a:tbl>
              <a:tblPr/>
              <a:tblGrid>
                <a:gridCol w="2730500"/>
                <a:gridCol w="4929188"/>
                <a:gridCol w="1216025"/>
              </a:tblGrid>
              <a:tr h="4540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方法</a:t>
                      </a:r>
                      <a:endParaRPr lang="zh-CN" altLang="en-US"/>
                    </a:p>
                  </a:txBody>
                  <a:tcPr marL="2590" marR="2590" marT="2590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2590" marR="2590" marT="2590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说明</a:t>
                      </a:r>
                      <a:endParaRPr lang="zh-CN" altLang="en-US"/>
                    </a:p>
                  </a:txBody>
                  <a:tcPr marL="2590" marR="2590" marT="2590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</a:tr>
              <a:tr h="7032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getElementById()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根据元素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id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得到元素（第一个）对象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id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唯一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8350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getElementsByName()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根据元素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name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得到元素对象的集合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965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getElementsByTagName()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根据指定标签名得到元素对象的集合</a:t>
                      </a:r>
                      <a:endParaRPr lang="zh-CN" altLang="en-US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7556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open()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打开一个数据流，以收集来自任何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document.write()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或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document.writeln()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方法的输出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064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write()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向文档写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HTML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表达式 或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JavaScript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代码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064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writeln()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等同于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write()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方法，不同的是在每个表达式之后写一个换行符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064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close()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关闭用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document.open()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方法打开的输出流，并显示选定的数据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标题 1003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window框架属性</a:t>
            </a:r>
            <a:endParaRPr lang="zh-CN" altLang="en-US" dirty="0"/>
          </a:p>
        </p:txBody>
      </p:sp>
      <p:sp>
        <p:nvSpPr>
          <p:cNvPr id="100354" name="文本占位符 100354"/>
          <p:cNvSpPr>
            <a:spLocks noGrp="1"/>
          </p:cNvSpPr>
          <p:nvPr>
            <p:ph idx="1"/>
          </p:nvPr>
        </p:nvSpPr>
        <p:spPr>
          <a:xfrm>
            <a:off x="36513" y="1628775"/>
            <a:ext cx="9107487" cy="4497388"/>
          </a:xfrm>
        </p:spPr>
        <p:txBody>
          <a:bodyPr anchor="t"/>
          <a:p>
            <a:pPr>
              <a:lnSpc>
                <a:spcPct val="80000"/>
              </a:lnSpc>
            </a:pP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chemeClr val="accent2"/>
                </a:solidFill>
              </a:rPr>
              <a:t>parent</a:t>
            </a:r>
            <a:endParaRPr lang="en-US" altLang="zh-CN" sz="28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如果当前窗口为</a:t>
            </a:r>
            <a:r>
              <a:rPr lang="en-US" altLang="zh-CN" sz="2000"/>
              <a:t>frame</a:t>
            </a:r>
            <a:r>
              <a:rPr lang="zh-CN" altLang="en-US" sz="2000"/>
              <a:t>，指向包含该</a:t>
            </a:r>
            <a:r>
              <a:rPr lang="en-US" altLang="zh-CN" sz="2000"/>
              <a:t>frame</a:t>
            </a:r>
            <a:r>
              <a:rPr lang="zh-CN" altLang="en-US" sz="2000"/>
              <a:t>的窗口的</a:t>
            </a:r>
            <a:r>
              <a:rPr lang="en-US" altLang="zh-CN" sz="2000"/>
              <a:t>frame </a:t>
            </a:r>
            <a:r>
              <a:rPr lang="zh-CN" altLang="en-US" sz="2000"/>
              <a:t>（</a:t>
            </a:r>
            <a:r>
              <a:rPr lang="en-US" altLang="zh-CN" sz="2000"/>
              <a:t>frame</a:t>
            </a:r>
            <a:r>
              <a:rPr lang="zh-CN" altLang="en-US" sz="2000"/>
              <a:t>）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chemeClr val="accent2"/>
                </a:solidFill>
              </a:rPr>
              <a:t>self </a:t>
            </a:r>
            <a:endParaRPr lang="en-US" altLang="zh-CN" sz="28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指向当前的</a:t>
            </a:r>
            <a:r>
              <a:rPr lang="en-US" altLang="zh-CN" sz="2000"/>
              <a:t>window</a:t>
            </a:r>
            <a:r>
              <a:rPr lang="zh-CN" altLang="en-US" sz="2000"/>
              <a:t>对象，与</a:t>
            </a:r>
            <a:r>
              <a:rPr lang="en-US" altLang="zh-CN" sz="2000"/>
              <a:t>window</a:t>
            </a:r>
            <a:r>
              <a:rPr lang="zh-CN" altLang="en-US" sz="2000"/>
              <a:t>同意。 （</a:t>
            </a:r>
            <a:r>
              <a:rPr lang="en-US" altLang="zh-CN" sz="2000"/>
              <a:t>window</a:t>
            </a:r>
            <a:r>
              <a:rPr lang="zh-CN" altLang="en-US" sz="2000"/>
              <a:t>对象）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chemeClr val="accent2"/>
                </a:solidFill>
              </a:rPr>
              <a:t>top</a:t>
            </a:r>
            <a:endParaRPr lang="en-US" altLang="zh-CN" sz="28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如果当前窗口为</a:t>
            </a:r>
            <a:r>
              <a:rPr lang="en-US" altLang="zh-CN" sz="2000"/>
              <a:t>frame</a:t>
            </a:r>
            <a:r>
              <a:rPr lang="zh-CN" altLang="en-US" sz="2000"/>
              <a:t>，指向包含该</a:t>
            </a:r>
            <a:r>
              <a:rPr lang="en-US" altLang="zh-CN" sz="2000"/>
              <a:t>frame</a:t>
            </a:r>
            <a:r>
              <a:rPr lang="zh-CN" altLang="en-US" sz="2000"/>
              <a:t>的</a:t>
            </a:r>
            <a:r>
              <a:rPr lang="en-US" altLang="zh-CN" sz="2000"/>
              <a:t>top-level</a:t>
            </a:r>
            <a:r>
              <a:rPr lang="zh-CN" altLang="en-US" sz="2000"/>
              <a:t>的</a:t>
            </a:r>
            <a:r>
              <a:rPr lang="en-US" altLang="zh-CN" sz="2000"/>
              <a:t>window</a:t>
            </a:r>
            <a:r>
              <a:rPr lang="zh-CN" altLang="en-US" sz="2000"/>
              <a:t>对象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chemeClr val="accent2"/>
                </a:solidFill>
              </a:rPr>
              <a:t>window</a:t>
            </a:r>
            <a:endParaRPr lang="en-US" altLang="zh-CN" sz="28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指向当前的</a:t>
            </a:r>
            <a:r>
              <a:rPr lang="en-US" altLang="zh-CN" sz="2000"/>
              <a:t>window</a:t>
            </a:r>
            <a:r>
              <a:rPr lang="zh-CN" altLang="en-US" sz="2000"/>
              <a:t>对象，与</a:t>
            </a:r>
            <a:r>
              <a:rPr lang="en-US" altLang="zh-CN" sz="2000"/>
              <a:t>self</a:t>
            </a:r>
            <a:r>
              <a:rPr lang="zh-CN" altLang="en-US" sz="2000"/>
              <a:t>同意。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opener</a:t>
            </a:r>
            <a:endParaRPr lang="en-US" altLang="zh-CN" sz="28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当窗口是用</a:t>
            </a:r>
            <a:r>
              <a:rPr lang="en-US" altLang="zh-CN" sz="2000"/>
              <a:t>javascript</a:t>
            </a:r>
            <a:r>
              <a:rPr lang="zh-CN" altLang="en-US" sz="2000"/>
              <a:t>打开时，指向打开它的那人窗口（开启者）</a:t>
            </a:r>
            <a:endParaRPr lang="zh-CN" altLang="en-US" sz="2000"/>
          </a:p>
          <a:p>
            <a:pPr>
              <a:lnSpc>
                <a:spcPct val="80000"/>
              </a:lnSpc>
            </a:pP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 </a:t>
            </a:r>
            <a:r>
              <a:rPr lang="zh-CN" altLang="en-US" sz="4400" dirty="0"/>
              <a:t>内置全局属性和方法</a:t>
            </a:r>
            <a:endParaRPr lang="zh-CN" altLang="en-US" sz="4400" dirty="0"/>
          </a:p>
        </p:txBody>
      </p:sp>
      <p:sp>
        <p:nvSpPr>
          <p:cNvPr id="10137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 latinLnBrk="1">
              <a:buNone/>
            </a:pPr>
            <a:r>
              <a:rPr lang="zh-CN" altLang="en-US" sz="3200" dirty="0"/>
              <a:t>全局常量</a:t>
            </a:r>
            <a:r>
              <a:rPr lang="en-US" altLang="x-none" sz="3200" dirty="0"/>
              <a:t>: Infinity, NaN, undefined, null</a:t>
            </a:r>
            <a:endParaRPr lang="zh-CN" altLang="en-US" sz="3200" dirty="0"/>
          </a:p>
          <a:p>
            <a:pPr algn="l" latinLnBrk="1">
              <a:buNone/>
            </a:pPr>
            <a:r>
              <a:rPr lang="zh-CN" altLang="en-US" sz="3200" dirty="0"/>
              <a:t>全局方法</a:t>
            </a:r>
            <a:r>
              <a:rPr lang="en-US" altLang="x-none" sz="3200" dirty="0"/>
              <a:t>: eval(), isFinite(), isNaN(), parseFloat(), parseInt(),decodeURI(),decodeURIComponent(), encodeURI(), encodeURIComponent()</a:t>
            </a:r>
            <a:endParaRPr lang="zh-CN" altLang="en-US" sz="3200" dirty="0"/>
          </a:p>
          <a:p>
            <a:pPr algn="l" latinLnBrk="1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 对话框</a:t>
            </a:r>
            <a:endParaRPr lang="zh-CN" altLang="en-US" sz="4400" dirty="0"/>
          </a:p>
        </p:txBody>
      </p:sp>
      <p:sp>
        <p:nvSpPr>
          <p:cNvPr id="102402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036050" cy="4525963"/>
          </a:xfrm>
        </p:spPr>
        <p:txBody>
          <a:bodyPr anchor="t"/>
          <a:p>
            <a:pPr algn="l"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alert() </a:t>
            </a:r>
            <a:endParaRPr lang="en-US" altLang="x-none" sz="3200" b="1" dirty="0">
              <a:solidFill>
                <a:schemeClr val="accent2"/>
              </a:solidFill>
            </a:endParaRPr>
          </a:p>
          <a:p>
            <a:pPr algn="l">
              <a:buNone/>
            </a:pPr>
            <a:r>
              <a:rPr lang="zh-CN" altLang="en-US" sz="2400" dirty="0"/>
              <a:t>弹出消息对话框（对话框中有一个</a:t>
            </a:r>
            <a:r>
              <a:rPr lang="en-US" altLang="x-none" sz="2400" dirty="0"/>
              <a:t>OK</a:t>
            </a:r>
            <a:r>
              <a:rPr lang="zh-CN" altLang="en-US" sz="2400" dirty="0"/>
              <a:t>按钮）</a:t>
            </a:r>
            <a:endParaRPr lang="zh-CN" altLang="en-US" sz="2400" dirty="0"/>
          </a:p>
          <a:p>
            <a:pPr algn="l"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confirm() </a:t>
            </a:r>
            <a:endParaRPr lang="en-US" altLang="x-none" sz="3200" b="1" dirty="0">
              <a:solidFill>
                <a:schemeClr val="accent2"/>
              </a:solidFill>
            </a:endParaRPr>
          </a:p>
          <a:p>
            <a:pPr algn="l">
              <a:buNone/>
            </a:pPr>
            <a:r>
              <a:rPr lang="zh-CN" altLang="en-US" sz="2400" dirty="0"/>
              <a:t>弹出消息对话框（对话框中包含一个</a:t>
            </a:r>
            <a:r>
              <a:rPr lang="en-US" altLang="x-none" sz="2400" dirty="0"/>
              <a:t>OK</a:t>
            </a:r>
            <a:r>
              <a:rPr lang="zh-CN" altLang="en-US" sz="2400" dirty="0"/>
              <a:t>按钮与</a:t>
            </a:r>
            <a:r>
              <a:rPr lang="en-US" altLang="x-none" sz="2400" dirty="0"/>
              <a:t>Cancel</a:t>
            </a:r>
            <a:r>
              <a:rPr lang="zh-CN" altLang="en-US" sz="2400" dirty="0"/>
              <a:t>按钮）</a:t>
            </a:r>
            <a:endParaRPr lang="zh-CN" altLang="en-US" sz="2400" dirty="0"/>
          </a:p>
          <a:p>
            <a:pPr algn="l"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prompt()</a:t>
            </a:r>
            <a:endParaRPr lang="en-US" altLang="x-none" sz="3200" b="1" dirty="0">
              <a:solidFill>
                <a:schemeClr val="accent2"/>
              </a:solidFill>
            </a:endParaRPr>
          </a:p>
          <a:p>
            <a:pPr algn="l">
              <a:buNone/>
            </a:pPr>
            <a:r>
              <a:rPr lang="zh-CN" altLang="en-US" sz="2400" dirty="0"/>
              <a:t>弹出消息对话框（对话框中包含一个</a:t>
            </a:r>
            <a:r>
              <a:rPr lang="en-US" altLang="x-none" sz="2400" dirty="0"/>
              <a:t>OK</a:t>
            </a:r>
            <a:r>
              <a:rPr lang="zh-CN" altLang="en-US" sz="2400" dirty="0"/>
              <a:t>按钮、</a:t>
            </a:r>
            <a:r>
              <a:rPr lang="en-US" altLang="x-none" sz="2400" dirty="0"/>
              <a:t>Cancel</a:t>
            </a:r>
            <a:r>
              <a:rPr lang="zh-CN" altLang="en-US" sz="2400" dirty="0"/>
              <a:t>按钮与一个文本输入框）</a:t>
            </a:r>
            <a:endParaRPr lang="zh-CN" altLang="en-US" sz="2400" dirty="0"/>
          </a:p>
          <a:p>
            <a:pPr algn="l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000" dirty="0"/>
              <a:t>Window</a:t>
            </a:r>
            <a:r>
              <a:rPr lang="zh-CN" altLang="en-US" sz="4000" dirty="0"/>
              <a:t>方法 </a:t>
            </a:r>
            <a:r>
              <a:rPr lang="en-US" altLang="x-none" sz="4000" dirty="0"/>
              <a:t>- </a:t>
            </a:r>
            <a:r>
              <a:rPr lang="zh-CN" altLang="en-US" sz="4000" dirty="0"/>
              <a:t>时间等待与间隔函数</a:t>
            </a:r>
            <a:endParaRPr lang="zh-CN" altLang="en-US" sz="4000" dirty="0"/>
          </a:p>
        </p:txBody>
      </p:sp>
      <p:sp>
        <p:nvSpPr>
          <p:cNvPr id="10342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setTimeout()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clearTimeout()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setInterval()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clearInterval()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方法 </a:t>
            </a:r>
            <a:r>
              <a:rPr lang="en-US" altLang="x-none" sz="4400" dirty="0"/>
              <a:t>– </a:t>
            </a:r>
            <a:r>
              <a:rPr lang="zh-CN" altLang="en-US" sz="4400" dirty="0"/>
              <a:t>获取失去焦点</a:t>
            </a:r>
            <a:endParaRPr lang="zh-CN" altLang="en-US" sz="4400" dirty="0"/>
          </a:p>
        </p:txBody>
      </p:sp>
      <p:sp>
        <p:nvSpPr>
          <p:cNvPr id="10445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focus() </a:t>
            </a:r>
            <a:r>
              <a:rPr lang="zh-CN" altLang="en-US" sz="3200" dirty="0"/>
              <a:t>函数：使窗体或空间获得焦点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blur() </a:t>
            </a:r>
            <a:r>
              <a:rPr lang="zh-CN" altLang="en-US" sz="3200" dirty="0"/>
              <a:t>函数：使窗体或控件失去焦点</a:t>
            </a:r>
            <a:endParaRPr lang="zh-CN" altLang="en-US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方法 </a:t>
            </a:r>
            <a:r>
              <a:rPr lang="en-US" altLang="x-none" sz="4400" dirty="0"/>
              <a:t>– </a:t>
            </a:r>
            <a:r>
              <a:rPr lang="zh-CN" altLang="en-US" sz="4400" dirty="0"/>
              <a:t>新窗口</a:t>
            </a:r>
            <a:endParaRPr lang="zh-CN" altLang="en-US" sz="4400" dirty="0"/>
          </a:p>
        </p:txBody>
      </p:sp>
      <p:sp>
        <p:nvSpPr>
          <p:cNvPr id="105474" name="Rectangle 1"/>
          <p:cNvSpPr>
            <a:spLocks noGrp="1"/>
          </p:cNvSpPr>
          <p:nvPr>
            <p:ph type="subTitle" idx="1"/>
          </p:nvPr>
        </p:nvSpPr>
        <p:spPr>
          <a:xfrm>
            <a:off x="136525" y="1989138"/>
            <a:ext cx="8899525" cy="1570037"/>
          </a:xfrm>
        </p:spPr>
        <p:txBody>
          <a:bodyPr wrap="square" anchor="ctr">
            <a:spAutoFit/>
          </a:bodyPr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32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200"/>
              <a:t>open() </a:t>
            </a:r>
            <a:r>
              <a:rPr lang="zh-CN" altLang="en-US" sz="3200"/>
              <a:t>函数：打开</a:t>
            </a:r>
            <a:r>
              <a:rPr lang="en-US" altLang="zh-CN" sz="3200"/>
              <a:t>(</a:t>
            </a:r>
            <a:r>
              <a:rPr lang="zh-CN" altLang="en-US" sz="3200"/>
              <a:t>弹出</a:t>
            </a:r>
            <a:r>
              <a:rPr lang="en-US" altLang="zh-CN" sz="3200"/>
              <a:t>)</a:t>
            </a:r>
            <a:r>
              <a:rPr lang="zh-CN" altLang="en-US" sz="3200"/>
              <a:t>一个新的窗体 </a:t>
            </a:r>
            <a:endParaRPr lang="zh-CN" altLang="en-US" sz="32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200"/>
              <a:t>close() </a:t>
            </a:r>
            <a:r>
              <a:rPr lang="zh-CN" altLang="en-US" sz="3200"/>
              <a:t>函数：关闭窗体 </a:t>
            </a:r>
            <a:endParaRPr lang="zh-C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4210</Words>
  <Application>Kingsoft Office WPP</Application>
  <PresentationFormat>全屏显示(4:3)</PresentationFormat>
  <Paragraphs>403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PowerPoint 演示文稿</vt:lpstr>
      <vt:lpstr>window API</vt:lpstr>
      <vt:lpstr>Window对象属性</vt:lpstr>
      <vt:lpstr>window框架属性</vt:lpstr>
      <vt:lpstr>Window 内置全局属性和方法</vt:lpstr>
      <vt:lpstr>Window 对话框</vt:lpstr>
      <vt:lpstr>Window方法 - 时间等待与间隔函数</vt:lpstr>
      <vt:lpstr>Window方法 – 获取失去焦点</vt:lpstr>
      <vt:lpstr>Window方法 – 新窗口</vt:lpstr>
      <vt:lpstr>窗体控制</vt:lpstr>
      <vt:lpstr>窗体滚动轴控制</vt:lpstr>
      <vt:lpstr>Window和global</vt:lpstr>
      <vt:lpstr>主题：Location对象 API</vt:lpstr>
      <vt:lpstr>属性</vt:lpstr>
      <vt:lpstr>方法</vt:lpstr>
      <vt:lpstr>主题：History相关API</vt:lpstr>
      <vt:lpstr>属性</vt:lpstr>
      <vt:lpstr>方法</vt:lpstr>
      <vt:lpstr>主题：Navigator api</vt:lpstr>
      <vt:lpstr>属性</vt:lpstr>
      <vt:lpstr>Navigator userAgent属性</vt:lpstr>
      <vt:lpstr>IE浏览器系列</vt:lpstr>
      <vt:lpstr>Windows版Firefox</vt:lpstr>
      <vt:lpstr>Windows版Chrome</vt:lpstr>
      <vt:lpstr>Windows版Opera</vt:lpstr>
      <vt:lpstr>主题：Screen</vt:lpstr>
      <vt:lpstr>screen</vt:lpstr>
      <vt:lpstr>主题：DOM API</vt:lpstr>
      <vt:lpstr>Document普通属性</vt:lpstr>
      <vt:lpstr>document集合属性</vt:lpstr>
      <vt:lpstr>document 对象方法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42</cp:revision>
  <dcterms:created xsi:type="dcterms:W3CDTF">2015-06-29T07:19:00Z</dcterms:created>
  <dcterms:modified xsi:type="dcterms:W3CDTF">2016-01-09T01:20:07Z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