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99" r:id="rId3"/>
    <p:sldId id="300" r:id="rId4"/>
    <p:sldId id="301" r:id="rId5"/>
    <p:sldId id="256" r:id="rId6"/>
    <p:sldId id="257" r:id="rId7"/>
    <p:sldId id="259" r:id="rId8"/>
    <p:sldId id="292" r:id="rId9"/>
    <p:sldId id="293" r:id="rId10"/>
    <p:sldId id="294" r:id="rId11"/>
    <p:sldId id="295" r:id="rId12"/>
    <p:sldId id="296" r:id="rId13"/>
    <p:sldId id="287" r:id="rId14"/>
    <p:sldId id="288" r:id="rId15"/>
    <p:sldId id="289" r:id="rId16"/>
    <p:sldId id="290" r:id="rId17"/>
    <p:sldId id="25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17" y="62"/>
      </p:cViewPr>
      <p:guideLst>
        <p:guide orient="horz" pos="15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0E3A36-DFEB-4F15-B062-C3FFE7255C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9057"/>
            <a:ext cx="1234329" cy="6202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6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xingai.com/" TargetMode="External"/><Relationship Id="rId2" Type="http://schemas.openxmlformats.org/officeDocument/2006/relationships/hyperlink" Target="mailto:zxai@zixingai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microsoft.com/office/2007/relationships/hdphoto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347470"/>
            <a:ext cx="125920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预测函数：</a:t>
            </a:r>
          </a:p>
        </p:txBody>
      </p:sp>
      <p:sp>
        <p:nvSpPr>
          <p:cNvPr id="9" name="矩形 8"/>
          <p:cNvSpPr/>
          <p:nvPr/>
        </p:nvSpPr>
        <p:spPr>
          <a:xfrm>
            <a:off x="1225550" y="2547620"/>
            <a:ext cx="97599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损失函数：</a:t>
            </a: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3365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9974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539552" y="366697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5550" y="3636010"/>
            <a:ext cx="197929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权重参数更新公式：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0"/>
            <a:ext cx="2781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复习线性回归</a:t>
            </a: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2180" y="1336358"/>
          <a:ext cx="3001010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r:id="rId3" imgW="2171700" imgH="482600" progId="Equation.KSEE3">
                  <p:embed/>
                </p:oleObj>
              </mc:Choice>
              <mc:Fallback>
                <p:oleObj r:id="rId3" imgW="2171700" imgH="482600" progId="Equation.KSEE3">
                  <p:embed/>
                  <p:pic>
                    <p:nvPicPr>
                      <p:cNvPr id="0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2180" y="1336358"/>
                        <a:ext cx="3001010" cy="66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1545" y="2419350"/>
          <a:ext cx="3350895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r:id="rId5" imgW="2540000" imgH="431800" progId="Equation.KSEE3">
                  <p:embed/>
                </p:oleObj>
              </mc:Choice>
              <mc:Fallback>
                <p:oleObj r:id="rId5" imgW="25400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1545" y="2419350"/>
                        <a:ext cx="3350895" cy="56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54960" y="3448050"/>
          <a:ext cx="343471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r:id="rId7" imgW="2095500" imgH="431800" progId="Equation.KSEE3">
                  <p:embed/>
                </p:oleObj>
              </mc:Choice>
              <mc:Fallback>
                <p:oleObj r:id="rId7" imgW="20955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4960" y="3448050"/>
                        <a:ext cx="343471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  <p:bldP spid="11" grpId="0" bldLvl="0" animBg="1"/>
      <p:bldP spid="12" grpId="0" bldLvl="0" animBg="1"/>
      <p:bldP spid="1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2"/>
          <p:cNvSpPr/>
          <p:nvPr/>
        </p:nvSpPr>
        <p:spPr bwMode="auto">
          <a:xfrm>
            <a:off x="479862" y="91298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007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515" y="987425"/>
            <a:ext cx="16497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线性分类边界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4017263" y="1778126"/>
            <a:ext cx="4286250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1778000" y="3888740"/>
            <a:ext cx="252412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预测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y=1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，则应该满足</a:t>
            </a:r>
          </a:p>
        </p:txBody>
      </p:sp>
      <p:sp>
        <p:nvSpPr>
          <p:cNvPr id="15" name="object 7"/>
          <p:cNvSpPr/>
          <p:nvPr/>
        </p:nvSpPr>
        <p:spPr>
          <a:xfrm>
            <a:off x="3608070" y="3890645"/>
            <a:ext cx="2082165" cy="21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/>
          <p:cNvSpPr txBox="1"/>
          <p:nvPr/>
        </p:nvSpPr>
        <p:spPr>
          <a:xfrm>
            <a:off x="3898900" y="3314191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1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9"/>
          <p:cNvSpPr/>
          <p:nvPr/>
        </p:nvSpPr>
        <p:spPr>
          <a:xfrm>
            <a:off x="2066417" y="1652397"/>
            <a:ext cx="111125" cy="1695450"/>
          </a:xfrm>
          <a:custGeom>
            <a:avLst/>
            <a:gdLst/>
            <a:ahLst/>
            <a:cxnLst/>
            <a:rect l="l" t="t" r="r" b="b"/>
            <a:pathLst>
              <a:path w="111125" h="1695450">
                <a:moveTo>
                  <a:pt x="55371" y="37773"/>
                </a:moveTo>
                <a:lnTo>
                  <a:pt x="45846" y="54101"/>
                </a:lnTo>
                <a:lnTo>
                  <a:pt x="45846" y="1695450"/>
                </a:lnTo>
                <a:lnTo>
                  <a:pt x="64896" y="1695450"/>
                </a:lnTo>
                <a:lnTo>
                  <a:pt x="64896" y="54101"/>
                </a:lnTo>
                <a:lnTo>
                  <a:pt x="55371" y="37773"/>
                </a:lnTo>
                <a:close/>
              </a:path>
              <a:path w="111125" h="1695450">
                <a:moveTo>
                  <a:pt x="55371" y="0"/>
                </a:moveTo>
                <a:lnTo>
                  <a:pt x="2666" y="90297"/>
                </a:lnTo>
                <a:lnTo>
                  <a:pt x="0" y="94741"/>
                </a:lnTo>
                <a:lnTo>
                  <a:pt x="1524" y="100583"/>
                </a:lnTo>
                <a:lnTo>
                  <a:pt x="10668" y="105917"/>
                </a:lnTo>
                <a:lnTo>
                  <a:pt x="16509" y="104393"/>
                </a:lnTo>
                <a:lnTo>
                  <a:pt x="45846" y="54101"/>
                </a:lnTo>
                <a:lnTo>
                  <a:pt x="45846" y="18795"/>
                </a:lnTo>
                <a:lnTo>
                  <a:pt x="66342" y="18795"/>
                </a:lnTo>
                <a:lnTo>
                  <a:pt x="55371" y="0"/>
                </a:lnTo>
                <a:close/>
              </a:path>
              <a:path w="111125" h="1695450">
                <a:moveTo>
                  <a:pt x="66342" y="18795"/>
                </a:moveTo>
                <a:lnTo>
                  <a:pt x="64896" y="18795"/>
                </a:lnTo>
                <a:lnTo>
                  <a:pt x="64896" y="54101"/>
                </a:lnTo>
                <a:lnTo>
                  <a:pt x="94233" y="104393"/>
                </a:lnTo>
                <a:lnTo>
                  <a:pt x="100075" y="105917"/>
                </a:lnTo>
                <a:lnTo>
                  <a:pt x="109219" y="100583"/>
                </a:lnTo>
                <a:lnTo>
                  <a:pt x="110743" y="94741"/>
                </a:lnTo>
                <a:lnTo>
                  <a:pt x="108076" y="90297"/>
                </a:lnTo>
                <a:lnTo>
                  <a:pt x="66342" y="18795"/>
                </a:lnTo>
                <a:close/>
              </a:path>
              <a:path w="111125" h="1695450">
                <a:moveTo>
                  <a:pt x="64896" y="18795"/>
                </a:moveTo>
                <a:lnTo>
                  <a:pt x="45846" y="18795"/>
                </a:lnTo>
                <a:lnTo>
                  <a:pt x="45846" y="54101"/>
                </a:lnTo>
                <a:lnTo>
                  <a:pt x="55371" y="37773"/>
                </a:lnTo>
                <a:lnTo>
                  <a:pt x="47116" y="23622"/>
                </a:lnTo>
                <a:lnTo>
                  <a:pt x="64896" y="23622"/>
                </a:lnTo>
                <a:lnTo>
                  <a:pt x="64896" y="18795"/>
                </a:lnTo>
                <a:close/>
              </a:path>
              <a:path w="111125" h="1695450">
                <a:moveTo>
                  <a:pt x="64896" y="23622"/>
                </a:moveTo>
                <a:lnTo>
                  <a:pt x="63626" y="23622"/>
                </a:lnTo>
                <a:lnTo>
                  <a:pt x="55371" y="37773"/>
                </a:lnTo>
                <a:lnTo>
                  <a:pt x="64896" y="54101"/>
                </a:lnTo>
                <a:lnTo>
                  <a:pt x="64896" y="23622"/>
                </a:lnTo>
                <a:close/>
              </a:path>
              <a:path w="111125" h="1695450">
                <a:moveTo>
                  <a:pt x="63626" y="23622"/>
                </a:moveTo>
                <a:lnTo>
                  <a:pt x="47116" y="23622"/>
                </a:lnTo>
                <a:lnTo>
                  <a:pt x="55371" y="37773"/>
                </a:lnTo>
                <a:lnTo>
                  <a:pt x="63626" y="236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/>
          <p:cNvSpPr/>
          <p:nvPr/>
        </p:nvSpPr>
        <p:spPr>
          <a:xfrm>
            <a:off x="1999107" y="3188080"/>
            <a:ext cx="1748155" cy="111125"/>
          </a:xfrm>
          <a:custGeom>
            <a:avLst/>
            <a:gdLst/>
            <a:ahLst/>
            <a:cxnLst/>
            <a:rect l="l" t="t" r="r" b="b"/>
            <a:pathLst>
              <a:path w="1748154" h="111125">
                <a:moveTo>
                  <a:pt x="1653032" y="0"/>
                </a:moveTo>
                <a:lnTo>
                  <a:pt x="1647190" y="1524"/>
                </a:lnTo>
                <a:lnTo>
                  <a:pt x="1644650" y="6096"/>
                </a:lnTo>
                <a:lnTo>
                  <a:pt x="1641983" y="10668"/>
                </a:lnTo>
                <a:lnTo>
                  <a:pt x="1643507" y="16510"/>
                </a:lnTo>
                <a:lnTo>
                  <a:pt x="1647952" y="19177"/>
                </a:lnTo>
                <a:lnTo>
                  <a:pt x="1693618" y="45815"/>
                </a:lnTo>
                <a:lnTo>
                  <a:pt x="1728978" y="45847"/>
                </a:lnTo>
                <a:lnTo>
                  <a:pt x="1728978" y="64897"/>
                </a:lnTo>
                <a:lnTo>
                  <a:pt x="1693807" y="64897"/>
                </a:lnTo>
                <a:lnTo>
                  <a:pt x="1643380" y="94234"/>
                </a:lnTo>
                <a:lnTo>
                  <a:pt x="1641856" y="100076"/>
                </a:lnTo>
                <a:lnTo>
                  <a:pt x="1644522" y="104648"/>
                </a:lnTo>
                <a:lnTo>
                  <a:pt x="1647190" y="109093"/>
                </a:lnTo>
                <a:lnTo>
                  <a:pt x="1653032" y="110617"/>
                </a:lnTo>
                <a:lnTo>
                  <a:pt x="1657477" y="108077"/>
                </a:lnTo>
                <a:lnTo>
                  <a:pt x="1731559" y="64897"/>
                </a:lnTo>
                <a:lnTo>
                  <a:pt x="1728978" y="64897"/>
                </a:lnTo>
                <a:lnTo>
                  <a:pt x="1731612" y="64866"/>
                </a:lnTo>
                <a:lnTo>
                  <a:pt x="1747901" y="55372"/>
                </a:lnTo>
                <a:lnTo>
                  <a:pt x="1653032" y="0"/>
                </a:lnTo>
                <a:close/>
              </a:path>
              <a:path w="1748154" h="111125">
                <a:moveTo>
                  <a:pt x="1710090" y="55424"/>
                </a:moveTo>
                <a:lnTo>
                  <a:pt x="1693861" y="64866"/>
                </a:lnTo>
                <a:lnTo>
                  <a:pt x="1728978" y="64897"/>
                </a:lnTo>
                <a:lnTo>
                  <a:pt x="1728978" y="63627"/>
                </a:lnTo>
                <a:lnTo>
                  <a:pt x="1724152" y="63627"/>
                </a:lnTo>
                <a:lnTo>
                  <a:pt x="1710090" y="55424"/>
                </a:lnTo>
                <a:close/>
              </a:path>
              <a:path w="1748154" h="111125">
                <a:moveTo>
                  <a:pt x="0" y="44323"/>
                </a:moveTo>
                <a:lnTo>
                  <a:pt x="0" y="63373"/>
                </a:lnTo>
                <a:lnTo>
                  <a:pt x="1693861" y="64866"/>
                </a:lnTo>
                <a:lnTo>
                  <a:pt x="1710090" y="55424"/>
                </a:lnTo>
                <a:lnTo>
                  <a:pt x="1693618" y="45815"/>
                </a:lnTo>
                <a:lnTo>
                  <a:pt x="0" y="44323"/>
                </a:lnTo>
                <a:close/>
              </a:path>
              <a:path w="1748154" h="111125">
                <a:moveTo>
                  <a:pt x="1724152" y="47244"/>
                </a:moveTo>
                <a:lnTo>
                  <a:pt x="1710090" y="55424"/>
                </a:lnTo>
                <a:lnTo>
                  <a:pt x="1724152" y="63627"/>
                </a:lnTo>
                <a:lnTo>
                  <a:pt x="1724152" y="47244"/>
                </a:lnTo>
                <a:close/>
              </a:path>
              <a:path w="1748154" h="111125">
                <a:moveTo>
                  <a:pt x="1728978" y="47244"/>
                </a:moveTo>
                <a:lnTo>
                  <a:pt x="1724152" y="47244"/>
                </a:lnTo>
                <a:lnTo>
                  <a:pt x="1724152" y="63627"/>
                </a:lnTo>
                <a:lnTo>
                  <a:pt x="1728978" y="63627"/>
                </a:lnTo>
                <a:lnTo>
                  <a:pt x="1728978" y="47244"/>
                </a:lnTo>
                <a:close/>
              </a:path>
              <a:path w="1748154" h="111125">
                <a:moveTo>
                  <a:pt x="1693618" y="45815"/>
                </a:moveTo>
                <a:lnTo>
                  <a:pt x="1710090" y="55424"/>
                </a:lnTo>
                <a:lnTo>
                  <a:pt x="1724152" y="47244"/>
                </a:lnTo>
                <a:lnTo>
                  <a:pt x="1728978" y="47244"/>
                </a:lnTo>
                <a:lnTo>
                  <a:pt x="1728978" y="45847"/>
                </a:lnTo>
                <a:lnTo>
                  <a:pt x="1693618" y="4581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/>
          <p:cNvSpPr/>
          <p:nvPr/>
        </p:nvSpPr>
        <p:spPr>
          <a:xfrm>
            <a:off x="2067686" y="285559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/>
          <p:cNvSpPr/>
          <p:nvPr/>
        </p:nvSpPr>
        <p:spPr>
          <a:xfrm>
            <a:off x="2072258" y="3244976"/>
            <a:ext cx="98425" cy="1905"/>
          </a:xfrm>
          <a:custGeom>
            <a:avLst/>
            <a:gdLst/>
            <a:ahLst/>
            <a:cxnLst/>
            <a:rect l="l" t="t" r="r" b="b"/>
            <a:pathLst>
              <a:path w="98425" h="1905">
                <a:moveTo>
                  <a:pt x="0" y="0"/>
                </a:moveTo>
                <a:lnTo>
                  <a:pt x="98425" y="1524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3"/>
          <p:cNvSpPr/>
          <p:nvPr/>
        </p:nvSpPr>
        <p:spPr>
          <a:xfrm>
            <a:off x="2073782" y="2468498"/>
            <a:ext cx="98425" cy="1905"/>
          </a:xfrm>
          <a:custGeom>
            <a:avLst/>
            <a:gdLst/>
            <a:ahLst/>
            <a:cxnLst/>
            <a:rect l="l" t="t" r="r" b="b"/>
            <a:pathLst>
              <a:path w="98425" h="1905">
                <a:moveTo>
                  <a:pt x="0" y="0"/>
                </a:moveTo>
                <a:lnTo>
                  <a:pt x="98425" y="165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4"/>
          <p:cNvSpPr/>
          <p:nvPr/>
        </p:nvSpPr>
        <p:spPr>
          <a:xfrm>
            <a:off x="2079117" y="285864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5"/>
          <p:cNvSpPr/>
          <p:nvPr/>
        </p:nvSpPr>
        <p:spPr>
          <a:xfrm>
            <a:off x="2073782" y="2079879"/>
            <a:ext cx="98425" cy="1905"/>
          </a:xfrm>
          <a:custGeom>
            <a:avLst/>
            <a:gdLst/>
            <a:ahLst/>
            <a:cxnLst/>
            <a:rect l="l" t="t" r="r" b="b"/>
            <a:pathLst>
              <a:path w="98425" h="1905">
                <a:moveTo>
                  <a:pt x="0" y="0"/>
                </a:moveTo>
                <a:lnTo>
                  <a:pt x="98425" y="1524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6"/>
          <p:cNvSpPr/>
          <p:nvPr/>
        </p:nvSpPr>
        <p:spPr>
          <a:xfrm>
            <a:off x="2079117" y="2468498"/>
            <a:ext cx="98425" cy="1905"/>
          </a:xfrm>
          <a:custGeom>
            <a:avLst/>
            <a:gdLst/>
            <a:ahLst/>
            <a:cxnLst/>
            <a:rect l="l" t="t" r="r" b="b"/>
            <a:pathLst>
              <a:path w="98425" h="1905">
                <a:moveTo>
                  <a:pt x="0" y="0"/>
                </a:moveTo>
                <a:lnTo>
                  <a:pt x="98425" y="165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7"/>
          <p:cNvSpPr/>
          <p:nvPr/>
        </p:nvSpPr>
        <p:spPr>
          <a:xfrm>
            <a:off x="3289934" y="3204591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187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8"/>
          <p:cNvSpPr/>
          <p:nvPr/>
        </p:nvSpPr>
        <p:spPr>
          <a:xfrm>
            <a:off x="2903601" y="3197732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187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9"/>
          <p:cNvSpPr/>
          <p:nvPr/>
        </p:nvSpPr>
        <p:spPr>
          <a:xfrm>
            <a:off x="2124836" y="3202304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187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0"/>
          <p:cNvSpPr/>
          <p:nvPr/>
        </p:nvSpPr>
        <p:spPr>
          <a:xfrm>
            <a:off x="2514219" y="3196970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187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1"/>
          <p:cNvSpPr/>
          <p:nvPr/>
        </p:nvSpPr>
        <p:spPr>
          <a:xfrm>
            <a:off x="2193035" y="2543555"/>
            <a:ext cx="172974" cy="172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2"/>
          <p:cNvSpPr/>
          <p:nvPr/>
        </p:nvSpPr>
        <p:spPr>
          <a:xfrm>
            <a:off x="2284857" y="2779395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0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0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3"/>
          <p:cNvSpPr/>
          <p:nvPr/>
        </p:nvSpPr>
        <p:spPr>
          <a:xfrm>
            <a:off x="2208657" y="2300858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0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0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4"/>
          <p:cNvSpPr/>
          <p:nvPr/>
        </p:nvSpPr>
        <p:spPr>
          <a:xfrm>
            <a:off x="2465451" y="264680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0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0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5"/>
          <p:cNvSpPr/>
          <p:nvPr/>
        </p:nvSpPr>
        <p:spPr>
          <a:xfrm>
            <a:off x="2429636" y="297446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1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1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6"/>
          <p:cNvSpPr/>
          <p:nvPr/>
        </p:nvSpPr>
        <p:spPr>
          <a:xfrm>
            <a:off x="2618613" y="2872358"/>
            <a:ext cx="153670" cy="154305"/>
          </a:xfrm>
          <a:custGeom>
            <a:avLst/>
            <a:gdLst/>
            <a:ahLst/>
            <a:cxnLst/>
            <a:rect l="l" t="t" r="r" b="b"/>
            <a:pathLst>
              <a:path w="153669" h="154305">
                <a:moveTo>
                  <a:pt x="0" y="76962"/>
                </a:moveTo>
                <a:lnTo>
                  <a:pt x="6018" y="46988"/>
                </a:lnTo>
                <a:lnTo>
                  <a:pt x="22431" y="22526"/>
                </a:lnTo>
                <a:lnTo>
                  <a:pt x="46773" y="6042"/>
                </a:lnTo>
                <a:lnTo>
                  <a:pt x="76581" y="0"/>
                </a:lnTo>
                <a:lnTo>
                  <a:pt x="106388" y="6042"/>
                </a:lnTo>
                <a:lnTo>
                  <a:pt x="130730" y="22526"/>
                </a:lnTo>
                <a:lnTo>
                  <a:pt x="147143" y="46988"/>
                </a:lnTo>
                <a:lnTo>
                  <a:pt x="153162" y="76962"/>
                </a:lnTo>
                <a:lnTo>
                  <a:pt x="147143" y="106935"/>
                </a:lnTo>
                <a:lnTo>
                  <a:pt x="130730" y="131397"/>
                </a:lnTo>
                <a:lnTo>
                  <a:pt x="106388" y="147881"/>
                </a:lnTo>
                <a:lnTo>
                  <a:pt x="76581" y="153924"/>
                </a:lnTo>
                <a:lnTo>
                  <a:pt x="46773" y="147881"/>
                </a:lnTo>
                <a:lnTo>
                  <a:pt x="22431" y="131397"/>
                </a:lnTo>
                <a:lnTo>
                  <a:pt x="6018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7"/>
          <p:cNvSpPr/>
          <p:nvPr/>
        </p:nvSpPr>
        <p:spPr>
          <a:xfrm>
            <a:off x="2204085" y="2989707"/>
            <a:ext cx="153670" cy="154305"/>
          </a:xfrm>
          <a:custGeom>
            <a:avLst/>
            <a:gdLst/>
            <a:ahLst/>
            <a:cxnLst/>
            <a:rect l="l" t="t" r="r" b="b"/>
            <a:pathLst>
              <a:path w="153669" h="154305">
                <a:moveTo>
                  <a:pt x="0" y="76962"/>
                </a:moveTo>
                <a:lnTo>
                  <a:pt x="6018" y="46988"/>
                </a:lnTo>
                <a:lnTo>
                  <a:pt x="22431" y="22526"/>
                </a:lnTo>
                <a:lnTo>
                  <a:pt x="46773" y="6042"/>
                </a:lnTo>
                <a:lnTo>
                  <a:pt x="76581" y="0"/>
                </a:lnTo>
                <a:lnTo>
                  <a:pt x="106388" y="6042"/>
                </a:lnTo>
                <a:lnTo>
                  <a:pt x="130730" y="22526"/>
                </a:lnTo>
                <a:lnTo>
                  <a:pt x="147143" y="46988"/>
                </a:lnTo>
                <a:lnTo>
                  <a:pt x="153162" y="76962"/>
                </a:lnTo>
                <a:lnTo>
                  <a:pt x="147143" y="106935"/>
                </a:lnTo>
                <a:lnTo>
                  <a:pt x="130730" y="131397"/>
                </a:lnTo>
                <a:lnTo>
                  <a:pt x="106388" y="147881"/>
                </a:lnTo>
                <a:lnTo>
                  <a:pt x="76581" y="153923"/>
                </a:lnTo>
                <a:lnTo>
                  <a:pt x="46773" y="147881"/>
                </a:lnTo>
                <a:lnTo>
                  <a:pt x="22431" y="131397"/>
                </a:lnTo>
                <a:lnTo>
                  <a:pt x="6018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8"/>
          <p:cNvSpPr/>
          <p:nvPr/>
        </p:nvSpPr>
        <p:spPr>
          <a:xfrm>
            <a:off x="2928620" y="2276855"/>
            <a:ext cx="136271" cy="136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9"/>
          <p:cNvSpPr/>
          <p:nvPr/>
        </p:nvSpPr>
        <p:spPr>
          <a:xfrm>
            <a:off x="2585466" y="1914144"/>
            <a:ext cx="136397" cy="1363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0"/>
          <p:cNvSpPr/>
          <p:nvPr/>
        </p:nvSpPr>
        <p:spPr>
          <a:xfrm>
            <a:off x="2879217" y="2046732"/>
            <a:ext cx="136397" cy="1362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1"/>
          <p:cNvSpPr/>
          <p:nvPr/>
        </p:nvSpPr>
        <p:spPr>
          <a:xfrm>
            <a:off x="2808223" y="1797176"/>
            <a:ext cx="136270" cy="1363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2"/>
          <p:cNvSpPr/>
          <p:nvPr/>
        </p:nvSpPr>
        <p:spPr>
          <a:xfrm>
            <a:off x="3189097" y="1999233"/>
            <a:ext cx="136398" cy="1362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3"/>
          <p:cNvSpPr/>
          <p:nvPr/>
        </p:nvSpPr>
        <p:spPr>
          <a:xfrm>
            <a:off x="2761869" y="3045332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0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0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4"/>
          <p:cNvSpPr/>
          <p:nvPr/>
        </p:nvSpPr>
        <p:spPr>
          <a:xfrm>
            <a:off x="3274059" y="2264410"/>
            <a:ext cx="136398" cy="1362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5"/>
          <p:cNvSpPr/>
          <p:nvPr/>
        </p:nvSpPr>
        <p:spPr>
          <a:xfrm>
            <a:off x="3155569" y="2484754"/>
            <a:ext cx="136397" cy="1362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6"/>
          <p:cNvSpPr/>
          <p:nvPr/>
        </p:nvSpPr>
        <p:spPr>
          <a:xfrm>
            <a:off x="3273933" y="2731770"/>
            <a:ext cx="136397" cy="1363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7"/>
          <p:cNvSpPr/>
          <p:nvPr/>
        </p:nvSpPr>
        <p:spPr>
          <a:xfrm>
            <a:off x="3471545" y="2469514"/>
            <a:ext cx="136397" cy="1363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8"/>
          <p:cNvSpPr/>
          <p:nvPr/>
        </p:nvSpPr>
        <p:spPr>
          <a:xfrm>
            <a:off x="3037458" y="1781555"/>
            <a:ext cx="136398" cy="1362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9"/>
          <p:cNvSpPr txBox="1"/>
          <p:nvPr/>
        </p:nvSpPr>
        <p:spPr>
          <a:xfrm>
            <a:off x="2463800" y="3323590"/>
            <a:ext cx="9239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145" algn="l"/>
                <a:tab pos="807720" algn="l"/>
              </a:tabLst>
            </a:pPr>
            <a:r>
              <a:rPr sz="1600" spc="-80" dirty="0">
                <a:latin typeface="Arial" panose="020B0604020202020204"/>
                <a:cs typeface="Arial" panose="020B0604020202020204"/>
              </a:rPr>
              <a:t>1	2	3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40"/>
          <p:cNvSpPr txBox="1"/>
          <p:nvPr/>
        </p:nvSpPr>
        <p:spPr>
          <a:xfrm>
            <a:off x="1603247" y="1401973"/>
            <a:ext cx="422275" cy="15900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95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142" baseline="-21000" dirty="0">
                <a:latin typeface="Arial" panose="020B0604020202020204"/>
                <a:cs typeface="Arial" panose="020B0604020202020204"/>
              </a:rPr>
              <a:t>2</a:t>
            </a:r>
            <a:endParaRPr sz="1950" baseline="-210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775"/>
              </a:spcBef>
            </a:pPr>
            <a:r>
              <a:rPr sz="1600" spc="-80" dirty="0">
                <a:latin typeface="Arial" panose="020B0604020202020204"/>
                <a:cs typeface="Arial" panose="020B0604020202020204"/>
              </a:rPr>
              <a:t>3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R="19050" algn="r">
              <a:lnSpc>
                <a:spcPct val="100000"/>
              </a:lnSpc>
              <a:spcBef>
                <a:spcPts val="955"/>
              </a:spcBef>
            </a:pPr>
            <a:r>
              <a:rPr sz="1600" spc="-80" dirty="0">
                <a:latin typeface="Arial" panose="020B0604020202020204"/>
                <a:cs typeface="Arial" panose="020B0604020202020204"/>
              </a:rPr>
              <a:t>2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R="30480" algn="r">
              <a:lnSpc>
                <a:spcPct val="100000"/>
              </a:lnSpc>
            </a:pPr>
            <a:r>
              <a:rPr sz="1600" spc="-80" dirty="0">
                <a:latin typeface="Arial" panose="020B0604020202020204"/>
                <a:cs typeface="Arial" panose="020B0604020202020204"/>
              </a:rPr>
              <a:t>1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41"/>
          <p:cNvSpPr/>
          <p:nvPr/>
        </p:nvSpPr>
        <p:spPr>
          <a:xfrm>
            <a:off x="1955292" y="1911857"/>
            <a:ext cx="1525270" cy="1482725"/>
          </a:xfrm>
          <a:custGeom>
            <a:avLst/>
            <a:gdLst/>
            <a:ahLst/>
            <a:cxnLst/>
            <a:rect l="l" t="t" r="r" b="b"/>
            <a:pathLst>
              <a:path w="1525270" h="1482725">
                <a:moveTo>
                  <a:pt x="0" y="0"/>
                </a:moveTo>
                <a:lnTo>
                  <a:pt x="1524761" y="1482725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2"/>
          <p:cNvSpPr/>
          <p:nvPr/>
        </p:nvSpPr>
        <p:spPr bwMode="auto">
          <a:xfrm>
            <a:off x="479862" y="91298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007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515" y="987425"/>
            <a:ext cx="16497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非线性分类边界</a:t>
            </a:r>
          </a:p>
        </p:txBody>
      </p:sp>
      <p:sp>
        <p:nvSpPr>
          <p:cNvPr id="6" name="object 3"/>
          <p:cNvSpPr/>
          <p:nvPr/>
        </p:nvSpPr>
        <p:spPr>
          <a:xfrm>
            <a:off x="3277108" y="1533651"/>
            <a:ext cx="4148328" cy="35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5360415" y="2019807"/>
            <a:ext cx="2168652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3004820" y="3276600"/>
            <a:ext cx="192405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预测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y=1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，则应该满足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4779010" y="3226435"/>
            <a:ext cx="2098040" cy="30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/>
          <p:nvPr/>
        </p:nvSpPr>
        <p:spPr>
          <a:xfrm>
            <a:off x="2978023" y="2719323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1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1527556" y="1424685"/>
            <a:ext cx="2209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2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1775459" y="1750187"/>
            <a:ext cx="111125" cy="2119630"/>
          </a:xfrm>
          <a:custGeom>
            <a:avLst/>
            <a:gdLst/>
            <a:ahLst/>
            <a:cxnLst/>
            <a:rect l="l" t="t" r="r" b="b"/>
            <a:pathLst>
              <a:path w="111125" h="2119629">
                <a:moveTo>
                  <a:pt x="55424" y="37683"/>
                </a:moveTo>
                <a:lnTo>
                  <a:pt x="45821" y="54145"/>
                </a:lnTo>
                <a:lnTo>
                  <a:pt x="44323" y="2119249"/>
                </a:lnTo>
                <a:lnTo>
                  <a:pt x="63373" y="2119376"/>
                </a:lnTo>
                <a:lnTo>
                  <a:pt x="64871" y="53922"/>
                </a:lnTo>
                <a:lnTo>
                  <a:pt x="55424" y="37683"/>
                </a:lnTo>
                <a:close/>
              </a:path>
              <a:path w="111125" h="2119629">
                <a:moveTo>
                  <a:pt x="55499" y="0"/>
                </a:moveTo>
                <a:lnTo>
                  <a:pt x="0" y="94742"/>
                </a:lnTo>
                <a:lnTo>
                  <a:pt x="1524" y="100584"/>
                </a:lnTo>
                <a:lnTo>
                  <a:pt x="10668" y="105918"/>
                </a:lnTo>
                <a:lnTo>
                  <a:pt x="16510" y="104394"/>
                </a:lnTo>
                <a:lnTo>
                  <a:pt x="45821" y="54145"/>
                </a:lnTo>
                <a:lnTo>
                  <a:pt x="45847" y="18796"/>
                </a:lnTo>
                <a:lnTo>
                  <a:pt x="66443" y="18796"/>
                </a:lnTo>
                <a:lnTo>
                  <a:pt x="55499" y="0"/>
                </a:lnTo>
                <a:close/>
              </a:path>
              <a:path w="111125" h="2119629">
                <a:moveTo>
                  <a:pt x="66443" y="18796"/>
                </a:moveTo>
                <a:lnTo>
                  <a:pt x="45847" y="18796"/>
                </a:lnTo>
                <a:lnTo>
                  <a:pt x="64897" y="18923"/>
                </a:lnTo>
                <a:lnTo>
                  <a:pt x="64871" y="53922"/>
                </a:lnTo>
                <a:lnTo>
                  <a:pt x="94234" y="104394"/>
                </a:lnTo>
                <a:lnTo>
                  <a:pt x="100076" y="105918"/>
                </a:lnTo>
                <a:lnTo>
                  <a:pt x="104648" y="103377"/>
                </a:lnTo>
                <a:lnTo>
                  <a:pt x="109093" y="100711"/>
                </a:lnTo>
                <a:lnTo>
                  <a:pt x="110743" y="94869"/>
                </a:lnTo>
                <a:lnTo>
                  <a:pt x="66443" y="18796"/>
                </a:lnTo>
                <a:close/>
              </a:path>
              <a:path w="111125" h="2119629">
                <a:moveTo>
                  <a:pt x="45847" y="18796"/>
                </a:moveTo>
                <a:lnTo>
                  <a:pt x="45821" y="54145"/>
                </a:lnTo>
                <a:lnTo>
                  <a:pt x="55424" y="37683"/>
                </a:lnTo>
                <a:lnTo>
                  <a:pt x="47243" y="23622"/>
                </a:lnTo>
                <a:lnTo>
                  <a:pt x="64893" y="23622"/>
                </a:lnTo>
                <a:lnTo>
                  <a:pt x="64897" y="18923"/>
                </a:lnTo>
                <a:lnTo>
                  <a:pt x="45847" y="18796"/>
                </a:lnTo>
                <a:close/>
              </a:path>
              <a:path w="111125" h="2119629">
                <a:moveTo>
                  <a:pt x="64893" y="23622"/>
                </a:moveTo>
                <a:lnTo>
                  <a:pt x="63627" y="23622"/>
                </a:lnTo>
                <a:lnTo>
                  <a:pt x="55424" y="37683"/>
                </a:lnTo>
                <a:lnTo>
                  <a:pt x="64871" y="53922"/>
                </a:lnTo>
                <a:lnTo>
                  <a:pt x="64893" y="23622"/>
                </a:lnTo>
                <a:close/>
              </a:path>
              <a:path w="111125" h="2119629">
                <a:moveTo>
                  <a:pt x="63627" y="23622"/>
                </a:moveTo>
                <a:lnTo>
                  <a:pt x="47243" y="23622"/>
                </a:lnTo>
                <a:lnTo>
                  <a:pt x="55424" y="37683"/>
                </a:lnTo>
                <a:lnTo>
                  <a:pt x="63627" y="236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796036" y="2791333"/>
            <a:ext cx="2019300" cy="111125"/>
          </a:xfrm>
          <a:custGeom>
            <a:avLst/>
            <a:gdLst/>
            <a:ahLst/>
            <a:cxnLst/>
            <a:rect l="l" t="t" r="r" b="b"/>
            <a:pathLst>
              <a:path w="2019300" h="111125">
                <a:moveTo>
                  <a:pt x="1981526" y="55372"/>
                </a:moveTo>
                <a:lnTo>
                  <a:pt x="1914906" y="94234"/>
                </a:lnTo>
                <a:lnTo>
                  <a:pt x="1913382" y="100075"/>
                </a:lnTo>
                <a:lnTo>
                  <a:pt x="1918716" y="109219"/>
                </a:lnTo>
                <a:lnTo>
                  <a:pt x="1924431" y="110743"/>
                </a:lnTo>
                <a:lnTo>
                  <a:pt x="2002980" y="64897"/>
                </a:lnTo>
                <a:lnTo>
                  <a:pt x="2000504" y="64897"/>
                </a:lnTo>
                <a:lnTo>
                  <a:pt x="2000504" y="63626"/>
                </a:lnTo>
                <a:lnTo>
                  <a:pt x="1995678" y="63626"/>
                </a:lnTo>
                <a:lnTo>
                  <a:pt x="1981526" y="55372"/>
                </a:lnTo>
                <a:close/>
              </a:path>
              <a:path w="2019300" h="111125">
                <a:moveTo>
                  <a:pt x="196519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965198" y="64897"/>
                </a:lnTo>
                <a:lnTo>
                  <a:pt x="1981526" y="55372"/>
                </a:lnTo>
                <a:lnTo>
                  <a:pt x="1965198" y="45847"/>
                </a:lnTo>
                <a:close/>
              </a:path>
              <a:path w="2019300" h="111125">
                <a:moveTo>
                  <a:pt x="2002981" y="45847"/>
                </a:moveTo>
                <a:lnTo>
                  <a:pt x="2000504" y="45847"/>
                </a:lnTo>
                <a:lnTo>
                  <a:pt x="2000504" y="64897"/>
                </a:lnTo>
                <a:lnTo>
                  <a:pt x="2002980" y="64897"/>
                </a:lnTo>
                <a:lnTo>
                  <a:pt x="2019300" y="55372"/>
                </a:lnTo>
                <a:lnTo>
                  <a:pt x="2002981" y="45847"/>
                </a:lnTo>
                <a:close/>
              </a:path>
              <a:path w="2019300" h="111125">
                <a:moveTo>
                  <a:pt x="1995678" y="47116"/>
                </a:moveTo>
                <a:lnTo>
                  <a:pt x="1981526" y="55372"/>
                </a:lnTo>
                <a:lnTo>
                  <a:pt x="1995678" y="63626"/>
                </a:lnTo>
                <a:lnTo>
                  <a:pt x="1995678" y="47116"/>
                </a:lnTo>
                <a:close/>
              </a:path>
              <a:path w="2019300" h="111125">
                <a:moveTo>
                  <a:pt x="2000504" y="47116"/>
                </a:moveTo>
                <a:lnTo>
                  <a:pt x="1995678" y="47116"/>
                </a:lnTo>
                <a:lnTo>
                  <a:pt x="1995678" y="63626"/>
                </a:lnTo>
                <a:lnTo>
                  <a:pt x="2000504" y="63626"/>
                </a:lnTo>
                <a:lnTo>
                  <a:pt x="2000504" y="47116"/>
                </a:lnTo>
                <a:close/>
              </a:path>
              <a:path w="2019300" h="111125">
                <a:moveTo>
                  <a:pt x="1924558" y="0"/>
                </a:moveTo>
                <a:lnTo>
                  <a:pt x="1918716" y="1524"/>
                </a:lnTo>
                <a:lnTo>
                  <a:pt x="1913382" y="10667"/>
                </a:lnTo>
                <a:lnTo>
                  <a:pt x="1914906" y="16510"/>
                </a:lnTo>
                <a:lnTo>
                  <a:pt x="1981526" y="55372"/>
                </a:lnTo>
                <a:lnTo>
                  <a:pt x="1995678" y="47116"/>
                </a:lnTo>
                <a:lnTo>
                  <a:pt x="2000504" y="47116"/>
                </a:lnTo>
                <a:lnTo>
                  <a:pt x="2000504" y="45847"/>
                </a:lnTo>
                <a:lnTo>
                  <a:pt x="2002981" y="45847"/>
                </a:lnTo>
                <a:lnTo>
                  <a:pt x="1929003" y="2666"/>
                </a:lnTo>
                <a:lnTo>
                  <a:pt x="192455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3"/>
          <p:cNvSpPr/>
          <p:nvPr/>
        </p:nvSpPr>
        <p:spPr>
          <a:xfrm>
            <a:off x="1420875" y="3006724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0" y="76962"/>
                </a:moveTo>
                <a:lnTo>
                  <a:pt x="6042" y="46988"/>
                </a:lnTo>
                <a:lnTo>
                  <a:pt x="22526" y="22526"/>
                </a:lnTo>
                <a:lnTo>
                  <a:pt x="46988" y="6042"/>
                </a:lnTo>
                <a:lnTo>
                  <a:pt x="76962" y="0"/>
                </a:lnTo>
                <a:lnTo>
                  <a:pt x="106935" y="6042"/>
                </a:lnTo>
                <a:lnTo>
                  <a:pt x="131397" y="22526"/>
                </a:lnTo>
                <a:lnTo>
                  <a:pt x="147881" y="46988"/>
                </a:lnTo>
                <a:lnTo>
                  <a:pt x="153924" y="76962"/>
                </a:lnTo>
                <a:lnTo>
                  <a:pt x="147881" y="106935"/>
                </a:lnTo>
                <a:lnTo>
                  <a:pt x="131397" y="131397"/>
                </a:lnTo>
                <a:lnTo>
                  <a:pt x="106935" y="147881"/>
                </a:lnTo>
                <a:lnTo>
                  <a:pt x="76962" y="153924"/>
                </a:lnTo>
                <a:lnTo>
                  <a:pt x="46988" y="147881"/>
                </a:lnTo>
                <a:lnTo>
                  <a:pt x="22526" y="131397"/>
                </a:lnTo>
                <a:lnTo>
                  <a:pt x="6042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4"/>
          <p:cNvSpPr/>
          <p:nvPr/>
        </p:nvSpPr>
        <p:spPr>
          <a:xfrm>
            <a:off x="1642237" y="3054349"/>
            <a:ext cx="172974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5"/>
          <p:cNvSpPr/>
          <p:nvPr/>
        </p:nvSpPr>
        <p:spPr>
          <a:xfrm>
            <a:off x="1593087" y="2835274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1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1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6"/>
          <p:cNvSpPr/>
          <p:nvPr/>
        </p:nvSpPr>
        <p:spPr>
          <a:xfrm>
            <a:off x="1442212" y="2512186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1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1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7"/>
          <p:cNvSpPr/>
          <p:nvPr/>
        </p:nvSpPr>
        <p:spPr>
          <a:xfrm>
            <a:off x="1759203" y="2479420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0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0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8"/>
          <p:cNvSpPr/>
          <p:nvPr/>
        </p:nvSpPr>
        <p:spPr>
          <a:xfrm>
            <a:off x="1586230" y="2615057"/>
            <a:ext cx="153670" cy="154305"/>
          </a:xfrm>
          <a:custGeom>
            <a:avLst/>
            <a:gdLst/>
            <a:ahLst/>
            <a:cxnLst/>
            <a:rect l="l" t="t" r="r" b="b"/>
            <a:pathLst>
              <a:path w="153669" h="154305">
                <a:moveTo>
                  <a:pt x="0" y="76962"/>
                </a:moveTo>
                <a:lnTo>
                  <a:pt x="6018" y="46988"/>
                </a:lnTo>
                <a:lnTo>
                  <a:pt x="22431" y="22526"/>
                </a:lnTo>
                <a:lnTo>
                  <a:pt x="46773" y="6042"/>
                </a:lnTo>
                <a:lnTo>
                  <a:pt x="76581" y="0"/>
                </a:lnTo>
                <a:lnTo>
                  <a:pt x="106388" y="6042"/>
                </a:lnTo>
                <a:lnTo>
                  <a:pt x="130730" y="22526"/>
                </a:lnTo>
                <a:lnTo>
                  <a:pt x="147143" y="46988"/>
                </a:lnTo>
                <a:lnTo>
                  <a:pt x="153162" y="76962"/>
                </a:lnTo>
                <a:lnTo>
                  <a:pt x="147143" y="106935"/>
                </a:lnTo>
                <a:lnTo>
                  <a:pt x="130730" y="131397"/>
                </a:lnTo>
                <a:lnTo>
                  <a:pt x="106388" y="147881"/>
                </a:lnTo>
                <a:lnTo>
                  <a:pt x="76581" y="153924"/>
                </a:lnTo>
                <a:lnTo>
                  <a:pt x="46773" y="147881"/>
                </a:lnTo>
                <a:lnTo>
                  <a:pt x="22431" y="131397"/>
                </a:lnTo>
                <a:lnTo>
                  <a:pt x="6018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9"/>
          <p:cNvSpPr/>
          <p:nvPr/>
        </p:nvSpPr>
        <p:spPr>
          <a:xfrm>
            <a:off x="1350009" y="2752217"/>
            <a:ext cx="153670" cy="154305"/>
          </a:xfrm>
          <a:custGeom>
            <a:avLst/>
            <a:gdLst/>
            <a:ahLst/>
            <a:cxnLst/>
            <a:rect l="l" t="t" r="r" b="b"/>
            <a:pathLst>
              <a:path w="153669" h="154305">
                <a:moveTo>
                  <a:pt x="0" y="76962"/>
                </a:moveTo>
                <a:lnTo>
                  <a:pt x="6018" y="46988"/>
                </a:lnTo>
                <a:lnTo>
                  <a:pt x="22431" y="22526"/>
                </a:lnTo>
                <a:lnTo>
                  <a:pt x="46773" y="6042"/>
                </a:lnTo>
                <a:lnTo>
                  <a:pt x="76581" y="0"/>
                </a:lnTo>
                <a:lnTo>
                  <a:pt x="106388" y="6042"/>
                </a:lnTo>
                <a:lnTo>
                  <a:pt x="130730" y="22526"/>
                </a:lnTo>
                <a:lnTo>
                  <a:pt x="147143" y="46988"/>
                </a:lnTo>
                <a:lnTo>
                  <a:pt x="153162" y="76962"/>
                </a:lnTo>
                <a:lnTo>
                  <a:pt x="147143" y="106935"/>
                </a:lnTo>
                <a:lnTo>
                  <a:pt x="130730" y="131397"/>
                </a:lnTo>
                <a:lnTo>
                  <a:pt x="106388" y="147881"/>
                </a:lnTo>
                <a:lnTo>
                  <a:pt x="76581" y="153923"/>
                </a:lnTo>
                <a:lnTo>
                  <a:pt x="46773" y="147881"/>
                </a:lnTo>
                <a:lnTo>
                  <a:pt x="22431" y="131397"/>
                </a:lnTo>
                <a:lnTo>
                  <a:pt x="6018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0"/>
          <p:cNvSpPr/>
          <p:nvPr/>
        </p:nvSpPr>
        <p:spPr>
          <a:xfrm>
            <a:off x="1635759" y="237197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0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0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1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1"/>
          <p:cNvSpPr/>
          <p:nvPr/>
        </p:nvSpPr>
        <p:spPr>
          <a:xfrm>
            <a:off x="2535681" y="2933445"/>
            <a:ext cx="136905" cy="136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2"/>
          <p:cNvSpPr/>
          <p:nvPr/>
        </p:nvSpPr>
        <p:spPr>
          <a:xfrm>
            <a:off x="1183259" y="3342512"/>
            <a:ext cx="136398" cy="136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3"/>
          <p:cNvSpPr/>
          <p:nvPr/>
        </p:nvSpPr>
        <p:spPr>
          <a:xfrm>
            <a:off x="1515109" y="3536695"/>
            <a:ext cx="136398" cy="1363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4"/>
          <p:cNvSpPr/>
          <p:nvPr/>
        </p:nvSpPr>
        <p:spPr>
          <a:xfrm>
            <a:off x="2335275" y="3366515"/>
            <a:ext cx="136270" cy="1362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5"/>
          <p:cNvSpPr/>
          <p:nvPr/>
        </p:nvSpPr>
        <p:spPr>
          <a:xfrm>
            <a:off x="1916937" y="3583939"/>
            <a:ext cx="136398" cy="1363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6"/>
          <p:cNvSpPr/>
          <p:nvPr/>
        </p:nvSpPr>
        <p:spPr>
          <a:xfrm>
            <a:off x="875792" y="3015107"/>
            <a:ext cx="136270" cy="1363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7"/>
          <p:cNvSpPr/>
          <p:nvPr/>
        </p:nvSpPr>
        <p:spPr>
          <a:xfrm>
            <a:off x="1903221" y="2759074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1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1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8"/>
          <p:cNvSpPr/>
          <p:nvPr/>
        </p:nvSpPr>
        <p:spPr>
          <a:xfrm>
            <a:off x="2091055" y="2902711"/>
            <a:ext cx="172212" cy="172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9"/>
          <p:cNvSpPr/>
          <p:nvPr/>
        </p:nvSpPr>
        <p:spPr>
          <a:xfrm>
            <a:off x="2081530" y="257009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1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1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0"/>
          <p:cNvSpPr/>
          <p:nvPr/>
        </p:nvSpPr>
        <p:spPr>
          <a:xfrm>
            <a:off x="1903221" y="3115690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1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1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1"/>
          <p:cNvSpPr/>
          <p:nvPr/>
        </p:nvSpPr>
        <p:spPr>
          <a:xfrm>
            <a:off x="2535681" y="2431414"/>
            <a:ext cx="136905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2"/>
          <p:cNvSpPr/>
          <p:nvPr/>
        </p:nvSpPr>
        <p:spPr>
          <a:xfrm>
            <a:off x="2354834" y="2107564"/>
            <a:ext cx="136906" cy="1369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3"/>
          <p:cNvSpPr/>
          <p:nvPr/>
        </p:nvSpPr>
        <p:spPr>
          <a:xfrm>
            <a:off x="1964817" y="1908429"/>
            <a:ext cx="136905" cy="1367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4"/>
          <p:cNvSpPr/>
          <p:nvPr/>
        </p:nvSpPr>
        <p:spPr>
          <a:xfrm>
            <a:off x="1495678" y="1908429"/>
            <a:ext cx="136779" cy="1367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5"/>
          <p:cNvSpPr/>
          <p:nvPr/>
        </p:nvSpPr>
        <p:spPr>
          <a:xfrm>
            <a:off x="1082040" y="2051430"/>
            <a:ext cx="136906" cy="1369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6"/>
          <p:cNvSpPr/>
          <p:nvPr/>
        </p:nvSpPr>
        <p:spPr>
          <a:xfrm>
            <a:off x="878586" y="2487040"/>
            <a:ext cx="136906" cy="1367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7"/>
          <p:cNvSpPr txBox="1"/>
          <p:nvPr/>
        </p:nvSpPr>
        <p:spPr>
          <a:xfrm>
            <a:off x="2331846" y="2855467"/>
            <a:ext cx="965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60" dirty="0">
                <a:latin typeface="Arial" panose="020B0604020202020204"/>
                <a:cs typeface="Arial" panose="020B0604020202020204"/>
              </a:rPr>
              <a:t>1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7" name="object 38"/>
          <p:cNvSpPr/>
          <p:nvPr/>
        </p:nvSpPr>
        <p:spPr>
          <a:xfrm>
            <a:off x="2387853" y="2789555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98425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9"/>
          <p:cNvSpPr/>
          <p:nvPr/>
        </p:nvSpPr>
        <p:spPr>
          <a:xfrm>
            <a:off x="1251712" y="2789555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98425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0"/>
          <p:cNvSpPr txBox="1"/>
          <p:nvPr/>
        </p:nvSpPr>
        <p:spPr>
          <a:xfrm>
            <a:off x="1182243" y="2871216"/>
            <a:ext cx="1390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40" dirty="0">
                <a:latin typeface="Arial" panose="020B0604020202020204"/>
                <a:cs typeface="Arial" panose="020B0604020202020204"/>
              </a:rPr>
              <a:t>-</a:t>
            </a:r>
            <a:r>
              <a:rPr sz="1100" spc="-60" dirty="0">
                <a:latin typeface="Arial" panose="020B0604020202020204"/>
                <a:cs typeface="Arial" panose="020B0604020202020204"/>
              </a:rPr>
              <a:t>1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41"/>
          <p:cNvSpPr txBox="1"/>
          <p:nvPr/>
        </p:nvSpPr>
        <p:spPr>
          <a:xfrm>
            <a:off x="1628521" y="3295142"/>
            <a:ext cx="1390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40" dirty="0">
                <a:latin typeface="Arial" panose="020B0604020202020204"/>
                <a:cs typeface="Arial" panose="020B0604020202020204"/>
              </a:rPr>
              <a:t>-</a:t>
            </a:r>
            <a:r>
              <a:rPr sz="1100" spc="-60" dirty="0">
                <a:latin typeface="Arial" panose="020B0604020202020204"/>
                <a:cs typeface="Arial" panose="020B0604020202020204"/>
              </a:rPr>
              <a:t>1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1" name="object 42"/>
          <p:cNvSpPr/>
          <p:nvPr/>
        </p:nvSpPr>
        <p:spPr>
          <a:xfrm>
            <a:off x="1786636" y="338010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3"/>
          <p:cNvSpPr/>
          <p:nvPr/>
        </p:nvSpPr>
        <p:spPr>
          <a:xfrm>
            <a:off x="1786636" y="2279777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4"/>
          <p:cNvSpPr txBox="1"/>
          <p:nvPr/>
        </p:nvSpPr>
        <p:spPr>
          <a:xfrm>
            <a:off x="1655445" y="2174240"/>
            <a:ext cx="965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60" dirty="0">
                <a:latin typeface="Arial" panose="020B0604020202020204"/>
                <a:cs typeface="Arial" panose="020B0604020202020204"/>
              </a:rPr>
              <a:t>1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4" name="object 45"/>
          <p:cNvSpPr/>
          <p:nvPr/>
        </p:nvSpPr>
        <p:spPr>
          <a:xfrm>
            <a:off x="1239520" y="2279777"/>
            <a:ext cx="1143000" cy="1102360"/>
          </a:xfrm>
          <a:custGeom>
            <a:avLst/>
            <a:gdLst/>
            <a:ahLst/>
            <a:cxnLst/>
            <a:rect l="l" t="t" r="r" b="b"/>
            <a:pathLst>
              <a:path w="1143000" h="1102360">
                <a:moveTo>
                  <a:pt x="0" y="550926"/>
                </a:moveTo>
                <a:lnTo>
                  <a:pt x="2098" y="503386"/>
                </a:lnTo>
                <a:lnTo>
                  <a:pt x="8277" y="456970"/>
                </a:lnTo>
                <a:lnTo>
                  <a:pt x="18367" y="411843"/>
                </a:lnTo>
                <a:lnTo>
                  <a:pt x="32195" y="368171"/>
                </a:lnTo>
                <a:lnTo>
                  <a:pt x="49589" y="326118"/>
                </a:lnTo>
                <a:lnTo>
                  <a:pt x="70379" y="285849"/>
                </a:lnTo>
                <a:lnTo>
                  <a:pt x="94392" y="247531"/>
                </a:lnTo>
                <a:lnTo>
                  <a:pt x="121457" y="211329"/>
                </a:lnTo>
                <a:lnTo>
                  <a:pt x="151402" y="177407"/>
                </a:lnTo>
                <a:lnTo>
                  <a:pt x="184056" y="145931"/>
                </a:lnTo>
                <a:lnTo>
                  <a:pt x="219246" y="117067"/>
                </a:lnTo>
                <a:lnTo>
                  <a:pt x="256802" y="90979"/>
                </a:lnTo>
                <a:lnTo>
                  <a:pt x="296551" y="67834"/>
                </a:lnTo>
                <a:lnTo>
                  <a:pt x="338322" y="47795"/>
                </a:lnTo>
                <a:lnTo>
                  <a:pt x="381944" y="31030"/>
                </a:lnTo>
                <a:lnTo>
                  <a:pt x="427244" y="17702"/>
                </a:lnTo>
                <a:lnTo>
                  <a:pt x="474051" y="7977"/>
                </a:lnTo>
                <a:lnTo>
                  <a:pt x="522193" y="2022"/>
                </a:lnTo>
                <a:lnTo>
                  <a:pt x="571500" y="0"/>
                </a:lnTo>
                <a:lnTo>
                  <a:pt x="620806" y="2022"/>
                </a:lnTo>
                <a:lnTo>
                  <a:pt x="668948" y="7977"/>
                </a:lnTo>
                <a:lnTo>
                  <a:pt x="715755" y="17702"/>
                </a:lnTo>
                <a:lnTo>
                  <a:pt x="761055" y="31030"/>
                </a:lnTo>
                <a:lnTo>
                  <a:pt x="804677" y="47795"/>
                </a:lnTo>
                <a:lnTo>
                  <a:pt x="846448" y="67834"/>
                </a:lnTo>
                <a:lnTo>
                  <a:pt x="886197" y="90979"/>
                </a:lnTo>
                <a:lnTo>
                  <a:pt x="923753" y="117067"/>
                </a:lnTo>
                <a:lnTo>
                  <a:pt x="958943" y="145931"/>
                </a:lnTo>
                <a:lnTo>
                  <a:pt x="991597" y="177407"/>
                </a:lnTo>
                <a:lnTo>
                  <a:pt x="1021542" y="211329"/>
                </a:lnTo>
                <a:lnTo>
                  <a:pt x="1048607" y="247531"/>
                </a:lnTo>
                <a:lnTo>
                  <a:pt x="1072620" y="285849"/>
                </a:lnTo>
                <a:lnTo>
                  <a:pt x="1093410" y="326118"/>
                </a:lnTo>
                <a:lnTo>
                  <a:pt x="1110804" y="368171"/>
                </a:lnTo>
                <a:lnTo>
                  <a:pt x="1124632" y="411843"/>
                </a:lnTo>
                <a:lnTo>
                  <a:pt x="1134722" y="456970"/>
                </a:lnTo>
                <a:lnTo>
                  <a:pt x="1140901" y="503386"/>
                </a:lnTo>
                <a:lnTo>
                  <a:pt x="1143000" y="550926"/>
                </a:lnTo>
                <a:lnTo>
                  <a:pt x="1140901" y="598465"/>
                </a:lnTo>
                <a:lnTo>
                  <a:pt x="1134722" y="644881"/>
                </a:lnTo>
                <a:lnTo>
                  <a:pt x="1124632" y="690008"/>
                </a:lnTo>
                <a:lnTo>
                  <a:pt x="1110804" y="733680"/>
                </a:lnTo>
                <a:lnTo>
                  <a:pt x="1093410" y="775733"/>
                </a:lnTo>
                <a:lnTo>
                  <a:pt x="1072620" y="816002"/>
                </a:lnTo>
                <a:lnTo>
                  <a:pt x="1048607" y="854320"/>
                </a:lnTo>
                <a:lnTo>
                  <a:pt x="1021542" y="890522"/>
                </a:lnTo>
                <a:lnTo>
                  <a:pt x="991597" y="924444"/>
                </a:lnTo>
                <a:lnTo>
                  <a:pt x="958943" y="955920"/>
                </a:lnTo>
                <a:lnTo>
                  <a:pt x="923753" y="984784"/>
                </a:lnTo>
                <a:lnTo>
                  <a:pt x="886197" y="1010872"/>
                </a:lnTo>
                <a:lnTo>
                  <a:pt x="846448" y="1034017"/>
                </a:lnTo>
                <a:lnTo>
                  <a:pt x="804677" y="1054056"/>
                </a:lnTo>
                <a:lnTo>
                  <a:pt x="761055" y="1070821"/>
                </a:lnTo>
                <a:lnTo>
                  <a:pt x="715755" y="1084149"/>
                </a:lnTo>
                <a:lnTo>
                  <a:pt x="668948" y="1093874"/>
                </a:lnTo>
                <a:lnTo>
                  <a:pt x="620806" y="1099829"/>
                </a:lnTo>
                <a:lnTo>
                  <a:pt x="571500" y="1101852"/>
                </a:lnTo>
                <a:lnTo>
                  <a:pt x="522193" y="1099829"/>
                </a:lnTo>
                <a:lnTo>
                  <a:pt x="474051" y="1093874"/>
                </a:lnTo>
                <a:lnTo>
                  <a:pt x="427244" y="1084149"/>
                </a:lnTo>
                <a:lnTo>
                  <a:pt x="381944" y="1070821"/>
                </a:lnTo>
                <a:lnTo>
                  <a:pt x="338322" y="1054056"/>
                </a:lnTo>
                <a:lnTo>
                  <a:pt x="296551" y="1034017"/>
                </a:lnTo>
                <a:lnTo>
                  <a:pt x="256802" y="1010872"/>
                </a:lnTo>
                <a:lnTo>
                  <a:pt x="219246" y="984784"/>
                </a:lnTo>
                <a:lnTo>
                  <a:pt x="184056" y="955920"/>
                </a:lnTo>
                <a:lnTo>
                  <a:pt x="151402" y="924444"/>
                </a:lnTo>
                <a:lnTo>
                  <a:pt x="121457" y="890522"/>
                </a:lnTo>
                <a:lnTo>
                  <a:pt x="94392" y="854320"/>
                </a:lnTo>
                <a:lnTo>
                  <a:pt x="70379" y="816002"/>
                </a:lnTo>
                <a:lnTo>
                  <a:pt x="49589" y="775733"/>
                </a:lnTo>
                <a:lnTo>
                  <a:pt x="32195" y="733680"/>
                </a:lnTo>
                <a:lnTo>
                  <a:pt x="18367" y="690008"/>
                </a:lnTo>
                <a:lnTo>
                  <a:pt x="8277" y="644881"/>
                </a:lnTo>
                <a:lnTo>
                  <a:pt x="2098" y="598465"/>
                </a:lnTo>
                <a:lnTo>
                  <a:pt x="0" y="550926"/>
                </a:lnTo>
                <a:close/>
              </a:path>
            </a:pathLst>
          </a:custGeom>
          <a:ln w="1295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2"/>
          <p:cNvSpPr/>
          <p:nvPr/>
        </p:nvSpPr>
        <p:spPr bwMode="auto">
          <a:xfrm>
            <a:off x="479862" y="91298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007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515" y="987425"/>
            <a:ext cx="16497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非线性分类边界</a:t>
            </a:r>
          </a:p>
        </p:txBody>
      </p:sp>
      <p:sp>
        <p:nvSpPr>
          <p:cNvPr id="46" name="object 46"/>
          <p:cNvSpPr/>
          <p:nvPr/>
        </p:nvSpPr>
        <p:spPr>
          <a:xfrm>
            <a:off x="3068446" y="2561844"/>
            <a:ext cx="5266944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68269" y="3036570"/>
            <a:ext cx="5278373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87473" y="2926588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1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6720" y="1887473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2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05508" y="2178939"/>
            <a:ext cx="111125" cy="1686560"/>
          </a:xfrm>
          <a:custGeom>
            <a:avLst/>
            <a:gdLst/>
            <a:ahLst/>
            <a:cxnLst/>
            <a:rect l="l" t="t" r="r" b="b"/>
            <a:pathLst>
              <a:path w="111125" h="1686560">
                <a:moveTo>
                  <a:pt x="55680" y="37816"/>
                </a:moveTo>
                <a:lnTo>
                  <a:pt x="46028" y="54123"/>
                </a:lnTo>
                <a:lnTo>
                  <a:pt x="36830" y="1685874"/>
                </a:lnTo>
                <a:lnTo>
                  <a:pt x="55880" y="1685975"/>
                </a:lnTo>
                <a:lnTo>
                  <a:pt x="65077" y="54120"/>
                </a:lnTo>
                <a:lnTo>
                  <a:pt x="55680" y="37816"/>
                </a:lnTo>
                <a:close/>
              </a:path>
              <a:path w="111125" h="1686560">
                <a:moveTo>
                  <a:pt x="66714" y="18796"/>
                </a:moveTo>
                <a:lnTo>
                  <a:pt x="46227" y="18796"/>
                </a:lnTo>
                <a:lnTo>
                  <a:pt x="65277" y="18923"/>
                </a:lnTo>
                <a:lnTo>
                  <a:pt x="65079" y="54123"/>
                </a:lnTo>
                <a:lnTo>
                  <a:pt x="91567" y="100075"/>
                </a:lnTo>
                <a:lnTo>
                  <a:pt x="94106" y="104648"/>
                </a:lnTo>
                <a:lnTo>
                  <a:pt x="99949" y="106172"/>
                </a:lnTo>
                <a:lnTo>
                  <a:pt x="104520" y="103505"/>
                </a:lnTo>
                <a:lnTo>
                  <a:pt x="109093" y="100965"/>
                </a:lnTo>
                <a:lnTo>
                  <a:pt x="110617" y="95123"/>
                </a:lnTo>
                <a:lnTo>
                  <a:pt x="108076" y="90550"/>
                </a:lnTo>
                <a:lnTo>
                  <a:pt x="66714" y="18796"/>
                </a:lnTo>
                <a:close/>
              </a:path>
              <a:path w="111125" h="1686560">
                <a:moveTo>
                  <a:pt x="55880" y="0"/>
                </a:moveTo>
                <a:lnTo>
                  <a:pt x="2667" y="89916"/>
                </a:lnTo>
                <a:lnTo>
                  <a:pt x="0" y="94487"/>
                </a:lnTo>
                <a:lnTo>
                  <a:pt x="1524" y="100330"/>
                </a:lnTo>
                <a:lnTo>
                  <a:pt x="6095" y="102997"/>
                </a:lnTo>
                <a:lnTo>
                  <a:pt x="10540" y="105663"/>
                </a:lnTo>
                <a:lnTo>
                  <a:pt x="16382" y="104140"/>
                </a:lnTo>
                <a:lnTo>
                  <a:pt x="19050" y="99694"/>
                </a:lnTo>
                <a:lnTo>
                  <a:pt x="46026" y="54123"/>
                </a:lnTo>
                <a:lnTo>
                  <a:pt x="46227" y="18796"/>
                </a:lnTo>
                <a:lnTo>
                  <a:pt x="66714" y="18796"/>
                </a:lnTo>
                <a:lnTo>
                  <a:pt x="55880" y="0"/>
                </a:lnTo>
                <a:close/>
              </a:path>
              <a:path w="111125" h="1686560">
                <a:moveTo>
                  <a:pt x="65251" y="23622"/>
                </a:moveTo>
                <a:lnTo>
                  <a:pt x="47498" y="23622"/>
                </a:lnTo>
                <a:lnTo>
                  <a:pt x="64007" y="23749"/>
                </a:lnTo>
                <a:lnTo>
                  <a:pt x="55680" y="37816"/>
                </a:lnTo>
                <a:lnTo>
                  <a:pt x="65079" y="54123"/>
                </a:lnTo>
                <a:lnTo>
                  <a:pt x="65251" y="23622"/>
                </a:lnTo>
                <a:close/>
              </a:path>
              <a:path w="111125" h="1686560">
                <a:moveTo>
                  <a:pt x="46227" y="18796"/>
                </a:moveTo>
                <a:lnTo>
                  <a:pt x="46028" y="54120"/>
                </a:lnTo>
                <a:lnTo>
                  <a:pt x="55680" y="37816"/>
                </a:lnTo>
                <a:lnTo>
                  <a:pt x="47498" y="23622"/>
                </a:lnTo>
                <a:lnTo>
                  <a:pt x="65251" y="23622"/>
                </a:lnTo>
                <a:lnTo>
                  <a:pt x="65277" y="18923"/>
                </a:lnTo>
                <a:lnTo>
                  <a:pt x="46227" y="18796"/>
                </a:lnTo>
                <a:close/>
              </a:path>
              <a:path w="111125" h="1686560">
                <a:moveTo>
                  <a:pt x="47498" y="23622"/>
                </a:moveTo>
                <a:lnTo>
                  <a:pt x="55680" y="37816"/>
                </a:lnTo>
                <a:lnTo>
                  <a:pt x="64007" y="23749"/>
                </a:lnTo>
                <a:lnTo>
                  <a:pt x="47498" y="236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806" y="3021203"/>
            <a:ext cx="1729105" cy="111125"/>
          </a:xfrm>
          <a:custGeom>
            <a:avLst/>
            <a:gdLst/>
            <a:ahLst/>
            <a:cxnLst/>
            <a:rect l="l" t="t" r="r" b="b"/>
            <a:pathLst>
              <a:path w="1729104" h="111125">
                <a:moveTo>
                  <a:pt x="1690950" y="55372"/>
                </a:moveTo>
                <a:lnTo>
                  <a:pt x="1624330" y="94234"/>
                </a:lnTo>
                <a:lnTo>
                  <a:pt x="1622805" y="100076"/>
                </a:lnTo>
                <a:lnTo>
                  <a:pt x="1628139" y="109220"/>
                </a:lnTo>
                <a:lnTo>
                  <a:pt x="1633981" y="110744"/>
                </a:lnTo>
                <a:lnTo>
                  <a:pt x="1712531" y="64897"/>
                </a:lnTo>
                <a:lnTo>
                  <a:pt x="1709927" y="64897"/>
                </a:lnTo>
                <a:lnTo>
                  <a:pt x="1709927" y="63627"/>
                </a:lnTo>
                <a:lnTo>
                  <a:pt x="1705102" y="63627"/>
                </a:lnTo>
                <a:lnTo>
                  <a:pt x="1690950" y="55372"/>
                </a:lnTo>
                <a:close/>
              </a:path>
              <a:path w="1729104" h="111125">
                <a:moveTo>
                  <a:pt x="1674622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674622" y="64897"/>
                </a:lnTo>
                <a:lnTo>
                  <a:pt x="1690950" y="55372"/>
                </a:lnTo>
                <a:lnTo>
                  <a:pt x="1674622" y="45847"/>
                </a:lnTo>
                <a:close/>
              </a:path>
              <a:path w="1729104" h="111125">
                <a:moveTo>
                  <a:pt x="1712532" y="45847"/>
                </a:moveTo>
                <a:lnTo>
                  <a:pt x="1709927" y="45847"/>
                </a:lnTo>
                <a:lnTo>
                  <a:pt x="1709927" y="64897"/>
                </a:lnTo>
                <a:lnTo>
                  <a:pt x="1712531" y="64897"/>
                </a:lnTo>
                <a:lnTo>
                  <a:pt x="1728851" y="55372"/>
                </a:lnTo>
                <a:lnTo>
                  <a:pt x="1712532" y="45847"/>
                </a:lnTo>
                <a:close/>
              </a:path>
              <a:path w="1729104" h="111125">
                <a:moveTo>
                  <a:pt x="1705102" y="47117"/>
                </a:moveTo>
                <a:lnTo>
                  <a:pt x="1690950" y="55372"/>
                </a:lnTo>
                <a:lnTo>
                  <a:pt x="1705102" y="63627"/>
                </a:lnTo>
                <a:lnTo>
                  <a:pt x="1705102" y="47117"/>
                </a:lnTo>
                <a:close/>
              </a:path>
              <a:path w="1729104" h="111125">
                <a:moveTo>
                  <a:pt x="1709927" y="47117"/>
                </a:moveTo>
                <a:lnTo>
                  <a:pt x="1705102" y="47117"/>
                </a:lnTo>
                <a:lnTo>
                  <a:pt x="1705102" y="63627"/>
                </a:lnTo>
                <a:lnTo>
                  <a:pt x="1709927" y="63627"/>
                </a:lnTo>
                <a:lnTo>
                  <a:pt x="1709927" y="47117"/>
                </a:lnTo>
                <a:close/>
              </a:path>
              <a:path w="1729104" h="111125">
                <a:moveTo>
                  <a:pt x="1633981" y="0"/>
                </a:moveTo>
                <a:lnTo>
                  <a:pt x="1628139" y="1524"/>
                </a:lnTo>
                <a:lnTo>
                  <a:pt x="1622805" y="10668"/>
                </a:lnTo>
                <a:lnTo>
                  <a:pt x="1624330" y="16510"/>
                </a:lnTo>
                <a:lnTo>
                  <a:pt x="1690950" y="55372"/>
                </a:lnTo>
                <a:lnTo>
                  <a:pt x="1705102" y="47117"/>
                </a:lnTo>
                <a:lnTo>
                  <a:pt x="1709927" y="47117"/>
                </a:lnTo>
                <a:lnTo>
                  <a:pt x="1709927" y="45847"/>
                </a:lnTo>
                <a:lnTo>
                  <a:pt x="1712532" y="45847"/>
                </a:lnTo>
                <a:lnTo>
                  <a:pt x="16339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2"/>
          <p:cNvSpPr/>
          <p:nvPr/>
        </p:nvSpPr>
        <p:spPr>
          <a:xfrm>
            <a:off x="680227" y="2333244"/>
            <a:ext cx="1024255" cy="869315"/>
          </a:xfrm>
          <a:custGeom>
            <a:avLst/>
            <a:gdLst/>
            <a:ahLst/>
            <a:cxnLst/>
            <a:rect l="l" t="t" r="r" b="b"/>
            <a:pathLst>
              <a:path w="1024255" h="869314">
                <a:moveTo>
                  <a:pt x="405114" y="86740"/>
                </a:moveTo>
                <a:lnTo>
                  <a:pt x="368760" y="107732"/>
                </a:lnTo>
                <a:lnTo>
                  <a:pt x="324665" y="133181"/>
                </a:lnTo>
                <a:lnTo>
                  <a:pt x="275698" y="161520"/>
                </a:lnTo>
                <a:lnTo>
                  <a:pt x="224726" y="191182"/>
                </a:lnTo>
                <a:lnTo>
                  <a:pt x="174617" y="220600"/>
                </a:lnTo>
                <a:lnTo>
                  <a:pt x="128240" y="248207"/>
                </a:lnTo>
                <a:lnTo>
                  <a:pt x="88461" y="272436"/>
                </a:lnTo>
                <a:lnTo>
                  <a:pt x="58150" y="291718"/>
                </a:lnTo>
                <a:lnTo>
                  <a:pt x="23923" y="310653"/>
                </a:lnTo>
                <a:lnTo>
                  <a:pt x="12271" y="314324"/>
                </a:lnTo>
                <a:lnTo>
                  <a:pt x="11715" y="320472"/>
                </a:lnTo>
                <a:lnTo>
                  <a:pt x="10779" y="346836"/>
                </a:lnTo>
                <a:lnTo>
                  <a:pt x="6838" y="381637"/>
                </a:lnTo>
                <a:lnTo>
                  <a:pt x="2660" y="426828"/>
                </a:lnTo>
                <a:lnTo>
                  <a:pt x="0" y="478361"/>
                </a:lnTo>
                <a:lnTo>
                  <a:pt x="609" y="532191"/>
                </a:lnTo>
                <a:lnTo>
                  <a:pt x="6242" y="584271"/>
                </a:lnTo>
                <a:lnTo>
                  <a:pt x="18653" y="630554"/>
                </a:lnTo>
                <a:lnTo>
                  <a:pt x="37618" y="673998"/>
                </a:lnTo>
                <a:lnTo>
                  <a:pt x="61621" y="718429"/>
                </a:lnTo>
                <a:lnTo>
                  <a:pt x="90662" y="761110"/>
                </a:lnTo>
                <a:lnTo>
                  <a:pt x="124740" y="799305"/>
                </a:lnTo>
                <a:lnTo>
                  <a:pt x="163856" y="830274"/>
                </a:lnTo>
                <a:lnTo>
                  <a:pt x="208010" y="851280"/>
                </a:lnTo>
                <a:lnTo>
                  <a:pt x="247301" y="860908"/>
                </a:lnTo>
                <a:lnTo>
                  <a:pt x="293596" y="866935"/>
                </a:lnTo>
                <a:lnTo>
                  <a:pt x="344397" y="869084"/>
                </a:lnTo>
                <a:lnTo>
                  <a:pt x="397208" y="867076"/>
                </a:lnTo>
                <a:lnTo>
                  <a:pt x="449530" y="860633"/>
                </a:lnTo>
                <a:lnTo>
                  <a:pt x="498867" y="849477"/>
                </a:lnTo>
                <a:lnTo>
                  <a:pt x="542722" y="833329"/>
                </a:lnTo>
                <a:lnTo>
                  <a:pt x="578596" y="811910"/>
                </a:lnTo>
                <a:lnTo>
                  <a:pt x="604882" y="782130"/>
                </a:lnTo>
                <a:lnTo>
                  <a:pt x="623270" y="742930"/>
                </a:lnTo>
                <a:lnTo>
                  <a:pt x="636208" y="697079"/>
                </a:lnTo>
                <a:lnTo>
                  <a:pt x="646144" y="647350"/>
                </a:lnTo>
                <a:lnTo>
                  <a:pt x="655526" y="596514"/>
                </a:lnTo>
                <a:lnTo>
                  <a:pt x="666803" y="547342"/>
                </a:lnTo>
                <a:lnTo>
                  <a:pt x="682423" y="502604"/>
                </a:lnTo>
                <a:lnTo>
                  <a:pt x="704834" y="465073"/>
                </a:lnTo>
                <a:lnTo>
                  <a:pt x="741643" y="430488"/>
                </a:lnTo>
                <a:lnTo>
                  <a:pt x="788143" y="401208"/>
                </a:lnTo>
                <a:lnTo>
                  <a:pt x="839718" y="375790"/>
                </a:lnTo>
                <a:lnTo>
                  <a:pt x="891749" y="352788"/>
                </a:lnTo>
                <a:lnTo>
                  <a:pt x="939623" y="330759"/>
                </a:lnTo>
                <a:lnTo>
                  <a:pt x="978720" y="308259"/>
                </a:lnTo>
                <a:lnTo>
                  <a:pt x="1004427" y="283844"/>
                </a:lnTo>
                <a:lnTo>
                  <a:pt x="1021408" y="246318"/>
                </a:lnTo>
                <a:lnTo>
                  <a:pt x="1023814" y="207535"/>
                </a:lnTo>
                <a:lnTo>
                  <a:pt x="1012217" y="169380"/>
                </a:lnTo>
                <a:lnTo>
                  <a:pt x="987191" y="133737"/>
                </a:lnTo>
                <a:lnTo>
                  <a:pt x="949309" y="102488"/>
                </a:lnTo>
                <a:lnTo>
                  <a:pt x="915274" y="84739"/>
                </a:lnTo>
                <a:lnTo>
                  <a:pt x="870600" y="67294"/>
                </a:lnTo>
                <a:lnTo>
                  <a:pt x="818569" y="50705"/>
                </a:lnTo>
                <a:lnTo>
                  <a:pt x="762460" y="35528"/>
                </a:lnTo>
                <a:lnTo>
                  <a:pt x="705553" y="22315"/>
                </a:lnTo>
                <a:lnTo>
                  <a:pt x="651129" y="11620"/>
                </a:lnTo>
                <a:lnTo>
                  <a:pt x="602467" y="3997"/>
                </a:lnTo>
                <a:lnTo>
                  <a:pt x="562848" y="0"/>
                </a:lnTo>
                <a:lnTo>
                  <a:pt x="519694" y="2352"/>
                </a:lnTo>
                <a:lnTo>
                  <a:pt x="492366" y="14274"/>
                </a:lnTo>
                <a:lnTo>
                  <a:pt x="470841" y="33695"/>
                </a:lnTo>
                <a:lnTo>
                  <a:pt x="445097" y="58541"/>
                </a:lnTo>
                <a:lnTo>
                  <a:pt x="405114" y="86740"/>
                </a:lnTo>
                <a:close/>
              </a:path>
            </a:pathLst>
          </a:custGeom>
          <a:ln w="1295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916940"/>
            <a:ext cx="9975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预测函数：</a:t>
            </a: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其中：</a:t>
            </a:r>
          </a:p>
        </p:txBody>
      </p:sp>
      <p:sp>
        <p:nvSpPr>
          <p:cNvPr id="9" name="矩形 8"/>
          <p:cNvSpPr/>
          <p:nvPr/>
        </p:nvSpPr>
        <p:spPr>
          <a:xfrm>
            <a:off x="1225550" y="2475865"/>
            <a:ext cx="324612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分类任务</a:t>
            </a:r>
            <a:r>
              <a:rPr 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整合：</a:t>
            </a: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90599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27987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539552" y="388224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5550" y="3851275"/>
            <a:ext cx="4889500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解释:对于二分类任务(0,1),整合后y取0只保留</a:t>
            </a:r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                               y取1只保留</a:t>
            </a:r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在训练集当中，表示训练集样本属于各自正确样本的概率。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逻辑回归的求解</a:t>
            </a:r>
          </a:p>
        </p:txBody>
      </p:sp>
      <p:pic>
        <p:nvPicPr>
          <p:cNvPr id="2" name="图片 1" descr="回归逻辑决策边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15" y="794385"/>
            <a:ext cx="3521710" cy="2795905"/>
          </a:xfrm>
          <a:prstGeom prst="rect">
            <a:avLst/>
          </a:prstGeom>
        </p:spPr>
      </p:pic>
      <p:pic>
        <p:nvPicPr>
          <p:cNvPr id="4" name="图片 3" descr="sigmoid预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85" y="822325"/>
            <a:ext cx="2233295" cy="572770"/>
          </a:xfrm>
          <a:prstGeom prst="rect">
            <a:avLst/>
          </a:prstGeom>
        </p:spPr>
      </p:pic>
      <p:pic>
        <p:nvPicPr>
          <p:cNvPr id="7" name="图片 6" descr="sigmoid预测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085" y="1515110"/>
            <a:ext cx="2486660" cy="482600"/>
          </a:xfrm>
          <a:prstGeom prst="rect">
            <a:avLst/>
          </a:prstGeom>
        </p:spPr>
      </p:pic>
      <p:pic>
        <p:nvPicPr>
          <p:cNvPr id="14" name="图片 13" descr="sigmoid预测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840" y="2303145"/>
            <a:ext cx="2296795" cy="738505"/>
          </a:xfrm>
          <a:prstGeom prst="rect">
            <a:avLst/>
          </a:prstGeom>
        </p:spPr>
      </p:pic>
      <p:pic>
        <p:nvPicPr>
          <p:cNvPr id="15" name="图片 14" descr="sigmoid预测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840" y="3110865"/>
            <a:ext cx="2901315" cy="318135"/>
          </a:xfrm>
          <a:prstGeom prst="rect">
            <a:avLst/>
          </a:prstGeom>
        </p:spPr>
      </p:pic>
      <p:pic>
        <p:nvPicPr>
          <p:cNvPr id="16" name="图片 15" descr="sigmoid预测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630" y="3819525"/>
            <a:ext cx="1186815" cy="63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060450"/>
            <a:ext cx="679577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似然函数：</a:t>
            </a: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（解释：我们希望求解出的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θ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，尽可能使所有样本属于正确类别的概率越大越好）</a:t>
            </a:r>
          </a:p>
        </p:txBody>
      </p:sp>
      <p:sp>
        <p:nvSpPr>
          <p:cNvPr id="9" name="矩形 8"/>
          <p:cNvSpPr/>
          <p:nvPr/>
        </p:nvSpPr>
        <p:spPr>
          <a:xfrm>
            <a:off x="1225550" y="2762885"/>
            <a:ext cx="32461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对数似然：</a:t>
            </a: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04950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715007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539552" y="388224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5550" y="3851275"/>
            <a:ext cx="666496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此时应用梯度上升求最大值，引入                转换为梯度下降任务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逻辑回归的求解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逻辑回归似然函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15" y="916940"/>
            <a:ext cx="5106670" cy="688340"/>
          </a:xfrm>
          <a:prstGeom prst="rect">
            <a:avLst/>
          </a:prstGeom>
        </p:spPr>
      </p:pic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39315" y="2052955"/>
          <a:ext cx="400875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4" imgW="2451100" imgH="228600" progId="Equation.KSEE3">
                  <p:embed/>
                </p:oleObj>
              </mc:Choice>
              <mc:Fallback>
                <p:oleObj r:id="rId4" imgW="2451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9315" y="2052955"/>
                        <a:ext cx="400875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39315" y="2599690"/>
          <a:ext cx="568261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6" imgW="3403600" imgH="431800" progId="Equation.KSEE3">
                  <p:embed/>
                </p:oleObj>
              </mc:Choice>
              <mc:Fallback>
                <p:oleObj r:id="rId6" imgW="34036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9315" y="2599690"/>
                        <a:ext cx="568261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72890" y="3738245"/>
          <a:ext cx="123952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8" imgW="914400" imgH="393700" progId="Equation.KSEE3">
                  <p:embed/>
                </p:oleObj>
              </mc:Choice>
              <mc:Fallback>
                <p:oleObj r:id="rId8" imgW="914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2890" y="3738245"/>
                        <a:ext cx="123952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060450"/>
            <a:ext cx="10033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求导过程：</a:t>
            </a: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04950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27987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539552" y="388224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5550" y="3851275"/>
            <a:ext cx="666496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这里的    中的i表示第i个样本，j表示第j个指标特征。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逻辑回归的求解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530" y="864235"/>
          <a:ext cx="568261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3" imgW="3403600" imgH="431800" progId="Equation.KSEE3">
                  <p:embed/>
                </p:oleObj>
              </mc:Choice>
              <mc:Fallback>
                <p:oleObj r:id="rId3" imgW="34036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8530" y="864235"/>
                        <a:ext cx="568261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4135" y="2360295"/>
          <a:ext cx="498284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5" imgW="2781300" imgH="457200" progId="Equation.KSEE3">
                  <p:embed/>
                </p:oleObj>
              </mc:Choice>
              <mc:Fallback>
                <p:oleObj r:id="rId5" imgW="2781300" imgH="457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4135" y="2360295"/>
                        <a:ext cx="498284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46580" y="3757295"/>
          <a:ext cx="361950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7" imgW="177165" imgH="241300" progId="Equation.KSEE3">
                  <p:embed/>
                </p:oleObj>
              </mc:Choice>
              <mc:Fallback>
                <p:oleObj r:id="rId7" imgW="177165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6580" y="3757295"/>
                        <a:ext cx="361950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86610" y="1538605"/>
          <a:ext cx="6055360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r:id="rId9" imgW="3771900" imgH="457200" progId="Equation.KSEE3">
                  <p:embed/>
                </p:oleObj>
              </mc:Choice>
              <mc:Fallback>
                <p:oleObj r:id="rId9" imgW="37719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6610" y="1538605"/>
                        <a:ext cx="6055360" cy="73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animBg="1"/>
      <p:bldP spid="12" grpId="0" animBg="1"/>
      <p:bldP spid="13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92250" y="1706245"/>
            <a:ext cx="10033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参数更新：</a:t>
            </a:r>
          </a:p>
        </p:txBody>
      </p:sp>
      <p:sp>
        <p:nvSpPr>
          <p:cNvPr id="10" name="AutoShape 112"/>
          <p:cNvSpPr/>
          <p:nvPr/>
        </p:nvSpPr>
        <p:spPr bwMode="auto">
          <a:xfrm>
            <a:off x="826572" y="169530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833802" y="307378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8605" y="3074035"/>
            <a:ext cx="565277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与线性回归一样，使用梯度下降进行求解，同样有三种梯度下降策略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逻辑回归的求解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95233" y="1480503"/>
          <a:ext cx="332232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1854200" imgH="431800" progId="Equation.KSEE3">
                  <p:embed/>
                </p:oleObj>
              </mc:Choice>
              <mc:Fallback>
                <p:oleObj r:id="rId3" imgW="18542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233" y="1480503"/>
                        <a:ext cx="3322320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3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499252" y="2434238"/>
            <a:ext cx="46445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zh-CN" altLang="en-US" sz="6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  <a:endParaRPr lang="en-US" altLang="zh-CN" sz="6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213500" y="3891158"/>
            <a:ext cx="4644516" cy="74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0731-8223-3200  0731-8992-0603</a:t>
            </a:r>
          </a:p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zxai@zixingai.com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www.zixingai.com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：长沙市高新区延农路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号自兴人工智能大厦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204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多项式线性回归</a:t>
            </a:r>
          </a:p>
        </p:txBody>
      </p:sp>
      <p:sp>
        <p:nvSpPr>
          <p:cNvPr id="5" name="object 2"/>
          <p:cNvSpPr/>
          <p:nvPr/>
        </p:nvSpPr>
        <p:spPr>
          <a:xfrm>
            <a:off x="284480" y="993775"/>
            <a:ext cx="3536950" cy="271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4613910" y="948690"/>
            <a:ext cx="3791585" cy="2881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204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多项式线性回归</a:t>
            </a:r>
          </a:p>
        </p:txBody>
      </p:sp>
      <p:sp>
        <p:nvSpPr>
          <p:cNvPr id="2" name="object 3"/>
          <p:cNvSpPr/>
          <p:nvPr/>
        </p:nvSpPr>
        <p:spPr>
          <a:xfrm>
            <a:off x="233680" y="1372235"/>
            <a:ext cx="4742815" cy="32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/>
          <p:cNvSpPr/>
          <p:nvPr/>
        </p:nvSpPr>
        <p:spPr>
          <a:xfrm>
            <a:off x="5316220" y="647700"/>
            <a:ext cx="3103245" cy="2134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2275" y="2899410"/>
            <a:ext cx="2917190" cy="2176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215265" y="3200400"/>
            <a:ext cx="4832985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204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多项式线性回归</a:t>
            </a:r>
          </a:p>
        </p:txBody>
      </p:sp>
      <p:sp>
        <p:nvSpPr>
          <p:cNvPr id="9" name="object 2"/>
          <p:cNvSpPr/>
          <p:nvPr/>
        </p:nvSpPr>
        <p:spPr>
          <a:xfrm>
            <a:off x="2325696" y="1630373"/>
            <a:ext cx="3733181" cy="296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AutoShape 112"/>
          <p:cNvSpPr/>
          <p:nvPr/>
        </p:nvSpPr>
        <p:spPr bwMode="auto">
          <a:xfrm>
            <a:off x="471607" y="107109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57605" y="1111885"/>
            <a:ext cx="43218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最高次项最高越好吗？会导致很严重的过拟合！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ldLvl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9886" y="867085"/>
            <a:ext cx="2687998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 主 创 新  兴 教 强 国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1214478" y="471999"/>
            <a:ext cx="4957578" cy="6171717"/>
            <a:chOff x="-1674187" y="653170"/>
            <a:chExt cx="6441339" cy="8018859"/>
          </a:xfrm>
        </p:grpSpPr>
        <p:pic>
          <p:nvPicPr>
            <p:cNvPr id="7" name="Picture 5" descr="C:\Users\Administrator\Desktop\未标题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902605" y="653170"/>
              <a:ext cx="5669757" cy="8018859"/>
            </a:xfrm>
            <a:prstGeom prst="rect">
              <a:avLst/>
            </a:prstGeom>
            <a:noFill/>
          </p:spPr>
        </p:pic>
        <p:sp>
          <p:nvSpPr>
            <p:cNvPr id="8" name="Freeform 7"/>
            <p:cNvSpPr/>
            <p:nvPr/>
          </p:nvSpPr>
          <p:spPr bwMode="auto">
            <a:xfrm rot="21445424">
              <a:off x="-1674187" y="1213084"/>
              <a:ext cx="3348372" cy="2757933"/>
            </a:xfrm>
            <a:custGeom>
              <a:avLst/>
              <a:gdLst>
                <a:gd name="T0" fmla="*/ 175 w 854"/>
                <a:gd name="T1" fmla="*/ 0 h 1533"/>
                <a:gd name="T2" fmla="*/ 854 w 854"/>
                <a:gd name="T3" fmla="*/ 679 h 1533"/>
                <a:gd name="T4" fmla="*/ 0 w 854"/>
                <a:gd name="T5" fmla="*/ 1533 h 1533"/>
                <a:gd name="T6" fmla="*/ 0 w 854"/>
                <a:gd name="T7" fmla="*/ 0 h 1533"/>
                <a:gd name="T8" fmla="*/ 175 w 854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1533">
                  <a:moveTo>
                    <a:pt x="175" y="0"/>
                  </a:moveTo>
                  <a:lnTo>
                    <a:pt x="854" y="679"/>
                  </a:lnTo>
                  <a:lnTo>
                    <a:pt x="0" y="1533"/>
                  </a:lnTo>
                  <a:lnTo>
                    <a:pt x="0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" name="Freeform 9"/>
          <p:cNvSpPr/>
          <p:nvPr/>
        </p:nvSpPr>
        <p:spPr bwMode="auto">
          <a:xfrm>
            <a:off x="7143768" y="857238"/>
            <a:ext cx="2121731" cy="2990131"/>
          </a:xfrm>
          <a:custGeom>
            <a:avLst/>
            <a:gdLst>
              <a:gd name="T0" fmla="*/ 283 w 689"/>
              <a:gd name="T1" fmla="*/ 0 h 971"/>
              <a:gd name="T2" fmla="*/ 0 w 689"/>
              <a:gd name="T3" fmla="*/ 282 h 971"/>
              <a:gd name="T4" fmla="*/ 689 w 689"/>
              <a:gd name="T5" fmla="*/ 971 h 971"/>
              <a:gd name="T6" fmla="*/ 689 w 689"/>
              <a:gd name="T7" fmla="*/ 0 h 971"/>
              <a:gd name="T8" fmla="*/ 283 w 689"/>
              <a:gd name="T9" fmla="*/ 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971">
                <a:moveTo>
                  <a:pt x="283" y="0"/>
                </a:moveTo>
                <a:lnTo>
                  <a:pt x="0" y="282"/>
                </a:lnTo>
                <a:lnTo>
                  <a:pt x="689" y="971"/>
                </a:lnTo>
                <a:lnTo>
                  <a:pt x="689" y="0"/>
                </a:lnTo>
                <a:lnTo>
                  <a:pt x="283" y="0"/>
                </a:lnTo>
                <a:close/>
              </a:path>
            </a:pathLst>
          </a:custGeom>
          <a:blipFill dpi="0" rotWithShape="1">
            <a:blip r:embed="rId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169" r="-107321"/>
            </a:stretch>
          </a:blip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endParaRPr lang="zh-CN" altLang="en-US" sz="1350"/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306140" y="2267994"/>
            <a:ext cx="5787279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机器学习</a:t>
            </a:r>
            <a:r>
              <a:rPr 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：逻辑回归</a:t>
            </a:r>
            <a:endParaRPr lang="zh-CN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44140" y="1145272"/>
            <a:ext cx="25577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2592705" y="3119487"/>
            <a:ext cx="25158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逻辑回归的求解</a:t>
            </a:r>
          </a:p>
        </p:txBody>
      </p:sp>
      <p:sp>
        <p:nvSpPr>
          <p:cNvPr id="6" name="AutoShape 112"/>
          <p:cNvSpPr/>
          <p:nvPr/>
        </p:nvSpPr>
        <p:spPr bwMode="auto">
          <a:xfrm>
            <a:off x="1978447" y="1134492"/>
            <a:ext cx="428154" cy="40875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AutoShape 112"/>
          <p:cNvSpPr/>
          <p:nvPr/>
        </p:nvSpPr>
        <p:spPr bwMode="auto">
          <a:xfrm>
            <a:off x="1985677" y="3158543"/>
            <a:ext cx="428154" cy="40875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0"/>
            <a:ext cx="2464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2" name="矩形 1"/>
          <p:cNvSpPr/>
          <p:nvPr/>
        </p:nvSpPr>
        <p:spPr>
          <a:xfrm>
            <a:off x="2627630" y="2061577"/>
            <a:ext cx="15474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</a:p>
        </p:txBody>
      </p:sp>
      <p:sp>
        <p:nvSpPr>
          <p:cNvPr id="5" name="AutoShape 112"/>
          <p:cNvSpPr/>
          <p:nvPr/>
        </p:nvSpPr>
        <p:spPr bwMode="auto">
          <a:xfrm>
            <a:off x="1961937" y="2122552"/>
            <a:ext cx="428154" cy="40875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347470"/>
            <a:ext cx="80264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公式：</a:t>
            </a:r>
          </a:p>
        </p:txBody>
      </p:sp>
      <p:sp>
        <p:nvSpPr>
          <p:cNvPr id="9" name="矩形 8"/>
          <p:cNvSpPr/>
          <p:nvPr/>
        </p:nvSpPr>
        <p:spPr>
          <a:xfrm>
            <a:off x="1225550" y="2547620"/>
            <a:ext cx="32461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自变量取值为任意实数，值域[0,1]</a:t>
            </a: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3365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9974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539552" y="366697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5550" y="3636010"/>
            <a:ext cx="735901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解释：将任意的输入映射到了[0,1]区间，</a:t>
            </a:r>
          </a:p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我们在线性回归中可以得到一个预测值，再将该值映射到Sigmoid函数中，这样就完成了由值到概率的转换，也就是分类任务。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Sigmoid函数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74520" y="1152525"/>
          <a:ext cx="1505585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850900" imgH="393700" progId="Equation.KSEE3">
                  <p:embed/>
                </p:oleObj>
              </mc:Choice>
              <mc:Fallback>
                <p:oleObj r:id="rId3" imgW="850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4520" y="1152525"/>
                        <a:ext cx="1505585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sigmoid函数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120" y="668020"/>
            <a:ext cx="4022725" cy="2675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bldLvl="0" animBg="1"/>
      <p:bldP spid="12" grpId="0" bldLvl="0" animBg="1"/>
      <p:bldP spid="1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347470"/>
            <a:ext cx="80264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公式：</a:t>
            </a: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3365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9974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Sigmoid函数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74520" y="1152525"/>
          <a:ext cx="1505585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3" imgW="850900" imgH="393700" progId="Equation.KSEE3">
                  <p:embed/>
                </p:oleObj>
              </mc:Choice>
              <mc:Fallback>
                <p:oleObj r:id="rId3" imgW="850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4520" y="1152525"/>
                        <a:ext cx="1505585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/>
          <p:nvPr/>
        </p:nvSpPr>
        <p:spPr>
          <a:xfrm>
            <a:off x="1407160" y="2375535"/>
            <a:ext cx="4081780" cy="215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图片 3" descr="sigmoid函数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415" y="583565"/>
            <a:ext cx="4022725" cy="2675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animBg="1"/>
      <p:bldP spid="3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347470"/>
            <a:ext cx="114617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预测函数：</a:t>
            </a: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3365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9974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007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</a:p>
        </p:txBody>
      </p:sp>
      <p:sp>
        <p:nvSpPr>
          <p:cNvPr id="12" name="object 12"/>
          <p:cNvSpPr/>
          <p:nvPr/>
        </p:nvSpPr>
        <p:spPr>
          <a:xfrm>
            <a:off x="2195830" y="1250315"/>
            <a:ext cx="2826385" cy="525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矩形 5"/>
          <p:cNvSpPr/>
          <p:nvPr/>
        </p:nvSpPr>
        <p:spPr>
          <a:xfrm>
            <a:off x="1205230" y="2519045"/>
            <a:ext cx="513524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如果              ，即           ，则预测为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类别（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y=1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如果              ，即           ，则预测为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类别（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y=0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3230" y="2567305"/>
            <a:ext cx="1146175" cy="20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3765" y="2552700"/>
            <a:ext cx="737235" cy="224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1717675" y="2962910"/>
            <a:ext cx="1146810" cy="214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3765" y="2962910"/>
            <a:ext cx="745490" cy="226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3" grpId="0"/>
      <p:bldP spid="12" grpId="0" animBg="1"/>
      <p:bldP spid="6" grpId="0"/>
      <p:bldP spid="7" grpId="0" animBg="1"/>
      <p:bldP spid="16" grpId="0" animBg="1"/>
      <p:bldP spid="9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324</Words>
  <Application>Microsoft Office PowerPoint</Application>
  <PresentationFormat>全屏显示(16:9)</PresentationFormat>
  <Paragraphs>80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Droid Sans Fallback</vt:lpstr>
      <vt:lpstr>黑体</vt:lpstr>
      <vt:lpstr>宋体</vt:lpstr>
      <vt:lpstr>微软雅黑</vt:lpstr>
      <vt:lpstr>Arial</vt:lpstr>
      <vt:lpstr>Calibri</vt:lpstr>
      <vt:lpstr>Times New Roman</vt:lpstr>
      <vt:lpstr>Office 主题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线性分类边界</vt:lpstr>
      <vt:lpstr>非线性分类边界</vt:lpstr>
      <vt:lpstr>非线性分类边界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成功 盛</cp:lastModifiedBy>
  <cp:revision>46</cp:revision>
  <dcterms:created xsi:type="dcterms:W3CDTF">2018-10-25T07:26:00Z</dcterms:created>
  <dcterms:modified xsi:type="dcterms:W3CDTF">2019-01-22T10:17:28Z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