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92" r:id="rId6"/>
    <p:sldId id="293" r:id="rId7"/>
    <p:sldId id="294" r:id="rId8"/>
    <p:sldId id="295" r:id="rId9"/>
    <p:sldId id="296" r:id="rId10"/>
    <p:sldId id="287" r:id="rId11"/>
    <p:sldId id="288" r:id="rId12"/>
    <p:sldId id="289" r:id="rId13"/>
    <p:sldId id="290" r:id="rId14"/>
    <p:sldId id="315" r:id="rId15"/>
    <p:sldId id="317" r:id="rId16"/>
    <p:sldId id="319" r:id="rId17"/>
    <p:sldId id="321" r:id="rId18"/>
    <p:sldId id="323" r:id="rId19"/>
    <p:sldId id="322" r:id="rId20"/>
    <p:sldId id="326" r:id="rId21"/>
    <p:sldId id="258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91"/>
      </p:cViewPr>
      <p:guideLst>
        <p:guide orient="horz" pos="1576"/>
        <p:guide pos="28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58.wmf"/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9591310-A625-437D-8E16-1C92822E6E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4164853-2FC1-4CA9-A035-6D924B79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9591310-A625-437D-8E16-1C92822E6E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4164853-2FC1-4CA9-A035-6D924B79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9591310-A625-437D-8E16-1C92822E6E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4164853-2FC1-4CA9-A035-6D924B79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9591310-A625-437D-8E16-1C92822E6E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4164853-2FC1-4CA9-A035-6D924B79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9591310-A625-437D-8E16-1C92822E6E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4164853-2FC1-4CA9-A035-6D924B79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9591310-A625-437D-8E16-1C92822E6E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4164853-2FC1-4CA9-A035-6D924B79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9591310-A625-437D-8E16-1C92822E6E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4164853-2FC1-4CA9-A035-6D924B79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9591310-A625-437D-8E16-1C92822E6E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4164853-2FC1-4CA9-A035-6D924B79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9591310-A625-437D-8E16-1C92822E6E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4164853-2FC1-4CA9-A035-6D924B79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9591310-A625-437D-8E16-1C92822E6E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4164853-2FC1-4CA9-A035-6D924B79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9591310-A625-437D-8E16-1C92822E6E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4164853-2FC1-4CA9-A035-6D924B79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.xml"/><Relationship Id="rId3" Type="http://schemas.microsoft.com/office/2007/relationships/hdphoto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54.wmf"/><Relationship Id="rId6" Type="http://schemas.openxmlformats.org/officeDocument/2006/relationships/oleObject" Target="../embeddings/oleObject5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52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8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5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56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55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9.wmf"/><Relationship Id="rId1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2.wmf"/><Relationship Id="rId2" Type="http://schemas.openxmlformats.org/officeDocument/2006/relationships/oleObject" Target="../embeddings/oleObject11.bin"/><Relationship Id="rId1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64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63.wmf"/><Relationship Id="rId1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3.wmf"/><Relationship Id="rId1" Type="http://schemas.openxmlformats.org/officeDocument/2006/relationships/oleObject" Target="../embeddings/oleObject15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7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66.wmf"/><Relationship Id="rId1" Type="http://schemas.openxmlformats.org/officeDocument/2006/relationships/oleObject" Target="../embeddings/oleObject16.bin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9.png"/><Relationship Id="rId2" Type="http://schemas.openxmlformats.org/officeDocument/2006/relationships/image" Target="../media/image68.wmf"/><Relationship Id="rId1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0.png"/><Relationship Id="rId2" Type="http://schemas.openxmlformats.org/officeDocument/2006/relationships/hyperlink" Target="http://www.zixingai.com/" TargetMode="External"/><Relationship Id="rId1" Type="http://schemas.openxmlformats.org/officeDocument/2006/relationships/hyperlink" Target="mailto:zxai@zixingai.com" TargetMode="Externa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jpeg"/><Relationship Id="rId3" Type="http://schemas.openxmlformats.org/officeDocument/2006/relationships/image" Target="../media/image7.png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25.png"/><Relationship Id="rId12" Type="http://schemas.openxmlformats.org/officeDocument/2006/relationships/image" Target="../media/image24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png"/><Relationship Id="rId8" Type="http://schemas.openxmlformats.org/officeDocument/2006/relationships/image" Target="../media/image33.png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42.png"/><Relationship Id="rId16" Type="http://schemas.openxmlformats.org/officeDocument/2006/relationships/image" Target="../media/image41.png"/><Relationship Id="rId15" Type="http://schemas.openxmlformats.org/officeDocument/2006/relationships/image" Target="../media/image40.png"/><Relationship Id="rId14" Type="http://schemas.openxmlformats.org/officeDocument/2006/relationships/image" Target="../media/image39.png"/><Relationship Id="rId13" Type="http://schemas.openxmlformats.org/officeDocument/2006/relationships/image" Target="../media/image38.png"/><Relationship Id="rId12" Type="http://schemas.openxmlformats.org/officeDocument/2006/relationships/image" Target="../media/image37.png"/><Relationship Id="rId11" Type="http://schemas.openxmlformats.org/officeDocument/2006/relationships/image" Target="../media/image36.png"/><Relationship Id="rId10" Type="http://schemas.openxmlformats.org/officeDocument/2006/relationships/image" Target="../media/image35.png"/><Relationship Id="rId1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69886" y="867085"/>
            <a:ext cx="2687998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>
                <a:ln w="18415" cmpd="sng">
                  <a:noFill/>
                  <a:prstDash val="solid"/>
                </a:ln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 主 创 新  兴 教 强 国</a:t>
            </a:r>
            <a:endParaRPr lang="zh-CN" altLang="en-US" sz="1600" dirty="0">
              <a:ln w="18415" cmpd="sng">
                <a:noFill/>
                <a:prstDash val="solid"/>
              </a:ln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214478" y="471999"/>
            <a:ext cx="4957578" cy="6171717"/>
            <a:chOff x="-1674187" y="653170"/>
            <a:chExt cx="6441339" cy="8018859"/>
          </a:xfrm>
        </p:grpSpPr>
        <p:pic>
          <p:nvPicPr>
            <p:cNvPr id="7" name="Picture 5" descr="C:\Users\Administrator\Desktop\未标题-1.pn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-902605" y="653170"/>
              <a:ext cx="5669757" cy="8018859"/>
            </a:xfrm>
            <a:prstGeom prst="rect">
              <a:avLst/>
            </a:prstGeom>
            <a:noFill/>
          </p:spPr>
        </p:pic>
        <p:sp>
          <p:nvSpPr>
            <p:cNvPr id="8" name="Freeform 7"/>
            <p:cNvSpPr/>
            <p:nvPr/>
          </p:nvSpPr>
          <p:spPr bwMode="auto">
            <a:xfrm rot="21445424">
              <a:off x="-1674187" y="1213084"/>
              <a:ext cx="3348372" cy="2757933"/>
            </a:xfrm>
            <a:custGeom>
              <a:avLst/>
              <a:gdLst>
                <a:gd name="T0" fmla="*/ 175 w 854"/>
                <a:gd name="T1" fmla="*/ 0 h 1533"/>
                <a:gd name="T2" fmla="*/ 854 w 854"/>
                <a:gd name="T3" fmla="*/ 679 h 1533"/>
                <a:gd name="T4" fmla="*/ 0 w 854"/>
                <a:gd name="T5" fmla="*/ 1533 h 1533"/>
                <a:gd name="T6" fmla="*/ 0 w 854"/>
                <a:gd name="T7" fmla="*/ 0 h 1533"/>
                <a:gd name="T8" fmla="*/ 175 w 854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4" h="1533">
                  <a:moveTo>
                    <a:pt x="175" y="0"/>
                  </a:moveTo>
                  <a:lnTo>
                    <a:pt x="854" y="679"/>
                  </a:lnTo>
                  <a:lnTo>
                    <a:pt x="0" y="1533"/>
                  </a:lnTo>
                  <a:lnTo>
                    <a:pt x="0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" name="Freeform 9"/>
          <p:cNvSpPr/>
          <p:nvPr/>
        </p:nvSpPr>
        <p:spPr bwMode="auto">
          <a:xfrm>
            <a:off x="7143768" y="857238"/>
            <a:ext cx="2121731" cy="2990131"/>
          </a:xfrm>
          <a:custGeom>
            <a:avLst/>
            <a:gdLst>
              <a:gd name="T0" fmla="*/ 283 w 689"/>
              <a:gd name="T1" fmla="*/ 0 h 971"/>
              <a:gd name="T2" fmla="*/ 0 w 689"/>
              <a:gd name="T3" fmla="*/ 282 h 971"/>
              <a:gd name="T4" fmla="*/ 689 w 689"/>
              <a:gd name="T5" fmla="*/ 971 h 971"/>
              <a:gd name="T6" fmla="*/ 689 w 689"/>
              <a:gd name="T7" fmla="*/ 0 h 971"/>
              <a:gd name="T8" fmla="*/ 283 w 689"/>
              <a:gd name="T9" fmla="*/ 0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9" h="971">
                <a:moveTo>
                  <a:pt x="283" y="0"/>
                </a:moveTo>
                <a:lnTo>
                  <a:pt x="0" y="282"/>
                </a:lnTo>
                <a:lnTo>
                  <a:pt x="689" y="971"/>
                </a:lnTo>
                <a:lnTo>
                  <a:pt x="689" y="0"/>
                </a:lnTo>
                <a:lnTo>
                  <a:pt x="283" y="0"/>
                </a:lnTo>
                <a:close/>
              </a:path>
            </a:pathLst>
          </a:custGeom>
          <a:blipFill dpi="0" rotWithShape="1">
            <a:blip r:embed="rId2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169" r="-107321"/>
            </a:stretch>
          </a:blipFill>
          <a:ln>
            <a:noFill/>
          </a:ln>
        </p:spPr>
        <p:txBody>
          <a:bodyPr vert="horz" wrap="square" lIns="96435" tIns="48218" rIns="96435" bIns="48218" numCol="1" anchor="t" anchorCtr="0" compatLnSpc="1"/>
          <a:lstStyle/>
          <a:p>
            <a:endParaRPr lang="zh-CN" altLang="en-US" sz="1350"/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2306140" y="2267994"/>
            <a:ext cx="5787279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机器学习</a:t>
            </a:r>
            <a:r>
              <a:rPr 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：逻辑回归</a:t>
            </a:r>
            <a:endParaRPr lang="zh-CN"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205230" y="1060450"/>
            <a:ext cx="679577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似然函数：</a:t>
            </a:r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（解释：我们希望求解出的</a:t>
            </a:r>
            <a:r>
              <a:rPr lang="en-US" altLang="zh-CN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θ</a:t>
            </a:r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，尽可能使所有样本属于正确类别的概率越大越好）</a:t>
            </a:r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25550" y="2762885"/>
            <a:ext cx="324612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400" b="1" dirty="0">
                <a:latin typeface="宋体" panose="02010600030101010101" pitchFamily="2" charset="-122"/>
                <a:cs typeface="宋体" panose="02010600030101010101" pitchFamily="2" charset="-122"/>
              </a:rPr>
              <a:t>对数似然：</a:t>
            </a:r>
            <a:endParaRPr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AutoShape 112"/>
          <p:cNvSpPr/>
          <p:nvPr/>
        </p:nvSpPr>
        <p:spPr bwMode="auto">
          <a:xfrm>
            <a:off x="539552" y="1049506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AutoShape 112"/>
          <p:cNvSpPr/>
          <p:nvPr/>
        </p:nvSpPr>
        <p:spPr bwMode="auto">
          <a:xfrm>
            <a:off x="546782" y="2715007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AutoShape 112"/>
          <p:cNvSpPr/>
          <p:nvPr/>
        </p:nvSpPr>
        <p:spPr bwMode="auto">
          <a:xfrm>
            <a:off x="539552" y="3882241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25550" y="3851275"/>
            <a:ext cx="666496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400" b="1" dirty="0">
                <a:latin typeface="宋体" panose="02010600030101010101" pitchFamily="2" charset="-122"/>
                <a:cs typeface="宋体" panose="02010600030101010101" pitchFamily="2" charset="-122"/>
              </a:rPr>
              <a:t>此时应用梯度上升求最大值，引入                转换为梯度下降任务</a:t>
            </a:r>
            <a:endParaRPr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30613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逻辑回归的求解</a:t>
            </a:r>
            <a:endParaRPr lang="zh-CN" altLang="en-US" sz="3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逻辑回归似然函数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315" y="916940"/>
            <a:ext cx="5106670" cy="688340"/>
          </a:xfrm>
          <a:prstGeom prst="rect">
            <a:avLst/>
          </a:prstGeom>
        </p:spPr>
      </p:pic>
      <p:graphicFrame>
        <p:nvGraphicFramePr>
          <p:cNvPr id="25" name="对象 2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139315" y="2052955"/>
          <a:ext cx="4008755" cy="375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2" imgW="2451100" imgH="228600" progId="Equation.KSEE3">
                  <p:embed/>
                </p:oleObj>
              </mc:Choice>
              <mc:Fallback>
                <p:oleObj name="" r:id="rId2" imgW="24511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39315" y="2052955"/>
                        <a:ext cx="4008755" cy="375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139315" y="2599690"/>
          <a:ext cx="568261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4" imgW="3403600" imgH="431800" progId="Equation.KSEE3">
                  <p:embed/>
                </p:oleObj>
              </mc:Choice>
              <mc:Fallback>
                <p:oleObj name="" r:id="rId4" imgW="3403600" imgH="4318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9315" y="2599690"/>
                        <a:ext cx="5682615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072890" y="3738245"/>
          <a:ext cx="123952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6" imgW="914400" imgH="393700" progId="Equation.KSEE3">
                  <p:embed/>
                </p:oleObj>
              </mc:Choice>
              <mc:Fallback>
                <p:oleObj name="" r:id="rId6" imgW="9144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72890" y="3738245"/>
                        <a:ext cx="123952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2" grpId="0" animBg="1"/>
      <p:bldP spid="13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205230" y="1060450"/>
            <a:ext cx="10033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求导过程：</a:t>
            </a:r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AutoShape 112"/>
          <p:cNvSpPr/>
          <p:nvPr/>
        </p:nvSpPr>
        <p:spPr bwMode="auto">
          <a:xfrm>
            <a:off x="539552" y="1049506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AutoShape 112"/>
          <p:cNvSpPr/>
          <p:nvPr/>
        </p:nvSpPr>
        <p:spPr bwMode="auto">
          <a:xfrm>
            <a:off x="546782" y="2427987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AutoShape 112"/>
          <p:cNvSpPr/>
          <p:nvPr/>
        </p:nvSpPr>
        <p:spPr bwMode="auto">
          <a:xfrm>
            <a:off x="539552" y="3882241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25550" y="3851275"/>
            <a:ext cx="666496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400" b="1" dirty="0">
                <a:latin typeface="宋体" panose="02010600030101010101" pitchFamily="2" charset="-122"/>
                <a:cs typeface="宋体" panose="02010600030101010101" pitchFamily="2" charset="-122"/>
              </a:rPr>
              <a:t>这里的    中的i表示第i个样本，j表示第j个指标特征。</a:t>
            </a:r>
            <a:endParaRPr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30613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逻辑回归的求解</a:t>
            </a:r>
            <a:endParaRPr lang="zh-CN" altLang="en-US" sz="3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08530" y="864235"/>
          <a:ext cx="568261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" r:id="rId1" imgW="3403600" imgH="431800" progId="Equation.KSEE3">
                  <p:embed/>
                </p:oleObj>
              </mc:Choice>
              <mc:Fallback>
                <p:oleObj name="" r:id="rId1" imgW="3403600" imgH="4318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8530" y="864235"/>
                        <a:ext cx="5682615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34135" y="2360295"/>
          <a:ext cx="498284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" r:id="rId3" imgW="2781300" imgH="457200" progId="Equation.KSEE3">
                  <p:embed/>
                </p:oleObj>
              </mc:Choice>
              <mc:Fallback>
                <p:oleObj name="" r:id="rId3" imgW="2781300" imgH="457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4135" y="2360295"/>
                        <a:ext cx="4982845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46580" y="3757295"/>
          <a:ext cx="361950" cy="494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" r:id="rId5" imgW="177165" imgH="241300" progId="Equation.KSEE3">
                  <p:embed/>
                </p:oleObj>
              </mc:Choice>
              <mc:Fallback>
                <p:oleObj name="" r:id="rId5" imgW="177165" imgH="2413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6580" y="3757295"/>
                        <a:ext cx="361950" cy="494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086610" y="1538605"/>
          <a:ext cx="6055360" cy="734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" r:id="rId7" imgW="3771900" imgH="457200" progId="Equation.KSEE3">
                  <p:embed/>
                </p:oleObj>
              </mc:Choice>
              <mc:Fallback>
                <p:oleObj name="" r:id="rId7" imgW="37719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86610" y="1538605"/>
                        <a:ext cx="6055360" cy="734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ldLvl="0" animBg="1"/>
      <p:bldP spid="11" grpId="0" animBg="1"/>
      <p:bldP spid="12" grpId="0" animBg="1"/>
      <p:bldP spid="13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492250" y="1706245"/>
            <a:ext cx="10033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参数更新：</a:t>
            </a:r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AutoShape 112"/>
          <p:cNvSpPr/>
          <p:nvPr/>
        </p:nvSpPr>
        <p:spPr bwMode="auto">
          <a:xfrm>
            <a:off x="826572" y="1695301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AutoShape 112"/>
          <p:cNvSpPr/>
          <p:nvPr/>
        </p:nvSpPr>
        <p:spPr bwMode="auto">
          <a:xfrm>
            <a:off x="833802" y="3073782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38605" y="3074035"/>
            <a:ext cx="565277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与线性回归一样，使用梯度下降进行求解，同样有三种梯度下降策略</a:t>
            </a:r>
            <a:endParaRPr lang="zh-CN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30613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逻辑回归的求解</a:t>
            </a:r>
            <a:endParaRPr lang="zh-CN" altLang="en-US" sz="3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495233" y="1480503"/>
          <a:ext cx="3322320" cy="774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1" imgW="1854200" imgH="431800" progId="Equation.KSEE3">
                  <p:embed/>
                </p:oleObj>
              </mc:Choice>
              <mc:Fallback>
                <p:oleObj name="" r:id="rId1" imgW="1854200" imgH="4318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95233" y="1480503"/>
                        <a:ext cx="3322320" cy="774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3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492250" y="701675"/>
            <a:ext cx="270954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正则化的目的：防止过拟合</a:t>
            </a:r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AutoShape 112"/>
          <p:cNvSpPr/>
          <p:nvPr/>
        </p:nvSpPr>
        <p:spPr bwMode="auto">
          <a:xfrm>
            <a:off x="826572" y="690731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AutoShape 112"/>
          <p:cNvSpPr/>
          <p:nvPr/>
        </p:nvSpPr>
        <p:spPr bwMode="auto">
          <a:xfrm>
            <a:off x="833802" y="1495172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38605" y="1495425"/>
            <a:ext cx="565277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什么是过拟合？机器学习模型对于训练数据拟合程度过当的情况，对于训练数据拟合效果好，但是对新数据拟合效果很差</a:t>
            </a:r>
            <a:endParaRPr lang="zh-CN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15824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正则化</a:t>
            </a:r>
            <a:endParaRPr lang="zh-CN" altLang="en-US" sz="3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 descr="过拟合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550" y="2331085"/>
            <a:ext cx="6792595" cy="2390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ldLvl="0" animBg="1"/>
      <p:bldP spid="11" grpId="0" bldLvl="0" animBg="1"/>
      <p:bldP spid="13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492250" y="701675"/>
            <a:ext cx="270954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怎样防止过拟合？</a:t>
            </a:r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AutoShape 112"/>
          <p:cNvSpPr/>
          <p:nvPr/>
        </p:nvSpPr>
        <p:spPr bwMode="auto">
          <a:xfrm>
            <a:off x="826572" y="690731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AutoShape 112"/>
          <p:cNvSpPr/>
          <p:nvPr/>
        </p:nvSpPr>
        <p:spPr bwMode="auto">
          <a:xfrm>
            <a:off x="833802" y="1495172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38605" y="1495425"/>
            <a:ext cx="316611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方法一：尽量减少选取特征的数量</a:t>
            </a:r>
            <a:endParaRPr lang="zh-CN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方法二：正则化</a:t>
            </a:r>
            <a:endParaRPr lang="zh-CN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思路：我想办法让θ3和θ4变小！</a:t>
            </a:r>
            <a:endParaRPr lang="zh-CN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15824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正则化</a:t>
            </a:r>
            <a:endParaRPr lang="zh-CN" altLang="en-US" sz="3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4" name="图片 23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9480" y="2663825"/>
            <a:ext cx="5311775" cy="2001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ldLvl="0" animBg="1"/>
      <p:bldP spid="11" grpId="0" bldLvl="0" animBg="1"/>
      <p:bldP spid="13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492250" y="701675"/>
            <a:ext cx="377825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方法：在目标函数后加上一个惩罚项！</a:t>
            </a:r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AutoShape 112"/>
          <p:cNvSpPr/>
          <p:nvPr/>
        </p:nvSpPr>
        <p:spPr bwMode="auto">
          <a:xfrm>
            <a:off x="826572" y="690731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15824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正则化</a:t>
            </a:r>
            <a:endParaRPr lang="zh-CN" altLang="en-US" sz="3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4" name="图片 23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770" y="1305560"/>
            <a:ext cx="5311775" cy="2001520"/>
          </a:xfrm>
          <a:prstGeom prst="rect">
            <a:avLst/>
          </a:prstGeom>
        </p:spPr>
      </p:pic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71065" y="3380105"/>
          <a:ext cx="419925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2" imgW="2489200" imgH="457200" progId="Equation.KSEE3">
                  <p:embed/>
                </p:oleObj>
              </mc:Choice>
              <mc:Fallback>
                <p:oleObj name="" r:id="rId2" imgW="2489200" imgH="457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71065" y="3380105"/>
                        <a:ext cx="419925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椭圆 16"/>
          <p:cNvSpPr/>
          <p:nvPr/>
        </p:nvSpPr>
        <p:spPr>
          <a:xfrm>
            <a:off x="4565650" y="3471545"/>
            <a:ext cx="1937385" cy="635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7" idx="0"/>
            <a:endCxn id="20" idx="1"/>
          </p:cNvCxnSpPr>
          <p:nvPr/>
        </p:nvCxnSpPr>
        <p:spPr>
          <a:xfrm flipV="1">
            <a:off x="5534660" y="3395345"/>
            <a:ext cx="603885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138545" y="3241675"/>
            <a:ext cx="19640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加上一个惩罚项！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03250" y="3612515"/>
            <a:ext cx="32753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新的目标函数：</a:t>
            </a:r>
            <a:endParaRPr lang="zh-CN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我们希望对于新的目标函数越小越好！</a:t>
            </a:r>
            <a:endParaRPr lang="zh-CN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ldLvl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33475" y="1132205"/>
            <a:ext cx="26289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更一般的，正则化后目标函数：</a:t>
            </a:r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AutoShape 112"/>
          <p:cNvSpPr/>
          <p:nvPr/>
        </p:nvSpPr>
        <p:spPr bwMode="auto">
          <a:xfrm>
            <a:off x="467797" y="1121261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15824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正则化</a:t>
            </a:r>
            <a:endParaRPr lang="zh-CN" altLang="en-US" sz="3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88080" y="949325"/>
          <a:ext cx="2988310" cy="703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943100" imgH="457200" progId="Equation.KSEE3">
                  <p:embed/>
                </p:oleObj>
              </mc:Choice>
              <mc:Fallback>
                <p:oleObj name="" r:id="rId1" imgW="1943100" imgH="457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88080" y="949325"/>
                        <a:ext cx="2988310" cy="703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椭圆 5"/>
          <p:cNvSpPr/>
          <p:nvPr/>
        </p:nvSpPr>
        <p:spPr>
          <a:xfrm>
            <a:off x="5865495" y="979805"/>
            <a:ext cx="810260" cy="735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6" idx="0"/>
            <a:endCxn id="9" idx="2"/>
          </p:cNvCxnSpPr>
          <p:nvPr/>
        </p:nvCxnSpPr>
        <p:spPr>
          <a:xfrm flipH="1" flipV="1">
            <a:off x="6000750" y="826770"/>
            <a:ext cx="269875" cy="1530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018405" y="520065"/>
            <a:ext cx="19640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加上一个惩罚项！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33475" y="2134235"/>
            <a:ext cx="6151880" cy="30670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L2正则化后的目标函数可以写成：                 （岭回归）              </a:t>
            </a:r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AutoShape 112"/>
          <p:cNvSpPr/>
          <p:nvPr/>
        </p:nvSpPr>
        <p:spPr bwMode="auto">
          <a:xfrm>
            <a:off x="467797" y="2123291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43655" y="1976438"/>
          <a:ext cx="1369060" cy="665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3" imgW="889000" imgH="431800" progId="Equation.KSEE3">
                  <p:embed/>
                </p:oleObj>
              </mc:Choice>
              <mc:Fallback>
                <p:oleObj name="" r:id="rId3" imgW="889000" imgH="4318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43655" y="1976438"/>
                        <a:ext cx="1369060" cy="665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1116965" y="3194050"/>
            <a:ext cx="5865495" cy="30670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L</a:t>
            </a:r>
            <a:r>
              <a:rPr lang="en-US" altLang="zh-CN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正则化后的目标函数可以写成：                  （</a:t>
            </a:r>
            <a:r>
              <a:rPr lang="en-US" altLang="zh-CN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Lasso</a:t>
            </a:r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回归）              </a:t>
            </a:r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AutoShape 112"/>
          <p:cNvSpPr/>
          <p:nvPr/>
        </p:nvSpPr>
        <p:spPr bwMode="auto">
          <a:xfrm>
            <a:off x="451287" y="3183106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56038" y="3036253"/>
          <a:ext cx="1311275" cy="665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5" imgW="850900" imgH="431800" progId="Equation.KSEE3">
                  <p:embed/>
                </p:oleObj>
              </mc:Choice>
              <mc:Fallback>
                <p:oleObj name="" r:id="rId5" imgW="850900" imgH="4318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56038" y="3036253"/>
                        <a:ext cx="1311275" cy="665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椭圆 1"/>
          <p:cNvSpPr/>
          <p:nvPr/>
        </p:nvSpPr>
        <p:spPr>
          <a:xfrm>
            <a:off x="4391660" y="1959610"/>
            <a:ext cx="821055" cy="7283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2" idx="0"/>
          </p:cNvCxnSpPr>
          <p:nvPr/>
        </p:nvCxnSpPr>
        <p:spPr>
          <a:xfrm flipV="1">
            <a:off x="4802505" y="1866265"/>
            <a:ext cx="812165" cy="933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645150" y="1765935"/>
            <a:ext cx="19640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L2惩罚项</a:t>
            </a: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471670" y="3036570"/>
            <a:ext cx="821055" cy="7283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7" idx="0"/>
          </p:cNvCxnSpPr>
          <p:nvPr/>
        </p:nvCxnSpPr>
        <p:spPr>
          <a:xfrm flipV="1">
            <a:off x="4882515" y="2943225"/>
            <a:ext cx="812165" cy="933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725160" y="2842895"/>
            <a:ext cx="10096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L</a:t>
            </a:r>
            <a:r>
              <a:rPr lang="en-US" altLang="zh-CN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惩罚项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ldLvl="0" animBg="1"/>
      <p:bldP spid="3" grpId="0"/>
      <p:bldP spid="11" grpId="0"/>
      <p:bldP spid="12" grpId="0" bldLvl="0" animBg="1"/>
      <p:bldP spid="15" grpId="0"/>
      <p:bldP spid="1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33475" y="1132205"/>
            <a:ext cx="26289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正则化后目标函数：</a:t>
            </a:r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AutoShape 112"/>
          <p:cNvSpPr/>
          <p:nvPr/>
        </p:nvSpPr>
        <p:spPr bwMode="auto">
          <a:xfrm>
            <a:off x="467797" y="1121261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15824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正则化</a:t>
            </a:r>
            <a:endParaRPr lang="zh-CN" altLang="en-US" sz="3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03855" y="934085"/>
          <a:ext cx="2988310" cy="703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943100" imgH="457200" progId="Equation.KSEE3">
                  <p:embed/>
                </p:oleObj>
              </mc:Choice>
              <mc:Fallback>
                <p:oleObj name="" r:id="rId1" imgW="1943100" imgH="457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03855" y="934085"/>
                        <a:ext cx="2988310" cy="703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112"/>
          <p:cNvSpPr/>
          <p:nvPr/>
        </p:nvSpPr>
        <p:spPr bwMode="auto">
          <a:xfrm>
            <a:off x="467797" y="2123291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42695" y="2123440"/>
            <a:ext cx="5865495" cy="181483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c表示惩罚系数，表示一个惩罚的力度。</a:t>
            </a:r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c越小，惩罚力度越小，对应θ就越大，对应的曲线就越复杂。c太小，越容易发生过拟合</a:t>
            </a:r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c越大，惩罚力度越大，对应θ就越小，对应的曲线就越简单。c太大，越容易发生欠拟合。</a:t>
            </a:r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ldLvl="0" animBg="1"/>
      <p:bldP spid="3" grpId="0"/>
      <p:bldP spid="12" grpId="0" bldLvl="0" animBg="1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33475" y="1132205"/>
            <a:ext cx="262890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正则化后目标函数：</a:t>
            </a:r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AutoShape 112"/>
          <p:cNvSpPr/>
          <p:nvPr/>
        </p:nvSpPr>
        <p:spPr bwMode="auto">
          <a:xfrm>
            <a:off x="467797" y="1121261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15824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正则化</a:t>
            </a:r>
            <a:endParaRPr lang="zh-CN" altLang="en-US" sz="3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98775" y="949325"/>
          <a:ext cx="2988310" cy="703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943100" imgH="457200" progId="Equation.KSEE3">
                  <p:embed/>
                </p:oleObj>
              </mc:Choice>
              <mc:Fallback>
                <p:oleObj name="" r:id="rId1" imgW="1943100" imgH="4572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98775" y="949325"/>
                        <a:ext cx="2988310" cy="703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1133475" y="2134235"/>
            <a:ext cx="6151880" cy="30670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L2</a:t>
            </a:r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正则化惩罚项的梯度下降公式：</a:t>
            </a:r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AutoShape 112"/>
          <p:cNvSpPr/>
          <p:nvPr/>
        </p:nvSpPr>
        <p:spPr bwMode="auto">
          <a:xfrm>
            <a:off x="467797" y="2123291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28520" y="2612390"/>
          <a:ext cx="4303395" cy="1573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2501900" imgH="914400" progId="Equation.KSEE3">
                  <p:embed/>
                </p:oleObj>
              </mc:Choice>
              <mc:Fallback>
                <p:oleObj name="" r:id="rId3" imgW="2501900" imgH="914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8520" y="2612390"/>
                        <a:ext cx="4303395" cy="1573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ldLvl="0" animBg="1"/>
      <p:bldP spid="3" grpId="0"/>
      <p:bldP spid="11" grpId="0"/>
      <p:bldP spid="1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061720" y="845185"/>
            <a:ext cx="526542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对于少数类中每一个样本，以欧氏距离为标准计算它到少数类样本集中所有样本的距离，得到其k近邻。</a:t>
            </a:r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AutoShape 112"/>
          <p:cNvSpPr/>
          <p:nvPr/>
        </p:nvSpPr>
        <p:spPr bwMode="auto">
          <a:xfrm>
            <a:off x="396042" y="834241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25977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SMOTE算法</a:t>
            </a:r>
            <a:endParaRPr lang="zh-CN" altLang="en-US" sz="3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61720" y="1847215"/>
            <a:ext cx="5109845" cy="73723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1400" b="1" dirty="0">
                <a:latin typeface="宋体" panose="02010600030101010101" pitchFamily="2" charset="-122"/>
                <a:cs typeface="宋体" panose="02010600030101010101" pitchFamily="2" charset="-122"/>
              </a:rPr>
              <a:t>然后从这 k 个近邻中随机选择一个样本 xi，再生成一个 0 到 1 之间的随机数 rand(0,1),按下列公式合成一个新样本xnew：</a:t>
            </a:r>
            <a:endParaRPr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AutoShape 112"/>
          <p:cNvSpPr/>
          <p:nvPr/>
        </p:nvSpPr>
        <p:spPr bwMode="auto">
          <a:xfrm>
            <a:off x="396042" y="1836271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91323" y="2512695"/>
          <a:ext cx="3672840" cy="46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816100" imgH="228600" progId="Equation.KSEE3">
                  <p:embed/>
                </p:oleObj>
              </mc:Choice>
              <mc:Fallback>
                <p:oleObj name="" r:id="rId1" imgW="1816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1323" y="2512695"/>
                        <a:ext cx="3672840" cy="462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 descr="smote算法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170" y="2985135"/>
            <a:ext cx="4366260" cy="214249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31875" y="3014980"/>
            <a:ext cx="2731770" cy="95313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1400" b="1" dirty="0">
                <a:latin typeface="宋体" panose="02010600030101010101" pitchFamily="2" charset="-122"/>
                <a:cs typeface="宋体" panose="02010600030101010101" pitchFamily="2" charset="-122"/>
              </a:rPr>
              <a:t>将步骤2重复进行 N 次，从而可以合成 N 个新样本,一共有T个少数类样本，就能合成NT个新样本。</a:t>
            </a:r>
            <a:endParaRPr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AutoShape 112"/>
          <p:cNvSpPr/>
          <p:nvPr/>
        </p:nvSpPr>
        <p:spPr bwMode="auto">
          <a:xfrm>
            <a:off x="366197" y="3004036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ldLvl="0" animBg="1"/>
      <p:bldP spid="3" grpId="0"/>
      <p:bldP spid="11" grpId="0"/>
      <p:bldP spid="12" grpId="0" bldLvl="0" animBg="1"/>
      <p:bldP spid="7" grpId="0"/>
      <p:bldP spid="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44140" y="784860"/>
            <a:ext cx="255778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Sigmoid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92705" y="2759075"/>
            <a:ext cx="251587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逻辑回归的求解</a:t>
            </a:r>
            <a:endParaRPr 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112"/>
          <p:cNvSpPr/>
          <p:nvPr/>
        </p:nvSpPr>
        <p:spPr bwMode="auto">
          <a:xfrm>
            <a:off x="1978447" y="774080"/>
            <a:ext cx="428154" cy="408758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AutoShape 112"/>
          <p:cNvSpPr/>
          <p:nvPr/>
        </p:nvSpPr>
        <p:spPr bwMode="auto">
          <a:xfrm>
            <a:off x="1985677" y="2798131"/>
            <a:ext cx="428154" cy="408758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0" y="0"/>
            <a:ext cx="24644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逻辑回归</a:t>
            </a:r>
            <a:endParaRPr lang="zh-CN" altLang="en-US" sz="3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27630" y="1701165"/>
            <a:ext cx="1547495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分类边界</a:t>
            </a:r>
            <a:endParaRPr 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112"/>
          <p:cNvSpPr/>
          <p:nvPr/>
        </p:nvSpPr>
        <p:spPr bwMode="auto">
          <a:xfrm>
            <a:off x="1961937" y="1762140"/>
            <a:ext cx="428154" cy="408758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76195" y="3818890"/>
            <a:ext cx="2085340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正则化惩罚项</a:t>
            </a:r>
            <a:endParaRPr 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112"/>
          <p:cNvSpPr/>
          <p:nvPr/>
        </p:nvSpPr>
        <p:spPr bwMode="auto">
          <a:xfrm>
            <a:off x="1969167" y="3857946"/>
            <a:ext cx="428154" cy="408758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bldLvl="0" animBg="1"/>
      <p:bldP spid="7" grpId="0" bldLvl="0" animBg="1"/>
      <p:bldP spid="11" grpId="0"/>
      <p:bldP spid="2" grpId="0"/>
      <p:bldP spid="5" grpId="0" bldLvl="0" animBg="1"/>
      <p:bldP spid="8" grpId="0"/>
      <p:bldP spid="9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2499252" y="2434238"/>
            <a:ext cx="464451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20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6000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r>
              <a:rPr lang="zh-CN" altLang="en-US" sz="6000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！</a:t>
            </a:r>
            <a:endParaRPr lang="en-US" altLang="zh-CN" sz="6000" b="1" dirty="0">
              <a:solidFill>
                <a:srgbClr val="4472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2213500" y="3891158"/>
            <a:ext cx="4644516" cy="743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720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050" b="1" spc="3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</a:t>
            </a:r>
            <a:r>
              <a:rPr lang="zh-CN" altLang="en-US" sz="1050" b="1" spc="3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1050" b="1" spc="3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0731-8223-3200  0731-8992-0603</a:t>
            </a:r>
            <a:endParaRPr lang="en-US" altLang="zh-CN" sz="1050" b="1" spc="300" dirty="0">
              <a:solidFill>
                <a:srgbClr val="4472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5720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050" b="1" spc="3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zh-CN" altLang="en-US" sz="1050" b="1" spc="3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1050" b="1" spc="3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  <a:hlinkClick r:id="rId1"/>
              </a:rPr>
              <a:t>zxai@zixingai.com</a:t>
            </a:r>
            <a:endParaRPr lang="en-US" altLang="zh-CN" sz="1050" b="1" spc="300" dirty="0">
              <a:solidFill>
                <a:srgbClr val="4472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5720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050" b="1" spc="3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zh-CN" altLang="en-US" sz="1050" b="1" spc="3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1050" b="1" spc="3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www.zixingai.com</a:t>
            </a:r>
            <a:endParaRPr lang="en-US" altLang="zh-CN" sz="1050" b="1" spc="300" dirty="0">
              <a:solidFill>
                <a:srgbClr val="4472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45720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050" b="1" spc="3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zh-CN" altLang="en-US" sz="1050" b="1" spc="3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：长沙市高新区延农路</a:t>
            </a:r>
            <a:r>
              <a:rPr lang="en-US" altLang="zh-CN" sz="1050" b="1" spc="3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72</a:t>
            </a:r>
            <a:r>
              <a:rPr lang="zh-CN" altLang="en-US" sz="1050" b="1" spc="3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号自兴人工智能大厦</a:t>
            </a:r>
            <a:endParaRPr lang="en-US" altLang="zh-CN" sz="1050" b="1" spc="300" dirty="0">
              <a:solidFill>
                <a:srgbClr val="4472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6625"/>
            <a:ext cx="1422700" cy="714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205230" y="1347470"/>
            <a:ext cx="80264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公式：</a:t>
            </a:r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25550" y="2547620"/>
            <a:ext cx="324612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400" b="1" dirty="0">
                <a:latin typeface="宋体" panose="02010600030101010101" pitchFamily="2" charset="-122"/>
                <a:cs typeface="宋体" panose="02010600030101010101" pitchFamily="2" charset="-122"/>
              </a:rPr>
              <a:t>自变量取值为任意实数，值域[0,1]</a:t>
            </a:r>
            <a:endParaRPr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AutoShape 112"/>
          <p:cNvSpPr/>
          <p:nvPr/>
        </p:nvSpPr>
        <p:spPr bwMode="auto">
          <a:xfrm>
            <a:off x="539552" y="1336526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AutoShape 112"/>
          <p:cNvSpPr/>
          <p:nvPr/>
        </p:nvSpPr>
        <p:spPr bwMode="auto">
          <a:xfrm>
            <a:off x="546782" y="2499742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AutoShape 112"/>
          <p:cNvSpPr/>
          <p:nvPr/>
        </p:nvSpPr>
        <p:spPr bwMode="auto">
          <a:xfrm>
            <a:off x="539552" y="3666976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25550" y="3636010"/>
            <a:ext cx="735901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400" b="1" dirty="0">
                <a:latin typeface="宋体" panose="02010600030101010101" pitchFamily="2" charset="-122"/>
                <a:cs typeface="宋体" panose="02010600030101010101" pitchFamily="2" charset="-122"/>
              </a:rPr>
              <a:t>解释：将任意的输入映射到了[0,1]区间，</a:t>
            </a:r>
            <a:endParaRPr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400" b="1" dirty="0">
                <a:latin typeface="宋体" panose="02010600030101010101" pitchFamily="2" charset="-122"/>
                <a:cs typeface="宋体" panose="02010600030101010101" pitchFamily="2" charset="-122"/>
              </a:rPr>
              <a:t>我们在线性回归中可以得到一个预测值，再将该值映射到Sigmoid函数中，这样就完成了由值到概率的转换，也就是分类任务。</a:t>
            </a:r>
            <a:endParaRPr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30613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Sigmoid函数</a:t>
            </a:r>
            <a:endParaRPr lang="zh-CN" altLang="en-US" sz="3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74520" y="1152525"/>
          <a:ext cx="1505585" cy="696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1" imgW="850900" imgH="393700" progId="Equation.KSEE3">
                  <p:embed/>
                </p:oleObj>
              </mc:Choice>
              <mc:Fallback>
                <p:oleObj name="" r:id="rId1" imgW="8509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74520" y="1152525"/>
                        <a:ext cx="1505585" cy="696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 descr="sigmoid函数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120" y="668020"/>
            <a:ext cx="4022725" cy="2675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bldLvl="0" animBg="1"/>
      <p:bldP spid="12" grpId="0" bldLvl="0" animBg="1"/>
      <p:bldP spid="13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205230" y="1347470"/>
            <a:ext cx="80264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公式：</a:t>
            </a:r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AutoShape 112"/>
          <p:cNvSpPr/>
          <p:nvPr/>
        </p:nvSpPr>
        <p:spPr bwMode="auto">
          <a:xfrm>
            <a:off x="539552" y="1336526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AutoShape 112"/>
          <p:cNvSpPr/>
          <p:nvPr/>
        </p:nvSpPr>
        <p:spPr bwMode="auto">
          <a:xfrm>
            <a:off x="546782" y="2499742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30613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Sigmoid函数</a:t>
            </a:r>
            <a:endParaRPr lang="zh-CN" altLang="en-US" sz="3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74520" y="1152525"/>
          <a:ext cx="1505585" cy="696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1" imgW="850900" imgH="393700" progId="Equation.KSEE3">
                  <p:embed/>
                </p:oleObj>
              </mc:Choice>
              <mc:Fallback>
                <p:oleObj name="" r:id="rId1" imgW="8509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74520" y="1152525"/>
                        <a:ext cx="1505585" cy="696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/>
          <p:nvPr/>
        </p:nvSpPr>
        <p:spPr>
          <a:xfrm>
            <a:off x="1407160" y="2375535"/>
            <a:ext cx="4081780" cy="215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pic>
        <p:nvPicPr>
          <p:cNvPr id="4" name="图片 3" descr="sigmoid函数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415" y="583565"/>
            <a:ext cx="4022725" cy="2675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ldLvl="0" animBg="1"/>
      <p:bldP spid="11" grpId="0" bldLvl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205230" y="1347470"/>
            <a:ext cx="114617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预测函数：</a:t>
            </a:r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AutoShape 112"/>
          <p:cNvSpPr/>
          <p:nvPr/>
        </p:nvSpPr>
        <p:spPr bwMode="auto">
          <a:xfrm>
            <a:off x="539552" y="1336526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AutoShape 112"/>
          <p:cNvSpPr/>
          <p:nvPr/>
        </p:nvSpPr>
        <p:spPr bwMode="auto">
          <a:xfrm>
            <a:off x="546782" y="2499742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20078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分类边界</a:t>
            </a:r>
            <a:endParaRPr lang="zh-CN" altLang="en-US" sz="3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95830" y="1250315"/>
            <a:ext cx="2826385" cy="52514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6" name="矩形 5"/>
          <p:cNvSpPr/>
          <p:nvPr/>
        </p:nvSpPr>
        <p:spPr>
          <a:xfrm>
            <a:off x="1205230" y="2519045"/>
            <a:ext cx="5135245" cy="73723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如果              ，即           ，则预测为</a:t>
            </a:r>
            <a:r>
              <a:rPr lang="en-US" altLang="zh-CN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类别（</a:t>
            </a:r>
            <a:r>
              <a:rPr lang="en-US" altLang="zh-CN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y=1</a:t>
            </a:r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如果              ，即           ，则预测为</a:t>
            </a:r>
            <a:r>
              <a:rPr lang="en-US" altLang="zh-CN" sz="14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0</a:t>
            </a:r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类别（</a:t>
            </a:r>
            <a:r>
              <a:rPr lang="en-US" altLang="zh-CN" sz="14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y=0</a:t>
            </a:r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13230" y="2567305"/>
            <a:ext cx="1146175" cy="209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6" name="object 16"/>
          <p:cNvSpPr/>
          <p:nvPr/>
        </p:nvSpPr>
        <p:spPr>
          <a:xfrm>
            <a:off x="3453765" y="2552700"/>
            <a:ext cx="737235" cy="224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9" name="object 11"/>
          <p:cNvSpPr/>
          <p:nvPr/>
        </p:nvSpPr>
        <p:spPr>
          <a:xfrm>
            <a:off x="1717675" y="2962910"/>
            <a:ext cx="1146810" cy="2146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7" name="object 17"/>
          <p:cNvSpPr/>
          <p:nvPr/>
        </p:nvSpPr>
        <p:spPr>
          <a:xfrm>
            <a:off x="3453765" y="2962910"/>
            <a:ext cx="745490" cy="2260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ldLvl="0" animBg="1"/>
      <p:bldP spid="11" grpId="0" bldLvl="0" animBg="1"/>
      <p:bldP spid="3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12"/>
          <p:cNvSpPr/>
          <p:nvPr/>
        </p:nvSpPr>
        <p:spPr bwMode="auto">
          <a:xfrm>
            <a:off x="479862" y="912981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20078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分类边界</a:t>
            </a:r>
            <a:endParaRPr lang="zh-CN" altLang="en-US" sz="3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2515" y="987425"/>
            <a:ext cx="1649730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400" b="1" dirty="0">
                <a:latin typeface="宋体" panose="02010600030101010101" pitchFamily="2" charset="-122"/>
                <a:ea typeface="+mn-ea"/>
                <a:cs typeface="宋体" panose="02010600030101010101" pitchFamily="2" charset="-122"/>
              </a:rPr>
              <a:t>线性分类边界</a:t>
            </a:r>
            <a:endParaRPr sz="2400">
              <a:latin typeface="Droid Sans Fallback"/>
              <a:cs typeface="Droid Sans Fallback"/>
            </a:endParaRPr>
          </a:p>
        </p:txBody>
      </p:sp>
      <p:sp>
        <p:nvSpPr>
          <p:cNvPr id="4" name="object 3"/>
          <p:cNvSpPr/>
          <p:nvPr/>
        </p:nvSpPr>
        <p:spPr>
          <a:xfrm>
            <a:off x="4017263" y="1778126"/>
            <a:ext cx="4286250" cy="35737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" name="object 4"/>
          <p:cNvSpPr txBox="1"/>
          <p:nvPr/>
        </p:nvSpPr>
        <p:spPr>
          <a:xfrm>
            <a:off x="1778000" y="3888740"/>
            <a:ext cx="2524125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预测</a:t>
            </a:r>
            <a:r>
              <a:rPr lang="en-US" altLang="zh-CN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y=1</a:t>
            </a:r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，则应该满足</a:t>
            </a:r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object 7"/>
          <p:cNvSpPr/>
          <p:nvPr/>
        </p:nvSpPr>
        <p:spPr>
          <a:xfrm>
            <a:off x="3608070" y="3890645"/>
            <a:ext cx="2082165" cy="21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8" name="object 8"/>
          <p:cNvSpPr txBox="1"/>
          <p:nvPr/>
        </p:nvSpPr>
        <p:spPr>
          <a:xfrm>
            <a:off x="3898900" y="3314191"/>
            <a:ext cx="22097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40" dirty="0">
                <a:latin typeface="Arial" panose="020B0604020202020204"/>
                <a:cs typeface="Arial" panose="020B0604020202020204"/>
              </a:rPr>
              <a:t>x</a:t>
            </a:r>
            <a:r>
              <a:rPr sz="1950" spc="-75" baseline="-21000" dirty="0">
                <a:latin typeface="Arial" panose="020B0604020202020204"/>
                <a:cs typeface="Arial" panose="020B0604020202020204"/>
              </a:rPr>
              <a:t>1</a:t>
            </a:r>
            <a:endParaRPr sz="195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9"/>
          <p:cNvSpPr/>
          <p:nvPr/>
        </p:nvSpPr>
        <p:spPr>
          <a:xfrm>
            <a:off x="2066417" y="1652397"/>
            <a:ext cx="111125" cy="1695450"/>
          </a:xfrm>
          <a:custGeom>
            <a:avLst/>
            <a:gdLst/>
            <a:ahLst/>
            <a:cxnLst/>
            <a:rect l="l" t="t" r="r" b="b"/>
            <a:pathLst>
              <a:path w="111125" h="1695450">
                <a:moveTo>
                  <a:pt x="55371" y="37773"/>
                </a:moveTo>
                <a:lnTo>
                  <a:pt x="45846" y="54101"/>
                </a:lnTo>
                <a:lnTo>
                  <a:pt x="45846" y="1695450"/>
                </a:lnTo>
                <a:lnTo>
                  <a:pt x="64896" y="1695450"/>
                </a:lnTo>
                <a:lnTo>
                  <a:pt x="64896" y="54101"/>
                </a:lnTo>
                <a:lnTo>
                  <a:pt x="55371" y="37773"/>
                </a:lnTo>
                <a:close/>
              </a:path>
              <a:path w="111125" h="1695450">
                <a:moveTo>
                  <a:pt x="55371" y="0"/>
                </a:moveTo>
                <a:lnTo>
                  <a:pt x="2666" y="90297"/>
                </a:lnTo>
                <a:lnTo>
                  <a:pt x="0" y="94741"/>
                </a:lnTo>
                <a:lnTo>
                  <a:pt x="1524" y="100583"/>
                </a:lnTo>
                <a:lnTo>
                  <a:pt x="10668" y="105917"/>
                </a:lnTo>
                <a:lnTo>
                  <a:pt x="16509" y="104393"/>
                </a:lnTo>
                <a:lnTo>
                  <a:pt x="45846" y="54101"/>
                </a:lnTo>
                <a:lnTo>
                  <a:pt x="45846" y="18795"/>
                </a:lnTo>
                <a:lnTo>
                  <a:pt x="66342" y="18795"/>
                </a:lnTo>
                <a:lnTo>
                  <a:pt x="55371" y="0"/>
                </a:lnTo>
                <a:close/>
              </a:path>
              <a:path w="111125" h="1695450">
                <a:moveTo>
                  <a:pt x="66342" y="18795"/>
                </a:moveTo>
                <a:lnTo>
                  <a:pt x="64896" y="18795"/>
                </a:lnTo>
                <a:lnTo>
                  <a:pt x="64896" y="54101"/>
                </a:lnTo>
                <a:lnTo>
                  <a:pt x="94233" y="104393"/>
                </a:lnTo>
                <a:lnTo>
                  <a:pt x="100075" y="105917"/>
                </a:lnTo>
                <a:lnTo>
                  <a:pt x="109219" y="100583"/>
                </a:lnTo>
                <a:lnTo>
                  <a:pt x="110743" y="94741"/>
                </a:lnTo>
                <a:lnTo>
                  <a:pt x="108076" y="90297"/>
                </a:lnTo>
                <a:lnTo>
                  <a:pt x="66342" y="18795"/>
                </a:lnTo>
                <a:close/>
              </a:path>
              <a:path w="111125" h="1695450">
                <a:moveTo>
                  <a:pt x="64896" y="18795"/>
                </a:moveTo>
                <a:lnTo>
                  <a:pt x="45846" y="18795"/>
                </a:lnTo>
                <a:lnTo>
                  <a:pt x="45846" y="54101"/>
                </a:lnTo>
                <a:lnTo>
                  <a:pt x="55371" y="37773"/>
                </a:lnTo>
                <a:lnTo>
                  <a:pt x="47116" y="23622"/>
                </a:lnTo>
                <a:lnTo>
                  <a:pt x="64896" y="23622"/>
                </a:lnTo>
                <a:lnTo>
                  <a:pt x="64896" y="18795"/>
                </a:lnTo>
                <a:close/>
              </a:path>
              <a:path w="111125" h="1695450">
                <a:moveTo>
                  <a:pt x="64896" y="23622"/>
                </a:moveTo>
                <a:lnTo>
                  <a:pt x="63626" y="23622"/>
                </a:lnTo>
                <a:lnTo>
                  <a:pt x="55371" y="37773"/>
                </a:lnTo>
                <a:lnTo>
                  <a:pt x="64896" y="54101"/>
                </a:lnTo>
                <a:lnTo>
                  <a:pt x="64896" y="23622"/>
                </a:lnTo>
                <a:close/>
              </a:path>
              <a:path w="111125" h="1695450">
                <a:moveTo>
                  <a:pt x="63626" y="23622"/>
                </a:moveTo>
                <a:lnTo>
                  <a:pt x="47116" y="23622"/>
                </a:lnTo>
                <a:lnTo>
                  <a:pt x="55371" y="37773"/>
                </a:lnTo>
                <a:lnTo>
                  <a:pt x="63626" y="2362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p/>
        </p:txBody>
      </p:sp>
      <p:sp>
        <p:nvSpPr>
          <p:cNvPr id="20" name="object 10"/>
          <p:cNvSpPr/>
          <p:nvPr/>
        </p:nvSpPr>
        <p:spPr>
          <a:xfrm>
            <a:off x="1999107" y="3188080"/>
            <a:ext cx="1748155" cy="111125"/>
          </a:xfrm>
          <a:custGeom>
            <a:avLst/>
            <a:gdLst/>
            <a:ahLst/>
            <a:cxnLst/>
            <a:rect l="l" t="t" r="r" b="b"/>
            <a:pathLst>
              <a:path w="1748154" h="111125">
                <a:moveTo>
                  <a:pt x="1653032" y="0"/>
                </a:moveTo>
                <a:lnTo>
                  <a:pt x="1647190" y="1524"/>
                </a:lnTo>
                <a:lnTo>
                  <a:pt x="1644650" y="6096"/>
                </a:lnTo>
                <a:lnTo>
                  <a:pt x="1641983" y="10668"/>
                </a:lnTo>
                <a:lnTo>
                  <a:pt x="1643507" y="16510"/>
                </a:lnTo>
                <a:lnTo>
                  <a:pt x="1647952" y="19177"/>
                </a:lnTo>
                <a:lnTo>
                  <a:pt x="1693618" y="45815"/>
                </a:lnTo>
                <a:lnTo>
                  <a:pt x="1728978" y="45847"/>
                </a:lnTo>
                <a:lnTo>
                  <a:pt x="1728978" y="64897"/>
                </a:lnTo>
                <a:lnTo>
                  <a:pt x="1693807" y="64897"/>
                </a:lnTo>
                <a:lnTo>
                  <a:pt x="1643380" y="94234"/>
                </a:lnTo>
                <a:lnTo>
                  <a:pt x="1641856" y="100076"/>
                </a:lnTo>
                <a:lnTo>
                  <a:pt x="1644522" y="104648"/>
                </a:lnTo>
                <a:lnTo>
                  <a:pt x="1647190" y="109093"/>
                </a:lnTo>
                <a:lnTo>
                  <a:pt x="1653032" y="110617"/>
                </a:lnTo>
                <a:lnTo>
                  <a:pt x="1657477" y="108077"/>
                </a:lnTo>
                <a:lnTo>
                  <a:pt x="1731559" y="64897"/>
                </a:lnTo>
                <a:lnTo>
                  <a:pt x="1728978" y="64897"/>
                </a:lnTo>
                <a:lnTo>
                  <a:pt x="1731612" y="64866"/>
                </a:lnTo>
                <a:lnTo>
                  <a:pt x="1747901" y="55372"/>
                </a:lnTo>
                <a:lnTo>
                  <a:pt x="1653032" y="0"/>
                </a:lnTo>
                <a:close/>
              </a:path>
              <a:path w="1748154" h="111125">
                <a:moveTo>
                  <a:pt x="1710090" y="55424"/>
                </a:moveTo>
                <a:lnTo>
                  <a:pt x="1693861" y="64866"/>
                </a:lnTo>
                <a:lnTo>
                  <a:pt x="1728978" y="64897"/>
                </a:lnTo>
                <a:lnTo>
                  <a:pt x="1728978" y="63627"/>
                </a:lnTo>
                <a:lnTo>
                  <a:pt x="1724152" y="63627"/>
                </a:lnTo>
                <a:lnTo>
                  <a:pt x="1710090" y="55424"/>
                </a:lnTo>
                <a:close/>
              </a:path>
              <a:path w="1748154" h="111125">
                <a:moveTo>
                  <a:pt x="0" y="44323"/>
                </a:moveTo>
                <a:lnTo>
                  <a:pt x="0" y="63373"/>
                </a:lnTo>
                <a:lnTo>
                  <a:pt x="1693861" y="64866"/>
                </a:lnTo>
                <a:lnTo>
                  <a:pt x="1710090" y="55424"/>
                </a:lnTo>
                <a:lnTo>
                  <a:pt x="1693618" y="45815"/>
                </a:lnTo>
                <a:lnTo>
                  <a:pt x="0" y="44323"/>
                </a:lnTo>
                <a:close/>
              </a:path>
              <a:path w="1748154" h="111125">
                <a:moveTo>
                  <a:pt x="1724152" y="47244"/>
                </a:moveTo>
                <a:lnTo>
                  <a:pt x="1710090" y="55424"/>
                </a:lnTo>
                <a:lnTo>
                  <a:pt x="1724152" y="63627"/>
                </a:lnTo>
                <a:lnTo>
                  <a:pt x="1724152" y="47244"/>
                </a:lnTo>
                <a:close/>
              </a:path>
              <a:path w="1748154" h="111125">
                <a:moveTo>
                  <a:pt x="1728978" y="47244"/>
                </a:moveTo>
                <a:lnTo>
                  <a:pt x="1724152" y="47244"/>
                </a:lnTo>
                <a:lnTo>
                  <a:pt x="1724152" y="63627"/>
                </a:lnTo>
                <a:lnTo>
                  <a:pt x="1728978" y="63627"/>
                </a:lnTo>
                <a:lnTo>
                  <a:pt x="1728978" y="47244"/>
                </a:lnTo>
                <a:close/>
              </a:path>
              <a:path w="1748154" h="111125">
                <a:moveTo>
                  <a:pt x="1693618" y="45815"/>
                </a:moveTo>
                <a:lnTo>
                  <a:pt x="1710090" y="55424"/>
                </a:lnTo>
                <a:lnTo>
                  <a:pt x="1724152" y="47244"/>
                </a:lnTo>
                <a:lnTo>
                  <a:pt x="1728978" y="47244"/>
                </a:lnTo>
                <a:lnTo>
                  <a:pt x="1728978" y="45847"/>
                </a:lnTo>
                <a:lnTo>
                  <a:pt x="1693618" y="4581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p/>
        </p:txBody>
      </p:sp>
      <p:sp>
        <p:nvSpPr>
          <p:cNvPr id="21" name="object 11"/>
          <p:cNvSpPr/>
          <p:nvPr/>
        </p:nvSpPr>
        <p:spPr>
          <a:xfrm>
            <a:off x="2067686" y="2855595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425" y="0"/>
                </a:lnTo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p/>
        </p:txBody>
      </p:sp>
      <p:sp>
        <p:nvSpPr>
          <p:cNvPr id="22" name="object 12"/>
          <p:cNvSpPr/>
          <p:nvPr/>
        </p:nvSpPr>
        <p:spPr>
          <a:xfrm>
            <a:off x="2072258" y="3244976"/>
            <a:ext cx="98425" cy="1905"/>
          </a:xfrm>
          <a:custGeom>
            <a:avLst/>
            <a:gdLst/>
            <a:ahLst/>
            <a:cxnLst/>
            <a:rect l="l" t="t" r="r" b="b"/>
            <a:pathLst>
              <a:path w="98425" h="1905">
                <a:moveTo>
                  <a:pt x="0" y="0"/>
                </a:moveTo>
                <a:lnTo>
                  <a:pt x="98425" y="1524"/>
                </a:lnTo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p/>
        </p:txBody>
      </p:sp>
      <p:sp>
        <p:nvSpPr>
          <p:cNvPr id="23" name="object 13"/>
          <p:cNvSpPr/>
          <p:nvPr/>
        </p:nvSpPr>
        <p:spPr>
          <a:xfrm>
            <a:off x="2073782" y="2468498"/>
            <a:ext cx="98425" cy="1905"/>
          </a:xfrm>
          <a:custGeom>
            <a:avLst/>
            <a:gdLst/>
            <a:ahLst/>
            <a:cxnLst/>
            <a:rect l="l" t="t" r="r" b="b"/>
            <a:pathLst>
              <a:path w="98425" h="1905">
                <a:moveTo>
                  <a:pt x="0" y="0"/>
                </a:moveTo>
                <a:lnTo>
                  <a:pt x="98425" y="1650"/>
                </a:lnTo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p/>
        </p:txBody>
      </p:sp>
      <p:sp>
        <p:nvSpPr>
          <p:cNvPr id="24" name="object 14"/>
          <p:cNvSpPr/>
          <p:nvPr/>
        </p:nvSpPr>
        <p:spPr>
          <a:xfrm>
            <a:off x="2079117" y="2858642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425" y="0"/>
                </a:lnTo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p/>
        </p:txBody>
      </p:sp>
      <p:sp>
        <p:nvSpPr>
          <p:cNvPr id="25" name="object 15"/>
          <p:cNvSpPr/>
          <p:nvPr/>
        </p:nvSpPr>
        <p:spPr>
          <a:xfrm>
            <a:off x="2073782" y="2079879"/>
            <a:ext cx="98425" cy="1905"/>
          </a:xfrm>
          <a:custGeom>
            <a:avLst/>
            <a:gdLst/>
            <a:ahLst/>
            <a:cxnLst/>
            <a:rect l="l" t="t" r="r" b="b"/>
            <a:pathLst>
              <a:path w="98425" h="1905">
                <a:moveTo>
                  <a:pt x="0" y="0"/>
                </a:moveTo>
                <a:lnTo>
                  <a:pt x="98425" y="1524"/>
                </a:lnTo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p/>
        </p:txBody>
      </p:sp>
      <p:sp>
        <p:nvSpPr>
          <p:cNvPr id="26" name="object 16"/>
          <p:cNvSpPr/>
          <p:nvPr/>
        </p:nvSpPr>
        <p:spPr>
          <a:xfrm>
            <a:off x="2079117" y="2468498"/>
            <a:ext cx="98425" cy="1905"/>
          </a:xfrm>
          <a:custGeom>
            <a:avLst/>
            <a:gdLst/>
            <a:ahLst/>
            <a:cxnLst/>
            <a:rect l="l" t="t" r="r" b="b"/>
            <a:pathLst>
              <a:path w="98425" h="1905">
                <a:moveTo>
                  <a:pt x="0" y="0"/>
                </a:moveTo>
                <a:lnTo>
                  <a:pt x="98425" y="1650"/>
                </a:lnTo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p/>
        </p:txBody>
      </p:sp>
      <p:sp>
        <p:nvSpPr>
          <p:cNvPr id="27" name="object 17"/>
          <p:cNvSpPr/>
          <p:nvPr/>
        </p:nvSpPr>
        <p:spPr>
          <a:xfrm>
            <a:off x="3289934" y="3204591"/>
            <a:ext cx="0" cy="99695"/>
          </a:xfrm>
          <a:custGeom>
            <a:avLst/>
            <a:gdLst/>
            <a:ahLst/>
            <a:cxnLst/>
            <a:rect l="l" t="t" r="r" b="b"/>
            <a:pathLst>
              <a:path h="99695">
                <a:moveTo>
                  <a:pt x="0" y="99187"/>
                </a:moveTo>
                <a:lnTo>
                  <a:pt x="0" y="0"/>
                </a:lnTo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p/>
        </p:txBody>
      </p:sp>
      <p:sp>
        <p:nvSpPr>
          <p:cNvPr id="28" name="object 18"/>
          <p:cNvSpPr/>
          <p:nvPr/>
        </p:nvSpPr>
        <p:spPr>
          <a:xfrm>
            <a:off x="2903601" y="3197732"/>
            <a:ext cx="0" cy="99695"/>
          </a:xfrm>
          <a:custGeom>
            <a:avLst/>
            <a:gdLst/>
            <a:ahLst/>
            <a:cxnLst/>
            <a:rect l="l" t="t" r="r" b="b"/>
            <a:pathLst>
              <a:path h="99695">
                <a:moveTo>
                  <a:pt x="0" y="99187"/>
                </a:moveTo>
                <a:lnTo>
                  <a:pt x="0" y="0"/>
                </a:lnTo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p/>
        </p:txBody>
      </p:sp>
      <p:sp>
        <p:nvSpPr>
          <p:cNvPr id="29" name="object 19"/>
          <p:cNvSpPr/>
          <p:nvPr/>
        </p:nvSpPr>
        <p:spPr>
          <a:xfrm>
            <a:off x="2124836" y="3202304"/>
            <a:ext cx="0" cy="99695"/>
          </a:xfrm>
          <a:custGeom>
            <a:avLst/>
            <a:gdLst/>
            <a:ahLst/>
            <a:cxnLst/>
            <a:rect l="l" t="t" r="r" b="b"/>
            <a:pathLst>
              <a:path h="99695">
                <a:moveTo>
                  <a:pt x="0" y="99187"/>
                </a:moveTo>
                <a:lnTo>
                  <a:pt x="0" y="0"/>
                </a:lnTo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p/>
        </p:txBody>
      </p:sp>
      <p:sp>
        <p:nvSpPr>
          <p:cNvPr id="30" name="object 20"/>
          <p:cNvSpPr/>
          <p:nvPr/>
        </p:nvSpPr>
        <p:spPr>
          <a:xfrm>
            <a:off x="2514219" y="3196970"/>
            <a:ext cx="0" cy="99695"/>
          </a:xfrm>
          <a:custGeom>
            <a:avLst/>
            <a:gdLst/>
            <a:ahLst/>
            <a:cxnLst/>
            <a:rect l="l" t="t" r="r" b="b"/>
            <a:pathLst>
              <a:path h="99695">
                <a:moveTo>
                  <a:pt x="0" y="99187"/>
                </a:moveTo>
                <a:lnTo>
                  <a:pt x="0" y="0"/>
                </a:lnTo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p/>
        </p:txBody>
      </p:sp>
      <p:sp>
        <p:nvSpPr>
          <p:cNvPr id="31" name="object 21"/>
          <p:cNvSpPr/>
          <p:nvPr/>
        </p:nvSpPr>
        <p:spPr>
          <a:xfrm>
            <a:off x="2193035" y="2543555"/>
            <a:ext cx="172974" cy="172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2" name="object 22"/>
          <p:cNvSpPr/>
          <p:nvPr/>
        </p:nvSpPr>
        <p:spPr>
          <a:xfrm>
            <a:off x="2284857" y="2779395"/>
            <a:ext cx="154305" cy="153670"/>
          </a:xfrm>
          <a:custGeom>
            <a:avLst/>
            <a:gdLst/>
            <a:ahLst/>
            <a:cxnLst/>
            <a:rect l="l" t="t" r="r" b="b"/>
            <a:pathLst>
              <a:path w="154305" h="153669">
                <a:moveTo>
                  <a:pt x="0" y="76580"/>
                </a:moveTo>
                <a:lnTo>
                  <a:pt x="6042" y="46773"/>
                </a:lnTo>
                <a:lnTo>
                  <a:pt x="22526" y="22431"/>
                </a:lnTo>
                <a:lnTo>
                  <a:pt x="46988" y="6018"/>
                </a:lnTo>
                <a:lnTo>
                  <a:pt x="76962" y="0"/>
                </a:lnTo>
                <a:lnTo>
                  <a:pt x="106935" y="6018"/>
                </a:lnTo>
                <a:lnTo>
                  <a:pt x="131397" y="22431"/>
                </a:lnTo>
                <a:lnTo>
                  <a:pt x="147881" y="46773"/>
                </a:lnTo>
                <a:lnTo>
                  <a:pt x="153924" y="76580"/>
                </a:lnTo>
                <a:lnTo>
                  <a:pt x="147881" y="106388"/>
                </a:lnTo>
                <a:lnTo>
                  <a:pt x="131397" y="130730"/>
                </a:lnTo>
                <a:lnTo>
                  <a:pt x="106935" y="147143"/>
                </a:lnTo>
                <a:lnTo>
                  <a:pt x="76962" y="153162"/>
                </a:lnTo>
                <a:lnTo>
                  <a:pt x="46988" y="147143"/>
                </a:lnTo>
                <a:lnTo>
                  <a:pt x="22526" y="130730"/>
                </a:lnTo>
                <a:lnTo>
                  <a:pt x="6042" y="106388"/>
                </a:lnTo>
                <a:lnTo>
                  <a:pt x="0" y="76580"/>
                </a:lnTo>
                <a:close/>
              </a:path>
            </a:pathLst>
          </a:custGeom>
          <a:ln w="19050">
            <a:solidFill>
              <a:srgbClr val="528BD4"/>
            </a:solidFill>
          </a:ln>
        </p:spPr>
        <p:txBody>
          <a:bodyPr wrap="square" lIns="0" tIns="0" rIns="0" bIns="0" rtlCol="0"/>
          <a:p/>
        </p:txBody>
      </p:sp>
      <p:sp>
        <p:nvSpPr>
          <p:cNvPr id="33" name="object 23"/>
          <p:cNvSpPr/>
          <p:nvPr/>
        </p:nvSpPr>
        <p:spPr>
          <a:xfrm>
            <a:off x="2208657" y="2300858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69" h="153669">
                <a:moveTo>
                  <a:pt x="0" y="76580"/>
                </a:moveTo>
                <a:lnTo>
                  <a:pt x="6018" y="46773"/>
                </a:lnTo>
                <a:lnTo>
                  <a:pt x="22431" y="22431"/>
                </a:lnTo>
                <a:lnTo>
                  <a:pt x="46773" y="6018"/>
                </a:lnTo>
                <a:lnTo>
                  <a:pt x="76581" y="0"/>
                </a:lnTo>
                <a:lnTo>
                  <a:pt x="106388" y="6018"/>
                </a:lnTo>
                <a:lnTo>
                  <a:pt x="130730" y="22431"/>
                </a:lnTo>
                <a:lnTo>
                  <a:pt x="147143" y="46773"/>
                </a:lnTo>
                <a:lnTo>
                  <a:pt x="153162" y="76580"/>
                </a:lnTo>
                <a:lnTo>
                  <a:pt x="147143" y="106388"/>
                </a:lnTo>
                <a:lnTo>
                  <a:pt x="130730" y="130730"/>
                </a:lnTo>
                <a:lnTo>
                  <a:pt x="106388" y="147143"/>
                </a:lnTo>
                <a:lnTo>
                  <a:pt x="76581" y="153162"/>
                </a:lnTo>
                <a:lnTo>
                  <a:pt x="46773" y="147143"/>
                </a:lnTo>
                <a:lnTo>
                  <a:pt x="22431" y="130730"/>
                </a:lnTo>
                <a:lnTo>
                  <a:pt x="6018" y="106388"/>
                </a:lnTo>
                <a:lnTo>
                  <a:pt x="0" y="76580"/>
                </a:lnTo>
                <a:close/>
              </a:path>
            </a:pathLst>
          </a:custGeom>
          <a:ln w="19050">
            <a:solidFill>
              <a:srgbClr val="528BD4"/>
            </a:solidFill>
          </a:ln>
        </p:spPr>
        <p:txBody>
          <a:bodyPr wrap="square" lIns="0" tIns="0" rIns="0" bIns="0" rtlCol="0"/>
          <a:p/>
        </p:txBody>
      </p:sp>
      <p:sp>
        <p:nvSpPr>
          <p:cNvPr id="34" name="object 24"/>
          <p:cNvSpPr/>
          <p:nvPr/>
        </p:nvSpPr>
        <p:spPr>
          <a:xfrm>
            <a:off x="2465451" y="2646807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69" h="153669">
                <a:moveTo>
                  <a:pt x="0" y="76580"/>
                </a:moveTo>
                <a:lnTo>
                  <a:pt x="6018" y="46773"/>
                </a:lnTo>
                <a:lnTo>
                  <a:pt x="22431" y="22431"/>
                </a:lnTo>
                <a:lnTo>
                  <a:pt x="46773" y="6018"/>
                </a:lnTo>
                <a:lnTo>
                  <a:pt x="76581" y="0"/>
                </a:lnTo>
                <a:lnTo>
                  <a:pt x="106388" y="6018"/>
                </a:lnTo>
                <a:lnTo>
                  <a:pt x="130730" y="22431"/>
                </a:lnTo>
                <a:lnTo>
                  <a:pt x="147143" y="46773"/>
                </a:lnTo>
                <a:lnTo>
                  <a:pt x="153162" y="76580"/>
                </a:lnTo>
                <a:lnTo>
                  <a:pt x="147143" y="106388"/>
                </a:lnTo>
                <a:lnTo>
                  <a:pt x="130730" y="130730"/>
                </a:lnTo>
                <a:lnTo>
                  <a:pt x="106388" y="147143"/>
                </a:lnTo>
                <a:lnTo>
                  <a:pt x="76581" y="153162"/>
                </a:lnTo>
                <a:lnTo>
                  <a:pt x="46773" y="147143"/>
                </a:lnTo>
                <a:lnTo>
                  <a:pt x="22431" y="130730"/>
                </a:lnTo>
                <a:lnTo>
                  <a:pt x="6018" y="106388"/>
                </a:lnTo>
                <a:lnTo>
                  <a:pt x="0" y="76580"/>
                </a:lnTo>
                <a:close/>
              </a:path>
            </a:pathLst>
          </a:custGeom>
          <a:ln w="19050">
            <a:solidFill>
              <a:srgbClr val="528BD4"/>
            </a:solidFill>
          </a:ln>
        </p:spPr>
        <p:txBody>
          <a:bodyPr wrap="square" lIns="0" tIns="0" rIns="0" bIns="0" rtlCol="0"/>
          <a:p/>
        </p:txBody>
      </p:sp>
      <p:sp>
        <p:nvSpPr>
          <p:cNvPr id="35" name="object 25"/>
          <p:cNvSpPr/>
          <p:nvPr/>
        </p:nvSpPr>
        <p:spPr>
          <a:xfrm>
            <a:off x="2429636" y="2974467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69" h="153669">
                <a:moveTo>
                  <a:pt x="0" y="76581"/>
                </a:moveTo>
                <a:lnTo>
                  <a:pt x="6018" y="46773"/>
                </a:lnTo>
                <a:lnTo>
                  <a:pt x="22431" y="22431"/>
                </a:lnTo>
                <a:lnTo>
                  <a:pt x="46773" y="6018"/>
                </a:lnTo>
                <a:lnTo>
                  <a:pt x="76581" y="0"/>
                </a:lnTo>
                <a:lnTo>
                  <a:pt x="106388" y="6018"/>
                </a:lnTo>
                <a:lnTo>
                  <a:pt x="130730" y="22431"/>
                </a:lnTo>
                <a:lnTo>
                  <a:pt x="147143" y="46773"/>
                </a:lnTo>
                <a:lnTo>
                  <a:pt x="153162" y="76581"/>
                </a:lnTo>
                <a:lnTo>
                  <a:pt x="147143" y="106388"/>
                </a:lnTo>
                <a:lnTo>
                  <a:pt x="130730" y="130730"/>
                </a:lnTo>
                <a:lnTo>
                  <a:pt x="106388" y="147143"/>
                </a:lnTo>
                <a:lnTo>
                  <a:pt x="76581" y="153162"/>
                </a:lnTo>
                <a:lnTo>
                  <a:pt x="46773" y="147143"/>
                </a:lnTo>
                <a:lnTo>
                  <a:pt x="22431" y="130730"/>
                </a:lnTo>
                <a:lnTo>
                  <a:pt x="6018" y="106388"/>
                </a:lnTo>
                <a:lnTo>
                  <a:pt x="0" y="76581"/>
                </a:lnTo>
                <a:close/>
              </a:path>
            </a:pathLst>
          </a:custGeom>
          <a:ln w="19050">
            <a:solidFill>
              <a:srgbClr val="528BD4"/>
            </a:solidFill>
          </a:ln>
        </p:spPr>
        <p:txBody>
          <a:bodyPr wrap="square" lIns="0" tIns="0" rIns="0" bIns="0" rtlCol="0"/>
          <a:p/>
        </p:txBody>
      </p:sp>
      <p:sp>
        <p:nvSpPr>
          <p:cNvPr id="36" name="object 26"/>
          <p:cNvSpPr/>
          <p:nvPr/>
        </p:nvSpPr>
        <p:spPr>
          <a:xfrm>
            <a:off x="2618613" y="2872358"/>
            <a:ext cx="153670" cy="154305"/>
          </a:xfrm>
          <a:custGeom>
            <a:avLst/>
            <a:gdLst/>
            <a:ahLst/>
            <a:cxnLst/>
            <a:rect l="l" t="t" r="r" b="b"/>
            <a:pathLst>
              <a:path w="153669" h="154305">
                <a:moveTo>
                  <a:pt x="0" y="76962"/>
                </a:moveTo>
                <a:lnTo>
                  <a:pt x="6018" y="46988"/>
                </a:lnTo>
                <a:lnTo>
                  <a:pt x="22431" y="22526"/>
                </a:lnTo>
                <a:lnTo>
                  <a:pt x="46773" y="6042"/>
                </a:lnTo>
                <a:lnTo>
                  <a:pt x="76581" y="0"/>
                </a:lnTo>
                <a:lnTo>
                  <a:pt x="106388" y="6042"/>
                </a:lnTo>
                <a:lnTo>
                  <a:pt x="130730" y="22526"/>
                </a:lnTo>
                <a:lnTo>
                  <a:pt x="147143" y="46988"/>
                </a:lnTo>
                <a:lnTo>
                  <a:pt x="153162" y="76962"/>
                </a:lnTo>
                <a:lnTo>
                  <a:pt x="147143" y="106935"/>
                </a:lnTo>
                <a:lnTo>
                  <a:pt x="130730" y="131397"/>
                </a:lnTo>
                <a:lnTo>
                  <a:pt x="106388" y="147881"/>
                </a:lnTo>
                <a:lnTo>
                  <a:pt x="76581" y="153924"/>
                </a:lnTo>
                <a:lnTo>
                  <a:pt x="46773" y="147881"/>
                </a:lnTo>
                <a:lnTo>
                  <a:pt x="22431" y="131397"/>
                </a:lnTo>
                <a:lnTo>
                  <a:pt x="6018" y="106935"/>
                </a:lnTo>
                <a:lnTo>
                  <a:pt x="0" y="76962"/>
                </a:lnTo>
                <a:close/>
              </a:path>
            </a:pathLst>
          </a:custGeom>
          <a:ln w="19050">
            <a:solidFill>
              <a:srgbClr val="528BD4"/>
            </a:solidFill>
          </a:ln>
        </p:spPr>
        <p:txBody>
          <a:bodyPr wrap="square" lIns="0" tIns="0" rIns="0" bIns="0" rtlCol="0"/>
          <a:p/>
        </p:txBody>
      </p:sp>
      <p:sp>
        <p:nvSpPr>
          <p:cNvPr id="37" name="object 27"/>
          <p:cNvSpPr/>
          <p:nvPr/>
        </p:nvSpPr>
        <p:spPr>
          <a:xfrm>
            <a:off x="2204085" y="2989707"/>
            <a:ext cx="153670" cy="154305"/>
          </a:xfrm>
          <a:custGeom>
            <a:avLst/>
            <a:gdLst/>
            <a:ahLst/>
            <a:cxnLst/>
            <a:rect l="l" t="t" r="r" b="b"/>
            <a:pathLst>
              <a:path w="153669" h="154305">
                <a:moveTo>
                  <a:pt x="0" y="76962"/>
                </a:moveTo>
                <a:lnTo>
                  <a:pt x="6018" y="46988"/>
                </a:lnTo>
                <a:lnTo>
                  <a:pt x="22431" y="22526"/>
                </a:lnTo>
                <a:lnTo>
                  <a:pt x="46773" y="6042"/>
                </a:lnTo>
                <a:lnTo>
                  <a:pt x="76581" y="0"/>
                </a:lnTo>
                <a:lnTo>
                  <a:pt x="106388" y="6042"/>
                </a:lnTo>
                <a:lnTo>
                  <a:pt x="130730" y="22526"/>
                </a:lnTo>
                <a:lnTo>
                  <a:pt x="147143" y="46988"/>
                </a:lnTo>
                <a:lnTo>
                  <a:pt x="153162" y="76962"/>
                </a:lnTo>
                <a:lnTo>
                  <a:pt x="147143" y="106935"/>
                </a:lnTo>
                <a:lnTo>
                  <a:pt x="130730" y="131397"/>
                </a:lnTo>
                <a:lnTo>
                  <a:pt x="106388" y="147881"/>
                </a:lnTo>
                <a:lnTo>
                  <a:pt x="76581" y="153923"/>
                </a:lnTo>
                <a:lnTo>
                  <a:pt x="46773" y="147881"/>
                </a:lnTo>
                <a:lnTo>
                  <a:pt x="22431" y="131397"/>
                </a:lnTo>
                <a:lnTo>
                  <a:pt x="6018" y="106935"/>
                </a:lnTo>
                <a:lnTo>
                  <a:pt x="0" y="76962"/>
                </a:lnTo>
                <a:close/>
              </a:path>
            </a:pathLst>
          </a:custGeom>
          <a:ln w="19050">
            <a:solidFill>
              <a:srgbClr val="528BD4"/>
            </a:solidFill>
          </a:ln>
        </p:spPr>
        <p:txBody>
          <a:bodyPr wrap="square" lIns="0" tIns="0" rIns="0" bIns="0" rtlCol="0"/>
          <a:p/>
        </p:txBody>
      </p:sp>
      <p:sp>
        <p:nvSpPr>
          <p:cNvPr id="38" name="object 28"/>
          <p:cNvSpPr/>
          <p:nvPr/>
        </p:nvSpPr>
        <p:spPr>
          <a:xfrm>
            <a:off x="2928620" y="2276855"/>
            <a:ext cx="136271" cy="1363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9" name="object 29"/>
          <p:cNvSpPr/>
          <p:nvPr/>
        </p:nvSpPr>
        <p:spPr>
          <a:xfrm>
            <a:off x="2585466" y="1914144"/>
            <a:ext cx="136397" cy="1363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0" name="object 30"/>
          <p:cNvSpPr/>
          <p:nvPr/>
        </p:nvSpPr>
        <p:spPr>
          <a:xfrm>
            <a:off x="2879217" y="2046732"/>
            <a:ext cx="136397" cy="1362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1" name="object 31"/>
          <p:cNvSpPr/>
          <p:nvPr/>
        </p:nvSpPr>
        <p:spPr>
          <a:xfrm>
            <a:off x="2808223" y="1797176"/>
            <a:ext cx="136270" cy="1363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2" name="object 32"/>
          <p:cNvSpPr/>
          <p:nvPr/>
        </p:nvSpPr>
        <p:spPr>
          <a:xfrm>
            <a:off x="3189097" y="1999233"/>
            <a:ext cx="136398" cy="1362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3" name="object 33"/>
          <p:cNvSpPr/>
          <p:nvPr/>
        </p:nvSpPr>
        <p:spPr>
          <a:xfrm>
            <a:off x="2761869" y="3045332"/>
            <a:ext cx="154305" cy="153670"/>
          </a:xfrm>
          <a:custGeom>
            <a:avLst/>
            <a:gdLst/>
            <a:ahLst/>
            <a:cxnLst/>
            <a:rect l="l" t="t" r="r" b="b"/>
            <a:pathLst>
              <a:path w="154305" h="153669">
                <a:moveTo>
                  <a:pt x="0" y="76580"/>
                </a:moveTo>
                <a:lnTo>
                  <a:pt x="6042" y="46773"/>
                </a:lnTo>
                <a:lnTo>
                  <a:pt x="22526" y="22431"/>
                </a:lnTo>
                <a:lnTo>
                  <a:pt x="46988" y="6018"/>
                </a:lnTo>
                <a:lnTo>
                  <a:pt x="76962" y="0"/>
                </a:lnTo>
                <a:lnTo>
                  <a:pt x="106935" y="6018"/>
                </a:lnTo>
                <a:lnTo>
                  <a:pt x="131397" y="22431"/>
                </a:lnTo>
                <a:lnTo>
                  <a:pt x="147881" y="46773"/>
                </a:lnTo>
                <a:lnTo>
                  <a:pt x="153924" y="76580"/>
                </a:lnTo>
                <a:lnTo>
                  <a:pt x="147881" y="106388"/>
                </a:lnTo>
                <a:lnTo>
                  <a:pt x="131397" y="130730"/>
                </a:lnTo>
                <a:lnTo>
                  <a:pt x="106935" y="147143"/>
                </a:lnTo>
                <a:lnTo>
                  <a:pt x="76962" y="153162"/>
                </a:lnTo>
                <a:lnTo>
                  <a:pt x="46988" y="147143"/>
                </a:lnTo>
                <a:lnTo>
                  <a:pt x="22526" y="130730"/>
                </a:lnTo>
                <a:lnTo>
                  <a:pt x="6042" y="106388"/>
                </a:lnTo>
                <a:lnTo>
                  <a:pt x="0" y="76580"/>
                </a:lnTo>
                <a:close/>
              </a:path>
            </a:pathLst>
          </a:custGeom>
          <a:ln w="19050">
            <a:solidFill>
              <a:srgbClr val="528BD4"/>
            </a:solidFill>
          </a:ln>
        </p:spPr>
        <p:txBody>
          <a:bodyPr wrap="square" lIns="0" tIns="0" rIns="0" bIns="0" rtlCol="0"/>
          <a:p/>
        </p:txBody>
      </p:sp>
      <p:sp>
        <p:nvSpPr>
          <p:cNvPr id="44" name="object 34"/>
          <p:cNvSpPr/>
          <p:nvPr/>
        </p:nvSpPr>
        <p:spPr>
          <a:xfrm>
            <a:off x="3274059" y="2264410"/>
            <a:ext cx="136398" cy="13627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5" name="object 35"/>
          <p:cNvSpPr/>
          <p:nvPr/>
        </p:nvSpPr>
        <p:spPr>
          <a:xfrm>
            <a:off x="3155569" y="2484754"/>
            <a:ext cx="136397" cy="1362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6" name="object 36"/>
          <p:cNvSpPr/>
          <p:nvPr/>
        </p:nvSpPr>
        <p:spPr>
          <a:xfrm>
            <a:off x="3273933" y="2731770"/>
            <a:ext cx="136397" cy="13639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7" name="object 37"/>
          <p:cNvSpPr/>
          <p:nvPr/>
        </p:nvSpPr>
        <p:spPr>
          <a:xfrm>
            <a:off x="3471545" y="2469514"/>
            <a:ext cx="136397" cy="13639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8" name="object 38"/>
          <p:cNvSpPr/>
          <p:nvPr/>
        </p:nvSpPr>
        <p:spPr>
          <a:xfrm>
            <a:off x="3037458" y="1781555"/>
            <a:ext cx="136398" cy="1362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9" name="object 39"/>
          <p:cNvSpPr txBox="1"/>
          <p:nvPr/>
        </p:nvSpPr>
        <p:spPr>
          <a:xfrm>
            <a:off x="2463800" y="3323590"/>
            <a:ext cx="9239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8145" algn="l"/>
                <a:tab pos="807720" algn="l"/>
              </a:tabLst>
            </a:pPr>
            <a:r>
              <a:rPr sz="1600" spc="-80" dirty="0">
                <a:latin typeface="Arial" panose="020B0604020202020204"/>
                <a:cs typeface="Arial" panose="020B0604020202020204"/>
              </a:rPr>
              <a:t>1	2	3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0" name="object 40"/>
          <p:cNvSpPr txBox="1"/>
          <p:nvPr/>
        </p:nvSpPr>
        <p:spPr>
          <a:xfrm>
            <a:off x="1603247" y="1401973"/>
            <a:ext cx="422275" cy="159004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000" spc="-95" dirty="0">
                <a:latin typeface="Arial" panose="020B0604020202020204"/>
                <a:cs typeface="Arial" panose="020B0604020202020204"/>
              </a:rPr>
              <a:t>x</a:t>
            </a:r>
            <a:r>
              <a:rPr sz="1950" spc="-142" baseline="-21000" dirty="0">
                <a:latin typeface="Arial" panose="020B0604020202020204"/>
                <a:cs typeface="Arial" panose="020B0604020202020204"/>
              </a:rPr>
              <a:t>2</a:t>
            </a:r>
            <a:endParaRPr sz="1950" baseline="-21000">
              <a:latin typeface="Arial" panose="020B0604020202020204"/>
              <a:cs typeface="Arial" panose="020B0604020202020204"/>
            </a:endParaRPr>
          </a:p>
          <a:p>
            <a:pPr marR="5080" algn="r">
              <a:lnSpc>
                <a:spcPct val="100000"/>
              </a:lnSpc>
              <a:spcBef>
                <a:spcPts val="775"/>
              </a:spcBef>
            </a:pPr>
            <a:r>
              <a:rPr sz="1600" spc="-80" dirty="0">
                <a:latin typeface="Arial" panose="020B0604020202020204"/>
                <a:cs typeface="Arial" panose="020B0604020202020204"/>
              </a:rPr>
              <a:t>3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R="19050" algn="r">
              <a:lnSpc>
                <a:spcPct val="100000"/>
              </a:lnSpc>
              <a:spcBef>
                <a:spcPts val="955"/>
              </a:spcBef>
            </a:pPr>
            <a:r>
              <a:rPr sz="1600" spc="-80" dirty="0">
                <a:latin typeface="Arial" panose="020B0604020202020204"/>
                <a:cs typeface="Arial" panose="020B0604020202020204"/>
              </a:rPr>
              <a:t>2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 panose="02020603050405020304"/>
              <a:cs typeface="Times New Roman" panose="02020603050405020304"/>
            </a:endParaRPr>
          </a:p>
          <a:p>
            <a:pPr marR="30480" algn="r">
              <a:lnSpc>
                <a:spcPct val="100000"/>
              </a:lnSpc>
            </a:pPr>
            <a:r>
              <a:rPr sz="1600" spc="-80" dirty="0">
                <a:latin typeface="Arial" panose="020B0604020202020204"/>
                <a:cs typeface="Arial" panose="020B0604020202020204"/>
              </a:rPr>
              <a:t>1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1" name="object 41"/>
          <p:cNvSpPr/>
          <p:nvPr/>
        </p:nvSpPr>
        <p:spPr>
          <a:xfrm>
            <a:off x="1955292" y="1911857"/>
            <a:ext cx="1525270" cy="1482725"/>
          </a:xfrm>
          <a:custGeom>
            <a:avLst/>
            <a:gdLst/>
            <a:ahLst/>
            <a:cxnLst/>
            <a:rect l="l" t="t" r="r" b="b"/>
            <a:pathLst>
              <a:path w="1525270" h="1482725">
                <a:moveTo>
                  <a:pt x="0" y="0"/>
                </a:moveTo>
                <a:lnTo>
                  <a:pt x="1524761" y="1482725"/>
                </a:lnTo>
              </a:path>
            </a:pathLst>
          </a:custGeom>
          <a:ln w="28956">
            <a:solidFill>
              <a:srgbClr val="0000FF"/>
            </a:solidFill>
          </a:ln>
        </p:spPr>
        <p:txBody>
          <a:bodyPr wrap="square" lIns="0" tIns="0" rIns="0" bIns="0" rtlCol="0"/>
          <a:p/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12"/>
          <p:cNvSpPr/>
          <p:nvPr/>
        </p:nvSpPr>
        <p:spPr bwMode="auto">
          <a:xfrm>
            <a:off x="479862" y="912981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20078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分类边界</a:t>
            </a:r>
            <a:endParaRPr lang="zh-CN" altLang="en-US" sz="3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2515" y="987425"/>
            <a:ext cx="1649730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400" b="1" dirty="0">
                <a:latin typeface="宋体" panose="02010600030101010101" pitchFamily="2" charset="-122"/>
                <a:ea typeface="+mn-ea"/>
                <a:cs typeface="宋体" panose="02010600030101010101" pitchFamily="2" charset="-122"/>
              </a:rPr>
              <a:t>非线性分类边界</a:t>
            </a:r>
            <a:endParaRPr lang="zh-CN" altLang="en-US" sz="1400" b="1" dirty="0">
              <a:latin typeface="宋体" panose="02010600030101010101" pitchFamily="2" charset="-122"/>
              <a:ea typeface="+mn-ea"/>
              <a:cs typeface="宋体" panose="02010600030101010101" pitchFamily="2" charset="-122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3277108" y="1533651"/>
            <a:ext cx="4148328" cy="35737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7" name="object 4"/>
          <p:cNvSpPr/>
          <p:nvPr/>
        </p:nvSpPr>
        <p:spPr>
          <a:xfrm>
            <a:off x="5360415" y="2019807"/>
            <a:ext cx="2168652" cy="384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8" name="object 5"/>
          <p:cNvSpPr txBox="1"/>
          <p:nvPr/>
        </p:nvSpPr>
        <p:spPr>
          <a:xfrm>
            <a:off x="3004820" y="3276600"/>
            <a:ext cx="1924050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预测</a:t>
            </a:r>
            <a:r>
              <a:rPr lang="en-US" altLang="zh-CN" sz="14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y=1</a:t>
            </a:r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，则应该满足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8"/>
          <p:cNvSpPr/>
          <p:nvPr/>
        </p:nvSpPr>
        <p:spPr>
          <a:xfrm>
            <a:off x="4779010" y="3226435"/>
            <a:ext cx="2098040" cy="307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13" name="object 9"/>
          <p:cNvSpPr txBox="1"/>
          <p:nvPr/>
        </p:nvSpPr>
        <p:spPr>
          <a:xfrm>
            <a:off x="2978023" y="2719323"/>
            <a:ext cx="22097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40" dirty="0">
                <a:latin typeface="Arial" panose="020B0604020202020204"/>
                <a:cs typeface="Arial" panose="020B0604020202020204"/>
              </a:rPr>
              <a:t>x</a:t>
            </a:r>
            <a:r>
              <a:rPr sz="1950" spc="-75" baseline="-21000" dirty="0">
                <a:latin typeface="Arial" panose="020B0604020202020204"/>
                <a:cs typeface="Arial" panose="020B0604020202020204"/>
              </a:rPr>
              <a:t>1</a:t>
            </a:r>
            <a:endParaRPr sz="195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0"/>
          <p:cNvSpPr txBox="1"/>
          <p:nvPr/>
        </p:nvSpPr>
        <p:spPr>
          <a:xfrm>
            <a:off x="1527556" y="1424685"/>
            <a:ext cx="22097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40" dirty="0">
                <a:latin typeface="Arial" panose="020B0604020202020204"/>
                <a:cs typeface="Arial" panose="020B0604020202020204"/>
              </a:rPr>
              <a:t>x</a:t>
            </a:r>
            <a:r>
              <a:rPr sz="1950" spc="-75" baseline="-21000" dirty="0">
                <a:latin typeface="Arial" panose="020B0604020202020204"/>
                <a:cs typeface="Arial" panose="020B0604020202020204"/>
              </a:rPr>
              <a:t>2</a:t>
            </a:r>
            <a:endParaRPr sz="195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1"/>
          <p:cNvSpPr/>
          <p:nvPr/>
        </p:nvSpPr>
        <p:spPr>
          <a:xfrm>
            <a:off x="1775459" y="1750187"/>
            <a:ext cx="111125" cy="2119630"/>
          </a:xfrm>
          <a:custGeom>
            <a:avLst/>
            <a:gdLst/>
            <a:ahLst/>
            <a:cxnLst/>
            <a:rect l="l" t="t" r="r" b="b"/>
            <a:pathLst>
              <a:path w="111125" h="2119629">
                <a:moveTo>
                  <a:pt x="55424" y="37683"/>
                </a:moveTo>
                <a:lnTo>
                  <a:pt x="45821" y="54145"/>
                </a:lnTo>
                <a:lnTo>
                  <a:pt x="44323" y="2119249"/>
                </a:lnTo>
                <a:lnTo>
                  <a:pt x="63373" y="2119376"/>
                </a:lnTo>
                <a:lnTo>
                  <a:pt x="64871" y="53922"/>
                </a:lnTo>
                <a:lnTo>
                  <a:pt x="55424" y="37683"/>
                </a:lnTo>
                <a:close/>
              </a:path>
              <a:path w="111125" h="2119629">
                <a:moveTo>
                  <a:pt x="55499" y="0"/>
                </a:moveTo>
                <a:lnTo>
                  <a:pt x="0" y="94742"/>
                </a:lnTo>
                <a:lnTo>
                  <a:pt x="1524" y="100584"/>
                </a:lnTo>
                <a:lnTo>
                  <a:pt x="10668" y="105918"/>
                </a:lnTo>
                <a:lnTo>
                  <a:pt x="16510" y="104394"/>
                </a:lnTo>
                <a:lnTo>
                  <a:pt x="45821" y="54145"/>
                </a:lnTo>
                <a:lnTo>
                  <a:pt x="45847" y="18796"/>
                </a:lnTo>
                <a:lnTo>
                  <a:pt x="66443" y="18796"/>
                </a:lnTo>
                <a:lnTo>
                  <a:pt x="55499" y="0"/>
                </a:lnTo>
                <a:close/>
              </a:path>
              <a:path w="111125" h="2119629">
                <a:moveTo>
                  <a:pt x="66443" y="18796"/>
                </a:moveTo>
                <a:lnTo>
                  <a:pt x="45847" y="18796"/>
                </a:lnTo>
                <a:lnTo>
                  <a:pt x="64897" y="18923"/>
                </a:lnTo>
                <a:lnTo>
                  <a:pt x="64871" y="53922"/>
                </a:lnTo>
                <a:lnTo>
                  <a:pt x="94234" y="104394"/>
                </a:lnTo>
                <a:lnTo>
                  <a:pt x="100076" y="105918"/>
                </a:lnTo>
                <a:lnTo>
                  <a:pt x="104648" y="103377"/>
                </a:lnTo>
                <a:lnTo>
                  <a:pt x="109093" y="100711"/>
                </a:lnTo>
                <a:lnTo>
                  <a:pt x="110743" y="94869"/>
                </a:lnTo>
                <a:lnTo>
                  <a:pt x="66443" y="18796"/>
                </a:lnTo>
                <a:close/>
              </a:path>
              <a:path w="111125" h="2119629">
                <a:moveTo>
                  <a:pt x="45847" y="18796"/>
                </a:moveTo>
                <a:lnTo>
                  <a:pt x="45821" y="54145"/>
                </a:lnTo>
                <a:lnTo>
                  <a:pt x="55424" y="37683"/>
                </a:lnTo>
                <a:lnTo>
                  <a:pt x="47243" y="23622"/>
                </a:lnTo>
                <a:lnTo>
                  <a:pt x="64893" y="23622"/>
                </a:lnTo>
                <a:lnTo>
                  <a:pt x="64897" y="18923"/>
                </a:lnTo>
                <a:lnTo>
                  <a:pt x="45847" y="18796"/>
                </a:lnTo>
                <a:close/>
              </a:path>
              <a:path w="111125" h="2119629">
                <a:moveTo>
                  <a:pt x="64893" y="23622"/>
                </a:moveTo>
                <a:lnTo>
                  <a:pt x="63627" y="23622"/>
                </a:lnTo>
                <a:lnTo>
                  <a:pt x="55424" y="37683"/>
                </a:lnTo>
                <a:lnTo>
                  <a:pt x="64871" y="53922"/>
                </a:lnTo>
                <a:lnTo>
                  <a:pt x="64893" y="23622"/>
                </a:lnTo>
                <a:close/>
              </a:path>
              <a:path w="111125" h="2119629">
                <a:moveTo>
                  <a:pt x="63627" y="23622"/>
                </a:moveTo>
                <a:lnTo>
                  <a:pt x="47243" y="23622"/>
                </a:lnTo>
                <a:lnTo>
                  <a:pt x="55424" y="37683"/>
                </a:lnTo>
                <a:lnTo>
                  <a:pt x="63627" y="2362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p/>
        </p:txBody>
      </p:sp>
      <p:sp>
        <p:nvSpPr>
          <p:cNvPr id="17" name="object 12"/>
          <p:cNvSpPr/>
          <p:nvPr/>
        </p:nvSpPr>
        <p:spPr>
          <a:xfrm>
            <a:off x="796036" y="2791333"/>
            <a:ext cx="2019300" cy="111125"/>
          </a:xfrm>
          <a:custGeom>
            <a:avLst/>
            <a:gdLst/>
            <a:ahLst/>
            <a:cxnLst/>
            <a:rect l="l" t="t" r="r" b="b"/>
            <a:pathLst>
              <a:path w="2019300" h="111125">
                <a:moveTo>
                  <a:pt x="1981526" y="55372"/>
                </a:moveTo>
                <a:lnTo>
                  <a:pt x="1914906" y="94234"/>
                </a:lnTo>
                <a:lnTo>
                  <a:pt x="1913382" y="100075"/>
                </a:lnTo>
                <a:lnTo>
                  <a:pt x="1918716" y="109219"/>
                </a:lnTo>
                <a:lnTo>
                  <a:pt x="1924431" y="110743"/>
                </a:lnTo>
                <a:lnTo>
                  <a:pt x="2002980" y="64897"/>
                </a:lnTo>
                <a:lnTo>
                  <a:pt x="2000504" y="64897"/>
                </a:lnTo>
                <a:lnTo>
                  <a:pt x="2000504" y="63626"/>
                </a:lnTo>
                <a:lnTo>
                  <a:pt x="1995678" y="63626"/>
                </a:lnTo>
                <a:lnTo>
                  <a:pt x="1981526" y="55372"/>
                </a:lnTo>
                <a:close/>
              </a:path>
              <a:path w="2019300" h="111125">
                <a:moveTo>
                  <a:pt x="1965198" y="45847"/>
                </a:moveTo>
                <a:lnTo>
                  <a:pt x="0" y="45847"/>
                </a:lnTo>
                <a:lnTo>
                  <a:pt x="0" y="64897"/>
                </a:lnTo>
                <a:lnTo>
                  <a:pt x="1965198" y="64897"/>
                </a:lnTo>
                <a:lnTo>
                  <a:pt x="1981526" y="55372"/>
                </a:lnTo>
                <a:lnTo>
                  <a:pt x="1965198" y="45847"/>
                </a:lnTo>
                <a:close/>
              </a:path>
              <a:path w="2019300" h="111125">
                <a:moveTo>
                  <a:pt x="2002981" y="45847"/>
                </a:moveTo>
                <a:lnTo>
                  <a:pt x="2000504" y="45847"/>
                </a:lnTo>
                <a:lnTo>
                  <a:pt x="2000504" y="64897"/>
                </a:lnTo>
                <a:lnTo>
                  <a:pt x="2002980" y="64897"/>
                </a:lnTo>
                <a:lnTo>
                  <a:pt x="2019300" y="55372"/>
                </a:lnTo>
                <a:lnTo>
                  <a:pt x="2002981" y="45847"/>
                </a:lnTo>
                <a:close/>
              </a:path>
              <a:path w="2019300" h="111125">
                <a:moveTo>
                  <a:pt x="1995678" y="47116"/>
                </a:moveTo>
                <a:lnTo>
                  <a:pt x="1981526" y="55372"/>
                </a:lnTo>
                <a:lnTo>
                  <a:pt x="1995678" y="63626"/>
                </a:lnTo>
                <a:lnTo>
                  <a:pt x="1995678" y="47116"/>
                </a:lnTo>
                <a:close/>
              </a:path>
              <a:path w="2019300" h="111125">
                <a:moveTo>
                  <a:pt x="2000504" y="47116"/>
                </a:moveTo>
                <a:lnTo>
                  <a:pt x="1995678" y="47116"/>
                </a:lnTo>
                <a:lnTo>
                  <a:pt x="1995678" y="63626"/>
                </a:lnTo>
                <a:lnTo>
                  <a:pt x="2000504" y="63626"/>
                </a:lnTo>
                <a:lnTo>
                  <a:pt x="2000504" y="47116"/>
                </a:lnTo>
                <a:close/>
              </a:path>
              <a:path w="2019300" h="111125">
                <a:moveTo>
                  <a:pt x="1924558" y="0"/>
                </a:moveTo>
                <a:lnTo>
                  <a:pt x="1918716" y="1524"/>
                </a:lnTo>
                <a:lnTo>
                  <a:pt x="1913382" y="10667"/>
                </a:lnTo>
                <a:lnTo>
                  <a:pt x="1914906" y="16510"/>
                </a:lnTo>
                <a:lnTo>
                  <a:pt x="1981526" y="55372"/>
                </a:lnTo>
                <a:lnTo>
                  <a:pt x="1995678" y="47116"/>
                </a:lnTo>
                <a:lnTo>
                  <a:pt x="2000504" y="47116"/>
                </a:lnTo>
                <a:lnTo>
                  <a:pt x="2000504" y="45847"/>
                </a:lnTo>
                <a:lnTo>
                  <a:pt x="2002981" y="45847"/>
                </a:lnTo>
                <a:lnTo>
                  <a:pt x="1929003" y="2666"/>
                </a:lnTo>
                <a:lnTo>
                  <a:pt x="1924558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p/>
        </p:txBody>
      </p:sp>
      <p:sp>
        <p:nvSpPr>
          <p:cNvPr id="52" name="object 13"/>
          <p:cNvSpPr/>
          <p:nvPr/>
        </p:nvSpPr>
        <p:spPr>
          <a:xfrm>
            <a:off x="1420875" y="3006724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5" h="154305">
                <a:moveTo>
                  <a:pt x="0" y="76962"/>
                </a:moveTo>
                <a:lnTo>
                  <a:pt x="6042" y="46988"/>
                </a:lnTo>
                <a:lnTo>
                  <a:pt x="22526" y="22526"/>
                </a:lnTo>
                <a:lnTo>
                  <a:pt x="46988" y="6042"/>
                </a:lnTo>
                <a:lnTo>
                  <a:pt x="76962" y="0"/>
                </a:lnTo>
                <a:lnTo>
                  <a:pt x="106935" y="6042"/>
                </a:lnTo>
                <a:lnTo>
                  <a:pt x="131397" y="22526"/>
                </a:lnTo>
                <a:lnTo>
                  <a:pt x="147881" y="46988"/>
                </a:lnTo>
                <a:lnTo>
                  <a:pt x="153924" y="76962"/>
                </a:lnTo>
                <a:lnTo>
                  <a:pt x="147881" y="106935"/>
                </a:lnTo>
                <a:lnTo>
                  <a:pt x="131397" y="131397"/>
                </a:lnTo>
                <a:lnTo>
                  <a:pt x="106935" y="147881"/>
                </a:lnTo>
                <a:lnTo>
                  <a:pt x="76962" y="153924"/>
                </a:lnTo>
                <a:lnTo>
                  <a:pt x="46988" y="147881"/>
                </a:lnTo>
                <a:lnTo>
                  <a:pt x="22526" y="131397"/>
                </a:lnTo>
                <a:lnTo>
                  <a:pt x="6042" y="106935"/>
                </a:lnTo>
                <a:lnTo>
                  <a:pt x="0" y="76962"/>
                </a:lnTo>
                <a:close/>
              </a:path>
            </a:pathLst>
          </a:custGeom>
          <a:ln w="19050">
            <a:solidFill>
              <a:srgbClr val="528BD4"/>
            </a:solidFill>
          </a:ln>
        </p:spPr>
        <p:txBody>
          <a:bodyPr wrap="square" lIns="0" tIns="0" rIns="0" bIns="0" rtlCol="0"/>
          <a:p/>
        </p:txBody>
      </p:sp>
      <p:sp>
        <p:nvSpPr>
          <p:cNvPr id="53" name="object 14"/>
          <p:cNvSpPr/>
          <p:nvPr/>
        </p:nvSpPr>
        <p:spPr>
          <a:xfrm>
            <a:off x="1642237" y="3054349"/>
            <a:ext cx="172974" cy="172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54" name="object 15"/>
          <p:cNvSpPr/>
          <p:nvPr/>
        </p:nvSpPr>
        <p:spPr>
          <a:xfrm>
            <a:off x="1593087" y="2835274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69" h="153669">
                <a:moveTo>
                  <a:pt x="0" y="76581"/>
                </a:moveTo>
                <a:lnTo>
                  <a:pt x="6018" y="46773"/>
                </a:lnTo>
                <a:lnTo>
                  <a:pt x="22431" y="22431"/>
                </a:lnTo>
                <a:lnTo>
                  <a:pt x="46773" y="6018"/>
                </a:lnTo>
                <a:lnTo>
                  <a:pt x="76581" y="0"/>
                </a:lnTo>
                <a:lnTo>
                  <a:pt x="106388" y="6018"/>
                </a:lnTo>
                <a:lnTo>
                  <a:pt x="130730" y="22431"/>
                </a:lnTo>
                <a:lnTo>
                  <a:pt x="147143" y="46773"/>
                </a:lnTo>
                <a:lnTo>
                  <a:pt x="153162" y="76581"/>
                </a:lnTo>
                <a:lnTo>
                  <a:pt x="147143" y="106388"/>
                </a:lnTo>
                <a:lnTo>
                  <a:pt x="130730" y="130730"/>
                </a:lnTo>
                <a:lnTo>
                  <a:pt x="106388" y="147143"/>
                </a:lnTo>
                <a:lnTo>
                  <a:pt x="76581" y="153162"/>
                </a:lnTo>
                <a:lnTo>
                  <a:pt x="46773" y="147143"/>
                </a:lnTo>
                <a:lnTo>
                  <a:pt x="22431" y="130730"/>
                </a:lnTo>
                <a:lnTo>
                  <a:pt x="6018" y="106388"/>
                </a:lnTo>
                <a:lnTo>
                  <a:pt x="0" y="76581"/>
                </a:lnTo>
                <a:close/>
              </a:path>
            </a:pathLst>
          </a:custGeom>
          <a:ln w="19050">
            <a:solidFill>
              <a:srgbClr val="528BD4"/>
            </a:solidFill>
          </a:ln>
        </p:spPr>
        <p:txBody>
          <a:bodyPr wrap="square" lIns="0" tIns="0" rIns="0" bIns="0" rtlCol="0"/>
          <a:p/>
        </p:txBody>
      </p:sp>
      <p:sp>
        <p:nvSpPr>
          <p:cNvPr id="55" name="object 16"/>
          <p:cNvSpPr/>
          <p:nvPr/>
        </p:nvSpPr>
        <p:spPr>
          <a:xfrm>
            <a:off x="1442212" y="2512186"/>
            <a:ext cx="154305" cy="153670"/>
          </a:xfrm>
          <a:custGeom>
            <a:avLst/>
            <a:gdLst/>
            <a:ahLst/>
            <a:cxnLst/>
            <a:rect l="l" t="t" r="r" b="b"/>
            <a:pathLst>
              <a:path w="154305" h="153669">
                <a:moveTo>
                  <a:pt x="0" y="76581"/>
                </a:moveTo>
                <a:lnTo>
                  <a:pt x="6042" y="46773"/>
                </a:lnTo>
                <a:lnTo>
                  <a:pt x="22526" y="22431"/>
                </a:lnTo>
                <a:lnTo>
                  <a:pt x="46988" y="6018"/>
                </a:lnTo>
                <a:lnTo>
                  <a:pt x="76962" y="0"/>
                </a:lnTo>
                <a:lnTo>
                  <a:pt x="106935" y="6018"/>
                </a:lnTo>
                <a:lnTo>
                  <a:pt x="131397" y="22431"/>
                </a:lnTo>
                <a:lnTo>
                  <a:pt x="147881" y="46773"/>
                </a:lnTo>
                <a:lnTo>
                  <a:pt x="153924" y="76581"/>
                </a:lnTo>
                <a:lnTo>
                  <a:pt x="147881" y="106388"/>
                </a:lnTo>
                <a:lnTo>
                  <a:pt x="131397" y="130730"/>
                </a:lnTo>
                <a:lnTo>
                  <a:pt x="106935" y="147143"/>
                </a:lnTo>
                <a:lnTo>
                  <a:pt x="76962" y="153162"/>
                </a:lnTo>
                <a:lnTo>
                  <a:pt x="46988" y="147143"/>
                </a:lnTo>
                <a:lnTo>
                  <a:pt x="22526" y="130730"/>
                </a:lnTo>
                <a:lnTo>
                  <a:pt x="6042" y="106388"/>
                </a:lnTo>
                <a:lnTo>
                  <a:pt x="0" y="76581"/>
                </a:lnTo>
                <a:close/>
              </a:path>
            </a:pathLst>
          </a:custGeom>
          <a:ln w="19050">
            <a:solidFill>
              <a:srgbClr val="528BD4"/>
            </a:solidFill>
          </a:ln>
        </p:spPr>
        <p:txBody>
          <a:bodyPr wrap="square" lIns="0" tIns="0" rIns="0" bIns="0" rtlCol="0"/>
          <a:p/>
        </p:txBody>
      </p:sp>
      <p:sp>
        <p:nvSpPr>
          <p:cNvPr id="56" name="object 17"/>
          <p:cNvSpPr/>
          <p:nvPr/>
        </p:nvSpPr>
        <p:spPr>
          <a:xfrm>
            <a:off x="1759203" y="2479420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69" h="153669">
                <a:moveTo>
                  <a:pt x="0" y="76580"/>
                </a:moveTo>
                <a:lnTo>
                  <a:pt x="6018" y="46773"/>
                </a:lnTo>
                <a:lnTo>
                  <a:pt x="22431" y="22431"/>
                </a:lnTo>
                <a:lnTo>
                  <a:pt x="46773" y="6018"/>
                </a:lnTo>
                <a:lnTo>
                  <a:pt x="76581" y="0"/>
                </a:lnTo>
                <a:lnTo>
                  <a:pt x="106388" y="6018"/>
                </a:lnTo>
                <a:lnTo>
                  <a:pt x="130730" y="22431"/>
                </a:lnTo>
                <a:lnTo>
                  <a:pt x="147143" y="46773"/>
                </a:lnTo>
                <a:lnTo>
                  <a:pt x="153162" y="76580"/>
                </a:lnTo>
                <a:lnTo>
                  <a:pt x="147143" y="106388"/>
                </a:lnTo>
                <a:lnTo>
                  <a:pt x="130730" y="130730"/>
                </a:lnTo>
                <a:lnTo>
                  <a:pt x="106388" y="147143"/>
                </a:lnTo>
                <a:lnTo>
                  <a:pt x="76581" y="153162"/>
                </a:lnTo>
                <a:lnTo>
                  <a:pt x="46773" y="147143"/>
                </a:lnTo>
                <a:lnTo>
                  <a:pt x="22431" y="130730"/>
                </a:lnTo>
                <a:lnTo>
                  <a:pt x="6018" y="106388"/>
                </a:lnTo>
                <a:lnTo>
                  <a:pt x="0" y="76580"/>
                </a:lnTo>
                <a:close/>
              </a:path>
            </a:pathLst>
          </a:custGeom>
          <a:ln w="19050">
            <a:solidFill>
              <a:srgbClr val="528BD4"/>
            </a:solidFill>
          </a:ln>
        </p:spPr>
        <p:txBody>
          <a:bodyPr wrap="square" lIns="0" tIns="0" rIns="0" bIns="0" rtlCol="0"/>
          <a:p/>
        </p:txBody>
      </p:sp>
      <p:sp>
        <p:nvSpPr>
          <p:cNvPr id="57" name="object 18"/>
          <p:cNvSpPr/>
          <p:nvPr/>
        </p:nvSpPr>
        <p:spPr>
          <a:xfrm>
            <a:off x="1586230" y="2615057"/>
            <a:ext cx="153670" cy="154305"/>
          </a:xfrm>
          <a:custGeom>
            <a:avLst/>
            <a:gdLst/>
            <a:ahLst/>
            <a:cxnLst/>
            <a:rect l="l" t="t" r="r" b="b"/>
            <a:pathLst>
              <a:path w="153669" h="154305">
                <a:moveTo>
                  <a:pt x="0" y="76962"/>
                </a:moveTo>
                <a:lnTo>
                  <a:pt x="6018" y="46988"/>
                </a:lnTo>
                <a:lnTo>
                  <a:pt x="22431" y="22526"/>
                </a:lnTo>
                <a:lnTo>
                  <a:pt x="46773" y="6042"/>
                </a:lnTo>
                <a:lnTo>
                  <a:pt x="76581" y="0"/>
                </a:lnTo>
                <a:lnTo>
                  <a:pt x="106388" y="6042"/>
                </a:lnTo>
                <a:lnTo>
                  <a:pt x="130730" y="22526"/>
                </a:lnTo>
                <a:lnTo>
                  <a:pt x="147143" y="46988"/>
                </a:lnTo>
                <a:lnTo>
                  <a:pt x="153162" y="76962"/>
                </a:lnTo>
                <a:lnTo>
                  <a:pt x="147143" y="106935"/>
                </a:lnTo>
                <a:lnTo>
                  <a:pt x="130730" y="131397"/>
                </a:lnTo>
                <a:lnTo>
                  <a:pt x="106388" y="147881"/>
                </a:lnTo>
                <a:lnTo>
                  <a:pt x="76581" y="153924"/>
                </a:lnTo>
                <a:lnTo>
                  <a:pt x="46773" y="147881"/>
                </a:lnTo>
                <a:lnTo>
                  <a:pt x="22431" y="131397"/>
                </a:lnTo>
                <a:lnTo>
                  <a:pt x="6018" y="106935"/>
                </a:lnTo>
                <a:lnTo>
                  <a:pt x="0" y="76962"/>
                </a:lnTo>
                <a:close/>
              </a:path>
            </a:pathLst>
          </a:custGeom>
          <a:ln w="19050">
            <a:solidFill>
              <a:srgbClr val="528BD4"/>
            </a:solidFill>
          </a:ln>
        </p:spPr>
        <p:txBody>
          <a:bodyPr wrap="square" lIns="0" tIns="0" rIns="0" bIns="0" rtlCol="0"/>
          <a:p/>
        </p:txBody>
      </p:sp>
      <p:sp>
        <p:nvSpPr>
          <p:cNvPr id="58" name="object 19"/>
          <p:cNvSpPr/>
          <p:nvPr/>
        </p:nvSpPr>
        <p:spPr>
          <a:xfrm>
            <a:off x="1350009" y="2752217"/>
            <a:ext cx="153670" cy="154305"/>
          </a:xfrm>
          <a:custGeom>
            <a:avLst/>
            <a:gdLst/>
            <a:ahLst/>
            <a:cxnLst/>
            <a:rect l="l" t="t" r="r" b="b"/>
            <a:pathLst>
              <a:path w="153669" h="154305">
                <a:moveTo>
                  <a:pt x="0" y="76962"/>
                </a:moveTo>
                <a:lnTo>
                  <a:pt x="6018" y="46988"/>
                </a:lnTo>
                <a:lnTo>
                  <a:pt x="22431" y="22526"/>
                </a:lnTo>
                <a:lnTo>
                  <a:pt x="46773" y="6042"/>
                </a:lnTo>
                <a:lnTo>
                  <a:pt x="76581" y="0"/>
                </a:lnTo>
                <a:lnTo>
                  <a:pt x="106388" y="6042"/>
                </a:lnTo>
                <a:lnTo>
                  <a:pt x="130730" y="22526"/>
                </a:lnTo>
                <a:lnTo>
                  <a:pt x="147143" y="46988"/>
                </a:lnTo>
                <a:lnTo>
                  <a:pt x="153162" y="76962"/>
                </a:lnTo>
                <a:lnTo>
                  <a:pt x="147143" y="106935"/>
                </a:lnTo>
                <a:lnTo>
                  <a:pt x="130730" y="131397"/>
                </a:lnTo>
                <a:lnTo>
                  <a:pt x="106388" y="147881"/>
                </a:lnTo>
                <a:lnTo>
                  <a:pt x="76581" y="153923"/>
                </a:lnTo>
                <a:lnTo>
                  <a:pt x="46773" y="147881"/>
                </a:lnTo>
                <a:lnTo>
                  <a:pt x="22431" y="131397"/>
                </a:lnTo>
                <a:lnTo>
                  <a:pt x="6018" y="106935"/>
                </a:lnTo>
                <a:lnTo>
                  <a:pt x="0" y="76962"/>
                </a:lnTo>
                <a:close/>
              </a:path>
            </a:pathLst>
          </a:custGeom>
          <a:ln w="19050">
            <a:solidFill>
              <a:srgbClr val="528BD4"/>
            </a:solidFill>
          </a:ln>
        </p:spPr>
        <p:txBody>
          <a:bodyPr wrap="square" lIns="0" tIns="0" rIns="0" bIns="0" rtlCol="0"/>
          <a:p/>
        </p:txBody>
      </p:sp>
      <p:sp>
        <p:nvSpPr>
          <p:cNvPr id="59" name="object 20"/>
          <p:cNvSpPr/>
          <p:nvPr/>
        </p:nvSpPr>
        <p:spPr>
          <a:xfrm>
            <a:off x="1635759" y="2371979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69" h="153669">
                <a:moveTo>
                  <a:pt x="0" y="76580"/>
                </a:moveTo>
                <a:lnTo>
                  <a:pt x="6018" y="46773"/>
                </a:lnTo>
                <a:lnTo>
                  <a:pt x="22431" y="22431"/>
                </a:lnTo>
                <a:lnTo>
                  <a:pt x="46773" y="6018"/>
                </a:lnTo>
                <a:lnTo>
                  <a:pt x="76581" y="0"/>
                </a:lnTo>
                <a:lnTo>
                  <a:pt x="106388" y="6018"/>
                </a:lnTo>
                <a:lnTo>
                  <a:pt x="130730" y="22431"/>
                </a:lnTo>
                <a:lnTo>
                  <a:pt x="147143" y="46773"/>
                </a:lnTo>
                <a:lnTo>
                  <a:pt x="153162" y="76580"/>
                </a:lnTo>
                <a:lnTo>
                  <a:pt x="147143" y="106388"/>
                </a:lnTo>
                <a:lnTo>
                  <a:pt x="130730" y="130730"/>
                </a:lnTo>
                <a:lnTo>
                  <a:pt x="106388" y="147143"/>
                </a:lnTo>
                <a:lnTo>
                  <a:pt x="76581" y="153161"/>
                </a:lnTo>
                <a:lnTo>
                  <a:pt x="46773" y="147143"/>
                </a:lnTo>
                <a:lnTo>
                  <a:pt x="22431" y="130730"/>
                </a:lnTo>
                <a:lnTo>
                  <a:pt x="6018" y="106388"/>
                </a:lnTo>
                <a:lnTo>
                  <a:pt x="0" y="76580"/>
                </a:lnTo>
                <a:close/>
              </a:path>
            </a:pathLst>
          </a:custGeom>
          <a:ln w="19050">
            <a:solidFill>
              <a:srgbClr val="528BD4"/>
            </a:solidFill>
          </a:ln>
        </p:spPr>
        <p:txBody>
          <a:bodyPr wrap="square" lIns="0" tIns="0" rIns="0" bIns="0" rtlCol="0"/>
          <a:p/>
        </p:txBody>
      </p:sp>
      <p:sp>
        <p:nvSpPr>
          <p:cNvPr id="60" name="object 21"/>
          <p:cNvSpPr/>
          <p:nvPr/>
        </p:nvSpPr>
        <p:spPr>
          <a:xfrm>
            <a:off x="2535681" y="2933445"/>
            <a:ext cx="136905" cy="1367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61" name="object 22"/>
          <p:cNvSpPr/>
          <p:nvPr/>
        </p:nvSpPr>
        <p:spPr>
          <a:xfrm>
            <a:off x="1183259" y="3342512"/>
            <a:ext cx="136398" cy="1363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62" name="object 23"/>
          <p:cNvSpPr/>
          <p:nvPr/>
        </p:nvSpPr>
        <p:spPr>
          <a:xfrm>
            <a:off x="1515109" y="3536695"/>
            <a:ext cx="136398" cy="1363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63" name="object 24"/>
          <p:cNvSpPr/>
          <p:nvPr/>
        </p:nvSpPr>
        <p:spPr>
          <a:xfrm>
            <a:off x="2335275" y="3366515"/>
            <a:ext cx="136270" cy="1362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64" name="object 25"/>
          <p:cNvSpPr/>
          <p:nvPr/>
        </p:nvSpPr>
        <p:spPr>
          <a:xfrm>
            <a:off x="1916937" y="3583939"/>
            <a:ext cx="136398" cy="13639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65" name="object 26"/>
          <p:cNvSpPr/>
          <p:nvPr/>
        </p:nvSpPr>
        <p:spPr>
          <a:xfrm>
            <a:off x="875792" y="3015107"/>
            <a:ext cx="136270" cy="1363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66" name="object 27"/>
          <p:cNvSpPr/>
          <p:nvPr/>
        </p:nvSpPr>
        <p:spPr>
          <a:xfrm>
            <a:off x="1903221" y="2759074"/>
            <a:ext cx="154305" cy="153670"/>
          </a:xfrm>
          <a:custGeom>
            <a:avLst/>
            <a:gdLst/>
            <a:ahLst/>
            <a:cxnLst/>
            <a:rect l="l" t="t" r="r" b="b"/>
            <a:pathLst>
              <a:path w="154305" h="153669">
                <a:moveTo>
                  <a:pt x="0" y="76581"/>
                </a:moveTo>
                <a:lnTo>
                  <a:pt x="6042" y="46773"/>
                </a:lnTo>
                <a:lnTo>
                  <a:pt x="22526" y="22431"/>
                </a:lnTo>
                <a:lnTo>
                  <a:pt x="46988" y="6018"/>
                </a:lnTo>
                <a:lnTo>
                  <a:pt x="76962" y="0"/>
                </a:lnTo>
                <a:lnTo>
                  <a:pt x="106935" y="6018"/>
                </a:lnTo>
                <a:lnTo>
                  <a:pt x="131397" y="22431"/>
                </a:lnTo>
                <a:lnTo>
                  <a:pt x="147881" y="46773"/>
                </a:lnTo>
                <a:lnTo>
                  <a:pt x="153924" y="76581"/>
                </a:lnTo>
                <a:lnTo>
                  <a:pt x="147881" y="106388"/>
                </a:lnTo>
                <a:lnTo>
                  <a:pt x="131397" y="130730"/>
                </a:lnTo>
                <a:lnTo>
                  <a:pt x="106935" y="147143"/>
                </a:lnTo>
                <a:lnTo>
                  <a:pt x="76962" y="153162"/>
                </a:lnTo>
                <a:lnTo>
                  <a:pt x="46988" y="147143"/>
                </a:lnTo>
                <a:lnTo>
                  <a:pt x="22526" y="130730"/>
                </a:lnTo>
                <a:lnTo>
                  <a:pt x="6042" y="106388"/>
                </a:lnTo>
                <a:lnTo>
                  <a:pt x="0" y="76581"/>
                </a:lnTo>
                <a:close/>
              </a:path>
            </a:pathLst>
          </a:custGeom>
          <a:ln w="19050">
            <a:solidFill>
              <a:srgbClr val="528BD4"/>
            </a:solidFill>
          </a:ln>
        </p:spPr>
        <p:txBody>
          <a:bodyPr wrap="square" lIns="0" tIns="0" rIns="0" bIns="0" rtlCol="0"/>
          <a:p/>
        </p:txBody>
      </p:sp>
      <p:sp>
        <p:nvSpPr>
          <p:cNvPr id="67" name="object 28"/>
          <p:cNvSpPr/>
          <p:nvPr/>
        </p:nvSpPr>
        <p:spPr>
          <a:xfrm>
            <a:off x="2091055" y="2902711"/>
            <a:ext cx="172212" cy="1722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68" name="object 29"/>
          <p:cNvSpPr/>
          <p:nvPr/>
        </p:nvSpPr>
        <p:spPr>
          <a:xfrm>
            <a:off x="2081530" y="2570099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69" h="153669">
                <a:moveTo>
                  <a:pt x="0" y="76581"/>
                </a:moveTo>
                <a:lnTo>
                  <a:pt x="6018" y="46773"/>
                </a:lnTo>
                <a:lnTo>
                  <a:pt x="22431" y="22431"/>
                </a:lnTo>
                <a:lnTo>
                  <a:pt x="46773" y="6018"/>
                </a:lnTo>
                <a:lnTo>
                  <a:pt x="76581" y="0"/>
                </a:lnTo>
                <a:lnTo>
                  <a:pt x="106388" y="6018"/>
                </a:lnTo>
                <a:lnTo>
                  <a:pt x="130730" y="22431"/>
                </a:lnTo>
                <a:lnTo>
                  <a:pt x="147143" y="46773"/>
                </a:lnTo>
                <a:lnTo>
                  <a:pt x="153162" y="76581"/>
                </a:lnTo>
                <a:lnTo>
                  <a:pt x="147143" y="106388"/>
                </a:lnTo>
                <a:lnTo>
                  <a:pt x="130730" y="130730"/>
                </a:lnTo>
                <a:lnTo>
                  <a:pt x="106388" y="147143"/>
                </a:lnTo>
                <a:lnTo>
                  <a:pt x="76581" y="153162"/>
                </a:lnTo>
                <a:lnTo>
                  <a:pt x="46773" y="147143"/>
                </a:lnTo>
                <a:lnTo>
                  <a:pt x="22431" y="130730"/>
                </a:lnTo>
                <a:lnTo>
                  <a:pt x="6018" y="106388"/>
                </a:lnTo>
                <a:lnTo>
                  <a:pt x="0" y="76581"/>
                </a:lnTo>
                <a:close/>
              </a:path>
            </a:pathLst>
          </a:custGeom>
          <a:ln w="19050">
            <a:solidFill>
              <a:srgbClr val="528BD4"/>
            </a:solidFill>
          </a:ln>
        </p:spPr>
        <p:txBody>
          <a:bodyPr wrap="square" lIns="0" tIns="0" rIns="0" bIns="0" rtlCol="0"/>
          <a:p/>
        </p:txBody>
      </p:sp>
      <p:sp>
        <p:nvSpPr>
          <p:cNvPr id="69" name="object 30"/>
          <p:cNvSpPr/>
          <p:nvPr/>
        </p:nvSpPr>
        <p:spPr>
          <a:xfrm>
            <a:off x="1903221" y="3115690"/>
            <a:ext cx="154305" cy="153670"/>
          </a:xfrm>
          <a:custGeom>
            <a:avLst/>
            <a:gdLst/>
            <a:ahLst/>
            <a:cxnLst/>
            <a:rect l="l" t="t" r="r" b="b"/>
            <a:pathLst>
              <a:path w="154305" h="153669">
                <a:moveTo>
                  <a:pt x="0" y="76581"/>
                </a:moveTo>
                <a:lnTo>
                  <a:pt x="6042" y="46773"/>
                </a:lnTo>
                <a:lnTo>
                  <a:pt x="22526" y="22431"/>
                </a:lnTo>
                <a:lnTo>
                  <a:pt x="46988" y="6018"/>
                </a:lnTo>
                <a:lnTo>
                  <a:pt x="76962" y="0"/>
                </a:lnTo>
                <a:lnTo>
                  <a:pt x="106935" y="6018"/>
                </a:lnTo>
                <a:lnTo>
                  <a:pt x="131397" y="22431"/>
                </a:lnTo>
                <a:lnTo>
                  <a:pt x="147881" y="46773"/>
                </a:lnTo>
                <a:lnTo>
                  <a:pt x="153924" y="76581"/>
                </a:lnTo>
                <a:lnTo>
                  <a:pt x="147881" y="106388"/>
                </a:lnTo>
                <a:lnTo>
                  <a:pt x="131397" y="130730"/>
                </a:lnTo>
                <a:lnTo>
                  <a:pt x="106935" y="147143"/>
                </a:lnTo>
                <a:lnTo>
                  <a:pt x="76962" y="153162"/>
                </a:lnTo>
                <a:lnTo>
                  <a:pt x="46988" y="147143"/>
                </a:lnTo>
                <a:lnTo>
                  <a:pt x="22526" y="130730"/>
                </a:lnTo>
                <a:lnTo>
                  <a:pt x="6042" y="106388"/>
                </a:lnTo>
                <a:lnTo>
                  <a:pt x="0" y="76581"/>
                </a:lnTo>
                <a:close/>
              </a:path>
            </a:pathLst>
          </a:custGeom>
          <a:ln w="19050">
            <a:solidFill>
              <a:srgbClr val="528BD4"/>
            </a:solidFill>
          </a:ln>
        </p:spPr>
        <p:txBody>
          <a:bodyPr wrap="square" lIns="0" tIns="0" rIns="0" bIns="0" rtlCol="0"/>
          <a:p/>
        </p:txBody>
      </p:sp>
      <p:sp>
        <p:nvSpPr>
          <p:cNvPr id="70" name="object 31"/>
          <p:cNvSpPr/>
          <p:nvPr/>
        </p:nvSpPr>
        <p:spPr>
          <a:xfrm>
            <a:off x="2535681" y="2431414"/>
            <a:ext cx="136905" cy="1367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71" name="object 32"/>
          <p:cNvSpPr/>
          <p:nvPr/>
        </p:nvSpPr>
        <p:spPr>
          <a:xfrm>
            <a:off x="2354834" y="2107564"/>
            <a:ext cx="136906" cy="13690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72" name="object 33"/>
          <p:cNvSpPr/>
          <p:nvPr/>
        </p:nvSpPr>
        <p:spPr>
          <a:xfrm>
            <a:off x="1964817" y="1908429"/>
            <a:ext cx="136905" cy="13677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73" name="object 34"/>
          <p:cNvSpPr/>
          <p:nvPr/>
        </p:nvSpPr>
        <p:spPr>
          <a:xfrm>
            <a:off x="1495678" y="1908429"/>
            <a:ext cx="136779" cy="13677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74" name="object 35"/>
          <p:cNvSpPr/>
          <p:nvPr/>
        </p:nvSpPr>
        <p:spPr>
          <a:xfrm>
            <a:off x="1082040" y="2051430"/>
            <a:ext cx="136906" cy="13690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75" name="object 36"/>
          <p:cNvSpPr/>
          <p:nvPr/>
        </p:nvSpPr>
        <p:spPr>
          <a:xfrm>
            <a:off x="878586" y="2487040"/>
            <a:ext cx="136906" cy="1367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76" name="object 37"/>
          <p:cNvSpPr txBox="1"/>
          <p:nvPr/>
        </p:nvSpPr>
        <p:spPr>
          <a:xfrm>
            <a:off x="2331846" y="2855467"/>
            <a:ext cx="9652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60" dirty="0">
                <a:latin typeface="Arial" panose="020B0604020202020204"/>
                <a:cs typeface="Arial" panose="020B0604020202020204"/>
              </a:rPr>
              <a:t>1</a:t>
            </a:r>
            <a:endParaRPr sz="1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7" name="object 38"/>
          <p:cNvSpPr/>
          <p:nvPr/>
        </p:nvSpPr>
        <p:spPr>
          <a:xfrm>
            <a:off x="2387853" y="2789555"/>
            <a:ext cx="0" cy="98425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98425"/>
                </a:moveTo>
                <a:lnTo>
                  <a:pt x="0" y="0"/>
                </a:lnTo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p/>
        </p:txBody>
      </p:sp>
      <p:sp>
        <p:nvSpPr>
          <p:cNvPr id="78" name="object 39"/>
          <p:cNvSpPr/>
          <p:nvPr/>
        </p:nvSpPr>
        <p:spPr>
          <a:xfrm>
            <a:off x="1251712" y="2789555"/>
            <a:ext cx="0" cy="98425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98425"/>
                </a:moveTo>
                <a:lnTo>
                  <a:pt x="0" y="0"/>
                </a:lnTo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p/>
        </p:txBody>
      </p:sp>
      <p:sp>
        <p:nvSpPr>
          <p:cNvPr id="79" name="object 40"/>
          <p:cNvSpPr txBox="1"/>
          <p:nvPr/>
        </p:nvSpPr>
        <p:spPr>
          <a:xfrm>
            <a:off x="1182243" y="2871216"/>
            <a:ext cx="13906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40" dirty="0">
                <a:latin typeface="Arial" panose="020B0604020202020204"/>
                <a:cs typeface="Arial" panose="020B0604020202020204"/>
              </a:rPr>
              <a:t>-</a:t>
            </a:r>
            <a:r>
              <a:rPr sz="1100" spc="-60" dirty="0">
                <a:latin typeface="Arial" panose="020B0604020202020204"/>
                <a:cs typeface="Arial" panose="020B0604020202020204"/>
              </a:rPr>
              <a:t>1</a:t>
            </a:r>
            <a:endParaRPr sz="1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0" name="object 41"/>
          <p:cNvSpPr txBox="1"/>
          <p:nvPr/>
        </p:nvSpPr>
        <p:spPr>
          <a:xfrm>
            <a:off x="1628521" y="3295142"/>
            <a:ext cx="13906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40" dirty="0">
                <a:latin typeface="Arial" panose="020B0604020202020204"/>
                <a:cs typeface="Arial" panose="020B0604020202020204"/>
              </a:rPr>
              <a:t>-</a:t>
            </a:r>
            <a:r>
              <a:rPr sz="1100" spc="-60" dirty="0">
                <a:latin typeface="Arial" panose="020B0604020202020204"/>
                <a:cs typeface="Arial" panose="020B0604020202020204"/>
              </a:rPr>
              <a:t>1</a:t>
            </a:r>
            <a:endParaRPr sz="1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1" name="object 42"/>
          <p:cNvSpPr/>
          <p:nvPr/>
        </p:nvSpPr>
        <p:spPr>
          <a:xfrm>
            <a:off x="1786636" y="3380105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425" y="0"/>
                </a:lnTo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p/>
        </p:txBody>
      </p:sp>
      <p:sp>
        <p:nvSpPr>
          <p:cNvPr id="82" name="object 43"/>
          <p:cNvSpPr/>
          <p:nvPr/>
        </p:nvSpPr>
        <p:spPr>
          <a:xfrm>
            <a:off x="1786636" y="2279777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425" y="0"/>
                </a:lnTo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p/>
        </p:txBody>
      </p:sp>
      <p:sp>
        <p:nvSpPr>
          <p:cNvPr id="83" name="object 44"/>
          <p:cNvSpPr txBox="1"/>
          <p:nvPr/>
        </p:nvSpPr>
        <p:spPr>
          <a:xfrm>
            <a:off x="1655445" y="2174240"/>
            <a:ext cx="9652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60" dirty="0">
                <a:latin typeface="Arial" panose="020B0604020202020204"/>
                <a:cs typeface="Arial" panose="020B0604020202020204"/>
              </a:rPr>
              <a:t>1</a:t>
            </a:r>
            <a:endParaRPr sz="1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4" name="object 45"/>
          <p:cNvSpPr/>
          <p:nvPr/>
        </p:nvSpPr>
        <p:spPr>
          <a:xfrm>
            <a:off x="1239520" y="2279777"/>
            <a:ext cx="1143000" cy="1102360"/>
          </a:xfrm>
          <a:custGeom>
            <a:avLst/>
            <a:gdLst/>
            <a:ahLst/>
            <a:cxnLst/>
            <a:rect l="l" t="t" r="r" b="b"/>
            <a:pathLst>
              <a:path w="1143000" h="1102360">
                <a:moveTo>
                  <a:pt x="0" y="550926"/>
                </a:moveTo>
                <a:lnTo>
                  <a:pt x="2098" y="503386"/>
                </a:lnTo>
                <a:lnTo>
                  <a:pt x="8277" y="456970"/>
                </a:lnTo>
                <a:lnTo>
                  <a:pt x="18367" y="411843"/>
                </a:lnTo>
                <a:lnTo>
                  <a:pt x="32195" y="368171"/>
                </a:lnTo>
                <a:lnTo>
                  <a:pt x="49589" y="326118"/>
                </a:lnTo>
                <a:lnTo>
                  <a:pt x="70379" y="285849"/>
                </a:lnTo>
                <a:lnTo>
                  <a:pt x="94392" y="247531"/>
                </a:lnTo>
                <a:lnTo>
                  <a:pt x="121457" y="211329"/>
                </a:lnTo>
                <a:lnTo>
                  <a:pt x="151402" y="177407"/>
                </a:lnTo>
                <a:lnTo>
                  <a:pt x="184056" y="145931"/>
                </a:lnTo>
                <a:lnTo>
                  <a:pt x="219246" y="117067"/>
                </a:lnTo>
                <a:lnTo>
                  <a:pt x="256802" y="90979"/>
                </a:lnTo>
                <a:lnTo>
                  <a:pt x="296551" y="67834"/>
                </a:lnTo>
                <a:lnTo>
                  <a:pt x="338322" y="47795"/>
                </a:lnTo>
                <a:lnTo>
                  <a:pt x="381944" y="31030"/>
                </a:lnTo>
                <a:lnTo>
                  <a:pt x="427244" y="17702"/>
                </a:lnTo>
                <a:lnTo>
                  <a:pt x="474051" y="7977"/>
                </a:lnTo>
                <a:lnTo>
                  <a:pt x="522193" y="2022"/>
                </a:lnTo>
                <a:lnTo>
                  <a:pt x="571500" y="0"/>
                </a:lnTo>
                <a:lnTo>
                  <a:pt x="620806" y="2022"/>
                </a:lnTo>
                <a:lnTo>
                  <a:pt x="668948" y="7977"/>
                </a:lnTo>
                <a:lnTo>
                  <a:pt x="715755" y="17702"/>
                </a:lnTo>
                <a:lnTo>
                  <a:pt x="761055" y="31030"/>
                </a:lnTo>
                <a:lnTo>
                  <a:pt x="804677" y="47795"/>
                </a:lnTo>
                <a:lnTo>
                  <a:pt x="846448" y="67834"/>
                </a:lnTo>
                <a:lnTo>
                  <a:pt x="886197" y="90979"/>
                </a:lnTo>
                <a:lnTo>
                  <a:pt x="923753" y="117067"/>
                </a:lnTo>
                <a:lnTo>
                  <a:pt x="958943" y="145931"/>
                </a:lnTo>
                <a:lnTo>
                  <a:pt x="991597" y="177407"/>
                </a:lnTo>
                <a:lnTo>
                  <a:pt x="1021542" y="211329"/>
                </a:lnTo>
                <a:lnTo>
                  <a:pt x="1048607" y="247531"/>
                </a:lnTo>
                <a:lnTo>
                  <a:pt x="1072620" y="285849"/>
                </a:lnTo>
                <a:lnTo>
                  <a:pt x="1093410" y="326118"/>
                </a:lnTo>
                <a:lnTo>
                  <a:pt x="1110804" y="368171"/>
                </a:lnTo>
                <a:lnTo>
                  <a:pt x="1124632" y="411843"/>
                </a:lnTo>
                <a:lnTo>
                  <a:pt x="1134722" y="456970"/>
                </a:lnTo>
                <a:lnTo>
                  <a:pt x="1140901" y="503386"/>
                </a:lnTo>
                <a:lnTo>
                  <a:pt x="1143000" y="550926"/>
                </a:lnTo>
                <a:lnTo>
                  <a:pt x="1140901" y="598465"/>
                </a:lnTo>
                <a:lnTo>
                  <a:pt x="1134722" y="644881"/>
                </a:lnTo>
                <a:lnTo>
                  <a:pt x="1124632" y="690008"/>
                </a:lnTo>
                <a:lnTo>
                  <a:pt x="1110804" y="733680"/>
                </a:lnTo>
                <a:lnTo>
                  <a:pt x="1093410" y="775733"/>
                </a:lnTo>
                <a:lnTo>
                  <a:pt x="1072620" y="816002"/>
                </a:lnTo>
                <a:lnTo>
                  <a:pt x="1048607" y="854320"/>
                </a:lnTo>
                <a:lnTo>
                  <a:pt x="1021542" y="890522"/>
                </a:lnTo>
                <a:lnTo>
                  <a:pt x="991597" y="924444"/>
                </a:lnTo>
                <a:lnTo>
                  <a:pt x="958943" y="955920"/>
                </a:lnTo>
                <a:lnTo>
                  <a:pt x="923753" y="984784"/>
                </a:lnTo>
                <a:lnTo>
                  <a:pt x="886197" y="1010872"/>
                </a:lnTo>
                <a:lnTo>
                  <a:pt x="846448" y="1034017"/>
                </a:lnTo>
                <a:lnTo>
                  <a:pt x="804677" y="1054056"/>
                </a:lnTo>
                <a:lnTo>
                  <a:pt x="761055" y="1070821"/>
                </a:lnTo>
                <a:lnTo>
                  <a:pt x="715755" y="1084149"/>
                </a:lnTo>
                <a:lnTo>
                  <a:pt x="668948" y="1093874"/>
                </a:lnTo>
                <a:lnTo>
                  <a:pt x="620806" y="1099829"/>
                </a:lnTo>
                <a:lnTo>
                  <a:pt x="571500" y="1101852"/>
                </a:lnTo>
                <a:lnTo>
                  <a:pt x="522193" y="1099829"/>
                </a:lnTo>
                <a:lnTo>
                  <a:pt x="474051" y="1093874"/>
                </a:lnTo>
                <a:lnTo>
                  <a:pt x="427244" y="1084149"/>
                </a:lnTo>
                <a:lnTo>
                  <a:pt x="381944" y="1070821"/>
                </a:lnTo>
                <a:lnTo>
                  <a:pt x="338322" y="1054056"/>
                </a:lnTo>
                <a:lnTo>
                  <a:pt x="296551" y="1034017"/>
                </a:lnTo>
                <a:lnTo>
                  <a:pt x="256802" y="1010872"/>
                </a:lnTo>
                <a:lnTo>
                  <a:pt x="219246" y="984784"/>
                </a:lnTo>
                <a:lnTo>
                  <a:pt x="184056" y="955920"/>
                </a:lnTo>
                <a:lnTo>
                  <a:pt x="151402" y="924444"/>
                </a:lnTo>
                <a:lnTo>
                  <a:pt x="121457" y="890522"/>
                </a:lnTo>
                <a:lnTo>
                  <a:pt x="94392" y="854320"/>
                </a:lnTo>
                <a:lnTo>
                  <a:pt x="70379" y="816002"/>
                </a:lnTo>
                <a:lnTo>
                  <a:pt x="49589" y="775733"/>
                </a:lnTo>
                <a:lnTo>
                  <a:pt x="32195" y="733680"/>
                </a:lnTo>
                <a:lnTo>
                  <a:pt x="18367" y="690008"/>
                </a:lnTo>
                <a:lnTo>
                  <a:pt x="8277" y="644881"/>
                </a:lnTo>
                <a:lnTo>
                  <a:pt x="2098" y="598465"/>
                </a:lnTo>
                <a:lnTo>
                  <a:pt x="0" y="550926"/>
                </a:lnTo>
                <a:close/>
              </a:path>
            </a:pathLst>
          </a:custGeom>
          <a:ln w="12954">
            <a:solidFill>
              <a:srgbClr val="0000FF"/>
            </a:solidFill>
          </a:ln>
        </p:spPr>
        <p:txBody>
          <a:bodyPr wrap="square" lIns="0" tIns="0" rIns="0" bIns="0" rtlCol="0"/>
          <a:p/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12"/>
          <p:cNvSpPr/>
          <p:nvPr/>
        </p:nvSpPr>
        <p:spPr bwMode="auto">
          <a:xfrm>
            <a:off x="479862" y="912981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20078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分类边界</a:t>
            </a:r>
            <a:endParaRPr lang="zh-CN" altLang="en-US" sz="3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2515" y="987425"/>
            <a:ext cx="1649730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400" b="1" dirty="0">
                <a:latin typeface="宋体" panose="02010600030101010101" pitchFamily="2" charset="-122"/>
                <a:ea typeface="+mn-ea"/>
                <a:cs typeface="宋体" panose="02010600030101010101" pitchFamily="2" charset="-122"/>
              </a:rPr>
              <a:t>非线性分类边界</a:t>
            </a:r>
            <a:endParaRPr lang="zh-CN" altLang="en-US" sz="1400" b="1" dirty="0">
              <a:latin typeface="宋体" panose="02010600030101010101" pitchFamily="2" charset="-122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068446" y="2561844"/>
            <a:ext cx="5266944" cy="38404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7" name="object 47"/>
          <p:cNvSpPr/>
          <p:nvPr/>
        </p:nvSpPr>
        <p:spPr>
          <a:xfrm>
            <a:off x="3168269" y="3036570"/>
            <a:ext cx="5278373" cy="384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48" name="object 48"/>
          <p:cNvSpPr txBox="1"/>
          <p:nvPr/>
        </p:nvSpPr>
        <p:spPr>
          <a:xfrm>
            <a:off x="2387473" y="2926588"/>
            <a:ext cx="22097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40" dirty="0">
                <a:latin typeface="Arial" panose="020B0604020202020204"/>
                <a:cs typeface="Arial" panose="020B0604020202020204"/>
              </a:rPr>
              <a:t>x</a:t>
            </a:r>
            <a:r>
              <a:rPr sz="1950" spc="-75" baseline="-21000" dirty="0">
                <a:latin typeface="Arial" panose="020B0604020202020204"/>
                <a:cs typeface="Arial" panose="020B0604020202020204"/>
              </a:rPr>
              <a:t>1</a:t>
            </a:r>
            <a:endParaRPr sz="195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196720" y="1887473"/>
            <a:ext cx="22097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40" dirty="0">
                <a:latin typeface="Arial" panose="020B0604020202020204"/>
                <a:cs typeface="Arial" panose="020B0604020202020204"/>
              </a:rPr>
              <a:t>x</a:t>
            </a:r>
            <a:r>
              <a:rPr sz="1950" spc="-75" baseline="-21000" dirty="0">
                <a:latin typeface="Arial" panose="020B0604020202020204"/>
                <a:cs typeface="Arial" panose="020B0604020202020204"/>
              </a:rPr>
              <a:t>2</a:t>
            </a:r>
            <a:endParaRPr sz="1950" baseline="-2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405508" y="2178939"/>
            <a:ext cx="111125" cy="1686560"/>
          </a:xfrm>
          <a:custGeom>
            <a:avLst/>
            <a:gdLst/>
            <a:ahLst/>
            <a:cxnLst/>
            <a:rect l="l" t="t" r="r" b="b"/>
            <a:pathLst>
              <a:path w="111125" h="1686560">
                <a:moveTo>
                  <a:pt x="55680" y="37816"/>
                </a:moveTo>
                <a:lnTo>
                  <a:pt x="46028" y="54123"/>
                </a:lnTo>
                <a:lnTo>
                  <a:pt x="36830" y="1685874"/>
                </a:lnTo>
                <a:lnTo>
                  <a:pt x="55880" y="1685975"/>
                </a:lnTo>
                <a:lnTo>
                  <a:pt x="65077" y="54120"/>
                </a:lnTo>
                <a:lnTo>
                  <a:pt x="55680" y="37816"/>
                </a:lnTo>
                <a:close/>
              </a:path>
              <a:path w="111125" h="1686560">
                <a:moveTo>
                  <a:pt x="66714" y="18796"/>
                </a:moveTo>
                <a:lnTo>
                  <a:pt x="46227" y="18796"/>
                </a:lnTo>
                <a:lnTo>
                  <a:pt x="65277" y="18923"/>
                </a:lnTo>
                <a:lnTo>
                  <a:pt x="65079" y="54123"/>
                </a:lnTo>
                <a:lnTo>
                  <a:pt x="91567" y="100075"/>
                </a:lnTo>
                <a:lnTo>
                  <a:pt x="94106" y="104648"/>
                </a:lnTo>
                <a:lnTo>
                  <a:pt x="99949" y="106172"/>
                </a:lnTo>
                <a:lnTo>
                  <a:pt x="104520" y="103505"/>
                </a:lnTo>
                <a:lnTo>
                  <a:pt x="109093" y="100965"/>
                </a:lnTo>
                <a:lnTo>
                  <a:pt x="110617" y="95123"/>
                </a:lnTo>
                <a:lnTo>
                  <a:pt x="108076" y="90550"/>
                </a:lnTo>
                <a:lnTo>
                  <a:pt x="66714" y="18796"/>
                </a:lnTo>
                <a:close/>
              </a:path>
              <a:path w="111125" h="1686560">
                <a:moveTo>
                  <a:pt x="55880" y="0"/>
                </a:moveTo>
                <a:lnTo>
                  <a:pt x="2667" y="89916"/>
                </a:lnTo>
                <a:lnTo>
                  <a:pt x="0" y="94487"/>
                </a:lnTo>
                <a:lnTo>
                  <a:pt x="1524" y="100330"/>
                </a:lnTo>
                <a:lnTo>
                  <a:pt x="6095" y="102997"/>
                </a:lnTo>
                <a:lnTo>
                  <a:pt x="10540" y="105663"/>
                </a:lnTo>
                <a:lnTo>
                  <a:pt x="16382" y="104140"/>
                </a:lnTo>
                <a:lnTo>
                  <a:pt x="19050" y="99694"/>
                </a:lnTo>
                <a:lnTo>
                  <a:pt x="46026" y="54123"/>
                </a:lnTo>
                <a:lnTo>
                  <a:pt x="46227" y="18796"/>
                </a:lnTo>
                <a:lnTo>
                  <a:pt x="66714" y="18796"/>
                </a:lnTo>
                <a:lnTo>
                  <a:pt x="55880" y="0"/>
                </a:lnTo>
                <a:close/>
              </a:path>
              <a:path w="111125" h="1686560">
                <a:moveTo>
                  <a:pt x="65251" y="23622"/>
                </a:moveTo>
                <a:lnTo>
                  <a:pt x="47498" y="23622"/>
                </a:lnTo>
                <a:lnTo>
                  <a:pt x="64007" y="23749"/>
                </a:lnTo>
                <a:lnTo>
                  <a:pt x="55680" y="37816"/>
                </a:lnTo>
                <a:lnTo>
                  <a:pt x="65079" y="54123"/>
                </a:lnTo>
                <a:lnTo>
                  <a:pt x="65251" y="23622"/>
                </a:lnTo>
                <a:close/>
              </a:path>
              <a:path w="111125" h="1686560">
                <a:moveTo>
                  <a:pt x="46227" y="18796"/>
                </a:moveTo>
                <a:lnTo>
                  <a:pt x="46028" y="54120"/>
                </a:lnTo>
                <a:lnTo>
                  <a:pt x="55680" y="37816"/>
                </a:lnTo>
                <a:lnTo>
                  <a:pt x="47498" y="23622"/>
                </a:lnTo>
                <a:lnTo>
                  <a:pt x="65251" y="23622"/>
                </a:lnTo>
                <a:lnTo>
                  <a:pt x="65277" y="18923"/>
                </a:lnTo>
                <a:lnTo>
                  <a:pt x="46227" y="18796"/>
                </a:lnTo>
                <a:close/>
              </a:path>
              <a:path w="111125" h="1686560">
                <a:moveTo>
                  <a:pt x="47498" y="23622"/>
                </a:moveTo>
                <a:lnTo>
                  <a:pt x="55680" y="37816"/>
                </a:lnTo>
                <a:lnTo>
                  <a:pt x="64007" y="23749"/>
                </a:lnTo>
                <a:lnTo>
                  <a:pt x="47498" y="2362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p/>
        </p:txBody>
      </p:sp>
      <p:sp>
        <p:nvSpPr>
          <p:cNvPr id="51" name="object 51"/>
          <p:cNvSpPr/>
          <p:nvPr/>
        </p:nvSpPr>
        <p:spPr>
          <a:xfrm>
            <a:off x="606806" y="3021203"/>
            <a:ext cx="1729105" cy="111125"/>
          </a:xfrm>
          <a:custGeom>
            <a:avLst/>
            <a:gdLst/>
            <a:ahLst/>
            <a:cxnLst/>
            <a:rect l="l" t="t" r="r" b="b"/>
            <a:pathLst>
              <a:path w="1729104" h="111125">
                <a:moveTo>
                  <a:pt x="1690950" y="55372"/>
                </a:moveTo>
                <a:lnTo>
                  <a:pt x="1624330" y="94234"/>
                </a:lnTo>
                <a:lnTo>
                  <a:pt x="1622805" y="100076"/>
                </a:lnTo>
                <a:lnTo>
                  <a:pt x="1628139" y="109220"/>
                </a:lnTo>
                <a:lnTo>
                  <a:pt x="1633981" y="110744"/>
                </a:lnTo>
                <a:lnTo>
                  <a:pt x="1712531" y="64897"/>
                </a:lnTo>
                <a:lnTo>
                  <a:pt x="1709927" y="64897"/>
                </a:lnTo>
                <a:lnTo>
                  <a:pt x="1709927" y="63627"/>
                </a:lnTo>
                <a:lnTo>
                  <a:pt x="1705102" y="63627"/>
                </a:lnTo>
                <a:lnTo>
                  <a:pt x="1690950" y="55372"/>
                </a:lnTo>
                <a:close/>
              </a:path>
              <a:path w="1729104" h="111125">
                <a:moveTo>
                  <a:pt x="1674622" y="45847"/>
                </a:moveTo>
                <a:lnTo>
                  <a:pt x="0" y="45847"/>
                </a:lnTo>
                <a:lnTo>
                  <a:pt x="0" y="64897"/>
                </a:lnTo>
                <a:lnTo>
                  <a:pt x="1674622" y="64897"/>
                </a:lnTo>
                <a:lnTo>
                  <a:pt x="1690950" y="55372"/>
                </a:lnTo>
                <a:lnTo>
                  <a:pt x="1674622" y="45847"/>
                </a:lnTo>
                <a:close/>
              </a:path>
              <a:path w="1729104" h="111125">
                <a:moveTo>
                  <a:pt x="1712532" y="45847"/>
                </a:moveTo>
                <a:lnTo>
                  <a:pt x="1709927" y="45847"/>
                </a:lnTo>
                <a:lnTo>
                  <a:pt x="1709927" y="64897"/>
                </a:lnTo>
                <a:lnTo>
                  <a:pt x="1712531" y="64897"/>
                </a:lnTo>
                <a:lnTo>
                  <a:pt x="1728851" y="55372"/>
                </a:lnTo>
                <a:lnTo>
                  <a:pt x="1712532" y="45847"/>
                </a:lnTo>
                <a:close/>
              </a:path>
              <a:path w="1729104" h="111125">
                <a:moveTo>
                  <a:pt x="1705102" y="47117"/>
                </a:moveTo>
                <a:lnTo>
                  <a:pt x="1690950" y="55372"/>
                </a:lnTo>
                <a:lnTo>
                  <a:pt x="1705102" y="63627"/>
                </a:lnTo>
                <a:lnTo>
                  <a:pt x="1705102" y="47117"/>
                </a:lnTo>
                <a:close/>
              </a:path>
              <a:path w="1729104" h="111125">
                <a:moveTo>
                  <a:pt x="1709927" y="47117"/>
                </a:moveTo>
                <a:lnTo>
                  <a:pt x="1705102" y="47117"/>
                </a:lnTo>
                <a:lnTo>
                  <a:pt x="1705102" y="63627"/>
                </a:lnTo>
                <a:lnTo>
                  <a:pt x="1709927" y="63627"/>
                </a:lnTo>
                <a:lnTo>
                  <a:pt x="1709927" y="47117"/>
                </a:lnTo>
                <a:close/>
              </a:path>
              <a:path w="1729104" h="111125">
                <a:moveTo>
                  <a:pt x="1633981" y="0"/>
                </a:moveTo>
                <a:lnTo>
                  <a:pt x="1628139" y="1524"/>
                </a:lnTo>
                <a:lnTo>
                  <a:pt x="1622805" y="10668"/>
                </a:lnTo>
                <a:lnTo>
                  <a:pt x="1624330" y="16510"/>
                </a:lnTo>
                <a:lnTo>
                  <a:pt x="1690950" y="55372"/>
                </a:lnTo>
                <a:lnTo>
                  <a:pt x="1705102" y="47117"/>
                </a:lnTo>
                <a:lnTo>
                  <a:pt x="1709927" y="47117"/>
                </a:lnTo>
                <a:lnTo>
                  <a:pt x="1709927" y="45847"/>
                </a:lnTo>
                <a:lnTo>
                  <a:pt x="1712532" y="45847"/>
                </a:lnTo>
                <a:lnTo>
                  <a:pt x="1633981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p/>
        </p:txBody>
      </p:sp>
      <p:sp>
        <p:nvSpPr>
          <p:cNvPr id="4" name="object 52"/>
          <p:cNvSpPr/>
          <p:nvPr/>
        </p:nvSpPr>
        <p:spPr>
          <a:xfrm>
            <a:off x="680227" y="2333244"/>
            <a:ext cx="1024255" cy="869315"/>
          </a:xfrm>
          <a:custGeom>
            <a:avLst/>
            <a:gdLst/>
            <a:ahLst/>
            <a:cxnLst/>
            <a:rect l="l" t="t" r="r" b="b"/>
            <a:pathLst>
              <a:path w="1024255" h="869314">
                <a:moveTo>
                  <a:pt x="405114" y="86740"/>
                </a:moveTo>
                <a:lnTo>
                  <a:pt x="368760" y="107732"/>
                </a:lnTo>
                <a:lnTo>
                  <a:pt x="324665" y="133181"/>
                </a:lnTo>
                <a:lnTo>
                  <a:pt x="275698" y="161520"/>
                </a:lnTo>
                <a:lnTo>
                  <a:pt x="224726" y="191182"/>
                </a:lnTo>
                <a:lnTo>
                  <a:pt x="174617" y="220600"/>
                </a:lnTo>
                <a:lnTo>
                  <a:pt x="128240" y="248207"/>
                </a:lnTo>
                <a:lnTo>
                  <a:pt x="88461" y="272436"/>
                </a:lnTo>
                <a:lnTo>
                  <a:pt x="58150" y="291718"/>
                </a:lnTo>
                <a:lnTo>
                  <a:pt x="23923" y="310653"/>
                </a:lnTo>
                <a:lnTo>
                  <a:pt x="12271" y="314324"/>
                </a:lnTo>
                <a:lnTo>
                  <a:pt x="11715" y="320472"/>
                </a:lnTo>
                <a:lnTo>
                  <a:pt x="10779" y="346836"/>
                </a:lnTo>
                <a:lnTo>
                  <a:pt x="6838" y="381637"/>
                </a:lnTo>
                <a:lnTo>
                  <a:pt x="2660" y="426828"/>
                </a:lnTo>
                <a:lnTo>
                  <a:pt x="0" y="478361"/>
                </a:lnTo>
                <a:lnTo>
                  <a:pt x="609" y="532191"/>
                </a:lnTo>
                <a:lnTo>
                  <a:pt x="6242" y="584271"/>
                </a:lnTo>
                <a:lnTo>
                  <a:pt x="18653" y="630554"/>
                </a:lnTo>
                <a:lnTo>
                  <a:pt x="37618" y="673998"/>
                </a:lnTo>
                <a:lnTo>
                  <a:pt x="61621" y="718429"/>
                </a:lnTo>
                <a:lnTo>
                  <a:pt x="90662" y="761110"/>
                </a:lnTo>
                <a:lnTo>
                  <a:pt x="124740" y="799305"/>
                </a:lnTo>
                <a:lnTo>
                  <a:pt x="163856" y="830274"/>
                </a:lnTo>
                <a:lnTo>
                  <a:pt x="208010" y="851280"/>
                </a:lnTo>
                <a:lnTo>
                  <a:pt x="247301" y="860908"/>
                </a:lnTo>
                <a:lnTo>
                  <a:pt x="293596" y="866935"/>
                </a:lnTo>
                <a:lnTo>
                  <a:pt x="344397" y="869084"/>
                </a:lnTo>
                <a:lnTo>
                  <a:pt x="397208" y="867076"/>
                </a:lnTo>
                <a:lnTo>
                  <a:pt x="449530" y="860633"/>
                </a:lnTo>
                <a:lnTo>
                  <a:pt x="498867" y="849477"/>
                </a:lnTo>
                <a:lnTo>
                  <a:pt x="542722" y="833329"/>
                </a:lnTo>
                <a:lnTo>
                  <a:pt x="578596" y="811910"/>
                </a:lnTo>
                <a:lnTo>
                  <a:pt x="604882" y="782130"/>
                </a:lnTo>
                <a:lnTo>
                  <a:pt x="623270" y="742930"/>
                </a:lnTo>
                <a:lnTo>
                  <a:pt x="636208" y="697079"/>
                </a:lnTo>
                <a:lnTo>
                  <a:pt x="646144" y="647350"/>
                </a:lnTo>
                <a:lnTo>
                  <a:pt x="655526" y="596514"/>
                </a:lnTo>
                <a:lnTo>
                  <a:pt x="666803" y="547342"/>
                </a:lnTo>
                <a:lnTo>
                  <a:pt x="682423" y="502604"/>
                </a:lnTo>
                <a:lnTo>
                  <a:pt x="704834" y="465073"/>
                </a:lnTo>
                <a:lnTo>
                  <a:pt x="741643" y="430488"/>
                </a:lnTo>
                <a:lnTo>
                  <a:pt x="788143" y="401208"/>
                </a:lnTo>
                <a:lnTo>
                  <a:pt x="839718" y="375790"/>
                </a:lnTo>
                <a:lnTo>
                  <a:pt x="891749" y="352788"/>
                </a:lnTo>
                <a:lnTo>
                  <a:pt x="939623" y="330759"/>
                </a:lnTo>
                <a:lnTo>
                  <a:pt x="978720" y="308259"/>
                </a:lnTo>
                <a:lnTo>
                  <a:pt x="1004427" y="283844"/>
                </a:lnTo>
                <a:lnTo>
                  <a:pt x="1021408" y="246318"/>
                </a:lnTo>
                <a:lnTo>
                  <a:pt x="1023814" y="207535"/>
                </a:lnTo>
                <a:lnTo>
                  <a:pt x="1012217" y="169380"/>
                </a:lnTo>
                <a:lnTo>
                  <a:pt x="987191" y="133737"/>
                </a:lnTo>
                <a:lnTo>
                  <a:pt x="949309" y="102488"/>
                </a:lnTo>
                <a:lnTo>
                  <a:pt x="915274" y="84739"/>
                </a:lnTo>
                <a:lnTo>
                  <a:pt x="870600" y="67294"/>
                </a:lnTo>
                <a:lnTo>
                  <a:pt x="818569" y="50705"/>
                </a:lnTo>
                <a:lnTo>
                  <a:pt x="762460" y="35528"/>
                </a:lnTo>
                <a:lnTo>
                  <a:pt x="705553" y="22315"/>
                </a:lnTo>
                <a:lnTo>
                  <a:pt x="651129" y="11620"/>
                </a:lnTo>
                <a:lnTo>
                  <a:pt x="602467" y="3997"/>
                </a:lnTo>
                <a:lnTo>
                  <a:pt x="562848" y="0"/>
                </a:lnTo>
                <a:lnTo>
                  <a:pt x="519694" y="2352"/>
                </a:lnTo>
                <a:lnTo>
                  <a:pt x="492366" y="14274"/>
                </a:lnTo>
                <a:lnTo>
                  <a:pt x="470841" y="33695"/>
                </a:lnTo>
                <a:lnTo>
                  <a:pt x="445097" y="58541"/>
                </a:lnTo>
                <a:lnTo>
                  <a:pt x="405114" y="86740"/>
                </a:lnTo>
                <a:close/>
              </a:path>
            </a:pathLst>
          </a:custGeom>
          <a:ln w="12953">
            <a:solidFill>
              <a:srgbClr val="0000FF"/>
            </a:solidFill>
          </a:ln>
        </p:spPr>
        <p:txBody>
          <a:bodyPr wrap="square" lIns="0" tIns="0" rIns="0" bIns="0" rtlCol="0"/>
          <a:p/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205230" y="916940"/>
            <a:ext cx="99758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预测函数：</a:t>
            </a:r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其中：</a:t>
            </a:r>
            <a:endParaRPr lang="zh-CN" altLang="en-US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25550" y="2475865"/>
            <a:ext cx="324612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400" b="1" dirty="0">
                <a:latin typeface="宋体" panose="02010600030101010101" pitchFamily="2" charset="-122"/>
                <a:cs typeface="宋体" panose="02010600030101010101" pitchFamily="2" charset="-122"/>
              </a:rPr>
              <a:t>分类任务</a:t>
            </a:r>
            <a:r>
              <a:rPr lang="en-US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400" b="1" dirty="0">
                <a:latin typeface="宋体" panose="02010600030101010101" pitchFamily="2" charset="-122"/>
                <a:cs typeface="宋体" panose="02010600030101010101" pitchFamily="2" charset="-122"/>
              </a:rPr>
              <a:t>整合：</a:t>
            </a:r>
            <a:endParaRPr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AutoShape 112"/>
          <p:cNvSpPr/>
          <p:nvPr/>
        </p:nvSpPr>
        <p:spPr bwMode="auto">
          <a:xfrm>
            <a:off x="539552" y="905996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AutoShape 112"/>
          <p:cNvSpPr/>
          <p:nvPr/>
        </p:nvSpPr>
        <p:spPr bwMode="auto">
          <a:xfrm>
            <a:off x="546782" y="2427987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AutoShape 112"/>
          <p:cNvSpPr/>
          <p:nvPr/>
        </p:nvSpPr>
        <p:spPr bwMode="auto">
          <a:xfrm>
            <a:off x="539552" y="3882241"/>
            <a:ext cx="487363" cy="48895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2B4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 defTabSz="6089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25550" y="3851275"/>
            <a:ext cx="4889500" cy="1168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400" b="1" dirty="0">
                <a:latin typeface="宋体" panose="02010600030101010101" pitchFamily="2" charset="-122"/>
                <a:cs typeface="宋体" panose="02010600030101010101" pitchFamily="2" charset="-122"/>
              </a:rPr>
              <a:t>解释:对于二分类任务(0,1),整合后y取0只保留</a:t>
            </a:r>
            <a:r>
              <a:rPr lang="zh-CN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400" b="1" dirty="0">
                <a:latin typeface="宋体" panose="02010600030101010101" pitchFamily="2" charset="-122"/>
                <a:cs typeface="宋体" panose="02010600030101010101" pitchFamily="2" charset="-122"/>
              </a:rPr>
              <a:t>                               y取1只保留</a:t>
            </a:r>
            <a:r>
              <a:rPr lang="zh-CN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sz="1400" b="1" dirty="0">
                <a:latin typeface="宋体" panose="02010600030101010101" pitchFamily="2" charset="-122"/>
                <a:cs typeface="宋体" panose="02010600030101010101" pitchFamily="2" charset="-122"/>
              </a:rPr>
              <a:t>在训练集当中，表示训练集样本属于各自正确样本的概率。</a:t>
            </a:r>
            <a:endParaRPr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endParaRPr sz="1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30613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逻辑回归的求解</a:t>
            </a:r>
            <a:endParaRPr lang="zh-CN" altLang="en-US" sz="3200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回归逻辑决策边界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2915" y="794385"/>
            <a:ext cx="3521710" cy="2795905"/>
          </a:xfrm>
          <a:prstGeom prst="rect">
            <a:avLst/>
          </a:prstGeom>
        </p:spPr>
      </p:pic>
      <p:pic>
        <p:nvPicPr>
          <p:cNvPr id="4" name="图片 3" descr="sigmoid预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085" y="822325"/>
            <a:ext cx="2233295" cy="572770"/>
          </a:xfrm>
          <a:prstGeom prst="rect">
            <a:avLst/>
          </a:prstGeom>
        </p:spPr>
      </p:pic>
      <p:pic>
        <p:nvPicPr>
          <p:cNvPr id="7" name="图片 6" descr="sigmoid预测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085" y="1515110"/>
            <a:ext cx="2486660" cy="482600"/>
          </a:xfrm>
          <a:prstGeom prst="rect">
            <a:avLst/>
          </a:prstGeom>
        </p:spPr>
      </p:pic>
      <p:pic>
        <p:nvPicPr>
          <p:cNvPr id="14" name="图片 13" descr="sigmoid预测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8840" y="2303145"/>
            <a:ext cx="2296795" cy="738505"/>
          </a:xfrm>
          <a:prstGeom prst="rect">
            <a:avLst/>
          </a:prstGeom>
        </p:spPr>
      </p:pic>
      <p:pic>
        <p:nvPicPr>
          <p:cNvPr id="15" name="图片 14" descr="sigmoid预测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8840" y="3110865"/>
            <a:ext cx="2901315" cy="318135"/>
          </a:xfrm>
          <a:prstGeom prst="rect">
            <a:avLst/>
          </a:prstGeom>
        </p:spPr>
      </p:pic>
      <p:pic>
        <p:nvPicPr>
          <p:cNvPr id="16" name="图片 15" descr="sigmoid预测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7630" y="3819525"/>
            <a:ext cx="1186815" cy="631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2" grpId="0" animBg="1"/>
      <p:bldP spid="13" grpId="0"/>
      <p:bldP spid="3" grpId="0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1373</Words>
  <Application>WPS 演示</Application>
  <PresentationFormat>全屏显示(16:9)</PresentationFormat>
  <Paragraphs>190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18</vt:i4>
      </vt:variant>
      <vt:variant>
        <vt:lpstr>幻灯片标题</vt:lpstr>
      </vt:variant>
      <vt:variant>
        <vt:i4>20</vt:i4>
      </vt:variant>
    </vt:vector>
  </HeadingPairs>
  <TitlesOfParts>
    <vt:vector size="50" baseType="lpstr">
      <vt:lpstr>Arial</vt:lpstr>
      <vt:lpstr>宋体</vt:lpstr>
      <vt:lpstr>Wingdings</vt:lpstr>
      <vt:lpstr>微软雅黑</vt:lpstr>
      <vt:lpstr>黑体</vt:lpstr>
      <vt:lpstr>Calibri</vt:lpstr>
      <vt:lpstr>Droid Sans Fallback</vt:lpstr>
      <vt:lpstr>Arial</vt:lpstr>
      <vt:lpstr>Times New Roman</vt:lpstr>
      <vt:lpstr>Arial Unicode MS</vt:lpstr>
      <vt:lpstr>Segoe Print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线性分类边界</vt:lpstr>
      <vt:lpstr>非线性分类边界</vt:lpstr>
      <vt:lpstr>非线性分类边界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Microsoft</dc:creator>
  <cp:lastModifiedBy>Aries。条子</cp:lastModifiedBy>
  <cp:revision>50</cp:revision>
  <dcterms:created xsi:type="dcterms:W3CDTF">2018-10-25T07:26:00Z</dcterms:created>
  <dcterms:modified xsi:type="dcterms:W3CDTF">2019-01-24T09:14:13Z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