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36" r:id="rId3"/>
    <p:sldId id="256" r:id="rId4"/>
    <p:sldId id="257" r:id="rId5"/>
    <p:sldId id="501" r:id="rId6"/>
    <p:sldId id="462" r:id="rId7"/>
    <p:sldId id="259" r:id="rId8"/>
    <p:sldId id="502" r:id="rId9"/>
    <p:sldId id="503" r:id="rId10"/>
    <p:sldId id="504" r:id="rId11"/>
    <p:sldId id="466" r:id="rId12"/>
    <p:sldId id="465" r:id="rId13"/>
    <p:sldId id="505" r:id="rId14"/>
    <p:sldId id="507" r:id="rId15"/>
    <p:sldId id="508" r:id="rId16"/>
    <p:sldId id="506" r:id="rId17"/>
    <p:sldId id="525" r:id="rId18"/>
    <p:sldId id="526" r:id="rId19"/>
    <p:sldId id="527" r:id="rId20"/>
    <p:sldId id="528" r:id="rId21"/>
    <p:sldId id="529" r:id="rId22"/>
    <p:sldId id="530" r:id="rId23"/>
    <p:sldId id="532" r:id="rId24"/>
    <p:sldId id="533" r:id="rId25"/>
    <p:sldId id="534" r:id="rId26"/>
    <p:sldId id="535" r:id="rId27"/>
    <p:sldId id="258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jine2018@outlook.com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7" y="1003"/>
      </p:cViewPr>
      <p:guideLst>
        <p:guide orient="horz" pos="1654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45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49.wmf"/><Relationship Id="rId3" Type="http://schemas.openxmlformats.org/officeDocument/2006/relationships/image" Target="../media/image45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0.wmf"/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10117363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16215" y="12700"/>
            <a:ext cx="1281430" cy="6438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5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5.png"/><Relationship Id="rId7" Type="http://schemas.openxmlformats.org/officeDocument/2006/relationships/image" Target="../media/image26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2.bin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6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2.bin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29.wmf"/><Relationship Id="rId2" Type="http://schemas.openxmlformats.org/officeDocument/2006/relationships/oleObject" Target="../embeddings/oleObject19.bin"/><Relationship Id="rId10" Type="http://schemas.openxmlformats.org/officeDocument/2006/relationships/vmlDrawing" Target="../drawings/vmlDrawing7.v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2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31.bin"/><Relationship Id="rId7" Type="http://schemas.openxmlformats.org/officeDocument/2006/relationships/image" Target="../media/image38.w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37.wmf"/><Relationship Id="rId20" Type="http://schemas.openxmlformats.org/officeDocument/2006/relationships/vmlDrawing" Target="../drawings/vmlDrawing9.vml"/><Relationship Id="rId2" Type="http://schemas.openxmlformats.org/officeDocument/2006/relationships/oleObject" Target="../embeddings/oleObject28.bin"/><Relationship Id="rId19" Type="http://schemas.openxmlformats.org/officeDocument/2006/relationships/slideLayout" Target="../slideLayouts/slideLayout2.xml"/><Relationship Id="rId18" Type="http://schemas.openxmlformats.org/officeDocument/2006/relationships/oleObject" Target="../embeddings/oleObject36.bin"/><Relationship Id="rId17" Type="http://schemas.openxmlformats.org/officeDocument/2006/relationships/image" Target="../media/image43.wmf"/><Relationship Id="rId16" Type="http://schemas.openxmlformats.org/officeDocument/2006/relationships/oleObject" Target="../embeddings/oleObject35.bin"/><Relationship Id="rId15" Type="http://schemas.openxmlformats.org/officeDocument/2006/relationships/image" Target="../media/image42.wmf"/><Relationship Id="rId14" Type="http://schemas.openxmlformats.org/officeDocument/2006/relationships/oleObject" Target="../embeddings/oleObject34.bin"/><Relationship Id="rId13" Type="http://schemas.openxmlformats.org/officeDocument/2006/relationships/image" Target="../media/image41.wmf"/><Relationship Id="rId12" Type="http://schemas.openxmlformats.org/officeDocument/2006/relationships/oleObject" Target="../embeddings/oleObject33.bin"/><Relationship Id="rId11" Type="http://schemas.openxmlformats.org/officeDocument/2006/relationships/image" Target="../media/image40.wmf"/><Relationship Id="rId10" Type="http://schemas.openxmlformats.org/officeDocument/2006/relationships/oleObject" Target="../embeddings/oleObject32.bin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wmf"/><Relationship Id="rId2" Type="http://schemas.openxmlformats.org/officeDocument/2006/relationships/oleObject" Target="../embeddings/oleObject37.bin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4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4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1.bin"/><Relationship Id="rId3" Type="http://schemas.openxmlformats.org/officeDocument/2006/relationships/image" Target="../media/image47.wmf"/><Relationship Id="rId2" Type="http://schemas.openxmlformats.org/officeDocument/2006/relationships/oleObject" Target="../embeddings/oleObject40.bin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9.wmf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4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5.bin"/><Relationship Id="rId3" Type="http://schemas.openxmlformats.org/officeDocument/2006/relationships/image" Target="../media/image50.wmf"/><Relationship Id="rId2" Type="http://schemas.openxmlformats.org/officeDocument/2006/relationships/oleObject" Target="../embeddings/oleObject44.bin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6.wmf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1.bin"/><Relationship Id="rId3" Type="http://schemas.openxmlformats.org/officeDocument/2006/relationships/image" Target="../media/image54.wmf"/><Relationship Id="rId2" Type="http://schemas.openxmlformats.org/officeDocument/2006/relationships/oleObject" Target="../embeddings/oleObject50.bin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8.wmf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4.bin"/><Relationship Id="rId3" Type="http://schemas.openxmlformats.org/officeDocument/2006/relationships/image" Target="../media/image54.wmf"/><Relationship Id="rId2" Type="http://schemas.openxmlformats.org/officeDocument/2006/relationships/oleObject" Target="../embeddings/oleObject53.bin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0.wmf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7.bin"/><Relationship Id="rId3" Type="http://schemas.openxmlformats.org/officeDocument/2006/relationships/image" Target="../media/image58.wmf"/><Relationship Id="rId2" Type="http://schemas.openxmlformats.org/officeDocument/2006/relationships/oleObject" Target="../embeddings/oleObject56.bin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zixingai.com/" TargetMode="External"/><Relationship Id="rId1" Type="http://schemas.openxmlformats.org/officeDocument/2006/relationships/hyperlink" Target="mailto:zxai@zixingai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9219" y="1332513"/>
            <a:ext cx="5690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KNN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算法步骤（回归）：</a:t>
            </a:r>
            <a:endParaRPr lang="en-US" alt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）计算训练集的所有样本点与待测点之间的距离；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）按照距离递增依次排序；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）选取与待测点距离最小的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个点；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）计算该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个样本标签的平均值作为预测值</a:t>
            </a:r>
            <a:endParaRPr lang="en-US" alt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（分类：返回前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个点出现频率最高的类别作为待测点的预测分类）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AutoShape 112"/>
          <p:cNvSpPr/>
          <p:nvPr/>
        </p:nvSpPr>
        <p:spPr bwMode="auto">
          <a:xfrm>
            <a:off x="323528" y="1332823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296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en-US" altLang="zh-CN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4" descr="KNN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088" y="806110"/>
            <a:ext cx="2227498" cy="2031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bldLvl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_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原创设计师QQ598969553        _2"/>
          <p:cNvSpPr txBox="1"/>
          <p:nvPr/>
        </p:nvSpPr>
        <p:spPr>
          <a:xfrm>
            <a:off x="2582188" y="2014976"/>
            <a:ext cx="6454308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普通线性回归</a:t>
            </a:r>
            <a:endParaRPr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原创设计师QQ598969553        _8"/>
          <p:cNvGrpSpPr/>
          <p:nvPr/>
        </p:nvGrpSpPr>
        <p:grpSpPr>
          <a:xfrm>
            <a:off x="611561" y="1489358"/>
            <a:ext cx="1586056" cy="1586449"/>
            <a:chOff x="1041891" y="2887277"/>
            <a:chExt cx="1036261" cy="1036518"/>
          </a:xfrm>
        </p:grpSpPr>
        <p:sp>
          <p:nvSpPr>
            <p:cNvPr id="46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en-US" altLang="zh-CN" sz="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736484" y="1149122"/>
            <a:ext cx="414516" cy="414516"/>
            <a:chOff x="3491880" y="1149122"/>
            <a:chExt cx="414516" cy="414516"/>
          </a:xfrm>
        </p:grpSpPr>
        <p:sp>
          <p:nvSpPr>
            <p:cNvPr id="10" name="椭圆 9"/>
            <p:cNvSpPr/>
            <p:nvPr/>
          </p:nvSpPr>
          <p:spPr>
            <a:xfrm>
              <a:off x="3491880" y="1149122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738" y="1205052"/>
              <a:ext cx="304800" cy="304800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3295035" y="1149122"/>
            <a:ext cx="414516" cy="414516"/>
            <a:chOff x="4050431" y="1149122"/>
            <a:chExt cx="414516" cy="414516"/>
          </a:xfrm>
        </p:grpSpPr>
        <p:sp>
          <p:nvSpPr>
            <p:cNvPr id="15" name="椭圆 14"/>
            <p:cNvSpPr/>
            <p:nvPr/>
          </p:nvSpPr>
          <p:spPr>
            <a:xfrm>
              <a:off x="4050431" y="1149122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914" y="1214484"/>
              <a:ext cx="304800" cy="276225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3819347" y="1149122"/>
            <a:ext cx="414516" cy="414516"/>
            <a:chOff x="4574743" y="1149122"/>
            <a:chExt cx="414516" cy="414516"/>
          </a:xfrm>
        </p:grpSpPr>
        <p:grpSp>
          <p:nvGrpSpPr>
            <p:cNvPr id="35" name="原创设计师QQ598969553        _7"/>
            <p:cNvGrpSpPr/>
            <p:nvPr/>
          </p:nvGrpSpPr>
          <p:grpSpPr>
            <a:xfrm>
              <a:off x="4574743" y="1149122"/>
              <a:ext cx="414516" cy="414516"/>
              <a:chOff x="4626437" y="4265651"/>
              <a:chExt cx="414516" cy="414516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626437" y="4265651"/>
                <a:ext cx="414516" cy="414516"/>
              </a:xfrm>
              <a:prstGeom prst="ellipse">
                <a:avLst/>
              </a:prstGeom>
              <a:solidFill>
                <a:schemeClr val="accent3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25400" dir="13500000">
                  <a:srgbClr val="000000">
                    <a:alpha val="43137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227"/>
              <p:cNvSpPr>
                <a:spLocks noChangeArrowheads="1"/>
              </p:cNvSpPr>
              <p:nvPr/>
            </p:nvSpPr>
            <p:spPr bwMode="auto">
              <a:xfrm>
                <a:off x="4714828" y="4548492"/>
                <a:ext cx="228958" cy="81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025" y="1222200"/>
              <a:ext cx="257175" cy="304800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4374396" y="1149122"/>
            <a:ext cx="414516" cy="414516"/>
            <a:chOff x="5129792" y="1149122"/>
            <a:chExt cx="414516" cy="414516"/>
          </a:xfrm>
        </p:grpSpPr>
        <p:sp>
          <p:nvSpPr>
            <p:cNvPr id="24" name="椭圆 23"/>
            <p:cNvSpPr/>
            <p:nvPr/>
          </p:nvSpPr>
          <p:spPr>
            <a:xfrm>
              <a:off x="5129792" y="1149122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412" y="1222200"/>
              <a:ext cx="295275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6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21765" y="1405255"/>
            <a:ext cx="19513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收集数据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特征数据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标签数据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2085" y="2532380"/>
            <a:ext cx="266065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通过数据算出最好的回归系数: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755829" y="139421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763059" y="248491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827584" y="366697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85661" y="3704133"/>
            <a:ext cx="457051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测试模型，预测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0" y="0"/>
            <a:ext cx="4124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线性回归的一般方法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84062" y="1629728"/>
          <a:ext cx="1986915" cy="30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" r:id="rId1" imgW="1473200" imgH="228600" progId="Equation.KSEE3">
                  <p:embed/>
                </p:oleObj>
              </mc:Choice>
              <mc:Fallback>
                <p:oleObj name="" r:id="rId1" imgW="147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4062" y="1629728"/>
                        <a:ext cx="1986915" cy="30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41040" y="1883410"/>
          <a:ext cx="220980" cy="26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1040" y="1883410"/>
                        <a:ext cx="220980" cy="262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61148" y="2837815"/>
          <a:ext cx="237617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" r:id="rId5" imgW="1536700" imgH="254000" progId="Equation.KSEE3">
                  <p:embed/>
                </p:oleObj>
              </mc:Choice>
              <mc:Fallback>
                <p:oleObj name="" r:id="rId5" imgW="15367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1148" y="2837815"/>
                        <a:ext cx="237617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  <p:bldP spid="11" grpId="0" bldLvl="0" animBg="1"/>
      <p:bldP spid="12" grpId="0" bldLvl="0" animBg="1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21765" y="1405255"/>
            <a:ext cx="308737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假如有n个特征，那么用线性回归模型表示，预测值则有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755829" y="139421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0" y="0"/>
            <a:ext cx="4124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线性回归的一般方法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64615" y="2166620"/>
          <a:ext cx="2985770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" r:id="rId1" imgW="2171700" imgH="1854200" progId="Equation.KSEE3">
                  <p:embed/>
                </p:oleObj>
              </mc:Choice>
              <mc:Fallback>
                <p:oleObj name="" r:id="rId1" imgW="2171700" imgH="1854200" progId="Equation.KSEE3">
                  <p:embed/>
                  <p:pic>
                    <p:nvPicPr>
                      <p:cNvPr id="0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4615" y="2166620"/>
                        <a:ext cx="2985770" cy="255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 descr="拟合平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05" y="1553210"/>
            <a:ext cx="2726690" cy="2942590"/>
          </a:xfrm>
          <a:prstGeom prst="rect">
            <a:avLst/>
          </a:prstGeom>
        </p:spPr>
      </p:pic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20005" y="1883410"/>
          <a:ext cx="1548130" cy="28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" r:id="rId4" imgW="1244600" imgH="228600" progId="Equation.KSEE3">
                  <p:embed/>
                </p:oleObj>
              </mc:Choice>
              <mc:Fallback>
                <p:oleObj name="" r:id="rId4" imgW="1244600" imgH="228600" progId="Equation.KSEE3">
                  <p:embed/>
                  <p:pic>
                    <p:nvPicPr>
                      <p:cNvPr id="0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0005" y="1883410"/>
                        <a:ext cx="1548130" cy="28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21765" y="1405255"/>
            <a:ext cx="291274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预测值一定与真实值存在误差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（用    表示误差）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2085" y="2460625"/>
            <a:ext cx="16116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对于每个样本：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i表示第i个样本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755829" y="139421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763059" y="248491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827584" y="366697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4630" y="3542665"/>
            <a:ext cx="295021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找出w使得对于所有样本的误差平方和最小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损失函数: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6242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误差与损失函数(Cost function)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46275" y="1645462"/>
          <a:ext cx="256540" cy="28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" r:id="rId2" imgW="127000" imgH="139700" progId="Equation.KSEE3">
                  <p:embed/>
                </p:oleObj>
              </mc:Choice>
              <mc:Fallback>
                <p:oleObj name="" r:id="rId2" imgW="1270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6275" y="1645462"/>
                        <a:ext cx="256540" cy="28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49550" y="2395855"/>
          <a:ext cx="1584960" cy="3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" r:id="rId4" imgW="1028700" imgH="228600" progId="Equation.KSEE3">
                  <p:embed/>
                </p:oleObj>
              </mc:Choice>
              <mc:Fallback>
                <p:oleObj name="" r:id="rId4" imgW="1028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9550" y="2395855"/>
                        <a:ext cx="1584960" cy="35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26335" y="4088765"/>
          <a:ext cx="267589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" r:id="rId6" imgW="2133600" imgH="431800" progId="Equation.KSEE3">
                  <p:embed/>
                </p:oleObj>
              </mc:Choice>
              <mc:Fallback>
                <p:oleObj name="" r:id="rId6" imgW="21336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26335" y="4088765"/>
                        <a:ext cx="2675890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 descr="拟合平面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4510" y="880110"/>
            <a:ext cx="2782570" cy="3004185"/>
          </a:xfrm>
          <a:prstGeom prst="rect">
            <a:avLst/>
          </a:prstGeom>
        </p:spPr>
      </p:pic>
      <p:sp>
        <p:nvSpPr>
          <p:cNvPr id="42" name="椭圆 41"/>
          <p:cNvSpPr/>
          <p:nvPr/>
        </p:nvSpPr>
        <p:spPr>
          <a:xfrm>
            <a:off x="5442585" y="2733675"/>
            <a:ext cx="76200" cy="92710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478145" y="2044065"/>
            <a:ext cx="5080" cy="70358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83225" y="2211705"/>
          <a:ext cx="167005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" r:id="rId9" imgW="127000" imgH="139700" progId="Equation.KSEE3">
                  <p:embed/>
                </p:oleObj>
              </mc:Choice>
              <mc:Fallback>
                <p:oleObj name="" r:id="rId9" imgW="1270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3225" y="2211705"/>
                        <a:ext cx="167005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65750" y="1671320"/>
          <a:ext cx="229870" cy="22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" r:id="rId10" imgW="228600" imgH="228600" progId="Equation.KSEE3">
                  <p:embed/>
                </p:oleObj>
              </mc:Choice>
              <mc:Fallback>
                <p:oleObj name="" r:id="rId10" imgW="2286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65750" y="1671320"/>
                        <a:ext cx="229870" cy="22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52085" y="2907665"/>
          <a:ext cx="456565" cy="23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" r:id="rId12" imgW="393700" imgH="203200" progId="Equation.KSEE3">
                  <p:embed/>
                </p:oleObj>
              </mc:Choice>
              <mc:Fallback>
                <p:oleObj name="" r:id="rId12" imgW="3937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52085" y="2907665"/>
                        <a:ext cx="456565" cy="23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89170" y="1109980"/>
          <a:ext cx="1548130" cy="28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" r:id="rId14" imgW="1244600" imgH="228600" progId="Equation.KSEE3">
                  <p:embed/>
                </p:oleObj>
              </mc:Choice>
              <mc:Fallback>
                <p:oleObj name="" r:id="rId14" imgW="1244600" imgH="228600" progId="Equation.KSEE3">
                  <p:embed/>
                  <p:pic>
                    <p:nvPicPr>
                      <p:cNvPr id="0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89170" y="1109980"/>
                        <a:ext cx="1548130" cy="28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  <p:bldP spid="11" grpId="0" bldLvl="0" animBg="1"/>
      <p:bldP spid="12" grpId="0" bldLvl="0" animBg="1"/>
      <p:bldP spid="13" grpId="0"/>
      <p:bldP spid="4" grpId="0"/>
      <p:bldP spid="4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21765" y="1405255"/>
            <a:ext cx="105727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损失函数: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2085" y="2460625"/>
            <a:ext cx="479996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目标:求解什么样的w使得      取得最小值（最小二乘法）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755829" y="139421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763059" y="248491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827584" y="366697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4630" y="3542665"/>
            <a:ext cx="428879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怎么求      的最小值点？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对w矩阵求导      ，即对每个参数wi求偏导，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另导数等于0，解出w。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6242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误差与损失函数(Cost function)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13940" y="1294765"/>
          <a:ext cx="4641215" cy="5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" r:id="rId2" imgW="3403600" imgH="431800" progId="Equation.KSEE3">
                  <p:embed/>
                </p:oleObj>
              </mc:Choice>
              <mc:Fallback>
                <p:oleObj name="" r:id="rId2" imgW="34036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3940" y="1294765"/>
                        <a:ext cx="4641215" cy="58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99485" y="2460625"/>
          <a:ext cx="481330" cy="30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" r:id="rId4" imgW="342900" imgH="215900" progId="Equation.KSEE3">
                  <p:embed/>
                </p:oleObj>
              </mc:Choice>
              <mc:Fallback>
                <p:oleObj name="" r:id="rId4" imgW="3429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9485" y="2460625"/>
                        <a:ext cx="481330" cy="30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5038725" y="2767330"/>
            <a:ext cx="11518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773420" y="1848485"/>
            <a:ext cx="1549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通过最小化误差的平方和寻找数据的最佳函数匹配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5701665" y="1846580"/>
            <a:ext cx="1588770" cy="638175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59635" y="3542665"/>
          <a:ext cx="481330" cy="30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" r:id="rId6" imgW="342900" imgH="215900" progId="Equation.KSEE3">
                  <p:embed/>
                </p:oleObj>
              </mc:Choice>
              <mc:Fallback>
                <p:oleObj name="" r:id="rId6" imgW="3429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9635" y="3542665"/>
                        <a:ext cx="481330" cy="30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33345" y="3846195"/>
          <a:ext cx="41338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" r:id="rId7" imgW="431800" imgH="393700" progId="Equation.KSEE3">
                  <p:embed/>
                </p:oleObj>
              </mc:Choice>
              <mc:Fallback>
                <p:oleObj name="" r:id="rId7" imgW="431800" imgH="3937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3345" y="3846195"/>
                        <a:ext cx="41338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  <p:bldP spid="11" grpId="0" bldLvl="0" animBg="1"/>
      <p:bldP spid="12" grpId="0" animBg="1"/>
      <p:bldP spid="13" grpId="0"/>
      <p:bldP spid="4" grpId="0"/>
      <p:bldP spid="2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21765" y="902970"/>
            <a:ext cx="308737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损失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函数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矩阵形式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755829" y="891925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0" y="0"/>
            <a:ext cx="6242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误差与损失函数(Cost function)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7095" y="2447925"/>
            <a:ext cx="114871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</a:t>
            </a:r>
            <a:endParaRPr 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21765" y="1194435"/>
          <a:ext cx="3159125" cy="116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" r:id="rId1" imgW="2540000" imgH="939800" progId="Equation.KSEE3">
                  <p:embed/>
                </p:oleObj>
              </mc:Choice>
              <mc:Fallback>
                <p:oleObj name="" r:id="rId1" imgW="2540000" imgH="939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1765" y="1194435"/>
                        <a:ext cx="3159125" cy="1169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39240" y="2447925"/>
          <a:ext cx="2010410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" r:id="rId3" imgW="1727200" imgH="939800" progId="Equation.KSEE3">
                  <p:embed/>
                </p:oleObj>
              </mc:Choice>
              <mc:Fallback>
                <p:oleObj name="" r:id="rId3" imgW="1727200" imgH="939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9240" y="2447925"/>
                        <a:ext cx="2010410" cy="109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3783965" y="2501900"/>
            <a:ext cx="1506220" cy="814705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53180" y="2580005"/>
            <a:ext cx="1437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X表示特征数据，一共n个样本，m个特征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39240" y="3660775"/>
          <a:ext cx="1943100" cy="34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" r:id="rId5" imgW="1447800" imgH="254000" progId="Equation.KSEE3">
                  <p:embed/>
                </p:oleObj>
              </mc:Choice>
              <mc:Fallback>
                <p:oleObj name="" r:id="rId5" imgW="1447800" imgH="2540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9240" y="3660775"/>
                        <a:ext cx="1943100" cy="34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82090" y="4104005"/>
          <a:ext cx="2068195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" r:id="rId7" imgW="1371600" imgH="254000" progId="Equation.KSEE3">
                  <p:embed/>
                </p:oleObj>
              </mc:Choice>
              <mc:Fallback>
                <p:oleObj name="" r:id="rId7" imgW="1371600" imgH="2540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2090" y="4104005"/>
                        <a:ext cx="2068195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圆角矩形标注 23"/>
          <p:cNvSpPr/>
          <p:nvPr/>
        </p:nvSpPr>
        <p:spPr>
          <a:xfrm>
            <a:off x="4324350" y="1194435"/>
            <a:ext cx="1506220" cy="814705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93565" y="1272540"/>
            <a:ext cx="1289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37685" y="1579245"/>
          <a:ext cx="1402080" cy="3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" r:id="rId9" imgW="1016000" imgH="228600" progId="Equation.KSEE3">
                  <p:embed/>
                </p:oleObj>
              </mc:Choice>
              <mc:Fallback>
                <p:oleObj name="" r:id="rId9" imgW="1016000" imgH="2286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37685" y="1579245"/>
                        <a:ext cx="1402080" cy="31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6" grpId="0"/>
      <p:bldP spid="12" grpId="0"/>
      <p:bldP spid="9" grpId="0" bldLvl="0" animBg="1"/>
      <p:bldP spid="18" grpId="0"/>
      <p:bldP spid="24" grpId="0" bldLvl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4745" y="974725"/>
            <a:ext cx="17310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损失函数矩阵形式: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4745" y="2104390"/>
            <a:ext cx="479996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     对w求导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                               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正则方程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468809" y="96368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468419" y="222837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468809" y="352346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5855" y="3399155"/>
            <a:ext cx="444944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w不一定能直接求解出来，因为         不一定存在</a:t>
            </a:r>
            <a:endParaRPr lang="zh-CN" altLang="en-US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866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正则方程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89405" y="1281430"/>
          <a:ext cx="2999105" cy="57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" r:id="rId2" imgW="2540000" imgH="482600" progId="Equation.KSEE3">
                  <p:embed/>
                </p:oleObj>
              </mc:Choice>
              <mc:Fallback>
                <p:oleObj name="" r:id="rId2" imgW="2540000" imgH="482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9405" y="1281430"/>
                        <a:ext cx="2999105" cy="57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46175" y="2104390"/>
          <a:ext cx="490220" cy="30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" name="" r:id="rId4" imgW="342900" imgH="215900" progId="Equation.KSEE3">
                  <p:embed/>
                </p:oleObj>
              </mc:Choice>
              <mc:Fallback>
                <p:oleObj name="" r:id="rId4" imgW="3429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6175" y="2104390"/>
                        <a:ext cx="490220" cy="30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30450" y="2038985"/>
          <a:ext cx="2035175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" name="" r:id="rId6" imgW="1625600" imgH="393700" progId="Equation.KSEE3">
                  <p:embed/>
                </p:oleObj>
              </mc:Choice>
              <mc:Fallback>
                <p:oleObj name="" r:id="rId6" imgW="1625600" imgH="3937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0450" y="2038985"/>
                        <a:ext cx="2035175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13000" y="2476500"/>
          <a:ext cx="151320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" name="" r:id="rId8" imgW="1104900" imgH="266700" progId="Equation.KSEE3">
                  <p:embed/>
                </p:oleObj>
              </mc:Choice>
              <mc:Fallback>
                <p:oleObj name="" r:id="rId8" imgW="1104900" imgH="2667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13000" y="2476500"/>
                        <a:ext cx="151320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84850" y="850265"/>
          <a:ext cx="1325245" cy="92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" name="" r:id="rId10" imgW="1295400" imgH="901700" progId="Equation.KSEE3">
                  <p:embed/>
                </p:oleObj>
              </mc:Choice>
              <mc:Fallback>
                <p:oleObj name="" r:id="rId10" imgW="1295400" imgH="901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84850" y="850265"/>
                        <a:ext cx="1325245" cy="92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687695" y="800100"/>
            <a:ext cx="1564005" cy="10509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0" idx="2"/>
          </p:cNvCxnSpPr>
          <p:nvPr/>
        </p:nvCxnSpPr>
        <p:spPr>
          <a:xfrm flipH="1">
            <a:off x="4427855" y="1851025"/>
            <a:ext cx="2042160" cy="360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标注 26"/>
          <p:cNvSpPr/>
          <p:nvPr/>
        </p:nvSpPr>
        <p:spPr>
          <a:xfrm>
            <a:off x="4871085" y="2252980"/>
            <a:ext cx="1419860" cy="544195"/>
          </a:xfrm>
          <a:prstGeom prst="wedgeRoundRectCallou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86791" y="2252802"/>
            <a:ext cx="1470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zh-CN" altLang="en-US" sz="1400" dirty="0"/>
              <a:t>一定能解出来吗？</a:t>
            </a:r>
            <a:endParaRPr lang="zh-CN" altLang="en-US" sz="1400" dirty="0"/>
          </a:p>
        </p:txBody>
      </p:sp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28720" y="3327400"/>
          <a:ext cx="729615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" name="" r:id="rId12" imgW="545465" imgH="266700" progId="Equation.KSEE3">
                  <p:embed/>
                </p:oleObj>
              </mc:Choice>
              <mc:Fallback>
                <p:oleObj name="" r:id="rId12" imgW="545465" imgH="2667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28720" y="3327400"/>
                        <a:ext cx="729615" cy="35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3756660" y="3326765"/>
            <a:ext cx="701675" cy="37592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标注 37"/>
          <p:cNvSpPr/>
          <p:nvPr/>
        </p:nvSpPr>
        <p:spPr>
          <a:xfrm>
            <a:off x="5410031" y="3059887"/>
            <a:ext cx="1653540" cy="917575"/>
          </a:xfrm>
          <a:prstGeom prst="wedgeRoundRectCallou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497661" y="3131642"/>
            <a:ext cx="14706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           </a:t>
            </a:r>
            <a:r>
              <a:rPr lang="zh-CN" sz="1400"/>
              <a:t>存在逆矩阵的充要条件：</a:t>
            </a:r>
            <a:endParaRPr lang="zh-CN" sz="1400"/>
          </a:p>
          <a:p>
            <a:endParaRPr lang="zh-CN" sz="1400"/>
          </a:p>
        </p:txBody>
      </p:sp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45773" y="3135948"/>
          <a:ext cx="51371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" name="" r:id="rId14" imgW="381000" imgH="190500" progId="Equation.KSEE3">
                  <p:embed/>
                </p:oleObj>
              </mc:Choice>
              <mc:Fallback>
                <p:oleObj name="" r:id="rId14" imgW="381000" imgH="1905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45773" y="3135948"/>
                        <a:ext cx="513715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46091" y="3600451"/>
          <a:ext cx="873760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" name="" r:id="rId16" imgW="647700" imgH="279400" progId="Equation.KSEE3">
                  <p:embed/>
                </p:oleObj>
              </mc:Choice>
              <mc:Fallback>
                <p:oleObj name="" r:id="rId16" imgW="647700" imgH="2794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46091" y="3600451"/>
                        <a:ext cx="873760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600200" y="4156075"/>
            <a:ext cx="3287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          </a:t>
            </a:r>
            <a:r>
              <a:rPr lang="zh-CN" altLang="en-US" sz="14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不存在的情况怎么求解</a:t>
            </a:r>
            <a:r>
              <a:rPr lang="en-US" altLang="zh-CN" sz="14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14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1400" b="1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00200" y="4055745"/>
          <a:ext cx="83121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" name="" r:id="rId18" imgW="545465" imgH="266700" progId="Equation.KSEE3">
                  <p:embed/>
                </p:oleObj>
              </mc:Choice>
              <mc:Fallback>
                <p:oleObj name="" r:id="rId18" imgW="545465" imgH="266700" progId="Equation.KSEE3">
                  <p:embed/>
                  <p:pic>
                    <p:nvPicPr>
                      <p:cNvPr id="0" name="对象 3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0200" y="4055745"/>
                        <a:ext cx="83121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  <p:bldP spid="11" grpId="0" bldLvl="0" animBg="1"/>
      <p:bldP spid="12" grpId="0" bldLvl="0" animBg="1"/>
      <p:bldP spid="13" grpId="0"/>
      <p:bldP spid="4" grpId="0"/>
      <p:bldP spid="20" grpId="0" bldLvl="0" animBg="1"/>
      <p:bldP spid="27" grpId="0" bldLvl="0" animBg="1"/>
      <p:bldP spid="28" grpId="0"/>
      <p:bldP spid="37" grpId="0" bldLvl="0" animBg="1"/>
      <p:bldP spid="38" grpId="0" bldLvl="0" animBg="1"/>
      <p:bldP spid="39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_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原创设计师QQ598969553        _2"/>
          <p:cNvSpPr txBox="1"/>
          <p:nvPr/>
        </p:nvSpPr>
        <p:spPr>
          <a:xfrm>
            <a:off x="2582188" y="2014976"/>
            <a:ext cx="6454308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基于梯度下降的线性回归</a:t>
            </a:r>
            <a:endParaRPr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原创设计师QQ598969553        _8"/>
          <p:cNvGrpSpPr/>
          <p:nvPr/>
        </p:nvGrpSpPr>
        <p:grpSpPr>
          <a:xfrm>
            <a:off x="611561" y="1489358"/>
            <a:ext cx="1586056" cy="1586449"/>
            <a:chOff x="1041891" y="2887277"/>
            <a:chExt cx="1036261" cy="1036518"/>
          </a:xfrm>
        </p:grpSpPr>
        <p:sp>
          <p:nvSpPr>
            <p:cNvPr id="46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en-US" altLang="zh-CN" sz="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736484" y="1149122"/>
            <a:ext cx="414516" cy="414516"/>
            <a:chOff x="3491880" y="1149122"/>
            <a:chExt cx="414516" cy="414516"/>
          </a:xfrm>
        </p:grpSpPr>
        <p:sp>
          <p:nvSpPr>
            <p:cNvPr id="10" name="椭圆 9"/>
            <p:cNvSpPr/>
            <p:nvPr/>
          </p:nvSpPr>
          <p:spPr>
            <a:xfrm>
              <a:off x="3491880" y="1149122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738" y="1205052"/>
              <a:ext cx="304800" cy="304800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3295035" y="1149122"/>
            <a:ext cx="414516" cy="414516"/>
            <a:chOff x="4050431" y="1149122"/>
            <a:chExt cx="414516" cy="414516"/>
          </a:xfrm>
        </p:grpSpPr>
        <p:sp>
          <p:nvSpPr>
            <p:cNvPr id="15" name="椭圆 14"/>
            <p:cNvSpPr/>
            <p:nvPr/>
          </p:nvSpPr>
          <p:spPr>
            <a:xfrm>
              <a:off x="4050431" y="1149122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914" y="1214484"/>
              <a:ext cx="304800" cy="276225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3819347" y="1149122"/>
            <a:ext cx="414516" cy="414516"/>
            <a:chOff x="4574743" y="1149122"/>
            <a:chExt cx="414516" cy="414516"/>
          </a:xfrm>
        </p:grpSpPr>
        <p:grpSp>
          <p:nvGrpSpPr>
            <p:cNvPr id="35" name="原创设计师QQ598969553        _7"/>
            <p:cNvGrpSpPr/>
            <p:nvPr/>
          </p:nvGrpSpPr>
          <p:grpSpPr>
            <a:xfrm>
              <a:off x="4574743" y="1149122"/>
              <a:ext cx="414516" cy="414516"/>
              <a:chOff x="4626437" y="4265651"/>
              <a:chExt cx="414516" cy="414516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626437" y="4265651"/>
                <a:ext cx="414516" cy="414516"/>
              </a:xfrm>
              <a:prstGeom prst="ellipse">
                <a:avLst/>
              </a:prstGeom>
              <a:solidFill>
                <a:schemeClr val="accent3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25400" dir="13500000">
                  <a:srgbClr val="000000">
                    <a:alpha val="43137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227"/>
              <p:cNvSpPr>
                <a:spLocks noChangeArrowheads="1"/>
              </p:cNvSpPr>
              <p:nvPr/>
            </p:nvSpPr>
            <p:spPr bwMode="auto">
              <a:xfrm>
                <a:off x="4714828" y="4548492"/>
                <a:ext cx="228958" cy="81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025" y="1222200"/>
              <a:ext cx="257175" cy="304800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4374396" y="1149122"/>
            <a:ext cx="414516" cy="414516"/>
            <a:chOff x="5129792" y="1149122"/>
            <a:chExt cx="414516" cy="414516"/>
          </a:xfrm>
        </p:grpSpPr>
        <p:sp>
          <p:nvSpPr>
            <p:cNvPr id="24" name="椭圆 23"/>
            <p:cNvSpPr/>
            <p:nvPr/>
          </p:nvSpPr>
          <p:spPr>
            <a:xfrm>
              <a:off x="5129792" y="1149122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412" y="1222200"/>
              <a:ext cx="295275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6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4745" y="974725"/>
            <a:ext cx="444119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w不一定能直接求解出来，因为        不一定存在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4745" y="2104390"/>
            <a:ext cx="479996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通常的求解套路：迭代寻优的算法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（告诉机器一个正确的方向，让他慢慢逼近最优解）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468809" y="96368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468419" y="222837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468809" y="352346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4745" y="3615055"/>
            <a:ext cx="262445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正确的方向：梯度下降的方向</a:t>
            </a:r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866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梯度下降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23310" y="963930"/>
          <a:ext cx="675005" cy="32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" r:id="rId2" imgW="545465" imgH="266700" progId="Equation.KSEE3">
                  <p:embed/>
                </p:oleObj>
              </mc:Choice>
              <mc:Fallback>
                <p:oleObj name="" r:id="rId2" imgW="545465" imgH="2667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3310" y="963930"/>
                        <a:ext cx="675005" cy="329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  <p:bldP spid="11" grpId="0" bldLvl="0" animBg="1"/>
      <p:bldP spid="12" grpId="0" bldLvl="0" animBg="1"/>
      <p:bldP spid="1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4745" y="974725"/>
            <a:ext cx="207645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梯度是一个向量，它指向的方向是上山坡最陡峭的方向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（上升最快的方向）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4745" y="2247900"/>
            <a:ext cx="164973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比如有个山坡：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468809" y="96368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468419" y="222837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468809" y="352346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4745" y="3615055"/>
            <a:ext cx="7315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梯度：</a:t>
            </a:r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866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梯度下降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15" y="963930"/>
            <a:ext cx="3544570" cy="265874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52550" y="2554605"/>
          <a:ext cx="1318895" cy="2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" r:id="rId3" imgW="1041400" imgH="228600" progId="Equation.KSEE3">
                  <p:embed/>
                </p:oleObj>
              </mc:Choice>
              <mc:Fallback>
                <p:oleObj name="" r:id="rId3" imgW="1041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2550" y="2554605"/>
                        <a:ext cx="1318895" cy="28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52550" y="3967480"/>
          <a:ext cx="139573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" r:id="rId5" imgW="1219200" imgH="457200" progId="Equation.KSEE3">
                  <p:embed/>
                </p:oleObj>
              </mc:Choice>
              <mc:Fallback>
                <p:oleObj name="" r:id="rId5" imgW="1219200" imgH="457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2550" y="3967480"/>
                        <a:ext cx="139573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  <p:bldP spid="11" grpId="0" bldLvl="0" animBg="1"/>
      <p:bldP spid="12" grpId="0" bldLvl="0" animBg="1"/>
      <p:bldP spid="1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69886" y="867085"/>
            <a:ext cx="2687998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 主 创 新  兴 教 强 国</a:t>
            </a:r>
            <a:endParaRPr lang="zh-CN" altLang="en-US" sz="160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214478" y="471999"/>
            <a:ext cx="4957578" cy="6171717"/>
            <a:chOff x="-1674187" y="653170"/>
            <a:chExt cx="6441339" cy="8018859"/>
          </a:xfrm>
        </p:grpSpPr>
        <p:pic>
          <p:nvPicPr>
            <p:cNvPr id="7" name="Picture 5" descr="C:\Users\Administrator\Desktop\未标题-1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-902605" y="653170"/>
              <a:ext cx="5669757" cy="8018859"/>
            </a:xfrm>
            <a:prstGeom prst="rect">
              <a:avLst/>
            </a:prstGeom>
            <a:noFill/>
          </p:spPr>
        </p:pic>
        <p:sp>
          <p:nvSpPr>
            <p:cNvPr id="8" name="Freeform 7"/>
            <p:cNvSpPr/>
            <p:nvPr/>
          </p:nvSpPr>
          <p:spPr bwMode="auto">
            <a:xfrm rot="21445424">
              <a:off x="-1674187" y="1213084"/>
              <a:ext cx="3348372" cy="2757933"/>
            </a:xfrm>
            <a:custGeom>
              <a:avLst/>
              <a:gdLst>
                <a:gd name="T0" fmla="*/ 175 w 854"/>
                <a:gd name="T1" fmla="*/ 0 h 1533"/>
                <a:gd name="T2" fmla="*/ 854 w 854"/>
                <a:gd name="T3" fmla="*/ 679 h 1533"/>
                <a:gd name="T4" fmla="*/ 0 w 854"/>
                <a:gd name="T5" fmla="*/ 1533 h 1533"/>
                <a:gd name="T6" fmla="*/ 0 w 854"/>
                <a:gd name="T7" fmla="*/ 0 h 1533"/>
                <a:gd name="T8" fmla="*/ 175 w 854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4" h="1533">
                  <a:moveTo>
                    <a:pt x="175" y="0"/>
                  </a:moveTo>
                  <a:lnTo>
                    <a:pt x="854" y="679"/>
                  </a:lnTo>
                  <a:lnTo>
                    <a:pt x="0" y="1533"/>
                  </a:lnTo>
                  <a:lnTo>
                    <a:pt x="0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" name="Freeform 9"/>
          <p:cNvSpPr/>
          <p:nvPr/>
        </p:nvSpPr>
        <p:spPr bwMode="auto">
          <a:xfrm>
            <a:off x="7143768" y="857238"/>
            <a:ext cx="2121731" cy="2990131"/>
          </a:xfrm>
          <a:custGeom>
            <a:avLst/>
            <a:gdLst>
              <a:gd name="T0" fmla="*/ 283 w 689"/>
              <a:gd name="T1" fmla="*/ 0 h 971"/>
              <a:gd name="T2" fmla="*/ 0 w 689"/>
              <a:gd name="T3" fmla="*/ 282 h 971"/>
              <a:gd name="T4" fmla="*/ 689 w 689"/>
              <a:gd name="T5" fmla="*/ 971 h 971"/>
              <a:gd name="T6" fmla="*/ 689 w 689"/>
              <a:gd name="T7" fmla="*/ 0 h 971"/>
              <a:gd name="T8" fmla="*/ 283 w 689"/>
              <a:gd name="T9" fmla="*/ 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971">
                <a:moveTo>
                  <a:pt x="283" y="0"/>
                </a:moveTo>
                <a:lnTo>
                  <a:pt x="0" y="282"/>
                </a:lnTo>
                <a:lnTo>
                  <a:pt x="689" y="971"/>
                </a:lnTo>
                <a:lnTo>
                  <a:pt x="689" y="0"/>
                </a:lnTo>
                <a:lnTo>
                  <a:pt x="283" y="0"/>
                </a:lnTo>
                <a:close/>
              </a:path>
            </a:pathLst>
          </a:custGeom>
          <a:blipFill dpi="0"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169" r="-107321"/>
            </a:stretch>
          </a:blip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endParaRPr lang="zh-CN" altLang="en-US" sz="1350"/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019120" y="2267994"/>
            <a:ext cx="5787279" cy="67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机器学习：线性回归</a:t>
            </a:r>
            <a:endParaRPr lang="zh-CN" altLang="en-US" sz="4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4128" y="357750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Aries</a:t>
            </a:r>
            <a:r>
              <a:rPr lang="zh-CN" altLang="en-US" dirty="0"/>
              <a:t>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4745" y="974725"/>
            <a:ext cx="207645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比如在（-2,2），梯度是多少，梯度下降的方向在哪里？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4745" y="2247900"/>
            <a:ext cx="85026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梯度：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468809" y="96368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468419" y="222837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468809" y="352346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4745" y="3615055"/>
            <a:ext cx="1612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梯度下降的方向：</a:t>
            </a:r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866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梯度下降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10945" y="2668905"/>
          <a:ext cx="1923415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" r:id="rId2" imgW="1714500" imgH="457200" progId="Equation.KSEE3">
                  <p:embed/>
                </p:oleObj>
              </mc:Choice>
              <mc:Fallback>
                <p:oleObj name="" r:id="rId2" imgW="1714500" imgH="457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0945" y="2668905"/>
                        <a:ext cx="1923415" cy="51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34745" y="4012565"/>
          <a:ext cx="1978025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" r:id="rId4" imgW="1866900" imgH="457200" progId="Equation.KSEE3">
                  <p:embed/>
                </p:oleObj>
              </mc:Choice>
              <mc:Fallback>
                <p:oleObj name="" r:id="rId4" imgW="1866900" imgH="457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4745" y="4012565"/>
                        <a:ext cx="1978025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570" y="1232535"/>
            <a:ext cx="4142740" cy="3107690"/>
          </a:xfrm>
          <a:prstGeom prst="rect">
            <a:avLst/>
          </a:prstGeom>
        </p:spPr>
      </p:pic>
      <p:grpSp>
        <p:nvGrpSpPr>
          <p:cNvPr id="14" name="Group 78"/>
          <p:cNvGrpSpPr/>
          <p:nvPr/>
        </p:nvGrpSpPr>
        <p:grpSpPr>
          <a:xfrm>
            <a:off x="4972685" y="1336675"/>
            <a:ext cx="137160" cy="246380"/>
            <a:chOff x="3405334" y="1535355"/>
            <a:chExt cx="137038" cy="323909"/>
          </a:xfrm>
          <a:solidFill>
            <a:srgbClr val="002B41"/>
          </a:solidFill>
        </p:grpSpPr>
        <p:sp>
          <p:nvSpPr>
            <p:cNvPr id="15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6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09640" y="1451610"/>
          <a:ext cx="118681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" r:id="rId7" imgW="1041400" imgH="228600" progId="Equation.KSEE3">
                  <p:embed/>
                </p:oleObj>
              </mc:Choice>
              <mc:Fallback>
                <p:oleObj name="" r:id="rId7" imgW="1041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9640" y="1451610"/>
                        <a:ext cx="118681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5067935" y="1595120"/>
            <a:ext cx="80010" cy="4006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65090" y="1379220"/>
          <a:ext cx="393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" r:id="rId9" imgW="393700" imgH="215900" progId="Equation.KSEE3">
                  <p:embed/>
                </p:oleObj>
              </mc:Choice>
              <mc:Fallback>
                <p:oleObj name="" r:id="rId9" imgW="393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65090" y="1379220"/>
                        <a:ext cx="393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  <p:bldP spid="11" grpId="0" bldLvl="0" animBg="1"/>
      <p:bldP spid="12" grpId="0" bldLvl="0" animBg="1"/>
      <p:bldP spid="1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4745" y="974725"/>
            <a:ext cx="207645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向梯度下降的方向前进一小步：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4745" y="2247900"/>
            <a:ext cx="207645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每走一步到新位置，计算梯度向下的方向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468809" y="96368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468419" y="222837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468809" y="345171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5375" y="3451860"/>
            <a:ext cx="215519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然后按照梯度向下的方向再走一步，</a:t>
            </a:r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  <a:p>
            <a:r>
              <a:rPr 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以此循环，就能逼近最低点了！                  </a:t>
            </a:r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866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梯度下降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10945" y="1548130"/>
          <a:ext cx="203644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" r:id="rId2" imgW="1993900" imgH="482600" progId="Equation.KSEE3">
                  <p:embed/>
                </p:oleObj>
              </mc:Choice>
              <mc:Fallback>
                <p:oleObj name="" r:id="rId2" imgW="1993900" imgH="482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0945" y="1548130"/>
                        <a:ext cx="203644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9175" y="4576445"/>
            <a:ext cx="4990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           或者达到指定的迭代次数即停止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23340" y="4493260"/>
          <a:ext cx="93345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" r:id="rId4" imgW="901700" imgH="457200" progId="Equation.KSEE3">
                  <p:embed/>
                </p:oleObj>
              </mc:Choice>
              <mc:Fallback>
                <p:oleObj name="" r:id="rId4" imgW="901700" imgH="457200" progId="Equation.KSEE3">
                  <p:embed/>
                  <p:pic>
                    <p:nvPicPr>
                      <p:cNvPr id="0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340" y="4493260"/>
                        <a:ext cx="93345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185" y="1223010"/>
            <a:ext cx="4010025" cy="3007360"/>
          </a:xfrm>
          <a:prstGeom prst="rect">
            <a:avLst/>
          </a:prstGeom>
        </p:spPr>
      </p:pic>
      <p:grpSp>
        <p:nvGrpSpPr>
          <p:cNvPr id="21" name="Group 78"/>
          <p:cNvGrpSpPr/>
          <p:nvPr/>
        </p:nvGrpSpPr>
        <p:grpSpPr>
          <a:xfrm>
            <a:off x="5194300" y="2976245"/>
            <a:ext cx="135890" cy="266065"/>
            <a:chOff x="3405334" y="1535355"/>
            <a:chExt cx="137038" cy="323909"/>
          </a:xfrm>
          <a:solidFill>
            <a:srgbClr val="002B41"/>
          </a:solidFill>
        </p:grpSpPr>
        <p:sp>
          <p:nvSpPr>
            <p:cNvPr id="22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58840" y="1338580"/>
          <a:ext cx="114998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" r:id="rId7" imgW="1041400" imgH="228600" progId="Equation.KSEE3">
                  <p:embed/>
                </p:oleObj>
              </mc:Choice>
              <mc:Fallback>
                <p:oleObj name="" r:id="rId7" imgW="1041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8840" y="1338580"/>
                        <a:ext cx="1149985" cy="25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>
            <a:off x="4963310" y="1619045"/>
            <a:ext cx="106680" cy="1809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81525" y="1323340"/>
          <a:ext cx="381635" cy="20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" r:id="rId9" imgW="393700" imgH="215900" progId="Equation.KSEE3">
                  <p:embed/>
                </p:oleObj>
              </mc:Choice>
              <mc:Fallback>
                <p:oleObj name="" r:id="rId9" imgW="393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1525" y="1323340"/>
                        <a:ext cx="381635" cy="20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94300" y="1666875"/>
          <a:ext cx="57848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" r:id="rId11" imgW="596900" imgH="215900" progId="Equation.KSEE3">
                  <p:embed/>
                </p:oleObj>
              </mc:Choice>
              <mc:Fallback>
                <p:oleObj name="" r:id="rId11" imgW="596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94300" y="1666875"/>
                        <a:ext cx="57848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5065395" y="1800225"/>
            <a:ext cx="10795" cy="1955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073650" y="1995805"/>
            <a:ext cx="75565" cy="1606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147945" y="2156460"/>
            <a:ext cx="1270" cy="1993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149215" y="2355850"/>
            <a:ext cx="75565" cy="156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4780" y="2517140"/>
            <a:ext cx="75565" cy="184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300345" y="2717165"/>
            <a:ext cx="75565" cy="1606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363845" y="2889885"/>
            <a:ext cx="12065" cy="2584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78"/>
          <p:cNvGrpSpPr/>
          <p:nvPr/>
        </p:nvGrpSpPr>
        <p:grpSpPr>
          <a:xfrm>
            <a:off x="5044440" y="1501775"/>
            <a:ext cx="135890" cy="266065"/>
            <a:chOff x="3405334" y="1535355"/>
            <a:chExt cx="137038" cy="323909"/>
          </a:xfrm>
          <a:solidFill>
            <a:srgbClr val="002B41"/>
          </a:solidFill>
        </p:grpSpPr>
        <p:sp>
          <p:nvSpPr>
            <p:cNvPr id="38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9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75910" y="3148330"/>
          <a:ext cx="30734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" r:id="rId13" imgW="316865" imgH="215900" progId="Equation.KSEE3">
                  <p:embed/>
                </p:oleObj>
              </mc:Choice>
              <mc:Fallback>
                <p:oleObj name="" r:id="rId13" imgW="3168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75910" y="3148330"/>
                        <a:ext cx="30734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流程图: 接点 10"/>
          <p:cNvSpPr/>
          <p:nvPr/>
        </p:nvSpPr>
        <p:spPr>
          <a:xfrm>
            <a:off x="4923790" y="1558290"/>
            <a:ext cx="120650" cy="108585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  <p:bldP spid="11" grpId="0" bldLvl="0" animBg="1"/>
      <p:bldP spid="12" grpId="0" bldLvl="0" animBg="1"/>
      <p:bldP spid="13" grpId="0"/>
      <p:bldP spid="4" grpId="0"/>
      <p:bldP spid="5" grpId="0"/>
      <p:bldP spid="4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4745" y="974725"/>
            <a:ext cx="207645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将损失函数稍加修改：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4745" y="2247900"/>
            <a:ext cx="397192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怎么从     这个山坡下山走到最低点呢？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468809" y="96368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468419" y="222837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468809" y="345171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5375" y="3451860"/>
            <a:ext cx="269303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正确的方向：梯度下降的方向</a:t>
            </a:r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866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梯度下降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66265" y="1381760"/>
          <a:ext cx="3350895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" r:id="rId2" imgW="2540000" imgH="431800" progId="Equation.KSEE3">
                  <p:embed/>
                </p:oleObj>
              </mc:Choice>
              <mc:Fallback>
                <p:oleObj name="" r:id="rId2" imgW="25400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6265" y="1381760"/>
                        <a:ext cx="3350895" cy="56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92605" y="2299335"/>
          <a:ext cx="404495" cy="25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" r:id="rId4" imgW="342900" imgH="215900" progId="Equation.KSEE3">
                  <p:embed/>
                </p:oleObj>
              </mc:Choice>
              <mc:Fallback>
                <p:oleObj name="" r:id="rId4" imgW="3429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2605" y="2299335"/>
                        <a:ext cx="404495" cy="25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60525" y="3836670"/>
          <a:ext cx="1972310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" r:id="rId6" imgW="1651000" imgH="482600" progId="Equation.KSEE3">
                  <p:embed/>
                </p:oleObj>
              </mc:Choice>
              <mc:Fallback>
                <p:oleObj name="" r:id="rId6" imgW="1651000" imgH="482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0525" y="3836670"/>
                        <a:ext cx="1972310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  <p:bldP spid="11" grpId="0" bldLvl="0" animBg="1"/>
      <p:bldP spid="12" grpId="0" bldLvl="0" animBg="1"/>
      <p:bldP spid="1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4745" y="974725"/>
            <a:ext cx="207645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新的目标函数：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468809" y="96368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468419" y="222837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468809" y="330820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5375" y="3236595"/>
            <a:ext cx="44672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w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随机初始化（先有一个初始位置）</a:t>
            </a:r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  <a:p>
            <a:r>
              <a:rPr 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向梯度下降的方向前进一小步（回归系数的更新）：</a:t>
            </a:r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866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梯度下降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66265" y="1381760"/>
          <a:ext cx="3350895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" r:id="rId2" imgW="2540000" imgH="431800" progId="Equation.KSEE3">
                  <p:embed/>
                </p:oleObj>
              </mc:Choice>
              <mc:Fallback>
                <p:oleObj name="" r:id="rId2" imgW="25400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6265" y="1381760"/>
                        <a:ext cx="3350895" cy="56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26820" y="2228215"/>
          <a:ext cx="2895600" cy="69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" r:id="rId4" imgW="1905000" imgH="457200" progId="Equation.KSEE3">
                  <p:embed/>
                </p:oleObj>
              </mc:Choice>
              <mc:Fallback>
                <p:oleObj name="" r:id="rId4" imgW="19050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6820" y="2228215"/>
                        <a:ext cx="2895600" cy="694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42085" y="4052570"/>
          <a:ext cx="268033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" r:id="rId6" imgW="2095500" imgH="431800" progId="Equation.KSEE3">
                  <p:embed/>
                </p:oleObj>
              </mc:Choice>
              <mc:Fallback>
                <p:oleObj name="" r:id="rId6" imgW="20955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2085" y="4052570"/>
                        <a:ext cx="2680335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2241550" y="4195445"/>
            <a:ext cx="173355" cy="26733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6" idx="0"/>
          </p:cNvCxnSpPr>
          <p:nvPr/>
        </p:nvCxnSpPr>
        <p:spPr>
          <a:xfrm flipV="1">
            <a:off x="2328545" y="3868420"/>
            <a:ext cx="443230" cy="327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14955" y="3651885"/>
            <a:ext cx="806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步长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4268470" y="3868420"/>
            <a:ext cx="1543050" cy="628015"/>
          </a:xfrm>
          <a:prstGeom prst="wedgeRoundRectCallou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268936" y="3958412"/>
            <a:ext cx="1470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迭代一次，要计算所有样本！太慢了！</a:t>
            </a:r>
            <a:endParaRPr lang="zh-CN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 bldLvl="0" animBg="1"/>
      <p:bldP spid="12" grpId="0" bldLvl="0" animBg="1"/>
      <p:bldP spid="13" grpId="0"/>
      <p:bldP spid="4" grpId="0"/>
      <p:bldP spid="6" grpId="0" bldLvl="0" animBg="1"/>
      <p:bldP spid="18" grpId="0"/>
      <p:bldP spid="38" grpId="0" bldLvl="0" animBg="1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4745" y="974725"/>
            <a:ext cx="460438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批量梯度下降: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(容易得到最优解，但是每次考虑所有样本，速度很慢)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468809" y="96368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468419" y="222837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468809" y="345171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5375" y="3451860"/>
            <a:ext cx="446722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小批量梯度下降：</a:t>
            </a:r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  <a:p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  <a:p>
            <a:r>
              <a:rPr 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(每次更新选择一小部分数据来算，实用！)</a:t>
            </a:r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866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梯度下降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40635" y="793750"/>
          <a:ext cx="3198495" cy="65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" r:id="rId2" imgW="2095500" imgH="431800" progId="Equation.KSEE3">
                  <p:embed/>
                </p:oleObj>
              </mc:Choice>
              <mc:Fallback>
                <p:oleObj name="" r:id="rId2" imgW="20955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635" y="793750"/>
                        <a:ext cx="3198495" cy="65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207135" y="2103755"/>
            <a:ext cx="46043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随机梯度下降：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(每次随机找一个样本,迭代速度快，但不一定每一次都朝着收敛的方向)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40635" y="2031365"/>
          <a:ext cx="265811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" r:id="rId4" imgW="1777365" imgH="254000" progId="Equation.KSEE3">
                  <p:embed/>
                </p:oleObj>
              </mc:Choice>
              <mc:Fallback>
                <p:oleObj name="" r:id="rId4" imgW="1777365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0635" y="2031365"/>
                        <a:ext cx="265811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92705" y="3345815"/>
          <a:ext cx="301180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" r:id="rId6" imgW="2184400" imgH="431800" progId="Equation.KSEE3">
                  <p:embed/>
                </p:oleObj>
              </mc:Choice>
              <mc:Fallback>
                <p:oleObj name="" r:id="rId6" imgW="21844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2705" y="3345815"/>
                        <a:ext cx="3011805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 bldLvl="0" animBg="1"/>
      <p:bldP spid="12" grpId="0" bldLvl="0" animBg="1"/>
      <p:bldP spid="13" grpId="0"/>
      <p:bldP spid="4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4745" y="974725"/>
            <a:ext cx="460438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学习率（步长）：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对结果会产生巨大的影响，一般小一些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468809" y="96368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468419" y="222837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468809" y="345171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5375" y="3451860"/>
            <a:ext cx="44672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批处理数量：</a:t>
            </a:r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  <a:p>
            <a:r>
              <a:rPr lang="zh-CN" sz="1400" b="1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32、64、128都可以，很多时候还要考虑内存和效率</a:t>
            </a:r>
            <a:endParaRPr lang="zh-CN" sz="1400" b="1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866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梯度下降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7135" y="2175510"/>
            <a:ext cx="460438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怎么选取学习率：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从小的选起，不行就选更小的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学习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55" y="1296035"/>
            <a:ext cx="2941955" cy="2414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 bldLvl="0" animBg="1"/>
      <p:bldP spid="12" grpId="0" bldLvl="0" animBg="1"/>
      <p:bldP spid="13" grpId="0"/>
      <p:bldP spid="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499252" y="2434238"/>
            <a:ext cx="46445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r>
              <a:rPr lang="zh-CN" altLang="en-US" sz="60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  <a:endParaRPr lang="en-US" altLang="zh-CN" sz="60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213500" y="3891158"/>
            <a:ext cx="4644516" cy="74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0731-8223-3200  0731-8992-0603</a:t>
            </a:r>
            <a:endParaRPr lang="en-US" altLang="zh-CN" sz="1050" b="1" spc="3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zxai@zixingai.com</a:t>
            </a:r>
            <a:endParaRPr lang="en-US" altLang="zh-CN" sz="1050" b="1" spc="3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www.zixingai.com</a:t>
            </a:r>
            <a:endParaRPr lang="en-US" altLang="zh-CN" sz="1050" b="1" spc="3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：长沙市高新区延农路</a:t>
            </a: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号自兴人工智能大厦</a:t>
            </a:r>
            <a:endParaRPr lang="en-US" altLang="zh-CN" sz="1050" b="1" spc="3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61952" y="1192012"/>
            <a:ext cx="4096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通过一个例子理解线性回归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82395" y="2275818"/>
            <a:ext cx="2801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普通的线性回归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82395" y="3359624"/>
            <a:ext cx="3803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基于梯度下降的线性回归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12"/>
          <p:cNvSpPr/>
          <p:nvPr/>
        </p:nvSpPr>
        <p:spPr bwMode="auto">
          <a:xfrm>
            <a:off x="1096434" y="118141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AutoShape 112"/>
          <p:cNvSpPr/>
          <p:nvPr/>
        </p:nvSpPr>
        <p:spPr bwMode="auto">
          <a:xfrm>
            <a:off x="1103664" y="2243279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AutoShape 112"/>
          <p:cNvSpPr/>
          <p:nvPr/>
        </p:nvSpPr>
        <p:spPr bwMode="auto">
          <a:xfrm>
            <a:off x="1096434" y="3305148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bldLvl="0" animBg="1"/>
      <p:bldP spid="17" grpId="0" bldLvl="0" animBg="1"/>
      <p:bldP spid="1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833880" y="1109345"/>
            <a:ext cx="2562225" cy="289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涉及到的数学知识：</a:t>
            </a:r>
            <a:endParaRPr lang="zh-CN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400" b="1">
                <a:latin typeface="宋体" panose="02010600030101010101" pitchFamily="2" charset="-122"/>
                <a:cs typeface="宋体" panose="02010600030101010101" pitchFamily="2" charset="-122"/>
              </a:rPr>
              <a:t>直线方程、</a:t>
            </a:r>
            <a:endParaRPr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400" b="1">
                <a:latin typeface="宋体" panose="02010600030101010101" pitchFamily="2" charset="-122"/>
                <a:cs typeface="宋体" panose="02010600030101010101" pitchFamily="2" charset="-122"/>
              </a:rPr>
              <a:t>平面方程、</a:t>
            </a:r>
            <a:endParaRPr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400" b="1">
                <a:latin typeface="宋体" panose="02010600030101010101" pitchFamily="2" charset="-122"/>
                <a:cs typeface="宋体" panose="02010600030101010101" pitchFamily="2" charset="-122"/>
              </a:rPr>
              <a:t>矩阵乘法、</a:t>
            </a:r>
            <a:endParaRPr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400" b="1">
                <a:latin typeface="宋体" panose="02010600030101010101" pitchFamily="2" charset="-122"/>
                <a:cs typeface="宋体" panose="02010600030101010101" pitchFamily="2" charset="-122"/>
              </a:rPr>
              <a:t>向量内积、</a:t>
            </a:r>
            <a:endParaRPr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400" b="1">
                <a:latin typeface="宋体" panose="02010600030101010101" pitchFamily="2" charset="-122"/>
                <a:cs typeface="宋体" panose="02010600030101010101" pitchFamily="2" charset="-122"/>
              </a:rPr>
              <a:t>导数、</a:t>
            </a:r>
            <a:endParaRPr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400" b="1">
                <a:latin typeface="宋体" panose="02010600030101010101" pitchFamily="2" charset="-122"/>
                <a:cs typeface="宋体" panose="02010600030101010101" pitchFamily="2" charset="-122"/>
              </a:rPr>
              <a:t>偏导数</a:t>
            </a:r>
            <a:endParaRPr sz="14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AutoShape 112"/>
          <p:cNvSpPr/>
          <p:nvPr/>
        </p:nvSpPr>
        <p:spPr bwMode="auto">
          <a:xfrm>
            <a:off x="1168189" y="1109655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225" y="1778635"/>
            <a:ext cx="2921635" cy="185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_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原创设计师QQ598969553        _2"/>
          <p:cNvSpPr txBox="1"/>
          <p:nvPr/>
        </p:nvSpPr>
        <p:spPr>
          <a:xfrm>
            <a:off x="2581910" y="2014855"/>
            <a:ext cx="65614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线性回归例子</a:t>
            </a:r>
            <a:endParaRPr lang="zh-CN" altLang="en-US"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原创设计师QQ598969553        _8"/>
          <p:cNvGrpSpPr/>
          <p:nvPr/>
        </p:nvGrpSpPr>
        <p:grpSpPr>
          <a:xfrm>
            <a:off x="611561" y="1489358"/>
            <a:ext cx="1586056" cy="1586449"/>
            <a:chOff x="1041891" y="2887277"/>
            <a:chExt cx="1036261" cy="1036518"/>
          </a:xfrm>
        </p:grpSpPr>
        <p:sp>
          <p:nvSpPr>
            <p:cNvPr id="46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en-US" altLang="zh-CN" sz="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736484" y="1149122"/>
            <a:ext cx="414516" cy="414516"/>
            <a:chOff x="3491880" y="1149122"/>
            <a:chExt cx="414516" cy="414516"/>
          </a:xfrm>
        </p:grpSpPr>
        <p:sp>
          <p:nvSpPr>
            <p:cNvPr id="10" name="椭圆 9"/>
            <p:cNvSpPr/>
            <p:nvPr/>
          </p:nvSpPr>
          <p:spPr>
            <a:xfrm>
              <a:off x="3491880" y="1149122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738" y="1205052"/>
              <a:ext cx="304800" cy="304800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3295035" y="1149122"/>
            <a:ext cx="414516" cy="414516"/>
            <a:chOff x="4050431" y="1149122"/>
            <a:chExt cx="414516" cy="414516"/>
          </a:xfrm>
        </p:grpSpPr>
        <p:sp>
          <p:nvSpPr>
            <p:cNvPr id="15" name="椭圆 14"/>
            <p:cNvSpPr/>
            <p:nvPr/>
          </p:nvSpPr>
          <p:spPr>
            <a:xfrm>
              <a:off x="4050431" y="1149122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914" y="1214484"/>
              <a:ext cx="304800" cy="276225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3819347" y="1149122"/>
            <a:ext cx="414516" cy="414516"/>
            <a:chOff x="4574743" y="1149122"/>
            <a:chExt cx="414516" cy="414516"/>
          </a:xfrm>
        </p:grpSpPr>
        <p:grpSp>
          <p:nvGrpSpPr>
            <p:cNvPr id="35" name="原创设计师QQ598969553        _7"/>
            <p:cNvGrpSpPr/>
            <p:nvPr/>
          </p:nvGrpSpPr>
          <p:grpSpPr>
            <a:xfrm>
              <a:off x="4574743" y="1149122"/>
              <a:ext cx="414516" cy="414516"/>
              <a:chOff x="4626437" y="4265651"/>
              <a:chExt cx="414516" cy="414516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626437" y="4265651"/>
                <a:ext cx="414516" cy="414516"/>
              </a:xfrm>
              <a:prstGeom prst="ellipse">
                <a:avLst/>
              </a:prstGeom>
              <a:solidFill>
                <a:schemeClr val="accent3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25400" dir="13500000">
                  <a:srgbClr val="000000">
                    <a:alpha val="43137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227"/>
              <p:cNvSpPr>
                <a:spLocks noChangeArrowheads="1"/>
              </p:cNvSpPr>
              <p:nvPr/>
            </p:nvSpPr>
            <p:spPr bwMode="auto">
              <a:xfrm>
                <a:off x="4714828" y="4548492"/>
                <a:ext cx="228958" cy="81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025" y="1222200"/>
              <a:ext cx="257175" cy="304800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4374396" y="1149122"/>
            <a:ext cx="414516" cy="414516"/>
            <a:chOff x="5129792" y="1149122"/>
            <a:chExt cx="414516" cy="414516"/>
          </a:xfrm>
        </p:grpSpPr>
        <p:sp>
          <p:nvSpPr>
            <p:cNvPr id="24" name="椭圆 23"/>
            <p:cNvSpPr/>
            <p:nvPr/>
          </p:nvSpPr>
          <p:spPr>
            <a:xfrm>
              <a:off x="5129792" y="1149122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412" y="1222200"/>
              <a:ext cx="295275" cy="304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6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4213225" y="1055370"/>
          <a:ext cx="3118485" cy="379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95"/>
                <a:gridCol w="1039495"/>
                <a:gridCol w="1039495"/>
              </a:tblGrid>
              <a:tr h="853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工资（</a:t>
                      </a:r>
                      <a:r>
                        <a:rPr lang="en-US" altLang="zh-CN" sz="2400" dirty="0"/>
                        <a:t>x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400" dirty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年龄</a:t>
                      </a:r>
                      <a:r>
                        <a:rPr lang="zh-CN" altLang="en-US" sz="1400" dirty="0">
                          <a:sym typeface="+mn-ea"/>
                        </a:rPr>
                        <a:t>（</a:t>
                      </a:r>
                      <a:r>
                        <a:rPr lang="en-US" altLang="zh-CN" sz="2400" dirty="0">
                          <a:sym typeface="+mn-ea"/>
                        </a:rPr>
                        <a:t>x</a:t>
                      </a:r>
                      <a:r>
                        <a:rPr lang="en-US" altLang="zh-CN" sz="1400" dirty="0">
                          <a:sym typeface="+mn-ea"/>
                        </a:rPr>
                        <a:t>2</a:t>
                      </a:r>
                      <a:r>
                        <a:rPr lang="zh-CN" altLang="en-US" sz="1400" dirty="0">
                          <a:sym typeface="+mn-ea"/>
                        </a:rPr>
                        <a:t>）</a:t>
                      </a:r>
                      <a:endParaRPr lang="zh-CN" altLang="en-US" sz="1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额度（</a:t>
                      </a:r>
                      <a:r>
                        <a:rPr lang="en-US" altLang="zh-CN" sz="2400" dirty="0"/>
                        <a:t>y</a:t>
                      </a:r>
                      <a:r>
                        <a:rPr lang="zh-CN" altLang="en-US" sz="140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4000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25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20000</a:t>
                      </a:r>
                      <a:endParaRPr lang="en-US" altLang="zh-CN" sz="1400" dirty="0"/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8000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30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70000</a:t>
                      </a:r>
                      <a:endParaRPr lang="en-US" altLang="zh-CN" sz="1400" dirty="0"/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5000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28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35000</a:t>
                      </a:r>
                      <a:endParaRPr lang="en-US" altLang="zh-CN" sz="1400" dirty="0"/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7500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33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50000</a:t>
                      </a:r>
                      <a:endParaRPr lang="en-US" altLang="zh-CN" sz="1400" dirty="0"/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12000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40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85000</a:t>
                      </a:r>
                      <a:endParaRPr lang="en-US" altLang="zh-C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25904" y="1351319"/>
            <a:ext cx="420493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数据：工资与年龄（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个特征）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6347" y="2425397"/>
            <a:ext cx="345135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目标：预测信用额度（标签）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6455" y="3594100"/>
            <a:ext cx="25253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问题：工资和年龄是怎么影响信用额度的（确定参数）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AutoShape 112"/>
          <p:cNvSpPr/>
          <p:nvPr/>
        </p:nvSpPr>
        <p:spPr bwMode="auto">
          <a:xfrm>
            <a:off x="160386" y="127262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AutoShape 112"/>
          <p:cNvSpPr/>
          <p:nvPr/>
        </p:nvSpPr>
        <p:spPr bwMode="auto">
          <a:xfrm>
            <a:off x="167616" y="2334490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3" name="AutoShape 112"/>
          <p:cNvSpPr/>
          <p:nvPr/>
        </p:nvSpPr>
        <p:spPr bwMode="auto">
          <a:xfrm>
            <a:off x="160386" y="361222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296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线性回归例子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 bldLvl="0" animBg="1"/>
      <p:bldP spid="22" grpId="0" bldLvl="0" animBg="1"/>
      <p:bldP spid="23" grpId="0" bldLvl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96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线性回归例子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442" y="965535"/>
            <a:ext cx="420493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只考虑工资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x1</a:t>
            </a:r>
            <a:r>
              <a:rPr lang="zh-CN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和信用额度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的关系</a:t>
            </a:r>
            <a:endParaRPr lang="zh-CN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（一个指标和标签的关系）</a:t>
            </a:r>
            <a:endParaRPr lang="zh-CN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6885" y="2073097"/>
            <a:ext cx="372480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在二维空间的已知点，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找出一条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直线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拟合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6885" y="3350839"/>
            <a:ext cx="390334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拟合出直线后，当已知一个工资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x1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就能预测出对应的额度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比如：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AutoShape 112"/>
          <p:cNvSpPr/>
          <p:nvPr/>
        </p:nvSpPr>
        <p:spPr bwMode="auto">
          <a:xfrm>
            <a:off x="140924" y="101112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AutoShape 112"/>
          <p:cNvSpPr/>
          <p:nvPr/>
        </p:nvSpPr>
        <p:spPr bwMode="auto">
          <a:xfrm>
            <a:off x="148154" y="2072995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AutoShape 112"/>
          <p:cNvSpPr/>
          <p:nvPr/>
        </p:nvSpPr>
        <p:spPr bwMode="auto">
          <a:xfrm>
            <a:off x="140924" y="335073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24" name="图片 23" descr="工资-信用额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0" y="1620520"/>
            <a:ext cx="3311525" cy="2442845"/>
          </a:xfrm>
          <a:prstGeom prst="rect">
            <a:avLst/>
          </a:prstGeom>
        </p:spPr>
      </p:pic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32730" y="1823720"/>
          <a:ext cx="104140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" r:id="rId2" imgW="825500" imgH="228600" progId="Equation.KSEE3">
                  <p:embed/>
                </p:oleObj>
              </mc:Choice>
              <mc:Fallback>
                <p:oleObj name="" r:id="rId2" imgW="825500" imgH="228600" progId="Equation.KSEE3">
                  <p:embed/>
                  <p:pic>
                    <p:nvPicPr>
                      <p:cNvPr id="0" name="对象 6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2730" y="1823720"/>
                        <a:ext cx="104140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>
            <a:off x="6372225" y="2578100"/>
            <a:ext cx="20955" cy="12179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9" idx="3"/>
          </p:cNvCxnSpPr>
          <p:nvPr/>
        </p:nvCxnSpPr>
        <p:spPr>
          <a:xfrm>
            <a:off x="4691380" y="2596515"/>
            <a:ext cx="1657985" cy="158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接点 8"/>
          <p:cNvSpPr/>
          <p:nvPr/>
        </p:nvSpPr>
        <p:spPr>
          <a:xfrm>
            <a:off x="6335395" y="2514600"/>
            <a:ext cx="94615" cy="114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52245" y="4015740"/>
          <a:ext cx="162433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" r:id="rId4" imgW="990600" imgH="215900" progId="Equation.KSEE3">
                  <p:embed/>
                </p:oleObj>
              </mc:Choice>
              <mc:Fallback>
                <p:oleObj name="" r:id="rId4" imgW="990600" imgH="215900" progId="Equation.KSEE3">
                  <p:embed/>
                  <p:pic>
                    <p:nvPicPr>
                      <p:cNvPr id="0" name="对象 6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2245" y="4015740"/>
                        <a:ext cx="162433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6" grpId="0" bldLvl="0" animBg="1"/>
      <p:bldP spid="17" grpId="0" bldLvl="0" animBg="1"/>
      <p:bldP spid="18" grpId="0" bldLvl="0" animBg="1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96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线性回归例子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442" y="965535"/>
            <a:ext cx="420493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考虑工资x1、年龄x2信用额度y的关系</a:t>
            </a:r>
            <a:endParaRPr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（两个指标和标签的关系）</a:t>
            </a:r>
            <a:endParaRPr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6885" y="2073097"/>
            <a:ext cx="372480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在三维空间的已知点，找出一个平面拟合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6770" y="3350895"/>
            <a:ext cx="29419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拟合出平面后，当已知一个工资x1和年龄x2就能预测出对应的额度y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AutoShape 112"/>
          <p:cNvSpPr/>
          <p:nvPr/>
        </p:nvSpPr>
        <p:spPr bwMode="auto">
          <a:xfrm>
            <a:off x="140924" y="101112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AutoShape 112"/>
          <p:cNvSpPr/>
          <p:nvPr/>
        </p:nvSpPr>
        <p:spPr bwMode="auto">
          <a:xfrm>
            <a:off x="148154" y="2072995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AutoShape 112"/>
          <p:cNvSpPr/>
          <p:nvPr/>
        </p:nvSpPr>
        <p:spPr bwMode="auto">
          <a:xfrm>
            <a:off x="140924" y="335073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2" name="图片 11" descr="拟合平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9125" y="905510"/>
            <a:ext cx="2810510" cy="303339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53330" y="1017270"/>
          <a:ext cx="1644015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" r:id="rId2" imgW="1244600" imgH="228600" progId="Equation.KSEE3">
                  <p:embed/>
                </p:oleObj>
              </mc:Choice>
              <mc:Fallback>
                <p:oleObj name="" r:id="rId2" imgW="1244600" imgH="228600" progId="Equation.KSEE3">
                  <p:embed/>
                  <p:pic>
                    <p:nvPicPr>
                      <p:cNvPr id="0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53330" y="1017270"/>
                        <a:ext cx="1644015" cy="30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流程图: 接点 15"/>
          <p:cNvSpPr/>
          <p:nvPr/>
        </p:nvSpPr>
        <p:spPr>
          <a:xfrm>
            <a:off x="5879465" y="3350895"/>
            <a:ext cx="87630" cy="1174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363845" y="3435985"/>
            <a:ext cx="575945" cy="1441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35295" y="3269615"/>
            <a:ext cx="404495" cy="16637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939790" y="2562225"/>
            <a:ext cx="19050" cy="8737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流程图: 接点 22"/>
          <p:cNvSpPr/>
          <p:nvPr/>
        </p:nvSpPr>
        <p:spPr>
          <a:xfrm>
            <a:off x="5879465" y="2512695"/>
            <a:ext cx="87630" cy="1174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endCxn id="23" idx="2"/>
          </p:cNvCxnSpPr>
          <p:nvPr/>
        </p:nvCxnSpPr>
        <p:spPr>
          <a:xfrm>
            <a:off x="4572000" y="2571750"/>
            <a:ext cx="1307465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6" grpId="0" bldLvl="0" animBg="1"/>
      <p:bldP spid="17" grpId="0" bldLvl="0" animBg="1"/>
      <p:bldP spid="18" grpId="0" bldLvl="0" animBg="1"/>
      <p:bldP spid="5" grpId="0" bldLvl="0" animBg="1"/>
      <p:bldP spid="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296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线性回归例子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442" y="965535"/>
            <a:ext cx="420493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考虑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个特征和标签的关系？</a:t>
            </a:r>
            <a:endParaRPr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6770" y="2073275"/>
            <a:ext cx="250825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已知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n+1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维空间的点，拟合出一个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n+1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维的超平面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6770" y="3350895"/>
            <a:ext cx="23977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已知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n+1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维的超平面，给出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个特征的值，就能预测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y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了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AutoShape 112"/>
          <p:cNvSpPr/>
          <p:nvPr/>
        </p:nvSpPr>
        <p:spPr bwMode="auto">
          <a:xfrm>
            <a:off x="140924" y="101112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AutoShape 112"/>
          <p:cNvSpPr/>
          <p:nvPr/>
        </p:nvSpPr>
        <p:spPr bwMode="auto">
          <a:xfrm>
            <a:off x="148154" y="2072995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AutoShape 112"/>
          <p:cNvSpPr/>
          <p:nvPr/>
        </p:nvSpPr>
        <p:spPr bwMode="auto">
          <a:xfrm>
            <a:off x="140924" y="335073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270" y="1226158"/>
            <a:ext cx="39033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个特征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——2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维空间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直线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个特征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——3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维空间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平面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个特征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——n+1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维空间（超平面）： 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05935" y="1541780"/>
          <a:ext cx="1502410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" r:id="rId1" imgW="825500" imgH="228600" progId="Equation.KSEE3">
                  <p:embed/>
                </p:oleObj>
              </mc:Choice>
              <mc:Fallback>
                <p:oleObj name="" r:id="rId1" imgW="825500" imgH="228600" progId="Equation.KSEE3">
                  <p:embed/>
                  <p:pic>
                    <p:nvPicPr>
                      <p:cNvPr id="0" name="对象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5935" y="1541780"/>
                        <a:ext cx="1502410" cy="41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95775" y="2439670"/>
          <a:ext cx="201930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" r:id="rId3" imgW="1244600" imgH="228600" progId="Equation.KSEE3">
                  <p:embed/>
                </p:oleObj>
              </mc:Choice>
              <mc:Fallback>
                <p:oleObj name="" r:id="rId3" imgW="1244600" imgH="228600" progId="Equation.KSEE3">
                  <p:embed/>
                  <p:pic>
                    <p:nvPicPr>
                      <p:cNvPr id="0" name="对象 1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5775" y="2439670"/>
                        <a:ext cx="201930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95775" y="3325495"/>
          <a:ext cx="3050540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" r:id="rId5" imgW="1943100" imgH="228600" progId="Equation.KSEE3">
                  <p:embed/>
                </p:oleObj>
              </mc:Choice>
              <mc:Fallback>
                <p:oleObj name="" r:id="rId5" imgW="1943100" imgH="228600" progId="Equation.KSEE3">
                  <p:embed/>
                  <p:pic>
                    <p:nvPicPr>
                      <p:cNvPr id="0" name="对象 1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5775" y="3325495"/>
                        <a:ext cx="3050540" cy="35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6" grpId="0" bldLvl="0" animBg="1"/>
      <p:bldP spid="17" grpId="0" bldLvl="0" animBg="1"/>
      <p:bldP spid="18" grpId="0" bldLvl="0" animBg="1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WPS 演示</Application>
  <PresentationFormat>全屏显示(16:9)</PresentationFormat>
  <Paragraphs>287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58</vt:i4>
      </vt:variant>
      <vt:variant>
        <vt:lpstr>幻灯片标题</vt:lpstr>
      </vt:variant>
      <vt:variant>
        <vt:i4>26</vt:i4>
      </vt:variant>
    </vt:vector>
  </HeadingPairs>
  <TitlesOfParts>
    <vt:vector size="95" baseType="lpstr">
      <vt:lpstr>Arial</vt:lpstr>
      <vt:lpstr>宋体</vt:lpstr>
      <vt:lpstr>Wingdings</vt:lpstr>
      <vt:lpstr>微软雅黑</vt:lpstr>
      <vt:lpstr>黑体</vt:lpstr>
      <vt:lpstr>Calibri</vt:lpstr>
      <vt:lpstr>Impact</vt:lpstr>
      <vt:lpstr>Calibri</vt:lpstr>
      <vt:lpstr>Arial Unicode MS</vt:lpstr>
      <vt:lpstr>等线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</dc:creator>
  <cp:lastModifiedBy>Aries。条子</cp:lastModifiedBy>
  <cp:revision>70</cp:revision>
  <dcterms:created xsi:type="dcterms:W3CDTF">2018-10-25T07:26:00Z</dcterms:created>
  <dcterms:modified xsi:type="dcterms:W3CDTF">2019-01-19T10:32:07Z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