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91" r:id="rId3"/>
    <p:sldId id="294" r:id="rId4"/>
    <p:sldId id="293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BAB"/>
    <a:srgbClr val="7D5AAB"/>
    <a:srgbClr val="AD2F02"/>
    <a:srgbClr val="58A83B"/>
    <a:srgbClr val="6730AB"/>
    <a:srgbClr val="6227A9"/>
    <a:srgbClr val="5A3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45"/>
    <p:restoredTop sz="50000"/>
  </p:normalViewPr>
  <p:slideViewPr>
    <p:cSldViewPr snapToGrid="0" snapToObjects="1">
      <p:cViewPr varScale="1">
        <p:scale>
          <a:sx n="30" d="100"/>
          <a:sy n="30" d="100"/>
        </p:scale>
        <p:origin x="148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8421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67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200" b="0" i="0" dirty="0" smtClean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200" b="1" i="0" dirty="0" smtClean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1706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200" b="0" i="0" dirty="0" smtClean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200" b="1" i="0" dirty="0" smtClean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57980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83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21815818" y="10652124"/>
            <a:ext cx="2273935" cy="24288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/>
          <a:p>
            <a:endParaRPr/>
          </a:p>
          <a:p>
            <a:endParaRPr/>
          </a:p>
          <a:p>
            <a:r>
              <a:t>            </a:t>
            </a:r>
          </a:p>
        </p:txBody>
      </p:sp>
      <p:pic>
        <p:nvPicPr>
          <p:cNvPr id="16" name="image1.tif" descr="http://static.putaocdn.com/store/front/images/logo-bottom.png"/>
          <p:cNvPicPr>
            <a:picLocks noChangeAspect="1"/>
          </p:cNvPicPr>
          <p:nvPr/>
        </p:nvPicPr>
        <p:blipFill>
          <a:blip r:embed="rId2">
            <a:extLst/>
          </a:blip>
          <a:srcRect r="60278" b="23279"/>
          <a:stretch>
            <a:fillRect/>
          </a:stretch>
        </p:blipFill>
        <p:spPr>
          <a:xfrm>
            <a:off x="341741" y="365408"/>
            <a:ext cx="609490" cy="625059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/>
          <p:nvPr/>
        </p:nvSpPr>
        <p:spPr>
          <a:xfrm flipH="1">
            <a:off x="1012874" y="379827"/>
            <a:ext cx="1" cy="900002"/>
          </a:xfrm>
          <a:prstGeom prst="line">
            <a:avLst/>
          </a:prstGeom>
          <a:ln w="25400">
            <a:solidFill>
              <a:srgbClr val="BFBFB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21815818" y="10652124"/>
            <a:ext cx="2273935" cy="24288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/>
          <a:p>
            <a:endParaRPr/>
          </a:p>
          <a:p>
            <a:endParaRPr/>
          </a:p>
          <a:p>
            <a:r>
              <a:t>            </a:t>
            </a:r>
          </a:p>
        </p:txBody>
      </p:sp>
      <p:pic>
        <p:nvPicPr>
          <p:cNvPr id="130" name="image1.tif" descr="http://static.putaocdn.com/store/front/images/logo-bottom.png"/>
          <p:cNvPicPr>
            <a:picLocks noChangeAspect="1"/>
          </p:cNvPicPr>
          <p:nvPr/>
        </p:nvPicPr>
        <p:blipFill>
          <a:blip r:embed="rId2">
            <a:extLst/>
          </a:blip>
          <a:srcRect r="60278" b="23279"/>
          <a:stretch>
            <a:fillRect/>
          </a:stretch>
        </p:blipFill>
        <p:spPr>
          <a:xfrm>
            <a:off x="341741" y="365408"/>
            <a:ext cx="609490" cy="625059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 flipH="1">
            <a:off x="1012874" y="379827"/>
            <a:ext cx="1" cy="900002"/>
          </a:xfrm>
          <a:prstGeom prst="line">
            <a:avLst/>
          </a:prstGeom>
          <a:ln w="25400">
            <a:solidFill>
              <a:srgbClr val="BFBFB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0" y="13152814"/>
            <a:ext cx="24384000" cy="595036"/>
          </a:xfrm>
          <a:prstGeom prst="rect">
            <a:avLst/>
          </a:prstGeom>
          <a:gradFill>
            <a:gsLst>
              <a:gs pos="0">
                <a:srgbClr val="592F74"/>
              </a:gs>
              <a:gs pos="100000">
                <a:srgbClr val="592F74"/>
              </a:gs>
            </a:gsLst>
            <a:lin ang="48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>
                <a:solidFill>
                  <a:srgbClr val="592F74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–Johnny Appleseed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3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xfrm>
            <a:off x="12053856" y="13081000"/>
            <a:ext cx="358413" cy="35066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21815818" y="10652124"/>
            <a:ext cx="2273935" cy="24288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/>
          <a:p>
            <a:endParaRPr/>
          </a:p>
          <a:p>
            <a:endParaRPr/>
          </a:p>
          <a:p>
            <a:r>
              <a:t>            </a:t>
            </a:r>
          </a:p>
        </p:txBody>
      </p:sp>
      <p:pic>
        <p:nvPicPr>
          <p:cNvPr id="143" name="image1.tif" descr="http://static.putaocdn.com/store/front/images/logo-bottom.png"/>
          <p:cNvPicPr>
            <a:picLocks noChangeAspect="1"/>
          </p:cNvPicPr>
          <p:nvPr/>
        </p:nvPicPr>
        <p:blipFill>
          <a:blip r:embed="rId2">
            <a:extLst/>
          </a:blip>
          <a:srcRect r="60278" b="23279"/>
          <a:stretch>
            <a:fillRect/>
          </a:stretch>
        </p:blipFill>
        <p:spPr>
          <a:xfrm>
            <a:off x="341741" y="365408"/>
            <a:ext cx="609490" cy="625059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/>
        </p:nvSpPr>
        <p:spPr>
          <a:xfrm flipH="1">
            <a:off x="1012874" y="379827"/>
            <a:ext cx="1" cy="900002"/>
          </a:xfrm>
          <a:prstGeom prst="line">
            <a:avLst/>
          </a:prstGeom>
          <a:ln w="25400">
            <a:solidFill>
              <a:srgbClr val="BFBFB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0" y="13152814"/>
            <a:ext cx="24384000" cy="595036"/>
          </a:xfrm>
          <a:prstGeom prst="rect">
            <a:avLst/>
          </a:prstGeom>
          <a:gradFill>
            <a:gsLst>
              <a:gs pos="0">
                <a:srgbClr val="592F74"/>
              </a:gs>
              <a:gs pos="100000">
                <a:srgbClr val="592F74"/>
              </a:gs>
            </a:gsLst>
            <a:lin ang="48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>
                <a:solidFill>
                  <a:srgbClr val="592F74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sldNum" sz="quarter" idx="2"/>
          </p:nvPr>
        </p:nvSpPr>
        <p:spPr>
          <a:xfrm>
            <a:off x="12053856" y="13081000"/>
            <a:ext cx="358413" cy="35066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21815818" y="10652124"/>
            <a:ext cx="2273935" cy="24288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/>
          <a:p>
            <a:endParaRPr/>
          </a:p>
          <a:p>
            <a:endParaRPr/>
          </a:p>
          <a:p>
            <a:r>
              <a:t>            </a:t>
            </a:r>
          </a:p>
        </p:txBody>
      </p:sp>
      <p:pic>
        <p:nvPicPr>
          <p:cNvPr id="155" name="image1.tif" descr="http://static.putaocdn.com/store/front/images/logo-bottom.png"/>
          <p:cNvPicPr>
            <a:picLocks noChangeAspect="1"/>
          </p:cNvPicPr>
          <p:nvPr/>
        </p:nvPicPr>
        <p:blipFill>
          <a:blip r:embed="rId2">
            <a:extLst/>
          </a:blip>
          <a:srcRect r="60278" b="23279"/>
          <a:stretch>
            <a:fillRect/>
          </a:stretch>
        </p:blipFill>
        <p:spPr>
          <a:xfrm>
            <a:off x="341741" y="365408"/>
            <a:ext cx="609490" cy="625059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 flipH="1">
            <a:off x="1012874" y="379827"/>
            <a:ext cx="1" cy="900002"/>
          </a:xfrm>
          <a:prstGeom prst="line">
            <a:avLst/>
          </a:prstGeom>
          <a:ln w="25400">
            <a:solidFill>
              <a:srgbClr val="BFBFB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xfrm>
            <a:off x="12053856" y="13081000"/>
            <a:ext cx="358413" cy="3506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21815818" y="10652124"/>
            <a:ext cx="2273935" cy="24288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/>
          <a:p>
            <a:endParaRPr/>
          </a:p>
          <a:p>
            <a:endParaRPr/>
          </a:p>
          <a:p>
            <a:r>
              <a:t>            </a:t>
            </a:r>
          </a:p>
        </p:txBody>
      </p:sp>
      <p:pic>
        <p:nvPicPr>
          <p:cNvPr id="166" name="image1.tif" descr="http://static.putaocdn.com/store/front/images/logo-bottom.png"/>
          <p:cNvPicPr>
            <a:picLocks noChangeAspect="1"/>
          </p:cNvPicPr>
          <p:nvPr/>
        </p:nvPicPr>
        <p:blipFill>
          <a:blip r:embed="rId2">
            <a:extLst/>
          </a:blip>
          <a:srcRect r="60278" b="23279"/>
          <a:stretch>
            <a:fillRect/>
          </a:stretch>
        </p:blipFill>
        <p:spPr>
          <a:xfrm>
            <a:off x="341741" y="365408"/>
            <a:ext cx="609490" cy="625059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 flipH="1">
            <a:off x="1012874" y="379827"/>
            <a:ext cx="1" cy="900002"/>
          </a:xfrm>
          <a:prstGeom prst="line">
            <a:avLst/>
          </a:prstGeom>
          <a:ln w="25400">
            <a:solidFill>
              <a:srgbClr val="BFBFB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0" y="13152814"/>
            <a:ext cx="24384000" cy="595036"/>
          </a:xfrm>
          <a:prstGeom prst="rect">
            <a:avLst/>
          </a:prstGeom>
          <a:gradFill>
            <a:gsLst>
              <a:gs pos="0">
                <a:srgbClr val="592F74"/>
              </a:gs>
              <a:gs pos="100000">
                <a:srgbClr val="592F74"/>
              </a:gs>
            </a:gsLst>
            <a:lin ang="48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>
                <a:solidFill>
                  <a:srgbClr val="592F74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sldNum" sz="quarter" idx="2"/>
          </p:nvPr>
        </p:nvSpPr>
        <p:spPr>
          <a:xfrm>
            <a:off x="23431500" y="13157200"/>
            <a:ext cx="266904" cy="273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defTabSz="2286000">
              <a:defRPr>
                <a:solidFill>
                  <a:srgbClr val="A6AAA9"/>
                </a:solidFill>
                <a:uFill>
                  <a:solidFill>
                    <a:srgbClr val="9D938B"/>
                  </a:solidFill>
                </a:u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21815818" y="10652124"/>
            <a:ext cx="2273935" cy="24288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/>
          <a:p>
            <a:endParaRPr/>
          </a:p>
          <a:p>
            <a:endParaRPr/>
          </a:p>
          <a:p>
            <a:r>
              <a:t>            </a:t>
            </a:r>
          </a:p>
        </p:txBody>
      </p:sp>
      <p:pic>
        <p:nvPicPr>
          <p:cNvPr id="177" name="image1.tif" descr="http://static.putaocdn.com/store/front/images/logo-bottom.png"/>
          <p:cNvPicPr>
            <a:picLocks noChangeAspect="1"/>
          </p:cNvPicPr>
          <p:nvPr/>
        </p:nvPicPr>
        <p:blipFill>
          <a:blip r:embed="rId2">
            <a:extLst/>
          </a:blip>
          <a:srcRect r="60278" b="23279"/>
          <a:stretch>
            <a:fillRect/>
          </a:stretch>
        </p:blipFill>
        <p:spPr>
          <a:xfrm>
            <a:off x="341741" y="365408"/>
            <a:ext cx="609490" cy="625059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/>
        </p:nvSpPr>
        <p:spPr>
          <a:xfrm flipH="1">
            <a:off x="1012874" y="379827"/>
            <a:ext cx="1" cy="900002"/>
          </a:xfrm>
          <a:prstGeom prst="line">
            <a:avLst/>
          </a:prstGeom>
          <a:ln w="25400">
            <a:solidFill>
              <a:srgbClr val="BFBFB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0" y="13152814"/>
            <a:ext cx="24384000" cy="595036"/>
          </a:xfrm>
          <a:prstGeom prst="rect">
            <a:avLst/>
          </a:prstGeom>
          <a:gradFill>
            <a:gsLst>
              <a:gs pos="0">
                <a:srgbClr val="592F74"/>
              </a:gs>
              <a:gs pos="100000">
                <a:srgbClr val="592F74"/>
              </a:gs>
            </a:gsLst>
            <a:lin ang="48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>
                <a:solidFill>
                  <a:srgbClr val="592F74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19087092" y="13184477"/>
            <a:ext cx="3641650" cy="22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1562100">
              <a:lnSpc>
                <a:spcPct val="120000"/>
              </a:lnSpc>
              <a:defRPr sz="1600">
                <a:solidFill>
                  <a:srgbClr val="A6AAA9"/>
                </a:solidFill>
                <a:uFill>
                  <a:solidFill>
                    <a:srgbClr val="252525"/>
                  </a:solidFill>
                </a:u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@2015 Putao Confidential &amp; Proprietary.</a:t>
            </a:r>
          </a:p>
        </p:txBody>
      </p:sp>
      <p:sp>
        <p:nvSpPr>
          <p:cNvPr id="181" name="Shape 181"/>
          <p:cNvSpPr/>
          <p:nvPr/>
        </p:nvSpPr>
        <p:spPr>
          <a:xfrm>
            <a:off x="761329" y="13184477"/>
            <a:ext cx="11049003" cy="22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765300">
              <a:lnSpc>
                <a:spcPct val="120000"/>
              </a:lnSpc>
              <a:defRPr sz="160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PTX / Research Report / Putao / Ruixiao </a:t>
            </a:r>
          </a:p>
        </p:txBody>
      </p:sp>
      <p:sp>
        <p:nvSpPr>
          <p:cNvPr id="182" name="Shape 182"/>
          <p:cNvSpPr/>
          <p:nvPr/>
        </p:nvSpPr>
        <p:spPr>
          <a:xfrm>
            <a:off x="23558600" y="13157199"/>
            <a:ext cx="139803" cy="27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normAutofit/>
          </a:bodyPr>
          <a:lstStyle>
            <a:lvl1pPr algn="r" defTabSz="2286000">
              <a:lnSpc>
                <a:spcPct val="90000"/>
              </a:lnSpc>
              <a:defRPr sz="1800">
                <a:solidFill>
                  <a:srgbClr val="A6AAA9"/>
                </a:solidFill>
                <a:uFill>
                  <a:solidFill>
                    <a:srgbClr val="9D938B"/>
                  </a:solidFill>
                </a:u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6</a:t>
            </a:r>
          </a:p>
        </p:txBody>
      </p:sp>
      <p:sp>
        <p:nvSpPr>
          <p:cNvPr id="183" name="Shape 183"/>
          <p:cNvSpPr>
            <a:spLocks noGrp="1"/>
          </p:cNvSpPr>
          <p:nvPr>
            <p:ph type="sldNum" sz="quarter" idx="2"/>
          </p:nvPr>
        </p:nvSpPr>
        <p:spPr>
          <a:xfrm>
            <a:off x="23431500" y="13157200"/>
            <a:ext cx="266904" cy="273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defTabSz="2286000">
              <a:defRPr>
                <a:solidFill>
                  <a:srgbClr val="A6AAA9"/>
                </a:solidFill>
                <a:uFill>
                  <a:solidFill>
                    <a:srgbClr val="9D938B"/>
                  </a:solidFill>
                </a:u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21815818" y="10652124"/>
            <a:ext cx="2273935" cy="24288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/>
          <a:p>
            <a:endParaRPr/>
          </a:p>
          <a:p>
            <a:endParaRPr/>
          </a:p>
          <a:p>
            <a:r>
              <a:t>            </a:t>
            </a:r>
          </a:p>
        </p:txBody>
      </p:sp>
      <p:pic>
        <p:nvPicPr>
          <p:cNvPr id="29" name="image1.tif" descr="http://static.putaocdn.com/store/front/images/logo-bottom.png"/>
          <p:cNvPicPr>
            <a:picLocks noChangeAspect="1"/>
          </p:cNvPicPr>
          <p:nvPr/>
        </p:nvPicPr>
        <p:blipFill>
          <a:blip r:embed="rId2">
            <a:extLst/>
          </a:blip>
          <a:srcRect r="60278" b="23279"/>
          <a:stretch>
            <a:fillRect/>
          </a:stretch>
        </p:blipFill>
        <p:spPr>
          <a:xfrm>
            <a:off x="341741" y="365408"/>
            <a:ext cx="609490" cy="625059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/>
          <p:nvPr/>
        </p:nvSpPr>
        <p:spPr>
          <a:xfrm flipH="1">
            <a:off x="1012874" y="379827"/>
            <a:ext cx="1" cy="900002"/>
          </a:xfrm>
          <a:prstGeom prst="line">
            <a:avLst/>
          </a:prstGeom>
          <a:ln w="25400">
            <a:solidFill>
              <a:srgbClr val="BFBFB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pic" idx="13"/>
          </p:nvPr>
        </p:nvSpPr>
        <p:spPr>
          <a:xfrm>
            <a:off x="3125967" y="673100"/>
            <a:ext cx="18135603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053856" y="13081000"/>
            <a:ext cx="358413" cy="35066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21815818" y="10652124"/>
            <a:ext cx="2273935" cy="24288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/>
          <a:p>
            <a:endParaRPr/>
          </a:p>
          <a:p>
            <a:endParaRPr/>
          </a:p>
          <a:p>
            <a:r>
              <a:t>            </a:t>
            </a:r>
          </a:p>
        </p:txBody>
      </p:sp>
      <p:pic>
        <p:nvPicPr>
          <p:cNvPr id="43" name="image1.tif" descr="http://static.putaocdn.com/store/front/images/logo-bottom.png"/>
          <p:cNvPicPr>
            <a:picLocks noChangeAspect="1"/>
          </p:cNvPicPr>
          <p:nvPr/>
        </p:nvPicPr>
        <p:blipFill>
          <a:blip r:embed="rId2">
            <a:extLst/>
          </a:blip>
          <a:srcRect r="60278" b="23279"/>
          <a:stretch>
            <a:fillRect/>
          </a:stretch>
        </p:blipFill>
        <p:spPr>
          <a:xfrm>
            <a:off x="341741" y="365408"/>
            <a:ext cx="609490" cy="625059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 flipH="1">
            <a:off x="1012874" y="379827"/>
            <a:ext cx="1" cy="900002"/>
          </a:xfrm>
          <a:prstGeom prst="line">
            <a:avLst/>
          </a:prstGeom>
          <a:ln w="25400">
            <a:solidFill>
              <a:srgbClr val="BFBFB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13152814"/>
            <a:ext cx="24384000" cy="595036"/>
          </a:xfrm>
          <a:prstGeom prst="rect">
            <a:avLst/>
          </a:prstGeom>
          <a:gradFill>
            <a:gsLst>
              <a:gs pos="0">
                <a:srgbClr val="592F74"/>
              </a:gs>
              <a:gs pos="100000">
                <a:srgbClr val="592F74"/>
              </a:gs>
            </a:gsLst>
            <a:lin ang="48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>
                <a:solidFill>
                  <a:srgbClr val="592F74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xfrm>
            <a:off x="12053856" y="13081000"/>
            <a:ext cx="358413" cy="35066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1815818" y="10652124"/>
            <a:ext cx="2273935" cy="24288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/>
          <a:p>
            <a:endParaRPr/>
          </a:p>
          <a:p>
            <a:endParaRPr/>
          </a:p>
          <a:p>
            <a:r>
              <a:t>            </a:t>
            </a:r>
          </a:p>
        </p:txBody>
      </p:sp>
      <p:pic>
        <p:nvPicPr>
          <p:cNvPr id="55" name="image1.tif" descr="http://static.putaocdn.com/store/front/images/logo-bottom.png"/>
          <p:cNvPicPr>
            <a:picLocks noChangeAspect="1"/>
          </p:cNvPicPr>
          <p:nvPr/>
        </p:nvPicPr>
        <p:blipFill>
          <a:blip r:embed="rId2">
            <a:extLst/>
          </a:blip>
          <a:srcRect r="60278" b="23279"/>
          <a:stretch>
            <a:fillRect/>
          </a:stretch>
        </p:blipFill>
        <p:spPr>
          <a:xfrm>
            <a:off x="341741" y="365408"/>
            <a:ext cx="609490" cy="625059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/>
        </p:nvSpPr>
        <p:spPr>
          <a:xfrm flipH="1">
            <a:off x="1012874" y="379827"/>
            <a:ext cx="1" cy="900002"/>
          </a:xfrm>
          <a:prstGeom prst="line">
            <a:avLst/>
          </a:prstGeom>
          <a:ln w="25400">
            <a:solidFill>
              <a:srgbClr val="BFBFB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" name="Shape 57"/>
          <p:cNvSpPr/>
          <p:nvPr/>
        </p:nvSpPr>
        <p:spPr>
          <a:xfrm>
            <a:off x="0" y="13152814"/>
            <a:ext cx="24384000" cy="595036"/>
          </a:xfrm>
          <a:prstGeom prst="rect">
            <a:avLst/>
          </a:prstGeom>
          <a:gradFill>
            <a:gsLst>
              <a:gs pos="0">
                <a:srgbClr val="592F74"/>
              </a:gs>
              <a:gs pos="100000">
                <a:srgbClr val="592F74"/>
              </a:gs>
            </a:gsLst>
            <a:lin ang="48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>
                <a:solidFill>
                  <a:srgbClr val="592F74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sz="half" idx="13"/>
          </p:nvPr>
        </p:nvSpPr>
        <p:spPr>
          <a:xfrm>
            <a:off x="13165979" y="1104900"/>
            <a:ext cx="9525002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xfrm>
            <a:off x="12053856" y="13081000"/>
            <a:ext cx="358413" cy="35066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21815818" y="10652124"/>
            <a:ext cx="2273935" cy="24288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/>
          <a:p>
            <a:endParaRPr/>
          </a:p>
          <a:p>
            <a:endParaRPr/>
          </a:p>
          <a:p>
            <a:r>
              <a:t>            </a:t>
            </a:r>
          </a:p>
        </p:txBody>
      </p:sp>
      <p:pic>
        <p:nvPicPr>
          <p:cNvPr id="69" name="image1.tif" descr="http://static.putaocdn.com/store/front/images/logo-bottom.png"/>
          <p:cNvPicPr>
            <a:picLocks noChangeAspect="1"/>
          </p:cNvPicPr>
          <p:nvPr/>
        </p:nvPicPr>
        <p:blipFill>
          <a:blip r:embed="rId2">
            <a:extLst/>
          </a:blip>
          <a:srcRect r="60278" b="23279"/>
          <a:stretch>
            <a:fillRect/>
          </a:stretch>
        </p:blipFill>
        <p:spPr>
          <a:xfrm>
            <a:off x="341741" y="365408"/>
            <a:ext cx="609490" cy="62505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 flipH="1">
            <a:off x="1012874" y="379827"/>
            <a:ext cx="1" cy="900002"/>
          </a:xfrm>
          <a:prstGeom prst="line">
            <a:avLst/>
          </a:prstGeom>
          <a:ln w="25400">
            <a:solidFill>
              <a:srgbClr val="BFBFB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1" name="Shape 71"/>
          <p:cNvSpPr/>
          <p:nvPr/>
        </p:nvSpPr>
        <p:spPr>
          <a:xfrm>
            <a:off x="0" y="13152814"/>
            <a:ext cx="24384000" cy="595036"/>
          </a:xfrm>
          <a:prstGeom prst="rect">
            <a:avLst/>
          </a:prstGeom>
          <a:gradFill>
            <a:gsLst>
              <a:gs pos="0">
                <a:srgbClr val="592F74"/>
              </a:gs>
              <a:gs pos="100000">
                <a:srgbClr val="592F74"/>
              </a:gs>
            </a:gsLst>
            <a:lin ang="48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>
                <a:solidFill>
                  <a:srgbClr val="592F74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xfrm>
            <a:off x="12053856" y="13081000"/>
            <a:ext cx="358413" cy="35066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xfrm>
            <a:off x="12053856" y="13081000"/>
            <a:ext cx="358413" cy="35066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21815818" y="10652124"/>
            <a:ext cx="2273935" cy="24288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/>
          <a:p>
            <a:endParaRPr/>
          </a:p>
          <a:p>
            <a:endParaRPr/>
          </a:p>
          <a:p>
            <a:r>
              <a:t>            </a:t>
            </a:r>
          </a:p>
        </p:txBody>
      </p:sp>
      <p:pic>
        <p:nvPicPr>
          <p:cNvPr id="90" name="image1.tif" descr="http://static.putaocdn.com/store/front/images/logo-bottom.png"/>
          <p:cNvPicPr>
            <a:picLocks noChangeAspect="1"/>
          </p:cNvPicPr>
          <p:nvPr/>
        </p:nvPicPr>
        <p:blipFill>
          <a:blip r:embed="rId2">
            <a:extLst/>
          </a:blip>
          <a:srcRect r="60278" b="23279"/>
          <a:stretch>
            <a:fillRect/>
          </a:stretch>
        </p:blipFill>
        <p:spPr>
          <a:xfrm>
            <a:off x="341741" y="365408"/>
            <a:ext cx="609490" cy="625059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/>
        </p:nvSpPr>
        <p:spPr>
          <a:xfrm flipH="1">
            <a:off x="1012874" y="379827"/>
            <a:ext cx="1" cy="900002"/>
          </a:xfrm>
          <a:prstGeom prst="line">
            <a:avLst/>
          </a:prstGeom>
          <a:ln w="25400">
            <a:solidFill>
              <a:srgbClr val="BFBFB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13152814"/>
            <a:ext cx="24384000" cy="595036"/>
          </a:xfrm>
          <a:prstGeom prst="rect">
            <a:avLst/>
          </a:prstGeom>
          <a:gradFill>
            <a:gsLst>
              <a:gs pos="0">
                <a:srgbClr val="592F74"/>
              </a:gs>
              <a:gs pos="100000">
                <a:srgbClr val="592F74"/>
              </a:gs>
            </a:gsLst>
            <a:lin ang="48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>
                <a:solidFill>
                  <a:srgbClr val="592F74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xfrm>
            <a:off x="12053856" y="13081000"/>
            <a:ext cx="358413" cy="35066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21815818" y="10652124"/>
            <a:ext cx="2273935" cy="24288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/>
          <a:p>
            <a:endParaRPr/>
          </a:p>
          <a:p>
            <a:endParaRPr/>
          </a:p>
          <a:p>
            <a:r>
              <a:t>            </a:t>
            </a:r>
          </a:p>
        </p:txBody>
      </p:sp>
      <p:pic>
        <p:nvPicPr>
          <p:cNvPr id="104" name="image1.tif" descr="http://static.putaocdn.com/store/front/images/logo-bottom.png"/>
          <p:cNvPicPr>
            <a:picLocks noChangeAspect="1"/>
          </p:cNvPicPr>
          <p:nvPr/>
        </p:nvPicPr>
        <p:blipFill>
          <a:blip r:embed="rId2">
            <a:extLst/>
          </a:blip>
          <a:srcRect r="60278" b="23279"/>
          <a:stretch>
            <a:fillRect/>
          </a:stretch>
        </p:blipFill>
        <p:spPr>
          <a:xfrm>
            <a:off x="341741" y="365408"/>
            <a:ext cx="609490" cy="625059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/>
          <p:nvPr/>
        </p:nvSpPr>
        <p:spPr>
          <a:xfrm flipH="1">
            <a:off x="1012874" y="379827"/>
            <a:ext cx="1" cy="900002"/>
          </a:xfrm>
          <a:prstGeom prst="line">
            <a:avLst/>
          </a:prstGeom>
          <a:ln w="25400">
            <a:solidFill>
              <a:srgbClr val="BFBFB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0" y="13152814"/>
            <a:ext cx="24384000" cy="595036"/>
          </a:xfrm>
          <a:prstGeom prst="rect">
            <a:avLst/>
          </a:prstGeom>
          <a:gradFill>
            <a:gsLst>
              <a:gs pos="0">
                <a:srgbClr val="592F74"/>
              </a:gs>
              <a:gs pos="100000">
                <a:srgbClr val="592F74"/>
              </a:gs>
            </a:gsLst>
            <a:lin ang="48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>
                <a:solidFill>
                  <a:srgbClr val="592F74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053856" y="13081000"/>
            <a:ext cx="358413" cy="35066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21815818" y="10652124"/>
            <a:ext cx="2273935" cy="24288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/>
          <a:p>
            <a:endParaRPr/>
          </a:p>
          <a:p>
            <a:endParaRPr/>
          </a:p>
          <a:p>
            <a:r>
              <a:t>            </a:t>
            </a:r>
          </a:p>
        </p:txBody>
      </p:sp>
      <p:pic>
        <p:nvPicPr>
          <p:cNvPr id="116" name="image1.tif" descr="http://static.putaocdn.com/store/front/images/logo-bottom.png"/>
          <p:cNvPicPr>
            <a:picLocks noChangeAspect="1"/>
          </p:cNvPicPr>
          <p:nvPr/>
        </p:nvPicPr>
        <p:blipFill>
          <a:blip r:embed="rId2">
            <a:extLst/>
          </a:blip>
          <a:srcRect r="60278" b="23279"/>
          <a:stretch>
            <a:fillRect/>
          </a:stretch>
        </p:blipFill>
        <p:spPr>
          <a:xfrm>
            <a:off x="341741" y="365408"/>
            <a:ext cx="609490" cy="625059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/>
          <p:nvPr/>
        </p:nvSpPr>
        <p:spPr>
          <a:xfrm flipH="1">
            <a:off x="1012874" y="379827"/>
            <a:ext cx="1" cy="900002"/>
          </a:xfrm>
          <a:prstGeom prst="line">
            <a:avLst/>
          </a:prstGeom>
          <a:ln w="25400">
            <a:solidFill>
              <a:srgbClr val="BFBFB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0" y="13152814"/>
            <a:ext cx="24384000" cy="595036"/>
          </a:xfrm>
          <a:prstGeom prst="rect">
            <a:avLst/>
          </a:prstGeom>
          <a:gradFill>
            <a:gsLst>
              <a:gs pos="0">
                <a:srgbClr val="592F74"/>
              </a:gs>
              <a:gs pos="100000">
                <a:srgbClr val="592F74"/>
              </a:gs>
            </a:gsLst>
            <a:lin ang="48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3200">
                <a:solidFill>
                  <a:srgbClr val="592F74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xfrm>
            <a:off x="12053856" y="13081000"/>
            <a:ext cx="358413" cy="35066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1815818" y="10652124"/>
            <a:ext cx="2273935" cy="24288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/>
          <a:p>
            <a:endParaRPr/>
          </a:p>
          <a:p>
            <a:endParaRPr/>
          </a:p>
          <a:p>
            <a:r>
              <a:t>            </a:t>
            </a:r>
          </a:p>
        </p:txBody>
      </p:sp>
      <p:pic>
        <p:nvPicPr>
          <p:cNvPr id="3" name="image1.png" descr="http://static.putaocdn.com/store/front/images/logo-bottom.png"/>
          <p:cNvPicPr>
            <a:picLocks noChangeAspect="1"/>
          </p:cNvPicPr>
          <p:nvPr/>
        </p:nvPicPr>
        <p:blipFill>
          <a:blip r:embed="rId16">
            <a:extLst/>
          </a:blip>
          <a:srcRect r="60278" b="23279"/>
          <a:stretch>
            <a:fillRect/>
          </a:stretch>
        </p:blipFill>
        <p:spPr>
          <a:xfrm>
            <a:off x="341741" y="365408"/>
            <a:ext cx="609490" cy="62505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 flipH="1">
            <a:off x="1012874" y="379827"/>
            <a:ext cx="1" cy="900002"/>
          </a:xfrm>
          <a:prstGeom prst="line">
            <a:avLst/>
          </a:prstGeom>
          <a:ln w="25400">
            <a:solidFill>
              <a:srgbClr val="BFBFB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r" defTabSz="5219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5219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5219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5219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5219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5219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5219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5219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5219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image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8" y="-2"/>
            <a:ext cx="24381563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/>
        </p:nvSpPr>
        <p:spPr>
          <a:xfrm>
            <a:off x="3419395" y="10930890"/>
            <a:ext cx="231110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Master: Name</a:t>
            </a:r>
          </a:p>
        </p:txBody>
      </p:sp>
      <p:sp>
        <p:nvSpPr>
          <p:cNvPr id="194" name="Shape 194"/>
          <p:cNvSpPr>
            <a:spLocks noGrp="1"/>
          </p:cNvSpPr>
          <p:nvPr>
            <p:ph type="ctrTitle"/>
          </p:nvPr>
        </p:nvSpPr>
        <p:spPr>
          <a:xfrm>
            <a:off x="4196715" y="415290"/>
            <a:ext cx="20828001" cy="4648201"/>
          </a:xfrm>
          <a:prstGeom prst="rect">
            <a:avLst/>
          </a:prstGeom>
        </p:spPr>
        <p:txBody>
          <a:bodyPr/>
          <a:lstStyle/>
          <a:p>
            <a:pPr>
              <a:defRPr sz="9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葡萄在线</a:t>
            </a:r>
            <a:r>
              <a:rPr lang="en-US" altLang="zh-CN" dirty="0"/>
              <a:t>2017</a:t>
            </a:r>
            <a:r>
              <a:rPr lang="zh-CN" altLang="en-US" dirty="0"/>
              <a:t>年规划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19952789" y="5985965"/>
            <a:ext cx="202619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THeiti Light" charset="-122"/>
                <a:ea typeface="STHeiti Light" charset="-122"/>
                <a:cs typeface="STHeiti Light" charset="-122"/>
                <a:sym typeface="Helvetica Light"/>
              </a:rPr>
              <a:t>汪开辉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THeiti Light" charset="-122"/>
              <a:ea typeface="STHeiti Light" charset="-122"/>
              <a:cs typeface="STHeiti Light" charset="-122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7157604" y="4536252"/>
            <a:ext cx="4107804" cy="3912804"/>
          </a:xfrm>
          <a:prstGeom prst="ellipse">
            <a:avLst/>
          </a:prstGeom>
          <a:solidFill>
            <a:srgbClr val="6730A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558017" y="1263275"/>
            <a:ext cx="4133087" cy="4143724"/>
          </a:xfrm>
          <a:prstGeom prst="ellipse">
            <a:avLst/>
          </a:prstGeom>
          <a:solidFill>
            <a:srgbClr val="6730A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2609853" y="6873393"/>
            <a:ext cx="3373860" cy="3130282"/>
          </a:xfrm>
          <a:prstGeom prst="ellipse">
            <a:avLst/>
          </a:prstGeom>
          <a:solidFill>
            <a:srgbClr val="6730A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330460" y="9731282"/>
            <a:ext cx="3373861" cy="3216621"/>
          </a:xfrm>
          <a:prstGeom prst="ellipse">
            <a:avLst/>
          </a:prstGeom>
          <a:solidFill>
            <a:srgbClr val="6730A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385820" y="2809274"/>
            <a:ext cx="3491623" cy="3298917"/>
          </a:xfrm>
          <a:prstGeom prst="ellipse">
            <a:avLst/>
          </a:prstGeom>
          <a:solidFill>
            <a:srgbClr val="6730A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184157" y="6001359"/>
            <a:ext cx="2313155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iti SC Light" charset="-122"/>
                <a:ea typeface="Heiti SC Light" charset="-122"/>
                <a:cs typeface="Heiti SC Light" charset="-122"/>
                <a:sym typeface="Helvetica Light"/>
              </a:rPr>
              <a:t>商城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iti SC Light" charset="-122"/>
              <a:ea typeface="Heiti SC Light" charset="-122"/>
              <a:cs typeface="Heiti SC Light" charset="-122"/>
              <a:sym typeface="Helvetica Ligh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240512" y="7958175"/>
            <a:ext cx="219456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iti SC Light" charset="-122"/>
                <a:ea typeface="Heiti SC Light" charset="-122"/>
                <a:cs typeface="Heiti SC Light" charset="-122"/>
                <a:sym typeface="Helvetica Light"/>
              </a:rPr>
              <a:t>OA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iti SC Light" charset="-122"/>
              <a:ea typeface="Heiti SC Light" charset="-122"/>
              <a:cs typeface="Heiti SC Light" charset="-122"/>
              <a:sym typeface="Helvetica Ligh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216384" y="2672685"/>
            <a:ext cx="3035808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iti SC Light" charset="-122"/>
                <a:ea typeface="Heiti SC Light" charset="-122"/>
                <a:cs typeface="Heiti SC Light" charset="-122"/>
                <a:sym typeface="Helvetica Light"/>
              </a:rPr>
              <a:t>数据统计平台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iti SC Light" charset="-122"/>
              <a:ea typeface="Heiti SC Light" charset="-122"/>
              <a:cs typeface="Heiti SC Light" charset="-122"/>
              <a:sym typeface="Helvetica Ligh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180576" y="10957407"/>
            <a:ext cx="1938528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ERP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035808" y="3551414"/>
            <a:ext cx="2450592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iti SC Light" charset="-122"/>
                <a:ea typeface="Heiti SC Light" charset="-122"/>
                <a:cs typeface="Heiti SC Light" charset="-122"/>
                <a:sym typeface="Helvetica Light"/>
              </a:rPr>
              <a:t>葡萄指数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iti SC Light" charset="-122"/>
              <a:ea typeface="Heiti SC Light" charset="-122"/>
              <a:cs typeface="Heiti SC Light" charset="-122"/>
              <a:sym typeface="Helvetica Ligh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7328158" y="8046581"/>
            <a:ext cx="3373860" cy="3130282"/>
          </a:xfrm>
          <a:prstGeom prst="ellipse">
            <a:avLst/>
          </a:prstGeom>
          <a:solidFill>
            <a:srgbClr val="6730A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031968" y="8861311"/>
            <a:ext cx="2304288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iti SC Light" charset="-122"/>
                <a:ea typeface="Heiti SC Light" charset="-122"/>
                <a:cs typeface="Heiti SC Light" charset="-122"/>
                <a:sym typeface="Helvetica Light"/>
              </a:rPr>
              <a:t>葡萄星球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iti SC Light" charset="-122"/>
              <a:ea typeface="Heiti SC Light" charset="-122"/>
              <a:cs typeface="Heiti SC Light" charset="-122"/>
              <a:sym typeface="Helvetica Ligh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38008" y="247612"/>
            <a:ext cx="3262432" cy="1015663"/>
          </a:xfrm>
          <a:prstGeom prst="rect">
            <a:avLst/>
          </a:prstGeom>
          <a:ln w="3810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6000" smtClean="0">
                <a:solidFill>
                  <a:srgbClr val="6227A9"/>
                </a:solidFill>
                <a:latin typeface="Impact" panose="020B0806030902050204" pitchFamily="34" charset="0"/>
              </a:rPr>
              <a:t>项目梳理</a:t>
            </a:r>
            <a:endParaRPr lang="zh-CN" altLang="en-US" sz="6000" dirty="0">
              <a:solidFill>
                <a:srgbClr val="6227A9"/>
              </a:solidFill>
              <a:latin typeface="Impact" panose="020B080603090205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512342" y="8177492"/>
            <a:ext cx="3776195" cy="3586790"/>
          </a:xfrm>
          <a:prstGeom prst="ellipse">
            <a:avLst/>
          </a:prstGeom>
          <a:solidFill>
            <a:srgbClr val="6730A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035808" y="9020944"/>
            <a:ext cx="2450592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iti SC Light" charset="-122"/>
                <a:ea typeface="Heiti SC Light" charset="-122"/>
                <a:cs typeface="Heiti SC Light" charset="-122"/>
                <a:sym typeface="Helvetica Light"/>
              </a:rPr>
              <a:t>运营活动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iti SC Light" charset="-122"/>
              <a:ea typeface="Heiti SC Light" charset="-122"/>
              <a:cs typeface="Heiti SC Light" charset="-122"/>
              <a:sym typeface="Helvetica Ligh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6962396" y="3551414"/>
            <a:ext cx="3373860" cy="3130282"/>
          </a:xfrm>
          <a:prstGeom prst="ellipse">
            <a:avLst/>
          </a:prstGeom>
          <a:solidFill>
            <a:srgbClr val="6730A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678400" y="4501484"/>
            <a:ext cx="2090057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iti SC Light" charset="-122"/>
                <a:ea typeface="Heiti SC Light" charset="-122"/>
                <a:cs typeface="Heiti SC Light" charset="-122"/>
                <a:sym typeface="Helvetica Light"/>
              </a:rPr>
              <a:t>葡萄天地</a:t>
            </a:r>
            <a:endParaRPr kumimoji="0" lang="zh-CN" altLang="en-US" sz="50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Heiti SC Light" charset="-122"/>
              <a:ea typeface="Heiti SC Light" charset="-122"/>
              <a:cs typeface="Heiti SC Light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757421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468539" y="247612"/>
            <a:ext cx="1723549" cy="1015663"/>
          </a:xfrm>
          <a:prstGeom prst="rect">
            <a:avLst/>
          </a:prstGeom>
          <a:ln w="3810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6227A9"/>
                </a:solidFill>
                <a:latin typeface="Impact" panose="020B0806030902050204" pitchFamily="34" charset="0"/>
              </a:rPr>
              <a:t>规划</a:t>
            </a:r>
            <a:endParaRPr lang="zh-CN" altLang="en-US" sz="6000" dirty="0">
              <a:solidFill>
                <a:srgbClr val="6227A9"/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61528"/>
              </p:ext>
            </p:extLst>
          </p:nvPr>
        </p:nvGraphicFramePr>
        <p:xfrm>
          <a:off x="2852928" y="1658791"/>
          <a:ext cx="18763488" cy="111420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77401"/>
                <a:gridCol w="13586087"/>
              </a:tblGrid>
              <a:tr h="10938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5400" dirty="0" smtClean="0"/>
                        <a:t>项目</a:t>
                      </a:r>
                      <a:endParaRPr lang="zh-CN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5400" dirty="0" smtClean="0"/>
                        <a:t>项目规划</a:t>
                      </a:r>
                      <a:endParaRPr lang="zh-CN" altLang="en-US" sz="5400" dirty="0"/>
                    </a:p>
                  </a:txBody>
                  <a:tcPr/>
                </a:tc>
              </a:tr>
              <a:tr h="28239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5400" dirty="0" smtClean="0"/>
                        <a:t>商城</a:t>
                      </a:r>
                      <a:endParaRPr lang="zh-CN" altLang="en-US" sz="54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5400" dirty="0" smtClean="0"/>
                        <a:t>优化商城优惠券，</a:t>
                      </a:r>
                      <a:r>
                        <a:rPr lang="zh-CN" altLang="en-US" sz="5400" dirty="0" smtClean="0"/>
                        <a:t>码</a:t>
                      </a:r>
                      <a:r>
                        <a:rPr lang="zh-CN" altLang="en-US" sz="5400" dirty="0" smtClean="0"/>
                        <a:t>相关优化</a:t>
                      </a:r>
                      <a:endParaRPr lang="zh-CN" altLang="en-US" sz="5400" dirty="0" smtClean="0"/>
                    </a:p>
                    <a:p>
                      <a:pPr algn="l"/>
                      <a:r>
                        <a:rPr lang="zh-CN" altLang="en-US" sz="5400" dirty="0" smtClean="0"/>
                        <a:t>优化下单后台处理流程</a:t>
                      </a:r>
                    </a:p>
                    <a:p>
                      <a:pPr algn="l"/>
                      <a:r>
                        <a:rPr lang="zh-CN" altLang="en-US" sz="5400" dirty="0" smtClean="0"/>
                        <a:t>引入服务发现</a:t>
                      </a:r>
                      <a:endParaRPr lang="en-US" altLang="zh-CN" sz="5400" dirty="0" smtClean="0"/>
                    </a:p>
                    <a:p>
                      <a:pPr algn="l"/>
                      <a:r>
                        <a:rPr lang="zh-CN" altLang="en-US" sz="5400" dirty="0" smtClean="0"/>
                        <a:t>老框架项目迁移到新框架（</a:t>
                      </a:r>
                      <a:r>
                        <a:rPr lang="en-US" altLang="zh-CN" sz="5400" dirty="0" smtClean="0"/>
                        <a:t>pc</a:t>
                      </a:r>
                      <a:r>
                        <a:rPr lang="zh-CN" altLang="en-US" sz="5400" dirty="0" smtClean="0"/>
                        <a:t>以及老后台）</a:t>
                      </a:r>
                    </a:p>
                    <a:p>
                      <a:pPr algn="l"/>
                      <a:r>
                        <a:rPr lang="zh-CN" altLang="en-US" sz="5400" dirty="0" smtClean="0"/>
                        <a:t>新</a:t>
                      </a:r>
                      <a:r>
                        <a:rPr lang="en-US" altLang="zh-CN" sz="5400" dirty="0" smtClean="0"/>
                        <a:t>ERP</a:t>
                      </a:r>
                      <a:r>
                        <a:rPr lang="zh-CN" altLang="en-US" sz="5400" dirty="0" smtClean="0"/>
                        <a:t>系统接入</a:t>
                      </a:r>
                      <a:endParaRPr lang="zh-CN" altLang="en-US" sz="54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</a:tr>
              <a:tr h="10938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5400" dirty="0" smtClean="0"/>
                        <a:t>运营活动</a:t>
                      </a:r>
                      <a:endParaRPr lang="zh-CN" altLang="en-US" sz="54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5400" dirty="0" smtClean="0"/>
                        <a:t>活动，微信等整合到一个后台系统</a:t>
                      </a:r>
                      <a:endParaRPr lang="zh-CN" altLang="en-US" sz="54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</a:tr>
              <a:tr h="10938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54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葡萄天地</a:t>
                      </a:r>
                      <a:endParaRPr lang="zh-CN" altLang="en-US" sz="54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54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后台重构</a:t>
                      </a:r>
                      <a:endParaRPr lang="zh-CN" altLang="en-US" sz="54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</a:tr>
              <a:tr h="10938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54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其他</a:t>
                      </a:r>
                      <a:endParaRPr lang="zh-CN" altLang="en-US" sz="54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5400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php</a:t>
                      </a:r>
                      <a:r>
                        <a:rPr lang="zh-CN" altLang="en-US" sz="54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常用功能工具包开发</a:t>
                      </a:r>
                    </a:p>
                    <a:p>
                      <a:pPr algn="l"/>
                      <a:r>
                        <a:rPr lang="en-US" altLang="zh-CN" sz="5400" dirty="0" smtClean="0"/>
                        <a:t>kerisy3.0 </a:t>
                      </a:r>
                      <a:r>
                        <a:rPr lang="zh-CN" altLang="en-US" sz="5400" dirty="0" smtClean="0"/>
                        <a:t>共同开发优化</a:t>
                      </a:r>
                    </a:p>
                    <a:p>
                      <a:pPr algn="l"/>
                      <a:r>
                        <a:rPr lang="zh-CN" altLang="en-US" sz="54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技术分享，技术方案讨论</a:t>
                      </a:r>
                      <a:endParaRPr lang="zh-CN" altLang="en-US" sz="54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</a:tr>
              <a:tr h="1093875">
                <a:tc>
                  <a:txBody>
                    <a:bodyPr/>
                    <a:lstStyle/>
                    <a:p>
                      <a:pPr algn="ctr"/>
                      <a:endParaRPr lang="zh-CN" altLang="en-US" sz="54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4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6762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22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/>
        </p:nvSpPr>
        <p:spPr>
          <a:xfrm>
            <a:off x="2583500" y="5330532"/>
            <a:ext cx="1921700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/>
              <a:t>THANKS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71891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97</Words>
  <Application>Microsoft Macintosh PowerPoint</Application>
  <PresentationFormat>自定义</PresentationFormat>
  <Paragraphs>30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Calibri</vt:lpstr>
      <vt:lpstr>Heiti SC Light</vt:lpstr>
      <vt:lpstr>Helvetica Light</vt:lpstr>
      <vt:lpstr>Helvetica Neue</vt:lpstr>
      <vt:lpstr>Impact</vt:lpstr>
      <vt:lpstr>STHeiti Light</vt:lpstr>
      <vt:lpstr>微软雅黑</vt:lpstr>
      <vt:lpstr>Arial</vt:lpstr>
      <vt:lpstr>White</vt:lpstr>
      <vt:lpstr>葡萄在线2017年规划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Swoole与Trendi框架</dc:title>
  <cp:lastModifiedBy>hpu423@126.com</cp:lastModifiedBy>
  <cp:revision>198</cp:revision>
  <dcterms:modified xsi:type="dcterms:W3CDTF">2017-02-24T03:10:13Z</dcterms:modified>
</cp:coreProperties>
</file>