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1" r:id="rId2"/>
    <p:sldId id="262" r:id="rId3"/>
    <p:sldId id="263" r:id="rId4"/>
    <p:sldId id="268" r:id="rId5"/>
    <p:sldId id="269" r:id="rId6"/>
    <p:sldId id="270" r:id="rId7"/>
    <p:sldId id="271" r:id="rId8"/>
    <p:sldId id="272" r:id="rId9"/>
    <p:sldId id="273" r:id="rId10"/>
    <p:sldId id="265" r:id="rId11"/>
    <p:sldId id="264" r:id="rId12"/>
    <p:sldId id="267" r:id="rId13"/>
    <p:sldId id="266"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40" userDrawn="1">
          <p15:clr>
            <a:srgbClr val="A4A3A4"/>
          </p15:clr>
        </p15:guide>
        <p15:guide id="3" pos="304" userDrawn="1">
          <p15:clr>
            <a:srgbClr val="A4A3A4"/>
          </p15:clr>
        </p15:guide>
        <p15:guide id="4" pos="7368" userDrawn="1">
          <p15:clr>
            <a:srgbClr val="A4A3A4"/>
          </p15:clr>
        </p15:guide>
        <p15:guide id="5" orient="horz" pos="572" userDrawn="1">
          <p15:clr>
            <a:srgbClr val="A4A3A4"/>
          </p15:clr>
        </p15:guide>
        <p15:guide id="6" orient="horz" pos="618" userDrawn="1">
          <p15:clr>
            <a:srgbClr val="A4A3A4"/>
          </p15:clr>
        </p15:guide>
        <p15:guide id="7" orient="horz" pos="4065" userDrawn="1">
          <p15:clr>
            <a:srgbClr val="A4A3A4"/>
          </p15:clr>
        </p15:guide>
        <p15:guide id="8" orient="horz" pos="39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68878" autoAdjust="0"/>
  </p:normalViewPr>
  <p:slideViewPr>
    <p:cSldViewPr>
      <p:cViewPr varScale="1">
        <p:scale>
          <a:sx n="66" d="100"/>
          <a:sy n="66" d="100"/>
        </p:scale>
        <p:origin x="240" y="60"/>
      </p:cViewPr>
      <p:guideLst>
        <p:guide orient="horz" pos="2296"/>
        <p:guide pos="3840"/>
        <p:guide pos="304"/>
        <p:guide pos="7368"/>
        <p:guide orient="horz" pos="572"/>
        <p:guide orient="horz" pos="618"/>
        <p:guide orient="horz" pos="4065"/>
        <p:guide orient="horz" pos="399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EE03F-3B27-45EB-BFAB-5C9621FC0665}"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6ECF7-CE15-4134-8AA1-80EFA4EB6861}" type="slidenum">
              <a:rPr lang="zh-CN" altLang="en-US" smtClean="0"/>
              <a:t>‹#›</a:t>
            </a:fld>
            <a:endParaRPr lang="zh-CN" altLang="en-US"/>
          </a:p>
        </p:txBody>
      </p:sp>
    </p:spTree>
    <p:extLst>
      <p:ext uri="{BB962C8B-B14F-4D97-AF65-F5344CB8AC3E}">
        <p14:creationId xmlns:p14="http://schemas.microsoft.com/office/powerpoint/2010/main" val="40840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、回顾上一次分享的知识点：</a:t>
            </a:r>
            <a:endParaRPr lang="en-US" altLang="zh-CN" dirty="0" smtClean="0"/>
          </a:p>
          <a:p>
            <a:endParaRPr lang="en-US" altLang="zh-CN" dirty="0" smtClean="0"/>
          </a:p>
          <a:p>
            <a:pPr marL="685800" lvl="1" indent="-228600">
              <a:buAutoNum type="alphaLcPeriod"/>
            </a:pPr>
            <a:r>
              <a:rPr lang="en-US" altLang="zh-CN" dirty="0" smtClean="0"/>
              <a:t>This</a:t>
            </a:r>
            <a:r>
              <a:rPr lang="zh-CN" altLang="en-US" dirty="0" smtClean="0"/>
              <a:t>关键字的指向问题；</a:t>
            </a:r>
            <a:endParaRPr lang="en-US" altLang="zh-CN" dirty="0" smtClean="0"/>
          </a:p>
          <a:p>
            <a:pPr marL="685800" lvl="1" indent="-228600">
              <a:buAutoNum type="alphaLcPeriod"/>
            </a:pPr>
            <a:endParaRPr lang="en-US" altLang="zh-CN" dirty="0" smtClean="0"/>
          </a:p>
          <a:p>
            <a:pPr marL="685800" lvl="1" indent="-228600">
              <a:buAutoNum type="alphaLcPeriod"/>
            </a:pPr>
            <a:r>
              <a:rPr lang="zh-CN" altLang="en-US" dirty="0" smtClean="0"/>
              <a:t>原型与原型链继承；</a:t>
            </a:r>
            <a:endParaRPr lang="en-US" altLang="zh-CN" dirty="0" smtClean="0"/>
          </a:p>
          <a:p>
            <a:pPr marL="685800" lvl="1" indent="-228600">
              <a:buAutoNum type="alphaLcPeriod"/>
            </a:pPr>
            <a:endParaRPr lang="en-US" altLang="zh-CN" dirty="0" smtClean="0"/>
          </a:p>
          <a:p>
            <a:pPr marL="685800" lvl="1" indent="-228600">
              <a:buAutoNum type="alphaLcPeriod"/>
            </a:pPr>
            <a:r>
              <a:rPr lang="zh-CN" altLang="en-US" dirty="0" smtClean="0"/>
              <a:t>闭关的定义与应用；</a:t>
            </a:r>
            <a:endParaRPr lang="en-US" altLang="zh-CN" dirty="0" smtClean="0"/>
          </a:p>
          <a:p>
            <a:pPr marL="228600" indent="-228600">
              <a:buAutoNum type="alphaLcPeriod"/>
            </a:pPr>
            <a:endParaRPr lang="en-US" altLang="zh-CN" dirty="0" smtClean="0"/>
          </a:p>
          <a:p>
            <a:pPr marL="228600" indent="-228600">
              <a:buAutoNum type="arabicPeriod" startAt="2"/>
            </a:pPr>
            <a:r>
              <a:rPr lang="zh-CN" altLang="en-US" baseline="0" dirty="0" smtClean="0"/>
              <a:t>分享的目的：深入理解 </a:t>
            </a:r>
            <a:r>
              <a:rPr lang="en-US" altLang="zh-CN" baseline="0" dirty="0" smtClean="0"/>
              <a:t>JavaScript </a:t>
            </a:r>
            <a:r>
              <a:rPr lang="zh-CN" altLang="en-US" baseline="0" dirty="0" smtClean="0"/>
              <a:t>的执行过程、异步的事件机制，从而掌握代码的执行流程。</a:t>
            </a:r>
            <a:endParaRPr lang="en-US" altLang="zh-CN" baseline="0" dirty="0" smtClean="0"/>
          </a:p>
          <a:p>
            <a:pPr marL="228600" indent="-228600">
              <a:buAutoNum type="arabicPeriod" startAt="2"/>
            </a:pPr>
            <a:endParaRPr lang="en-US" altLang="zh-CN" baseline="0" dirty="0" smtClean="0"/>
          </a:p>
          <a:p>
            <a:pPr marL="228600" indent="-228600">
              <a:buAutoNum type="arabicPeriod" startAt="2"/>
            </a:pPr>
            <a:r>
              <a:rPr lang="zh-CN" altLang="en-US" baseline="0" dirty="0" smtClean="0"/>
              <a:t>分享的缘由：从 前端分享知识导图 可以看到，基础一跟基础二的内容被划分到 读懂代码 主题下；基础一 讲的内容主要是让大家可以看懂代码自身的含义，知道某一句代码这么写代表什么意思。而 基础二 则是为了让大家能读懂一段代码，不但知道代码本事的含义，还能理解这段代码所要表达的业务逻辑。</a:t>
            </a:r>
            <a:endParaRPr lang="en-US" altLang="zh-CN" baseline="0" dirty="0" smtClean="0"/>
          </a:p>
        </p:txBody>
      </p:sp>
      <p:sp>
        <p:nvSpPr>
          <p:cNvPr id="4" name="灯片编号占位符 3"/>
          <p:cNvSpPr>
            <a:spLocks noGrp="1"/>
          </p:cNvSpPr>
          <p:nvPr>
            <p:ph type="sldNum" sz="quarter" idx="10"/>
          </p:nvPr>
        </p:nvSpPr>
        <p:spPr/>
        <p:txBody>
          <a:bodyPr/>
          <a:lstStyle/>
          <a:p>
            <a:fld id="{FE46ECF7-CE15-4134-8AA1-80EFA4EB6861}" type="slidenum">
              <a:rPr lang="zh-CN" altLang="en-US" smtClean="0"/>
              <a:t>1</a:t>
            </a:fld>
            <a:endParaRPr lang="zh-CN" altLang="en-US"/>
          </a:p>
        </p:txBody>
      </p:sp>
    </p:spTree>
    <p:extLst>
      <p:ext uri="{BB962C8B-B14F-4D97-AF65-F5344CB8AC3E}">
        <p14:creationId xmlns:p14="http://schemas.microsoft.com/office/powerpoint/2010/main" val="2482616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en-US" altLang="zh-CN" dirty="0" smtClean="0"/>
          </a:p>
          <a:p>
            <a:r>
              <a:rPr lang="en-US" altLang="zh-CN" dirty="0" smtClean="0"/>
              <a:t>A </a:t>
            </a:r>
            <a:r>
              <a:rPr lang="zh-CN" altLang="en-US" dirty="0" smtClean="0"/>
              <a:t>打电话给 </a:t>
            </a:r>
            <a:r>
              <a:rPr lang="en-US" altLang="zh-CN" dirty="0" smtClean="0"/>
              <a:t>B</a:t>
            </a:r>
            <a:r>
              <a:rPr lang="en-US" altLang="zh-CN" baseline="0" dirty="0" smtClean="0"/>
              <a:t> </a:t>
            </a:r>
            <a:r>
              <a:rPr lang="zh-CN" altLang="en-US" baseline="0" dirty="0" smtClean="0"/>
              <a:t>找 </a:t>
            </a:r>
            <a:r>
              <a:rPr lang="en-US" altLang="zh-CN" baseline="0" dirty="0" smtClean="0"/>
              <a:t>C </a:t>
            </a:r>
            <a:r>
              <a:rPr lang="zh-CN" altLang="en-US" baseline="0" dirty="0" smtClean="0"/>
              <a:t>的联系方式，</a:t>
            </a:r>
            <a:r>
              <a:rPr lang="en-US" altLang="zh-CN" baseline="0" dirty="0" smtClean="0"/>
              <a:t>A </a:t>
            </a:r>
            <a:r>
              <a:rPr lang="zh-CN" altLang="en-US" baseline="0" dirty="0" smtClean="0"/>
              <a:t>跟 </a:t>
            </a:r>
            <a:r>
              <a:rPr lang="en-US" altLang="zh-CN" baseline="0" dirty="0" smtClean="0"/>
              <a:t>B </a:t>
            </a:r>
            <a:r>
              <a:rPr lang="zh-CN" altLang="en-US" baseline="0" dirty="0" smtClean="0"/>
              <a:t>一直保持通话，直到 </a:t>
            </a:r>
            <a:r>
              <a:rPr lang="en-US" altLang="zh-CN" baseline="0" dirty="0" smtClean="0"/>
              <a:t>B </a:t>
            </a:r>
            <a:r>
              <a:rPr lang="zh-CN" altLang="en-US" baseline="0" dirty="0" smtClean="0"/>
              <a:t>告诉 </a:t>
            </a:r>
            <a:r>
              <a:rPr lang="en-US" altLang="zh-CN" baseline="0" dirty="0" smtClean="0"/>
              <a:t>A </a:t>
            </a:r>
            <a:r>
              <a:rPr lang="zh-CN" altLang="en-US" baseline="0" dirty="0" smtClean="0"/>
              <a:t>结果；这个过程中，</a:t>
            </a:r>
            <a:r>
              <a:rPr lang="en-US" altLang="zh-CN" baseline="0" dirty="0" smtClean="0"/>
              <a:t>A </a:t>
            </a:r>
            <a:r>
              <a:rPr lang="zh-CN" altLang="en-US" baseline="0" dirty="0" smtClean="0"/>
              <a:t>一直保持等待状态，同步方式。</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 </a:t>
            </a:r>
            <a:r>
              <a:rPr lang="zh-CN" altLang="en-US" dirty="0" smtClean="0"/>
              <a:t>打电话给 </a:t>
            </a:r>
            <a:r>
              <a:rPr lang="en-US" altLang="zh-CN" dirty="0" smtClean="0"/>
              <a:t>B</a:t>
            </a:r>
            <a:r>
              <a:rPr lang="en-US" altLang="zh-CN" baseline="0" dirty="0" smtClean="0"/>
              <a:t> </a:t>
            </a:r>
            <a:r>
              <a:rPr lang="zh-CN" altLang="en-US" baseline="0" dirty="0" smtClean="0"/>
              <a:t>找 </a:t>
            </a:r>
            <a:r>
              <a:rPr lang="en-US" altLang="zh-CN" baseline="0" dirty="0" smtClean="0"/>
              <a:t>C </a:t>
            </a:r>
            <a:r>
              <a:rPr lang="zh-CN" altLang="en-US" baseline="0" dirty="0" smtClean="0"/>
              <a:t>的联系方式，</a:t>
            </a:r>
            <a:r>
              <a:rPr lang="en-US" altLang="zh-CN" baseline="0" dirty="0" smtClean="0"/>
              <a:t>A </a:t>
            </a:r>
            <a:r>
              <a:rPr lang="zh-CN" altLang="en-US" baseline="0" dirty="0" smtClean="0"/>
              <a:t>说完需求就挂电话了；当 </a:t>
            </a:r>
            <a:r>
              <a:rPr lang="en-US" altLang="zh-CN" baseline="0" dirty="0" smtClean="0"/>
              <a:t>B </a:t>
            </a:r>
            <a:r>
              <a:rPr lang="zh-CN" altLang="en-US" baseline="0" dirty="0" smtClean="0"/>
              <a:t>找到电话号码时，</a:t>
            </a:r>
            <a:r>
              <a:rPr lang="en-US" altLang="zh-CN" baseline="0" dirty="0" smtClean="0"/>
              <a:t>B </a:t>
            </a:r>
            <a:r>
              <a:rPr lang="zh-CN" altLang="en-US" baseline="0" dirty="0" smtClean="0"/>
              <a:t>在打电话告诉 </a:t>
            </a:r>
            <a:r>
              <a:rPr lang="en-US" altLang="zh-CN" baseline="0" dirty="0" smtClean="0"/>
              <a:t>A </a:t>
            </a:r>
            <a:r>
              <a:rPr lang="zh-CN" altLang="en-US" baseline="0" dirty="0" smtClean="0"/>
              <a:t>；这个过程中，</a:t>
            </a:r>
            <a:r>
              <a:rPr lang="en-US" altLang="zh-CN" baseline="0" dirty="0" smtClean="0"/>
              <a:t>A </a:t>
            </a:r>
            <a:r>
              <a:rPr lang="zh-CN" altLang="en-US" baseline="0" dirty="0" smtClean="0"/>
              <a:t>不用一直保持等待状态，异步方式。</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在 </a:t>
            </a:r>
            <a:r>
              <a:rPr lang="en-US" altLang="zh-CN" baseline="0" dirty="0" smtClean="0"/>
              <a:t>A </a:t>
            </a:r>
            <a:r>
              <a:rPr lang="zh-CN" altLang="en-US" baseline="0" dirty="0" smtClean="0"/>
              <a:t>没有得到结果的这段时间里，如果 </a:t>
            </a:r>
            <a:r>
              <a:rPr lang="en-US" altLang="zh-CN" baseline="0" dirty="0" smtClean="0"/>
              <a:t>A </a:t>
            </a:r>
            <a:r>
              <a:rPr lang="zh-CN" altLang="en-US" baseline="0" dirty="0" smtClean="0"/>
              <a:t>什么都不做，干巴巴的等着结果，阻塞模式。</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在 </a:t>
            </a:r>
            <a:r>
              <a:rPr lang="en-US" altLang="zh-CN" baseline="0" dirty="0" smtClean="0"/>
              <a:t>A </a:t>
            </a:r>
            <a:r>
              <a:rPr lang="zh-CN" altLang="en-US" baseline="0" dirty="0" smtClean="0"/>
              <a:t>没有得到结果的这段时间里，</a:t>
            </a:r>
            <a:r>
              <a:rPr lang="en-US" altLang="zh-CN" baseline="0" dirty="0" smtClean="0"/>
              <a:t>A </a:t>
            </a:r>
            <a:r>
              <a:rPr lang="zh-CN" altLang="en-US" baseline="0" dirty="0" smtClean="0"/>
              <a:t>一边做其他的一边等着结果，非阻塞模式。</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所以，同步、异步 与 阻塞、非阻塞关注点不同，并且可以相互组合。</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同步阻塞：使用 </a:t>
            </a:r>
            <a:r>
              <a:rPr lang="en-US" altLang="zh-CN" baseline="0" dirty="0" smtClean="0"/>
              <a:t>ajax </a:t>
            </a:r>
            <a:r>
              <a:rPr lang="zh-CN" altLang="en-US" baseline="0" dirty="0" smtClean="0"/>
              <a:t>的同步模式请求时，线程被阻塞，页面无法渲染，导致页面无响应。</a:t>
            </a:r>
            <a:endParaRPr lang="en-US" altLang="zh-CN"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异步非阻塞：使用 </a:t>
            </a:r>
            <a:r>
              <a:rPr lang="en-US" altLang="zh-CN" baseline="0" dirty="0" smtClean="0"/>
              <a:t>ajax </a:t>
            </a:r>
            <a:r>
              <a:rPr lang="zh-CN" altLang="en-US" baseline="0" dirty="0" smtClean="0"/>
              <a:t>的异步模式请求时，线程不被阻塞，页面可以继续交互。</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11</a:t>
            </a:fld>
            <a:endParaRPr lang="zh-CN" altLang="en-US"/>
          </a:p>
        </p:txBody>
      </p:sp>
    </p:spTree>
    <p:extLst>
      <p:ext uri="{BB962C8B-B14F-4D97-AF65-F5344CB8AC3E}">
        <p14:creationId xmlns:p14="http://schemas.microsoft.com/office/powerpoint/2010/main" val="4280854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进程：</a:t>
            </a:r>
            <a:endParaRPr lang="zh-CN" altLang="en-US"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13</a:t>
            </a:fld>
            <a:endParaRPr lang="zh-CN" altLang="en-US"/>
          </a:p>
        </p:txBody>
      </p:sp>
    </p:spTree>
    <p:extLst>
      <p:ext uri="{BB962C8B-B14F-4D97-AF65-F5344CB8AC3E}">
        <p14:creationId xmlns:p14="http://schemas.microsoft.com/office/powerpoint/2010/main" val="3583024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并发跟事件循环都属于概念知识点：</a:t>
            </a:r>
            <a:endParaRPr lang="en-US" altLang="zh-CN" dirty="0" smtClean="0"/>
          </a:p>
          <a:p>
            <a:pPr marL="685800" lvl="1" indent="-228600">
              <a:buAutoNum type="arabicPeriod"/>
            </a:pPr>
            <a:endParaRPr lang="en-US" altLang="zh-CN" dirty="0" smtClean="0"/>
          </a:p>
          <a:p>
            <a:pPr marL="457200" lvl="1" indent="0">
              <a:buNone/>
            </a:pPr>
            <a:r>
              <a:rPr lang="zh-CN" altLang="en-US" dirty="0" smtClean="0"/>
              <a:t>了解这类知识点的本质是什么，起源以及进化过程。</a:t>
            </a: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zh-CN" altLang="en-US"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2</a:t>
            </a:fld>
            <a:endParaRPr lang="zh-CN" altLang="en-US"/>
          </a:p>
        </p:txBody>
      </p:sp>
    </p:spTree>
    <p:extLst>
      <p:ext uri="{BB962C8B-B14F-4D97-AF65-F5344CB8AC3E}">
        <p14:creationId xmlns:p14="http://schemas.microsoft.com/office/powerpoint/2010/main" val="276365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线程共享的内容：</a:t>
            </a:r>
            <a:endParaRPr lang="en-US" altLang="zh-CN" dirty="0" smtClean="0"/>
          </a:p>
          <a:p>
            <a:pPr marL="228600" indent="-228600">
              <a:buAutoNum type="arabicPeriod"/>
            </a:pPr>
            <a:endParaRPr lang="en-US" altLang="zh-CN" dirty="0" smtClean="0"/>
          </a:p>
          <a:p>
            <a:pPr marL="685800" lvl="1" indent="-228600">
              <a:buAutoNum type="arabicPeriod"/>
            </a:pPr>
            <a:r>
              <a:rPr lang="zh-CN" altLang="en-US" dirty="0" smtClean="0"/>
              <a:t>进程代码段</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进程数据段</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进程打开的文件描述符</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信号的处理器</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进程的当前目录和</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进程用户</a:t>
            </a:r>
            <a:r>
              <a:rPr lang="en-US" altLang="zh-CN" dirty="0" smtClean="0"/>
              <a:t>ID</a:t>
            </a:r>
            <a:r>
              <a:rPr lang="zh-CN" altLang="en-US" dirty="0" smtClean="0"/>
              <a:t>与进程组</a:t>
            </a:r>
            <a:r>
              <a:rPr lang="en-US" altLang="zh-CN" dirty="0" smtClean="0"/>
              <a:t>ID</a:t>
            </a:r>
          </a:p>
          <a:p>
            <a:pPr marL="228600" indent="-228600">
              <a:buAutoNum type="arabicPeriod"/>
            </a:pPr>
            <a:endParaRPr lang="en-US" altLang="zh-CN" dirty="0" smtClean="0"/>
          </a:p>
          <a:p>
            <a:pPr marL="228600" indent="-228600">
              <a:buAutoNum type="arabicPeriod"/>
            </a:pPr>
            <a:r>
              <a:rPr lang="zh-CN" altLang="en-US" dirty="0" smtClean="0"/>
              <a:t>线程独有的内容：</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线程</a:t>
            </a:r>
            <a:r>
              <a:rPr lang="en-US" altLang="zh-CN" dirty="0" smtClean="0"/>
              <a:t>ID</a:t>
            </a:r>
          </a:p>
          <a:p>
            <a:pPr marL="685800" lvl="1" indent="-228600">
              <a:buAutoNum type="arabicPeriod"/>
            </a:pPr>
            <a:endParaRPr lang="en-US" altLang="zh-CN" dirty="0" smtClean="0"/>
          </a:p>
          <a:p>
            <a:pPr marL="685800" lvl="1" indent="-228600">
              <a:buAutoNum type="arabicPeriod"/>
            </a:pPr>
            <a:r>
              <a:rPr lang="zh-CN" altLang="en-US" dirty="0" smtClean="0"/>
              <a:t>寄存器组的值</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栈</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错误返回码</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线程的信号屏蔽码</a:t>
            </a:r>
            <a:endParaRPr lang="en-US" altLang="zh-CN" dirty="0" smtClean="0"/>
          </a:p>
          <a:p>
            <a:pPr marL="685800" lvl="1" indent="-228600">
              <a:buAutoNum type="arabicPeriod"/>
            </a:pPr>
            <a:endParaRPr lang="en-US" altLang="zh-CN" dirty="0" smtClean="0"/>
          </a:p>
          <a:p>
            <a:pPr marL="228600" indent="-228600">
              <a:buAutoNum type="arabicPeriod"/>
            </a:pPr>
            <a:r>
              <a:rPr lang="zh-CN" altLang="en-US" dirty="0" smtClean="0"/>
              <a:t>为什么说 栈 是线程安全的：</a:t>
            </a:r>
            <a:endParaRPr lang="en-US" altLang="zh-CN" dirty="0" smtClean="0"/>
          </a:p>
          <a:p>
            <a:pPr marL="228600" indent="-228600">
              <a:buAutoNum type="arabicPeriod"/>
            </a:pPr>
            <a:endParaRPr lang="en-US" altLang="zh-CN" dirty="0" smtClean="0"/>
          </a:p>
          <a:p>
            <a:pPr marL="457200" lvl="1" indent="0">
              <a:buNone/>
            </a:pPr>
            <a:r>
              <a:rPr lang="zh-CN" altLang="en-US" dirty="0" smtClean="0"/>
              <a:t>因为每个线程都有自己私有的栈。</a:t>
            </a:r>
            <a:endParaRPr lang="en-US" altLang="zh-CN" dirty="0" smtClean="0"/>
          </a:p>
        </p:txBody>
      </p:sp>
      <p:sp>
        <p:nvSpPr>
          <p:cNvPr id="4" name="灯片编号占位符 3"/>
          <p:cNvSpPr>
            <a:spLocks noGrp="1"/>
          </p:cNvSpPr>
          <p:nvPr>
            <p:ph type="sldNum" sz="quarter" idx="10"/>
          </p:nvPr>
        </p:nvSpPr>
        <p:spPr/>
        <p:txBody>
          <a:bodyPr/>
          <a:lstStyle/>
          <a:p>
            <a:fld id="{FE46ECF7-CE15-4134-8AA1-80EFA4EB6861}" type="slidenum">
              <a:rPr lang="zh-CN" altLang="en-US" smtClean="0"/>
              <a:t>3</a:t>
            </a:fld>
            <a:endParaRPr lang="zh-CN" altLang="en-US"/>
          </a:p>
        </p:txBody>
      </p:sp>
    </p:spTree>
    <p:extLst>
      <p:ext uri="{BB962C8B-B14F-4D97-AF65-F5344CB8AC3E}">
        <p14:creationId xmlns:p14="http://schemas.microsoft.com/office/powerpoint/2010/main" val="159649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操作系统中的内存管理：</a:t>
            </a:r>
            <a:endParaRPr lang="en-US" altLang="zh-CN" baseline="0" dirty="0" smtClean="0"/>
          </a:p>
          <a:p>
            <a:pPr marL="685800" lvl="1" indent="-228600">
              <a:buAutoNum type="alphaLcPeriod"/>
            </a:pPr>
            <a:r>
              <a:rPr lang="zh-CN" altLang="en-US" baseline="0" dirty="0" smtClean="0"/>
              <a:t>系统把内存抽象为 内核空间 跟 用户空间。</a:t>
            </a:r>
            <a:endParaRPr lang="en-US" altLang="zh-CN" baseline="0" dirty="0" smtClean="0"/>
          </a:p>
          <a:p>
            <a:pPr marL="685800" lvl="1" indent="-228600">
              <a:buAutoNum type="alphaLcPeriod"/>
            </a:pPr>
            <a:r>
              <a:rPr lang="zh-CN" altLang="en-US" baseline="0" dirty="0" smtClean="0"/>
              <a:t>内核空间 仅供操作系统访问，用户进程中的程序只能访问 用户空间。</a:t>
            </a:r>
            <a:endParaRPr lang="en-US" altLang="zh-CN" baseline="0" dirty="0" smtClean="0"/>
          </a:p>
          <a:p>
            <a:pPr marL="228600" lvl="0" indent="-228600">
              <a:buAutoNum type="arabicPeriod"/>
            </a:pPr>
            <a:r>
              <a:rPr lang="zh-CN" altLang="en-US" dirty="0" smtClean="0"/>
              <a:t>进程：</a:t>
            </a:r>
            <a:endParaRPr lang="en-US" altLang="zh-CN" dirty="0" smtClean="0"/>
          </a:p>
          <a:p>
            <a:pPr marL="685800" lvl="1" indent="-228600">
              <a:buAutoNum type="alphaLcPeriod"/>
            </a:pPr>
            <a:r>
              <a:rPr lang="zh-CN" altLang="en-US" baseline="0" dirty="0" smtClean="0"/>
              <a:t>一个 进程 就是一个程序实例，系统创建进程时需要分配一系列的系统资源。</a:t>
            </a:r>
            <a:endParaRPr lang="en-US" altLang="zh-CN" baseline="0" dirty="0" smtClean="0"/>
          </a:p>
          <a:p>
            <a:pPr marL="685800" lvl="1" indent="-228600">
              <a:buAutoNum type="alphaLcPeriod"/>
            </a:pPr>
            <a:r>
              <a:rPr lang="zh-CN" altLang="en-US" dirty="0" smtClean="0"/>
              <a:t>从理论角度看，是对正在运行的程序过程的抽象。</a:t>
            </a:r>
            <a:endParaRPr lang="en-US" altLang="zh-CN" dirty="0" smtClean="0"/>
          </a:p>
          <a:p>
            <a:pPr marL="685800" lvl="1" indent="-228600">
              <a:buAutoNum type="alphaLcPeriod"/>
            </a:pPr>
            <a:r>
              <a:rPr lang="zh-CN" altLang="en-US" dirty="0" smtClean="0"/>
              <a:t>从实现角度看，是一种数据结构，目的在于清晰地刻画动态系统的内在规律，有效管理和调度进入计算机系统主存储器运行的程序。</a:t>
            </a:r>
            <a:endParaRPr lang="en-US" altLang="zh-CN" dirty="0" smtClean="0"/>
          </a:p>
          <a:p>
            <a:pPr marL="228600" lvl="0" indent="-228600">
              <a:buAutoNum type="arabicPeriod"/>
            </a:pPr>
            <a:r>
              <a:rPr lang="zh-CN" altLang="en-US" dirty="0" smtClean="0"/>
              <a:t>切换：</a:t>
            </a:r>
            <a:endParaRPr lang="en-US" altLang="zh-CN" dirty="0" smtClean="0"/>
          </a:p>
          <a:p>
            <a:pPr marL="685800" lvl="1" indent="-228600">
              <a:buAutoNum type="alphaLcPeriod"/>
            </a:pPr>
            <a:r>
              <a:rPr lang="zh-CN" altLang="en-US" dirty="0" smtClean="0"/>
              <a:t>进行 进程切换 就是从正在运行的进程中收回处理器，然后让待运行程序来占用处理器。</a:t>
            </a:r>
            <a:endParaRPr lang="en-US" altLang="zh-CN" dirty="0" smtClean="0"/>
          </a:p>
          <a:p>
            <a:pPr marL="685800" lvl="1" indent="-228600">
              <a:buAutoNum type="alphaLcPeriod"/>
            </a:pPr>
            <a:r>
              <a:rPr lang="zh-CN" altLang="en-US" dirty="0" smtClean="0"/>
              <a:t>收回处理器实质上就是把进程存放在处理器的寄存器中的中间数据存放到进程的私有堆栈中，从而把处理器的寄存器腾出来让其他程序使用。</a:t>
            </a:r>
            <a:endParaRPr lang="en-US" altLang="zh-CN" dirty="0" smtClean="0"/>
          </a:p>
          <a:p>
            <a:pPr marL="685800" lvl="1" indent="-228600">
              <a:buAutoNum type="alphaLcPeriod"/>
            </a:pPr>
            <a:r>
              <a:rPr lang="zh-CN" altLang="en-US" dirty="0" smtClean="0"/>
              <a:t>占用处理器实质上就是把进程的私有堆栈中的数据恢复到处理器的寄存器中，并把待运行进程的断点送入处理器的程序指针</a:t>
            </a:r>
            <a:r>
              <a:rPr lang="en-US" altLang="zh-CN" dirty="0" smtClean="0"/>
              <a:t>PC</a:t>
            </a:r>
            <a:r>
              <a:rPr lang="zh-CN" altLang="en-US" dirty="0" smtClean="0"/>
              <a:t>，于是待运行进程就开始被处理器运行了。</a:t>
            </a:r>
            <a:endParaRPr lang="en-US" altLang="zh-CN" dirty="0" smtClean="0"/>
          </a:p>
        </p:txBody>
      </p:sp>
      <p:sp>
        <p:nvSpPr>
          <p:cNvPr id="4" name="灯片编号占位符 3"/>
          <p:cNvSpPr>
            <a:spLocks noGrp="1"/>
          </p:cNvSpPr>
          <p:nvPr>
            <p:ph type="sldNum" sz="quarter" idx="10"/>
          </p:nvPr>
        </p:nvSpPr>
        <p:spPr/>
        <p:txBody>
          <a:bodyPr/>
          <a:lstStyle/>
          <a:p>
            <a:fld id="{FE46ECF7-CE15-4134-8AA1-80EFA4EB6861}" type="slidenum">
              <a:rPr lang="zh-CN" altLang="en-US" smtClean="0"/>
              <a:t>4</a:t>
            </a:fld>
            <a:endParaRPr lang="zh-CN" altLang="en-US"/>
          </a:p>
        </p:txBody>
      </p:sp>
    </p:spTree>
    <p:extLst>
      <p:ext uri="{BB962C8B-B14F-4D97-AF65-F5344CB8AC3E}">
        <p14:creationId xmlns:p14="http://schemas.microsoft.com/office/powerpoint/2010/main" val="2364674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进程状态</a:t>
            </a:r>
            <a:endParaRPr lang="en-US" altLang="zh-CN" dirty="0" smtClean="0">
              <a:latin typeface="冬青黑体简体中文 W3" panose="020B0300000000000000" pitchFamily="34" charset="-122"/>
              <a:ea typeface="冬青黑体简体中文 W3" panose="020B0300000000000000" pitchFamily="34" charset="-122"/>
            </a:endParaRPr>
          </a:p>
          <a:p>
            <a:pPr marL="228600"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就绪状态：进程已获得除</a:t>
            </a:r>
            <a:r>
              <a:rPr lang="zh-CN" altLang="en-US" baseline="0" dirty="0" smtClean="0">
                <a:latin typeface="冬青黑体简体中文 W3" panose="020B0300000000000000" pitchFamily="34" charset="-122"/>
                <a:ea typeface="冬青黑体简体中文 W3" panose="020B0300000000000000" pitchFamily="34" charset="-122"/>
              </a:rPr>
              <a:t> </a:t>
            </a:r>
            <a:r>
              <a:rPr lang="en-US" altLang="zh-CN" baseline="0" dirty="0" smtClean="0">
                <a:latin typeface="冬青黑体简体中文 W3" panose="020B0300000000000000" pitchFamily="34" charset="-122"/>
                <a:ea typeface="冬青黑体简体中文 W3" panose="020B0300000000000000" pitchFamily="34" charset="-122"/>
              </a:rPr>
              <a:t>CPU </a:t>
            </a:r>
            <a:r>
              <a:rPr lang="zh-CN" altLang="en-US" dirty="0" smtClean="0">
                <a:latin typeface="冬青黑体简体中文 W3" panose="020B0300000000000000" pitchFamily="34" charset="-122"/>
                <a:ea typeface="冬青黑体简体中文 W3" panose="020B0300000000000000" pitchFamily="34" charset="-122"/>
              </a:rPr>
              <a:t>之外的所有资源时变处于 就绪状态。</a:t>
            </a: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运行状态：运行中的进程状态处于 运行状态。</a:t>
            </a: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阻塞状态：处理器上运行的进程因为等待某些条件而不能继续运行下去，为了提高 </a:t>
            </a:r>
            <a:r>
              <a:rPr lang="en-US" altLang="zh-CN" dirty="0" smtClean="0">
                <a:latin typeface="冬青黑体简体中文 W3" panose="020B0300000000000000" pitchFamily="34" charset="-122"/>
                <a:ea typeface="冬青黑体简体中文 W3" panose="020B0300000000000000" pitchFamily="34" charset="-122"/>
              </a:rPr>
              <a:t>CPU </a:t>
            </a:r>
            <a:r>
              <a:rPr lang="zh-CN" altLang="en-US" dirty="0" smtClean="0">
                <a:latin typeface="冬青黑体简体中文 W3" panose="020B0300000000000000" pitchFamily="34" charset="-122"/>
                <a:ea typeface="冬青黑体简体中文 W3" panose="020B0300000000000000" pitchFamily="34" charset="-122"/>
              </a:rPr>
              <a:t>的运行效率，它应该讲运行的权利交给其他进程，自己停下来等待需要的条件。</a:t>
            </a: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228600" lvl="0"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进程管理</a:t>
            </a:r>
            <a:endParaRPr lang="en-US" altLang="zh-CN" dirty="0" smtClean="0">
              <a:latin typeface="冬青黑体简体中文 W3" panose="020B0300000000000000" pitchFamily="34" charset="-122"/>
              <a:ea typeface="冬青黑体简体中文 W3" panose="020B0300000000000000" pitchFamily="34" charset="-122"/>
            </a:endParaRPr>
          </a:p>
          <a:p>
            <a:pPr marL="228600" lvl="0"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进程控制块（</a:t>
            </a:r>
            <a:r>
              <a:rPr lang="en-US" altLang="zh-CN" dirty="0" smtClean="0">
                <a:latin typeface="冬青黑体简体中文 W3" panose="020B0300000000000000" pitchFamily="34" charset="-122"/>
                <a:ea typeface="冬青黑体简体中文 W3" panose="020B0300000000000000" pitchFamily="34" charset="-122"/>
              </a:rPr>
              <a:t>PCB</a:t>
            </a:r>
            <a:r>
              <a:rPr lang="zh-CN" altLang="en-US" dirty="0" smtClean="0">
                <a:latin typeface="冬青黑体简体中文 W3" panose="020B0300000000000000" pitchFamily="34" charset="-122"/>
                <a:ea typeface="冬青黑体简体中文 W3" panose="020B0300000000000000" pitchFamily="34" charset="-122"/>
              </a:rPr>
              <a:t>）：系统为了管理进程而设置的一个专门的数据结构。系统使用 </a:t>
            </a:r>
            <a:r>
              <a:rPr lang="en-US" altLang="zh-CN" dirty="0" smtClean="0">
                <a:latin typeface="冬青黑体简体中文 W3" panose="020B0300000000000000" pitchFamily="34" charset="-122"/>
                <a:ea typeface="冬青黑体简体中文 W3" panose="020B0300000000000000" pitchFamily="34" charset="-122"/>
              </a:rPr>
              <a:t>PCB </a:t>
            </a:r>
            <a:r>
              <a:rPr lang="zh-CN" altLang="en-US" dirty="0" smtClean="0">
                <a:latin typeface="冬青黑体简体中文 W3" panose="020B0300000000000000" pitchFamily="34" charset="-122"/>
                <a:ea typeface="冬青黑体简体中文 W3" panose="020B0300000000000000" pitchFamily="34" charset="-122"/>
              </a:rPr>
              <a:t>来记录进程的外部特征，描述进程的运动变化过程；同时，系统可以利用</a:t>
            </a:r>
            <a:r>
              <a:rPr lang="en-US" altLang="zh-CN" dirty="0" smtClean="0">
                <a:latin typeface="冬青黑体简体中文 W3" panose="020B0300000000000000" pitchFamily="34" charset="-122"/>
                <a:ea typeface="冬青黑体简体中文 W3" panose="020B0300000000000000" pitchFamily="34" charset="-122"/>
              </a:rPr>
              <a:t>PCB</a:t>
            </a:r>
            <a:r>
              <a:rPr lang="zh-CN" altLang="en-US" dirty="0" smtClean="0">
                <a:latin typeface="冬青黑体简体中文 W3" panose="020B0300000000000000" pitchFamily="34" charset="-122"/>
                <a:ea typeface="冬青黑体简体中文 W3" panose="020B0300000000000000" pitchFamily="34" charset="-122"/>
              </a:rPr>
              <a:t>来控制和管理进程；所以说，</a:t>
            </a:r>
            <a:r>
              <a:rPr lang="en-US" altLang="zh-CN" dirty="0" smtClean="0">
                <a:latin typeface="冬青黑体简体中文 W3" panose="020B0300000000000000" pitchFamily="34" charset="-122"/>
                <a:ea typeface="冬青黑体简体中文 W3" panose="020B0300000000000000" pitchFamily="34" charset="-122"/>
              </a:rPr>
              <a:t>PCB</a:t>
            </a:r>
            <a:r>
              <a:rPr lang="zh-CN" altLang="en-US" dirty="0" smtClean="0">
                <a:latin typeface="冬青黑体简体中文 W3" panose="020B0300000000000000" pitchFamily="34" charset="-122"/>
                <a:ea typeface="冬青黑体简体中文 W3" panose="020B0300000000000000" pitchFamily="34" charset="-122"/>
              </a:rPr>
              <a:t>是系统感知进程存在的唯一标志。</a:t>
            </a: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进程队列：系统根据进程的状态将 </a:t>
            </a:r>
            <a:r>
              <a:rPr lang="en-US" altLang="zh-CN" dirty="0" smtClean="0">
                <a:latin typeface="冬青黑体简体中文 W3" panose="020B0300000000000000" pitchFamily="34" charset="-122"/>
                <a:ea typeface="冬青黑体简体中文 W3" panose="020B0300000000000000" pitchFamily="34" charset="-122"/>
              </a:rPr>
              <a:t>PCB </a:t>
            </a:r>
            <a:r>
              <a:rPr lang="zh-CN" altLang="en-US" dirty="0" smtClean="0">
                <a:latin typeface="冬青黑体简体中文 W3" panose="020B0300000000000000" pitchFamily="34" charset="-122"/>
                <a:ea typeface="冬青黑体简体中文 W3" panose="020B0300000000000000" pitchFamily="34" charset="-122"/>
              </a:rPr>
              <a:t>组成队列。</a:t>
            </a: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进程优先级：一般情况下，进程的状态变化总是从一个队列的头取出，然后放入另一个队列的末尾或依据某种条件插入队列。这里的 “条件” 就是指进程排队的依据，其中最常用的叫做 “进程优先级”。进程的优先级越高，那么它的进程优先数越小。</a:t>
            </a: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就绪队列：一般按照进程优先数排列，如果进程的优先数发生改变，会有专门的排序功能程序被调用，完成排序工作。</a:t>
            </a: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阻塞队列：一般按照进程需要的临界资源来进行排列。可能存在多个队列，一个临界资源有一个进程等待的队列。</a:t>
            </a: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原语：在操作系统中，一般把进程控制用的程序段称为原语，其特点是执行期间不允许中断。</a:t>
            </a: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进程调度：为了让进程能够轮流的使用 </a:t>
            </a:r>
            <a:r>
              <a:rPr lang="en-US" altLang="zh-CN" dirty="0" smtClean="0">
                <a:latin typeface="冬青黑体简体中文 W3" panose="020B0300000000000000" pitchFamily="34" charset="-122"/>
                <a:ea typeface="冬青黑体简体中文 W3" panose="020B0300000000000000" pitchFamily="34" charset="-122"/>
              </a:rPr>
              <a:t>CPU</a:t>
            </a:r>
            <a:r>
              <a:rPr lang="zh-CN" altLang="en-US" dirty="0" smtClean="0">
                <a:latin typeface="冬青黑体简体中文 W3" panose="020B0300000000000000" pitchFamily="34" charset="-122"/>
                <a:ea typeface="冬青黑体简体中文 W3" panose="020B0300000000000000" pitchFamily="34" charset="-122"/>
              </a:rPr>
              <a:t>，必须要有进程状态的不断变化；进程要按一定的方法，从一个状态的队列转到另一个状态的队列，这就是进程的调度。</a:t>
            </a:r>
            <a:endParaRPr lang="en-US" altLang="zh-CN" dirty="0" smtClean="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20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运行的调度：进程从就绪状态到运行状态。当 </a:t>
            </a:r>
            <a:r>
              <a:rPr lang="en-US" altLang="zh-CN" dirty="0" smtClean="0">
                <a:latin typeface="冬青黑体简体中文 W3" panose="020B0300000000000000" pitchFamily="34" charset="-122"/>
                <a:ea typeface="冬青黑体简体中文 W3" panose="020B0300000000000000" pitchFamily="34" charset="-122"/>
              </a:rPr>
              <a:t>CPU </a:t>
            </a:r>
            <a:r>
              <a:rPr lang="zh-CN" altLang="en-US" dirty="0" smtClean="0">
                <a:latin typeface="冬青黑体简体中文 W3" panose="020B0300000000000000" pitchFamily="34" charset="-122"/>
                <a:ea typeface="冬青黑体简体中文 W3" panose="020B0300000000000000" pitchFamily="34" charset="-122"/>
              </a:rPr>
              <a:t>上没有进程运行或当前运行的进程被中断之后，从就绪队列的头部调一个进程到处理器上运行。具体的做法是：将就绪队列的第一个 </a:t>
            </a:r>
            <a:r>
              <a:rPr lang="en-US" altLang="zh-CN" dirty="0" smtClean="0">
                <a:latin typeface="冬青黑体简体中文 W3" panose="020B0300000000000000" pitchFamily="34" charset="-122"/>
                <a:ea typeface="冬青黑体简体中文 W3" panose="020B0300000000000000" pitchFamily="34" charset="-122"/>
              </a:rPr>
              <a:t>PCB </a:t>
            </a:r>
            <a:r>
              <a:rPr lang="zh-CN" altLang="en-US" dirty="0" smtClean="0">
                <a:latin typeface="冬青黑体简体中文 W3" panose="020B0300000000000000" pitchFamily="34" charset="-122"/>
                <a:ea typeface="冬青黑体简体中文 W3" panose="020B0300000000000000" pitchFamily="34" charset="-122"/>
              </a:rPr>
              <a:t>移出，并将状态修改为 “运行状态”，恢复这个进程中断时的运行条件，从中断点继续执行没有执行的指令。</a:t>
            </a: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20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20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阻塞的调度：进程从运行状态到阻塞状态或者就绪状态。正在运行的进程，由于某些期望的事件未发生，如请求系统资源失败、等待某种操作的完成、新数据尚未到达或无新工作等，则由系统自动调用阻塞原语（</a:t>
            </a:r>
            <a:r>
              <a:rPr lang="en-US" altLang="zh-CN" dirty="0" smtClean="0">
                <a:latin typeface="冬青黑体简体中文 W3" panose="020B0300000000000000" pitchFamily="34" charset="-122"/>
                <a:ea typeface="冬青黑体简体中文 W3" panose="020B0300000000000000" pitchFamily="34" charset="-122"/>
              </a:rPr>
              <a:t>Block</a:t>
            </a:r>
            <a:r>
              <a:rPr lang="zh-CN" altLang="en-US" dirty="0" smtClean="0">
                <a:latin typeface="冬青黑体简体中文 W3" panose="020B0300000000000000" pitchFamily="34" charset="-122"/>
                <a:ea typeface="冬青黑体简体中文 W3" panose="020B0300000000000000" pitchFamily="34" charset="-122"/>
              </a:rPr>
              <a:t>），使自己变为阻塞状态。如果运行的进程是 </a:t>
            </a:r>
            <a:r>
              <a:rPr lang="en-US" altLang="zh-CN" dirty="0" smtClean="0">
                <a:latin typeface="冬青黑体简体中文 W3" panose="020B0300000000000000" pitchFamily="34" charset="-122"/>
                <a:ea typeface="冬青黑体简体中文 W3" panose="020B0300000000000000" pitchFamily="34" charset="-122"/>
              </a:rPr>
              <a:t>CPU </a:t>
            </a:r>
            <a:r>
              <a:rPr lang="zh-CN" altLang="en-US" dirty="0" smtClean="0">
                <a:latin typeface="冬青黑体简体中文 W3" panose="020B0300000000000000" pitchFamily="34" charset="-122"/>
                <a:ea typeface="冬青黑体简体中文 W3" panose="020B0300000000000000" pitchFamily="34" charset="-122"/>
              </a:rPr>
              <a:t>时间片用完，那么进程中断的时候就会调用时间中断功能子程序，将其排入就绪队列。此时，</a:t>
            </a:r>
            <a:r>
              <a:rPr lang="en-US" altLang="zh-CN" dirty="0" smtClean="0">
                <a:latin typeface="冬青黑体简体中文 W3" panose="020B0300000000000000" pitchFamily="34" charset="-122"/>
                <a:ea typeface="冬青黑体简体中文 W3" panose="020B0300000000000000" pitchFamily="34" charset="-122"/>
              </a:rPr>
              <a:t>CPU </a:t>
            </a:r>
            <a:r>
              <a:rPr lang="zh-CN" altLang="en-US" dirty="0" smtClean="0">
                <a:latin typeface="冬青黑体简体中文 W3" panose="020B0300000000000000" pitchFamily="34" charset="-122"/>
                <a:ea typeface="冬青黑体简体中文 W3" panose="020B0300000000000000" pitchFamily="34" charset="-122"/>
              </a:rPr>
              <a:t>上没有运行的进程，所以要调用进程调度程序，让其他可以运行的进程调到 </a:t>
            </a:r>
            <a:r>
              <a:rPr lang="en-US" altLang="zh-CN" dirty="0" smtClean="0">
                <a:latin typeface="冬青黑体简体中文 W3" panose="020B0300000000000000" pitchFamily="34" charset="-122"/>
                <a:ea typeface="冬青黑体简体中文 W3" panose="020B0300000000000000" pitchFamily="34" charset="-122"/>
              </a:rPr>
              <a:t>CPU </a:t>
            </a:r>
            <a:r>
              <a:rPr lang="zh-CN" altLang="en-US" dirty="0" smtClean="0">
                <a:latin typeface="冬青黑体简体中文 W3" panose="020B0300000000000000" pitchFamily="34" charset="-122"/>
                <a:ea typeface="冬青黑体简体中文 W3" panose="020B0300000000000000" pitchFamily="34" charset="-122"/>
              </a:rPr>
              <a:t>上运行。</a:t>
            </a: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200000"/>
              </a:lnSpc>
              <a:buAutoNum type="arabicPeriod"/>
            </a:pPr>
            <a:endParaRPr lang="en-US" altLang="zh-CN" dirty="0" smtClean="0">
              <a:latin typeface="冬青黑体简体中文 W3" panose="020B0300000000000000" pitchFamily="34" charset="-122"/>
              <a:ea typeface="冬青黑体简体中文 W3" panose="020B0300000000000000" pitchFamily="34" charset="-122"/>
            </a:endParaRPr>
          </a:p>
          <a:p>
            <a:pPr marL="1143000" lvl="2" indent="-228600">
              <a:lnSpc>
                <a:spcPct val="300000"/>
              </a:lnSpc>
              <a:buAutoNum type="arabicPeriod"/>
            </a:pPr>
            <a:r>
              <a:rPr lang="zh-CN" altLang="en-US" dirty="0" smtClean="0">
                <a:latin typeface="冬青黑体简体中文 W3" panose="020B0300000000000000" pitchFamily="34" charset="-122"/>
                <a:ea typeface="冬青黑体简体中文 W3" panose="020B0300000000000000" pitchFamily="34" charset="-122"/>
              </a:rPr>
              <a:t>唤醒的调度：进程从阻塞状态到就绪状态。当进程等待的条件已经满足时，则由有关进程（比如，提供数据的进程）调用</a:t>
            </a:r>
            <a:endParaRPr lang="zh-CN" altLang="en-US" dirty="0">
              <a:latin typeface="冬青黑体简体中文 W3" panose="020B0300000000000000" pitchFamily="34" charset="-122"/>
              <a:ea typeface="冬青黑体简体中文 W3" panose="020B0300000000000000" pitchFamily="34" charset="-122"/>
            </a:endParaRPr>
          </a:p>
        </p:txBody>
      </p:sp>
      <p:sp>
        <p:nvSpPr>
          <p:cNvPr id="4" name="灯片编号占位符 3"/>
          <p:cNvSpPr>
            <a:spLocks noGrp="1"/>
          </p:cNvSpPr>
          <p:nvPr>
            <p:ph type="sldNum" sz="quarter" idx="10"/>
          </p:nvPr>
        </p:nvSpPr>
        <p:spPr/>
        <p:txBody>
          <a:bodyPr/>
          <a:lstStyle/>
          <a:p>
            <a:fld id="{FE46ECF7-CE15-4134-8AA1-80EFA4EB6861}" type="slidenum">
              <a:rPr lang="zh-CN" altLang="en-US" smtClean="0"/>
              <a:t>5</a:t>
            </a:fld>
            <a:endParaRPr lang="zh-CN" altLang="en-US"/>
          </a:p>
        </p:txBody>
      </p:sp>
    </p:spTree>
    <p:extLst>
      <p:ext uri="{BB962C8B-B14F-4D97-AF65-F5344CB8AC3E}">
        <p14:creationId xmlns:p14="http://schemas.microsoft.com/office/powerpoint/2010/main" val="156147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线程与进程的区别：</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地址空间与其他资源：进程之间相互独立，同一进程的各线程间共享；不同进程的线程互不可见。</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通信：进程之间使用</a:t>
            </a:r>
            <a:r>
              <a:rPr lang="en-US" altLang="zh-CN" dirty="0" smtClean="0"/>
              <a:t>IPC</a:t>
            </a:r>
            <a:r>
              <a:rPr lang="zh-CN" altLang="en-US" dirty="0" smtClean="0"/>
              <a:t>（</a:t>
            </a:r>
            <a:r>
              <a:rPr lang="en-US" altLang="zh-CN" dirty="0" smtClean="0"/>
              <a:t>Inter-Process Communication</a:t>
            </a:r>
            <a:r>
              <a:rPr lang="zh-CN" altLang="en-US" dirty="0" smtClean="0"/>
              <a:t>）</a:t>
            </a:r>
            <a:r>
              <a:rPr lang="en-US" altLang="zh-CN" dirty="0" smtClean="0"/>
              <a:t>,</a:t>
            </a:r>
            <a:r>
              <a:rPr lang="zh-CN" altLang="en-US" dirty="0" smtClean="0"/>
              <a:t>线程之间通信可以直接读写 进程数据段（如全局变量）。</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调度和切换：线程上下文切换比进程快得多。</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在多线程 </a:t>
            </a:r>
            <a:r>
              <a:rPr lang="en-US" altLang="zh-CN" dirty="0" smtClean="0"/>
              <a:t>OS </a:t>
            </a:r>
            <a:r>
              <a:rPr lang="zh-CN" altLang="en-US" dirty="0" smtClean="0"/>
              <a:t>中，进程不是一个可执行的实体。</a:t>
            </a:r>
            <a:endParaRPr lang="en-US" altLang="zh-CN" dirty="0" smtClean="0"/>
          </a:p>
          <a:p>
            <a:pPr marL="685800" lvl="1" indent="-228600">
              <a:buAutoNum type="arabicPeriod"/>
            </a:pPr>
            <a:endParaRPr lang="en-US" altLang="zh-CN" dirty="0" smtClean="0"/>
          </a:p>
          <a:p>
            <a:pPr marL="228600" lvl="0" indent="-228600">
              <a:buAutoNum type="arabicPeriod"/>
            </a:pPr>
            <a:r>
              <a:rPr lang="zh-CN" altLang="en-US" dirty="0" smtClean="0"/>
              <a:t>线程调度：</a:t>
            </a:r>
            <a:endParaRPr lang="en-US" altLang="zh-CN" dirty="0" smtClean="0"/>
          </a:p>
          <a:p>
            <a:pPr marL="228600" lvl="0" indent="-228600">
              <a:buAutoNum type="arabicPeriod"/>
            </a:pPr>
            <a:endParaRPr lang="en-US" altLang="zh-CN" dirty="0" smtClean="0"/>
          </a:p>
          <a:p>
            <a:pPr marL="685800" lvl="1" indent="-228600">
              <a:buAutoNum type="arabicPeriod"/>
            </a:pPr>
            <a:r>
              <a:rPr lang="zh-CN" altLang="en-US" dirty="0" smtClean="0"/>
              <a:t>系统按线程分配时间片。</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同一进程的线程切换时，进程上下文无需切换。</a:t>
            </a:r>
            <a:endParaRPr lang="en-US" altLang="zh-CN" dirty="0" smtClean="0"/>
          </a:p>
          <a:p>
            <a:pPr marL="685800" lvl="1" indent="-228600">
              <a:buAutoNum type="arabicPeriod"/>
            </a:pPr>
            <a:endParaRPr lang="en-US" altLang="zh-CN" dirty="0" smtClean="0"/>
          </a:p>
          <a:p>
            <a:pPr marL="685800" lvl="1" indent="-228600">
              <a:buAutoNum type="arabicPeriod"/>
            </a:pPr>
            <a:r>
              <a:rPr lang="zh-CN" altLang="en-US" dirty="0" smtClean="0"/>
              <a:t>不同进程的线程切换时，进程上下文需要切换。</a:t>
            </a:r>
            <a:endParaRPr lang="en-US" altLang="zh-CN" dirty="0" smtClean="0"/>
          </a:p>
          <a:p>
            <a:pPr marL="685800" lvl="1" indent="-228600">
              <a:buAutoNum type="arabicPeriod"/>
            </a:pPr>
            <a:endParaRPr lang="en-US" altLang="zh-CN" dirty="0" smtClean="0"/>
          </a:p>
          <a:p>
            <a:pPr marL="685800" lvl="1" indent="-228600">
              <a:buAutoNum type="arabicPeriod"/>
            </a:pPr>
            <a:endParaRPr lang="en-US" altLang="zh-CN" dirty="0" smtClean="0"/>
          </a:p>
          <a:p>
            <a:pPr marL="228600" indent="-228600">
              <a:buAutoNum type="arabicPeriod"/>
            </a:pPr>
            <a:r>
              <a:rPr lang="zh-CN" altLang="en-US" dirty="0" smtClean="0"/>
              <a:t>并发的本质：</a:t>
            </a:r>
            <a:endParaRPr lang="en-US" altLang="zh-CN" dirty="0" smtClean="0"/>
          </a:p>
          <a:p>
            <a:pPr marL="228600" indent="-228600">
              <a:buAutoNum type="arabicPeriod"/>
            </a:pPr>
            <a:endParaRPr lang="en-US" altLang="zh-CN" dirty="0" smtClean="0"/>
          </a:p>
          <a:p>
            <a:pPr marL="685800" lvl="1" indent="-228600">
              <a:buAutoNum type="arabicPeriod"/>
            </a:pPr>
            <a:r>
              <a:rPr lang="zh-CN" altLang="en-US" baseline="0" dirty="0" smtClean="0"/>
              <a:t>系统： 使处理器能够拥有处理多任务的能力。</a:t>
            </a:r>
            <a:endParaRPr lang="en-US" altLang="zh-CN" baseline="0" dirty="0" smtClean="0"/>
          </a:p>
          <a:p>
            <a:pPr marL="685800" lvl="1" indent="-228600">
              <a:buAutoNum type="arabicPeriod"/>
            </a:pPr>
            <a:endParaRPr lang="en-US" altLang="zh-CN" baseline="0" dirty="0" smtClean="0"/>
          </a:p>
          <a:p>
            <a:pPr marL="685800" lvl="1" indent="-228600">
              <a:buAutoNum type="arabicPeriod"/>
            </a:pPr>
            <a:r>
              <a:rPr lang="zh-CN" altLang="en-US" dirty="0" smtClean="0"/>
              <a:t>程序：抢夺更多的 </a:t>
            </a:r>
            <a:r>
              <a:rPr lang="en-US" altLang="zh-CN" dirty="0" smtClean="0"/>
              <a:t>CPU </a:t>
            </a:r>
            <a:r>
              <a:rPr lang="zh-CN" altLang="en-US" dirty="0" smtClean="0"/>
              <a:t>资源，提升程序的性能。</a:t>
            </a:r>
            <a:endParaRPr lang="zh-CN" altLang="en-US"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6</a:t>
            </a:fld>
            <a:endParaRPr lang="zh-CN" altLang="en-US"/>
          </a:p>
        </p:txBody>
      </p:sp>
    </p:spTree>
    <p:extLst>
      <p:ext uri="{BB962C8B-B14F-4D97-AF65-F5344CB8AC3E}">
        <p14:creationId xmlns:p14="http://schemas.microsoft.com/office/powerpoint/2010/main" val="276872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46ECF7-CE15-4134-8AA1-80EFA4EB6861}" type="slidenum">
              <a:rPr lang="zh-CN" altLang="en-US" smtClean="0"/>
              <a:t>7</a:t>
            </a:fld>
            <a:endParaRPr lang="zh-CN" altLang="en-US"/>
          </a:p>
        </p:txBody>
      </p:sp>
    </p:spTree>
    <p:extLst>
      <p:ext uri="{BB962C8B-B14F-4D97-AF65-F5344CB8AC3E}">
        <p14:creationId xmlns:p14="http://schemas.microsoft.com/office/powerpoint/2010/main" val="3751046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简单阐述 </a:t>
            </a:r>
            <a:r>
              <a:rPr lang="en-US" altLang="zh-CN" dirty="0" smtClean="0"/>
              <a:t>chrome</a:t>
            </a:r>
            <a:r>
              <a:rPr lang="en-US" altLang="zh-CN" baseline="0" dirty="0" smtClean="0"/>
              <a:t> </a:t>
            </a:r>
            <a:r>
              <a:rPr lang="zh-CN" altLang="en-US" baseline="0" dirty="0" smtClean="0"/>
              <a:t>浏览器多进程架构：</a:t>
            </a:r>
            <a:endParaRPr lang="en-US" altLang="zh-CN" baseline="0" dirty="0" smtClean="0"/>
          </a:p>
          <a:p>
            <a:endParaRPr lang="en-US" altLang="zh-CN" baseline="0" dirty="0" smtClean="0"/>
          </a:p>
          <a:p>
            <a:pPr marL="228600" indent="-228600">
              <a:buAutoNum type="arabicPeriod"/>
            </a:pPr>
            <a:r>
              <a:rPr lang="zh-CN" altLang="en-US" baseline="0" dirty="0" smtClean="0"/>
              <a:t>浏览器有一个 </a:t>
            </a:r>
            <a:r>
              <a:rPr lang="en-US" altLang="zh-CN" baseline="0" dirty="0" smtClean="0"/>
              <a:t>Browser Process </a:t>
            </a:r>
            <a:r>
              <a:rPr lang="zh-CN" altLang="en-US" baseline="0" dirty="0" smtClean="0"/>
              <a:t>主进程，用于运行 </a:t>
            </a:r>
            <a:r>
              <a:rPr lang="en-US" altLang="zh-CN" baseline="0" dirty="0" smtClean="0"/>
              <a:t>UI</a:t>
            </a:r>
            <a:r>
              <a:rPr lang="zh-CN" altLang="en-US" baseline="0" dirty="0" smtClean="0"/>
              <a:t>（浏览器骨架），管理 </a:t>
            </a:r>
            <a:r>
              <a:rPr lang="en-US" altLang="zh-CN" baseline="0" dirty="0" smtClean="0"/>
              <a:t>Tab</a:t>
            </a:r>
            <a:r>
              <a:rPr lang="zh-CN" altLang="en-US" baseline="0" dirty="0" smtClean="0"/>
              <a:t>页、</a:t>
            </a:r>
            <a:r>
              <a:rPr lang="en-US" altLang="zh-CN" baseline="0" dirty="0" smtClean="0"/>
              <a:t>Plugin</a:t>
            </a:r>
            <a:r>
              <a:rPr lang="zh-CN" altLang="en-US" baseline="0" dirty="0" smtClean="0"/>
              <a:t>。</a:t>
            </a:r>
            <a:endParaRPr lang="en-US" altLang="zh-CN" baseline="0" dirty="0" smtClean="0"/>
          </a:p>
          <a:p>
            <a:pPr marL="228600" indent="-228600">
              <a:buAutoNum type="arabicPeriod"/>
            </a:pPr>
            <a:endParaRPr lang="en-US" altLang="zh-CN" baseline="0" dirty="0" smtClean="0"/>
          </a:p>
          <a:p>
            <a:pPr marL="228600" indent="-228600">
              <a:buAutoNum type="arabicPeriod"/>
            </a:pPr>
            <a:r>
              <a:rPr lang="zh-CN" altLang="en-US" baseline="0" dirty="0" smtClean="0"/>
              <a:t>每一个 </a:t>
            </a:r>
            <a:r>
              <a:rPr lang="en-US" altLang="zh-CN" baseline="0" dirty="0" smtClean="0"/>
              <a:t>Tab</a:t>
            </a:r>
            <a:r>
              <a:rPr lang="zh-CN" altLang="en-US" baseline="0" dirty="0" smtClean="0"/>
              <a:t>页 有单独的 </a:t>
            </a:r>
            <a:r>
              <a:rPr lang="en-US" altLang="zh-CN" baseline="0" dirty="0" smtClean="0"/>
              <a:t>Renderer Process</a:t>
            </a:r>
            <a:r>
              <a:rPr lang="zh-CN" altLang="en-US" baseline="0" dirty="0" smtClean="0"/>
              <a:t>（渲染器、渲染线程）</a:t>
            </a:r>
            <a:r>
              <a:rPr lang="en-US" altLang="zh-CN" baseline="0" dirty="0" smtClean="0"/>
              <a:t> </a:t>
            </a:r>
            <a:r>
              <a:rPr lang="zh-CN" altLang="en-US" baseline="0" dirty="0" smtClean="0"/>
              <a:t>进程。</a:t>
            </a:r>
            <a:endParaRPr lang="en-US" altLang="zh-CN" baseline="0" dirty="0" smtClean="0"/>
          </a:p>
          <a:p>
            <a:pPr marL="228600" indent="-228600">
              <a:buAutoNum type="arabicPeriod"/>
            </a:pPr>
            <a:endParaRPr lang="en-US" altLang="zh-CN" baseline="0" dirty="0" smtClean="0"/>
          </a:p>
          <a:p>
            <a:pPr marL="228600" indent="-228600">
              <a:buAutoNum type="arabicPeriod"/>
            </a:pPr>
            <a:r>
              <a:rPr lang="en-US" altLang="zh-CN" baseline="0" dirty="0" smtClean="0"/>
              <a:t>WebKit </a:t>
            </a:r>
            <a:r>
              <a:rPr lang="zh-CN" altLang="en-US" baseline="0" dirty="0" smtClean="0"/>
              <a:t>内核实现中断与 </a:t>
            </a:r>
            <a:r>
              <a:rPr lang="en-US" altLang="zh-CN" baseline="0" dirty="0" smtClean="0"/>
              <a:t>Html </a:t>
            </a:r>
            <a:r>
              <a:rPr lang="zh-CN" altLang="en-US" baseline="0" dirty="0" smtClean="0"/>
              <a:t>布局。</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管理渲染进程：</a:t>
            </a:r>
            <a:endParaRPr lang="en-US" altLang="zh-CN" baseline="0" dirty="0" smtClean="0"/>
          </a:p>
          <a:p>
            <a:pPr marL="0" indent="0">
              <a:buNone/>
            </a:pPr>
            <a:endParaRPr lang="en-US" altLang="zh-CN" baseline="0" dirty="0" smtClean="0"/>
          </a:p>
          <a:p>
            <a:pPr marL="0" indent="0">
              <a:buNone/>
            </a:pPr>
            <a:r>
              <a:rPr lang="en-US" altLang="zh-CN" baseline="0" dirty="0" smtClean="0"/>
              <a:t> </a:t>
            </a:r>
            <a:r>
              <a:rPr lang="zh-CN" altLang="en-US" baseline="0" dirty="0" smtClean="0"/>
              <a:t>每个 </a:t>
            </a:r>
            <a:r>
              <a:rPr lang="en-US" altLang="zh-CN" baseline="0" dirty="0" smtClean="0"/>
              <a:t>Renderer process </a:t>
            </a:r>
            <a:r>
              <a:rPr lang="zh-CN" altLang="en-US" baseline="0" dirty="0" smtClean="0"/>
              <a:t>都有一个 </a:t>
            </a:r>
            <a:r>
              <a:rPr lang="en-US" altLang="zh-CN" baseline="0" dirty="0" smtClean="0"/>
              <a:t>RenderProcess </a:t>
            </a:r>
            <a:r>
              <a:rPr lang="zh-CN" altLang="en-US" baseline="0" dirty="0" smtClean="0"/>
              <a:t>全局对象，而 </a:t>
            </a:r>
            <a:r>
              <a:rPr lang="en-US" altLang="zh-CN" baseline="0" dirty="0" smtClean="0"/>
              <a:t>Browser Process </a:t>
            </a:r>
            <a:r>
              <a:rPr lang="zh-CN" altLang="en-US" baseline="0" dirty="0" smtClean="0"/>
              <a:t>维护了一个对应的 </a:t>
            </a:r>
            <a:r>
              <a:rPr lang="en-US" altLang="zh-CN" baseline="0" dirty="0" smtClean="0"/>
              <a:t>RenderProcessHost </a:t>
            </a:r>
            <a:r>
              <a:rPr lang="zh-CN" altLang="en-US" baseline="0" dirty="0" smtClean="0"/>
              <a:t>对象。这两个对象通过 </a:t>
            </a:r>
            <a:r>
              <a:rPr lang="en-US" altLang="zh-CN" baseline="0" dirty="0" smtClean="0"/>
              <a:t>Chromium’s IPC System </a:t>
            </a:r>
            <a:r>
              <a:rPr lang="zh-CN" altLang="en-US" baseline="0" dirty="0" smtClean="0"/>
              <a:t>进行通信，维护每个 </a:t>
            </a:r>
            <a:r>
              <a:rPr lang="en-US" altLang="zh-CN" baseline="0" dirty="0" smtClean="0"/>
              <a:t>Tab</a:t>
            </a:r>
            <a:r>
              <a:rPr lang="zh-CN" altLang="en-US" baseline="0" dirty="0" smtClean="0"/>
              <a:t>页 的状态。</a:t>
            </a:r>
            <a:endParaRPr lang="zh-CN" altLang="en-US"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8</a:t>
            </a:fld>
            <a:endParaRPr lang="zh-CN" altLang="en-US"/>
          </a:p>
        </p:txBody>
      </p:sp>
    </p:spTree>
    <p:extLst>
      <p:ext uri="{BB962C8B-B14F-4D97-AF65-F5344CB8AC3E}">
        <p14:creationId xmlns:p14="http://schemas.microsoft.com/office/powerpoint/2010/main" val="224326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为什么要使用单线程模式：总所皆知多线程存在资源竞争与同步问题，如果两个线程同时对同一个</a:t>
            </a:r>
            <a:r>
              <a:rPr lang="en-US" altLang="zh-CN" dirty="0" smtClean="0"/>
              <a:t>DOM</a:t>
            </a:r>
            <a:r>
              <a:rPr lang="zh-CN" altLang="en-US" dirty="0" smtClean="0"/>
              <a:t>进行操作，无疑会导致页面渲染变的非常复杂。所以为了保持脚本的简单性而采用了单线程。</a:t>
            </a:r>
            <a:endParaRPr lang="en-US" altLang="zh-CN" dirty="0" smtClean="0">
              <a:solidFill>
                <a:srgbClr val="FFC000"/>
              </a:solidFill>
            </a:endParaRPr>
          </a:p>
          <a:p>
            <a:pPr marL="228600" indent="-228600">
              <a:buAutoNum type="arabicPeriod"/>
            </a:pPr>
            <a:r>
              <a:rPr lang="zh-CN" altLang="en-US" dirty="0" smtClean="0">
                <a:solidFill>
                  <a:srgbClr val="FFC000"/>
                </a:solidFill>
              </a:rPr>
              <a:t>同步、异步、阻塞、非阻塞在不同的层面含义不同：</a:t>
            </a:r>
            <a:r>
              <a:rPr lang="en-US" altLang="zh-CN" dirty="0" smtClean="0">
                <a:solidFill>
                  <a:srgbClr val="FFC000"/>
                </a:solidFill>
              </a:rPr>
              <a:t>CPU</a:t>
            </a:r>
            <a:r>
              <a:rPr lang="zh-CN" altLang="en-US" dirty="0" smtClean="0">
                <a:solidFill>
                  <a:srgbClr val="FFC000"/>
                </a:solidFill>
              </a:rPr>
              <a:t>层面，线程层面，程序层面。</a:t>
            </a:r>
            <a:endParaRPr lang="en-US" altLang="zh-CN" dirty="0" smtClean="0">
              <a:solidFill>
                <a:srgbClr val="FFC000"/>
              </a:solidFill>
            </a:endParaRPr>
          </a:p>
          <a:p>
            <a:endParaRPr lang="zh-CN" altLang="en-US"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10</a:t>
            </a:fld>
            <a:endParaRPr lang="zh-CN" altLang="en-US"/>
          </a:p>
        </p:txBody>
      </p:sp>
    </p:spTree>
    <p:extLst>
      <p:ext uri="{BB962C8B-B14F-4D97-AF65-F5344CB8AC3E}">
        <p14:creationId xmlns:p14="http://schemas.microsoft.com/office/powerpoint/2010/main" val="350632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647281" y="1412776"/>
            <a:ext cx="4897438" cy="683264"/>
          </a:xfrm>
          <a:prstGeom prst="rect">
            <a:avLst/>
          </a:prstGeom>
        </p:spPr>
        <p:txBody>
          <a:bodyPr>
            <a:spAutoFit/>
          </a:bodyPr>
          <a:lstStyle>
            <a:lvl1pPr marL="0" indent="0" algn="ctr">
              <a:lnSpc>
                <a:spcPct val="120000"/>
              </a:lnSpc>
              <a:buNone/>
              <a:defRPr sz="3200"/>
            </a:lvl1pPr>
          </a:lstStyle>
          <a:p>
            <a:pPr lvl="0"/>
            <a:r>
              <a:rPr lang="zh-CN" altLang="en-US" dirty="0" smtClean="0"/>
              <a:t>一级标题</a:t>
            </a:r>
            <a:endParaRPr lang="zh-CN" altLang="en-US" dirty="0"/>
          </a:p>
        </p:txBody>
      </p:sp>
      <p:sp>
        <p:nvSpPr>
          <p:cNvPr id="6" name="内容占位符 5"/>
          <p:cNvSpPr>
            <a:spLocks noGrp="1"/>
          </p:cNvSpPr>
          <p:nvPr>
            <p:ph sz="quarter" idx="11"/>
          </p:nvPr>
        </p:nvSpPr>
        <p:spPr>
          <a:xfrm>
            <a:off x="3647728" y="2636838"/>
            <a:ext cx="4897437" cy="2232025"/>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150791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文字排版">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827748" y="997151"/>
            <a:ext cx="4536504" cy="683264"/>
          </a:xfrm>
          <a:prstGeom prst="rect">
            <a:avLst/>
          </a:prstGeom>
        </p:spPr>
        <p:txBody>
          <a:bodyPr>
            <a:spAutoFit/>
          </a:bodyPr>
          <a:lstStyle>
            <a:lvl1pPr marL="0" indent="0" algn="ctr">
              <a:lnSpc>
                <a:spcPct val="120000"/>
              </a:lnSpc>
              <a:buNone/>
              <a:defRPr sz="3200"/>
            </a:lvl1pPr>
          </a:lstStyle>
          <a:p>
            <a:pPr lvl="0"/>
            <a:r>
              <a:rPr lang="zh-CN" altLang="en-US" dirty="0" smtClean="0"/>
              <a:t>二级标题</a:t>
            </a:r>
            <a:endParaRPr lang="zh-CN" altLang="en-US" dirty="0"/>
          </a:p>
        </p:txBody>
      </p:sp>
      <p:sp>
        <p:nvSpPr>
          <p:cNvPr id="8" name="内容占位符 7"/>
          <p:cNvSpPr>
            <a:spLocks noGrp="1"/>
          </p:cNvSpPr>
          <p:nvPr>
            <p:ph sz="quarter" idx="11"/>
          </p:nvPr>
        </p:nvSpPr>
        <p:spPr>
          <a:xfrm>
            <a:off x="3827749" y="2275458"/>
            <a:ext cx="4572508" cy="1225550"/>
          </a:xfrm>
          <a:prstGeom prst="rect">
            <a:avLst/>
          </a:prstGeom>
        </p:spPr>
        <p:txBody>
          <a:bodyPr/>
          <a:lstStyle>
            <a:lvl1pPr>
              <a:lnSpc>
                <a:spcPct val="120000"/>
              </a:lnSpc>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175838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图片排版">
    <p:spTree>
      <p:nvGrpSpPr>
        <p:cNvPr id="1" name=""/>
        <p:cNvGrpSpPr/>
        <p:nvPr/>
      </p:nvGrpSpPr>
      <p:grpSpPr>
        <a:xfrm>
          <a:off x="0" y="0"/>
          <a:ext cx="0" cy="0"/>
          <a:chOff x="0" y="0"/>
          <a:chExt cx="0" cy="0"/>
        </a:xfrm>
      </p:grpSpPr>
      <p:sp>
        <p:nvSpPr>
          <p:cNvPr id="6" name="图片占位符 5"/>
          <p:cNvSpPr>
            <a:spLocks noGrp="1"/>
          </p:cNvSpPr>
          <p:nvPr>
            <p:ph type="pic" sz="quarter" idx="11" hasCustomPrompt="1"/>
          </p:nvPr>
        </p:nvSpPr>
        <p:spPr>
          <a:xfrm>
            <a:off x="482600" y="1916832"/>
            <a:ext cx="11214100" cy="4420468"/>
          </a:xfrm>
          <a:prstGeom prst="rect">
            <a:avLst/>
          </a:prstGeom>
        </p:spPr>
        <p:txBody>
          <a:bodyPr/>
          <a:lstStyle>
            <a:lvl1pPr marL="0" indent="0">
              <a:buNone/>
              <a:defRPr/>
            </a:lvl1pPr>
          </a:lstStyle>
          <a:p>
            <a:r>
              <a:rPr lang="zh-CN" altLang="en-US" dirty="0" smtClean="0"/>
              <a:t>代码示例</a:t>
            </a:r>
            <a:endParaRPr lang="en-US" altLang="zh-CN" dirty="0" smtClean="0"/>
          </a:p>
        </p:txBody>
      </p:sp>
      <p:sp>
        <p:nvSpPr>
          <p:cNvPr id="7" name="文本框 6"/>
          <p:cNvSpPr txBox="1">
            <a:spLocks noChangeAspect="1"/>
          </p:cNvSpPr>
          <p:nvPr userDrawn="1"/>
        </p:nvSpPr>
        <p:spPr>
          <a:xfrm>
            <a:off x="4079776" y="1003885"/>
            <a:ext cx="4032448" cy="683264"/>
          </a:xfrm>
          <a:prstGeom prst="rect">
            <a:avLst/>
          </a:prstGeom>
          <a:noFill/>
        </p:spPr>
        <p:txBody>
          <a:bodyPr wrap="square" rtlCol="0">
            <a:spAutoFit/>
          </a:bodyPr>
          <a:lstStyle/>
          <a:p>
            <a:pPr algn="ctr">
              <a:lnSpc>
                <a:spcPct val="120000"/>
              </a:lnSpc>
            </a:pPr>
            <a:r>
              <a:rPr lang="zh-CN" altLang="en-US" sz="3200" dirty="0" smtClean="0"/>
              <a:t>代码示例</a:t>
            </a:r>
            <a:endParaRPr lang="zh-CN" altLang="en-US" sz="3200" dirty="0"/>
          </a:p>
        </p:txBody>
      </p:sp>
    </p:spTree>
    <p:extLst>
      <p:ext uri="{BB962C8B-B14F-4D97-AF65-F5344CB8AC3E}">
        <p14:creationId xmlns:p14="http://schemas.microsoft.com/office/powerpoint/2010/main" val="37230598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097503"/>
      </p:ext>
    </p:extLst>
  </p:cSld>
  <p:clrMap bg1="dk1" tx1="lt1" bg2="dk2" tx2="lt2" accent1="accent1" accent2="accent2" accent3="accent3" accent4="accent4" accent5="accent5" accent6="accent6" hlink="hlink" folHlink="folHlink"/>
  <p:sldLayoutIdLst>
    <p:sldLayoutId id="2147483651" r:id="rId1"/>
    <p:sldLayoutId id="2147483649" r:id="rId2"/>
    <p:sldLayoutId id="214748365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73127" y="3185177"/>
            <a:ext cx="6445746" cy="1900007"/>
          </a:xfrm>
        </p:spPr>
        <p:txBody>
          <a:bodyPr/>
          <a:lstStyle/>
          <a:p>
            <a:pPr marL="457200" lvl="0" indent="-457200" algn="l" rtl="0" eaLnBrk="1" latinLnBrk="0" hangingPunct="1">
              <a:buFont typeface="Arial" panose="020B0604020202020204" pitchFamily="34" charset="0"/>
              <a:buChar char="•"/>
            </a:pPr>
            <a:r>
              <a:rPr lang="zh-CN" altLang="en-US" sz="2800" kern="1200" dirty="0" smtClean="0">
                <a:solidFill>
                  <a:schemeClr val="tx1">
                    <a:lumMod val="75000"/>
                  </a:schemeClr>
                </a:solidFill>
                <a:effectLst/>
                <a:latin typeface="+mn-ea"/>
                <a:cs typeface="+mj-cs"/>
              </a:rPr>
              <a:t>并发模型与事件循环</a:t>
            </a:r>
            <a:endParaRPr lang="zh-CN" altLang="zh-CN" sz="2800" dirty="0" smtClean="0">
              <a:solidFill>
                <a:schemeClr val="tx1">
                  <a:lumMod val="75000"/>
                </a:schemeClr>
              </a:solidFill>
              <a:effectLst/>
              <a:latin typeface="+mn-ea"/>
            </a:endParaRPr>
          </a:p>
          <a:p>
            <a:pPr marL="457200" lvl="0" indent="-457200" algn="l">
              <a:buFont typeface="Arial" panose="020B0604020202020204" pitchFamily="34" charset="0"/>
              <a:buChar char="•"/>
            </a:pPr>
            <a:r>
              <a:rPr lang="en-US" altLang="zh-CN" sz="2800" kern="1200" dirty="0" smtClean="0">
                <a:solidFill>
                  <a:schemeClr val="tx1">
                    <a:lumMod val="75000"/>
                  </a:schemeClr>
                </a:solidFill>
                <a:effectLst/>
                <a:latin typeface="+mn-ea"/>
                <a:cs typeface="+mj-cs"/>
              </a:rPr>
              <a:t>setTimeout</a:t>
            </a:r>
            <a:r>
              <a:rPr lang="zh-CN" altLang="zh-CN" sz="2800" kern="1200" dirty="0" smtClean="0">
                <a:solidFill>
                  <a:schemeClr val="tx1">
                    <a:lumMod val="75000"/>
                  </a:schemeClr>
                </a:solidFill>
                <a:effectLst/>
                <a:latin typeface="+mn-ea"/>
                <a:cs typeface="+mj-cs"/>
              </a:rPr>
              <a:t>、</a:t>
            </a:r>
            <a:r>
              <a:rPr lang="en-US" altLang="zh-CN" sz="2800" b="1" i="0" kern="1200" dirty="0" smtClean="0">
                <a:solidFill>
                  <a:schemeClr val="tx1">
                    <a:lumMod val="75000"/>
                  </a:schemeClr>
                </a:solidFill>
                <a:effectLst/>
                <a:latin typeface="+mn-ea"/>
                <a:cs typeface="+mj-cs"/>
              </a:rPr>
              <a:t>setInterval </a:t>
            </a:r>
            <a:r>
              <a:rPr lang="zh-CN" altLang="zh-CN" sz="2800" b="1" i="0" kern="1200" dirty="0" smtClean="0">
                <a:solidFill>
                  <a:schemeClr val="tx1">
                    <a:lumMod val="75000"/>
                  </a:schemeClr>
                </a:solidFill>
                <a:effectLst/>
                <a:latin typeface="+mn-ea"/>
                <a:cs typeface="+mj-cs"/>
              </a:rPr>
              <a:t>应用</a:t>
            </a:r>
            <a:r>
              <a:rPr lang="zh-CN" altLang="zh-CN" sz="2800" b="1" dirty="0">
                <a:solidFill>
                  <a:schemeClr val="tx1">
                    <a:lumMod val="75000"/>
                  </a:schemeClr>
                </a:solidFill>
                <a:latin typeface="+mn-ea"/>
              </a:rPr>
              <a:t>约束</a:t>
            </a:r>
            <a:endParaRPr lang="zh-CN" altLang="zh-CN" sz="2800" dirty="0" smtClean="0">
              <a:solidFill>
                <a:schemeClr val="tx1">
                  <a:lumMod val="75000"/>
                </a:schemeClr>
              </a:solidFill>
              <a:effectLst/>
              <a:latin typeface="+mn-ea"/>
            </a:endParaRPr>
          </a:p>
          <a:p>
            <a:pPr marL="457200" lvl="0" indent="-457200" algn="l" rtl="0" eaLnBrk="1" latinLnBrk="0" hangingPunct="1">
              <a:buFont typeface="Arial" panose="020B0604020202020204" pitchFamily="34" charset="0"/>
              <a:buChar char="•"/>
            </a:pPr>
            <a:r>
              <a:rPr lang="en-US" altLang="zh-CN" sz="2800" kern="1200" dirty="0" smtClean="0">
                <a:solidFill>
                  <a:schemeClr val="tx1">
                    <a:lumMod val="75000"/>
                  </a:schemeClr>
                </a:solidFill>
                <a:effectLst/>
                <a:latin typeface="+mn-ea"/>
                <a:cs typeface="+mj-cs"/>
              </a:rPr>
              <a:t>$nextTick</a:t>
            </a:r>
            <a:r>
              <a:rPr lang="en-US" altLang="zh-CN" sz="2800" kern="1200" baseline="0" dirty="0" smtClean="0">
                <a:solidFill>
                  <a:schemeClr val="tx1">
                    <a:lumMod val="75000"/>
                  </a:schemeClr>
                </a:solidFill>
                <a:effectLst/>
                <a:latin typeface="+mn-ea"/>
                <a:cs typeface="+mj-cs"/>
              </a:rPr>
              <a:t> </a:t>
            </a:r>
            <a:r>
              <a:rPr lang="zh-CN" altLang="zh-CN" sz="2800" kern="1200" baseline="0" dirty="0" smtClean="0">
                <a:solidFill>
                  <a:schemeClr val="tx1">
                    <a:lumMod val="75000"/>
                  </a:schemeClr>
                </a:solidFill>
                <a:effectLst/>
                <a:latin typeface="+mn-ea"/>
                <a:cs typeface="+mj-cs"/>
              </a:rPr>
              <a:t>解读</a:t>
            </a:r>
            <a:endParaRPr lang="en-US" altLang="zh-CN" sz="2800" kern="1200" baseline="0" dirty="0" smtClean="0">
              <a:solidFill>
                <a:schemeClr val="tx1">
                  <a:lumMod val="75000"/>
                </a:schemeClr>
              </a:solidFill>
              <a:effectLst/>
              <a:latin typeface="+mn-ea"/>
            </a:endParaRPr>
          </a:p>
        </p:txBody>
      </p:sp>
      <p:sp>
        <p:nvSpPr>
          <p:cNvPr id="4" name="标题 3"/>
          <p:cNvSpPr>
            <a:spLocks noGrp="1"/>
          </p:cNvSpPr>
          <p:nvPr>
            <p:ph type="title" idx="4294967295"/>
          </p:nvPr>
        </p:nvSpPr>
        <p:spPr>
          <a:xfrm>
            <a:off x="482600" y="1661493"/>
            <a:ext cx="11214100" cy="687387"/>
          </a:xfrm>
          <a:prstGeom prst="rect">
            <a:avLst/>
          </a:prstGeom>
        </p:spPr>
        <p:txBody>
          <a:bodyPr/>
          <a:lstStyle/>
          <a:p>
            <a:pPr algn="ctr" rtl="0" eaLnBrk="1" fontAlgn="auto" latinLnBrk="0" hangingPunct="1"/>
            <a:r>
              <a:rPr lang="en-US" altLang="zh-CN" sz="3200" dirty="0" smtClean="0">
                <a:latin typeface="+mj-ea"/>
              </a:rPr>
              <a:t>JavaScript</a:t>
            </a:r>
            <a:r>
              <a:rPr lang="zh-CN" altLang="en-US" sz="3200" dirty="0" smtClean="0">
                <a:latin typeface="+mj-ea"/>
              </a:rPr>
              <a:t>基础二</a:t>
            </a:r>
            <a:endParaRPr lang="zh-CN" altLang="zh-CN" sz="3200" dirty="0" smtClean="0">
              <a:effectLst/>
              <a:latin typeface="+mn-ea"/>
              <a:ea typeface="+mn-ea"/>
            </a:endParaRPr>
          </a:p>
        </p:txBody>
      </p:sp>
    </p:spTree>
    <p:extLst>
      <p:ext uri="{BB962C8B-B14F-4D97-AF65-F5344CB8AC3E}">
        <p14:creationId xmlns:p14="http://schemas.microsoft.com/office/powerpoint/2010/main" val="421559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0" y="2024967"/>
            <a:ext cx="12192000" cy="4340348"/>
          </a:xfrm>
        </p:spPr>
        <p:txBody>
          <a:bodyPr/>
          <a:lstStyle/>
          <a:p>
            <a:r>
              <a:rPr lang="zh-CN" altLang="en-US" dirty="0" smtClean="0">
                <a:solidFill>
                  <a:schemeClr val="tx1">
                    <a:lumMod val="85000"/>
                  </a:schemeClr>
                </a:solidFill>
                <a:latin typeface="+mn-ea"/>
              </a:rPr>
              <a:t>同</a:t>
            </a:r>
            <a:r>
              <a:rPr lang="zh-CN" altLang="en-US" dirty="0">
                <a:solidFill>
                  <a:schemeClr val="tx1">
                    <a:lumMod val="85000"/>
                  </a:schemeClr>
                </a:solidFill>
                <a:latin typeface="+mn-ea"/>
              </a:rPr>
              <a:t>步：</a:t>
            </a:r>
          </a:p>
          <a:p>
            <a:pPr marL="457200" lvl="1" indent="0">
              <a:buNone/>
            </a:pPr>
            <a:r>
              <a:rPr lang="zh-CN" altLang="en-US" dirty="0">
                <a:solidFill>
                  <a:schemeClr val="tx1">
                    <a:lumMod val="65000"/>
                  </a:schemeClr>
                </a:solidFill>
                <a:latin typeface="+mn-ea"/>
              </a:rPr>
              <a:t>发出一</a:t>
            </a:r>
            <a:r>
              <a:rPr lang="zh-CN" altLang="en-US" dirty="0" smtClean="0">
                <a:solidFill>
                  <a:schemeClr val="tx1">
                    <a:lumMod val="65000"/>
                  </a:schemeClr>
                </a:solidFill>
                <a:latin typeface="+mn-ea"/>
              </a:rPr>
              <a:t>个调用后</a:t>
            </a:r>
            <a:r>
              <a:rPr lang="zh-CN" altLang="en-US" dirty="0">
                <a:solidFill>
                  <a:schemeClr val="tx1">
                    <a:lumMod val="65000"/>
                  </a:schemeClr>
                </a:solidFill>
                <a:latin typeface="+mn-ea"/>
              </a:rPr>
              <a:t>，在没有结果之前，</a:t>
            </a:r>
            <a:r>
              <a:rPr lang="zh-CN" altLang="en-US" dirty="0" smtClean="0">
                <a:solidFill>
                  <a:schemeClr val="tx1">
                    <a:lumMod val="65000"/>
                  </a:schemeClr>
                </a:solidFill>
                <a:latin typeface="+mn-ea"/>
              </a:rPr>
              <a:t>该调用不</a:t>
            </a:r>
            <a:r>
              <a:rPr lang="zh-CN" altLang="en-US" dirty="0">
                <a:solidFill>
                  <a:schemeClr val="tx1">
                    <a:lumMod val="65000"/>
                  </a:schemeClr>
                </a:solidFill>
                <a:latin typeface="+mn-ea"/>
              </a:rPr>
              <a:t>返回；调用</a:t>
            </a:r>
            <a:r>
              <a:rPr lang="zh-CN" altLang="en-US" dirty="0" smtClean="0">
                <a:solidFill>
                  <a:schemeClr val="tx1">
                    <a:lumMod val="65000"/>
                  </a:schemeClr>
                </a:solidFill>
                <a:latin typeface="+mn-ea"/>
              </a:rPr>
              <a:t>者一</a:t>
            </a:r>
            <a:r>
              <a:rPr lang="zh-CN" altLang="en-US" dirty="0">
                <a:solidFill>
                  <a:schemeClr val="tx1">
                    <a:lumMod val="65000"/>
                  </a:schemeClr>
                </a:solidFill>
                <a:latin typeface="+mn-ea"/>
              </a:rPr>
              <a:t>直等待调用结果的返回。</a:t>
            </a:r>
            <a:endParaRPr lang="zh-CN" altLang="en-US" sz="2000" dirty="0">
              <a:solidFill>
                <a:schemeClr val="tx1">
                  <a:lumMod val="65000"/>
                </a:schemeClr>
              </a:solidFill>
              <a:latin typeface="+mn-ea"/>
            </a:endParaRPr>
          </a:p>
          <a:p>
            <a:r>
              <a:rPr lang="zh-CN" altLang="en-US" dirty="0">
                <a:solidFill>
                  <a:schemeClr val="tx1">
                    <a:lumMod val="85000"/>
                  </a:schemeClr>
                </a:solidFill>
                <a:latin typeface="+mn-ea"/>
              </a:rPr>
              <a:t>异步：</a:t>
            </a:r>
          </a:p>
          <a:p>
            <a:pPr marL="457200" lvl="1" indent="0">
              <a:buNone/>
            </a:pPr>
            <a:r>
              <a:rPr lang="zh-CN" altLang="en-US" dirty="0">
                <a:solidFill>
                  <a:schemeClr val="tx1">
                    <a:lumMod val="65000"/>
                  </a:schemeClr>
                </a:solidFill>
                <a:latin typeface="+mn-ea"/>
              </a:rPr>
              <a:t>发出一</a:t>
            </a:r>
            <a:r>
              <a:rPr lang="zh-CN" altLang="en-US" dirty="0" smtClean="0">
                <a:solidFill>
                  <a:schemeClr val="tx1">
                    <a:lumMod val="65000"/>
                  </a:schemeClr>
                </a:solidFill>
                <a:latin typeface="+mn-ea"/>
              </a:rPr>
              <a:t>个调用后</a:t>
            </a:r>
            <a:r>
              <a:rPr lang="zh-CN" altLang="en-US" dirty="0">
                <a:solidFill>
                  <a:schemeClr val="tx1">
                    <a:lumMod val="65000"/>
                  </a:schemeClr>
                </a:solidFill>
                <a:latin typeface="+mn-ea"/>
              </a:rPr>
              <a:t>，立刻返回，没有调用结果；被调用</a:t>
            </a:r>
            <a:r>
              <a:rPr lang="zh-CN" altLang="en-US" dirty="0" smtClean="0">
                <a:solidFill>
                  <a:schemeClr val="tx1">
                    <a:lumMod val="65000"/>
                  </a:schemeClr>
                </a:solidFill>
                <a:latin typeface="+mn-ea"/>
              </a:rPr>
              <a:t>者通</a:t>
            </a:r>
            <a:r>
              <a:rPr lang="zh-CN" altLang="en-US" dirty="0">
                <a:solidFill>
                  <a:schemeClr val="tx1">
                    <a:lumMod val="65000"/>
                  </a:schemeClr>
                </a:solidFill>
                <a:latin typeface="+mn-ea"/>
              </a:rPr>
              <a:t>过状态、通知来通</a:t>
            </a:r>
            <a:r>
              <a:rPr lang="zh-CN" altLang="en-US" dirty="0" smtClean="0">
                <a:solidFill>
                  <a:schemeClr val="tx1">
                    <a:lumMod val="65000"/>
                  </a:schemeClr>
                </a:solidFill>
                <a:latin typeface="+mn-ea"/>
              </a:rPr>
              <a:t>知调</a:t>
            </a:r>
            <a:r>
              <a:rPr lang="zh-CN" altLang="en-US" dirty="0">
                <a:solidFill>
                  <a:schemeClr val="tx1">
                    <a:lumMod val="65000"/>
                  </a:schemeClr>
                </a:solidFill>
                <a:latin typeface="+mn-ea"/>
              </a:rPr>
              <a:t>用者</a:t>
            </a:r>
            <a:r>
              <a:rPr lang="zh-CN" altLang="en-US" dirty="0" smtClean="0">
                <a:solidFill>
                  <a:schemeClr val="tx1">
                    <a:lumMod val="65000"/>
                  </a:schemeClr>
                </a:solidFill>
                <a:latin typeface="+mn-ea"/>
              </a:rPr>
              <a:t>。</a:t>
            </a:r>
            <a:endParaRPr lang="en-US" altLang="zh-CN" sz="2000" dirty="0">
              <a:solidFill>
                <a:schemeClr val="tx1">
                  <a:lumMod val="65000"/>
                </a:schemeClr>
              </a:solidFill>
              <a:latin typeface="+mn-ea"/>
            </a:endParaRPr>
          </a:p>
          <a:p>
            <a:r>
              <a:rPr lang="zh-CN" altLang="en-US" dirty="0">
                <a:solidFill>
                  <a:schemeClr val="tx1">
                    <a:lumMod val="85000"/>
                  </a:schemeClr>
                </a:solidFill>
                <a:latin typeface="+mn-ea"/>
              </a:rPr>
              <a:t>阻塞：</a:t>
            </a:r>
            <a:endParaRPr lang="en-US" altLang="zh-CN" dirty="0">
              <a:solidFill>
                <a:schemeClr val="tx1">
                  <a:lumMod val="85000"/>
                </a:schemeClr>
              </a:solidFill>
              <a:latin typeface="+mn-ea"/>
            </a:endParaRPr>
          </a:p>
          <a:p>
            <a:pPr marL="457200" lvl="1" indent="0">
              <a:lnSpc>
                <a:spcPct val="120000"/>
              </a:lnSpc>
              <a:buNone/>
            </a:pPr>
            <a:r>
              <a:rPr lang="zh-CN" altLang="en-US" dirty="0">
                <a:solidFill>
                  <a:schemeClr val="tx1">
                    <a:lumMod val="65000"/>
                  </a:schemeClr>
                </a:solidFill>
                <a:latin typeface="+mn-ea"/>
              </a:rPr>
              <a:t>线程被挂起，无法继续执行。</a:t>
            </a:r>
            <a:endParaRPr lang="en-US" altLang="zh-CN" dirty="0">
              <a:solidFill>
                <a:schemeClr val="tx1">
                  <a:lumMod val="65000"/>
                </a:schemeClr>
              </a:solidFill>
              <a:latin typeface="+mn-ea"/>
            </a:endParaRPr>
          </a:p>
          <a:p>
            <a:r>
              <a:rPr lang="zh-CN" altLang="en-US" dirty="0">
                <a:solidFill>
                  <a:schemeClr val="tx1">
                    <a:lumMod val="85000"/>
                  </a:schemeClr>
                </a:solidFill>
                <a:latin typeface="+mn-ea"/>
              </a:rPr>
              <a:t>非阻塞：</a:t>
            </a:r>
            <a:endParaRPr lang="en-US" altLang="zh-CN" dirty="0">
              <a:solidFill>
                <a:schemeClr val="tx1">
                  <a:lumMod val="85000"/>
                </a:schemeClr>
              </a:solidFill>
              <a:latin typeface="+mn-ea"/>
            </a:endParaRPr>
          </a:p>
          <a:p>
            <a:pPr marL="457200" lvl="1" indent="0">
              <a:buNone/>
            </a:pPr>
            <a:r>
              <a:rPr lang="zh-CN" altLang="en-US" dirty="0">
                <a:solidFill>
                  <a:schemeClr val="tx1">
                    <a:lumMod val="65000"/>
                  </a:schemeClr>
                </a:solidFill>
                <a:latin typeface="+mn-ea"/>
              </a:rPr>
              <a:t>调</a:t>
            </a:r>
            <a:r>
              <a:rPr lang="zh-CN" altLang="en-US" dirty="0" smtClean="0">
                <a:solidFill>
                  <a:schemeClr val="tx1">
                    <a:lumMod val="65000"/>
                  </a:schemeClr>
                </a:solidFill>
                <a:latin typeface="+mn-ea"/>
              </a:rPr>
              <a:t>用不</a:t>
            </a:r>
            <a:r>
              <a:rPr lang="zh-CN" altLang="en-US" dirty="0">
                <a:solidFill>
                  <a:schemeClr val="tx1">
                    <a:lumMod val="65000"/>
                  </a:schemeClr>
                </a:solidFill>
                <a:latin typeface="+mn-ea"/>
              </a:rPr>
              <a:t>会阻塞线程，可以继续执行其他程序。</a:t>
            </a:r>
            <a:endParaRPr lang="en-US" altLang="zh-CN" dirty="0">
              <a:solidFill>
                <a:schemeClr val="tx1">
                  <a:lumMod val="65000"/>
                </a:schemeClr>
              </a:solidFill>
              <a:latin typeface="+mn-ea"/>
            </a:endParaRPr>
          </a:p>
          <a:p>
            <a:pPr marL="457200" lvl="1" indent="0">
              <a:buNone/>
            </a:pPr>
            <a:endParaRPr lang="en-US" altLang="zh-CN" sz="2000" dirty="0">
              <a:solidFill>
                <a:schemeClr val="tx1">
                  <a:lumMod val="65000"/>
                </a:schemeClr>
              </a:solidFill>
              <a:latin typeface="+mn-ea"/>
            </a:endParaRPr>
          </a:p>
        </p:txBody>
      </p:sp>
      <p:sp>
        <p:nvSpPr>
          <p:cNvPr id="2" name="文本框 1"/>
          <p:cNvSpPr txBox="1"/>
          <p:nvPr/>
        </p:nvSpPr>
        <p:spPr>
          <a:xfrm>
            <a:off x="481473" y="908050"/>
            <a:ext cx="11214100" cy="584775"/>
          </a:xfrm>
          <a:prstGeom prst="rect">
            <a:avLst/>
          </a:prstGeom>
          <a:noFill/>
        </p:spPr>
        <p:txBody>
          <a:bodyPr wrap="square" rtlCol="0">
            <a:spAutoFit/>
          </a:bodyPr>
          <a:lstStyle/>
          <a:p>
            <a:pPr algn="ctr"/>
            <a:r>
              <a:rPr lang="zh-CN" altLang="en-US" sz="3200" dirty="0"/>
              <a:t>异步编</a:t>
            </a:r>
            <a:r>
              <a:rPr lang="zh-CN" altLang="en-US" sz="3200" dirty="0" smtClean="0"/>
              <a:t>程</a:t>
            </a:r>
            <a:endParaRPr lang="zh-CN" altLang="en-US" sz="3200" dirty="0"/>
          </a:p>
        </p:txBody>
      </p:sp>
    </p:spTree>
    <p:extLst>
      <p:ext uri="{BB962C8B-B14F-4D97-AF65-F5344CB8AC3E}">
        <p14:creationId xmlns:p14="http://schemas.microsoft.com/office/powerpoint/2010/main" val="200778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2920" y="836712"/>
            <a:ext cx="11137696" cy="2376264"/>
          </a:xfrm>
        </p:spPr>
        <p:txBody>
          <a:bodyPr>
            <a:noAutofit/>
          </a:bodyPr>
          <a:lstStyle/>
          <a:p>
            <a:r>
              <a:rPr lang="zh-CN" altLang="en-US" dirty="0" smtClean="0"/>
              <a:t>从程序层面理解</a:t>
            </a:r>
            <a:endParaRPr lang="en-US" altLang="zh-CN" dirty="0" smtClean="0"/>
          </a:p>
          <a:p>
            <a:r>
              <a:rPr lang="en-US" altLang="zh-CN" sz="1200" dirty="0" smtClean="0"/>
              <a:t> </a:t>
            </a:r>
            <a:r>
              <a:rPr lang="en-US" altLang="zh-CN" dirty="0" smtClean="0"/>
              <a:t/>
            </a:r>
            <a:br>
              <a:rPr lang="en-US" altLang="zh-CN" dirty="0" smtClean="0"/>
            </a:br>
            <a:r>
              <a:rPr lang="en-US" altLang="zh-CN" sz="3200" dirty="0" smtClean="0">
                <a:solidFill>
                  <a:schemeClr val="tx1">
                    <a:lumMod val="75000"/>
                  </a:schemeClr>
                </a:solidFill>
              </a:rPr>
              <a:t>CPU</a:t>
            </a:r>
            <a:r>
              <a:rPr lang="zh-CN" altLang="en-US" sz="3200" dirty="0">
                <a:solidFill>
                  <a:schemeClr val="tx1">
                    <a:lumMod val="75000"/>
                  </a:schemeClr>
                </a:solidFill>
              </a:rPr>
              <a:t>、线程、程序</a:t>
            </a:r>
            <a:endParaRPr lang="en-US" altLang="zh-CN" sz="3200" dirty="0">
              <a:solidFill>
                <a:schemeClr val="tx1">
                  <a:lumMod val="75000"/>
                </a:schemeClr>
              </a:solidFill>
            </a:endParaRPr>
          </a:p>
          <a:p>
            <a:pPr marL="457200" lvl="1" indent="0" algn="ctr">
              <a:lnSpc>
                <a:spcPct val="120000"/>
              </a:lnSpc>
              <a:buNone/>
            </a:pPr>
            <a:r>
              <a:rPr lang="zh-CN" altLang="en-US" dirty="0">
                <a:solidFill>
                  <a:schemeClr val="tx1">
                    <a:lumMod val="65000"/>
                  </a:schemeClr>
                </a:solidFill>
              </a:rPr>
              <a:t>同步、异步、阻塞、非阻塞在不同的层面的含义不同</a:t>
            </a:r>
          </a:p>
          <a:p>
            <a:endParaRPr lang="zh-CN" altLang="en-US" dirty="0"/>
          </a:p>
        </p:txBody>
      </p:sp>
      <p:sp>
        <p:nvSpPr>
          <p:cNvPr id="3" name="内容占位符 2"/>
          <p:cNvSpPr>
            <a:spLocks noGrp="1"/>
          </p:cNvSpPr>
          <p:nvPr>
            <p:ph sz="quarter" idx="11"/>
          </p:nvPr>
        </p:nvSpPr>
        <p:spPr>
          <a:xfrm>
            <a:off x="479376" y="3645024"/>
            <a:ext cx="11214100" cy="2793876"/>
          </a:xfrm>
        </p:spPr>
        <p:txBody>
          <a:bodyPr/>
          <a:lstStyle/>
          <a:p>
            <a:r>
              <a:rPr lang="zh-CN" altLang="en-US" sz="2400" dirty="0" smtClean="0">
                <a:solidFill>
                  <a:schemeClr val="tx1">
                    <a:lumMod val="85000"/>
                  </a:schemeClr>
                </a:solidFill>
                <a:latin typeface="+mn-ea"/>
              </a:rPr>
              <a:t>同步、异步：</a:t>
            </a:r>
            <a:r>
              <a:rPr lang="zh-CN" altLang="en-US" sz="2400" dirty="0" smtClean="0">
                <a:solidFill>
                  <a:schemeClr val="tx1">
                    <a:lumMod val="65000"/>
                  </a:schemeClr>
                </a:solidFill>
                <a:latin typeface="+mn-ea"/>
              </a:rPr>
              <a:t>消息通讯机制。</a:t>
            </a:r>
            <a:endParaRPr lang="en-US" altLang="zh-CN" sz="2400" dirty="0" smtClean="0">
              <a:solidFill>
                <a:schemeClr val="tx1">
                  <a:lumMod val="65000"/>
                </a:schemeClr>
              </a:solidFill>
              <a:latin typeface="+mn-ea"/>
            </a:endParaRPr>
          </a:p>
          <a:p>
            <a:r>
              <a:rPr lang="zh-CN" altLang="en-US" sz="2400" dirty="0">
                <a:solidFill>
                  <a:schemeClr val="tx1">
                    <a:lumMod val="85000"/>
                  </a:schemeClr>
                </a:solidFill>
                <a:latin typeface="+mn-ea"/>
              </a:rPr>
              <a:t>阻</a:t>
            </a:r>
            <a:r>
              <a:rPr lang="zh-CN" altLang="en-US" sz="2400" dirty="0" smtClean="0">
                <a:solidFill>
                  <a:schemeClr val="tx1">
                    <a:lumMod val="85000"/>
                  </a:schemeClr>
                </a:solidFill>
                <a:latin typeface="+mn-ea"/>
              </a:rPr>
              <a:t>塞、非阻塞</a:t>
            </a:r>
            <a:r>
              <a:rPr lang="zh-CN" altLang="en-US" sz="2400" dirty="0" smtClean="0">
                <a:solidFill>
                  <a:schemeClr val="tx1">
                    <a:lumMod val="50000"/>
                  </a:schemeClr>
                </a:solidFill>
                <a:latin typeface="+mn-ea"/>
              </a:rPr>
              <a:t>：</a:t>
            </a:r>
            <a:r>
              <a:rPr lang="zh-CN" altLang="en-US" sz="2400" dirty="0" smtClean="0">
                <a:solidFill>
                  <a:schemeClr val="tx1">
                    <a:lumMod val="65000"/>
                  </a:schemeClr>
                </a:solidFill>
                <a:latin typeface="+mn-ea"/>
              </a:rPr>
              <a:t>程序在等待调用结果（消息、返回值）时的状态。</a:t>
            </a:r>
            <a:endParaRPr lang="en-US" altLang="zh-CN" sz="2400" dirty="0">
              <a:solidFill>
                <a:schemeClr val="tx1">
                  <a:lumMod val="65000"/>
                </a:schemeClr>
              </a:solidFill>
              <a:latin typeface="+mn-ea"/>
            </a:endParaRPr>
          </a:p>
          <a:p>
            <a:r>
              <a:rPr lang="en-US" altLang="zh-CN" sz="2400" dirty="0">
                <a:solidFill>
                  <a:schemeClr val="tx1">
                    <a:lumMod val="85000"/>
                  </a:schemeClr>
                </a:solidFill>
                <a:latin typeface="+mn-ea"/>
              </a:rPr>
              <a:t>JavaScript</a:t>
            </a:r>
            <a:r>
              <a:rPr lang="zh-CN" altLang="en-US" sz="2400" dirty="0">
                <a:solidFill>
                  <a:schemeClr val="tx1">
                    <a:lumMod val="85000"/>
                  </a:schemeClr>
                </a:solidFill>
                <a:latin typeface="+mn-ea"/>
              </a:rPr>
              <a:t>执行机</a:t>
            </a:r>
            <a:r>
              <a:rPr lang="zh-CN" altLang="en-US" sz="2400" dirty="0" smtClean="0">
                <a:solidFill>
                  <a:schemeClr val="tx1">
                    <a:lumMod val="85000"/>
                  </a:schemeClr>
                </a:solidFill>
                <a:latin typeface="+mn-ea"/>
              </a:rPr>
              <a:t>制：</a:t>
            </a:r>
            <a:endParaRPr lang="en-US" altLang="zh-CN" sz="2400" dirty="0" smtClean="0">
              <a:solidFill>
                <a:schemeClr val="tx1">
                  <a:lumMod val="85000"/>
                </a:schemeClr>
              </a:solidFill>
              <a:latin typeface="+mn-ea"/>
            </a:endParaRPr>
          </a:p>
          <a:p>
            <a:pPr lvl="1"/>
            <a:r>
              <a:rPr lang="zh-CN" altLang="en-US" dirty="0">
                <a:solidFill>
                  <a:schemeClr val="tx1">
                    <a:lumMod val="85000"/>
                  </a:schemeClr>
                </a:solidFill>
                <a:latin typeface="+mn-ea"/>
              </a:rPr>
              <a:t>同</a:t>
            </a:r>
            <a:r>
              <a:rPr lang="zh-CN" altLang="en-US" dirty="0" smtClean="0">
                <a:solidFill>
                  <a:schemeClr val="tx1">
                    <a:lumMod val="85000"/>
                  </a:schemeClr>
                </a:solidFill>
                <a:latin typeface="+mn-ea"/>
              </a:rPr>
              <a:t>步阻塞：</a:t>
            </a:r>
            <a:r>
              <a:rPr lang="zh-CN" altLang="en-US" dirty="0" smtClean="0">
                <a:solidFill>
                  <a:schemeClr val="tx1">
                    <a:lumMod val="65000"/>
                  </a:schemeClr>
                </a:solidFill>
                <a:latin typeface="+mn-ea"/>
              </a:rPr>
              <a:t>执行同步代码时，线程是阻塞的。</a:t>
            </a:r>
            <a:endParaRPr lang="en-US" altLang="zh-CN" dirty="0" smtClean="0">
              <a:solidFill>
                <a:schemeClr val="tx1">
                  <a:lumMod val="65000"/>
                </a:schemeClr>
              </a:solidFill>
              <a:latin typeface="+mn-ea"/>
            </a:endParaRPr>
          </a:p>
          <a:p>
            <a:pPr lvl="1"/>
            <a:r>
              <a:rPr lang="zh-CN" altLang="en-US" dirty="0">
                <a:solidFill>
                  <a:schemeClr val="tx1">
                    <a:lumMod val="85000"/>
                  </a:schemeClr>
                </a:solidFill>
                <a:latin typeface="+mn-ea"/>
              </a:rPr>
              <a:t>异</a:t>
            </a:r>
            <a:r>
              <a:rPr lang="zh-CN" altLang="en-US" dirty="0" smtClean="0">
                <a:solidFill>
                  <a:schemeClr val="tx1">
                    <a:lumMod val="85000"/>
                  </a:schemeClr>
                </a:solidFill>
                <a:latin typeface="+mn-ea"/>
              </a:rPr>
              <a:t>步非阻塞：</a:t>
            </a:r>
            <a:r>
              <a:rPr lang="zh-CN" altLang="en-US" dirty="0" smtClean="0">
                <a:solidFill>
                  <a:schemeClr val="tx1">
                    <a:lumMod val="65000"/>
                  </a:schemeClr>
                </a:solidFill>
                <a:latin typeface="+mn-ea"/>
              </a:rPr>
              <a:t>执行异步代码时，线程是非阻塞的。</a:t>
            </a:r>
            <a:endParaRPr lang="zh-CN" altLang="en-US" dirty="0">
              <a:solidFill>
                <a:schemeClr val="tx1">
                  <a:lumMod val="65000"/>
                </a:schemeClr>
              </a:solidFill>
              <a:latin typeface="+mn-ea"/>
            </a:endParaRPr>
          </a:p>
        </p:txBody>
      </p:sp>
    </p:spTree>
    <p:extLst>
      <p:ext uri="{BB962C8B-B14F-4D97-AF65-F5344CB8AC3E}">
        <p14:creationId xmlns:p14="http://schemas.microsoft.com/office/powerpoint/2010/main" val="2121567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1927" t="-2283" r="472" b="670"/>
          <a:stretch/>
        </p:blipFill>
        <p:spPr>
          <a:xfrm>
            <a:off x="335360" y="188640"/>
            <a:ext cx="11377264" cy="6408712"/>
          </a:xfrm>
        </p:spPr>
      </p:pic>
    </p:spTree>
    <p:extLst>
      <p:ext uri="{BB962C8B-B14F-4D97-AF65-F5344CB8AC3E}">
        <p14:creationId xmlns:p14="http://schemas.microsoft.com/office/powerpoint/2010/main" val="2592179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3710" y="509953"/>
            <a:ext cx="11214100" cy="758093"/>
          </a:xfrm>
        </p:spPr>
        <p:txBody>
          <a:bodyPr/>
          <a:lstStyle/>
          <a:p>
            <a:r>
              <a:rPr lang="zh-CN" altLang="en-US" dirty="0" smtClean="0"/>
              <a:t>并发</a:t>
            </a:r>
            <a:endParaRPr lang="en-US" altLang="zh-CN" dirty="0" smtClean="0"/>
          </a:p>
        </p:txBody>
      </p:sp>
      <p:sp>
        <p:nvSpPr>
          <p:cNvPr id="3" name="内容占位符 2"/>
          <p:cNvSpPr>
            <a:spLocks noGrp="1"/>
          </p:cNvSpPr>
          <p:nvPr>
            <p:ph sz="quarter" idx="11"/>
          </p:nvPr>
        </p:nvSpPr>
        <p:spPr>
          <a:xfrm>
            <a:off x="482600" y="2636838"/>
            <a:ext cx="11709400" cy="2246312"/>
          </a:xfrm>
        </p:spPr>
        <p:txBody>
          <a:bodyPr/>
          <a:lstStyle/>
          <a:p>
            <a:r>
              <a:rPr lang="zh-CN" altLang="en-US" sz="2400" dirty="0">
                <a:solidFill>
                  <a:schemeClr val="tx1">
                    <a:lumMod val="85000"/>
                  </a:schemeClr>
                </a:solidFill>
                <a:latin typeface="+mn-ea"/>
              </a:rPr>
              <a:t>单线程：</a:t>
            </a:r>
            <a:endParaRPr lang="en-US" altLang="zh-CN" sz="2400" dirty="0">
              <a:solidFill>
                <a:schemeClr val="tx1">
                  <a:lumMod val="85000"/>
                </a:schemeClr>
              </a:solidFill>
              <a:latin typeface="+mn-ea"/>
            </a:endParaRPr>
          </a:p>
          <a:p>
            <a:pPr marL="457200" lvl="1" indent="0">
              <a:lnSpc>
                <a:spcPct val="120000"/>
              </a:lnSpc>
              <a:buNone/>
            </a:pPr>
            <a:r>
              <a:rPr lang="zh-CN" altLang="en-US" dirty="0">
                <a:solidFill>
                  <a:schemeClr val="tx1">
                    <a:lumMod val="65000"/>
                  </a:schemeClr>
                </a:solidFill>
                <a:latin typeface="+mn-ea"/>
              </a:rPr>
              <a:t>一般是指 </a:t>
            </a:r>
            <a:r>
              <a:rPr lang="en-US" altLang="zh-CN" dirty="0">
                <a:solidFill>
                  <a:schemeClr val="tx1">
                    <a:lumMod val="65000"/>
                  </a:schemeClr>
                </a:solidFill>
                <a:latin typeface="+mn-ea"/>
              </a:rPr>
              <a:t>JavaScript </a:t>
            </a:r>
            <a:r>
              <a:rPr lang="zh-CN" altLang="en-US" dirty="0">
                <a:solidFill>
                  <a:schemeClr val="tx1">
                    <a:lumMod val="65000"/>
                  </a:schemeClr>
                </a:solidFill>
                <a:latin typeface="+mn-ea"/>
              </a:rPr>
              <a:t>代码执行跟页面渲染共用一个线程。</a:t>
            </a:r>
            <a:endParaRPr lang="en-US" altLang="zh-CN" dirty="0">
              <a:solidFill>
                <a:schemeClr val="tx1">
                  <a:lumMod val="65000"/>
                </a:schemeClr>
              </a:solidFill>
              <a:latin typeface="+mn-ea"/>
            </a:endParaRPr>
          </a:p>
          <a:p>
            <a:pPr lvl="2">
              <a:lnSpc>
                <a:spcPct val="120000"/>
              </a:lnSpc>
            </a:pPr>
            <a:endParaRPr lang="en-US" altLang="zh-CN" dirty="0" smtClean="0">
              <a:solidFill>
                <a:schemeClr val="tx1">
                  <a:lumMod val="85000"/>
                </a:schemeClr>
              </a:solidFill>
              <a:latin typeface="+mn-ea"/>
            </a:endParaRPr>
          </a:p>
        </p:txBody>
      </p:sp>
      <p:sp>
        <p:nvSpPr>
          <p:cNvPr id="5" name="文本框 4"/>
          <p:cNvSpPr txBox="1"/>
          <p:nvPr/>
        </p:nvSpPr>
        <p:spPr>
          <a:xfrm>
            <a:off x="482600" y="1700808"/>
            <a:ext cx="11214100" cy="646331"/>
          </a:xfrm>
          <a:prstGeom prst="rect">
            <a:avLst/>
          </a:prstGeom>
          <a:noFill/>
        </p:spPr>
        <p:txBody>
          <a:bodyPr wrap="square" rtlCol="0">
            <a:spAutoFit/>
          </a:bodyPr>
          <a:lstStyle/>
          <a:p>
            <a:r>
              <a:rPr lang="zh-CN" altLang="en-US" dirty="0" smtClean="0">
                <a:solidFill>
                  <a:schemeClr val="tx1">
                    <a:lumMod val="65000"/>
                  </a:schemeClr>
                </a:solidFill>
              </a:rPr>
              <a:t>在</a:t>
            </a:r>
            <a:r>
              <a:rPr lang="zh-CN" altLang="en-US" dirty="0">
                <a:solidFill>
                  <a:schemeClr val="tx1">
                    <a:lumMod val="65000"/>
                  </a:schemeClr>
                </a:solidFill>
              </a:rPr>
              <a:t>操作</a:t>
            </a:r>
            <a:r>
              <a:rPr lang="zh-CN" altLang="en-US" dirty="0" smtClean="0">
                <a:solidFill>
                  <a:schemeClr val="tx1">
                    <a:lumMod val="65000"/>
                  </a:schemeClr>
                </a:solidFill>
              </a:rPr>
              <a:t>系统中，是指在一个时间段内有几个程序都处于已启动运行到运行完毕之间，且这几个程序都在同一个处理机上运行；但是任一个时刻点上只有一个程序在处理机上运行。</a:t>
            </a:r>
            <a:endParaRPr lang="zh-CN" altLang="en-US" dirty="0">
              <a:solidFill>
                <a:schemeClr val="tx1">
                  <a:lumMod val="65000"/>
                </a:schemeClr>
              </a:solidFill>
            </a:endParaRPr>
          </a:p>
        </p:txBody>
      </p:sp>
    </p:spTree>
    <p:extLst>
      <p:ext uri="{BB962C8B-B14F-4D97-AF65-F5344CB8AC3E}">
        <p14:creationId xmlns:p14="http://schemas.microsoft.com/office/powerpoint/2010/main" val="2782445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8950" y="3140968"/>
            <a:ext cx="11214100" cy="1849032"/>
          </a:xfrm>
        </p:spPr>
        <p:txBody>
          <a:bodyPr/>
          <a:lstStyle/>
          <a:p>
            <a:pPr lvl="0"/>
            <a:r>
              <a:rPr lang="zh-CN" altLang="en-US" sz="2800" kern="1200" baseline="0" dirty="0" smtClean="0">
                <a:solidFill>
                  <a:schemeClr val="tx1">
                    <a:lumMod val="75000"/>
                  </a:schemeClr>
                </a:solidFill>
                <a:effectLst/>
                <a:latin typeface="+mn-ea"/>
              </a:rPr>
              <a:t>基础概念</a:t>
            </a:r>
            <a:endParaRPr lang="en-US" altLang="zh-CN" sz="2800" dirty="0">
              <a:solidFill>
                <a:schemeClr val="tx1">
                  <a:lumMod val="75000"/>
                </a:schemeClr>
              </a:solidFill>
              <a:latin typeface="+mn-ea"/>
            </a:endParaRPr>
          </a:p>
          <a:p>
            <a:pPr lvl="0"/>
            <a:r>
              <a:rPr lang="zh-CN" altLang="en-US" sz="2800" dirty="0" smtClean="0">
                <a:solidFill>
                  <a:schemeClr val="tx1">
                    <a:lumMod val="75000"/>
                  </a:schemeClr>
                </a:solidFill>
                <a:latin typeface="+mn-ea"/>
              </a:rPr>
              <a:t>并发模型</a:t>
            </a:r>
            <a:endParaRPr lang="en-US" altLang="zh-CN" sz="2800" dirty="0" smtClean="0">
              <a:solidFill>
                <a:schemeClr val="tx1">
                  <a:lumMod val="75000"/>
                </a:schemeClr>
              </a:solidFill>
              <a:latin typeface="+mn-ea"/>
            </a:endParaRPr>
          </a:p>
          <a:p>
            <a:pPr lvl="0"/>
            <a:r>
              <a:rPr lang="zh-CN" altLang="en-US" sz="2800" dirty="0">
                <a:solidFill>
                  <a:schemeClr val="tx1">
                    <a:lumMod val="75000"/>
                  </a:schemeClr>
                </a:solidFill>
                <a:latin typeface="+mn-ea"/>
              </a:rPr>
              <a:t>事件循环</a:t>
            </a:r>
          </a:p>
        </p:txBody>
      </p:sp>
      <p:sp>
        <p:nvSpPr>
          <p:cNvPr id="4" name="标题 3"/>
          <p:cNvSpPr>
            <a:spLocks noGrp="1"/>
          </p:cNvSpPr>
          <p:nvPr>
            <p:ph type="title" idx="4294967295"/>
          </p:nvPr>
        </p:nvSpPr>
        <p:spPr>
          <a:xfrm>
            <a:off x="488950" y="1651397"/>
            <a:ext cx="11214100" cy="625475"/>
          </a:xfrm>
          <a:prstGeom prst="rect">
            <a:avLst/>
          </a:prstGeom>
        </p:spPr>
        <p:txBody>
          <a:bodyPr/>
          <a:lstStyle/>
          <a:p>
            <a:pPr lvl="0" algn="ctr" rtl="0" eaLnBrk="1" latinLnBrk="0" hangingPunct="1"/>
            <a:r>
              <a:rPr lang="zh-CN" altLang="zh-CN" sz="3200" kern="1200" dirty="0" smtClean="0">
                <a:solidFill>
                  <a:schemeClr val="tx1"/>
                </a:solidFill>
                <a:effectLst/>
                <a:latin typeface="+mj-lt"/>
                <a:ea typeface="+mj-ea"/>
                <a:cs typeface="+mj-cs"/>
              </a:rPr>
              <a:t>并发模型与事件循环</a:t>
            </a:r>
            <a:endParaRPr lang="zh-CN" altLang="en-US" sz="3200" dirty="0"/>
          </a:p>
        </p:txBody>
      </p:sp>
    </p:spTree>
    <p:extLst>
      <p:ext uri="{BB962C8B-B14F-4D97-AF65-F5344CB8AC3E}">
        <p14:creationId xmlns:p14="http://schemas.microsoft.com/office/powerpoint/2010/main" val="3864534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20858" y="476672"/>
            <a:ext cx="6588732" cy="657207"/>
          </a:xfrm>
        </p:spPr>
        <p:txBody>
          <a:bodyPr/>
          <a:lstStyle/>
          <a:p>
            <a:r>
              <a:rPr lang="zh-CN" altLang="en-US" sz="3200" dirty="0"/>
              <a:t>计算</a:t>
            </a:r>
            <a:r>
              <a:rPr lang="zh-CN" altLang="en-US" sz="3200" dirty="0" smtClean="0"/>
              <a:t>机基础</a:t>
            </a:r>
            <a:endParaRPr lang="zh-CN" altLang="en-US" sz="3200" dirty="0"/>
          </a:p>
        </p:txBody>
      </p:sp>
      <p:sp>
        <p:nvSpPr>
          <p:cNvPr id="3" name="内容占位符 2"/>
          <p:cNvSpPr>
            <a:spLocks noGrp="1"/>
          </p:cNvSpPr>
          <p:nvPr>
            <p:ph sz="quarter" idx="11"/>
          </p:nvPr>
        </p:nvSpPr>
        <p:spPr>
          <a:xfrm>
            <a:off x="0" y="1161073"/>
            <a:ext cx="12192000" cy="4967654"/>
          </a:xfrm>
        </p:spPr>
        <p:txBody>
          <a:bodyPr>
            <a:noAutofit/>
          </a:bodyPr>
          <a:lstStyle/>
          <a:p>
            <a:pPr marL="0" lvl="1" indent="0">
              <a:lnSpc>
                <a:spcPct val="120000"/>
              </a:lnSpc>
              <a:buNone/>
            </a:pPr>
            <a:r>
              <a:rPr lang="zh-CN" altLang="en-US" sz="2800" dirty="0" smtClean="0">
                <a:solidFill>
                  <a:schemeClr val="tx1">
                    <a:lumMod val="85000"/>
                  </a:schemeClr>
                </a:solidFill>
                <a:latin typeface="+mn-ea"/>
              </a:rPr>
              <a:t>进程：</a:t>
            </a:r>
            <a:endParaRPr lang="en-US" altLang="zh-CN" sz="2800" dirty="0">
              <a:solidFill>
                <a:schemeClr val="tx1">
                  <a:lumMod val="85000"/>
                </a:schemeClr>
              </a:solidFill>
              <a:latin typeface="+mn-ea"/>
            </a:endParaRPr>
          </a:p>
          <a:p>
            <a:pPr marL="0" lvl="1" indent="0">
              <a:lnSpc>
                <a:spcPct val="120000"/>
              </a:lnSpc>
              <a:buNone/>
            </a:pPr>
            <a:r>
              <a:rPr lang="en-US" altLang="zh-CN" dirty="0" smtClean="0">
                <a:solidFill>
                  <a:schemeClr val="tx1">
                    <a:lumMod val="85000"/>
                  </a:schemeClr>
                </a:solidFill>
                <a:latin typeface="+mn-ea"/>
              </a:rPr>
              <a:t>	</a:t>
            </a:r>
            <a:r>
              <a:rPr lang="zh-CN" altLang="en-US" dirty="0" smtClean="0">
                <a:solidFill>
                  <a:schemeClr val="tx1">
                    <a:lumMod val="65000"/>
                  </a:schemeClr>
                </a:solidFill>
                <a:latin typeface="+mn-ea"/>
              </a:rPr>
              <a:t>正在运行的程序的实例，系统分配资源的基本单位。</a:t>
            </a:r>
            <a:endParaRPr lang="en-US" altLang="zh-CN" sz="2000" dirty="0" smtClean="0">
              <a:solidFill>
                <a:schemeClr val="tx1">
                  <a:lumMod val="65000"/>
                </a:schemeClr>
              </a:solidFill>
              <a:latin typeface="+mn-ea"/>
            </a:endParaRPr>
          </a:p>
          <a:p>
            <a:pPr marL="0" lvl="1" indent="0">
              <a:lnSpc>
                <a:spcPct val="120000"/>
              </a:lnSpc>
              <a:buNone/>
            </a:pPr>
            <a:r>
              <a:rPr lang="zh-CN" altLang="en-US" sz="2800" dirty="0">
                <a:solidFill>
                  <a:schemeClr val="tx1">
                    <a:lumMod val="85000"/>
                  </a:schemeClr>
                </a:solidFill>
                <a:latin typeface="+mn-ea"/>
              </a:rPr>
              <a:t>线</a:t>
            </a:r>
            <a:r>
              <a:rPr lang="zh-CN" altLang="en-US" sz="2800" dirty="0" smtClean="0">
                <a:solidFill>
                  <a:schemeClr val="tx1">
                    <a:lumMod val="85000"/>
                  </a:schemeClr>
                </a:solidFill>
                <a:latin typeface="+mn-ea"/>
              </a:rPr>
              <a:t>程：</a:t>
            </a:r>
            <a:endParaRPr lang="en-US" altLang="zh-CN" sz="2800" dirty="0">
              <a:solidFill>
                <a:schemeClr val="tx1">
                  <a:lumMod val="85000"/>
                </a:schemeClr>
              </a:solidFill>
              <a:latin typeface="+mn-ea"/>
            </a:endParaRPr>
          </a:p>
          <a:p>
            <a:pPr marL="0" lvl="1" indent="0">
              <a:lnSpc>
                <a:spcPct val="120000"/>
              </a:lnSpc>
              <a:buNone/>
            </a:pPr>
            <a:r>
              <a:rPr lang="en-US" altLang="zh-CN" dirty="0" smtClean="0">
                <a:solidFill>
                  <a:schemeClr val="tx1">
                    <a:lumMod val="85000"/>
                  </a:schemeClr>
                </a:solidFill>
                <a:latin typeface="+mn-ea"/>
              </a:rPr>
              <a:t>	</a:t>
            </a:r>
            <a:r>
              <a:rPr lang="zh-CN" altLang="en-US" dirty="0" smtClean="0">
                <a:solidFill>
                  <a:schemeClr val="tx1">
                    <a:lumMod val="65000"/>
                  </a:schemeClr>
                </a:solidFill>
                <a:latin typeface="+mn-ea"/>
              </a:rPr>
              <a:t>有时也被称为 轻量进程，是程序执行流的最小单元。一个标准的线程由线程</a:t>
            </a:r>
            <a:r>
              <a:rPr lang="en-US" altLang="zh-CN" dirty="0" smtClean="0">
                <a:solidFill>
                  <a:schemeClr val="tx1">
                    <a:lumMod val="65000"/>
                  </a:schemeClr>
                </a:solidFill>
                <a:latin typeface="+mn-ea"/>
              </a:rPr>
              <a:t>ID</a:t>
            </a:r>
            <a:r>
              <a:rPr lang="zh-CN" altLang="en-US" dirty="0" smtClean="0">
                <a:solidFill>
                  <a:schemeClr val="tx1">
                    <a:lumMod val="65000"/>
                  </a:schemeClr>
                </a:solidFill>
                <a:latin typeface="+mn-ea"/>
              </a:rPr>
              <a:t>，当</a:t>
            </a:r>
            <a:r>
              <a:rPr lang="en-US" altLang="zh-CN" dirty="0" smtClean="0">
                <a:solidFill>
                  <a:schemeClr val="tx1">
                    <a:lumMod val="65000"/>
                  </a:schemeClr>
                </a:solidFill>
                <a:latin typeface="+mn-ea"/>
              </a:rPr>
              <a:t>	</a:t>
            </a:r>
            <a:r>
              <a:rPr lang="zh-CN" altLang="en-US" dirty="0" smtClean="0">
                <a:solidFill>
                  <a:schemeClr val="tx1">
                    <a:lumMod val="65000"/>
                  </a:schemeClr>
                </a:solidFill>
                <a:latin typeface="+mn-ea"/>
              </a:rPr>
              <a:t>前指令指针（</a:t>
            </a:r>
            <a:r>
              <a:rPr lang="en-US" altLang="zh-CN" dirty="0" smtClean="0">
                <a:solidFill>
                  <a:schemeClr val="tx1">
                    <a:lumMod val="65000"/>
                  </a:schemeClr>
                </a:solidFill>
                <a:latin typeface="+mn-ea"/>
              </a:rPr>
              <a:t>PC</a:t>
            </a:r>
            <a:r>
              <a:rPr lang="zh-CN" altLang="en-US" dirty="0" smtClean="0">
                <a:solidFill>
                  <a:schemeClr val="tx1">
                    <a:lumMod val="65000"/>
                  </a:schemeClr>
                </a:solidFill>
                <a:latin typeface="+mn-ea"/>
              </a:rPr>
              <a:t>），寄存器集合和 </a:t>
            </a:r>
            <a:r>
              <a:rPr lang="zh-CN" altLang="en-US" dirty="0" smtClean="0">
                <a:solidFill>
                  <a:srgbClr val="FF0000"/>
                </a:solidFill>
                <a:latin typeface="+mn-ea"/>
              </a:rPr>
              <a:t>栈 </a:t>
            </a:r>
            <a:r>
              <a:rPr lang="zh-CN" altLang="en-US" dirty="0" smtClean="0">
                <a:solidFill>
                  <a:schemeClr val="tx1">
                    <a:lumMod val="65000"/>
                  </a:schemeClr>
                </a:solidFill>
                <a:latin typeface="+mn-ea"/>
              </a:rPr>
              <a:t>组成。</a:t>
            </a:r>
            <a:endParaRPr lang="en-US" altLang="zh-CN" dirty="0" smtClean="0">
              <a:solidFill>
                <a:schemeClr val="tx1">
                  <a:lumMod val="65000"/>
                </a:schemeClr>
              </a:solidFill>
              <a:latin typeface="+mn-ea"/>
            </a:endParaRPr>
          </a:p>
          <a:p>
            <a:pPr marL="0" lvl="1" indent="0">
              <a:lnSpc>
                <a:spcPct val="120000"/>
              </a:lnSpc>
              <a:buNone/>
            </a:pPr>
            <a:r>
              <a:rPr lang="zh-CN" altLang="en-US" sz="2800" dirty="0">
                <a:solidFill>
                  <a:schemeClr val="tx1">
                    <a:lumMod val="85000"/>
                  </a:schemeClr>
                </a:solidFill>
                <a:latin typeface="+mn-ea"/>
              </a:rPr>
              <a:t>并</a:t>
            </a:r>
            <a:r>
              <a:rPr lang="zh-CN" altLang="en-US" sz="2800" dirty="0" smtClean="0">
                <a:solidFill>
                  <a:schemeClr val="tx1">
                    <a:lumMod val="85000"/>
                  </a:schemeClr>
                </a:solidFill>
                <a:latin typeface="+mn-ea"/>
              </a:rPr>
              <a:t>发：</a:t>
            </a:r>
            <a:endParaRPr lang="en-US" altLang="zh-CN" sz="2800" dirty="0" smtClean="0">
              <a:solidFill>
                <a:schemeClr val="tx1">
                  <a:lumMod val="85000"/>
                </a:schemeClr>
              </a:solidFill>
              <a:latin typeface="+mn-ea"/>
            </a:endParaRPr>
          </a:p>
          <a:p>
            <a:pPr marL="0" lvl="1" indent="0">
              <a:lnSpc>
                <a:spcPct val="120000"/>
              </a:lnSpc>
              <a:buNone/>
            </a:pPr>
            <a:r>
              <a:rPr lang="en-US" altLang="zh-CN" dirty="0">
                <a:solidFill>
                  <a:schemeClr val="tx1">
                    <a:lumMod val="85000"/>
                  </a:schemeClr>
                </a:solidFill>
                <a:latin typeface="+mn-ea"/>
              </a:rPr>
              <a:t>	</a:t>
            </a:r>
            <a:r>
              <a:rPr lang="zh-CN" altLang="en-US" dirty="0" smtClean="0">
                <a:solidFill>
                  <a:schemeClr val="tx1">
                    <a:lumMod val="65000"/>
                  </a:schemeClr>
                </a:solidFill>
                <a:latin typeface="+mn-ea"/>
              </a:rPr>
              <a:t>在操作系统中，是指一个时间段内存在几个程序处于已启动运行到运行完毕之间，</a:t>
            </a:r>
            <a:r>
              <a:rPr lang="en-US" altLang="zh-CN" dirty="0" smtClean="0">
                <a:solidFill>
                  <a:schemeClr val="tx1">
                    <a:lumMod val="65000"/>
                  </a:schemeClr>
                </a:solidFill>
                <a:latin typeface="+mn-ea"/>
              </a:rPr>
              <a:t>	</a:t>
            </a:r>
            <a:r>
              <a:rPr lang="zh-CN" altLang="en-US" dirty="0" smtClean="0">
                <a:solidFill>
                  <a:schemeClr val="tx1">
                    <a:lumMod val="65000"/>
                  </a:schemeClr>
                </a:solidFill>
                <a:latin typeface="+mn-ea"/>
              </a:rPr>
              <a:t>且这几个程序在同一个处理机上运行；但在任一时刻点上，只有一个程序在处理机</a:t>
            </a:r>
            <a:r>
              <a:rPr lang="en-US" altLang="zh-CN" dirty="0" smtClean="0">
                <a:solidFill>
                  <a:schemeClr val="tx1">
                    <a:lumMod val="65000"/>
                  </a:schemeClr>
                </a:solidFill>
                <a:latin typeface="+mn-ea"/>
              </a:rPr>
              <a:t>	</a:t>
            </a:r>
            <a:r>
              <a:rPr lang="zh-CN" altLang="en-US" dirty="0" smtClean="0">
                <a:solidFill>
                  <a:schemeClr val="tx1">
                    <a:lumMod val="65000"/>
                  </a:schemeClr>
                </a:solidFill>
                <a:latin typeface="+mn-ea"/>
              </a:rPr>
              <a:t>上运行。</a:t>
            </a:r>
            <a:endParaRPr lang="en-US" altLang="zh-CN" dirty="0" smtClean="0">
              <a:solidFill>
                <a:schemeClr val="tx1">
                  <a:lumMod val="65000"/>
                </a:schemeClr>
              </a:solidFill>
              <a:latin typeface="+mn-ea"/>
            </a:endParaRPr>
          </a:p>
          <a:p>
            <a:pPr marL="0" lvl="1" indent="0">
              <a:lnSpc>
                <a:spcPct val="120000"/>
              </a:lnSpc>
              <a:buNone/>
            </a:pPr>
            <a:r>
              <a:rPr lang="zh-CN" altLang="en-US" sz="2800" dirty="0">
                <a:solidFill>
                  <a:schemeClr val="tx1">
                    <a:lumMod val="85000"/>
                  </a:schemeClr>
                </a:solidFill>
                <a:latin typeface="+mn-ea"/>
              </a:rPr>
              <a:t>并</a:t>
            </a:r>
            <a:r>
              <a:rPr lang="zh-CN" altLang="en-US" sz="2800" dirty="0" smtClean="0">
                <a:solidFill>
                  <a:schemeClr val="tx1">
                    <a:lumMod val="85000"/>
                  </a:schemeClr>
                </a:solidFill>
                <a:latin typeface="+mn-ea"/>
              </a:rPr>
              <a:t>行：</a:t>
            </a:r>
            <a:endParaRPr lang="en-US" altLang="zh-CN" sz="2800" dirty="0" smtClean="0">
              <a:solidFill>
                <a:schemeClr val="tx1">
                  <a:lumMod val="85000"/>
                </a:schemeClr>
              </a:solidFill>
              <a:latin typeface="+mn-ea"/>
            </a:endParaRPr>
          </a:p>
          <a:p>
            <a:pPr marL="0" lvl="1" indent="0">
              <a:lnSpc>
                <a:spcPct val="120000"/>
              </a:lnSpc>
              <a:buNone/>
            </a:pPr>
            <a:r>
              <a:rPr lang="en-US" altLang="zh-CN" sz="2000" dirty="0">
                <a:solidFill>
                  <a:schemeClr val="tx1">
                    <a:lumMod val="65000"/>
                  </a:schemeClr>
                </a:solidFill>
                <a:latin typeface="+mn-ea"/>
              </a:rPr>
              <a:t>	</a:t>
            </a:r>
            <a:r>
              <a:rPr lang="zh-CN" altLang="en-US" dirty="0" smtClean="0">
                <a:solidFill>
                  <a:schemeClr val="tx1">
                    <a:lumMod val="65000"/>
                  </a:schemeClr>
                </a:solidFill>
                <a:latin typeface="+mn-ea"/>
              </a:rPr>
              <a:t>多核处</a:t>
            </a:r>
            <a:r>
              <a:rPr lang="zh-CN" altLang="en-US" dirty="0">
                <a:solidFill>
                  <a:schemeClr val="tx1">
                    <a:lumMod val="65000"/>
                  </a:schemeClr>
                </a:solidFill>
                <a:latin typeface="+mn-ea"/>
              </a:rPr>
              <a:t>理器或多个处理</a:t>
            </a:r>
            <a:r>
              <a:rPr lang="zh-CN" altLang="en-US" dirty="0" smtClean="0">
                <a:solidFill>
                  <a:schemeClr val="tx1">
                    <a:lumMod val="65000"/>
                  </a:schemeClr>
                </a:solidFill>
                <a:latin typeface="+mn-ea"/>
              </a:rPr>
              <a:t>器同时处理不同的任务。</a:t>
            </a:r>
            <a:endParaRPr lang="en-US" altLang="zh-CN" dirty="0" smtClean="0">
              <a:solidFill>
                <a:schemeClr val="tx1">
                  <a:lumMod val="65000"/>
                </a:schemeClr>
              </a:solidFill>
              <a:latin typeface="+mn-ea"/>
            </a:endParaRPr>
          </a:p>
          <a:p>
            <a:pPr marL="0" lvl="1" indent="0">
              <a:lnSpc>
                <a:spcPct val="120000"/>
              </a:lnSpc>
              <a:buNone/>
            </a:pPr>
            <a:endParaRPr lang="en-US" altLang="zh-CN" dirty="0" smtClean="0">
              <a:solidFill>
                <a:schemeClr val="tx1">
                  <a:lumMod val="65000"/>
                </a:schemeClr>
              </a:solidFill>
              <a:latin typeface="+mn-ea"/>
            </a:endParaRPr>
          </a:p>
        </p:txBody>
      </p:sp>
    </p:spTree>
    <p:extLst>
      <p:ext uri="{BB962C8B-B14F-4D97-AF65-F5344CB8AC3E}">
        <p14:creationId xmlns:p14="http://schemas.microsoft.com/office/powerpoint/2010/main" val="1402619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56040" y="1385614"/>
            <a:ext cx="5253360" cy="5346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空</a:t>
            </a:r>
          </a:p>
        </p:txBody>
      </p:sp>
      <p:sp>
        <p:nvSpPr>
          <p:cNvPr id="7" name="矩形 6"/>
          <p:cNvSpPr/>
          <p:nvPr/>
        </p:nvSpPr>
        <p:spPr>
          <a:xfrm>
            <a:off x="479376" y="1394668"/>
            <a:ext cx="5231855" cy="5346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是</a:t>
            </a:r>
            <a:endParaRPr lang="zh-CN" altLang="en-US" dirty="0"/>
          </a:p>
        </p:txBody>
      </p:sp>
      <p:sp>
        <p:nvSpPr>
          <p:cNvPr id="9" name="矩形 8"/>
          <p:cNvSpPr/>
          <p:nvPr/>
        </p:nvSpPr>
        <p:spPr>
          <a:xfrm>
            <a:off x="830610" y="5211092"/>
            <a:ext cx="4464498" cy="1368151"/>
          </a:xfrm>
          <a:prstGeom prst="rect">
            <a:avLst/>
          </a:prstGeom>
        </p:spPr>
        <p:style>
          <a:lnRef idx="0">
            <a:schemeClr val="accent6"/>
          </a:lnRef>
          <a:fillRef idx="1003">
            <a:schemeClr val="dk1"/>
          </a:fillRef>
          <a:effectRef idx="3">
            <a:schemeClr val="accent6"/>
          </a:effectRef>
          <a:fontRef idx="minor">
            <a:schemeClr val="lt1"/>
          </a:fontRef>
        </p:style>
        <p:txBody>
          <a:bodyPr rtlCol="0" anchor="ctr"/>
          <a:lstStyle/>
          <a:p>
            <a:pPr algn="ctr"/>
            <a:r>
              <a:rPr lang="zh-CN" altLang="en-US" dirty="0">
                <a:solidFill>
                  <a:schemeClr val="tx1"/>
                </a:solidFill>
              </a:rPr>
              <a:t>操作系统</a:t>
            </a:r>
          </a:p>
        </p:txBody>
      </p:sp>
      <p:sp>
        <p:nvSpPr>
          <p:cNvPr id="10" name="矩形 9"/>
          <p:cNvSpPr/>
          <p:nvPr/>
        </p:nvSpPr>
        <p:spPr>
          <a:xfrm>
            <a:off x="830610" y="1659235"/>
            <a:ext cx="4464497" cy="23997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 name="矩形 12"/>
          <p:cNvSpPr/>
          <p:nvPr/>
        </p:nvSpPr>
        <p:spPr>
          <a:xfrm>
            <a:off x="1694706" y="2535770"/>
            <a:ext cx="2736304" cy="11216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线程</a:t>
            </a:r>
          </a:p>
        </p:txBody>
      </p:sp>
      <p:sp>
        <p:nvSpPr>
          <p:cNvPr id="14" name="文本框 13"/>
          <p:cNvSpPr txBox="1"/>
          <p:nvPr/>
        </p:nvSpPr>
        <p:spPr>
          <a:xfrm>
            <a:off x="1262659" y="1898724"/>
            <a:ext cx="3600400" cy="369332"/>
          </a:xfrm>
          <a:prstGeom prst="rect">
            <a:avLst/>
          </a:prstGeom>
          <a:noFill/>
        </p:spPr>
        <p:txBody>
          <a:bodyPr wrap="square" rtlCol="0">
            <a:spAutoFit/>
          </a:bodyPr>
          <a:lstStyle/>
          <a:p>
            <a:pPr algn="ctr"/>
            <a:r>
              <a:rPr lang="zh-CN" altLang="en-US" dirty="0" smtClean="0"/>
              <a:t>进程</a:t>
            </a:r>
            <a:endParaRPr lang="zh-CN" altLang="en-US" dirty="0"/>
          </a:p>
        </p:txBody>
      </p:sp>
      <p:sp>
        <p:nvSpPr>
          <p:cNvPr id="22" name="上箭头 21"/>
          <p:cNvSpPr/>
          <p:nvPr/>
        </p:nvSpPr>
        <p:spPr>
          <a:xfrm>
            <a:off x="2918843" y="4130972"/>
            <a:ext cx="288032" cy="1008112"/>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文本框 24"/>
          <p:cNvSpPr txBox="1"/>
          <p:nvPr/>
        </p:nvSpPr>
        <p:spPr>
          <a:xfrm>
            <a:off x="3365824" y="4523292"/>
            <a:ext cx="1584176" cy="369332"/>
          </a:xfrm>
          <a:prstGeom prst="rect">
            <a:avLst/>
          </a:prstGeom>
          <a:noFill/>
        </p:spPr>
        <p:txBody>
          <a:bodyPr wrap="square" rtlCol="0">
            <a:spAutoFit/>
          </a:bodyPr>
          <a:lstStyle/>
          <a:p>
            <a:r>
              <a:rPr lang="zh-CN" altLang="en-US" dirty="0" smtClean="0">
                <a:solidFill>
                  <a:schemeClr val="bg1"/>
                </a:solidFill>
              </a:rPr>
              <a:t>分配系统资源</a:t>
            </a:r>
            <a:endParaRPr lang="zh-CN" altLang="en-US" dirty="0">
              <a:solidFill>
                <a:schemeClr val="bg1"/>
              </a:solidFill>
            </a:endParaRPr>
          </a:p>
        </p:txBody>
      </p:sp>
      <p:sp>
        <p:nvSpPr>
          <p:cNvPr id="26" name="文本框 25"/>
          <p:cNvSpPr txBox="1"/>
          <p:nvPr/>
        </p:nvSpPr>
        <p:spPr>
          <a:xfrm>
            <a:off x="1707161" y="4523292"/>
            <a:ext cx="1132208" cy="369332"/>
          </a:xfrm>
          <a:prstGeom prst="rect">
            <a:avLst/>
          </a:prstGeom>
          <a:noFill/>
        </p:spPr>
        <p:txBody>
          <a:bodyPr wrap="square" rtlCol="0">
            <a:spAutoFit/>
          </a:bodyPr>
          <a:lstStyle/>
          <a:p>
            <a:r>
              <a:rPr lang="zh-CN" altLang="en-US" dirty="0" smtClean="0">
                <a:solidFill>
                  <a:srgbClr val="FF0000"/>
                </a:solidFill>
              </a:rPr>
              <a:t>进程调度</a:t>
            </a:r>
            <a:endParaRPr lang="zh-CN" altLang="en-US" dirty="0">
              <a:solidFill>
                <a:srgbClr val="FF0000"/>
              </a:solidFill>
            </a:endParaRPr>
          </a:p>
        </p:txBody>
      </p:sp>
      <p:sp>
        <p:nvSpPr>
          <p:cNvPr id="40" name="右箭头 39"/>
          <p:cNvSpPr/>
          <p:nvPr/>
        </p:nvSpPr>
        <p:spPr>
          <a:xfrm>
            <a:off x="5015880" y="4522185"/>
            <a:ext cx="1239447" cy="3644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2" name="文本框 41"/>
          <p:cNvSpPr txBox="1"/>
          <p:nvPr/>
        </p:nvSpPr>
        <p:spPr>
          <a:xfrm>
            <a:off x="6528048" y="1522914"/>
            <a:ext cx="5040560" cy="461665"/>
          </a:xfrm>
          <a:prstGeom prst="rect">
            <a:avLst/>
          </a:prstGeom>
          <a:noFill/>
        </p:spPr>
        <p:txBody>
          <a:bodyPr wrap="square" rtlCol="0">
            <a:spAutoFit/>
          </a:bodyPr>
          <a:lstStyle/>
          <a:p>
            <a:pPr algn="ctr"/>
            <a:r>
              <a:rPr lang="zh-CN" altLang="en-US" sz="2400" dirty="0" smtClean="0">
                <a:solidFill>
                  <a:schemeClr val="bg1"/>
                </a:solidFill>
              </a:rPr>
              <a:t>存储器</a:t>
            </a:r>
            <a:endParaRPr lang="zh-CN" altLang="en-US" sz="2400" dirty="0">
              <a:solidFill>
                <a:schemeClr val="bg1"/>
              </a:solidFill>
            </a:endParaRPr>
          </a:p>
        </p:txBody>
      </p:sp>
      <p:sp>
        <p:nvSpPr>
          <p:cNvPr id="43" name="矩形 42"/>
          <p:cNvSpPr/>
          <p:nvPr/>
        </p:nvSpPr>
        <p:spPr>
          <a:xfrm>
            <a:off x="6770712" y="2159230"/>
            <a:ext cx="1512168"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可运行代码</a:t>
            </a:r>
            <a:endParaRPr lang="zh-CN" altLang="en-US" dirty="0"/>
          </a:p>
        </p:txBody>
      </p:sp>
      <p:sp>
        <p:nvSpPr>
          <p:cNvPr id="45" name="矩形 44"/>
          <p:cNvSpPr/>
          <p:nvPr/>
        </p:nvSpPr>
        <p:spPr>
          <a:xfrm>
            <a:off x="8586037" y="2145942"/>
            <a:ext cx="2708048" cy="6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特定进程的数据</a:t>
            </a:r>
            <a:r>
              <a:rPr lang="en-US" altLang="zh-CN" dirty="0" smtClean="0"/>
              <a:t/>
            </a:r>
            <a:br>
              <a:rPr lang="en-US" altLang="zh-CN" dirty="0" smtClean="0"/>
            </a:br>
            <a:r>
              <a:rPr lang="zh-CN" altLang="en-US" dirty="0" smtClean="0"/>
              <a:t>（输入、输出）</a:t>
            </a:r>
            <a:endParaRPr lang="zh-CN" altLang="en-US" dirty="0"/>
          </a:p>
        </p:txBody>
      </p:sp>
      <p:sp>
        <p:nvSpPr>
          <p:cNvPr id="47" name="矩形 46"/>
          <p:cNvSpPr/>
          <p:nvPr/>
        </p:nvSpPr>
        <p:spPr>
          <a:xfrm>
            <a:off x="6770712" y="3387427"/>
            <a:ext cx="1512168"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调用堆栈</a:t>
            </a:r>
            <a:endParaRPr lang="zh-CN" altLang="en-US" dirty="0"/>
          </a:p>
        </p:txBody>
      </p:sp>
      <p:sp>
        <p:nvSpPr>
          <p:cNvPr id="48" name="矩形 47"/>
          <p:cNvSpPr/>
          <p:nvPr/>
        </p:nvSpPr>
        <p:spPr>
          <a:xfrm>
            <a:off x="8629505" y="3387427"/>
            <a:ext cx="2691504"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私有堆栈</a:t>
            </a:r>
            <a:r>
              <a:rPr lang="en-US" altLang="zh-CN" dirty="0" smtClean="0"/>
              <a:t/>
            </a:r>
            <a:br>
              <a:rPr lang="en-US" altLang="zh-CN" dirty="0" smtClean="0"/>
            </a:br>
            <a:r>
              <a:rPr lang="zh-CN" altLang="en-US" dirty="0" smtClean="0"/>
              <a:t>（运行时上下文数据）</a:t>
            </a:r>
            <a:endParaRPr lang="zh-CN" altLang="en-US" dirty="0"/>
          </a:p>
        </p:txBody>
      </p:sp>
      <p:sp>
        <p:nvSpPr>
          <p:cNvPr id="49" name="矩形 48"/>
          <p:cNvSpPr/>
          <p:nvPr/>
        </p:nvSpPr>
        <p:spPr>
          <a:xfrm>
            <a:off x="8666241" y="4683571"/>
            <a:ext cx="2654768"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操作系统描述符</a:t>
            </a:r>
            <a:r>
              <a:rPr lang="en-US" altLang="zh-CN" dirty="0" smtClean="0"/>
              <a:t/>
            </a:r>
            <a:br>
              <a:rPr lang="en-US" altLang="zh-CN" dirty="0" smtClean="0"/>
            </a:br>
            <a:r>
              <a:rPr lang="zh-CN" altLang="en-US" dirty="0" smtClean="0"/>
              <a:t>（文件描述符、数据源）</a:t>
            </a:r>
            <a:endParaRPr lang="zh-CN" altLang="en-US" dirty="0"/>
          </a:p>
        </p:txBody>
      </p:sp>
      <p:sp>
        <p:nvSpPr>
          <p:cNvPr id="50" name="矩形 49"/>
          <p:cNvSpPr/>
          <p:nvPr/>
        </p:nvSpPr>
        <p:spPr>
          <a:xfrm>
            <a:off x="6782774" y="4671980"/>
            <a:ext cx="1512168"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权限集</a:t>
            </a:r>
            <a:endParaRPr lang="zh-CN" altLang="en-US" dirty="0"/>
          </a:p>
        </p:txBody>
      </p:sp>
      <p:sp>
        <p:nvSpPr>
          <p:cNvPr id="51" name="矩形 50"/>
          <p:cNvSpPr/>
          <p:nvPr/>
        </p:nvSpPr>
        <p:spPr>
          <a:xfrm>
            <a:off x="6741799" y="5896203"/>
            <a:ext cx="4552286"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处理</a:t>
            </a:r>
            <a:r>
              <a:rPr lang="zh-CN" altLang="en-US" dirty="0" smtClean="0"/>
              <a:t>器状态</a:t>
            </a:r>
            <a:r>
              <a:rPr lang="en-US" altLang="zh-CN" dirty="0" smtClean="0"/>
              <a:t>\</a:t>
            </a:r>
            <a:r>
              <a:rPr lang="zh-CN" altLang="en-US" dirty="0" smtClean="0"/>
              <a:t>内文</a:t>
            </a:r>
            <a:r>
              <a:rPr lang="en-US" altLang="zh-CN" dirty="0" smtClean="0"/>
              <a:t/>
            </a:r>
            <a:br>
              <a:rPr lang="en-US" altLang="zh-CN" dirty="0" smtClean="0"/>
            </a:br>
            <a:r>
              <a:rPr lang="zh-CN" altLang="en-US" dirty="0" smtClean="0"/>
              <a:t>（寄存器内容、物理存储器寻址）</a:t>
            </a:r>
            <a:endParaRPr lang="zh-CN" altLang="en-US" dirty="0"/>
          </a:p>
        </p:txBody>
      </p:sp>
      <p:sp>
        <p:nvSpPr>
          <p:cNvPr id="52" name="文本框 51"/>
          <p:cNvSpPr txBox="1"/>
          <p:nvPr/>
        </p:nvSpPr>
        <p:spPr>
          <a:xfrm>
            <a:off x="479376" y="260648"/>
            <a:ext cx="11217324" cy="584775"/>
          </a:xfrm>
          <a:prstGeom prst="rect">
            <a:avLst/>
          </a:prstGeom>
          <a:noFill/>
        </p:spPr>
        <p:txBody>
          <a:bodyPr wrap="square" rtlCol="0">
            <a:spAutoFit/>
          </a:bodyPr>
          <a:lstStyle/>
          <a:p>
            <a:pPr algn="ctr"/>
            <a:r>
              <a:rPr lang="zh-CN" altLang="en-US" sz="3200" dirty="0"/>
              <a:t>进</a:t>
            </a:r>
            <a:r>
              <a:rPr lang="zh-CN" altLang="en-US" sz="3200" dirty="0" smtClean="0"/>
              <a:t>程的创建</a:t>
            </a:r>
            <a:endParaRPr lang="zh-CN" altLang="en-US" sz="3200" dirty="0"/>
          </a:p>
        </p:txBody>
      </p:sp>
    </p:spTree>
    <p:extLst>
      <p:ext uri="{BB962C8B-B14F-4D97-AF65-F5344CB8AC3E}">
        <p14:creationId xmlns:p14="http://schemas.microsoft.com/office/powerpoint/2010/main" val="415233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5396" y="213180"/>
            <a:ext cx="11225739" cy="683264"/>
          </a:xfrm>
        </p:spPr>
        <p:txBody>
          <a:bodyPr/>
          <a:lstStyle/>
          <a:p>
            <a:r>
              <a:rPr lang="zh-CN" altLang="en-US" sz="3200" dirty="0" smtClean="0"/>
              <a:t>进程的管理</a:t>
            </a:r>
            <a:endParaRPr lang="zh-CN" altLang="en-US" sz="3200" dirty="0"/>
          </a:p>
        </p:txBody>
      </p:sp>
      <p:sp>
        <p:nvSpPr>
          <p:cNvPr id="6" name="矩形 5"/>
          <p:cNvSpPr>
            <a:spLocks/>
          </p:cNvSpPr>
          <p:nvPr/>
        </p:nvSpPr>
        <p:spPr>
          <a:xfrm>
            <a:off x="515396" y="1078826"/>
            <a:ext cx="5325368" cy="3358286"/>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39416" y="2852936"/>
            <a:ext cx="1152128"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就</a:t>
            </a:r>
            <a:r>
              <a:rPr lang="zh-CN" altLang="en-US" dirty="0" smtClean="0"/>
              <a:t>绪状态</a:t>
            </a:r>
            <a:endParaRPr lang="zh-CN" altLang="en-US" dirty="0"/>
          </a:p>
        </p:txBody>
      </p:sp>
      <p:sp>
        <p:nvSpPr>
          <p:cNvPr id="10" name="椭圆 9"/>
          <p:cNvSpPr/>
          <p:nvPr/>
        </p:nvSpPr>
        <p:spPr>
          <a:xfrm>
            <a:off x="2516172" y="1700808"/>
            <a:ext cx="1203564" cy="1203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运行</a:t>
            </a:r>
            <a:r>
              <a:rPr lang="zh-CN" altLang="en-US" dirty="0" smtClean="0"/>
              <a:t>状态</a:t>
            </a:r>
            <a:endParaRPr lang="zh-CN" altLang="en-US" dirty="0"/>
          </a:p>
        </p:txBody>
      </p:sp>
      <p:sp>
        <p:nvSpPr>
          <p:cNvPr id="11" name="椭圆 10"/>
          <p:cNvSpPr/>
          <p:nvPr/>
        </p:nvSpPr>
        <p:spPr>
          <a:xfrm>
            <a:off x="4223792" y="2729492"/>
            <a:ext cx="1203564" cy="1203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阻塞</a:t>
            </a:r>
            <a:r>
              <a:rPr lang="zh-CN" altLang="en-US" dirty="0" smtClean="0"/>
              <a:t>状态</a:t>
            </a:r>
            <a:endParaRPr lang="zh-CN" altLang="en-US" dirty="0"/>
          </a:p>
        </p:txBody>
      </p:sp>
      <p:sp>
        <p:nvSpPr>
          <p:cNvPr id="13" name="矩形 12"/>
          <p:cNvSpPr>
            <a:spLocks/>
          </p:cNvSpPr>
          <p:nvPr/>
        </p:nvSpPr>
        <p:spPr>
          <a:xfrm>
            <a:off x="482600" y="4949643"/>
            <a:ext cx="5310606" cy="1816182"/>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dirty="0"/>
          </a:p>
        </p:txBody>
      </p:sp>
      <p:sp>
        <p:nvSpPr>
          <p:cNvPr id="19" name="矩形 18"/>
          <p:cNvSpPr>
            <a:spLocks/>
          </p:cNvSpPr>
          <p:nvPr/>
        </p:nvSpPr>
        <p:spPr>
          <a:xfrm>
            <a:off x="6371332" y="1052736"/>
            <a:ext cx="5325368" cy="3384376"/>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6742910" y="1700808"/>
            <a:ext cx="4587940" cy="1008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6763482" y="1095127"/>
            <a:ext cx="4567368" cy="461665"/>
          </a:xfrm>
          <a:prstGeom prst="rect">
            <a:avLst/>
          </a:prstGeom>
          <a:noFill/>
        </p:spPr>
        <p:txBody>
          <a:bodyPr wrap="square" rtlCol="0">
            <a:spAutoFit/>
          </a:bodyPr>
          <a:lstStyle/>
          <a:p>
            <a:pPr algn="ctr"/>
            <a:r>
              <a:rPr lang="zh-CN" altLang="en-US" sz="2400" dirty="0" smtClean="0">
                <a:solidFill>
                  <a:schemeClr val="bg1"/>
                </a:solidFill>
              </a:rPr>
              <a:t>进程队列</a:t>
            </a:r>
            <a:endParaRPr lang="zh-CN" altLang="en-US" sz="2400" dirty="0">
              <a:solidFill>
                <a:schemeClr val="bg1"/>
              </a:solidFill>
            </a:endParaRPr>
          </a:p>
        </p:txBody>
      </p:sp>
      <p:sp>
        <p:nvSpPr>
          <p:cNvPr id="23" name="文本框 22"/>
          <p:cNvSpPr txBox="1"/>
          <p:nvPr/>
        </p:nvSpPr>
        <p:spPr>
          <a:xfrm>
            <a:off x="482600" y="1095127"/>
            <a:ext cx="5310606" cy="461665"/>
          </a:xfrm>
          <a:prstGeom prst="rect">
            <a:avLst/>
          </a:prstGeom>
          <a:noFill/>
        </p:spPr>
        <p:txBody>
          <a:bodyPr wrap="square" rtlCol="0">
            <a:spAutoFit/>
          </a:bodyPr>
          <a:lstStyle/>
          <a:p>
            <a:pPr algn="ctr"/>
            <a:r>
              <a:rPr lang="zh-CN" altLang="en-US" sz="2400" dirty="0" smtClean="0">
                <a:solidFill>
                  <a:schemeClr val="bg1"/>
                </a:solidFill>
              </a:rPr>
              <a:t>进程状态</a:t>
            </a:r>
            <a:endParaRPr lang="zh-CN" altLang="en-US" sz="2400" dirty="0">
              <a:solidFill>
                <a:schemeClr val="bg1"/>
              </a:solidFill>
            </a:endParaRPr>
          </a:p>
        </p:txBody>
      </p:sp>
      <p:sp>
        <p:nvSpPr>
          <p:cNvPr id="24" name="矩形 23"/>
          <p:cNvSpPr/>
          <p:nvPr/>
        </p:nvSpPr>
        <p:spPr>
          <a:xfrm>
            <a:off x="1837501" y="5500214"/>
            <a:ext cx="2452457" cy="91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25" name="矩形 24"/>
          <p:cNvSpPr>
            <a:spLocks/>
          </p:cNvSpPr>
          <p:nvPr/>
        </p:nvSpPr>
        <p:spPr>
          <a:xfrm>
            <a:off x="6371332" y="4949643"/>
            <a:ext cx="5310606" cy="1816182"/>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6763482" y="1763902"/>
            <a:ext cx="4567368" cy="369332"/>
          </a:xfrm>
          <a:prstGeom prst="rect">
            <a:avLst/>
          </a:prstGeom>
          <a:noFill/>
        </p:spPr>
        <p:txBody>
          <a:bodyPr wrap="square" rtlCol="0">
            <a:spAutoFit/>
          </a:bodyPr>
          <a:lstStyle/>
          <a:p>
            <a:pPr algn="ctr"/>
            <a:r>
              <a:rPr lang="zh-CN" altLang="en-US" dirty="0"/>
              <a:t>就绪队</a:t>
            </a:r>
            <a:r>
              <a:rPr lang="zh-CN" altLang="en-US" dirty="0" smtClean="0"/>
              <a:t>列</a:t>
            </a:r>
            <a:endParaRPr lang="zh-CN" altLang="en-US" dirty="0"/>
          </a:p>
        </p:txBody>
      </p:sp>
      <p:sp>
        <p:nvSpPr>
          <p:cNvPr id="29" name="圆角矩形 28"/>
          <p:cNvSpPr/>
          <p:nvPr/>
        </p:nvSpPr>
        <p:spPr>
          <a:xfrm>
            <a:off x="7104112" y="2196328"/>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PCB</a:t>
            </a:r>
            <a:endParaRPr lang="zh-CN" altLang="en-US" dirty="0"/>
          </a:p>
        </p:txBody>
      </p:sp>
      <p:sp>
        <p:nvSpPr>
          <p:cNvPr id="30" name="圆角矩形 29"/>
          <p:cNvSpPr/>
          <p:nvPr/>
        </p:nvSpPr>
        <p:spPr>
          <a:xfrm>
            <a:off x="8651111" y="2196328"/>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PCB</a:t>
            </a:r>
            <a:endParaRPr lang="zh-CN" altLang="en-US" dirty="0"/>
          </a:p>
        </p:txBody>
      </p:sp>
      <p:sp>
        <p:nvSpPr>
          <p:cNvPr id="31" name="圆角矩形 30"/>
          <p:cNvSpPr/>
          <p:nvPr/>
        </p:nvSpPr>
        <p:spPr>
          <a:xfrm>
            <a:off x="10179738" y="2193517"/>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PCB</a:t>
            </a:r>
            <a:endParaRPr lang="zh-CN" altLang="en-US" dirty="0"/>
          </a:p>
        </p:txBody>
      </p:sp>
      <p:sp>
        <p:nvSpPr>
          <p:cNvPr id="32" name="矩形 31"/>
          <p:cNvSpPr/>
          <p:nvPr/>
        </p:nvSpPr>
        <p:spPr>
          <a:xfrm>
            <a:off x="6744072" y="2924567"/>
            <a:ext cx="4587940" cy="1008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p:cNvSpPr txBox="1"/>
          <p:nvPr/>
        </p:nvSpPr>
        <p:spPr>
          <a:xfrm>
            <a:off x="6764644" y="2987661"/>
            <a:ext cx="4567368" cy="369332"/>
          </a:xfrm>
          <a:prstGeom prst="rect">
            <a:avLst/>
          </a:prstGeom>
          <a:noFill/>
        </p:spPr>
        <p:txBody>
          <a:bodyPr wrap="square" rtlCol="0">
            <a:spAutoFit/>
          </a:bodyPr>
          <a:lstStyle/>
          <a:p>
            <a:pPr algn="ctr"/>
            <a:r>
              <a:rPr lang="zh-CN" altLang="en-US" dirty="0"/>
              <a:t>阻塞</a:t>
            </a:r>
            <a:r>
              <a:rPr lang="zh-CN" altLang="en-US" dirty="0" smtClean="0"/>
              <a:t>队列</a:t>
            </a:r>
            <a:endParaRPr lang="zh-CN" altLang="en-US" dirty="0"/>
          </a:p>
        </p:txBody>
      </p:sp>
      <p:sp>
        <p:nvSpPr>
          <p:cNvPr id="34" name="圆角矩形 33"/>
          <p:cNvSpPr/>
          <p:nvPr/>
        </p:nvSpPr>
        <p:spPr>
          <a:xfrm>
            <a:off x="7105274" y="3420087"/>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PCB</a:t>
            </a:r>
            <a:endParaRPr lang="zh-CN" altLang="en-US" dirty="0"/>
          </a:p>
        </p:txBody>
      </p:sp>
      <p:sp>
        <p:nvSpPr>
          <p:cNvPr id="35" name="圆角矩形 34"/>
          <p:cNvSpPr/>
          <p:nvPr/>
        </p:nvSpPr>
        <p:spPr>
          <a:xfrm>
            <a:off x="8652273" y="3420087"/>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PCB</a:t>
            </a:r>
            <a:endParaRPr lang="zh-CN" altLang="en-US" dirty="0"/>
          </a:p>
        </p:txBody>
      </p:sp>
      <p:sp>
        <p:nvSpPr>
          <p:cNvPr id="36" name="圆角矩形 35"/>
          <p:cNvSpPr/>
          <p:nvPr/>
        </p:nvSpPr>
        <p:spPr>
          <a:xfrm>
            <a:off x="10180900" y="3417276"/>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PCB</a:t>
            </a:r>
            <a:endParaRPr lang="zh-CN" altLang="en-US" dirty="0"/>
          </a:p>
        </p:txBody>
      </p:sp>
      <p:cxnSp>
        <p:nvCxnSpPr>
          <p:cNvPr id="38" name="直接箭头连接符 37"/>
          <p:cNvCxnSpPr/>
          <p:nvPr/>
        </p:nvCxnSpPr>
        <p:spPr>
          <a:xfrm flipV="1">
            <a:off x="1869192" y="2492897"/>
            <a:ext cx="572361" cy="4947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rot="19168779">
            <a:off x="1651254" y="2440138"/>
            <a:ext cx="668644" cy="369332"/>
          </a:xfrm>
          <a:prstGeom prst="rect">
            <a:avLst/>
          </a:prstGeom>
          <a:noFill/>
        </p:spPr>
        <p:txBody>
          <a:bodyPr wrap="square" rtlCol="0">
            <a:spAutoFit/>
          </a:bodyPr>
          <a:lstStyle/>
          <a:p>
            <a:r>
              <a:rPr lang="zh-CN" altLang="en-US" dirty="0" smtClean="0">
                <a:solidFill>
                  <a:schemeClr val="bg1"/>
                </a:solidFill>
              </a:rPr>
              <a:t>调度</a:t>
            </a:r>
            <a:endParaRPr lang="zh-CN" altLang="en-US" dirty="0">
              <a:solidFill>
                <a:schemeClr val="bg1"/>
              </a:solidFill>
            </a:endParaRPr>
          </a:p>
        </p:txBody>
      </p:sp>
      <p:cxnSp>
        <p:nvCxnSpPr>
          <p:cNvPr id="46" name="直接箭头连接符 45"/>
          <p:cNvCxnSpPr/>
          <p:nvPr/>
        </p:nvCxnSpPr>
        <p:spPr>
          <a:xfrm flipH="1">
            <a:off x="2063552" y="2792926"/>
            <a:ext cx="557792" cy="4920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rot="19106366">
            <a:off x="1937718" y="2979735"/>
            <a:ext cx="1132617" cy="369332"/>
          </a:xfrm>
          <a:prstGeom prst="rect">
            <a:avLst/>
          </a:prstGeom>
          <a:noFill/>
        </p:spPr>
        <p:txBody>
          <a:bodyPr wrap="square" rtlCol="0">
            <a:spAutoFit/>
          </a:bodyPr>
          <a:lstStyle/>
          <a:p>
            <a:r>
              <a:rPr lang="zh-CN" altLang="en-US" dirty="0" smtClean="0">
                <a:solidFill>
                  <a:schemeClr val="bg1"/>
                </a:solidFill>
              </a:rPr>
              <a:t>时间片完</a:t>
            </a:r>
            <a:endParaRPr lang="zh-CN" altLang="en-US" dirty="0">
              <a:solidFill>
                <a:schemeClr val="bg1"/>
              </a:solidFill>
            </a:endParaRPr>
          </a:p>
        </p:txBody>
      </p:sp>
      <p:cxnSp>
        <p:nvCxnSpPr>
          <p:cNvPr id="53" name="直接箭头连接符 52"/>
          <p:cNvCxnSpPr/>
          <p:nvPr/>
        </p:nvCxnSpPr>
        <p:spPr>
          <a:xfrm>
            <a:off x="3794355" y="2348880"/>
            <a:ext cx="561769" cy="5048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rot="2506002">
            <a:off x="3636228" y="2244636"/>
            <a:ext cx="1125068" cy="406265"/>
          </a:xfrm>
          <a:prstGeom prst="rect">
            <a:avLst/>
          </a:prstGeom>
          <a:noFill/>
        </p:spPr>
        <p:txBody>
          <a:bodyPr wrap="square" rtlCol="0">
            <a:spAutoFit/>
          </a:bodyPr>
          <a:lstStyle/>
          <a:p>
            <a:r>
              <a:rPr lang="zh-CN" altLang="en-US" dirty="0" smtClean="0">
                <a:solidFill>
                  <a:schemeClr val="bg1"/>
                </a:solidFill>
              </a:rPr>
              <a:t>等待条件</a:t>
            </a:r>
            <a:endParaRPr lang="zh-CN" altLang="en-US" dirty="0">
              <a:solidFill>
                <a:schemeClr val="bg1"/>
              </a:solidFill>
            </a:endParaRPr>
          </a:p>
        </p:txBody>
      </p:sp>
      <p:cxnSp>
        <p:nvCxnSpPr>
          <p:cNvPr id="56" name="直接箭头连接符 55"/>
          <p:cNvCxnSpPr/>
          <p:nvPr/>
        </p:nvCxnSpPr>
        <p:spPr>
          <a:xfrm flipH="1">
            <a:off x="2099556" y="3645024"/>
            <a:ext cx="212423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2639616" y="3686672"/>
            <a:ext cx="1134167" cy="369332"/>
          </a:xfrm>
          <a:prstGeom prst="rect">
            <a:avLst/>
          </a:prstGeom>
          <a:noFill/>
        </p:spPr>
        <p:txBody>
          <a:bodyPr wrap="square" rtlCol="0">
            <a:spAutoFit/>
          </a:bodyPr>
          <a:lstStyle/>
          <a:p>
            <a:r>
              <a:rPr lang="zh-CN" altLang="en-US" dirty="0">
                <a:solidFill>
                  <a:schemeClr val="bg1"/>
                </a:solidFill>
              </a:rPr>
              <a:t>满</a:t>
            </a:r>
            <a:r>
              <a:rPr lang="zh-CN" altLang="en-US" dirty="0" smtClean="0">
                <a:solidFill>
                  <a:schemeClr val="bg1"/>
                </a:solidFill>
              </a:rPr>
              <a:t>足条件</a:t>
            </a:r>
            <a:endParaRPr lang="zh-CN" altLang="en-US" dirty="0">
              <a:solidFill>
                <a:schemeClr val="bg1"/>
              </a:solidFill>
            </a:endParaRPr>
          </a:p>
        </p:txBody>
      </p:sp>
      <p:sp>
        <p:nvSpPr>
          <p:cNvPr id="71" name="文本框 70"/>
          <p:cNvSpPr txBox="1"/>
          <p:nvPr/>
        </p:nvSpPr>
        <p:spPr>
          <a:xfrm>
            <a:off x="6371332" y="5013176"/>
            <a:ext cx="5310606" cy="461665"/>
          </a:xfrm>
          <a:prstGeom prst="rect">
            <a:avLst/>
          </a:prstGeom>
          <a:noFill/>
        </p:spPr>
        <p:txBody>
          <a:bodyPr wrap="square" rtlCol="0">
            <a:spAutoFit/>
          </a:bodyPr>
          <a:lstStyle/>
          <a:p>
            <a:pPr algn="ctr"/>
            <a:r>
              <a:rPr lang="zh-CN" altLang="en-US" sz="2400" dirty="0" smtClean="0">
                <a:solidFill>
                  <a:schemeClr val="bg1"/>
                </a:solidFill>
              </a:rPr>
              <a:t>进程调度</a:t>
            </a:r>
            <a:endParaRPr lang="zh-CN" altLang="en-US" sz="2400" dirty="0">
              <a:solidFill>
                <a:schemeClr val="bg1"/>
              </a:solidFill>
            </a:endParaRPr>
          </a:p>
        </p:txBody>
      </p:sp>
      <p:sp>
        <p:nvSpPr>
          <p:cNvPr id="72" name="矩形 71"/>
          <p:cNvSpPr/>
          <p:nvPr/>
        </p:nvSpPr>
        <p:spPr>
          <a:xfrm>
            <a:off x="6744072" y="5849292"/>
            <a:ext cx="1368152" cy="60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运行的调度</a:t>
            </a:r>
            <a:endParaRPr lang="zh-CN" altLang="en-US" dirty="0"/>
          </a:p>
        </p:txBody>
      </p:sp>
      <p:sp>
        <p:nvSpPr>
          <p:cNvPr id="75" name="矩形 74"/>
          <p:cNvSpPr/>
          <p:nvPr/>
        </p:nvSpPr>
        <p:spPr>
          <a:xfrm>
            <a:off x="8400256" y="5849292"/>
            <a:ext cx="1368152" cy="60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阻塞的调度</a:t>
            </a:r>
            <a:endParaRPr lang="zh-CN" altLang="en-US" dirty="0"/>
          </a:p>
        </p:txBody>
      </p:sp>
      <p:sp>
        <p:nvSpPr>
          <p:cNvPr id="76" name="矩形 75"/>
          <p:cNvSpPr/>
          <p:nvPr/>
        </p:nvSpPr>
        <p:spPr>
          <a:xfrm>
            <a:off x="10022532" y="5823526"/>
            <a:ext cx="1368152" cy="60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唤醒</a:t>
            </a:r>
            <a:r>
              <a:rPr lang="zh-CN" altLang="en-US" dirty="0" smtClean="0"/>
              <a:t>的调度</a:t>
            </a:r>
            <a:endParaRPr lang="zh-CN" altLang="en-US" dirty="0"/>
          </a:p>
        </p:txBody>
      </p:sp>
    </p:spTree>
    <p:extLst>
      <p:ext uri="{BB962C8B-B14F-4D97-AF65-F5344CB8AC3E}">
        <p14:creationId xmlns:p14="http://schemas.microsoft.com/office/powerpoint/2010/main" val="3279665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27748" y="1484784"/>
            <a:ext cx="4536504" cy="648072"/>
          </a:xfrm>
        </p:spPr>
        <p:txBody>
          <a:bodyPr/>
          <a:lstStyle/>
          <a:p>
            <a:r>
              <a:rPr lang="zh-CN" altLang="en-US" sz="3200" dirty="0" smtClean="0"/>
              <a:t>思考</a:t>
            </a:r>
            <a:endParaRPr lang="zh-CN" altLang="en-US" sz="3200" dirty="0"/>
          </a:p>
        </p:txBody>
      </p:sp>
      <p:sp>
        <p:nvSpPr>
          <p:cNvPr id="11" name="文本框 10"/>
          <p:cNvSpPr txBox="1"/>
          <p:nvPr/>
        </p:nvSpPr>
        <p:spPr>
          <a:xfrm>
            <a:off x="482600" y="3080450"/>
            <a:ext cx="11446048" cy="1948034"/>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zh-CN" altLang="en-US" sz="2800" dirty="0" smtClean="0">
                <a:latin typeface="+mn-ea"/>
              </a:rPr>
              <a:t>线程与进程的区别</a:t>
            </a:r>
            <a:endParaRPr lang="en-US" altLang="zh-CN" sz="2800" dirty="0" smtClean="0">
              <a:latin typeface="+mn-ea"/>
            </a:endParaRPr>
          </a:p>
          <a:p>
            <a:pPr marL="285750" indent="-285750" algn="ctr">
              <a:lnSpc>
                <a:spcPct val="150000"/>
              </a:lnSpc>
              <a:buFont typeface="Arial" panose="020B0604020202020204" pitchFamily="34" charset="0"/>
              <a:buChar char="•"/>
            </a:pPr>
            <a:r>
              <a:rPr lang="zh-CN" altLang="en-US" sz="2800" dirty="0">
                <a:latin typeface="+mn-ea"/>
              </a:rPr>
              <a:t>并</a:t>
            </a:r>
            <a:r>
              <a:rPr lang="zh-CN" altLang="en-US" sz="2800" dirty="0" smtClean="0">
                <a:latin typeface="+mn-ea"/>
              </a:rPr>
              <a:t>发的本质是什么</a:t>
            </a:r>
            <a:endParaRPr lang="en-US" altLang="zh-CN" sz="2800" dirty="0">
              <a:latin typeface="+mn-ea"/>
            </a:endParaRPr>
          </a:p>
          <a:p>
            <a:pPr marL="285750" indent="-285750" algn="ctr">
              <a:lnSpc>
                <a:spcPct val="150000"/>
              </a:lnSpc>
              <a:buFont typeface="Arial" panose="020B0604020202020204" pitchFamily="34" charset="0"/>
              <a:buChar char="•"/>
            </a:pPr>
            <a:r>
              <a:rPr lang="zh-CN" altLang="en-US" sz="2800" dirty="0" smtClean="0">
                <a:latin typeface="+mn-ea"/>
              </a:rPr>
              <a:t>多线程与多进程</a:t>
            </a:r>
            <a:r>
              <a:rPr lang="en-US" altLang="zh-CN" sz="2800" dirty="0" smtClean="0">
                <a:solidFill>
                  <a:schemeClr val="bg1">
                    <a:lumMod val="75000"/>
                    <a:lumOff val="25000"/>
                  </a:schemeClr>
                </a:solidFill>
                <a:latin typeface="+mn-ea"/>
              </a:rPr>
              <a:t>00</a:t>
            </a:r>
            <a:endParaRPr lang="zh-CN" altLang="en-US" sz="2800" dirty="0">
              <a:solidFill>
                <a:schemeClr val="bg1">
                  <a:lumMod val="75000"/>
                  <a:lumOff val="25000"/>
                </a:schemeClr>
              </a:solidFill>
              <a:latin typeface="+mn-ea"/>
            </a:endParaRPr>
          </a:p>
        </p:txBody>
      </p:sp>
    </p:spTree>
    <p:extLst>
      <p:ext uri="{BB962C8B-B14F-4D97-AF65-F5344CB8AC3E}">
        <p14:creationId xmlns:p14="http://schemas.microsoft.com/office/powerpoint/2010/main" val="18435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27748" y="1412776"/>
            <a:ext cx="4536504" cy="552907"/>
          </a:xfrm>
        </p:spPr>
        <p:txBody>
          <a:bodyPr/>
          <a:lstStyle/>
          <a:p>
            <a:r>
              <a:rPr lang="en-US" altLang="zh-CN" dirty="0" smtClean="0"/>
              <a:t>JavaScript</a:t>
            </a:r>
            <a:r>
              <a:rPr lang="zh-CN" altLang="en-US" dirty="0" smtClean="0"/>
              <a:t>执行机制</a:t>
            </a:r>
            <a:endParaRPr lang="zh-CN" altLang="en-US" dirty="0"/>
          </a:p>
        </p:txBody>
      </p:sp>
      <p:sp>
        <p:nvSpPr>
          <p:cNvPr id="3" name="文本框 2"/>
          <p:cNvSpPr txBox="1"/>
          <p:nvPr/>
        </p:nvSpPr>
        <p:spPr>
          <a:xfrm>
            <a:off x="5123892" y="3068960"/>
            <a:ext cx="1944216"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800" dirty="0" smtClean="0">
                <a:solidFill>
                  <a:schemeClr val="tx1">
                    <a:lumMod val="85000"/>
                  </a:schemeClr>
                </a:solidFill>
              </a:rPr>
              <a:t>单线程</a:t>
            </a:r>
            <a:endParaRPr lang="en-US" altLang="zh-CN" sz="2800" dirty="0" smtClean="0">
              <a:solidFill>
                <a:schemeClr val="tx1">
                  <a:lumMod val="85000"/>
                </a:schemeClr>
              </a:solidFill>
            </a:endParaRPr>
          </a:p>
          <a:p>
            <a:pPr marL="285750" indent="-285750">
              <a:lnSpc>
                <a:spcPct val="150000"/>
              </a:lnSpc>
              <a:buFont typeface="Arial" panose="020B0604020202020204" pitchFamily="34" charset="0"/>
              <a:buChar char="•"/>
            </a:pPr>
            <a:r>
              <a:rPr lang="zh-CN" altLang="en-US" sz="2800" dirty="0">
                <a:solidFill>
                  <a:schemeClr val="tx1">
                    <a:lumMod val="85000"/>
                  </a:schemeClr>
                </a:solidFill>
              </a:rPr>
              <a:t>异</a:t>
            </a:r>
            <a:r>
              <a:rPr lang="zh-CN" altLang="en-US" sz="2800" dirty="0" smtClean="0">
                <a:solidFill>
                  <a:schemeClr val="tx1">
                    <a:lumMod val="85000"/>
                  </a:schemeClr>
                </a:solidFill>
              </a:rPr>
              <a:t>步编程</a:t>
            </a:r>
            <a:endParaRPr lang="zh-CN" altLang="en-US" sz="2800" dirty="0">
              <a:solidFill>
                <a:schemeClr val="tx1">
                  <a:lumMod val="85000"/>
                </a:schemeClr>
              </a:solidFill>
            </a:endParaRPr>
          </a:p>
        </p:txBody>
      </p:sp>
    </p:spTree>
    <p:extLst>
      <p:ext uri="{BB962C8B-B14F-4D97-AF65-F5344CB8AC3E}">
        <p14:creationId xmlns:p14="http://schemas.microsoft.com/office/powerpoint/2010/main" val="13193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8950" y="144016"/>
            <a:ext cx="11214100" cy="692696"/>
          </a:xfrm>
        </p:spPr>
        <p:txBody>
          <a:bodyPr/>
          <a:lstStyle/>
          <a:p>
            <a:r>
              <a:rPr lang="zh-CN" altLang="en-US" dirty="0" smtClean="0"/>
              <a:t>浏览器模型</a:t>
            </a:r>
            <a:endParaRPr lang="zh-CN" altLang="en-US" dirty="0"/>
          </a:p>
        </p:txBody>
      </p:sp>
      <p:pic>
        <p:nvPicPr>
          <p:cNvPr id="1026" name="Picture 2" descr="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974948"/>
            <a:ext cx="11207750" cy="576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0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6959" y="356160"/>
            <a:ext cx="11214100" cy="624915"/>
          </a:xfrm>
        </p:spPr>
        <p:txBody>
          <a:bodyPr/>
          <a:lstStyle/>
          <a:p>
            <a:r>
              <a:rPr lang="en-US" altLang="zh-CN" dirty="0" smtClean="0"/>
              <a:t>Webkit</a:t>
            </a:r>
            <a:r>
              <a:rPr lang="zh-CN" altLang="en-US" dirty="0" smtClean="0"/>
              <a:t>内核</a:t>
            </a:r>
            <a:endParaRPr lang="zh-CN" altLang="en-US" dirty="0"/>
          </a:p>
        </p:txBody>
      </p:sp>
      <p:pic>
        <p:nvPicPr>
          <p:cNvPr id="2050" name="Picture 2" descr="https://pic4.zhimg.com/80/v2-8f924df48f292eb54f9c9183e8ecba1c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54" y="1311126"/>
            <a:ext cx="11189746" cy="535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7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Moderate&quot;,&quot;Name&quot;:&quot;适中&quot;,&quot;HeaderHeight&quot;:13.0,&quot;FooterHeight&quot;:6.0,&quot;SideMargin&quot;:4.0,&quot;TopMargin&quot;:0.0,&quot;BottomMargin&quot;:0.0,&quot;IntervalMargin&quot;:1.5,&quot;SettingType&quot;:&quot;System&quot;}"/>
</p:tagLst>
</file>

<file path=ppt/theme/theme1.xml><?xml version="1.0" encoding="utf-8"?>
<a:theme xmlns:a="http://schemas.openxmlformats.org/drawingml/2006/main" name="pcs技术分享主题">
  <a:themeElements>
    <a:clrScheme name="灰度">
      <a:dk1>
        <a:srgbClr val="000000"/>
      </a:dk1>
      <a:lt1>
        <a:srgbClr val="FFFFFF"/>
      </a:lt1>
      <a:dk2>
        <a:srgbClr val="768395"/>
      </a:dk2>
      <a:lt2>
        <a:srgbClr val="F0F0F0"/>
      </a:lt2>
      <a:accent1>
        <a:srgbClr val="4184F3"/>
      </a:accent1>
      <a:accent2>
        <a:srgbClr val="33A752"/>
      </a:accent2>
      <a:accent3>
        <a:srgbClr val="FABB05"/>
      </a:accent3>
      <a:accent4>
        <a:srgbClr val="EA4335"/>
      </a:accent4>
      <a:accent5>
        <a:srgbClr val="929292"/>
      </a:accent5>
      <a:accent6>
        <a:srgbClr val="787878"/>
      </a:accent6>
      <a:hlink>
        <a:srgbClr val="4184F3"/>
      </a:hlink>
      <a:folHlink>
        <a:srgbClr val="BFBFBF"/>
      </a:folHlink>
    </a:clrScheme>
    <a:fontScheme name="冬青黑体简体中文">
      <a:majorFont>
        <a:latin typeface="冬青黑体简体中文 W3"/>
        <a:ea typeface="冬青黑体简体中文 W3"/>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4879</TotalTime>
  <Words>3038</Words>
  <Application>Microsoft Office PowerPoint</Application>
  <PresentationFormat>宽屏</PresentationFormat>
  <Paragraphs>261</Paragraphs>
  <Slides>13</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冬青黑体简体中文 W3</vt:lpstr>
      <vt:lpstr>宋体</vt:lpstr>
      <vt:lpstr>Arial</vt:lpstr>
      <vt:lpstr>Calibri</vt:lpstr>
      <vt:lpstr>pcs技术分享主题</vt:lpstr>
      <vt:lpstr>JavaScript基础二</vt:lpstr>
      <vt:lpstr>并发模型与事件循环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炜</dc:creator>
  <cp:lastModifiedBy>刘 炜</cp:lastModifiedBy>
  <cp:revision>106</cp:revision>
  <dcterms:created xsi:type="dcterms:W3CDTF">2018-10-18T02:03:07Z</dcterms:created>
  <dcterms:modified xsi:type="dcterms:W3CDTF">2018-11-03T10:23:06Z</dcterms:modified>
</cp:coreProperties>
</file>