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1" r:id="rId2"/>
    <p:sldId id="262" r:id="rId3"/>
    <p:sldId id="263" r:id="rId4"/>
    <p:sldId id="265" r:id="rId5"/>
    <p:sldId id="264" r:id="rId6"/>
    <p:sldId id="266" r:id="rId7"/>
  </p:sldIdLst>
  <p:sldSz cx="12192000" cy="6858000"/>
  <p:notesSz cx="6858000" cy="9144000"/>
  <p:custDataLst>
    <p:tags r:id="rId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0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304" userDrawn="1">
          <p15:clr>
            <a:srgbClr val="A4A3A4"/>
          </p15:clr>
        </p15:guide>
        <p15:guide id="4" pos="7368" userDrawn="1">
          <p15:clr>
            <a:srgbClr val="A4A3A4"/>
          </p15:clr>
        </p15:guide>
        <p15:guide id="5" orient="horz" pos="560" userDrawn="1">
          <p15:clr>
            <a:srgbClr val="A4A3A4"/>
          </p15:clr>
        </p15:guide>
        <p15:guide id="6" orient="horz" pos="624" userDrawn="1">
          <p15:clr>
            <a:srgbClr val="A4A3A4"/>
          </p15:clr>
        </p15:guide>
        <p15:guide id="7" orient="horz" pos="4056" userDrawn="1">
          <p15:clr>
            <a:srgbClr val="A4A3A4"/>
          </p15:clr>
        </p15:guide>
        <p15:guide id="8" orient="horz" pos="399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77" autoAdjust="0"/>
    <p:restoredTop sz="86445" autoAdjust="0"/>
  </p:normalViewPr>
  <p:slideViewPr>
    <p:cSldViewPr>
      <p:cViewPr varScale="1">
        <p:scale>
          <a:sx n="84" d="100"/>
          <a:sy n="84" d="100"/>
        </p:scale>
        <p:origin x="96" y="300"/>
      </p:cViewPr>
      <p:guideLst>
        <p:guide orient="horz" pos="2304"/>
        <p:guide pos="3840"/>
        <p:guide pos="304"/>
        <p:guide pos="7368"/>
        <p:guide orient="horz" pos="560"/>
        <p:guide orient="horz" pos="624"/>
        <p:guide orient="horz" pos="4056"/>
        <p:guide orient="horz" pos="399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8EE03F-3B27-45EB-BFAB-5C9621FC0665}" type="datetimeFigureOut">
              <a:rPr lang="zh-CN" altLang="en-US" smtClean="0"/>
              <a:t>2018/10/25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46ECF7-CE15-4134-8AA1-80EFA4EB68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40974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、回顾上一次分享的知识点：</a:t>
            </a:r>
            <a:endParaRPr lang="en-US" altLang="zh-CN" dirty="0" smtClean="0"/>
          </a:p>
          <a:p>
            <a:endParaRPr lang="en-US" altLang="zh-CN" dirty="0" smtClean="0"/>
          </a:p>
          <a:p>
            <a:pPr marL="228600" indent="-228600">
              <a:buAutoNum type="alphaLcPeriod"/>
            </a:pPr>
            <a:r>
              <a:rPr lang="en-US" altLang="zh-CN" dirty="0" smtClean="0"/>
              <a:t>This</a:t>
            </a:r>
            <a:r>
              <a:rPr lang="zh-CN" altLang="en-US" dirty="0" smtClean="0"/>
              <a:t>关键字的指向问题；</a:t>
            </a:r>
            <a:endParaRPr lang="en-US" altLang="zh-CN" dirty="0" smtClean="0"/>
          </a:p>
          <a:p>
            <a:pPr marL="228600" indent="-228600">
              <a:buAutoNum type="alphaLcPeriod"/>
            </a:pPr>
            <a:r>
              <a:rPr lang="zh-CN" altLang="en-US" dirty="0" smtClean="0"/>
              <a:t>原型与原型链继承；</a:t>
            </a:r>
            <a:endParaRPr lang="en-US" altLang="zh-CN" dirty="0" smtClean="0"/>
          </a:p>
          <a:p>
            <a:pPr marL="228600" indent="-228600">
              <a:buAutoNum type="alphaLcPeriod"/>
            </a:pPr>
            <a:r>
              <a:rPr lang="zh-CN" altLang="en-US" dirty="0" smtClean="0"/>
              <a:t>闭关的定义与应用；</a:t>
            </a:r>
            <a:endParaRPr lang="en-US" altLang="zh-CN" dirty="0" smtClean="0"/>
          </a:p>
          <a:p>
            <a:pPr marL="228600" indent="-228600">
              <a:buAutoNum type="alphaLcPeriod"/>
            </a:pPr>
            <a:endParaRPr lang="en-US" altLang="zh-CN" dirty="0" smtClean="0"/>
          </a:p>
          <a:p>
            <a:pPr marL="228600" indent="-228600">
              <a:buAutoNum type="arabicPeriod" startAt="2"/>
            </a:pPr>
            <a:r>
              <a:rPr lang="zh-CN" altLang="en-US" baseline="0" dirty="0" smtClean="0"/>
              <a:t>分享的目的：深入理解 </a:t>
            </a:r>
            <a:r>
              <a:rPr lang="en-US" altLang="zh-CN" baseline="0" dirty="0" smtClean="0"/>
              <a:t>JavaScript </a:t>
            </a:r>
            <a:r>
              <a:rPr lang="zh-CN" altLang="en-US" baseline="0" dirty="0" smtClean="0"/>
              <a:t>的执行过程、异步的事件机制，从而掌握代码的执行流程。</a:t>
            </a:r>
            <a:endParaRPr lang="en-US" altLang="zh-CN" baseline="0" dirty="0" smtClean="0"/>
          </a:p>
          <a:p>
            <a:pPr marL="228600" indent="-228600">
              <a:buAutoNum type="arabicPeriod" startAt="2"/>
            </a:pPr>
            <a:r>
              <a:rPr lang="zh-CN" altLang="en-US" baseline="0" dirty="0" smtClean="0"/>
              <a:t>分享的缘由：从 前端分享知识导图 可以看到，基础一跟基础二的内容被划分到 读懂代码 主题下；基础一 讲的内容主要是让大家可以看懂代码自身的含义，知道某一句代码这么写代表什么意思。而 基础二 则是为了让大家能读懂一段代码，不但知道代码本事的含义，还能理解这段代码所要表达的业务逻辑。</a:t>
            </a:r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46ECF7-CE15-4134-8AA1-80EFA4EB686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26163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CN" altLang="en-US" dirty="0" smtClean="0"/>
              <a:t>为什么要使用单线程模式：总所皆知多线程存在资源竞争与同步问题，如果两个线程同时对同一个</a:t>
            </a:r>
            <a:r>
              <a:rPr lang="en-US" altLang="zh-CN" dirty="0" smtClean="0"/>
              <a:t>DOM</a:t>
            </a:r>
            <a:r>
              <a:rPr lang="zh-CN" altLang="en-US" dirty="0" smtClean="0"/>
              <a:t>进行操作，无疑会导致页面渲染变的非常复杂。所以为了保持脚本的简单性而采用了单线程。</a:t>
            </a:r>
            <a:endParaRPr lang="en-US" altLang="zh-CN" dirty="0" smtClean="0">
              <a:solidFill>
                <a:srgbClr val="FFC000"/>
              </a:solidFill>
            </a:endParaRPr>
          </a:p>
          <a:p>
            <a:pPr marL="228600" indent="-228600">
              <a:buAutoNum type="arabicPeriod"/>
            </a:pPr>
            <a:r>
              <a:rPr lang="zh-CN" altLang="en-US" dirty="0" smtClean="0">
                <a:solidFill>
                  <a:srgbClr val="FFC000"/>
                </a:solidFill>
              </a:rPr>
              <a:t>同步、异步、阻塞、非阻塞在不同的层面含义不同：</a:t>
            </a:r>
            <a:r>
              <a:rPr lang="en-US" altLang="zh-CN" dirty="0" smtClean="0">
                <a:solidFill>
                  <a:srgbClr val="FFC000"/>
                </a:solidFill>
              </a:rPr>
              <a:t>CPU</a:t>
            </a:r>
            <a:r>
              <a:rPr lang="zh-CN" altLang="en-US" dirty="0" smtClean="0">
                <a:solidFill>
                  <a:srgbClr val="FFC000"/>
                </a:solidFill>
              </a:rPr>
              <a:t>层面，线程层面，程序层面。</a:t>
            </a:r>
            <a:endParaRPr lang="en-US" altLang="zh-CN" dirty="0" smtClean="0">
              <a:solidFill>
                <a:srgbClr val="FFC000"/>
              </a:solidFill>
            </a:endParaRPr>
          </a:p>
          <a:p>
            <a:pPr marL="228600" indent="-228600"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46ECF7-CE15-4134-8AA1-80EFA4EB686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64950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例子：</a:t>
            </a:r>
            <a:endParaRPr lang="en-US" altLang="zh-CN" dirty="0" smtClean="0"/>
          </a:p>
          <a:p>
            <a:r>
              <a:rPr lang="en-US" altLang="zh-CN" dirty="0" smtClean="0"/>
              <a:t>A </a:t>
            </a:r>
            <a:r>
              <a:rPr lang="zh-CN" altLang="en-US" dirty="0" smtClean="0"/>
              <a:t>打电话给 </a:t>
            </a:r>
            <a:r>
              <a:rPr lang="en-US" altLang="zh-CN" dirty="0" smtClean="0"/>
              <a:t>B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找 </a:t>
            </a:r>
            <a:r>
              <a:rPr lang="en-US" altLang="zh-CN" baseline="0" dirty="0" smtClean="0"/>
              <a:t>C </a:t>
            </a:r>
            <a:r>
              <a:rPr lang="zh-CN" altLang="en-US" baseline="0" dirty="0" smtClean="0"/>
              <a:t>的联系方式，</a:t>
            </a:r>
            <a:r>
              <a:rPr lang="en-US" altLang="zh-CN" baseline="0" dirty="0" smtClean="0"/>
              <a:t>A </a:t>
            </a:r>
            <a:r>
              <a:rPr lang="zh-CN" altLang="en-US" baseline="0" dirty="0" smtClean="0"/>
              <a:t>跟 </a:t>
            </a:r>
            <a:r>
              <a:rPr lang="en-US" altLang="zh-CN" baseline="0" dirty="0" smtClean="0"/>
              <a:t>B </a:t>
            </a:r>
            <a:r>
              <a:rPr lang="zh-CN" altLang="en-US" baseline="0" dirty="0" smtClean="0"/>
              <a:t>一直保持通话，直到 </a:t>
            </a:r>
            <a:r>
              <a:rPr lang="en-US" altLang="zh-CN" baseline="0" dirty="0" smtClean="0"/>
              <a:t>B </a:t>
            </a:r>
            <a:r>
              <a:rPr lang="zh-CN" altLang="en-US" baseline="0" dirty="0" smtClean="0"/>
              <a:t>告诉 </a:t>
            </a:r>
            <a:r>
              <a:rPr lang="en-US" altLang="zh-CN" baseline="0" dirty="0" smtClean="0"/>
              <a:t>A </a:t>
            </a:r>
            <a:r>
              <a:rPr lang="zh-CN" altLang="en-US" baseline="0" dirty="0" smtClean="0"/>
              <a:t>结果；这个过程中，</a:t>
            </a:r>
            <a:r>
              <a:rPr lang="en-US" altLang="zh-CN" baseline="0" dirty="0" smtClean="0"/>
              <a:t>A </a:t>
            </a:r>
            <a:r>
              <a:rPr lang="zh-CN" altLang="en-US" baseline="0" dirty="0" smtClean="0"/>
              <a:t>一直保持等待状态，同步方式。</a:t>
            </a:r>
            <a:endParaRPr lang="en-US" altLang="zh-CN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A </a:t>
            </a:r>
            <a:r>
              <a:rPr lang="zh-CN" altLang="en-US" dirty="0" smtClean="0"/>
              <a:t>打电话给 </a:t>
            </a:r>
            <a:r>
              <a:rPr lang="en-US" altLang="zh-CN" dirty="0" smtClean="0"/>
              <a:t>B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找 </a:t>
            </a:r>
            <a:r>
              <a:rPr lang="en-US" altLang="zh-CN" baseline="0" dirty="0" smtClean="0"/>
              <a:t>C </a:t>
            </a:r>
            <a:r>
              <a:rPr lang="zh-CN" altLang="en-US" baseline="0" dirty="0" smtClean="0"/>
              <a:t>的联系方式，</a:t>
            </a:r>
            <a:r>
              <a:rPr lang="en-US" altLang="zh-CN" baseline="0" dirty="0" smtClean="0"/>
              <a:t>A </a:t>
            </a:r>
            <a:r>
              <a:rPr lang="zh-CN" altLang="en-US" baseline="0" dirty="0" smtClean="0"/>
              <a:t>说完需求就挂电话了；当 </a:t>
            </a:r>
            <a:r>
              <a:rPr lang="en-US" altLang="zh-CN" baseline="0" dirty="0" smtClean="0"/>
              <a:t>B </a:t>
            </a:r>
            <a:r>
              <a:rPr lang="zh-CN" altLang="en-US" baseline="0" dirty="0" smtClean="0"/>
              <a:t>找到电话号码时，</a:t>
            </a:r>
            <a:r>
              <a:rPr lang="en-US" altLang="zh-CN" baseline="0" dirty="0" smtClean="0"/>
              <a:t>B </a:t>
            </a:r>
            <a:r>
              <a:rPr lang="zh-CN" altLang="en-US" baseline="0" dirty="0" smtClean="0"/>
              <a:t>在打电话告诉 </a:t>
            </a:r>
            <a:r>
              <a:rPr lang="en-US" altLang="zh-CN" baseline="0" dirty="0" smtClean="0"/>
              <a:t>A </a:t>
            </a:r>
            <a:r>
              <a:rPr lang="zh-CN" altLang="en-US" baseline="0" dirty="0" smtClean="0"/>
              <a:t>；这个过程中，</a:t>
            </a:r>
            <a:r>
              <a:rPr lang="en-US" altLang="zh-CN" baseline="0" dirty="0" smtClean="0"/>
              <a:t>A </a:t>
            </a:r>
            <a:r>
              <a:rPr lang="zh-CN" altLang="en-US" baseline="0" dirty="0" smtClean="0"/>
              <a:t>不用一直保持等待状态，异步方式。</a:t>
            </a:r>
            <a:endParaRPr lang="en-US" altLang="zh-CN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aseline="0" dirty="0" smtClean="0"/>
              <a:t>在 </a:t>
            </a:r>
            <a:r>
              <a:rPr lang="en-US" altLang="zh-CN" baseline="0" dirty="0" smtClean="0"/>
              <a:t>A </a:t>
            </a:r>
            <a:r>
              <a:rPr lang="zh-CN" altLang="en-US" baseline="0" dirty="0" smtClean="0"/>
              <a:t>没有得到结果的这段时间里，如果 </a:t>
            </a:r>
            <a:r>
              <a:rPr lang="en-US" altLang="zh-CN" baseline="0" dirty="0" smtClean="0"/>
              <a:t>A </a:t>
            </a:r>
            <a:r>
              <a:rPr lang="zh-CN" altLang="en-US" baseline="0" dirty="0" smtClean="0"/>
              <a:t>什么都不做，干巴巴的等着结果，阻塞模式。</a:t>
            </a:r>
            <a:endParaRPr lang="en-US" altLang="zh-CN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aseline="0" dirty="0" smtClean="0"/>
              <a:t>在 </a:t>
            </a:r>
            <a:r>
              <a:rPr lang="en-US" altLang="zh-CN" baseline="0" dirty="0" smtClean="0"/>
              <a:t>A </a:t>
            </a:r>
            <a:r>
              <a:rPr lang="zh-CN" altLang="en-US" baseline="0" dirty="0" smtClean="0"/>
              <a:t>没有得到结果的这段时间里，</a:t>
            </a:r>
            <a:r>
              <a:rPr lang="en-US" altLang="zh-CN" baseline="0" dirty="0" smtClean="0"/>
              <a:t>A </a:t>
            </a:r>
            <a:r>
              <a:rPr lang="zh-CN" altLang="en-US" baseline="0" dirty="0" smtClean="0"/>
              <a:t>一边做其他的一边等着结果，非阻塞模式。</a:t>
            </a:r>
            <a:endParaRPr lang="en-US" altLang="zh-CN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aseline="0" dirty="0" smtClean="0"/>
              <a:t>所以，同步、异步 与 阻塞、非阻塞关注点不同，并且可以相互组合。</a:t>
            </a:r>
            <a:endParaRPr lang="en-US" altLang="zh-CN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aseline="0" dirty="0" smtClean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zh-CN" altLang="en-US" baseline="0" dirty="0" smtClean="0"/>
              <a:t>同步阻塞：使用 </a:t>
            </a:r>
            <a:r>
              <a:rPr lang="en-US" altLang="zh-CN" baseline="0" dirty="0" smtClean="0"/>
              <a:t>ajax </a:t>
            </a:r>
            <a:r>
              <a:rPr lang="zh-CN" altLang="en-US" baseline="0" dirty="0" smtClean="0"/>
              <a:t>的同步模式请求时，线程被阻塞，页面无法渲染，导致页面无响应。</a:t>
            </a:r>
            <a:endParaRPr lang="en-US" altLang="zh-CN" baseline="0" dirty="0" smtClean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zh-CN" altLang="en-US" baseline="0" dirty="0" smtClean="0"/>
              <a:t>异步非阻塞：使用 </a:t>
            </a:r>
            <a:r>
              <a:rPr lang="en-US" altLang="zh-CN" baseline="0" dirty="0" smtClean="0"/>
              <a:t>ajax </a:t>
            </a:r>
            <a:r>
              <a:rPr lang="zh-CN" altLang="en-US" baseline="0" dirty="0" smtClean="0"/>
              <a:t>的异步模式请求时，线程不被阻塞，页面可以继续交互。</a:t>
            </a:r>
            <a:endParaRPr lang="en-US" altLang="zh-CN" baseline="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46ECF7-CE15-4134-8AA1-80EFA4EB686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0854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3647281" y="1412776"/>
            <a:ext cx="4897438" cy="830997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lnSpc>
                <a:spcPct val="120000"/>
              </a:lnSpc>
              <a:buNone/>
              <a:defRPr sz="4000"/>
            </a:lvl1pPr>
          </a:lstStyle>
          <a:p>
            <a:pPr lvl="0"/>
            <a:r>
              <a:rPr lang="zh-CN" altLang="en-US" dirty="0" smtClean="0"/>
              <a:t>一级标题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11"/>
          </p:nvPr>
        </p:nvSpPr>
        <p:spPr>
          <a:xfrm>
            <a:off x="3647728" y="2636838"/>
            <a:ext cx="4897437" cy="22320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5079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文字排版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3827748" y="997151"/>
            <a:ext cx="4536504" cy="830997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lnSpc>
                <a:spcPct val="120000"/>
              </a:lnSpc>
              <a:buNone/>
              <a:defRPr sz="4000"/>
            </a:lvl1pPr>
          </a:lstStyle>
          <a:p>
            <a:pPr lvl="0"/>
            <a:r>
              <a:rPr lang="zh-CN" altLang="en-US" dirty="0" smtClean="0"/>
              <a:t>二级标题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11"/>
          </p:nvPr>
        </p:nvSpPr>
        <p:spPr>
          <a:xfrm>
            <a:off x="3827749" y="2275458"/>
            <a:ext cx="4572508" cy="1225550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175838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排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5"/>
          <p:cNvSpPr>
            <a:spLocks noGrp="1"/>
          </p:cNvSpPr>
          <p:nvPr>
            <p:ph type="pic" sz="quarter" idx="11" hasCustomPrompt="1"/>
          </p:nvPr>
        </p:nvSpPr>
        <p:spPr>
          <a:xfrm>
            <a:off x="482600" y="1916832"/>
            <a:ext cx="11214100" cy="442046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zh-CN" altLang="en-US" dirty="0" smtClean="0"/>
              <a:t>代码示例</a:t>
            </a:r>
            <a:endParaRPr lang="en-US" altLang="zh-CN" dirty="0" smtClean="0"/>
          </a:p>
        </p:txBody>
      </p:sp>
      <p:sp>
        <p:nvSpPr>
          <p:cNvPr id="7" name="文本框 6"/>
          <p:cNvSpPr txBox="1">
            <a:spLocks noChangeAspect="1"/>
          </p:cNvSpPr>
          <p:nvPr userDrawn="1"/>
        </p:nvSpPr>
        <p:spPr>
          <a:xfrm>
            <a:off x="4079776" y="1003885"/>
            <a:ext cx="4032448" cy="68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3200" dirty="0" smtClean="0"/>
              <a:t>代码示例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723059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30975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1" r:id="rId1"/>
    <p:sldLayoutId id="2147483649" r:id="rId2"/>
    <p:sldLayoutId id="2147483650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304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04" userDrawn="1">
          <p15:clr>
            <a:srgbClr val="F26B43"/>
          </p15:clr>
        </p15:guide>
        <p15:guide id="4" pos="7368" userDrawn="1">
          <p15:clr>
            <a:srgbClr val="F26B43"/>
          </p15:clr>
        </p15:guide>
        <p15:guide id="5" orient="horz" pos="560" userDrawn="1">
          <p15:clr>
            <a:srgbClr val="F26B43"/>
          </p15:clr>
        </p15:guide>
        <p15:guide id="6" orient="horz" pos="624" userDrawn="1">
          <p15:clr>
            <a:srgbClr val="F26B43"/>
          </p15:clr>
        </p15:guide>
        <p15:guide id="7" orient="horz" pos="4056" userDrawn="1">
          <p15:clr>
            <a:srgbClr val="F26B43"/>
          </p15:clr>
        </p15:guide>
        <p15:guide id="8" orient="horz" pos="3992" userDrawn="1">
          <p15:clr>
            <a:srgbClr val="F26B43"/>
          </p15:clr>
        </p15:guide>
        <p15:guide id="9" orient="horz" pos="166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82600" y="2227465"/>
            <a:ext cx="11214100" cy="2417072"/>
          </a:xfrm>
        </p:spPr>
        <p:txBody>
          <a:bodyPr/>
          <a:lstStyle/>
          <a:p>
            <a:pPr lvl="0" rtl="0" eaLnBrk="1" latinLnBrk="0" hangingPunct="1"/>
            <a:r>
              <a:rPr lang="en-US" altLang="zh-CN" sz="4000" dirty="0" smtClean="0">
                <a:latin typeface="+mj-ea"/>
                <a:ea typeface="+mj-ea"/>
              </a:rPr>
              <a:t/>
            </a:r>
            <a:br>
              <a:rPr lang="en-US" altLang="zh-CN" sz="4000" dirty="0" smtClean="0">
                <a:latin typeface="+mj-ea"/>
                <a:ea typeface="+mj-ea"/>
              </a:rPr>
            </a:br>
            <a:r>
              <a:rPr lang="zh-CN" altLang="en-US" sz="240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ea"/>
                <a:ea typeface="+mn-ea"/>
                <a:cs typeface="+mj-cs"/>
              </a:rPr>
              <a:t>并发模型与事件循环</a:t>
            </a:r>
            <a:endParaRPr lang="zh-CN" altLang="zh-CN" sz="2400" dirty="0" smtClean="0">
              <a:solidFill>
                <a:schemeClr val="tx1">
                  <a:lumMod val="75000"/>
                </a:schemeClr>
              </a:solidFill>
              <a:effectLst/>
              <a:latin typeface="+mn-ea"/>
              <a:ea typeface="+mn-ea"/>
            </a:endParaRPr>
          </a:p>
          <a:p>
            <a:pPr lvl="0"/>
            <a:r>
              <a:rPr lang="en-US" altLang="zh-CN" sz="240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ea"/>
                <a:ea typeface="+mn-ea"/>
                <a:cs typeface="+mj-cs"/>
              </a:rPr>
              <a:t>setTimeout</a:t>
            </a:r>
            <a:r>
              <a:rPr lang="zh-CN" altLang="zh-CN" sz="240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ea"/>
                <a:ea typeface="+mn-ea"/>
                <a:cs typeface="+mj-cs"/>
              </a:rPr>
              <a:t>、</a:t>
            </a:r>
            <a:r>
              <a:rPr lang="en-US" altLang="zh-CN" sz="2400" b="1" i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ea"/>
                <a:ea typeface="+mn-ea"/>
                <a:cs typeface="+mj-cs"/>
              </a:rPr>
              <a:t>setInterval </a:t>
            </a:r>
            <a:r>
              <a:rPr lang="zh-CN" altLang="zh-CN" sz="2400" b="1" i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ea"/>
                <a:ea typeface="+mn-ea"/>
                <a:cs typeface="+mj-cs"/>
              </a:rPr>
              <a:t>应</a:t>
            </a:r>
            <a:r>
              <a:rPr lang="zh-CN" altLang="zh-CN" sz="2400" b="1" i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ea"/>
                <a:ea typeface="+mn-ea"/>
                <a:cs typeface="+mj-cs"/>
              </a:rPr>
              <a:t>用</a:t>
            </a:r>
            <a:r>
              <a:rPr lang="zh-CN" altLang="zh-CN" sz="24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约束</a:t>
            </a:r>
            <a:endParaRPr lang="zh-CN" altLang="zh-CN" sz="2400" dirty="0" smtClean="0">
              <a:solidFill>
                <a:schemeClr val="tx1">
                  <a:lumMod val="75000"/>
                </a:schemeClr>
              </a:solidFill>
              <a:effectLst/>
              <a:latin typeface="+mn-ea"/>
            </a:endParaRPr>
          </a:p>
          <a:p>
            <a:pPr lvl="0" rtl="0" eaLnBrk="1" latinLnBrk="0" hangingPunct="1"/>
            <a:r>
              <a:rPr lang="en-US" altLang="zh-CN" sz="240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ea"/>
                <a:ea typeface="+mn-ea"/>
                <a:cs typeface="+mj-cs"/>
              </a:rPr>
              <a:t>$nextTick</a:t>
            </a:r>
            <a:r>
              <a:rPr lang="en-US" altLang="zh-CN" sz="2400" kern="1200" baseline="0" dirty="0" smtClean="0">
                <a:solidFill>
                  <a:schemeClr val="tx1">
                    <a:lumMod val="75000"/>
                  </a:schemeClr>
                </a:solidFill>
                <a:effectLst/>
                <a:latin typeface="+mn-ea"/>
                <a:ea typeface="+mn-ea"/>
                <a:cs typeface="+mj-cs"/>
              </a:rPr>
              <a:t> </a:t>
            </a:r>
            <a:r>
              <a:rPr lang="zh-CN" altLang="zh-CN" sz="2400" kern="1200" baseline="0" dirty="0" smtClean="0">
                <a:solidFill>
                  <a:schemeClr val="tx1">
                    <a:lumMod val="75000"/>
                  </a:schemeClr>
                </a:solidFill>
                <a:effectLst/>
                <a:latin typeface="+mn-ea"/>
                <a:ea typeface="+mn-ea"/>
                <a:cs typeface="+mj-cs"/>
              </a:rPr>
              <a:t>解读</a:t>
            </a:r>
            <a:endParaRPr lang="en-US" altLang="zh-CN" sz="2400" kern="1200" baseline="0" dirty="0" smtClean="0">
              <a:solidFill>
                <a:schemeClr val="tx1">
                  <a:lumMod val="75000"/>
                </a:schemeClr>
              </a:solidFill>
              <a:effectLst/>
              <a:latin typeface="+mn-ea"/>
              <a:ea typeface="+mn-ea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 idx="4294967295"/>
          </p:nvPr>
        </p:nvSpPr>
        <p:spPr>
          <a:xfrm>
            <a:off x="482600" y="998538"/>
            <a:ext cx="11214100" cy="687387"/>
          </a:xfrm>
          <a:prstGeom prst="rect">
            <a:avLst/>
          </a:prstGeom>
        </p:spPr>
        <p:txBody>
          <a:bodyPr/>
          <a:lstStyle/>
          <a:p>
            <a:pPr algn="ctr" rtl="0" eaLnBrk="1" fontAlgn="auto" latinLnBrk="0" hangingPunct="1"/>
            <a:r>
              <a:rPr lang="en-US" altLang="zh-CN" sz="4000" dirty="0" smtClean="0">
                <a:latin typeface="+mj-ea"/>
                <a:ea typeface="+mj-ea"/>
              </a:rPr>
              <a:t>JavaScript</a:t>
            </a:r>
            <a:r>
              <a:rPr lang="zh-CN" altLang="en-US" sz="4000" dirty="0" smtClean="0">
                <a:latin typeface="+mj-ea"/>
                <a:ea typeface="+mj-ea"/>
              </a:rPr>
              <a:t>基础二</a:t>
            </a:r>
            <a:endParaRPr lang="zh-CN" altLang="zh-CN" sz="2800" dirty="0" smtClean="0">
              <a:effectLst/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15595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82600" y="2648918"/>
            <a:ext cx="11214100" cy="2545312"/>
          </a:xfrm>
        </p:spPr>
        <p:txBody>
          <a:bodyPr/>
          <a:lstStyle/>
          <a:p>
            <a:pPr lvl="0"/>
            <a:r>
              <a:rPr lang="zh-CN" altLang="en-US" sz="2800" kern="1200" baseline="0" dirty="0" smtClean="0">
                <a:solidFill>
                  <a:schemeClr val="tx1">
                    <a:lumMod val="75000"/>
                  </a:schemeClr>
                </a:solidFill>
                <a:effectLst/>
                <a:latin typeface="+mn-ea"/>
                <a:ea typeface="+mn-ea"/>
                <a:cs typeface="+mn-cs"/>
              </a:rPr>
              <a:t>单</a:t>
            </a:r>
            <a:r>
              <a:rPr lang="zh-CN" altLang="en-US" sz="2800" kern="1200" baseline="0" dirty="0" smtClean="0">
                <a:solidFill>
                  <a:schemeClr val="tx1">
                    <a:lumMod val="75000"/>
                  </a:schemeClr>
                </a:solidFill>
                <a:effectLst/>
                <a:latin typeface="+mn-ea"/>
                <a:ea typeface="+mn-ea"/>
                <a:cs typeface="+mn-cs"/>
              </a:rPr>
              <a:t>线程、同步、异</a:t>
            </a:r>
            <a:r>
              <a:rPr lang="zh-CN" altLang="en-US" sz="2800" kern="1200" baseline="0" dirty="0" smtClean="0">
                <a:solidFill>
                  <a:schemeClr val="tx1">
                    <a:lumMod val="75000"/>
                  </a:schemeClr>
                </a:solidFill>
                <a:effectLst/>
                <a:latin typeface="+mn-ea"/>
                <a:ea typeface="+mn-ea"/>
                <a:cs typeface="+mn-cs"/>
              </a:rPr>
              <a:t>步</a:t>
            </a:r>
            <a:r>
              <a:rPr lang="zh-CN" altLang="en-US" sz="2800" dirty="0" smtClean="0">
                <a:solidFill>
                  <a:schemeClr val="tx1">
                    <a:lumMod val="75000"/>
                  </a:schemeClr>
                </a:solidFill>
                <a:latin typeface="+mn-ea"/>
              </a:rPr>
              <a:t>、阻塞、非阻塞</a:t>
            </a:r>
            <a:endParaRPr lang="en-US" altLang="zh-CN" sz="2800" kern="1200" baseline="0" dirty="0" smtClean="0">
              <a:solidFill>
                <a:schemeClr val="tx1">
                  <a:lumMod val="75000"/>
                </a:schemeClr>
              </a:solidFill>
              <a:effectLst/>
              <a:latin typeface="+mn-ea"/>
            </a:endParaRPr>
          </a:p>
          <a:p>
            <a:r>
              <a:rPr lang="zh-CN" altLang="zh-CN" sz="2800" dirty="0">
                <a:solidFill>
                  <a:schemeClr val="tx1">
                    <a:lumMod val="75000"/>
                  </a:schemeClr>
                </a:solidFill>
              </a:rPr>
              <a:t>并发的概念</a:t>
            </a:r>
            <a:endParaRPr lang="en-US" altLang="zh-CN" sz="2800" dirty="0">
              <a:solidFill>
                <a:schemeClr val="tx1">
                  <a:lumMod val="75000"/>
                </a:schemeClr>
              </a:solidFill>
              <a:latin typeface="+mn-ea"/>
            </a:endParaRPr>
          </a:p>
          <a:p>
            <a:pPr lvl="0"/>
            <a:r>
              <a:rPr lang="zh-CN" altLang="en-US" sz="2800" dirty="0" smtClean="0">
                <a:solidFill>
                  <a:schemeClr val="tx1">
                    <a:lumMod val="75000"/>
                  </a:schemeClr>
                </a:solidFill>
              </a:rPr>
              <a:t>并发模型</a:t>
            </a:r>
            <a:endParaRPr lang="en-US" altLang="zh-CN" sz="2800" dirty="0" smtClean="0">
              <a:solidFill>
                <a:schemeClr val="tx1">
                  <a:lumMod val="75000"/>
                </a:schemeClr>
              </a:solidFill>
            </a:endParaRPr>
          </a:p>
          <a:p>
            <a:pPr lvl="0"/>
            <a:r>
              <a:rPr lang="zh-CN" altLang="en-US" sz="2800" dirty="0">
                <a:solidFill>
                  <a:schemeClr val="tx1">
                    <a:lumMod val="75000"/>
                  </a:schemeClr>
                </a:solidFill>
              </a:rPr>
              <a:t>事件循环</a:t>
            </a:r>
            <a:endParaRPr lang="zh-CN" altLang="en-US" sz="28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 idx="4294967295"/>
          </p:nvPr>
        </p:nvSpPr>
        <p:spPr>
          <a:xfrm>
            <a:off x="482600" y="1000125"/>
            <a:ext cx="11214100" cy="625475"/>
          </a:xfrm>
          <a:prstGeom prst="rect">
            <a:avLst/>
          </a:prstGeom>
        </p:spPr>
        <p:txBody>
          <a:bodyPr/>
          <a:lstStyle/>
          <a:p>
            <a:pPr lvl="0" algn="ctr" rtl="0" eaLnBrk="1" latinLnBrk="0" hangingPunct="1"/>
            <a:r>
              <a:rPr lang="zh-CN" altLang="zh-CN" sz="3200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并发模型与事件循环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864534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2801634" y="959778"/>
            <a:ext cx="6588732" cy="678284"/>
          </a:xfrm>
        </p:spPr>
        <p:txBody>
          <a:bodyPr/>
          <a:lstStyle/>
          <a:p>
            <a:r>
              <a:rPr lang="en-US" altLang="zh-CN" dirty="0" smtClean="0"/>
              <a:t>JavaScript</a:t>
            </a:r>
            <a:r>
              <a:rPr lang="zh-CN" altLang="en-US" dirty="0" smtClean="0"/>
              <a:t>执行环境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335360" y="2204864"/>
            <a:ext cx="11214100" cy="2089646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 smtClean="0">
                <a:solidFill>
                  <a:schemeClr val="tx1">
                    <a:lumMod val="85000"/>
                  </a:schemeClr>
                </a:solidFill>
                <a:latin typeface="+mn-ea"/>
              </a:rPr>
              <a:t>单线程：</a:t>
            </a:r>
            <a:endParaRPr lang="en-US" altLang="zh-CN" sz="2400" dirty="0" smtClean="0">
              <a:solidFill>
                <a:schemeClr val="tx1">
                  <a:lumMod val="85000"/>
                </a:schemeClr>
              </a:solidFill>
              <a:latin typeface="+mn-ea"/>
            </a:endParaRPr>
          </a:p>
          <a:p>
            <a:pPr marL="457200" lvl="1" indent="0">
              <a:lnSpc>
                <a:spcPct val="120000"/>
              </a:lnSpc>
              <a:buNone/>
            </a:pPr>
            <a:r>
              <a:rPr lang="zh-CN" altLang="en-US" dirty="0" smtClean="0">
                <a:solidFill>
                  <a:schemeClr val="tx1">
                    <a:lumMod val="65000"/>
                  </a:schemeClr>
                </a:solidFill>
                <a:latin typeface="+mn-ea"/>
              </a:rPr>
              <a:t>一</a:t>
            </a:r>
            <a:r>
              <a:rPr lang="zh-CN" altLang="en-US" dirty="0">
                <a:solidFill>
                  <a:schemeClr val="tx1">
                    <a:lumMod val="65000"/>
                  </a:schemeClr>
                </a:solidFill>
                <a:latin typeface="+mn-ea"/>
              </a:rPr>
              <a:t>般是指 </a:t>
            </a:r>
            <a:r>
              <a:rPr lang="en-US" altLang="zh-CN" dirty="0">
                <a:solidFill>
                  <a:schemeClr val="tx1">
                    <a:lumMod val="65000"/>
                  </a:schemeClr>
                </a:solidFill>
                <a:latin typeface="+mn-ea"/>
              </a:rPr>
              <a:t>JavaScript </a:t>
            </a:r>
            <a:r>
              <a:rPr lang="zh-CN" altLang="en-US" dirty="0">
                <a:solidFill>
                  <a:schemeClr val="tx1">
                    <a:lumMod val="65000"/>
                  </a:schemeClr>
                </a:solidFill>
                <a:latin typeface="+mn-ea"/>
              </a:rPr>
              <a:t>代码执行跟页面渲染共用一个线程</a:t>
            </a:r>
            <a:r>
              <a:rPr lang="zh-CN" altLang="en-US" dirty="0" smtClean="0">
                <a:solidFill>
                  <a:schemeClr val="tx1">
                    <a:lumMod val="65000"/>
                  </a:schemeClr>
                </a:solidFill>
                <a:latin typeface="+mn-ea"/>
              </a:rPr>
              <a:t>。</a:t>
            </a:r>
            <a:endParaRPr lang="en-US" altLang="zh-CN" dirty="0" smtClean="0">
              <a:solidFill>
                <a:schemeClr val="tx1">
                  <a:lumMod val="65000"/>
                </a:schemeClr>
              </a:solidFill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 smtClean="0">
                <a:solidFill>
                  <a:schemeClr val="tx1">
                    <a:lumMod val="85000"/>
                  </a:schemeClr>
                </a:solidFill>
                <a:latin typeface="+mn-ea"/>
              </a:rPr>
              <a:t>同步：</a:t>
            </a:r>
            <a:endParaRPr lang="en-US" altLang="zh-CN" sz="2400" dirty="0" smtClean="0">
              <a:solidFill>
                <a:schemeClr val="tx1">
                  <a:lumMod val="85000"/>
                </a:schemeClr>
              </a:solidFill>
              <a:latin typeface="+mn-ea"/>
            </a:endParaRPr>
          </a:p>
          <a:p>
            <a:pPr marL="457200" lvl="1" indent="0">
              <a:lnSpc>
                <a:spcPct val="120000"/>
              </a:lnSpc>
              <a:buNone/>
            </a:pPr>
            <a:r>
              <a:rPr lang="zh-CN" altLang="en-US" dirty="0" smtClean="0">
                <a:solidFill>
                  <a:schemeClr val="tx1">
                    <a:lumMod val="65000"/>
                  </a:schemeClr>
                </a:solidFill>
                <a:latin typeface="+mn-ea"/>
              </a:rPr>
              <a:t>发</a:t>
            </a:r>
            <a:r>
              <a:rPr lang="zh-CN" altLang="en-US" dirty="0">
                <a:solidFill>
                  <a:schemeClr val="tx1">
                    <a:lumMod val="65000"/>
                  </a:schemeClr>
                </a:solidFill>
                <a:latin typeface="+mn-ea"/>
              </a:rPr>
              <a:t>出一个 调用 后，在没有结果之前，该 调用 不返回；调用者 一直等待调用结果的返回</a:t>
            </a:r>
            <a:r>
              <a:rPr lang="zh-CN" altLang="en-US" dirty="0" smtClean="0">
                <a:solidFill>
                  <a:schemeClr val="tx1">
                    <a:lumMod val="65000"/>
                  </a:schemeClr>
                </a:solidFill>
                <a:latin typeface="+mn-ea"/>
              </a:rPr>
              <a:t>。</a:t>
            </a:r>
            <a:endParaRPr lang="en-US" altLang="zh-CN" dirty="0">
              <a:solidFill>
                <a:schemeClr val="tx1">
                  <a:lumMod val="65000"/>
                </a:schemeClr>
              </a:solidFill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 smtClean="0">
                <a:solidFill>
                  <a:schemeClr val="tx1">
                    <a:lumMod val="85000"/>
                  </a:schemeClr>
                </a:solidFill>
                <a:latin typeface="+mn-ea"/>
              </a:rPr>
              <a:t>异步：</a:t>
            </a:r>
            <a:endParaRPr lang="en-US" altLang="zh-CN" sz="2400" dirty="0" smtClean="0">
              <a:solidFill>
                <a:schemeClr val="tx1">
                  <a:lumMod val="85000"/>
                </a:schemeClr>
              </a:solidFill>
              <a:latin typeface="+mn-ea"/>
            </a:endParaRPr>
          </a:p>
          <a:p>
            <a:pPr marL="457200" lvl="1" indent="0">
              <a:lnSpc>
                <a:spcPct val="120000"/>
              </a:lnSpc>
              <a:buNone/>
            </a:pPr>
            <a:r>
              <a:rPr lang="zh-CN" altLang="en-US" dirty="0" smtClean="0">
                <a:solidFill>
                  <a:schemeClr val="tx1">
                    <a:lumMod val="65000"/>
                  </a:schemeClr>
                </a:solidFill>
                <a:latin typeface="+mn-ea"/>
              </a:rPr>
              <a:t>发出一个 </a:t>
            </a:r>
            <a:r>
              <a:rPr lang="zh-CN" altLang="en-US" dirty="0">
                <a:solidFill>
                  <a:schemeClr val="tx1">
                    <a:lumMod val="65000"/>
                  </a:schemeClr>
                </a:solidFill>
                <a:latin typeface="+mn-ea"/>
              </a:rPr>
              <a:t>调</a:t>
            </a:r>
            <a:r>
              <a:rPr lang="zh-CN" altLang="en-US" dirty="0" smtClean="0">
                <a:solidFill>
                  <a:schemeClr val="tx1">
                    <a:lumMod val="65000"/>
                  </a:schemeClr>
                </a:solidFill>
                <a:latin typeface="+mn-ea"/>
              </a:rPr>
              <a:t>用 后，立刻返回，没有调用结果</a:t>
            </a:r>
            <a:r>
              <a:rPr lang="zh-CN" altLang="en-US" dirty="0">
                <a:solidFill>
                  <a:schemeClr val="tx1">
                    <a:lumMod val="65000"/>
                  </a:schemeClr>
                </a:solidFill>
                <a:latin typeface="+mn-ea"/>
              </a:rPr>
              <a:t>；</a:t>
            </a:r>
            <a:r>
              <a:rPr lang="zh-CN" altLang="en-US" dirty="0" smtClean="0">
                <a:solidFill>
                  <a:schemeClr val="tx1">
                    <a:lumMod val="65000"/>
                  </a:schemeClr>
                </a:solidFill>
                <a:latin typeface="+mn-ea"/>
              </a:rPr>
              <a:t>被调用者 通过状态、通知来通知 调用者。</a:t>
            </a:r>
            <a:endParaRPr lang="en-US" altLang="zh-CN" dirty="0" smtClean="0">
              <a:solidFill>
                <a:schemeClr val="tx1">
                  <a:lumMod val="6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02619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482600" y="889000"/>
            <a:ext cx="11214099" cy="2612008"/>
          </a:xfrm>
        </p:spPr>
        <p:txBody>
          <a:bodyPr/>
          <a:lstStyle/>
          <a:p>
            <a:r>
              <a:rPr lang="zh-CN" altLang="en-US" sz="2400" dirty="0">
                <a:solidFill>
                  <a:schemeClr val="tx1">
                    <a:lumMod val="85000"/>
                  </a:schemeClr>
                </a:solidFill>
                <a:latin typeface="+mn-ea"/>
              </a:rPr>
              <a:t>阻塞：</a:t>
            </a:r>
            <a:endParaRPr lang="en-US" altLang="zh-CN" sz="2400" dirty="0">
              <a:solidFill>
                <a:schemeClr val="tx1">
                  <a:lumMod val="85000"/>
                </a:schemeClr>
              </a:solidFill>
              <a:latin typeface="+mn-ea"/>
            </a:endParaRPr>
          </a:p>
          <a:p>
            <a:pPr marL="457200" lvl="1" indent="0">
              <a:lnSpc>
                <a:spcPct val="120000"/>
              </a:lnSpc>
              <a:buNone/>
            </a:pPr>
            <a:r>
              <a:rPr lang="zh-CN" altLang="en-US" dirty="0">
                <a:solidFill>
                  <a:schemeClr val="tx1">
                    <a:lumMod val="65000"/>
                  </a:schemeClr>
                </a:solidFill>
                <a:latin typeface="+mn-ea"/>
              </a:rPr>
              <a:t>线程被挂起，无法继续执行。</a:t>
            </a:r>
            <a:endParaRPr lang="en-US" altLang="zh-CN" dirty="0">
              <a:solidFill>
                <a:schemeClr val="tx1">
                  <a:lumMod val="65000"/>
                </a:schemeClr>
              </a:solidFill>
              <a:latin typeface="+mn-ea"/>
            </a:endParaRPr>
          </a:p>
          <a:p>
            <a:r>
              <a:rPr lang="zh-CN" altLang="en-US" sz="2400" dirty="0">
                <a:solidFill>
                  <a:schemeClr val="tx1">
                    <a:lumMod val="85000"/>
                  </a:schemeClr>
                </a:solidFill>
                <a:latin typeface="+mn-ea"/>
              </a:rPr>
              <a:t>非阻塞</a:t>
            </a:r>
            <a:r>
              <a:rPr lang="zh-CN" altLang="en-US" sz="2400" dirty="0" smtClean="0">
                <a:solidFill>
                  <a:schemeClr val="tx1">
                    <a:lumMod val="85000"/>
                  </a:schemeClr>
                </a:solidFill>
                <a:latin typeface="+mn-ea"/>
              </a:rPr>
              <a:t>：</a:t>
            </a:r>
            <a:endParaRPr lang="en-US" altLang="zh-CN" sz="2400" dirty="0">
              <a:solidFill>
                <a:schemeClr val="tx1">
                  <a:lumMod val="85000"/>
                </a:schemeClr>
              </a:solidFill>
              <a:latin typeface="+mn-ea"/>
            </a:endParaRPr>
          </a:p>
          <a:p>
            <a:pPr marL="457200" lvl="1" indent="0">
              <a:buNone/>
            </a:pPr>
            <a:r>
              <a:rPr lang="zh-CN" altLang="en-US" dirty="0" smtClean="0">
                <a:solidFill>
                  <a:schemeClr val="tx1">
                    <a:lumMod val="65000"/>
                  </a:schemeClr>
                </a:solidFill>
                <a:latin typeface="+mn-ea"/>
              </a:rPr>
              <a:t>调</a:t>
            </a:r>
            <a:r>
              <a:rPr lang="zh-CN" altLang="en-US" dirty="0">
                <a:solidFill>
                  <a:schemeClr val="tx1">
                    <a:lumMod val="65000"/>
                  </a:schemeClr>
                </a:solidFill>
                <a:latin typeface="+mn-ea"/>
              </a:rPr>
              <a:t>用 不会阻塞线程，可以继续执行其他程序。</a:t>
            </a:r>
            <a:endParaRPr lang="en-US" altLang="zh-CN" dirty="0">
              <a:solidFill>
                <a:schemeClr val="tx1">
                  <a:lumMod val="65000"/>
                </a:schemeClr>
              </a:solidFill>
              <a:latin typeface="+mn-ea"/>
            </a:endParaRPr>
          </a:p>
          <a:p>
            <a:endParaRPr lang="zh-CN" altLang="en-US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0778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02920" y="836712"/>
            <a:ext cx="11137696" cy="2376264"/>
          </a:xfrm>
        </p:spPr>
        <p:txBody>
          <a:bodyPr>
            <a:noAutofit/>
          </a:bodyPr>
          <a:lstStyle/>
          <a:p>
            <a:r>
              <a:rPr lang="zh-CN" altLang="en-US" dirty="0" smtClean="0"/>
              <a:t>从程序层面理解</a:t>
            </a:r>
            <a:endParaRPr lang="en-US" altLang="zh-CN" dirty="0" smtClean="0"/>
          </a:p>
          <a:p>
            <a:r>
              <a:rPr lang="en-US" altLang="zh-CN" sz="1200" dirty="0" smtClean="0"/>
              <a:t> 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3200" dirty="0" smtClean="0">
                <a:solidFill>
                  <a:schemeClr val="tx1">
                    <a:lumMod val="75000"/>
                  </a:schemeClr>
                </a:solidFill>
              </a:rPr>
              <a:t>CPU</a:t>
            </a:r>
            <a:r>
              <a:rPr lang="zh-CN" altLang="en-US" sz="3200" dirty="0">
                <a:solidFill>
                  <a:schemeClr val="tx1">
                    <a:lumMod val="75000"/>
                  </a:schemeClr>
                </a:solidFill>
              </a:rPr>
              <a:t>、线程、程序</a:t>
            </a:r>
            <a:endParaRPr lang="en-US" altLang="zh-CN" sz="3200" dirty="0">
              <a:solidFill>
                <a:schemeClr val="tx1">
                  <a:lumMod val="75000"/>
                </a:schemeClr>
              </a:solidFill>
            </a:endParaRPr>
          </a:p>
          <a:p>
            <a:pPr marL="457200" lvl="1" indent="0" algn="ctr">
              <a:lnSpc>
                <a:spcPct val="120000"/>
              </a:lnSpc>
              <a:buNone/>
            </a:pPr>
            <a:r>
              <a:rPr lang="zh-CN" altLang="en-US" dirty="0">
                <a:solidFill>
                  <a:schemeClr val="tx1">
                    <a:lumMod val="65000"/>
                  </a:schemeClr>
                </a:solidFill>
              </a:rPr>
              <a:t>同步、异步、阻塞、非阻塞在不同的层面的含义不同</a:t>
            </a:r>
          </a:p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479376" y="3645024"/>
            <a:ext cx="11214100" cy="2793876"/>
          </a:xfrm>
        </p:spPr>
        <p:txBody>
          <a:bodyPr/>
          <a:lstStyle/>
          <a:p>
            <a:r>
              <a:rPr lang="zh-CN" altLang="en-US" sz="2400" dirty="0" smtClean="0">
                <a:solidFill>
                  <a:schemeClr val="tx1">
                    <a:lumMod val="85000"/>
                  </a:schemeClr>
                </a:solidFill>
                <a:latin typeface="+mn-ea"/>
              </a:rPr>
              <a:t>同步、异步：</a:t>
            </a:r>
            <a:r>
              <a:rPr lang="zh-CN" altLang="en-US" sz="2400" dirty="0" smtClean="0">
                <a:solidFill>
                  <a:schemeClr val="tx1">
                    <a:lumMod val="65000"/>
                  </a:schemeClr>
                </a:solidFill>
                <a:latin typeface="+mn-ea"/>
              </a:rPr>
              <a:t>消息通讯机制。</a:t>
            </a:r>
            <a:endParaRPr lang="en-US" altLang="zh-CN" sz="2400" dirty="0" smtClean="0">
              <a:solidFill>
                <a:schemeClr val="tx1">
                  <a:lumMod val="65000"/>
                </a:schemeClr>
              </a:solidFill>
              <a:latin typeface="+mn-ea"/>
            </a:endParaRPr>
          </a:p>
          <a:p>
            <a:r>
              <a:rPr lang="zh-CN" altLang="en-US" sz="2400" dirty="0">
                <a:solidFill>
                  <a:schemeClr val="tx1">
                    <a:lumMod val="85000"/>
                  </a:schemeClr>
                </a:solidFill>
                <a:latin typeface="+mn-ea"/>
              </a:rPr>
              <a:t>阻</a:t>
            </a:r>
            <a:r>
              <a:rPr lang="zh-CN" altLang="en-US" sz="2400" dirty="0" smtClean="0">
                <a:solidFill>
                  <a:schemeClr val="tx1">
                    <a:lumMod val="85000"/>
                  </a:schemeClr>
                </a:solidFill>
                <a:latin typeface="+mn-ea"/>
              </a:rPr>
              <a:t>塞、非阻塞</a:t>
            </a:r>
            <a:r>
              <a:rPr lang="zh-CN" altLang="en-US" sz="2400" dirty="0" smtClean="0">
                <a:solidFill>
                  <a:schemeClr val="tx1">
                    <a:lumMod val="50000"/>
                  </a:schemeClr>
                </a:solidFill>
                <a:latin typeface="+mn-ea"/>
              </a:rPr>
              <a:t>：</a:t>
            </a:r>
            <a:r>
              <a:rPr lang="zh-CN" altLang="en-US" sz="2400" dirty="0" smtClean="0">
                <a:solidFill>
                  <a:schemeClr val="tx1">
                    <a:lumMod val="65000"/>
                  </a:schemeClr>
                </a:solidFill>
                <a:latin typeface="+mn-ea"/>
              </a:rPr>
              <a:t>程序在等待调用结果（消息、返回值）时的状态。</a:t>
            </a:r>
            <a:endParaRPr lang="en-US" altLang="zh-CN" sz="2400" dirty="0">
              <a:solidFill>
                <a:schemeClr val="tx1">
                  <a:lumMod val="65000"/>
                </a:schemeClr>
              </a:solidFill>
              <a:latin typeface="+mn-ea"/>
            </a:endParaRPr>
          </a:p>
          <a:p>
            <a:r>
              <a:rPr lang="en-US" altLang="zh-CN" sz="2400" dirty="0">
                <a:solidFill>
                  <a:schemeClr val="tx1">
                    <a:lumMod val="85000"/>
                  </a:schemeClr>
                </a:solidFill>
                <a:latin typeface="+mn-ea"/>
              </a:rPr>
              <a:t>JavaScript</a:t>
            </a:r>
            <a:r>
              <a:rPr lang="zh-CN" altLang="en-US" sz="2400" dirty="0">
                <a:solidFill>
                  <a:schemeClr val="tx1">
                    <a:lumMod val="85000"/>
                  </a:schemeClr>
                </a:solidFill>
                <a:latin typeface="+mn-ea"/>
              </a:rPr>
              <a:t>执行机</a:t>
            </a:r>
            <a:r>
              <a:rPr lang="zh-CN" altLang="en-US" sz="2400" dirty="0" smtClean="0">
                <a:solidFill>
                  <a:schemeClr val="tx1">
                    <a:lumMod val="85000"/>
                  </a:schemeClr>
                </a:solidFill>
                <a:latin typeface="+mn-ea"/>
              </a:rPr>
              <a:t>制：</a:t>
            </a:r>
            <a:endParaRPr lang="en-US" altLang="zh-CN" sz="2400" dirty="0" smtClean="0">
              <a:solidFill>
                <a:schemeClr val="tx1">
                  <a:lumMod val="85000"/>
                </a:schemeClr>
              </a:solidFill>
              <a:latin typeface="+mn-ea"/>
            </a:endParaRPr>
          </a:p>
          <a:p>
            <a:pPr lvl="1"/>
            <a:r>
              <a:rPr lang="zh-CN" altLang="en-US" dirty="0">
                <a:solidFill>
                  <a:schemeClr val="tx1">
                    <a:lumMod val="85000"/>
                  </a:schemeClr>
                </a:solidFill>
                <a:latin typeface="+mn-ea"/>
              </a:rPr>
              <a:t>同</a:t>
            </a:r>
            <a:r>
              <a:rPr lang="zh-CN" altLang="en-US" dirty="0" smtClean="0">
                <a:solidFill>
                  <a:schemeClr val="tx1">
                    <a:lumMod val="85000"/>
                  </a:schemeClr>
                </a:solidFill>
                <a:latin typeface="+mn-ea"/>
              </a:rPr>
              <a:t>步阻塞：</a:t>
            </a:r>
            <a:r>
              <a:rPr lang="zh-CN" altLang="en-US" dirty="0" smtClean="0">
                <a:solidFill>
                  <a:schemeClr val="tx1">
                    <a:lumMod val="65000"/>
                  </a:schemeClr>
                </a:solidFill>
                <a:latin typeface="+mn-ea"/>
              </a:rPr>
              <a:t>执行同步代码时，线程是阻塞的。</a:t>
            </a:r>
            <a:endParaRPr lang="en-US" altLang="zh-CN" dirty="0" smtClean="0">
              <a:solidFill>
                <a:schemeClr val="tx1">
                  <a:lumMod val="65000"/>
                </a:schemeClr>
              </a:solidFill>
              <a:latin typeface="+mn-ea"/>
            </a:endParaRPr>
          </a:p>
          <a:p>
            <a:pPr lvl="1"/>
            <a:r>
              <a:rPr lang="zh-CN" altLang="en-US" dirty="0">
                <a:solidFill>
                  <a:schemeClr val="tx1">
                    <a:lumMod val="85000"/>
                  </a:schemeClr>
                </a:solidFill>
                <a:latin typeface="+mn-ea"/>
              </a:rPr>
              <a:t>异</a:t>
            </a:r>
            <a:r>
              <a:rPr lang="zh-CN" altLang="en-US" dirty="0" smtClean="0">
                <a:solidFill>
                  <a:schemeClr val="tx1">
                    <a:lumMod val="85000"/>
                  </a:schemeClr>
                </a:solidFill>
                <a:latin typeface="+mn-ea"/>
              </a:rPr>
              <a:t>步非阻塞：</a:t>
            </a:r>
            <a:r>
              <a:rPr lang="zh-CN" altLang="en-US" dirty="0" smtClean="0">
                <a:solidFill>
                  <a:schemeClr val="tx1">
                    <a:lumMod val="65000"/>
                  </a:schemeClr>
                </a:solidFill>
                <a:latin typeface="+mn-ea"/>
              </a:rPr>
              <a:t>执行异步代码时，线程是非阻塞的。</a:t>
            </a:r>
            <a:endParaRPr lang="zh-CN" altLang="en-US" dirty="0">
              <a:solidFill>
                <a:schemeClr val="tx1">
                  <a:lumMod val="6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21567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82600" y="997151"/>
            <a:ext cx="11214100" cy="758093"/>
          </a:xfrm>
        </p:spPr>
        <p:txBody>
          <a:bodyPr/>
          <a:lstStyle/>
          <a:p>
            <a:r>
              <a:rPr lang="zh-CN" altLang="en-US" dirty="0" smtClean="0"/>
              <a:t>并发模型</a:t>
            </a:r>
            <a:endParaRPr lang="en-US" altLang="zh-CN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482600" y="2636838"/>
            <a:ext cx="11709400" cy="2246312"/>
          </a:xfrm>
        </p:spPr>
        <p:txBody>
          <a:bodyPr/>
          <a:lstStyle/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82445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Name&quot;:&quot;适中&quot;,&quot;HeaderHeight&quot;:13.0,&quot;TopMargin&quot;:0.0,&quot;FooterHeight&quot;:6.0,&quot;BottomMargin&quot;:0.0,&quot;SideMargin&quot;:4.0,&quot;IntervalMargin&quot;:1.5,&quot;Id&quot;:null,&quot;SettingType&quot;:&quot;System&quot;}"/>
</p:tagLst>
</file>

<file path=ppt/theme/theme1.xml><?xml version="1.0" encoding="utf-8"?>
<a:theme xmlns:a="http://schemas.openxmlformats.org/drawingml/2006/main" name="pcs技术分享主题">
  <a:themeElements>
    <a:clrScheme name="灰度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4184F3"/>
      </a:accent1>
      <a:accent2>
        <a:srgbClr val="33A752"/>
      </a:accent2>
      <a:accent3>
        <a:srgbClr val="FABB05"/>
      </a:accent3>
      <a:accent4>
        <a:srgbClr val="EA4335"/>
      </a:accent4>
      <a:accent5>
        <a:srgbClr val="929292"/>
      </a:accent5>
      <a:accent6>
        <a:srgbClr val="787878"/>
      </a:accent6>
      <a:hlink>
        <a:srgbClr val="4184F3"/>
      </a:hlink>
      <a:folHlink>
        <a:srgbClr val="BFBFBF"/>
      </a:folHlink>
    </a:clrScheme>
    <a:fontScheme name="冬青黑体简体中文">
      <a:majorFont>
        <a:latin typeface="冬青黑体简体中文 W3"/>
        <a:ea typeface="冬青黑体简体中文 W3"/>
        <a:cs typeface=""/>
      </a:majorFont>
      <a:minorFont>
        <a:latin typeface="冬青黑体简体中文 W3"/>
        <a:ea typeface="冬青黑体简体中文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1183</TotalTime>
  <Words>932</Words>
  <Application>Microsoft Office PowerPoint</Application>
  <PresentationFormat>宽屏</PresentationFormat>
  <Paragraphs>53</Paragraphs>
  <Slides>6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冬青黑体简体中文 W3</vt:lpstr>
      <vt:lpstr>宋体</vt:lpstr>
      <vt:lpstr>Arial</vt:lpstr>
      <vt:lpstr>Calibri</vt:lpstr>
      <vt:lpstr>pcs技术分享主题</vt:lpstr>
      <vt:lpstr>JavaScript基础二</vt:lpstr>
      <vt:lpstr>并发模型与事件循环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 炜</dc:creator>
  <cp:lastModifiedBy>刘 炜</cp:lastModifiedBy>
  <cp:revision>36</cp:revision>
  <dcterms:created xsi:type="dcterms:W3CDTF">2018-10-18T02:03:07Z</dcterms:created>
  <dcterms:modified xsi:type="dcterms:W3CDTF">2018-10-25T11:03:44Z</dcterms:modified>
</cp:coreProperties>
</file>