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5" r:id="rId5"/>
    <p:sldId id="264" r:id="rId6"/>
    <p:sldId id="267" r:id="rId7"/>
    <p:sldId id="266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560" userDrawn="1">
          <p15:clr>
            <a:srgbClr val="A4A3A4"/>
          </p15:clr>
        </p15:guide>
        <p15:guide id="6" orient="horz" pos="624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445" autoAdjust="0"/>
  </p:normalViewPr>
  <p:slideViewPr>
    <p:cSldViewPr>
      <p:cViewPr varScale="1">
        <p:scale>
          <a:sx n="84" d="100"/>
          <a:sy n="84" d="100"/>
        </p:scale>
        <p:origin x="96" y="300"/>
      </p:cViewPr>
      <p:guideLst>
        <p:guide orient="horz" pos="2304"/>
        <p:guide pos="3840"/>
        <p:guide pos="304"/>
        <p:guide pos="7368"/>
        <p:guide orient="horz" pos="560"/>
        <p:guide orient="horz" pos="624"/>
        <p:guide orient="horz" pos="4056"/>
        <p:guide orient="horz"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E03F-3B27-45EB-BFAB-5C9621FC0665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6ECF7-CE15-4134-8AA1-80EFA4EB68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9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、回顾上一次分享的知识点：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28600" indent="-228600">
              <a:buAutoNum type="alphaLcPeriod"/>
            </a:pPr>
            <a:r>
              <a:rPr lang="en-US" altLang="zh-CN" dirty="0" smtClean="0"/>
              <a:t>This</a:t>
            </a:r>
            <a:r>
              <a:rPr lang="zh-CN" altLang="en-US" dirty="0" smtClean="0"/>
              <a:t>关键字的指向问题；</a:t>
            </a:r>
            <a:endParaRPr lang="en-US" altLang="zh-CN" dirty="0" smtClean="0"/>
          </a:p>
          <a:p>
            <a:pPr marL="228600" indent="-228600">
              <a:buAutoNum type="alphaLcPeriod"/>
            </a:pPr>
            <a:r>
              <a:rPr lang="zh-CN" altLang="en-US" dirty="0" smtClean="0"/>
              <a:t>原型与原型链继承；</a:t>
            </a:r>
            <a:endParaRPr lang="en-US" altLang="zh-CN" dirty="0" smtClean="0"/>
          </a:p>
          <a:p>
            <a:pPr marL="228600" indent="-228600">
              <a:buAutoNum type="alphaLcPeriod"/>
            </a:pPr>
            <a:r>
              <a:rPr lang="zh-CN" altLang="en-US" dirty="0" smtClean="0"/>
              <a:t>闭关的定义与应用；</a:t>
            </a:r>
            <a:endParaRPr lang="en-US" altLang="zh-CN" dirty="0" smtClean="0"/>
          </a:p>
          <a:p>
            <a:pPr marL="228600" indent="-228600">
              <a:buAutoNum type="alphaLcPeriod"/>
            </a:pPr>
            <a:endParaRPr lang="en-US" altLang="zh-CN" dirty="0" smtClean="0"/>
          </a:p>
          <a:p>
            <a:pPr marL="228600" indent="-228600">
              <a:buAutoNum type="arabicPeriod" startAt="2"/>
            </a:pPr>
            <a:r>
              <a:rPr lang="zh-CN" altLang="en-US" baseline="0" dirty="0" smtClean="0"/>
              <a:t>分享的目的：深入理解 </a:t>
            </a:r>
            <a:r>
              <a:rPr lang="en-US" altLang="zh-CN" baseline="0" dirty="0" smtClean="0"/>
              <a:t>JavaScript </a:t>
            </a:r>
            <a:r>
              <a:rPr lang="zh-CN" altLang="en-US" baseline="0" dirty="0" smtClean="0"/>
              <a:t>的执行过程、异步的事件机制，从而掌握代码的执行流程。</a:t>
            </a:r>
            <a:endParaRPr lang="en-US" altLang="zh-CN" baseline="0" dirty="0" smtClean="0"/>
          </a:p>
          <a:p>
            <a:pPr marL="228600" indent="-228600">
              <a:buAutoNum type="arabicPeriod" startAt="2"/>
            </a:pPr>
            <a:r>
              <a:rPr lang="zh-CN" altLang="en-US" baseline="0" dirty="0" smtClean="0"/>
              <a:t>分享的缘由：从 前端分享知识导图 可以看到，基础一跟基础二的内容被划分到 读懂代码 主题下；基础一 讲的内容主要是让大家可以看懂代码自身的含义，知道某一句代码这么写代表什么意思。而 基础二 则是为了让大家能读懂一段代码，不但知道代码本事的含义，还能理解这段代码所要表达的业务逻辑。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ECF7-CE15-4134-8AA1-80EFA4EB68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1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进程跟线程的本质：对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工作时间段的描述。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起源：</a:t>
            </a:r>
            <a:r>
              <a:rPr lang="en-US" altLang="zh-CN" smtClean="0"/>
              <a:t>https://www.zhihu.com/question/25532384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ECF7-CE15-4134-8AA1-80EFA4EB68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9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为什么要使用单线程模式：总所皆知多线程存在资源竞争与同步问题，如果两个线程同时对同一个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进行操作，无疑会导致页面渲染变的非常复杂。所以为了保持脚本的简单性而采用了单线程。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dirty="0" smtClean="0">
                <a:solidFill>
                  <a:srgbClr val="FFC000"/>
                </a:solidFill>
              </a:rPr>
              <a:t>同步、异步、阻塞、非阻塞在不同的层面含义不同：</a:t>
            </a:r>
            <a:r>
              <a:rPr lang="en-US" altLang="zh-CN" dirty="0" smtClean="0">
                <a:solidFill>
                  <a:srgbClr val="FFC000"/>
                </a:solidFill>
              </a:rPr>
              <a:t>CPU</a:t>
            </a:r>
            <a:r>
              <a:rPr lang="zh-CN" altLang="en-US" dirty="0" smtClean="0">
                <a:solidFill>
                  <a:srgbClr val="FFC000"/>
                </a:solidFill>
              </a:rPr>
              <a:t>层面，线程层面，程序层面。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ECF7-CE15-4134-8AA1-80EFA4EB68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2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zh-CN" altLang="en-US" dirty="0" smtClean="0"/>
              <a:t>打电话给 </a:t>
            </a:r>
            <a:r>
              <a:rPr lang="en-US" altLang="zh-CN" dirty="0" smtClean="0"/>
              <a:t>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找 </a:t>
            </a:r>
            <a:r>
              <a:rPr lang="en-US" altLang="zh-CN" baseline="0" dirty="0" smtClean="0"/>
              <a:t>C </a:t>
            </a:r>
            <a:r>
              <a:rPr lang="zh-CN" altLang="en-US" baseline="0" dirty="0" smtClean="0"/>
              <a:t>的联系方式，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跟 </a:t>
            </a:r>
            <a:r>
              <a:rPr lang="en-US" altLang="zh-CN" baseline="0" dirty="0" smtClean="0"/>
              <a:t>B </a:t>
            </a:r>
            <a:r>
              <a:rPr lang="zh-CN" altLang="en-US" baseline="0" dirty="0" smtClean="0"/>
              <a:t>一直保持通话，直到 </a:t>
            </a:r>
            <a:r>
              <a:rPr lang="en-US" altLang="zh-CN" baseline="0" dirty="0" smtClean="0"/>
              <a:t>B </a:t>
            </a:r>
            <a:r>
              <a:rPr lang="zh-CN" altLang="en-US" baseline="0" dirty="0" smtClean="0"/>
              <a:t>告诉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结果；这个过程中，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一直保持等待状态，同步方式。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 </a:t>
            </a:r>
            <a:r>
              <a:rPr lang="zh-CN" altLang="en-US" dirty="0" smtClean="0"/>
              <a:t>打电话给 </a:t>
            </a:r>
            <a:r>
              <a:rPr lang="en-US" altLang="zh-CN" dirty="0" smtClean="0"/>
              <a:t>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找 </a:t>
            </a:r>
            <a:r>
              <a:rPr lang="en-US" altLang="zh-CN" baseline="0" dirty="0" smtClean="0"/>
              <a:t>C </a:t>
            </a:r>
            <a:r>
              <a:rPr lang="zh-CN" altLang="en-US" baseline="0" dirty="0" smtClean="0"/>
              <a:t>的联系方式，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说完需求就挂电话了；当 </a:t>
            </a:r>
            <a:r>
              <a:rPr lang="en-US" altLang="zh-CN" baseline="0" dirty="0" smtClean="0"/>
              <a:t>B </a:t>
            </a:r>
            <a:r>
              <a:rPr lang="zh-CN" altLang="en-US" baseline="0" dirty="0" smtClean="0"/>
              <a:t>找到电话号码时，</a:t>
            </a:r>
            <a:r>
              <a:rPr lang="en-US" altLang="zh-CN" baseline="0" dirty="0" smtClean="0"/>
              <a:t>B </a:t>
            </a:r>
            <a:r>
              <a:rPr lang="zh-CN" altLang="en-US" baseline="0" dirty="0" smtClean="0"/>
              <a:t>在打电话告诉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；这个过程中，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不用一直保持等待状态，异步方式。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没有得到结果的这段时间里，如果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什么都不做，干巴巴的等着结果，阻塞模式。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在 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没有得到结果的这段时间里，</a:t>
            </a:r>
            <a:r>
              <a:rPr lang="en-US" altLang="zh-CN" baseline="0" dirty="0" smtClean="0"/>
              <a:t>A </a:t>
            </a:r>
            <a:r>
              <a:rPr lang="zh-CN" altLang="en-US" baseline="0" dirty="0" smtClean="0"/>
              <a:t>一边做其他的一边等着结果，非阻塞模式。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所以，同步、异步 与 阻塞、非阻塞关注点不同，并且可以相互组合。</a:t>
            </a:r>
            <a:endParaRPr lang="en-US" altLang="zh-C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同步阻塞：使用 </a:t>
            </a:r>
            <a:r>
              <a:rPr lang="en-US" altLang="zh-CN" baseline="0" dirty="0" smtClean="0"/>
              <a:t>ajax </a:t>
            </a:r>
            <a:r>
              <a:rPr lang="zh-CN" altLang="en-US" baseline="0" dirty="0" smtClean="0"/>
              <a:t>的同步模式请求时，线程被阻塞，页面无法渲染，导致页面无响应。</a:t>
            </a:r>
            <a:endParaRPr lang="en-US" altLang="zh-CN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异步非阻塞：使用 </a:t>
            </a:r>
            <a:r>
              <a:rPr lang="en-US" altLang="zh-CN" baseline="0" dirty="0" smtClean="0"/>
              <a:t>ajax </a:t>
            </a:r>
            <a:r>
              <a:rPr lang="zh-CN" altLang="en-US" baseline="0" dirty="0" smtClean="0"/>
              <a:t>的异步模式请求时，线程不被阻塞，页面可以继续交互。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ECF7-CE15-4134-8AA1-80EFA4EB68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5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进程：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6ECF7-CE15-4134-8AA1-80EFA4EB68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02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647281" y="1412776"/>
            <a:ext cx="4897438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buNone/>
              <a:defRPr sz="4000"/>
            </a:lvl1pPr>
          </a:lstStyle>
          <a:p>
            <a:pPr lvl="0"/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3647728" y="2636838"/>
            <a:ext cx="4897437" cy="2232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7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排版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827748" y="997151"/>
            <a:ext cx="4536504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buNone/>
              <a:defRPr sz="4000"/>
            </a:lvl1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1"/>
          </p:nvPr>
        </p:nvSpPr>
        <p:spPr>
          <a:xfrm>
            <a:off x="3827749" y="2275458"/>
            <a:ext cx="4572508" cy="122555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583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1" hasCustomPrompt="1"/>
          </p:nvPr>
        </p:nvSpPr>
        <p:spPr>
          <a:xfrm>
            <a:off x="482600" y="1916832"/>
            <a:ext cx="11214100" cy="4420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dirty="0" smtClean="0"/>
              <a:t>代码示例</a:t>
            </a:r>
            <a:endParaRPr lang="en-US" altLang="zh-CN" dirty="0" smtClean="0"/>
          </a:p>
        </p:txBody>
      </p:sp>
      <p:sp>
        <p:nvSpPr>
          <p:cNvPr id="7" name="文本框 6"/>
          <p:cNvSpPr txBox="1">
            <a:spLocks noChangeAspect="1"/>
          </p:cNvSpPr>
          <p:nvPr userDrawn="1"/>
        </p:nvSpPr>
        <p:spPr>
          <a:xfrm>
            <a:off x="4079776" y="1003885"/>
            <a:ext cx="403244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dirty="0" smtClean="0"/>
              <a:t>代码示例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30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097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2600" y="2227465"/>
            <a:ext cx="11214100" cy="2417072"/>
          </a:xfrm>
        </p:spPr>
        <p:txBody>
          <a:bodyPr/>
          <a:lstStyle/>
          <a:p>
            <a:pPr lvl="0" rtl="0" eaLnBrk="1" latinLnBrk="0" hangingPunct="1"/>
            <a:r>
              <a:rPr lang="en-US" altLang="zh-CN" sz="4000" dirty="0" smtClean="0">
                <a:latin typeface="+mj-ea"/>
                <a:ea typeface="+mj-ea"/>
              </a:rPr>
              <a:t/>
            </a:r>
            <a:br>
              <a:rPr lang="en-US" altLang="zh-CN" sz="4000" dirty="0" smtClean="0">
                <a:latin typeface="+mj-ea"/>
                <a:ea typeface="+mj-ea"/>
              </a:rPr>
            </a:br>
            <a:r>
              <a:rPr lang="zh-CN" altLang="en-US" sz="240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并发模型与事件循环</a:t>
            </a:r>
            <a:endParaRPr lang="zh-CN" altLang="zh-CN" sz="2400" dirty="0" smtClean="0">
              <a:solidFill>
                <a:schemeClr val="tx1">
                  <a:lumMod val="75000"/>
                </a:schemeClr>
              </a:solidFill>
              <a:effectLst/>
              <a:latin typeface="+mn-ea"/>
              <a:ea typeface="+mn-ea"/>
            </a:endParaRPr>
          </a:p>
          <a:p>
            <a:pPr lvl="0"/>
            <a:r>
              <a:rPr lang="en-US" altLang="zh-CN" sz="240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setTimeout</a:t>
            </a:r>
            <a:r>
              <a:rPr lang="zh-CN" altLang="zh-CN" sz="240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、</a:t>
            </a:r>
            <a:r>
              <a:rPr lang="en-US" altLang="zh-CN" sz="2400" b="1" i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setInterval </a:t>
            </a:r>
            <a:r>
              <a:rPr lang="zh-CN" altLang="zh-CN" sz="2400" b="1" i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应用</a:t>
            </a:r>
            <a:r>
              <a:rPr lang="zh-CN" altLang="zh-CN" sz="2400" b="1" dirty="0">
                <a:solidFill>
                  <a:schemeClr val="tx1">
                    <a:lumMod val="75000"/>
                  </a:schemeClr>
                </a:solidFill>
                <a:latin typeface="+mn-ea"/>
              </a:rPr>
              <a:t>约束</a:t>
            </a:r>
            <a:endParaRPr lang="zh-CN" altLang="zh-CN" sz="2400" dirty="0" smtClean="0">
              <a:solidFill>
                <a:schemeClr val="tx1">
                  <a:lumMod val="75000"/>
                </a:schemeClr>
              </a:solidFill>
              <a:effectLst/>
              <a:latin typeface="+mn-ea"/>
            </a:endParaRPr>
          </a:p>
          <a:p>
            <a:pPr lvl="0" rtl="0" eaLnBrk="1" latinLnBrk="0" hangingPunct="1"/>
            <a:r>
              <a:rPr lang="en-US" altLang="zh-CN" sz="240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$nextTick</a:t>
            </a:r>
            <a:r>
              <a:rPr lang="en-US" altLang="zh-CN" sz="2400" kern="1200" baseline="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 </a:t>
            </a:r>
            <a:r>
              <a:rPr lang="zh-CN" altLang="zh-CN" sz="2400" kern="1200" baseline="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j-cs"/>
              </a:rPr>
              <a:t>解读</a:t>
            </a:r>
            <a:endParaRPr lang="en-US" altLang="zh-CN" sz="2400" kern="1200" baseline="0" dirty="0" smtClean="0">
              <a:solidFill>
                <a:schemeClr val="tx1">
                  <a:lumMod val="75000"/>
                </a:schemeClr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482600" y="998538"/>
            <a:ext cx="11214100" cy="687387"/>
          </a:xfrm>
          <a:prstGeom prst="rect">
            <a:avLst/>
          </a:prstGeom>
        </p:spPr>
        <p:txBody>
          <a:bodyPr/>
          <a:lstStyle/>
          <a:p>
            <a:pPr algn="ctr" rtl="0" eaLnBrk="1" fontAlgn="auto" latinLnBrk="0" hangingPunct="1"/>
            <a:r>
              <a:rPr lang="en-US" altLang="zh-CN" sz="4000" dirty="0" smtClean="0">
                <a:latin typeface="+mj-ea"/>
                <a:ea typeface="+mj-ea"/>
              </a:rPr>
              <a:t>JavaScript</a:t>
            </a:r>
            <a:r>
              <a:rPr lang="zh-CN" altLang="en-US" sz="4000" dirty="0" smtClean="0">
                <a:latin typeface="+mj-ea"/>
                <a:ea typeface="+mj-ea"/>
              </a:rPr>
              <a:t>基础二</a:t>
            </a:r>
            <a:endParaRPr lang="zh-CN" altLang="zh-CN" sz="2800" dirty="0" smtClean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5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2600" y="2648918"/>
            <a:ext cx="11214100" cy="1900007"/>
          </a:xfrm>
        </p:spPr>
        <p:txBody>
          <a:bodyPr/>
          <a:lstStyle/>
          <a:p>
            <a:pPr lvl="0"/>
            <a:r>
              <a:rPr lang="zh-CN" altLang="en-US" sz="2800" kern="1200" baseline="0" dirty="0" smtClean="0">
                <a:solidFill>
                  <a:schemeClr val="tx1">
                    <a:lumMod val="75000"/>
                  </a:schemeClr>
                </a:solidFill>
                <a:effectLst/>
                <a:latin typeface="+mn-ea"/>
                <a:ea typeface="+mn-ea"/>
                <a:cs typeface="+mn-cs"/>
              </a:rPr>
              <a:t>基础概念</a:t>
            </a:r>
            <a:endParaRPr lang="en-US" altLang="zh-CN" sz="2800" dirty="0">
              <a:solidFill>
                <a:schemeClr val="tx1">
                  <a:lumMod val="75000"/>
                </a:schemeClr>
              </a:solidFill>
              <a:latin typeface="+mn-ea"/>
            </a:endParaRPr>
          </a:p>
          <a:p>
            <a:pPr lvl="0"/>
            <a:r>
              <a:rPr lang="zh-CN" altLang="en-US" sz="2800" dirty="0" smtClean="0">
                <a:solidFill>
                  <a:schemeClr val="tx1">
                    <a:lumMod val="75000"/>
                  </a:schemeClr>
                </a:solidFill>
              </a:rPr>
              <a:t>并发模型</a:t>
            </a:r>
            <a:endParaRPr lang="en-US" altLang="zh-CN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0"/>
            <a:r>
              <a:rPr lang="zh-CN" altLang="en-US" sz="2800" dirty="0">
                <a:solidFill>
                  <a:schemeClr val="tx1">
                    <a:lumMod val="75000"/>
                  </a:schemeClr>
                </a:solidFill>
              </a:rPr>
              <a:t>事件循环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482600" y="1000125"/>
            <a:ext cx="11214100" cy="625475"/>
          </a:xfrm>
          <a:prstGeom prst="rect">
            <a:avLst/>
          </a:prstGeom>
        </p:spPr>
        <p:txBody>
          <a:bodyPr/>
          <a:lstStyle/>
          <a:p>
            <a:pPr lvl="0" algn="ctr" rtl="0" eaLnBrk="1" latinLnBrk="0" hangingPunct="1"/>
            <a:r>
              <a:rPr lang="zh-CN" altLang="zh-CN" sz="32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并发模型与事件循环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645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811208" y="611553"/>
            <a:ext cx="6588732" cy="758093"/>
          </a:xfrm>
        </p:spPr>
        <p:txBody>
          <a:bodyPr/>
          <a:lstStyle/>
          <a:p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08174" y="1369646"/>
            <a:ext cx="11214100" cy="4967654"/>
          </a:xfrm>
        </p:spPr>
        <p:txBody>
          <a:bodyPr>
            <a:noAutofit/>
          </a:bodyPr>
          <a:lstStyle/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进程：</a:t>
            </a:r>
            <a:endParaRPr lang="en-US" altLang="zh-CN" dirty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正在运行的程序的实例，系统分配资源的基本单位。</a:t>
            </a:r>
            <a:endParaRPr lang="en-US" altLang="zh-CN" sz="2000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线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程：</a:t>
            </a:r>
            <a:endParaRPr lang="en-US" altLang="zh-CN" dirty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有时也被称为 轻量进程，是程序执行流的最小单元。一个标准的线程由线程</a:t>
            </a:r>
            <a:r>
              <a:rPr lang="en-US" altLang="zh-CN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ID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，当前指令指针（</a:t>
            </a:r>
            <a:r>
              <a:rPr lang="en-US" altLang="zh-CN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PC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），寄存器集合和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堆栈 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组成。</a:t>
            </a:r>
            <a:endParaRPr lang="en-US" altLang="zh-CN" sz="2000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并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发：</a:t>
            </a:r>
            <a:endParaRPr lang="en-US" altLang="zh-CN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在操作系统中，是指一个时间段内存在几个程序处于已启动运行到运行完毕之间，且这几个程序在同一个处理机上运行；但在任一时刻点上，只有一个程序在处理机上运行。</a:t>
            </a:r>
            <a:endParaRPr lang="en-US" altLang="zh-CN" sz="2000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并</a:t>
            </a:r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行：</a:t>
            </a:r>
            <a:endParaRPr lang="en-US" altLang="zh-CN" sz="20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	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多核处</a:t>
            </a:r>
            <a:r>
              <a:rPr lang="zh-CN" altLang="en-US" sz="2000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理器或多个处理</a:t>
            </a:r>
            <a:r>
              <a:rPr lang="zh-CN" altLang="en-US" sz="20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器同时处理不同的任务。</a:t>
            </a:r>
            <a:endParaRPr lang="en-US" altLang="zh-CN" sz="2000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marL="0" lvl="1" indent="0">
              <a:lnSpc>
                <a:spcPct val="120000"/>
              </a:lnSpc>
              <a:buNone/>
            </a:pPr>
            <a:endParaRPr lang="en-US" altLang="zh-CN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26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889000"/>
            <a:ext cx="11214099" cy="2612008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阻塞：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线程被挂起，无法继续执行。</a:t>
            </a:r>
            <a:endParaRPr lang="en-US" altLang="zh-CN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非阻塞</a:t>
            </a:r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：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调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用 不会阻塞线程，可以继续执行其他程序。</a:t>
            </a:r>
            <a:endParaRPr lang="en-US" altLang="zh-CN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同步：</a:t>
            </a:r>
          </a:p>
          <a:p>
            <a:r>
              <a:rPr lang="zh-CN" altLang="en-US" sz="2400" dirty="0">
                <a:latin typeface="+mn-ea"/>
              </a:rPr>
              <a:t>发出一个 调用 后，在没有结果之前，该 调用 不返回；调用者 一直等待调用结果的返回。</a:t>
            </a:r>
          </a:p>
          <a:p>
            <a:r>
              <a:rPr lang="zh-CN" altLang="en-US" sz="2400" dirty="0">
                <a:latin typeface="+mn-ea"/>
              </a:rPr>
              <a:t>异步：</a:t>
            </a:r>
          </a:p>
          <a:p>
            <a:r>
              <a:rPr lang="zh-CN" altLang="en-US" sz="2400" dirty="0">
                <a:latin typeface="+mn-ea"/>
              </a:rPr>
              <a:t>发出一个 调用 后，立刻返回，没有调用结果；被调用者 通过状态、通知来通知 调用者。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7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2920" y="836712"/>
            <a:ext cx="11137696" cy="2376264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从程序层面理解</a:t>
            </a:r>
            <a:endParaRPr lang="en-US" altLang="zh-CN" dirty="0" smtClean="0"/>
          </a:p>
          <a:p>
            <a:r>
              <a:rPr lang="en-US" altLang="zh-CN" sz="12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CPU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、线程、程序</a:t>
            </a:r>
            <a:endParaRPr lang="en-US" altLang="zh-CN" sz="3200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 algn="ctr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同步、异步、阻塞、非阻塞在不同的层面的含义不同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79376" y="3645024"/>
            <a:ext cx="11214100" cy="279387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同步、异步：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消息通讯机制。</a:t>
            </a:r>
            <a:endParaRPr lang="en-US" altLang="zh-CN" sz="2400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阻</a:t>
            </a:r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塞、非阻塞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程序在等待调用结果（消息、返回值）时的状态。</a:t>
            </a:r>
            <a:endParaRPr lang="en-US" altLang="zh-CN" sz="2400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r>
              <a:rPr lang="en-US" altLang="zh-CN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JavaScript</a:t>
            </a:r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执行机</a:t>
            </a:r>
            <a:r>
              <a:rPr lang="zh-CN" altLang="en-US" sz="2400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制：</a:t>
            </a:r>
            <a:endParaRPr lang="en-US" altLang="zh-CN" sz="2400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同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步阻塞：</a:t>
            </a: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执行同步代码时，线程是阻塞的。</a:t>
            </a:r>
            <a:endParaRPr lang="en-US" altLang="zh-CN" dirty="0" smtClean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异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+mn-ea"/>
              </a:rPr>
              <a:t>步非阻塞：</a:t>
            </a: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  <a:latin typeface="+mn-ea"/>
              </a:rPr>
              <a:t>执行异步代码时，线程是非阻塞的。</a:t>
            </a:r>
            <a:endParaRPr lang="zh-CN" altLang="en-US" dirty="0">
              <a:solidFill>
                <a:schemeClr val="tx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156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7" t="-2283" r="472" b="670"/>
          <a:stretch/>
        </p:blipFill>
        <p:spPr>
          <a:xfrm>
            <a:off x="335360" y="188640"/>
            <a:ext cx="11377264" cy="6408712"/>
          </a:xfrm>
        </p:spPr>
      </p:pic>
    </p:spTree>
    <p:extLst>
      <p:ext uri="{BB962C8B-B14F-4D97-AF65-F5344CB8AC3E}">
        <p14:creationId xmlns:p14="http://schemas.microsoft.com/office/powerpoint/2010/main" val="259217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3710" y="509953"/>
            <a:ext cx="11214100" cy="758093"/>
          </a:xfrm>
        </p:spPr>
        <p:txBody>
          <a:bodyPr/>
          <a:lstStyle/>
          <a:p>
            <a:r>
              <a:rPr lang="zh-CN" altLang="en-US" dirty="0" smtClean="0"/>
              <a:t>并发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2636838"/>
            <a:ext cx="11709400" cy="2246312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>
                    <a:lumMod val="85000"/>
                  </a:schemeClr>
                </a:solidFill>
                <a:latin typeface="+mn-ea"/>
              </a:rPr>
              <a:t>单线程：</a:t>
            </a:r>
            <a:endParaRPr lang="en-US" altLang="zh-CN" sz="2400" dirty="0">
              <a:solidFill>
                <a:schemeClr val="tx1">
                  <a:lumMod val="85000"/>
                </a:schemeClr>
              </a:solidFill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一般是指 </a:t>
            </a:r>
            <a:r>
              <a:rPr lang="en-US" altLang="zh-CN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JavaScript 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  <a:latin typeface="+mn-ea"/>
              </a:rPr>
              <a:t>代码执行跟页面渲染共用一个线程。</a:t>
            </a:r>
            <a:endParaRPr lang="en-US" altLang="zh-CN" dirty="0">
              <a:solidFill>
                <a:schemeClr val="tx1">
                  <a:lumMod val="65000"/>
                </a:schemeClr>
              </a:solidFill>
              <a:latin typeface="+mn-ea"/>
            </a:endParaRPr>
          </a:p>
          <a:p>
            <a:pPr lvl="2">
              <a:lnSpc>
                <a:spcPct val="120000"/>
              </a:lnSpc>
            </a:pPr>
            <a:endParaRPr lang="en-US" altLang="zh-CN" dirty="0" smtClean="0">
              <a:solidFill>
                <a:schemeClr val="tx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700808"/>
            <a:ext cx="1121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</a:rPr>
              <a:t>在</a:t>
            </a:r>
            <a:r>
              <a:rPr lang="zh-CN" altLang="en-US" dirty="0">
                <a:solidFill>
                  <a:schemeClr val="tx1">
                    <a:lumMod val="65000"/>
                  </a:schemeClr>
                </a:solidFill>
              </a:rPr>
              <a:t>操作</a:t>
            </a:r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</a:rPr>
              <a:t>系统中，是指在一个时间段内有几个程序都处于已启动运行到运行完毕之间，且这几个程序都在同一个处理机上运行；但是任一个时刻点上只有一个程序在处理机上运行。</a:t>
            </a:r>
            <a:endParaRPr lang="zh-CN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HeaderHeight&quot;:13.0,&quot;FooterHeight&quot;:6.0,&quot;SideMargin&quot;:4.0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pcs技术分享主题">
  <a:themeElements>
    <a:clrScheme name="灰度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184F3"/>
      </a:accent1>
      <a:accent2>
        <a:srgbClr val="33A752"/>
      </a:accent2>
      <a:accent3>
        <a:srgbClr val="FABB05"/>
      </a:accent3>
      <a:accent4>
        <a:srgbClr val="EA4335"/>
      </a:accent4>
      <a:accent5>
        <a:srgbClr val="929292"/>
      </a:accent5>
      <a:accent6>
        <a:srgbClr val="787878"/>
      </a:accent6>
      <a:hlink>
        <a:srgbClr val="4184F3"/>
      </a:hlink>
      <a:folHlink>
        <a:srgbClr val="BFBFBF"/>
      </a:folHlink>
    </a:clrScheme>
    <a:fontScheme name="冬青黑体简体中文">
      <a:majorFont>
        <a:latin typeface="冬青黑体简体中文 W3"/>
        <a:ea typeface="冬青黑体简体中文 W3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1026</Words>
  <Application>Microsoft Office PowerPoint</Application>
  <PresentationFormat>宽屏</PresentationFormat>
  <Paragraphs>66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冬青黑体简体中文 W3</vt:lpstr>
      <vt:lpstr>宋体</vt:lpstr>
      <vt:lpstr>Arial</vt:lpstr>
      <vt:lpstr>Calibri</vt:lpstr>
      <vt:lpstr>pcs技术分享主题</vt:lpstr>
      <vt:lpstr>JavaScript基础二</vt:lpstr>
      <vt:lpstr>并发模型与事件循环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炜</dc:creator>
  <cp:lastModifiedBy>刘 炜</cp:lastModifiedBy>
  <cp:revision>50</cp:revision>
  <dcterms:created xsi:type="dcterms:W3CDTF">2018-10-18T02:03:07Z</dcterms:created>
  <dcterms:modified xsi:type="dcterms:W3CDTF">2018-10-26T10:14:22Z</dcterms:modified>
</cp:coreProperties>
</file>