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41"/>
  </p:notesMasterIdLst>
  <p:handoutMasterIdLst>
    <p:handoutMasterId r:id="rId42"/>
  </p:handoutMasterIdLst>
  <p:sldIdLst>
    <p:sldId id="288" r:id="rId2"/>
    <p:sldId id="257" r:id="rId3"/>
    <p:sldId id="258" r:id="rId4"/>
    <p:sldId id="262" r:id="rId5"/>
    <p:sldId id="259" r:id="rId6"/>
    <p:sldId id="260" r:id="rId7"/>
    <p:sldId id="264" r:id="rId8"/>
    <p:sldId id="266" r:id="rId9"/>
    <p:sldId id="267" r:id="rId10"/>
    <p:sldId id="270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297" r:id="rId39"/>
    <p:sldId id="263" r:id="rId40"/>
  </p:sldIdLst>
  <p:sldSz cx="12192000" cy="6858000"/>
  <p:notesSz cx="6858000" cy="9144000"/>
  <p:embeddedFontLst>
    <p:embeddedFont>
      <p:font typeface="冬青黑体简体中文 W3" panose="020B0300000000000000" pitchFamily="34" charset="-122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1616" userDrawn="1">
          <p15:clr>
            <a:srgbClr val="A4A3A4"/>
          </p15:clr>
        </p15:guide>
        <p15:guide id="3" orient="horz" pos="2704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9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wei" initials="l" lastIdx="1" clrIdx="0">
    <p:extLst>
      <p:ext uri="{19B8F6BF-5375-455C-9EA6-DF929625EA0E}">
        <p15:presenceInfo xmlns:p15="http://schemas.microsoft.com/office/powerpoint/2012/main" userId="liu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FED"/>
    <a:srgbClr val="F4F4F6"/>
    <a:srgbClr val="212121"/>
    <a:srgbClr val="BFBFB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359" autoAdjust="0"/>
  </p:normalViewPr>
  <p:slideViewPr>
    <p:cSldViewPr>
      <p:cViewPr varScale="1">
        <p:scale>
          <a:sx n="84" d="100"/>
          <a:sy n="84" d="100"/>
        </p:scale>
        <p:origin x="3180" y="96"/>
      </p:cViewPr>
      <p:guideLst>
        <p:guide orient="horz" pos="2115"/>
        <p:guide orient="horz" pos="1616"/>
        <p:guide orient="horz" pos="2704"/>
        <p:guide pos="3908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47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233F-B0BB-44DE-A7B3-17CA56738593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3086-5DC3-4A1A-BC99-636994B65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18B8-0759-4EF6-915F-DEF35E047769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66438-32C0-4A55-81A6-6429864AD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为什么要先讲这三个知识点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因为最常用。并且如果需要阅读一些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库，这三个知识点是必不可少的。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3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8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前面所讲的都是一些应用型总结，比较表面。</a:t>
            </a:r>
            <a:endParaRPr lang="en-US" altLang="zh-CN" dirty="0" smtClean="0"/>
          </a:p>
          <a:p>
            <a:r>
              <a:rPr lang="zh-CN" altLang="en-US" dirty="0" smtClean="0"/>
              <a:t>更细节具体的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查找过程可以参考后面给出的资料。</a:t>
            </a:r>
            <a:endParaRPr lang="en-US" altLang="zh-CN" dirty="0" smtClean="0"/>
          </a:p>
          <a:p>
            <a:r>
              <a:rPr lang="en-US" altLang="zh-CN" dirty="0" smtClean="0"/>
              <a:t>https://github.com/mqyqingfeng/Blog/issues/7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先扯一扯对象的继承话题，讨论一下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里面的继承是如何实现的，再过渡到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中的继承方式。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5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首先，我们先看一下认识一下</a:t>
            </a:r>
            <a:r>
              <a:rPr lang="en-US" altLang="zh-CN" dirty="0" smtClean="0"/>
              <a:t> prototype 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 smtClean="0"/>
              <a:t>然后，我们再来看实例是如何继承原型的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提示听众注意此处的 “每个对象” 跟上一节中的 “每个函数” 的区别，对象不一定是函数，函数一定是对象。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因为这一章节主要是介绍原型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原型链，这里简单列举一下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中的继承方式。</a:t>
            </a:r>
            <a:endParaRPr lang="en-US" altLang="zh-CN" dirty="0" smtClean="0"/>
          </a:p>
          <a:p>
            <a:r>
              <a:rPr lang="zh-CN" altLang="en-US" dirty="0" smtClean="0"/>
              <a:t>通过 原型继承 来介绍 原型链 的工作原理。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96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先回顾 原型 与 原型链的知识，跟听众互动如何才能让子类继承父类的原型。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39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10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3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中没有独立的模块规范，所有的变量定义都会挂载到全局对象上，导致全局变量污染，产生变量冲突。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5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解释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的含义：</a:t>
            </a:r>
            <a:endParaRPr lang="en-US" altLang="zh-CN" dirty="0" smtClean="0"/>
          </a:p>
          <a:p>
            <a:pPr marL="457200" lvl="1" indent="0">
              <a:buFont typeface="+mj-lt"/>
              <a:buNone/>
            </a:pP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语言中定义的一个关键字。</a:t>
            </a:r>
            <a:endParaRPr lang="en-US" altLang="zh-CN" dirty="0" smtClean="0"/>
          </a:p>
          <a:p>
            <a:pPr marL="685800" lvl="1" indent="-228600">
              <a:buFont typeface="+mj-lt"/>
              <a:buAutoNum type="arabicPeriod"/>
            </a:pPr>
            <a:r>
              <a:rPr lang="zh-CN" altLang="en-US" dirty="0" smtClean="0"/>
              <a:t>执行上下文的一个属性。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dirty="0" smtClean="0"/>
              <a:t>下面，我们开始介绍几种情况下的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指向查找方法，进入下一页。</a:t>
            </a:r>
            <a:endParaRPr lang="en-US" altLang="zh-CN" dirty="0" smtClean="0"/>
          </a:p>
          <a:p>
            <a:pPr marL="228600" lvl="0" indent="-228600">
              <a:buFont typeface="+mj-lt"/>
              <a:buAutoNum type="arabicPeriod"/>
            </a:pPr>
            <a:endParaRPr lang="en-US" altLang="zh-CN" dirty="0" smtClean="0"/>
          </a:p>
          <a:p>
            <a:pPr marL="457200" lvl="1" indent="0">
              <a:buFont typeface="+mj-lt"/>
              <a:buNone/>
            </a:pPr>
            <a:r>
              <a:rPr lang="zh-CN" altLang="en-US" dirty="0" smtClean="0"/>
              <a:t>代码参考：</a:t>
            </a:r>
            <a:r>
              <a:rPr lang="en-US" altLang="zh-CN" dirty="0" smtClean="0"/>
              <a:t>http://git.pcstele.com/pcs/zhhw-operation-client-vue/blob/dev/docs/knowledge/js%E4%B8%AD%E7%9A%84this.md</a:t>
            </a:r>
          </a:p>
          <a:p>
            <a:endParaRPr lang="en-US" altLang="zh-CN" dirty="0" smtClean="0"/>
          </a:p>
          <a:p>
            <a:pPr marL="685800" lvl="1" indent="-228600">
              <a:buAutoNum type="arabicPeriod"/>
            </a:pPr>
            <a:endParaRPr lang="en-US" altLang="zh-CN" baseline="0" dirty="0" smtClean="0"/>
          </a:p>
          <a:p>
            <a:pPr marL="228600" lvl="0" indent="-228600">
              <a:buAutoNum type="arabicPeriod"/>
            </a:pPr>
            <a:endParaRPr lang="en-US" altLang="zh-CN" baseline="0" dirty="0" smtClean="0"/>
          </a:p>
          <a:p>
            <a:pPr marL="0" lv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5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可以稍微提一下词法相关的知识，比如说：词法分析，上下文的创建，词法作用域等等。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在前面，我们举了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+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的示例，那么为什么使用自执行函数包裹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就可以正确打印出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的值呢？</a:t>
            </a:r>
            <a:endParaRPr lang="en-US" altLang="zh-CN" dirty="0" smtClean="0"/>
          </a:p>
          <a:p>
            <a:r>
              <a:rPr lang="zh-CN" altLang="en-US" dirty="0" smtClean="0"/>
              <a:t>画出示例的执行过程图，讲解 闭包 的作用原理。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可执行代码分为三种：全局代码、函数代码、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r>
              <a:rPr lang="en-US" altLang="zh-CN" dirty="0" smtClean="0"/>
              <a:t>LHS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Left-Hand-Side</a:t>
            </a:r>
            <a:r>
              <a:rPr lang="zh-CN" altLang="en-US" dirty="0" smtClean="0"/>
              <a:t>）：左查询，在作用域查找变量并放到赋值语句的左边进行赋值操作。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RHS(Right-Hand-Side)</a:t>
            </a:r>
            <a:r>
              <a:rPr lang="zh-CN" altLang="en-US" dirty="0" smtClean="0"/>
              <a:t>：右查询，在作用域查找变量并放到赋值语句的右边进行赋值操作。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当变量未定义时，这两种查询的行为是不一样的：</a:t>
            </a:r>
            <a:endParaRPr lang="en-US" altLang="zh-CN" dirty="0" smtClean="0"/>
          </a:p>
          <a:p>
            <a:r>
              <a:rPr lang="en-US" altLang="zh-CN" dirty="0" smtClean="0"/>
              <a:t>LHS</a:t>
            </a:r>
            <a:r>
              <a:rPr lang="zh-CN" altLang="en-US" dirty="0" smtClean="0"/>
              <a:t>：在全局作用域中定义该变量，并赋值。</a:t>
            </a:r>
            <a:endParaRPr lang="en-US" altLang="zh-CN" dirty="0" smtClean="0"/>
          </a:p>
          <a:p>
            <a:r>
              <a:rPr lang="en-US" altLang="zh-CN" dirty="0" smtClean="0"/>
              <a:t>RHS</a:t>
            </a:r>
            <a:r>
              <a:rPr lang="zh-CN" altLang="en-US" dirty="0" smtClean="0"/>
              <a:t>：抛出 </a:t>
            </a:r>
            <a:r>
              <a:rPr lang="en-US" altLang="zh-CN" dirty="0" err="1" smtClean="0"/>
              <a:t>ReferenceError</a:t>
            </a:r>
            <a:r>
              <a:rPr lang="zh-CN" altLang="en-US" dirty="0" smtClean="0"/>
              <a:t>错误。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6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7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本来想把很多讲解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中的实现细节、原理讲解的文章放出来；</a:t>
            </a:r>
            <a:endParaRPr lang="en-US" altLang="zh-CN" dirty="0" smtClean="0"/>
          </a:p>
          <a:p>
            <a:r>
              <a:rPr lang="zh-CN" altLang="en-US" dirty="0" smtClean="0"/>
              <a:t>但是听众都是刚学，没什么基础的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开发人员，所以觉得还是一开始不要给他们推荐太多复杂难懂的；</a:t>
            </a:r>
            <a:endParaRPr lang="en-US" altLang="zh-CN" dirty="0" smtClean="0"/>
          </a:p>
          <a:p>
            <a:r>
              <a:rPr lang="zh-CN" altLang="en-US" dirty="0" smtClean="0"/>
              <a:t>一是没必要，而是有可能让对方学的烦躁。</a:t>
            </a:r>
            <a:endParaRPr lang="en-US" altLang="zh-CN" dirty="0" smtClean="0"/>
          </a:p>
          <a:p>
            <a:r>
              <a:rPr lang="zh-CN" altLang="en-US" dirty="0" smtClean="0"/>
              <a:t>就好比刚学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，完全没必要去知道如何优化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9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执行上下文的定义：代码的执行环境快照。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2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没有为什么，规定。</a:t>
            </a:r>
            <a:endParaRPr lang="en-US" altLang="zh-CN" dirty="0" smtClean="0"/>
          </a:p>
          <a:p>
            <a:r>
              <a:rPr lang="zh-CN" altLang="en-US" dirty="0" smtClean="0"/>
              <a:t>进入下一页，代码示例。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2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台词：其实在日常开发中，最常用的肯定是在函数用使用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访问属性；</a:t>
            </a:r>
            <a:endParaRPr lang="en-US" altLang="zh-CN" dirty="0" smtClean="0"/>
          </a:p>
          <a:p>
            <a:r>
              <a:rPr lang="zh-CN" altLang="en-US" dirty="0" smtClean="0"/>
              <a:t>下面我们先简单了解一下普通函数中的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13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7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4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438-32C0-4A55-81A6-6429864AD7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7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44824"/>
            <a:ext cx="12192000" cy="1143000"/>
          </a:xfrm>
        </p:spPr>
        <p:txBody>
          <a:bodyPr/>
          <a:lstStyle>
            <a:lvl1pPr>
              <a:defRPr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00038" y="3392488"/>
            <a:ext cx="11628437" cy="270033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96752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119063" y="2492375"/>
            <a:ext cx="12072937" cy="28813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59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示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336" y="-12876"/>
            <a:ext cx="12192000" cy="1122096"/>
          </a:xfrm>
        </p:spPr>
        <p:txBody>
          <a:bodyPr>
            <a:normAutofit/>
          </a:bodyPr>
          <a:lstStyle>
            <a:lvl1pPr>
              <a:defRPr sz="3600">
                <a:latin typeface="冬青黑体简体中文 W3" panose="020B0300000000000000" pitchFamily="34" charset="-122"/>
                <a:ea typeface="冬青黑体简体中文 W3" panose="020B0300000000000000" pitchFamily="34" charset="-122"/>
              </a:defRPr>
            </a:lvl1pPr>
          </a:lstStyle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988840"/>
            <a:ext cx="12192000" cy="4869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264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264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80" y="6356351"/>
            <a:ext cx="284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1568D-62A3-428D-9EAF-2462161BCA07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59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3" r:id="rId4"/>
  </p:sldLayoutIdLst>
  <mc:AlternateContent xmlns:mc="http://schemas.openxmlformats.org/markup-compatibility/2006" xmlns:p14="http://schemas.microsoft.com/office/powerpoint/2010/main">
    <mc:Choice Requires="p14">
      <p:transition p14:dur="0" advTm="9938"/>
    </mc:Choice>
    <mc:Fallback xmlns="">
      <p:transition advTm="9938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03912" y="3121317"/>
            <a:ext cx="2087736" cy="16661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原型链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4294967295"/>
          </p:nvPr>
        </p:nvSpPr>
        <p:spPr>
          <a:xfrm>
            <a:off x="1220788" y="1770063"/>
            <a:ext cx="10971212" cy="11430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JavaScript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基础一</a:t>
            </a:r>
          </a:p>
        </p:txBody>
      </p:sp>
    </p:spTree>
    <p:extLst>
      <p:ext uri="{BB962C8B-B14F-4D97-AF65-F5344CB8AC3E}">
        <p14:creationId xmlns:p14="http://schemas.microsoft.com/office/powerpoint/2010/main" val="2494440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>
        <p15:prstTrans prst="origami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267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02" y="1988491"/>
            <a:ext cx="8096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16" y="44066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0" y="1952836"/>
            <a:ext cx="11835606" cy="4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箭头函数中的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5640" y="292494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什么是箭头函数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ES6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中允许使用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=&gt;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）来定义函数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( ) =&gt; {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…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指向问题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箭头函数自身没有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绑定，依赖于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父级作用域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中的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  <a:sym typeface="Wingdings" panose="05000000000000000000" pitchFamily="2" charset="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25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340" y="-10855"/>
            <a:ext cx="12192000" cy="1122096"/>
          </a:xfrm>
        </p:spPr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码示例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69"/>
            <a:ext cx="12192000" cy="55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59945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改变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的三个方法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共同点：调用一个具有给定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值的函数 ，并为其提供参数。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不同点：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arg1, arg2, arg3, ...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参数列表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428750" lvl="2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fn.call( thisArg,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[arg1, arg2, arg3, ...]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传递给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函数的是一个 </a:t>
            </a:r>
            <a:r>
              <a:rPr lang="zh-CN" altLang="en-US" sz="1800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或类数组对象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00150" lvl="2" indent="0">
              <a:buNone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方法：返回一个新函数，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bind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的第一个参数作为新函数的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，其余的参数作为新函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设的初始参数。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1173" y="1483210"/>
            <a:ext cx="76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call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apply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bind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8102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82"/>
            <a:ext cx="12192000" cy="57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09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88" y="1988840"/>
            <a:ext cx="6172200" cy="4429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35251" y="1230289"/>
            <a:ext cx="490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箭头函数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能否使用这三个函数改变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412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6" y="-207404"/>
            <a:ext cx="12192000" cy="1122096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4" y="828675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77649" y="4289720"/>
            <a:ext cx="5039877" cy="75209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Why 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10648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080" y="2012290"/>
            <a:ext cx="3131839" cy="1122096"/>
          </a:xfrm>
        </p:spPr>
        <p:txBody>
          <a:bodyPr/>
          <a:lstStyle/>
          <a:p>
            <a:pPr algn="l"/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059487" y="3320988"/>
            <a:ext cx="6099810" cy="162070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式继承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515136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9806" y="2001838"/>
            <a:ext cx="3108469" cy="1143000"/>
          </a:xfrm>
        </p:spPr>
        <p:txBody>
          <a:bodyPr/>
          <a:lstStyle/>
          <a:p>
            <a:r>
              <a:rPr lang="en-US" altLang="zh-CN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</a:t>
            </a:r>
            <a:endParaRPr lang="zh-CN" altLang="en-US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2019300"/>
            <a:ext cx="2857500" cy="2819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8008" y="393847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论讨对象的重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要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 难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性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（度）</a:t>
            </a:r>
          </a:p>
        </p:txBody>
      </p:sp>
      <p:sp>
        <p:nvSpPr>
          <p:cNvPr id="9" name="矩形 8"/>
          <p:cNvSpPr/>
          <p:nvPr/>
        </p:nvSpPr>
        <p:spPr>
          <a:xfrm>
            <a:off x="5875615" y="393305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 smtClean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难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  <a:r>
              <a:rPr lang="zh-CN" altLang="en-US" dirty="0">
                <a:solidFill>
                  <a:srgbClr val="F4F4F6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（度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962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9416" y="3068960"/>
            <a:ext cx="10477164" cy="2881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</a:rPr>
              <a:t>只有函数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存在 </a:t>
            </a:r>
            <a:r>
              <a:rPr lang="en-US" altLang="zh-CN" dirty="0" smtClean="0">
                <a:solidFill>
                  <a:srgbClr val="C00000"/>
                </a:solidFill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指针指向一个对象，这个对象就是原型。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原型更准确的叫法应该是 </a:t>
            </a:r>
            <a:r>
              <a:rPr lang="zh-CN" altLang="en-US" dirty="0" smtClean="0">
                <a:solidFill>
                  <a:srgbClr val="C00000"/>
                </a:solidFill>
              </a:rPr>
              <a:t>实例原型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也就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是当一个函数作为 </a:t>
            </a:r>
            <a:r>
              <a:rPr lang="zh-CN" altLang="en-US" dirty="0" smtClean="0">
                <a:solidFill>
                  <a:srgbClr val="C00000"/>
                </a:solidFill>
              </a:rPr>
              <a:t>构造函数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的时候，</a:t>
            </a:r>
            <a:r>
              <a:rPr lang="en-US" altLang="zh-CN" dirty="0" smtClean="0">
                <a:solidFill>
                  <a:srgbClr val="C00000"/>
                </a:solidFill>
              </a:rPr>
              <a:t>new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出来的实例可以共享该 </a:t>
            </a:r>
            <a:r>
              <a:rPr lang="zh-CN" altLang="en-US" dirty="0" smtClean="0">
                <a:solidFill>
                  <a:srgbClr val="C00000"/>
                </a:solidFill>
              </a:rPr>
              <a:t>原型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对象上的 </a:t>
            </a:r>
            <a:r>
              <a:rPr lang="zh-CN" altLang="en-US" dirty="0" smtClean="0">
                <a:solidFill>
                  <a:srgbClr val="C00000"/>
                </a:solidFill>
              </a:rPr>
              <a:t>属性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跟 </a:t>
            </a:r>
            <a:r>
              <a:rPr lang="zh-CN" altLang="en-US" dirty="0" smtClean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从而实现了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中的“</a:t>
            </a:r>
            <a:r>
              <a:rPr lang="zh-CN" altLang="en-US" dirty="0">
                <a:solidFill>
                  <a:srgbClr val="C00000"/>
                </a:solidFill>
              </a:rPr>
              <a:t>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”。换而言之，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中的继承并不是 </a:t>
            </a:r>
            <a:r>
              <a:rPr lang="zh-CN" altLang="en-US" dirty="0" smtClean="0">
                <a:solidFill>
                  <a:srgbClr val="C00000"/>
                </a:solidFill>
              </a:rPr>
              <a:t>真正的继承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，因为并没有进行内存上的拷贝，而是跟 </a:t>
            </a:r>
            <a:r>
              <a:rPr lang="zh-CN" altLang="en-US" dirty="0" smtClean="0">
                <a:solidFill>
                  <a:srgbClr val="C00000"/>
                </a:solidFill>
              </a:rPr>
              <a:t>代理模式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类似。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3188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</a:t>
            </a:r>
            <a:endParaRPr lang="zh-CN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11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804" y="4987128"/>
            <a:ext cx="12228513" cy="20072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15446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37542"/>
            <a:ext cx="12228512" cy="3849586"/>
          </a:xfrm>
          <a:prstGeom prst="rect">
            <a:avLst/>
          </a:prstGeom>
        </p:spPr>
      </p:pic>
      <p:pic>
        <p:nvPicPr>
          <p:cNvPr id="1026" name="Picture 2" descr="æé å½æ°åå®ä¾ååçå³ç³»å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193430"/>
            <a:ext cx="55149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324" y="2250268"/>
            <a:ext cx="12192000" cy="9366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__proto__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3532" y="339299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定义：</a:t>
            </a:r>
            <a:r>
              <a:rPr lang="zh-CN" altLang="en-US" dirty="0" smtClean="0">
                <a:solidFill>
                  <a:srgbClr val="00B05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每个对象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都有一个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指针指向其构造函数的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承由此产生。</a:t>
            </a:r>
          </a:p>
        </p:txBody>
      </p:sp>
    </p:spTree>
    <p:extLst>
      <p:ext uri="{BB962C8B-B14F-4D97-AF65-F5344CB8AC3E}">
        <p14:creationId xmlns:p14="http://schemas.microsoft.com/office/powerpoint/2010/main" val="230821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1268760"/>
            <a:ext cx="6120680" cy="5607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54000" tIns="28800" rIns="54000" bIns="28800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6096000" cy="56075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40" y="1592136"/>
            <a:ext cx="5486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7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827462" y="2348880"/>
            <a:ext cx="4537075" cy="3528913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原型继承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造函数继承（经典继承）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组合继承（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1+2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），最常用的继承方式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原型式继承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寄生式继承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生组合式继承（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3+5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），优化组合继承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0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183971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原型继承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12192000" cy="990117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子类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altLang="en-US" dirty="0" smtClean="0">
                <a:solidFill>
                  <a:srgbClr val="C00000"/>
                </a:solidFill>
              </a:rPr>
              <a:t>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继承</a:t>
            </a:r>
            <a:r>
              <a:rPr lang="zh-CN" altLang="en-US" dirty="0" smtClean="0">
                <a:solidFill>
                  <a:srgbClr val="C00000"/>
                </a:solidFill>
              </a:rPr>
              <a:t>父类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dirty="0" smtClean="0">
                <a:solidFill>
                  <a:srgbClr val="C00000"/>
                </a:solidFill>
              </a:rPr>
              <a:t>父类的原型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上的属性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705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>
            <a:spLocks noChangeAspect="1"/>
          </p:cNvSpPr>
          <p:nvPr/>
        </p:nvSpPr>
        <p:spPr>
          <a:xfrm>
            <a:off x="1061738" y="207104"/>
            <a:ext cx="3055139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36000" tIns="108000" rIns="36000" bIns="108000" rtlCol="0" anchor="ctr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父类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Parent(){}</a:t>
            </a:r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11448" y="315439"/>
            <a:ext cx="3007075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/>
              <a:t>父类原型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      </a:t>
            </a:r>
            <a:r>
              <a:rPr lang="en-US" altLang="zh-CN" dirty="0" err="1" smtClean="0"/>
              <a:t>Parent.prototype</a:t>
            </a:r>
            <a:r>
              <a:rPr lang="en-US" altLang="zh-CN" dirty="0" smtClean="0"/>
              <a:t>  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457967" y="944724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21678" y="543549"/>
            <a:ext cx="199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15" name="椭圆 14"/>
          <p:cNvSpPr/>
          <p:nvPr/>
        </p:nvSpPr>
        <p:spPr>
          <a:xfrm>
            <a:off x="1273739" y="4124466"/>
            <a:ext cx="2615584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Son(){}</a:t>
            </a:r>
          </a:p>
        </p:txBody>
      </p:sp>
      <p:sp>
        <p:nvSpPr>
          <p:cNvPr id="16" name="椭圆 15"/>
          <p:cNvSpPr/>
          <p:nvPr/>
        </p:nvSpPr>
        <p:spPr>
          <a:xfrm>
            <a:off x="8511059" y="4179736"/>
            <a:ext cx="2390173" cy="1475242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08000" rIns="36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类原型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Son.prototype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457967" y="4786287"/>
            <a:ext cx="3276066" cy="27959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49530" y="4268524"/>
            <a:ext cx="20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prototype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23" name="椭圆 22"/>
          <p:cNvSpPr/>
          <p:nvPr/>
        </p:nvSpPr>
        <p:spPr>
          <a:xfrm>
            <a:off x="4850398" y="2251243"/>
            <a:ext cx="2551157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父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类实例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Parent()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0199" y="5237529"/>
            <a:ext cx="2111601" cy="1475242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子类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实例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new Son()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直角上箭头 35"/>
          <p:cNvSpPr/>
          <p:nvPr/>
        </p:nvSpPr>
        <p:spPr>
          <a:xfrm>
            <a:off x="7220470" y="5769260"/>
            <a:ext cx="2583942" cy="432048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92957" y="5710248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5360" y="2119475"/>
            <a:ext cx="19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__proto__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329190" y="3496783"/>
            <a:ext cx="69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？</a:t>
            </a:r>
          </a:p>
        </p:txBody>
      </p:sp>
      <p:sp>
        <p:nvSpPr>
          <p:cNvPr id="43" name="直角上箭头 42"/>
          <p:cNvSpPr/>
          <p:nvPr/>
        </p:nvSpPr>
        <p:spPr>
          <a:xfrm>
            <a:off x="7535933" y="1881038"/>
            <a:ext cx="2391475" cy="932054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5" name="直角上箭头 44"/>
          <p:cNvSpPr/>
          <p:nvPr/>
        </p:nvSpPr>
        <p:spPr>
          <a:xfrm rot="-5400000">
            <a:off x="8201621" y="2373049"/>
            <a:ext cx="951026" cy="2342881"/>
          </a:xfrm>
          <a:prstGeom prst="bentUp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033" y="3172512"/>
            <a:ext cx="847491" cy="84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324" y="2648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" y="1185626"/>
            <a:ext cx="12199022" cy="56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1981" y="2668653"/>
            <a:ext cx="1152413" cy="766067"/>
          </a:xfrm>
        </p:spPr>
        <p:txBody>
          <a:bodyPr/>
          <a:lstStyle/>
          <a:p>
            <a:pPr algn="l"/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312024" y="3608003"/>
            <a:ext cx="2952328" cy="68459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中的权限控制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0840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8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8" y="770377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自执行函数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873642" y="1954449"/>
            <a:ext cx="6462718" cy="4212989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 </a:t>
            </a:r>
            <a:r>
              <a:rPr lang="zh-CN" altLang="en-US" sz="3300" dirty="0" smtClean="0">
                <a:solidFill>
                  <a:srgbClr val="C00000"/>
                </a:solidFill>
              </a:rPr>
              <a:t>运算符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把一个函数标识为 </a:t>
            </a:r>
            <a:r>
              <a:rPr lang="zh-CN" altLang="en-US" sz="3300" dirty="0" smtClean="0">
                <a:solidFill>
                  <a:srgbClr val="C00000"/>
                </a:solidFill>
              </a:rPr>
              <a:t>函数表达式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并使用</a:t>
            </a:r>
            <a:r>
              <a:rPr lang="zh-CN" altLang="en-US" sz="3300" dirty="0">
                <a:solidFill>
                  <a:srgbClr val="C00000"/>
                </a:solidFill>
              </a:rPr>
              <a:t> </a:t>
            </a:r>
            <a:r>
              <a:rPr lang="en-US" altLang="zh-CN" sz="3300" dirty="0" smtClean="0">
                <a:solidFill>
                  <a:srgbClr val="C00000"/>
                </a:solidFill>
              </a:rPr>
              <a:t>() </a:t>
            </a:r>
            <a:r>
              <a:rPr lang="zh-CN" altLang="en-US" sz="3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执行。</a:t>
            </a:r>
            <a:endParaRPr lang="en-US" altLang="zh-CN" sz="3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3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示例：</a:t>
            </a:r>
            <a:endParaRPr lang="en-US" altLang="zh-CN" sz="3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 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() {} ()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void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!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38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</a:t>
            </a: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function () {} ()</a:t>
            </a:r>
          </a:p>
          <a:p>
            <a:pPr marL="1200150" lvl="1" indent="-457200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....</a:t>
            </a:r>
            <a:endParaRPr lang="en-US" altLang="zh-CN" sz="3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CN" altLang="en-US" sz="3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</a:t>
            </a:r>
            <a:r>
              <a:rPr lang="zh-CN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用：隔离变量，防止全局变量污染。</a:t>
            </a:r>
            <a:endParaRPr lang="en-US" altLang="zh-CN" sz="3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550" y="3207822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最常用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780076" y="3130421"/>
            <a:ext cx="180020" cy="524133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9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72816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根据执行上下文分类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892" y="3248980"/>
            <a:ext cx="212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数上下文</a:t>
            </a:r>
          </a:p>
        </p:txBody>
      </p:sp>
    </p:spTree>
    <p:extLst>
      <p:ext uri="{BB962C8B-B14F-4D97-AF65-F5344CB8AC3E}">
        <p14:creationId xmlns:p14="http://schemas.microsoft.com/office/powerpoint/2010/main" val="24333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2" y="-99392"/>
            <a:ext cx="12192000" cy="1122096"/>
          </a:xfrm>
        </p:spPr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0587" y="944724"/>
            <a:ext cx="12072937" cy="50405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 与 代码二 分别会输出多少？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592796"/>
            <a:ext cx="5934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闭包的定义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95085" y="2565400"/>
            <a:ext cx="12072937" cy="462080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又称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 </a:t>
            </a:r>
            <a:r>
              <a:rPr lang="zh-CN" altLang="en-US" dirty="0" smtClean="0">
                <a:solidFill>
                  <a:srgbClr val="C00000"/>
                </a:solidFill>
              </a:rPr>
              <a:t>词法闭包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或 </a:t>
            </a:r>
            <a:r>
              <a:rPr lang="zh-CN" altLang="en-US" dirty="0" smtClean="0">
                <a:solidFill>
                  <a:srgbClr val="C00000"/>
                </a:solidFill>
              </a:rPr>
              <a:t>函数闭包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，是引用了 </a:t>
            </a:r>
            <a:r>
              <a:rPr lang="zh-CN" altLang="en-US" dirty="0" smtClean="0">
                <a:solidFill>
                  <a:srgbClr val="C00000"/>
                </a:solidFill>
              </a:rPr>
              <a:t>自由变量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的函数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5460" y="3681028"/>
            <a:ext cx="961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被函数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引用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，但既不是函数的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参数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也不是函数的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局部变量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的变量。</a:t>
            </a:r>
          </a:p>
        </p:txBody>
      </p:sp>
    </p:spTree>
    <p:extLst>
      <p:ext uri="{BB962C8B-B14F-4D97-AF65-F5344CB8AC3E}">
        <p14:creationId xmlns:p14="http://schemas.microsoft.com/office/powerpoint/2010/main" val="175191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" y="476672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函数皆闭包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02964" y="1700808"/>
            <a:ext cx="12072937" cy="57658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从技术的角度理解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94" y="2413498"/>
            <a:ext cx="10582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42370"/>
            <a:ext cx="12192000" cy="828092"/>
          </a:xfrm>
        </p:spPr>
        <p:txBody>
          <a:bodyPr/>
          <a:lstStyle/>
          <a:p>
            <a:r>
              <a:rPr lang="zh-CN" altLang="en-US" dirty="0" smtClean="0"/>
              <a:t>重新定义闭包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9063" y="2367117"/>
            <a:ext cx="12072937" cy="396565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从实践的角度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9636" y="33569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闭包函数需要满足的条件：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使该函数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所在的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上下文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已经销毁，但它仍然可以被访问。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该函数引用了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自由变量。</a:t>
            </a:r>
          </a:p>
        </p:txBody>
      </p:sp>
    </p:spTree>
    <p:extLst>
      <p:ext uri="{BB962C8B-B14F-4D97-AF65-F5344CB8AC3E}">
        <p14:creationId xmlns:p14="http://schemas.microsoft.com/office/powerpoint/2010/main" val="409398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696"/>
            <a:ext cx="12192000" cy="726052"/>
          </a:xfrm>
        </p:spPr>
        <p:txBody>
          <a:bodyPr/>
          <a:lstStyle/>
          <a:p>
            <a:r>
              <a:rPr lang="zh-CN" altLang="en-US" dirty="0" smtClean="0"/>
              <a:t>代码示例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911350"/>
            <a:ext cx="8648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2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6107" y="692696"/>
            <a:ext cx="5259785" cy="1122096"/>
          </a:xfrm>
        </p:spPr>
        <p:txBody>
          <a:bodyPr/>
          <a:lstStyle/>
          <a:p>
            <a:r>
              <a:rPr lang="zh-CN" altLang="en-US" dirty="0"/>
              <a:t>案</a:t>
            </a:r>
            <a:r>
              <a:rPr lang="zh-CN" altLang="en-US" dirty="0" smtClean="0"/>
              <a:t>例解</a:t>
            </a:r>
            <a:r>
              <a:rPr lang="zh-CN" altLang="en-US" dirty="0" smtClean="0"/>
              <a:t>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204864"/>
            <a:ext cx="10360868" cy="34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1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2096"/>
          </a:xfrm>
        </p:spPr>
        <p:txBody>
          <a:bodyPr/>
          <a:lstStyle/>
          <a:p>
            <a:r>
              <a:rPr lang="zh-CN" altLang="en-US" dirty="0" smtClean="0"/>
              <a:t>执行过程讲解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324" y="126876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文件被加载进引擎时，首先会创建一个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全局作用域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扫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描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全局代码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中的函数声明与变量声明，将属性添加到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活动对象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中：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执行全局代码：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：对变量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赋值。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&lt; 10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：判断成功 ，执行循环体内代码。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行 自执行函数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UcPeriod"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执行上下文：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扫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描函数声明与变量声明，添加属性到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</a:t>
            </a:r>
          </a:p>
        </p:txBody>
      </p:sp>
      <p:cxnSp>
        <p:nvCxnSpPr>
          <p:cNvPr id="6" name="直接连接符 5"/>
          <p:cNvCxnSpPr>
            <a:stCxn id="2" idx="2"/>
          </p:cNvCxnSpPr>
          <p:nvPr/>
        </p:nvCxnSpPr>
        <p:spPr>
          <a:xfrm>
            <a:off x="6096000" y="1122096"/>
            <a:ext cx="0" cy="5735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600056" y="1016732"/>
            <a:ext cx="5177801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活动对象（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VariableObject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</a:p>
          <a:p>
            <a:r>
              <a:rPr lang="en-US" altLang="zh-CN" dirty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]]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属性：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null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4272" y="6474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</a:t>
            </a:r>
            <a:endParaRPr lang="zh-CN" altLang="en-US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00056" y="2809784"/>
            <a:ext cx="3977918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undefined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600056" y="4138622"/>
            <a:ext cx="2971208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0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08068" y="5068339"/>
            <a:ext cx="3648344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 {}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[[Scope]]: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GlobalContext.VO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708068" y="6284374"/>
            <a:ext cx="4770986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undefined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72299" y="4725144"/>
            <a:ext cx="24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</a:t>
            </a:r>
            <a:endParaRPr lang="zh-CN" altLang="en-US" dirty="0" smtClean="0">
              <a:solidFill>
                <a:srgbClr val="00B0F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48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3514" y="148777"/>
            <a:ext cx="6096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 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函数代码：</a:t>
            </a:r>
            <a:endParaRPr lang="en-US" altLang="zh-CN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查找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setTimeout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并调用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setTimeout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函数把 回调函数 加入到定时器中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数执行完毕。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D.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++ 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对变量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赋值。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重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复 </a:t>
            </a:r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B-D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直到 </a:t>
            </a:r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失败跳出循环，代码执行结束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buFont typeface="+mj-lt"/>
              <a:buAutoNum type="alphaUcPeriod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448461" y="260648"/>
            <a:ext cx="2643454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Anonymous.VO.i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=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48461" y="908720"/>
            <a:ext cx="3424509" cy="854246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function() { console.log(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}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</a:t>
            </a:r>
          </a:p>
        </p:txBody>
      </p:sp>
      <p:sp>
        <p:nvSpPr>
          <p:cNvPr id="8" name="右箭头 7"/>
          <p:cNvSpPr/>
          <p:nvPr/>
        </p:nvSpPr>
        <p:spPr>
          <a:xfrm>
            <a:off x="9984432" y="1232756"/>
            <a:ext cx="540060" cy="139091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0496" y="11356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10 </a:t>
            </a:r>
            <a:r>
              <a:rPr lang="zh-CN" altLang="en-US" dirty="0" smtClean="0">
                <a:solidFill>
                  <a:srgbClr val="00B0F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-1" y="2924944"/>
            <a:ext cx="600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定时任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务完成，定时器把回调函数推送到事件队列中进行调用：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600056" y="3149598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64052" y="3149598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84132" y="315612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004212" y="314959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278722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0056440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372364" y="3149596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716586" y="3156125"/>
            <a:ext cx="432048" cy="421677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12024" y="2924944"/>
            <a:ext cx="5760640" cy="900100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10998" y="2908883"/>
            <a:ext cx="71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...</a:t>
            </a:r>
            <a:endParaRPr lang="zh-CN" altLang="en-US" sz="3600" dirty="0" smtClean="0">
              <a:solidFill>
                <a:srgbClr val="C0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8148228" y="1906486"/>
            <a:ext cx="234024" cy="802434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6744072" y="3645024"/>
            <a:ext cx="108013" cy="432048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514" y="4149080"/>
            <a:ext cx="5246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执行 函数代码：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建 执行上下文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找变量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console.log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312024" y="4145064"/>
            <a:ext cx="3392019" cy="54777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function() { console.log(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) }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239502" y="5458934"/>
            <a:ext cx="4357528" cy="11607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VO:{}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[[Scope]]: </a:t>
            </a:r>
            <a:r>
              <a:rPr lang="en-US" altLang="zh-CN" dirty="0" err="1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AnonymousContext.VO</a:t>
            </a:r>
            <a:endParaRPr lang="en-US" altLang="zh-CN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endParaRPr lang="zh-CN" altLang="en-US" dirty="0" smtClean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1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08" y="18874"/>
            <a:ext cx="12192000" cy="1122096"/>
          </a:xfrm>
        </p:spPr>
        <p:txBody>
          <a:bodyPr/>
          <a:lstStyle/>
          <a:p>
            <a:r>
              <a:rPr lang="zh-CN" altLang="en-US" dirty="0"/>
              <a:t>闭</a:t>
            </a:r>
            <a:r>
              <a:rPr lang="zh-CN" altLang="en-US" dirty="0" smtClean="0"/>
              <a:t>包的应用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39871" y="1140970"/>
            <a:ext cx="12072937" cy="51277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实现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中的私有属性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542"/>
            <a:ext cx="12192000" cy="49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1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1379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自我探索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0406" y="2012975"/>
            <a:ext cx="1034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http://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www.ruanyifeng.com/blog/2013/01/javascript_strict_mode.html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5259" y="320782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墙裂推荐：</a:t>
            </a:r>
            <a:r>
              <a:rPr lang="en-US" altLang="zh-CN" dirty="0">
                <a:solidFill>
                  <a:srgbClr val="FF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https://github.com/mqyqingfeng/Blog</a:t>
            </a:r>
            <a:endParaRPr lang="zh-CN" altLang="en-US" dirty="0" smtClean="0">
              <a:solidFill>
                <a:srgbClr val="FF000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6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1988840"/>
            <a:ext cx="10058400" cy="32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9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828325"/>
            <a:ext cx="10972641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全局上下文下中的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5700" y="3122707"/>
            <a:ext cx="68047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strict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undefined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/>
            </a:r>
            <a:b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</a:br>
            <a:endParaRPr lang="en-US" altLang="zh-CN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非严格模式下（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sloppy mode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）：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 </a:t>
            </a:r>
            <a:r>
              <a:rPr lang="en-US" altLang="zh-CN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		 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3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440668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1916832"/>
            <a:ext cx="91344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736812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函数上下文中的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67808" y="3320988"/>
            <a:ext cx="45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头函数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改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变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的三个方法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98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267" y="1124744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普通函数中的</a:t>
            </a:r>
            <a:r>
              <a:rPr lang="en-US" altLang="zh-CN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指向问题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7548" y="274492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什么是普通函数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关键字声明的函数：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 a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(){ ...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function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表达式：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function(){ ... }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使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ew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创建的函数：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var a = new Function(...)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根据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函数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调用方式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来判定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直接调用：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默认指向 </a:t>
            </a:r>
            <a:r>
              <a:rPr lang="en-US" altLang="zh-CN" dirty="0" smtClean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window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作为</a:t>
            </a:r>
            <a:r>
              <a:rPr lang="zh-CN" altLang="en-US" dirty="0">
                <a:solidFill>
                  <a:srgbClr val="C0000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对象方法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调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用：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指向函数调用者，即谁调用该函数，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this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就指向谁。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lvl="1"/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242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641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代码示例</a:t>
            </a:r>
            <a:endParaRPr lang="zh-CN" altLang="en-US" sz="36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" y="1117138"/>
            <a:ext cx="12192000" cy="57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9938"/>
    </mc:Choice>
    <mc:Fallback>
      <p:transition advClick="0" advTm="993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简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  <a:effectLst/>
      </a:spPr>
      <a:bodyPr rot="0" spcFirstLastPara="0" vertOverflow="overflow" horzOverflow="overflow" vert="horz" wrap="none" lIns="180000" tIns="108000" rIns="180000" bIns="10800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bg1"/>
            </a:solidFill>
            <a:latin typeface="冬青黑体简体中文 W3" panose="020B0300000000000000" pitchFamily="34" charset="-122"/>
            <a:ea typeface="冬青黑体简体中文 W3" panose="020B0300000000000000" pitchFamily="34" charset="-122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MyriadSetPro-Thin" panose="0200020305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2904</TotalTime>
  <Words>2307</Words>
  <Application>Microsoft Office PowerPoint</Application>
  <PresentationFormat>宽屏</PresentationFormat>
  <Paragraphs>251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冬青黑体简体中文 W3</vt:lpstr>
      <vt:lpstr>Arial</vt:lpstr>
      <vt:lpstr>宋体</vt:lpstr>
      <vt:lpstr>Calibri</vt:lpstr>
      <vt:lpstr>Wingdings</vt:lpstr>
      <vt:lpstr>极简灰</vt:lpstr>
      <vt:lpstr>JavaScript基础一</vt:lpstr>
      <vt:lpstr>this关键字</vt:lpstr>
      <vt:lpstr>根据执行上下文分类</vt:lpstr>
      <vt:lpstr>代码示例</vt:lpstr>
      <vt:lpstr>全局上下文下中的this指向</vt:lpstr>
      <vt:lpstr>代码示例</vt:lpstr>
      <vt:lpstr>函数上下文中的this指向</vt:lpstr>
      <vt:lpstr>普通函数中的this指向问题</vt:lpstr>
      <vt:lpstr>代码示例</vt:lpstr>
      <vt:lpstr>思考题</vt:lpstr>
      <vt:lpstr>答案</vt:lpstr>
      <vt:lpstr>箭头函数中的this指向问题</vt:lpstr>
      <vt:lpstr>代码示例</vt:lpstr>
      <vt:lpstr>改变this的三个方法</vt:lpstr>
      <vt:lpstr>代码示例</vt:lpstr>
      <vt:lpstr>思考题</vt:lpstr>
      <vt:lpstr>答案</vt:lpstr>
      <vt:lpstr>PowerPoint 演示文稿</vt:lpstr>
      <vt:lpstr>原型链</vt:lpstr>
      <vt:lpstr>原型</vt:lpstr>
      <vt:lpstr>代码示例</vt:lpstr>
      <vt:lpstr>原型链</vt:lpstr>
      <vt:lpstr>代码示例</vt:lpstr>
      <vt:lpstr>继承</vt:lpstr>
      <vt:lpstr>原型继承</vt:lpstr>
      <vt:lpstr>PowerPoint 演示文稿</vt:lpstr>
      <vt:lpstr>代码示例</vt:lpstr>
      <vt:lpstr>闭包</vt:lpstr>
      <vt:lpstr>自执行函数</vt:lpstr>
      <vt:lpstr>思考题</vt:lpstr>
      <vt:lpstr>闭包的定义</vt:lpstr>
      <vt:lpstr>函数皆闭包</vt:lpstr>
      <vt:lpstr>重新定义闭包</vt:lpstr>
      <vt:lpstr>代码示例</vt:lpstr>
      <vt:lpstr>案例解析</vt:lpstr>
      <vt:lpstr>执行过程讲解</vt:lpstr>
      <vt:lpstr>PowerPoint 演示文稿</vt:lpstr>
      <vt:lpstr>闭包的应用</vt:lpstr>
      <vt:lpstr>自我探索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公司简介</dc:title>
  <dc:creator>第一PPT</dc:creator>
  <cp:keywords>www.1ppt.com</cp:keywords>
  <cp:lastModifiedBy>liuwei</cp:lastModifiedBy>
  <cp:revision>166</cp:revision>
  <dcterms:created xsi:type="dcterms:W3CDTF">2016-08-25T09:24:56Z</dcterms:created>
  <dcterms:modified xsi:type="dcterms:W3CDTF">2018-09-09T12:25:01Z</dcterms:modified>
</cp:coreProperties>
</file>