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notesMasterIdLst>
    <p:notesMasterId r:id="rId38"/>
  </p:notesMasterIdLst>
  <p:handoutMasterIdLst>
    <p:handoutMasterId r:id="rId39"/>
  </p:handoutMasterIdLst>
  <p:sldIdLst>
    <p:sldId id="288" r:id="rId2"/>
    <p:sldId id="257" r:id="rId3"/>
    <p:sldId id="258" r:id="rId4"/>
    <p:sldId id="262" r:id="rId5"/>
    <p:sldId id="259" r:id="rId6"/>
    <p:sldId id="260" r:id="rId7"/>
    <p:sldId id="264" r:id="rId8"/>
    <p:sldId id="266" r:id="rId9"/>
    <p:sldId id="267" r:id="rId10"/>
    <p:sldId id="270" r:id="rId11"/>
    <p:sldId id="275" r:id="rId12"/>
    <p:sldId id="268" r:id="rId13"/>
    <p:sldId id="269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9" r:id="rId30"/>
    <p:sldId id="290" r:id="rId31"/>
    <p:sldId id="292" r:id="rId32"/>
    <p:sldId id="293" r:id="rId33"/>
    <p:sldId id="294" r:id="rId34"/>
    <p:sldId id="295" r:id="rId35"/>
    <p:sldId id="296" r:id="rId36"/>
    <p:sldId id="263" r:id="rId37"/>
  </p:sldIdLst>
  <p:sldSz cx="12192000" cy="6858000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冬青黑体简体中文 W3" panose="020B0300000000000000" pitchFamily="34" charset="-122"/>
      <p:regular r:id="rId4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orient="horz" pos="1616" userDrawn="1">
          <p15:clr>
            <a:srgbClr val="A4A3A4"/>
          </p15:clr>
        </p15:guide>
        <p15:guide id="3" orient="horz" pos="2704" userDrawn="1">
          <p15:clr>
            <a:srgbClr val="A4A3A4"/>
          </p15:clr>
        </p15:guide>
        <p15:guide id="4" pos="3908" userDrawn="1">
          <p15:clr>
            <a:srgbClr val="A4A3A4"/>
          </p15:clr>
        </p15:guide>
        <p15:guide id="9" pos="29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wei" initials="l" lastIdx="1" clrIdx="0">
    <p:extLst>
      <p:ext uri="{19B8F6BF-5375-455C-9EA6-DF929625EA0E}">
        <p15:presenceInfo xmlns:p15="http://schemas.microsoft.com/office/powerpoint/2012/main" userId="liu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FED"/>
    <a:srgbClr val="F4F4F6"/>
    <a:srgbClr val="212121"/>
    <a:srgbClr val="BFBFB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8359" autoAdjust="0"/>
  </p:normalViewPr>
  <p:slideViewPr>
    <p:cSldViewPr>
      <p:cViewPr varScale="1">
        <p:scale>
          <a:sx n="79" d="100"/>
          <a:sy n="79" d="100"/>
        </p:scale>
        <p:origin x="1158" y="78"/>
      </p:cViewPr>
      <p:guideLst>
        <p:guide orient="horz" pos="2137"/>
        <p:guide orient="horz" pos="1616"/>
        <p:guide orient="horz" pos="2704"/>
        <p:guide pos="3908"/>
        <p:guide pos="29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347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9233F-B0BB-44DE-A7B3-17CA56738593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83086-5DC3-4A1A-BC99-636994B65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727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218B8-0759-4EF6-915F-DEF35E047769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66438-32C0-4A55-81A6-6429864AD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198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为什么要先讲这三个知识点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aseline="0" dirty="0" smtClean="0"/>
              <a:t>        </a:t>
            </a:r>
            <a:r>
              <a:rPr lang="zh-CN" altLang="en-US" baseline="0" dirty="0" smtClean="0"/>
              <a:t>因为最常用。并且如果需要阅读一些</a:t>
            </a:r>
            <a:r>
              <a:rPr lang="en-US" altLang="zh-CN" baseline="0" dirty="0" smtClean="0"/>
              <a:t>js</a:t>
            </a:r>
            <a:r>
              <a:rPr lang="zh-CN" altLang="en-US" baseline="0" dirty="0" smtClean="0"/>
              <a:t>库，这三个知识点是必不可少的。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938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80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前面所讲的都是一些应用型总结，比较表面。</a:t>
            </a:r>
            <a:endParaRPr lang="en-US" altLang="zh-CN" dirty="0" smtClean="0"/>
          </a:p>
          <a:p>
            <a:r>
              <a:rPr lang="zh-CN" altLang="en-US" dirty="0" smtClean="0"/>
              <a:t>更细节具体的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查找过程可以参考后面给出的资料。</a:t>
            </a:r>
            <a:endParaRPr lang="en-US" altLang="zh-CN" dirty="0" smtClean="0"/>
          </a:p>
          <a:p>
            <a:r>
              <a:rPr lang="en-US" altLang="zh-CN" dirty="0" smtClean="0"/>
              <a:t>https://github.com/mqyqingfeng/Blog/issues/7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22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先扯一扯对象的继承话题，讨论一下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里面的继承是如何实现的，再过渡到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中的继承方式。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959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首先，我们先看一下认识一下</a:t>
            </a:r>
            <a:r>
              <a:rPr lang="en-US" altLang="zh-CN" dirty="0" smtClean="0"/>
              <a:t> prototype 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r>
              <a:rPr lang="zh-CN" altLang="en-US" dirty="0" smtClean="0"/>
              <a:t>然后，我们再来看实例是如何继承原型的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324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提示听众注意此处的 “每个对象” 跟上一节中的 “每个函数” 的区别，对象不一定是函数，函数一定是对象。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92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因为这一章节主要是介绍原型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原型链，这里简单列举一下</a:t>
            </a:r>
            <a:r>
              <a:rPr lang="en-US" altLang="zh-CN" dirty="0" smtClean="0"/>
              <a:t>js</a:t>
            </a:r>
            <a:r>
              <a:rPr lang="zh-CN" altLang="en-US" dirty="0" smtClean="0"/>
              <a:t>中的继承方式。</a:t>
            </a:r>
            <a:endParaRPr lang="en-US" altLang="zh-CN" dirty="0" smtClean="0"/>
          </a:p>
          <a:p>
            <a:r>
              <a:rPr lang="zh-CN" altLang="en-US" dirty="0" smtClean="0"/>
              <a:t>通过 原型继承 来介绍 原型链 的工作原理。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496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先回顾 原型 与 原型链的知识，跟听众互动如何才能让子类继承父类的原型。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539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010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536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054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zh-CN" altLang="en-US" dirty="0" smtClean="0"/>
              <a:t>解释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的含义：</a:t>
            </a:r>
            <a:endParaRPr lang="en-US" altLang="zh-CN" dirty="0" smtClean="0"/>
          </a:p>
          <a:p>
            <a:pPr marL="457200" lvl="1" indent="0">
              <a:buFont typeface="+mj-lt"/>
              <a:buNone/>
            </a:pPr>
            <a:endParaRPr lang="en-US" altLang="zh-CN" dirty="0" smtClean="0"/>
          </a:p>
          <a:p>
            <a:pPr marL="685800" lvl="1" indent="-228600">
              <a:buFont typeface="+mj-lt"/>
              <a:buAutoNum type="arabicPeriod"/>
            </a:pPr>
            <a:r>
              <a:rPr lang="zh-CN" altLang="en-US" dirty="0" smtClean="0"/>
              <a:t>语言中定义的一个关键字。</a:t>
            </a:r>
            <a:endParaRPr lang="en-US" altLang="zh-CN" dirty="0" smtClean="0"/>
          </a:p>
          <a:p>
            <a:pPr marL="685800" lvl="1" indent="-228600">
              <a:buFont typeface="+mj-lt"/>
              <a:buAutoNum type="arabicPeriod"/>
            </a:pPr>
            <a:r>
              <a:rPr lang="zh-CN" altLang="en-US" dirty="0" smtClean="0"/>
              <a:t>执行上下文的一个属性。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dirty="0" smtClean="0"/>
              <a:t>下面，我们开始介绍几种情况下的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指向查找方法，进入下一页。</a:t>
            </a:r>
            <a:endParaRPr lang="en-US" altLang="zh-CN" dirty="0" smtClean="0"/>
          </a:p>
          <a:p>
            <a:pPr marL="228600" lvl="0" indent="-228600">
              <a:buFont typeface="+mj-lt"/>
              <a:buAutoNum type="arabicPeriod"/>
            </a:pPr>
            <a:endParaRPr lang="en-US" altLang="zh-CN" dirty="0" smtClean="0"/>
          </a:p>
          <a:p>
            <a:pPr marL="457200" lvl="1" indent="0">
              <a:buFont typeface="+mj-lt"/>
              <a:buNone/>
            </a:pPr>
            <a:r>
              <a:rPr lang="zh-CN" altLang="en-US" dirty="0" smtClean="0"/>
              <a:t>代码参考：</a:t>
            </a:r>
            <a:r>
              <a:rPr lang="en-US" altLang="zh-CN" dirty="0" smtClean="0"/>
              <a:t>http://git.pcstele.com/pcs/zhhw-operation-client-vue/blob/dev/docs/knowledge/js%E4%B8%AD%E7%9A%84this.md</a:t>
            </a:r>
          </a:p>
          <a:p>
            <a:endParaRPr lang="en-US" altLang="zh-CN" dirty="0" smtClean="0"/>
          </a:p>
          <a:p>
            <a:pPr marL="685800" lvl="1" indent="-228600">
              <a:buAutoNum type="arabicPeriod"/>
            </a:pPr>
            <a:endParaRPr lang="en-US" altLang="zh-CN" baseline="0" dirty="0" smtClean="0"/>
          </a:p>
          <a:p>
            <a:pPr marL="228600" lvl="0" indent="-228600">
              <a:buAutoNum type="arabicPeriod"/>
            </a:pPr>
            <a:endParaRPr lang="en-US" altLang="zh-CN" baseline="0" dirty="0" smtClean="0"/>
          </a:p>
          <a:p>
            <a:pPr marL="0" lvl="0" indent="0">
              <a:buNone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85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可以稍微提一下 词法 在</a:t>
            </a:r>
            <a:r>
              <a:rPr lang="en-US" altLang="zh-CN" dirty="0" smtClean="0"/>
              <a:t>js</a:t>
            </a:r>
            <a:r>
              <a:rPr lang="zh-CN" altLang="en-US" dirty="0" smtClean="0"/>
              <a:t>中的重要性，比如说：词法分析，上下文的创建，词法作用域等等。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9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在前面，我们举了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setTimeout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的示例，那么为什么使用自执行函数包裹 </a:t>
            </a:r>
            <a:r>
              <a:rPr lang="en-US" altLang="zh-CN" dirty="0" err="1" smtClean="0"/>
              <a:t>setTimeout</a:t>
            </a:r>
            <a:r>
              <a:rPr lang="en-US" altLang="zh-CN" dirty="0" smtClean="0"/>
              <a:t> </a:t>
            </a:r>
            <a:r>
              <a:rPr lang="zh-CN" altLang="en-US" dirty="0" smtClean="0"/>
              <a:t>就可以正确打印出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的值呢？</a:t>
            </a:r>
            <a:endParaRPr lang="en-US" altLang="zh-CN" dirty="0" smtClean="0"/>
          </a:p>
          <a:p>
            <a:r>
              <a:rPr lang="zh-CN" altLang="en-US" dirty="0" smtClean="0"/>
              <a:t>画出示例的执行过程图，讲解 闭包 的作用原理。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5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执行上下文的定义：代码的执行环境快照。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24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78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没有为什么，规定。</a:t>
            </a:r>
            <a:endParaRPr lang="en-US" altLang="zh-CN" dirty="0" smtClean="0"/>
          </a:p>
          <a:p>
            <a:r>
              <a:rPr lang="zh-CN" altLang="en-US" dirty="0" smtClean="0"/>
              <a:t>进入下一页，代码示例。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421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台词：其实在日常开发中，最常用的肯定是在函数用使用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访问属性；</a:t>
            </a:r>
            <a:endParaRPr lang="en-US" altLang="zh-CN" dirty="0" smtClean="0"/>
          </a:p>
          <a:p>
            <a:r>
              <a:rPr lang="zh-CN" altLang="en-US" dirty="0" smtClean="0"/>
              <a:t>下面我们先简单了解一下普通函数中的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13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879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44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77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44824"/>
            <a:ext cx="12192000" cy="1143000"/>
          </a:xfrm>
        </p:spPr>
        <p:txBody>
          <a:bodyPr/>
          <a:lstStyle>
            <a:lvl1pPr>
              <a:defRPr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00038" y="3392488"/>
            <a:ext cx="11628437" cy="270033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76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96752"/>
            <a:ext cx="12192000" cy="1122096"/>
          </a:xfrm>
        </p:spPr>
        <p:txBody>
          <a:bodyPr>
            <a:normAutofit/>
          </a:bodyPr>
          <a:lstStyle>
            <a:lvl1pPr>
              <a:defRPr sz="3600"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119063" y="2492375"/>
            <a:ext cx="12072937" cy="288131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594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示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336" y="-12876"/>
            <a:ext cx="12192000" cy="1122096"/>
          </a:xfrm>
        </p:spPr>
        <p:txBody>
          <a:bodyPr>
            <a:normAutofit/>
          </a:bodyPr>
          <a:lstStyle>
            <a:lvl1pPr>
              <a:defRPr sz="3600"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1988840"/>
            <a:ext cx="12192000" cy="48691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66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80" y="274638"/>
            <a:ext cx="1097264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600201"/>
            <a:ext cx="1097264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80" y="6356351"/>
            <a:ext cx="2845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1568D-62A3-428D-9EAF-2462161BCA07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143" y="6356351"/>
            <a:ext cx="38597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3" r:id="rId4"/>
  </p:sldLayoutIdLst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03912" y="3121317"/>
            <a:ext cx="2087736" cy="16661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关键字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原型链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闭包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 idx="4294967295"/>
          </p:nvPr>
        </p:nvSpPr>
        <p:spPr>
          <a:xfrm>
            <a:off x="1220788" y="1770063"/>
            <a:ext cx="10971212" cy="1143000"/>
          </a:xfrm>
        </p:spPr>
        <p:txBody>
          <a:bodyPr/>
          <a:lstStyle/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JavaScript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基础一</a:t>
            </a:r>
          </a:p>
        </p:txBody>
      </p:sp>
    </p:spTree>
    <p:extLst>
      <p:ext uri="{BB962C8B-B14F-4D97-AF65-F5344CB8AC3E}">
        <p14:creationId xmlns:p14="http://schemas.microsoft.com/office/powerpoint/2010/main" val="2494440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12676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02" y="1988491"/>
            <a:ext cx="80962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2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16" y="440668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答案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10" y="1952836"/>
            <a:ext cx="11835606" cy="49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9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箭头函数中的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指向问题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55640" y="2924944"/>
            <a:ext cx="648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什么是箭头函数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ES6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中允许使用 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箭</a:t>
            </a:r>
            <a:r>
              <a:rPr lang="zh-CN" altLang="en-US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头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=&gt;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）来定义函数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( ) =&gt; {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…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指向问题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箭头函数自身没有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绑定，依赖于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父级作用域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中的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1925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340" y="-10855"/>
            <a:ext cx="12192000" cy="1122096"/>
          </a:xfrm>
        </p:spPr>
        <p:txBody>
          <a:bodyPr/>
          <a:lstStyle/>
          <a:p>
            <a:r>
              <a:rPr lang="zh-CN" altLang="en-US" dirty="0"/>
              <a:t>代</a:t>
            </a:r>
            <a:r>
              <a:rPr lang="zh-CN" altLang="en-US" dirty="0" smtClean="0"/>
              <a:t>码示例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3669"/>
            <a:ext cx="12192000" cy="55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59945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改变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的三个方法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call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apply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共同点：调用一个具有给定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值的函数 ，并为其提供参数。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不同点：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428750" lvl="2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call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方法：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fn.call( thisArg,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arg1, arg2, arg3, ...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)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传递给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函数的是一个</a:t>
            </a:r>
            <a:r>
              <a:rPr lang="zh-CN" altLang="en-US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参数列表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428750" lvl="2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apply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方法：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fn.call( thisArg,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[arg1, arg2, arg3, ...]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)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传递给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函数的是一个 </a:t>
            </a:r>
            <a:r>
              <a:rPr lang="zh-CN" altLang="en-US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数组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或类数组对象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）。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200150" lvl="2" indent="0">
              <a:buNone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bind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方法：返回一个新函数，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bind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的第一个参数作为新函数的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，其余的参数作为新函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预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设的初始参数。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21173" y="1483210"/>
            <a:ext cx="766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call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apply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bind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68102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282"/>
            <a:ext cx="12192000" cy="57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1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1092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488" y="1988840"/>
            <a:ext cx="6172200" cy="4429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35251" y="1230289"/>
            <a:ext cx="490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箭头函数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能否使用这三个函数改变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30412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6" y="-207404"/>
            <a:ext cx="12192000" cy="1122096"/>
          </a:xfrm>
        </p:spPr>
        <p:txBody>
          <a:bodyPr/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4" y="828675"/>
            <a:ext cx="121920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9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577649" y="4289720"/>
            <a:ext cx="5039877" cy="752098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</a:rPr>
              <a:t>Why ?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1106488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6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6080" y="2012290"/>
            <a:ext cx="3131839" cy="1122096"/>
          </a:xfrm>
        </p:spPr>
        <p:txBody>
          <a:bodyPr/>
          <a:lstStyle/>
          <a:p>
            <a:pPr algn="l"/>
            <a:r>
              <a:rPr lang="zh-CN" altLang="en-US" dirty="0" smtClean="0"/>
              <a:t>原型链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059487" y="3320988"/>
            <a:ext cx="6099810" cy="1620701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式继承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515136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9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9806" y="2001838"/>
            <a:ext cx="3108469" cy="1143000"/>
          </a:xfrm>
        </p:spPr>
        <p:txBody>
          <a:bodyPr/>
          <a:lstStyle/>
          <a:p>
            <a:r>
              <a:rPr lang="en-US" altLang="zh-CN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关键字</a:t>
            </a:r>
            <a:endParaRPr lang="zh-CN" altLang="en-US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04" y="2019300"/>
            <a:ext cx="2857500" cy="2819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68008" y="393847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论讨对象的重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 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要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 难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性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（度）</a:t>
            </a:r>
          </a:p>
        </p:txBody>
      </p:sp>
      <p:sp>
        <p:nvSpPr>
          <p:cNvPr id="9" name="矩形 8"/>
          <p:cNvSpPr/>
          <p:nvPr/>
        </p:nvSpPr>
        <p:spPr>
          <a:xfrm>
            <a:off x="5875615" y="3933056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	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      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难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</a:t>
            </a:r>
            <a:r>
              <a:rPr lang="zh-CN" altLang="en-US" dirty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（度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0962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2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9416" y="3068960"/>
            <a:ext cx="10477164" cy="2881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定义：</a:t>
            </a:r>
            <a:r>
              <a:rPr lang="zh-CN" altLang="en-US" dirty="0" smtClean="0">
                <a:solidFill>
                  <a:srgbClr val="00B050"/>
                </a:solidFill>
              </a:rPr>
              <a:t>只有函数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存在 </a:t>
            </a:r>
            <a:r>
              <a:rPr lang="en-US" altLang="zh-CN" dirty="0" smtClean="0">
                <a:solidFill>
                  <a:srgbClr val="C00000"/>
                </a:solidFill>
              </a:rPr>
              <a:t>prototype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指针指向一个对象，这个对象就是原型。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原型更准确的叫法应该是 </a:t>
            </a:r>
            <a:r>
              <a:rPr lang="zh-CN" altLang="en-US" dirty="0" smtClean="0">
                <a:solidFill>
                  <a:srgbClr val="C00000"/>
                </a:solidFill>
              </a:rPr>
              <a:t>实例原型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也就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是当一个函数作为 </a:t>
            </a:r>
            <a:r>
              <a:rPr lang="zh-CN" altLang="en-US" dirty="0" smtClean="0">
                <a:solidFill>
                  <a:srgbClr val="C00000"/>
                </a:solidFill>
              </a:rPr>
              <a:t>构造函数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的时候，</a:t>
            </a:r>
            <a:r>
              <a:rPr lang="en-US" altLang="zh-CN" dirty="0" smtClean="0">
                <a:solidFill>
                  <a:srgbClr val="C00000"/>
                </a:solidFill>
              </a:rPr>
              <a:t>new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出来的实例可以共享该 </a:t>
            </a:r>
            <a:r>
              <a:rPr lang="zh-CN" altLang="en-US" dirty="0" smtClean="0">
                <a:solidFill>
                  <a:srgbClr val="C00000"/>
                </a:solidFill>
              </a:rPr>
              <a:t>原型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对象上的 </a:t>
            </a:r>
            <a:r>
              <a:rPr lang="zh-CN" altLang="en-US" dirty="0" smtClean="0">
                <a:solidFill>
                  <a:srgbClr val="C00000"/>
                </a:solidFill>
              </a:rPr>
              <a:t>属性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跟 </a:t>
            </a:r>
            <a:r>
              <a:rPr lang="zh-CN" altLang="en-US" dirty="0" smtClean="0">
                <a:solidFill>
                  <a:srgbClr val="C00000"/>
                </a:solidFill>
              </a:rPr>
              <a:t>方法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从而实现了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中的“</a:t>
            </a:r>
            <a:r>
              <a:rPr lang="zh-CN" altLang="en-US" dirty="0">
                <a:solidFill>
                  <a:srgbClr val="C00000"/>
                </a:solidFill>
              </a:rPr>
              <a:t>继承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”。换而言之，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中的继承并不是 </a:t>
            </a:r>
            <a:r>
              <a:rPr lang="zh-CN" altLang="en-US" dirty="0" smtClean="0">
                <a:solidFill>
                  <a:srgbClr val="C00000"/>
                </a:solidFill>
              </a:rPr>
              <a:t>真正的继承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，因为并没有进行内存上的拷贝，而是跟 </a:t>
            </a:r>
            <a:r>
              <a:rPr lang="zh-CN" altLang="en-US" dirty="0" smtClean="0">
                <a:solidFill>
                  <a:srgbClr val="C00000"/>
                </a:solidFill>
              </a:rPr>
              <a:t>代理模式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类似。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231884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prototype</a:t>
            </a:r>
            <a:endParaRPr lang="zh-CN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11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804" y="4987128"/>
            <a:ext cx="12228513" cy="20072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54000" tIns="28800" rIns="54000" bIns="28800"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13" y="15446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37542"/>
            <a:ext cx="12228512" cy="3849586"/>
          </a:xfrm>
          <a:prstGeom prst="rect">
            <a:avLst/>
          </a:prstGeom>
        </p:spPr>
      </p:pic>
      <p:pic>
        <p:nvPicPr>
          <p:cNvPr id="1026" name="Picture 2" descr="æé å½æ°åå®ä¾ååçå³ç³»å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5193430"/>
            <a:ext cx="551497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14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原型链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1324" y="2250268"/>
            <a:ext cx="12192000" cy="936625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__proto__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83532" y="3392996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定义：</a:t>
            </a:r>
            <a:r>
              <a:rPr lang="zh-CN" altLang="en-US" dirty="0" smtClean="0">
                <a:solidFill>
                  <a:srgbClr val="00B05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每个对象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都有一个 </a:t>
            </a:r>
            <a:r>
              <a:rPr lang="en-US" altLang="zh-CN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__proto__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指针指向其构造函数的 </a:t>
            </a:r>
            <a:r>
              <a:rPr lang="en-US" altLang="zh-CN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prototype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对象。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继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承由此产生。</a:t>
            </a:r>
          </a:p>
        </p:txBody>
      </p:sp>
    </p:spTree>
    <p:extLst>
      <p:ext uri="{BB962C8B-B14F-4D97-AF65-F5344CB8AC3E}">
        <p14:creationId xmlns:p14="http://schemas.microsoft.com/office/powerpoint/2010/main" val="230821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96000" y="1268760"/>
            <a:ext cx="6120680" cy="56075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54000" tIns="28800" rIns="54000" bIns="28800"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80" y="0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6096000" cy="56075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40" y="1592136"/>
            <a:ext cx="54864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5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827462" y="2348880"/>
            <a:ext cx="4537075" cy="3528913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原型继承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造函数继承（经典继承）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组合继承（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1+2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），最常用的继承方式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原型式继承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寄生式继承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生组合式继承（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3+5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），优化组合继承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3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8" y="1839717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原型继承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0" y="3212976"/>
            <a:ext cx="12192000" cy="990117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子类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通过</a:t>
            </a:r>
            <a:r>
              <a:rPr lang="zh-CN" altLang="en-US" dirty="0" smtClean="0">
                <a:solidFill>
                  <a:srgbClr val="C00000"/>
                </a:solidFill>
              </a:rPr>
              <a:t>原型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继承</a:t>
            </a:r>
            <a:r>
              <a:rPr lang="zh-CN" altLang="en-US" dirty="0" smtClean="0">
                <a:solidFill>
                  <a:srgbClr val="C00000"/>
                </a:solidFill>
              </a:rPr>
              <a:t>父类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zh-CN" altLang="en-US" dirty="0" smtClean="0">
                <a:solidFill>
                  <a:srgbClr val="C00000"/>
                </a:solidFill>
              </a:rPr>
              <a:t>父类的原型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上的属性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9705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>
            <a:spLocks noChangeAspect="1"/>
          </p:cNvSpPr>
          <p:nvPr/>
        </p:nvSpPr>
        <p:spPr>
          <a:xfrm>
            <a:off x="1061738" y="207104"/>
            <a:ext cx="3055139" cy="147524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36000" tIns="108000" rIns="36000" bIns="108000" rtlCol="0" anchor="ctr" anchorCtr="1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父类</a:t>
            </a:r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</a:br>
            <a:endParaRPr lang="en-US" altLang="zh-CN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 Parent(){}</a:t>
            </a:r>
            <a:endParaRPr lang="en-US" altLang="zh-CN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011448" y="315439"/>
            <a:ext cx="3007075" cy="147524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08000" rIns="36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/>
              <a:t>父类原型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      </a:t>
            </a:r>
            <a:r>
              <a:rPr lang="en-US" altLang="zh-CN" dirty="0" err="1" smtClean="0"/>
              <a:t>Parent.prototype</a:t>
            </a:r>
            <a:r>
              <a:rPr lang="en-US" altLang="zh-CN" dirty="0" smtClean="0"/>
              <a:t>  </a:t>
            </a:r>
          </a:p>
        </p:txBody>
      </p:sp>
      <p:sp>
        <p:nvSpPr>
          <p:cNvPr id="13" name="右箭头 12"/>
          <p:cNvSpPr/>
          <p:nvPr/>
        </p:nvSpPr>
        <p:spPr>
          <a:xfrm>
            <a:off x="4457967" y="944724"/>
            <a:ext cx="3276066" cy="279599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21678" y="543549"/>
            <a:ext cx="199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prototype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指针</a:t>
            </a:r>
          </a:p>
        </p:txBody>
      </p:sp>
      <p:sp>
        <p:nvSpPr>
          <p:cNvPr id="15" name="椭圆 14"/>
          <p:cNvSpPr/>
          <p:nvPr/>
        </p:nvSpPr>
        <p:spPr>
          <a:xfrm>
            <a:off x="1273739" y="4124466"/>
            <a:ext cx="2615584" cy="147524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08000" rIns="36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子</a:t>
            </a:r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类</a:t>
            </a:r>
            <a:endParaRPr lang="en-US" altLang="zh-CN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endParaRPr lang="en-US" altLang="zh-CN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 Son(){}</a:t>
            </a:r>
          </a:p>
        </p:txBody>
      </p:sp>
      <p:sp>
        <p:nvSpPr>
          <p:cNvPr id="16" name="椭圆 15"/>
          <p:cNvSpPr/>
          <p:nvPr/>
        </p:nvSpPr>
        <p:spPr>
          <a:xfrm>
            <a:off x="8511059" y="4179736"/>
            <a:ext cx="2390173" cy="147524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08000" rIns="36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子</a:t>
            </a:r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类原型</a:t>
            </a:r>
            <a:endParaRPr lang="en-US" altLang="zh-CN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Son.prototype</a:t>
            </a:r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4457967" y="4786287"/>
            <a:ext cx="3276066" cy="279599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49530" y="4268524"/>
            <a:ext cx="20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prototype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指针</a:t>
            </a:r>
          </a:p>
        </p:txBody>
      </p:sp>
      <p:sp>
        <p:nvSpPr>
          <p:cNvPr id="23" name="椭圆 22"/>
          <p:cNvSpPr/>
          <p:nvPr/>
        </p:nvSpPr>
        <p:spPr>
          <a:xfrm>
            <a:off x="4850398" y="2251243"/>
            <a:ext cx="2551157" cy="1475242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父</a:t>
            </a:r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类实例</a:t>
            </a:r>
            <a:endParaRPr lang="en-US" altLang="zh-CN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new Parent()</a:t>
            </a:r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040199" y="5237529"/>
            <a:ext cx="2111601" cy="1475242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子类</a:t>
            </a:r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实例</a:t>
            </a:r>
            <a:endParaRPr lang="en-US" altLang="zh-CN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new Son()</a:t>
            </a:r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6" name="直角上箭头 35"/>
          <p:cNvSpPr/>
          <p:nvPr/>
        </p:nvSpPr>
        <p:spPr>
          <a:xfrm>
            <a:off x="7220470" y="5769260"/>
            <a:ext cx="2583942" cy="432048"/>
          </a:xfrm>
          <a:prstGeom prst="bentUp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592957" y="5710248"/>
            <a:ext cx="183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__proto__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指针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675360" y="2119475"/>
            <a:ext cx="19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__proto__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指针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8329190" y="3496783"/>
            <a:ext cx="695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F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？</a:t>
            </a:r>
          </a:p>
        </p:txBody>
      </p:sp>
      <p:sp>
        <p:nvSpPr>
          <p:cNvPr id="43" name="直角上箭头 42"/>
          <p:cNvSpPr/>
          <p:nvPr/>
        </p:nvSpPr>
        <p:spPr>
          <a:xfrm>
            <a:off x="7535933" y="1881038"/>
            <a:ext cx="2391475" cy="932054"/>
          </a:xfrm>
          <a:prstGeom prst="bentUp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08000" rIns="180000" bIns="108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45" name="直角上箭头 44"/>
          <p:cNvSpPr/>
          <p:nvPr/>
        </p:nvSpPr>
        <p:spPr>
          <a:xfrm rot="-5400000">
            <a:off x="8201621" y="2373049"/>
            <a:ext cx="951026" cy="2342881"/>
          </a:xfrm>
          <a:prstGeom prst="bentUp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033" y="3172512"/>
            <a:ext cx="847491" cy="84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1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324" y="2648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" y="1185626"/>
            <a:ext cx="12199022" cy="56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92044" y="2680083"/>
            <a:ext cx="2088802" cy="766067"/>
          </a:xfrm>
        </p:spPr>
        <p:txBody>
          <a:bodyPr/>
          <a:lstStyle/>
          <a:p>
            <a:pPr algn="l"/>
            <a:r>
              <a:rPr lang="zh-CN" altLang="en-US" dirty="0" smtClean="0"/>
              <a:t>闭包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312024" y="3608003"/>
            <a:ext cx="1620180" cy="68459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解锁新姿势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2" y="2325860"/>
            <a:ext cx="2016522" cy="22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8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8" y="770377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自执行函数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873642" y="1954449"/>
            <a:ext cx="6462718" cy="4212989"/>
          </a:xfrm>
        </p:spPr>
        <p:txBody>
          <a:bodyPr>
            <a:normAutofit fontScale="47500" lnSpcReduction="20000"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定义：</a:t>
            </a:r>
            <a:r>
              <a:rPr lang="zh-CN" altLang="en-US" sz="3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使用 </a:t>
            </a:r>
            <a:r>
              <a:rPr lang="zh-CN" altLang="en-US" sz="3300" dirty="0" smtClean="0">
                <a:solidFill>
                  <a:srgbClr val="C00000"/>
                </a:solidFill>
              </a:rPr>
              <a:t>运算符 </a:t>
            </a:r>
            <a:r>
              <a:rPr lang="zh-CN" altLang="en-US" sz="3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把一个函数标识为 </a:t>
            </a:r>
            <a:r>
              <a:rPr lang="zh-CN" altLang="en-US" sz="3300" dirty="0" smtClean="0">
                <a:solidFill>
                  <a:srgbClr val="C00000"/>
                </a:solidFill>
              </a:rPr>
              <a:t>函数表达式 </a:t>
            </a:r>
            <a:r>
              <a:rPr lang="zh-CN" altLang="en-US" sz="3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并使用</a:t>
            </a:r>
            <a:r>
              <a:rPr lang="zh-CN" altLang="en-US" sz="3300" dirty="0">
                <a:solidFill>
                  <a:srgbClr val="C00000"/>
                </a:solidFill>
              </a:rPr>
              <a:t> </a:t>
            </a:r>
            <a:r>
              <a:rPr lang="en-US" altLang="zh-CN" sz="3300" dirty="0" smtClean="0">
                <a:solidFill>
                  <a:srgbClr val="C00000"/>
                </a:solidFill>
              </a:rPr>
              <a:t>() </a:t>
            </a:r>
            <a:r>
              <a:rPr lang="zh-CN" altLang="en-US" sz="3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执行。</a:t>
            </a:r>
            <a:endParaRPr lang="en-US" altLang="zh-CN" sz="33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示例：</a:t>
            </a:r>
            <a:endParaRPr lang="en-US" altLang="zh-CN" sz="3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00150" lvl="1" indent="-45720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3800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( </a:t>
            </a:r>
            <a:r>
              <a:rPr lang="en-US" altLang="zh-CN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 () {} ()</a:t>
            </a:r>
            <a:r>
              <a:rPr lang="en-US" altLang="zh-CN" sz="3800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)</a:t>
            </a:r>
          </a:p>
          <a:p>
            <a:pPr marL="1200150" lvl="1" indent="-45720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sz="38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zh-CN" sz="3800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(</a:t>
            </a:r>
            <a:r>
              <a:rPr lang="en-US" altLang="zh-CN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function () {} </a:t>
            </a:r>
            <a:r>
              <a:rPr lang="en-US" altLang="zh-CN" sz="3800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)</a:t>
            </a:r>
            <a:r>
              <a:rPr lang="en-US" altLang="zh-CN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()</a:t>
            </a:r>
          </a:p>
          <a:p>
            <a:pPr marL="1200150" lvl="1" indent="-45720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sz="38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zh-CN" sz="3800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void</a:t>
            </a:r>
            <a:r>
              <a:rPr lang="en-US" altLang="zh-CN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function () {} ()</a:t>
            </a:r>
          </a:p>
          <a:p>
            <a:pPr marL="1200150" lvl="1" indent="-45720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sz="38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zh-CN" sz="3800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!</a:t>
            </a:r>
            <a:r>
              <a:rPr lang="en-US" altLang="zh-CN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function () {} ()</a:t>
            </a:r>
          </a:p>
          <a:p>
            <a:pPr marL="1200150" lvl="1" indent="-45720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sz="38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zh-CN" sz="3800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+</a:t>
            </a:r>
            <a:r>
              <a:rPr lang="en-US" altLang="zh-CN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function () {} ()</a:t>
            </a:r>
          </a:p>
          <a:p>
            <a:pPr marL="1200150" lvl="1" indent="-45720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....</a:t>
            </a:r>
            <a:endParaRPr lang="en-US" altLang="zh-CN" sz="3800" dirty="0">
              <a:solidFill>
                <a:schemeClr val="tx1">
                  <a:lumMod val="50000"/>
                  <a:lumOff val="50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75550" y="3207822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最常用</a:t>
            </a:r>
          </a:p>
        </p:txBody>
      </p:sp>
      <p:sp>
        <p:nvSpPr>
          <p:cNvPr id="6" name="右大括号 5"/>
          <p:cNvSpPr/>
          <p:nvPr/>
        </p:nvSpPr>
        <p:spPr>
          <a:xfrm>
            <a:off x="6780076" y="3130421"/>
            <a:ext cx="180020" cy="524133"/>
          </a:xfrm>
          <a:prstGeom prst="righ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09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1772816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根据执行上下文分类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3892" y="3248980"/>
            <a:ext cx="2124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全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局上下文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数上下文</a:t>
            </a:r>
          </a:p>
        </p:txBody>
      </p:sp>
    </p:spTree>
    <p:extLst>
      <p:ext uri="{BB962C8B-B14F-4D97-AF65-F5344CB8AC3E}">
        <p14:creationId xmlns:p14="http://schemas.microsoft.com/office/powerpoint/2010/main" val="243337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2" y="-99392"/>
            <a:ext cx="12192000" cy="1122096"/>
          </a:xfrm>
        </p:spPr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40587" y="944724"/>
            <a:ext cx="12072937" cy="504052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 与 代码二 分别会输出多少？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1592796"/>
            <a:ext cx="59340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1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闭包的定义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95085" y="2565400"/>
            <a:ext cx="12072937" cy="462080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又称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 </a:t>
            </a:r>
            <a:r>
              <a:rPr lang="zh-CN" altLang="en-US" dirty="0" smtClean="0">
                <a:solidFill>
                  <a:srgbClr val="C00000"/>
                </a:solidFill>
              </a:rPr>
              <a:t>词法闭包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或 </a:t>
            </a:r>
            <a:r>
              <a:rPr lang="zh-CN" altLang="en-US" dirty="0" smtClean="0">
                <a:solidFill>
                  <a:srgbClr val="C00000"/>
                </a:solidFill>
              </a:rPr>
              <a:t>函数闭包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，是引用了 </a:t>
            </a:r>
            <a:r>
              <a:rPr lang="zh-CN" altLang="en-US" dirty="0" smtClean="0">
                <a:solidFill>
                  <a:srgbClr val="C00000"/>
                </a:solidFill>
              </a:rPr>
              <a:t>自由变量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的函数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5460" y="3681028"/>
            <a:ext cx="961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自由变量：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被函数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引用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，但既不是函数的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参数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也不是函数的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局部变量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的变量。</a:t>
            </a:r>
          </a:p>
        </p:txBody>
      </p:sp>
    </p:spTree>
    <p:extLst>
      <p:ext uri="{BB962C8B-B14F-4D97-AF65-F5344CB8AC3E}">
        <p14:creationId xmlns:p14="http://schemas.microsoft.com/office/powerpoint/2010/main" val="175191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862" y="476672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函数皆闭包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02964" y="1700808"/>
            <a:ext cx="12072937" cy="576585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从技术的角度理解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94" y="2413498"/>
            <a:ext cx="105822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2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42370"/>
            <a:ext cx="12192000" cy="828092"/>
          </a:xfrm>
        </p:spPr>
        <p:txBody>
          <a:bodyPr/>
          <a:lstStyle/>
          <a:p>
            <a:r>
              <a:rPr lang="zh-CN" altLang="en-US" dirty="0" smtClean="0"/>
              <a:t>重新定义闭包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19063" y="2367117"/>
            <a:ext cx="12072937" cy="396565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从实践的角度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19636" y="3356992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闭包函数需要满足的条件：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即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使该函数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所在的 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上下文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已经销毁，但它仍然可以被访问。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该函数引用了 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自由变量。</a:t>
            </a:r>
          </a:p>
        </p:txBody>
      </p:sp>
    </p:spTree>
    <p:extLst>
      <p:ext uri="{BB962C8B-B14F-4D97-AF65-F5344CB8AC3E}">
        <p14:creationId xmlns:p14="http://schemas.microsoft.com/office/powerpoint/2010/main" val="409398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92696"/>
            <a:ext cx="12192000" cy="726052"/>
          </a:xfrm>
        </p:spPr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911350"/>
            <a:ext cx="86487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2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5259785" cy="1122096"/>
          </a:xfrm>
        </p:spPr>
        <p:txBody>
          <a:bodyPr/>
          <a:lstStyle/>
          <a:p>
            <a:r>
              <a:rPr lang="zh-CN" altLang="en-US" dirty="0"/>
              <a:t>案</a:t>
            </a:r>
            <a:r>
              <a:rPr lang="zh-CN" altLang="en-US" dirty="0" smtClean="0"/>
              <a:t>例解析一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-13484" y="1371308"/>
            <a:ext cx="5273269" cy="504056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循环与 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setTimeout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09782" y="224644"/>
            <a:ext cx="6338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执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行过程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2273300"/>
            <a:ext cx="4924425" cy="20193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411924" y="0"/>
            <a:ext cx="45719" cy="6858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12024" y="1016732"/>
            <a:ext cx="587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初始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化全局上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下文</a:t>
            </a:r>
          </a:p>
        </p:txBody>
      </p:sp>
      <p:sp>
        <p:nvSpPr>
          <p:cNvPr id="4" name="矩形 3"/>
          <p:cNvSpPr/>
          <p:nvPr/>
        </p:nvSpPr>
        <p:spPr>
          <a:xfrm>
            <a:off x="6203950" y="2565400"/>
            <a:ext cx="2088294" cy="374392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931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413792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自我探索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5460" y="1556792"/>
            <a:ext cx="1034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严格模式：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http://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www.ruanyifeng.com/blog/2013/01/javascript_strict_mode.html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5259" y="602128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墙裂推荐：</a:t>
            </a:r>
            <a:r>
              <a:rPr lang="en-US" altLang="zh-CN" dirty="0">
                <a:solidFill>
                  <a:srgbClr val="FF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https://github.com/mqyqingfeng/Blog</a:t>
            </a:r>
            <a:endParaRPr lang="zh-CN" altLang="en-US" dirty="0" smtClean="0">
              <a:solidFill>
                <a:srgbClr val="FF000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62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440668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代码示例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88" y="1988840"/>
            <a:ext cx="10058400" cy="326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9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1828325"/>
            <a:ext cx="10972641" cy="994122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全局上下文下中的</a:t>
            </a:r>
            <a:r>
              <a:rPr lang="en-US" altLang="zh-CN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95700" y="3122707"/>
            <a:ext cx="680475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严格模式下（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strict mode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 </a:t>
            </a:r>
            <a:r>
              <a:rPr lang="en-US" altLang="zh-CN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undefined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</a:br>
            <a:endParaRPr lang="en-US" altLang="zh-CN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非严格模式下（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sloppy mode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 </a:t>
            </a:r>
            <a:r>
              <a:rPr lang="en-US" altLang="zh-CN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window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		 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453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440668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代码示例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08" y="1916832"/>
            <a:ext cx="91344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2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1736812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函数上下文中的</a:t>
            </a:r>
            <a:r>
              <a:rPr lang="en-US" altLang="zh-CN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67808" y="3320988"/>
            <a:ext cx="4500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普通函数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箭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头函数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改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变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的三个方法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98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1124744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普通函数中的</a:t>
            </a:r>
            <a:r>
              <a:rPr lang="en-US" altLang="zh-CN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指向问题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7548" y="2744924"/>
            <a:ext cx="9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什么是普通函数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关键字声明的函数：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 a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(){ ... }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表达式：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var a = function(){ ... }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使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用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n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ew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创建的函数：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var a = new Function(...)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根据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调用方式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来判定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直接调用：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默认指向 </a:t>
            </a:r>
            <a:r>
              <a:rPr lang="en-US" altLang="zh-CN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window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作为</a:t>
            </a:r>
            <a:r>
              <a:rPr lang="zh-CN" altLang="en-US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对象方法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调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用：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指向函数调用者，即谁调用该函数，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就指向谁。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lvl="1"/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24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0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代码示例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" y="1117138"/>
            <a:ext cx="12192000" cy="574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7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极简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/>
        </a:solidFill>
        <a:ln>
          <a:noFill/>
        </a:ln>
        <a:effectLst/>
      </a:spPr>
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bg1"/>
            </a:solidFill>
            <a:latin typeface="冬青黑体简体中文 W3" panose="020B0300000000000000" pitchFamily="34" charset="-122"/>
            <a:ea typeface="冬青黑体简体中文 W3" panose="020B0300000000000000" pitchFamily="34" charset="-122"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1"/>
            </a:solidFill>
            <a:latin typeface="MyriadSetPro-Thin" panose="02000203050000020004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2561</TotalTime>
  <Words>1673</Words>
  <Application>Microsoft Office PowerPoint</Application>
  <PresentationFormat>宽屏</PresentationFormat>
  <Paragraphs>185</Paragraphs>
  <Slides>36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Calibri</vt:lpstr>
      <vt:lpstr>Wingdings</vt:lpstr>
      <vt:lpstr>冬青黑体简体中文 W3</vt:lpstr>
      <vt:lpstr>Arial</vt:lpstr>
      <vt:lpstr>宋体</vt:lpstr>
      <vt:lpstr>极简灰</vt:lpstr>
      <vt:lpstr>JavaScript基础一</vt:lpstr>
      <vt:lpstr>this关键字</vt:lpstr>
      <vt:lpstr>根据执行上下文分类</vt:lpstr>
      <vt:lpstr>代码示例</vt:lpstr>
      <vt:lpstr>全局上下文下中的this指向</vt:lpstr>
      <vt:lpstr>代码示例</vt:lpstr>
      <vt:lpstr>函数上下文中的this指向</vt:lpstr>
      <vt:lpstr>普通函数中的this指向问题</vt:lpstr>
      <vt:lpstr>代码示例</vt:lpstr>
      <vt:lpstr>思考题</vt:lpstr>
      <vt:lpstr>答案</vt:lpstr>
      <vt:lpstr>箭头函数中的this指向问题</vt:lpstr>
      <vt:lpstr>代码示例</vt:lpstr>
      <vt:lpstr>改变this的三个方法</vt:lpstr>
      <vt:lpstr>代码示例</vt:lpstr>
      <vt:lpstr>思考题</vt:lpstr>
      <vt:lpstr>答案</vt:lpstr>
      <vt:lpstr>PowerPoint 演示文稿</vt:lpstr>
      <vt:lpstr>原型链</vt:lpstr>
      <vt:lpstr>原型</vt:lpstr>
      <vt:lpstr>代码示例</vt:lpstr>
      <vt:lpstr>原型链</vt:lpstr>
      <vt:lpstr>代码示例</vt:lpstr>
      <vt:lpstr>继承</vt:lpstr>
      <vt:lpstr>原型继承</vt:lpstr>
      <vt:lpstr>PowerPoint 演示文稿</vt:lpstr>
      <vt:lpstr>代码示例</vt:lpstr>
      <vt:lpstr>闭包</vt:lpstr>
      <vt:lpstr>自执行函数</vt:lpstr>
      <vt:lpstr>思考题</vt:lpstr>
      <vt:lpstr>闭包的定义</vt:lpstr>
      <vt:lpstr>函数皆闭包</vt:lpstr>
      <vt:lpstr>重新定义闭包</vt:lpstr>
      <vt:lpstr>代码示例</vt:lpstr>
      <vt:lpstr>案例解析一</vt:lpstr>
      <vt:lpstr>自我探索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公司简介</dc:title>
  <dc:creator>第一PPT</dc:creator>
  <cp:keywords>www.1ppt.com</cp:keywords>
  <cp:lastModifiedBy>刘 炜</cp:lastModifiedBy>
  <cp:revision>144</cp:revision>
  <dcterms:created xsi:type="dcterms:W3CDTF">2016-08-25T09:24:56Z</dcterms:created>
  <dcterms:modified xsi:type="dcterms:W3CDTF">2018-09-07T12:19:51Z</dcterms:modified>
</cp:coreProperties>
</file>