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68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821" autoAdjust="0"/>
  </p:normalViewPr>
  <p:slideViewPr>
    <p:cSldViewPr snapToGrid="0">
      <p:cViewPr varScale="1">
        <p:scale>
          <a:sx n="52" d="100"/>
          <a:sy n="52" d="100"/>
        </p:scale>
        <p:origin x="16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1CD3-7C4C-4EB6-9288-AF11663EF644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B654D-9544-4CF5-AE0F-C769090BF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96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但是按照并行语言的分类可以把</a:t>
            </a:r>
            <a:r>
              <a:rPr lang="en-US" altLang="zh-CN" dirty="0" smtClean="0"/>
              <a:t>FORTRAN+MPI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C+MPI </a:t>
            </a:r>
            <a:r>
              <a:rPr lang="zh-CN" altLang="en-US" dirty="0" smtClean="0"/>
              <a:t>看作是一种在原来串行语言基础之上扩展后得到的并行语言。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B654D-9544-4CF5-AE0F-C769090BF2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B654D-9544-4CF5-AE0F-C769090BF2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8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B654D-9544-4CF5-AE0F-C769090BF2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8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B654D-9544-4CF5-AE0F-C769090BF2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73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B654D-9544-4CF5-AE0F-C769090BF2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7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498DB4B-077D-408F-A138-724714F2B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6A8E88B-0091-4A3E-A89E-6DD5F0A61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B3A259E-63B1-4E63-81A7-DF910939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1141-F7CC-4E44-AF42-E774F8F3A69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1DC5844-C6C1-4C6E-9ABA-68515ED0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E88DC90-FB9C-46FD-B628-B459696B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D20A-689C-4410-8D33-5D247E160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75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D04785-E54E-4C2E-89E7-8153EE03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9AC0C00-B890-40E4-87FB-02A965AC4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ED9AB23-BB59-4B37-A97C-5E0E9D67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1141-F7CC-4E44-AF42-E774F8F3A69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9ED5068-B0DB-44F8-B342-CFDA6F0B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7EF1E43-2948-4678-A1E7-949588B0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D20A-689C-4410-8D33-5D247E160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D809845B-09FE-4631-A884-07FE66969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DF04531-A9FD-48FF-93DB-D35891799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426D703-E767-4BB4-AE61-74E7CA08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1141-F7CC-4E44-AF42-E774F8F3A69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541B98D-6249-4EF6-90BC-E35C9D90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63125F0-9A87-4029-A286-BF7AF0CE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D20A-689C-4410-8D33-5D247E160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1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CA6CA8-E059-478C-9599-2C5BF12C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C841B57-A41C-41EE-8425-891FE6232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0818A09-24A1-405D-B395-E19808A2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1141-F7CC-4E44-AF42-E774F8F3A69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D56CED1-333C-4F49-8AD6-FF875A79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560AFC5-781A-488F-A488-9EEFDC74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D20A-689C-4410-8D33-5D247E160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6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C707919-5E36-41A1-9C0F-3142655F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FEF5FBA-70EB-43CA-861B-6CBD07F67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DF6382A-9B08-4796-B41D-65C36964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1141-F7CC-4E44-AF42-E774F8F3A69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477E125-2D01-467C-8BE4-42208999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142D6FC-22AE-4D75-8EA8-49115FF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D20A-689C-4410-8D33-5D247E160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68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86B943-F2F8-46CA-9A7B-F9A53929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AA1EFDE-7A23-4896-9209-FF8C04D7F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159F6A9-F317-4504-975B-6DF8DDD94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F71F072-0BCE-4BC2-8B4C-C2CD09C2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1141-F7CC-4E44-AF42-E774F8F3A69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E6E597B-38C0-40F0-A67D-9C4C9873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1E3D525-EE09-4775-A4F9-2FFD9FC5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D20A-689C-4410-8D33-5D247E160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60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DDE28B7-230B-427C-83F2-6DB74ACE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B2FA385-2CF0-4596-807E-DE1D80650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B98F509-BE54-4536-8772-7B6828F35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D58B913-BADE-40C3-A09B-954CC18E7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63383FE5-5425-42CB-8A48-14AF2A2DB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F61AE77-5EB8-47CE-A80E-FEC2DABA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1141-F7CC-4E44-AF42-E774F8F3A69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1BE192E8-A060-4068-9510-3A94A301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CB3409E-D4CC-4780-9507-ED23A537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D20A-689C-4410-8D33-5D247E160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08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50E5D4-F53B-474B-8229-CE8C60E6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AB01146-6E28-4960-BCE8-CE7A2E68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1141-F7CC-4E44-AF42-E774F8F3A69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2279737-1311-4F67-A9CE-1E855A16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22F27A8-D20D-42B2-9C4A-F60ED5D8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D20A-689C-4410-8D33-5D247E160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92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3827DE9-9118-4E97-A9DC-667A82D1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1141-F7CC-4E44-AF42-E774F8F3A69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7660A9F-938B-430A-B3D3-7BA117F3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9E6C580-EE39-44AE-B7C0-15BF433A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D20A-689C-4410-8D33-5D247E160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95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AA5022-BCE4-4AAC-9B31-85BA4C4C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B4F48AB-A420-4214-9EFF-C9FAFA14A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48E99CAE-728D-4682-ADB8-B21B709B9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E2E4C94-BA34-4565-895F-42EA3D9D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1141-F7CC-4E44-AF42-E774F8F3A69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AF8BA5E-A29C-4681-9A58-6C730AF6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3E1D495-6B50-40AD-BB35-C312D848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D20A-689C-4410-8D33-5D247E160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2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DBD9E59-B49A-4CFC-BC4C-B9CA45BB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57FE0157-C20B-4A3F-9C4C-7BB2A8989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C954C5F-40A2-4F1E-8A4B-FA0E96F1B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03A20DB-604F-4FEE-8BEE-0A74023C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1141-F7CC-4E44-AF42-E774F8F3A69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17450EA-A94A-45A4-AD7D-AD5EAC8C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BEA674D-4202-424F-8433-98684D21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D20A-689C-4410-8D33-5D247E160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6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67DF14BC-110E-413E-9C87-32507BF9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F27AF09-D23F-4EB7-8FD6-FFEF87F79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12EC8A5-1AEF-45A8-93C7-45C5ACDA5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1141-F7CC-4E44-AF42-E774F8F3A69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1424D01-B78A-4A94-9197-6A199CE2C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BB0D94A-E0BE-4561-8273-89B48BB30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1D20A-689C-4410-8D33-5D247E160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5A614D8-8B73-4665-84A4-C465BE9EA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计算机实习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244AB5F0-A633-4550-9A34-88B8D8AFB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3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MPI</a:t>
            </a:r>
            <a:r>
              <a:rPr lang="zh-CN" altLang="en-US" dirty="0" smtClean="0"/>
              <a:t>：</a:t>
            </a:r>
            <a:r>
              <a:rPr lang="zh-CN" altLang="en-US" dirty="0"/>
              <a:t>通信</a:t>
            </a:r>
            <a:r>
              <a:rPr lang="zh-CN" altLang="en-US" dirty="0" smtClean="0"/>
              <a:t>域包含的进程数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77" y="1923590"/>
            <a:ext cx="7626645" cy="2151105"/>
          </a:xfrm>
        </p:spPr>
      </p:pic>
      <p:sp>
        <p:nvSpPr>
          <p:cNvPr id="5" name="文本框 4"/>
          <p:cNvSpPr txBox="1"/>
          <p:nvPr/>
        </p:nvSpPr>
        <p:spPr>
          <a:xfrm>
            <a:off x="1732547" y="4507832"/>
            <a:ext cx="7892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这一调用返回给定的通信域中所包括的进程的</a:t>
            </a:r>
            <a:r>
              <a:rPr lang="zh-CN" altLang="en-US" sz="2400" dirty="0" smtClean="0"/>
              <a:t>个数，不同</a:t>
            </a:r>
            <a:r>
              <a:rPr lang="zh-CN" altLang="en-US" sz="2400" dirty="0"/>
              <a:t>的进程通过这一调用得知在</a:t>
            </a:r>
            <a:r>
              <a:rPr lang="zh-CN" altLang="en-US" sz="2400" dirty="0" smtClean="0"/>
              <a:t>给定</a:t>
            </a:r>
            <a:r>
              <a:rPr lang="zh-CN" altLang="en-US" sz="2400" dirty="0"/>
              <a:t>的通信域中一共有多少个进程在并行</a:t>
            </a:r>
            <a:r>
              <a:rPr lang="zh-CN" altLang="en-US" sz="2400" dirty="0" smtClean="0"/>
              <a:t>执行。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101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MPI</a:t>
            </a:r>
            <a:r>
              <a:rPr lang="zh-CN" altLang="en-US" dirty="0"/>
              <a:t>一个比较重要的概念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MPI</a:t>
            </a:r>
            <a:r>
              <a:rPr lang="zh-CN" altLang="en-US" dirty="0" smtClean="0"/>
              <a:t>通信域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通信</a:t>
            </a:r>
            <a:r>
              <a:rPr lang="zh-CN" altLang="en-US" dirty="0" smtClean="0"/>
              <a:t>域包括两部分：进程组和通信上下文。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进程组</a:t>
            </a:r>
            <a:r>
              <a:rPr lang="en-US" altLang="zh-CN" dirty="0" smtClean="0"/>
              <a:t>:</a:t>
            </a:r>
            <a:r>
              <a:rPr lang="zh-CN" altLang="en-US" dirty="0" smtClean="0"/>
              <a:t>所有参加通信的进程的集合，如果有</a:t>
            </a:r>
            <a:r>
              <a:rPr lang="en-US" altLang="zh-CN" dirty="0"/>
              <a:t>N</a:t>
            </a:r>
            <a:r>
              <a:rPr lang="zh-CN" altLang="en-US" dirty="0"/>
              <a:t>个进程参加通信则进程的编号从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 smtClean="0"/>
              <a:t>N-1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通信上下文：通信上下文提供一个相对独立的</a:t>
            </a:r>
            <a:r>
              <a:rPr lang="zh-CN" altLang="en-US" dirty="0" smtClean="0"/>
              <a:t>通信区域，不同</a:t>
            </a:r>
            <a:r>
              <a:rPr lang="zh-CN" altLang="en-US" dirty="0"/>
              <a:t>的消息在不同的上下文中进行</a:t>
            </a:r>
            <a:r>
              <a:rPr lang="zh-CN" altLang="en-US" dirty="0" smtClean="0"/>
              <a:t>传递，不同</a:t>
            </a:r>
            <a:r>
              <a:rPr lang="zh-CN" altLang="en-US" dirty="0"/>
              <a:t>上下文的消息互不</a:t>
            </a:r>
            <a:r>
              <a:rPr lang="zh-CN" altLang="en-US" dirty="0" smtClean="0"/>
              <a:t>干涉。通信上下文可以</a:t>
            </a:r>
            <a:r>
              <a:rPr lang="zh-CN" altLang="en-US" dirty="0"/>
              <a:t>将不同的通信区别</a:t>
            </a:r>
            <a:r>
              <a:rPr lang="zh-CN" altLang="en-US" dirty="0" smtClean="0"/>
              <a:t>开来。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820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MPI_COMM_WORLD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一个预定义的通信</a:t>
            </a:r>
            <a:r>
              <a:rPr lang="zh-CN" altLang="en-US" dirty="0" smtClean="0"/>
              <a:t>域</a:t>
            </a:r>
            <a:r>
              <a:rPr lang="en-US" altLang="zh-CN" dirty="0"/>
              <a:t>MPI_COMM_WORLD</a:t>
            </a:r>
            <a:r>
              <a:rPr lang="zh-CN" altLang="en-US" dirty="0" smtClean="0"/>
              <a:t>由</a:t>
            </a:r>
            <a:r>
              <a:rPr lang="en-US" altLang="zh-CN" dirty="0"/>
              <a:t>MPI</a:t>
            </a:r>
            <a:r>
              <a:rPr lang="zh-CN" altLang="en-US" dirty="0"/>
              <a:t>提供</a:t>
            </a:r>
            <a:r>
              <a:rPr lang="en-US" altLang="zh-CN" dirty="0"/>
              <a:t>MPI</a:t>
            </a:r>
            <a:r>
              <a:rPr lang="zh-CN" altLang="en-US" dirty="0"/>
              <a:t>初始化后便会产生这一描述子</a:t>
            </a:r>
            <a:r>
              <a:rPr lang="zh-CN" altLang="en-US" dirty="0" smtClean="0"/>
              <a:t>。它</a:t>
            </a:r>
            <a:r>
              <a:rPr lang="zh-CN" altLang="en-US" dirty="0"/>
              <a:t>包括了初始化时可得的全部进程进程是由它们</a:t>
            </a:r>
            <a:r>
              <a:rPr lang="en-US" altLang="zh-CN" dirty="0"/>
              <a:t>MPI_COMM_WORLD</a:t>
            </a:r>
            <a:r>
              <a:rPr lang="zh-CN" altLang="en-US" dirty="0"/>
              <a:t>组中的进程号所</a:t>
            </a:r>
            <a:r>
              <a:rPr lang="zh-CN" altLang="en-US" dirty="0" smtClean="0"/>
              <a:t>标识。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4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MPI</a:t>
            </a:r>
            <a:r>
              <a:rPr lang="zh-CN" altLang="en-US" dirty="0" smtClean="0"/>
              <a:t>一个比较重要的概念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MPI</a:t>
            </a:r>
            <a:r>
              <a:rPr lang="zh-CN" altLang="en-US" dirty="0" smtClean="0"/>
              <a:t>消息的组成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802" y="2774072"/>
            <a:ext cx="7036215" cy="19262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45895" y="5325979"/>
            <a:ext cx="5807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信封</a:t>
            </a:r>
            <a:r>
              <a:rPr lang="zh-CN" altLang="en-US" sz="2400" dirty="0" smtClean="0">
                <a:sym typeface="Wingdings" panose="05000000000000000000" pitchFamily="2" charset="2"/>
              </a:rPr>
              <a:t>（源，标识，通信域）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r>
              <a:rPr lang="zh-CN" altLang="en-US" sz="2400" dirty="0" smtClean="0">
                <a:sym typeface="Wingdings" panose="05000000000000000000" pitchFamily="2" charset="2"/>
              </a:rPr>
              <a:t>数据（起始地址，数据个数，数据类型）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921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经常用到的</a:t>
            </a:r>
            <a:r>
              <a:rPr lang="en-US" altLang="zh-CN" dirty="0" smtClean="0"/>
              <a:t>MPI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zh-CN" dirty="0"/>
              <a:t>int MPI_Init(int *</a:t>
            </a:r>
            <a:r>
              <a:rPr lang="sv-SE" altLang="zh-CN" dirty="0" smtClean="0"/>
              <a:t>argc</a:t>
            </a:r>
            <a:r>
              <a:rPr lang="sv-SE" altLang="zh-CN" dirty="0"/>
              <a:t>, char*** argv</a:t>
            </a:r>
            <a:r>
              <a:rPr lang="sv-SE" altLang="zh-CN" dirty="0" smtClean="0"/>
              <a:t>)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argc</a:t>
            </a:r>
            <a:r>
              <a:rPr lang="zh-CN" altLang="en-US" dirty="0" smtClean="0"/>
              <a:t>变量数目 </a:t>
            </a:r>
            <a:r>
              <a:rPr lang="en-US" altLang="zh-CN" dirty="0" err="1" smtClean="0"/>
              <a:t>argv</a:t>
            </a:r>
            <a:r>
              <a:rPr lang="zh-CN" altLang="en-US" dirty="0" smtClean="0"/>
              <a:t>变量数组</a:t>
            </a:r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MPI_Finalize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MPI_Comm_rank</a:t>
            </a:r>
            <a:r>
              <a:rPr lang="en-US" altLang="zh-CN" dirty="0"/>
              <a:t>(</a:t>
            </a:r>
            <a:r>
              <a:rPr lang="en-US" altLang="zh-CN" dirty="0" err="1"/>
              <a:t>MPI_Comm</a:t>
            </a:r>
            <a:r>
              <a:rPr lang="en-US" altLang="zh-CN" dirty="0"/>
              <a:t> </a:t>
            </a:r>
            <a:r>
              <a:rPr lang="en-US" altLang="zh-CN" dirty="0" err="1"/>
              <a:t>comm</a:t>
            </a:r>
            <a:r>
              <a:rPr lang="en-US" altLang="zh-CN" dirty="0"/>
              <a:t> ,</a:t>
            </a:r>
            <a:r>
              <a:rPr lang="en-US" altLang="zh-CN" dirty="0" err="1"/>
              <a:t>int</a:t>
            </a:r>
            <a:r>
              <a:rPr lang="en-US" altLang="zh-CN" dirty="0"/>
              <a:t>* 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MPI_Comm_size</a:t>
            </a:r>
            <a:r>
              <a:rPr lang="en-US" altLang="zh-CN" dirty="0"/>
              <a:t>(</a:t>
            </a:r>
            <a:r>
              <a:rPr lang="en-US" altLang="zh-CN" dirty="0" err="1"/>
              <a:t>MPI_Comm</a:t>
            </a:r>
            <a:r>
              <a:rPr lang="en-US" altLang="zh-CN" dirty="0"/>
              <a:t> </a:t>
            </a:r>
            <a:r>
              <a:rPr lang="en-US" altLang="zh-CN" dirty="0" err="1"/>
              <a:t>comm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int</a:t>
            </a:r>
            <a:r>
              <a:rPr lang="en-US" altLang="zh-CN" dirty="0"/>
              <a:t>* size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MPI_Send</a:t>
            </a:r>
            <a:r>
              <a:rPr lang="en-US" altLang="zh-CN" dirty="0"/>
              <a:t>(void* </a:t>
            </a:r>
            <a:r>
              <a:rPr lang="en-US" altLang="zh-CN" dirty="0" err="1"/>
              <a:t>buf</a:t>
            </a:r>
            <a:r>
              <a:rPr lang="en-US" altLang="zh-CN" dirty="0"/>
              <a:t> 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 , </a:t>
            </a:r>
            <a:r>
              <a:rPr lang="en-US" altLang="zh-CN" dirty="0" err="1"/>
              <a:t>MPI_Datatype</a:t>
            </a:r>
            <a:r>
              <a:rPr lang="en-US" altLang="zh-CN" dirty="0"/>
              <a:t> datatype 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dest</a:t>
            </a:r>
            <a:r>
              <a:rPr lang="en-US" altLang="zh-CN" dirty="0"/>
              <a:t> , </a:t>
            </a:r>
            <a:r>
              <a:rPr lang="en-US" altLang="zh-CN" dirty="0" err="1"/>
              <a:t>int</a:t>
            </a:r>
            <a:r>
              <a:rPr lang="en-US" altLang="zh-CN" dirty="0"/>
              <a:t> tag , </a:t>
            </a:r>
            <a:r>
              <a:rPr lang="en-US" altLang="zh-CN" dirty="0" err="1"/>
              <a:t>MPI_Comm</a:t>
            </a:r>
            <a:r>
              <a:rPr lang="en-US" altLang="zh-CN" dirty="0"/>
              <a:t> </a:t>
            </a:r>
            <a:r>
              <a:rPr lang="en-US" altLang="zh-CN" dirty="0" err="1"/>
              <a:t>comm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MPI_Recv</a:t>
            </a:r>
            <a:r>
              <a:rPr lang="en-US" altLang="zh-CN" dirty="0"/>
              <a:t>(void* </a:t>
            </a:r>
            <a:r>
              <a:rPr lang="en-US" altLang="zh-CN" dirty="0" err="1"/>
              <a:t>buf</a:t>
            </a:r>
            <a:r>
              <a:rPr lang="en-US" altLang="zh-CN" dirty="0"/>
              <a:t> , </a:t>
            </a:r>
            <a:r>
              <a:rPr lang="en-US" altLang="zh-CN" dirty="0" err="1"/>
              <a:t>int</a:t>
            </a:r>
            <a:r>
              <a:rPr lang="en-US" altLang="zh-CN" dirty="0"/>
              <a:t> count , </a:t>
            </a:r>
            <a:r>
              <a:rPr lang="en-US" altLang="zh-CN" dirty="0" err="1"/>
              <a:t>MPI_Datatype</a:t>
            </a:r>
            <a:r>
              <a:rPr lang="en-US" altLang="zh-CN" dirty="0"/>
              <a:t> </a:t>
            </a:r>
            <a:r>
              <a:rPr lang="en-US" altLang="zh-CN" dirty="0" err="1"/>
              <a:t>datapyte</a:t>
            </a:r>
            <a:r>
              <a:rPr lang="en-US" altLang="zh-CN" dirty="0"/>
              <a:t> , </a:t>
            </a:r>
            <a:r>
              <a:rPr lang="en-US" altLang="zh-CN" dirty="0" err="1"/>
              <a:t>int</a:t>
            </a:r>
            <a:r>
              <a:rPr lang="en-US" altLang="zh-CN" dirty="0"/>
              <a:t> source , </a:t>
            </a:r>
            <a:r>
              <a:rPr lang="en-US" altLang="zh-CN" dirty="0" err="1"/>
              <a:t>int</a:t>
            </a:r>
            <a:r>
              <a:rPr lang="en-US" altLang="zh-CN" dirty="0"/>
              <a:t> tag , </a:t>
            </a:r>
            <a:r>
              <a:rPr lang="en-US" altLang="zh-CN" dirty="0" err="1"/>
              <a:t>MPI_Comm</a:t>
            </a:r>
            <a:r>
              <a:rPr lang="en-US" altLang="zh-CN" dirty="0"/>
              <a:t> </a:t>
            </a:r>
            <a:r>
              <a:rPr lang="en-US" altLang="zh-CN" dirty="0" err="1"/>
              <a:t>comm</a:t>
            </a:r>
            <a:r>
              <a:rPr lang="en-US" altLang="zh-CN" dirty="0"/>
              <a:t> , </a:t>
            </a:r>
            <a:r>
              <a:rPr lang="en-US" altLang="zh-CN" dirty="0" err="1"/>
              <a:t>MPI_Status</a:t>
            </a:r>
            <a:r>
              <a:rPr lang="en-US" altLang="zh-CN" dirty="0"/>
              <a:t>* status)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128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经常用到的</a:t>
            </a:r>
            <a:r>
              <a:rPr lang="en-US" altLang="zh-CN" dirty="0"/>
              <a:t>MPI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Startime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MPI_Wtime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MPI_Barrier</a:t>
            </a:r>
            <a:r>
              <a:rPr lang="en-US" altLang="zh-CN" dirty="0"/>
              <a:t>(</a:t>
            </a:r>
            <a:r>
              <a:rPr lang="en-US" altLang="zh-CN" dirty="0" err="1"/>
              <a:t>MPI_Comm</a:t>
            </a:r>
            <a:r>
              <a:rPr lang="en-US" altLang="zh-CN" dirty="0"/>
              <a:t> </a:t>
            </a:r>
            <a:r>
              <a:rPr lang="en-US" altLang="zh-CN" dirty="0" err="1"/>
              <a:t>comm</a:t>
            </a:r>
            <a:r>
              <a:rPr lang="en-US" altLang="zh-CN" dirty="0" smtClean="0"/>
              <a:t>)(</a:t>
            </a:r>
            <a:r>
              <a:rPr lang="zh-CN" altLang="en-US" dirty="0" smtClean="0"/>
              <a:t>阻塞通信函数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MPI_Reduce</a:t>
            </a:r>
            <a:r>
              <a:rPr lang="en-US" altLang="zh-CN" dirty="0"/>
              <a:t>(void* </a:t>
            </a:r>
            <a:r>
              <a:rPr lang="en-US" altLang="zh-CN" dirty="0" err="1"/>
              <a:t>sendbuf</a:t>
            </a:r>
            <a:r>
              <a:rPr lang="en-US" altLang="zh-CN" dirty="0"/>
              <a:t> , void* </a:t>
            </a:r>
            <a:r>
              <a:rPr lang="en-US" altLang="zh-CN" dirty="0" err="1"/>
              <a:t>recvbuf</a:t>
            </a:r>
            <a:r>
              <a:rPr lang="en-US" altLang="zh-CN" dirty="0"/>
              <a:t> , </a:t>
            </a:r>
            <a:r>
              <a:rPr lang="en-US" altLang="zh-CN" dirty="0" err="1"/>
              <a:t>int</a:t>
            </a:r>
            <a:r>
              <a:rPr lang="en-US" altLang="zh-CN" dirty="0"/>
              <a:t> count , </a:t>
            </a:r>
            <a:r>
              <a:rPr lang="en-US" altLang="zh-CN" dirty="0" err="1"/>
              <a:t>MPI_Datatype</a:t>
            </a:r>
            <a:r>
              <a:rPr lang="en-US" altLang="zh-CN" dirty="0"/>
              <a:t> datatype, </a:t>
            </a:r>
            <a:r>
              <a:rPr lang="en-US" altLang="zh-CN" dirty="0" err="1"/>
              <a:t>MPI_Op</a:t>
            </a:r>
            <a:r>
              <a:rPr lang="en-US" altLang="zh-CN" dirty="0"/>
              <a:t> op , </a:t>
            </a:r>
            <a:r>
              <a:rPr lang="en-US" altLang="zh-CN" dirty="0" err="1"/>
              <a:t>int</a:t>
            </a:r>
            <a:r>
              <a:rPr lang="en-US" altLang="zh-CN" dirty="0"/>
              <a:t> root , </a:t>
            </a:r>
            <a:r>
              <a:rPr lang="en-US" altLang="zh-CN" dirty="0" err="1"/>
              <a:t>MPI_Comm</a:t>
            </a:r>
            <a:r>
              <a:rPr lang="en-US" altLang="zh-CN" dirty="0"/>
              <a:t> </a:t>
            </a:r>
            <a:r>
              <a:rPr lang="en-US" altLang="zh-CN" dirty="0" err="1"/>
              <a:t>comm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05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CCF10B2-2C57-4C7B-869E-937F5F6F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指令和数据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7" y="2224881"/>
            <a:ext cx="8124825" cy="3552825"/>
          </a:xfrm>
        </p:spPr>
      </p:pic>
    </p:spTree>
    <p:extLst>
      <p:ext uri="{BB962C8B-B14F-4D97-AF65-F5344CB8AC3E}">
        <p14:creationId xmlns:p14="http://schemas.microsoft.com/office/powerpoint/2010/main" val="348065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EBE996-CDEE-40DA-90E0-EF565426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并行程序设计的基本知识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85B402-F7D1-4E50-99ED-A538962B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0340" cy="4351338"/>
          </a:xfrm>
        </p:spPr>
        <p:txBody>
          <a:bodyPr/>
          <a:lstStyle/>
          <a:p>
            <a:r>
              <a:rPr lang="zh-CN" altLang="en-US" dirty="0"/>
              <a:t>内存的存储方式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共享式内存和分布式内存的区别与联系；怎么用并行的思想解决                     物理问题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 descr="图片包含 文字, 地图&#10;&#10;已生成极高可信度的说明">
            <a:extLst>
              <a:ext uri="{FF2B5EF4-FFF2-40B4-BE49-F238E27FC236}">
                <a16:creationId xmlns="" xmlns:a16="http://schemas.microsoft.com/office/drawing/2014/main" id="{64F2A77C-65D0-423E-B129-E0393728D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836" y="2915662"/>
            <a:ext cx="4454327" cy="31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0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MPI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MPI</a:t>
            </a:r>
            <a:r>
              <a:rPr lang="zh-CN" altLang="en-US" b="1" dirty="0"/>
              <a:t>是一个库</a:t>
            </a:r>
            <a:r>
              <a:rPr lang="zh-CN" altLang="en-US" dirty="0"/>
              <a:t>而不是一门</a:t>
            </a:r>
            <a:r>
              <a:rPr lang="zh-CN" altLang="en-US" dirty="0" smtClean="0"/>
              <a:t>语言。许多</a:t>
            </a:r>
            <a:r>
              <a:rPr lang="zh-CN" altLang="en-US" dirty="0"/>
              <a:t>人认为</a:t>
            </a:r>
            <a:r>
              <a:rPr lang="en-US" altLang="zh-CN" dirty="0"/>
              <a:t>MPI</a:t>
            </a:r>
            <a:r>
              <a:rPr lang="zh-CN" altLang="en-US" dirty="0"/>
              <a:t>就是一种并行语言这是不准确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MPI</a:t>
            </a:r>
            <a:r>
              <a:rPr lang="zh-CN" altLang="en-US" dirty="0"/>
              <a:t>是一种标准或规范的代表而不特指某一个对它的具体</a:t>
            </a:r>
            <a:r>
              <a:rPr lang="zh-CN" altLang="en-US" dirty="0" smtClean="0"/>
              <a:t>实现。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/>
              <a:t>MPI</a:t>
            </a:r>
            <a:r>
              <a:rPr lang="zh-CN" altLang="en-US" b="1" dirty="0"/>
              <a:t>是一种消息传递编程模型</a:t>
            </a:r>
            <a:r>
              <a:rPr lang="zh-CN" altLang="en-US" dirty="0"/>
              <a:t>并成为这种编程模型的代表和事实上的标准。</a:t>
            </a:r>
            <a:r>
              <a:rPr lang="en-US" altLang="zh-CN" dirty="0"/>
              <a:t>MPI</a:t>
            </a:r>
            <a:r>
              <a:rPr lang="zh-CN" altLang="en-US" dirty="0"/>
              <a:t>虽然很庞大但是它的</a:t>
            </a:r>
            <a:r>
              <a:rPr lang="zh-CN" altLang="en-US" b="1" dirty="0"/>
              <a:t>最终目的是服务于进程间通信这一目标的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58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MPI</a:t>
            </a:r>
            <a:r>
              <a:rPr lang="zh-CN" altLang="en-US" dirty="0" smtClean="0"/>
              <a:t>部分函数的详细说明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第一部分：必须要有头文件“</a:t>
            </a:r>
            <a:r>
              <a:rPr lang="en-US" altLang="zh-CN" dirty="0" err="1" smtClean="0"/>
              <a:t>mpi.h</a:t>
            </a:r>
            <a:r>
              <a:rPr lang="zh-CN" altLang="en-US" dirty="0" smtClean="0"/>
              <a:t>”；</a:t>
            </a:r>
            <a:endParaRPr lang="en-US" altLang="zh-CN" dirty="0" smtClean="0"/>
          </a:p>
          <a:p>
            <a:r>
              <a:rPr lang="zh-CN" altLang="en-US" dirty="0" smtClean="0"/>
              <a:t>第二部分：定义程序中所需要的与</a:t>
            </a:r>
            <a:r>
              <a:rPr lang="en-US" altLang="zh-CN" dirty="0" smtClean="0"/>
              <a:t>MPI</a:t>
            </a:r>
            <a:r>
              <a:rPr lang="zh-CN" altLang="en-US" dirty="0" smtClean="0"/>
              <a:t>有关的变量；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型变量</a:t>
            </a:r>
            <a:r>
              <a:rPr lang="en-US" altLang="zh-CN" dirty="0" smtClean="0"/>
              <a:t>rank </a:t>
            </a:r>
            <a:r>
              <a:rPr lang="zh-CN" altLang="en-US" dirty="0" smtClean="0"/>
              <a:t>记录某一个并行执行进程的标识；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型变量</a:t>
            </a:r>
            <a:r>
              <a:rPr lang="en-US" altLang="zh-CN" dirty="0" err="1" smtClean="0"/>
              <a:t>numprocess</a:t>
            </a:r>
            <a:r>
              <a:rPr lang="zh-CN" altLang="en-US" dirty="0" smtClean="0"/>
              <a:t>记录所有参与计算的进程个数；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namelen</a:t>
            </a:r>
            <a:r>
              <a:rPr lang="zh-CN" altLang="en-US" dirty="0" smtClean="0"/>
              <a:t>计算机器的名字；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部分：</a:t>
            </a:r>
            <a:r>
              <a:rPr lang="en-US" altLang="zh-CN" dirty="0" smtClean="0"/>
              <a:t>MPI</a:t>
            </a:r>
            <a:r>
              <a:rPr lang="zh-CN" altLang="en-US" dirty="0" smtClean="0"/>
              <a:t>程序的开始和结束必须是</a:t>
            </a:r>
            <a:r>
              <a:rPr lang="en-US" altLang="zh-CN" dirty="0" err="1" smtClean="0"/>
              <a:t>MPI_Init</a:t>
            </a:r>
            <a:r>
              <a:rPr lang="zh-CN" altLang="en-US" dirty="0"/>
              <a:t>和</a:t>
            </a:r>
            <a:r>
              <a:rPr lang="en-US" altLang="zh-CN" dirty="0" err="1" smtClean="0"/>
              <a:t>MPI_Finalize</a:t>
            </a:r>
            <a:r>
              <a:rPr lang="zh-CN" altLang="en-US" dirty="0" smtClean="0"/>
              <a:t>，分别完成</a:t>
            </a:r>
            <a:r>
              <a:rPr lang="en-US" altLang="zh-CN" dirty="0" smtClean="0"/>
              <a:t>MPI</a:t>
            </a:r>
            <a:r>
              <a:rPr lang="zh-CN" altLang="en-US" dirty="0" smtClean="0"/>
              <a:t>的初始化和结束工作。在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MPI</a:t>
            </a:r>
            <a:r>
              <a:rPr lang="zh-CN" altLang="en-US" dirty="0" smtClean="0"/>
              <a:t>函数的格式为：</a:t>
            </a:r>
            <a:r>
              <a:rPr lang="en-US" altLang="zh-CN" dirty="0" err="1" smtClean="0"/>
              <a:t>MPI_Axxx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prameter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;</a:t>
            </a:r>
          </a:p>
          <a:p>
            <a:r>
              <a:rPr lang="zh-CN" altLang="en-US" dirty="0"/>
              <a:t>第四</a:t>
            </a:r>
            <a:r>
              <a:rPr lang="zh-CN" altLang="en-US" dirty="0" smtClean="0"/>
              <a:t>部分：</a:t>
            </a:r>
            <a:r>
              <a:rPr lang="en-US" altLang="zh-CN" dirty="0" smtClean="0"/>
              <a:t>MPI</a:t>
            </a:r>
            <a:r>
              <a:rPr lang="zh-CN" altLang="en-US" dirty="0" smtClean="0"/>
              <a:t>的程序体包括各种</a:t>
            </a:r>
            <a:r>
              <a:rPr lang="en-US" altLang="zh-CN" dirty="0" smtClean="0"/>
              <a:t>MPI</a:t>
            </a:r>
            <a:r>
              <a:rPr lang="zh-CN" altLang="en-US" dirty="0" smtClean="0"/>
              <a:t>过程中调用语句和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27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一个具体的例子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85" y="1690688"/>
            <a:ext cx="5916193" cy="4697939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960127"/>
            <a:ext cx="5000625" cy="120967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6445582" y="3365011"/>
            <a:ext cx="1026695" cy="399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72277" y="4574686"/>
            <a:ext cx="2890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虽然只有一个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语句，但是他同时启动了四个进程，每个进程都执行打印操作，，所以执行结果有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语句。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37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MPI</a:t>
            </a:r>
            <a:r>
              <a:rPr lang="zh-CN" altLang="en-US" dirty="0" smtClean="0"/>
              <a:t>程序的框架结构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25" y="2121109"/>
            <a:ext cx="3867150" cy="3343275"/>
          </a:xfrm>
        </p:spPr>
      </p:pic>
    </p:spTree>
    <p:extLst>
      <p:ext uri="{BB962C8B-B14F-4D97-AF65-F5344CB8AC3E}">
        <p14:creationId xmlns:p14="http://schemas.microsoft.com/office/powerpoint/2010/main" val="420061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MPI</a:t>
            </a:r>
            <a:r>
              <a:rPr lang="zh-CN" altLang="en-US" dirty="0" smtClean="0"/>
              <a:t>对参数的说明方式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</a:t>
            </a:r>
            <a:r>
              <a:rPr lang="zh-CN" altLang="en-US" dirty="0" smtClean="0"/>
              <a:t>：输入</a:t>
            </a:r>
            <a:r>
              <a:rPr lang="zh-CN" altLang="en-US" dirty="0"/>
              <a:t>调用部分传递给</a:t>
            </a:r>
            <a:r>
              <a:rPr lang="en-US" altLang="zh-CN" dirty="0"/>
              <a:t>MPI</a:t>
            </a:r>
            <a:r>
              <a:rPr lang="zh-CN" altLang="en-US" dirty="0"/>
              <a:t>的</a:t>
            </a:r>
            <a:r>
              <a:rPr lang="zh-CN" altLang="en-US" dirty="0" smtClean="0"/>
              <a:t>参数，</a:t>
            </a:r>
            <a:r>
              <a:rPr lang="en-US" altLang="zh-CN" dirty="0" smtClean="0"/>
              <a:t>MPI</a:t>
            </a:r>
            <a:r>
              <a:rPr lang="zh-CN" altLang="en-US" dirty="0"/>
              <a:t>除了使用该参数外不允许对这一</a:t>
            </a:r>
            <a:r>
              <a:rPr lang="zh-CN" altLang="en-US" dirty="0" smtClean="0"/>
              <a:t>参数</a:t>
            </a:r>
            <a:r>
              <a:rPr lang="zh-CN" altLang="en-US" dirty="0"/>
              <a:t>做任何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r>
              <a:rPr lang="en-US" altLang="zh-CN" dirty="0" smtClean="0"/>
              <a:t>OUT</a:t>
            </a:r>
            <a:r>
              <a:rPr lang="zh-CN" altLang="en-US" dirty="0" smtClean="0"/>
              <a:t>：输出</a:t>
            </a:r>
            <a:r>
              <a:rPr lang="en-US" altLang="zh-CN" dirty="0"/>
              <a:t>MPI</a:t>
            </a:r>
            <a:r>
              <a:rPr lang="zh-CN" altLang="en-US" dirty="0"/>
              <a:t>返回给调用部分的结果</a:t>
            </a:r>
            <a:r>
              <a:rPr lang="zh-CN" altLang="en-US" dirty="0" smtClean="0"/>
              <a:t>参数，该</a:t>
            </a:r>
            <a:r>
              <a:rPr lang="zh-CN" altLang="en-US" dirty="0"/>
              <a:t>参数的初始值对</a:t>
            </a:r>
            <a:r>
              <a:rPr lang="en-US" altLang="zh-CN" dirty="0"/>
              <a:t>MPI</a:t>
            </a:r>
            <a:r>
              <a:rPr lang="zh-CN" altLang="en-US" dirty="0"/>
              <a:t>没有</a:t>
            </a:r>
            <a:r>
              <a:rPr lang="zh-CN" altLang="en-US" dirty="0" smtClean="0"/>
              <a:t>任何意义</a:t>
            </a:r>
            <a:endParaRPr lang="en-US" altLang="zh-CN" dirty="0" smtClean="0"/>
          </a:p>
          <a:p>
            <a:r>
              <a:rPr lang="en-US" altLang="zh-CN" dirty="0" smtClean="0"/>
              <a:t>INOUT:</a:t>
            </a:r>
            <a:r>
              <a:rPr lang="zh-CN" altLang="en-US" dirty="0"/>
              <a:t>调用部分首先将该参数传递给</a:t>
            </a:r>
            <a:r>
              <a:rPr lang="en-US" altLang="zh-CN" dirty="0" smtClean="0"/>
              <a:t>MPI,MPI</a:t>
            </a:r>
            <a:r>
              <a:rPr lang="zh-CN" altLang="en-US" dirty="0"/>
              <a:t>对这一参数引用</a:t>
            </a:r>
          </a:p>
          <a:p>
            <a:pPr marL="0" indent="0">
              <a:buNone/>
            </a:pPr>
            <a:r>
              <a:rPr lang="zh-CN" altLang="en-US" dirty="0" smtClean="0"/>
              <a:t>  修改后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</a:t>
            </a:r>
            <a:r>
              <a:rPr lang="zh-CN" altLang="en-US" dirty="0"/>
              <a:t>结果返回给外部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该</a:t>
            </a:r>
            <a:r>
              <a:rPr lang="zh-CN" altLang="en-US" dirty="0"/>
              <a:t>参数的初始值和返回结果都</a:t>
            </a:r>
            <a:r>
              <a:rPr lang="zh-CN" altLang="en-US" dirty="0" smtClean="0"/>
              <a:t>有意       义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一般来说这种方式是非常不建议使用的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61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MPI</a:t>
            </a:r>
            <a:r>
              <a:rPr lang="zh-CN" altLang="en-US" dirty="0" smtClean="0"/>
              <a:t>：当前进程标识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34" y="1690688"/>
            <a:ext cx="10167766" cy="2551656"/>
          </a:xfrm>
        </p:spPr>
      </p:pic>
      <p:sp>
        <p:nvSpPr>
          <p:cNvPr id="5" name="文本框 4"/>
          <p:cNvSpPr txBox="1"/>
          <p:nvPr/>
        </p:nvSpPr>
        <p:spPr>
          <a:xfrm>
            <a:off x="1732547" y="4367578"/>
            <a:ext cx="7876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这一调用返回调用进程在给定的通信域中的进程</a:t>
            </a:r>
            <a:r>
              <a:rPr lang="zh-CN" altLang="en-US" sz="2400" dirty="0" smtClean="0"/>
              <a:t>标识号，有了</a:t>
            </a:r>
            <a:r>
              <a:rPr lang="zh-CN" altLang="en-US" sz="2400" dirty="0"/>
              <a:t>这一标识号不同的</a:t>
            </a:r>
            <a:r>
              <a:rPr lang="zh-CN" altLang="en-US" sz="2400" dirty="0" smtClean="0"/>
              <a:t>进程就</a:t>
            </a:r>
            <a:r>
              <a:rPr lang="zh-CN" altLang="en-US" sz="2400" dirty="0"/>
              <a:t>可以将自身和其它的进程区别</a:t>
            </a:r>
            <a:r>
              <a:rPr lang="zh-CN" altLang="en-US" sz="2400" dirty="0" smtClean="0"/>
              <a:t>开来，实现</a:t>
            </a:r>
            <a:r>
              <a:rPr lang="zh-CN" altLang="en-US" sz="2400" dirty="0"/>
              <a:t>各进程的并行和</a:t>
            </a:r>
            <a:r>
              <a:rPr lang="zh-CN" altLang="en-US" sz="2400" dirty="0" smtClean="0"/>
              <a:t>协作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5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801</Words>
  <Application>Microsoft Office PowerPoint</Application>
  <PresentationFormat>宽屏</PresentationFormat>
  <Paragraphs>60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Calibri</vt:lpstr>
      <vt:lpstr>Wingdings</vt:lpstr>
      <vt:lpstr>Office 主题​​</vt:lpstr>
      <vt:lpstr>计算机实习</vt:lpstr>
      <vt:lpstr>指令和数据</vt:lpstr>
      <vt:lpstr>并行程序设计的基本知识</vt:lpstr>
      <vt:lpstr>MPI定义</vt:lpstr>
      <vt:lpstr>MPI部分函数的详细说明</vt:lpstr>
      <vt:lpstr>一个具体的例子</vt:lpstr>
      <vt:lpstr>MPI程序的框架结构</vt:lpstr>
      <vt:lpstr>MPI对参数的说明方式</vt:lpstr>
      <vt:lpstr>MPI：当前进程标识</vt:lpstr>
      <vt:lpstr>MPI：通信域包含的进程数</vt:lpstr>
      <vt:lpstr>MPI一个比较重要的概念</vt:lpstr>
      <vt:lpstr>MPI_COMM_WORLD</vt:lpstr>
      <vt:lpstr>MPI一个比较重要的概念</vt:lpstr>
      <vt:lpstr>经常用到的MPI函数</vt:lpstr>
      <vt:lpstr>经常用到的MPI函数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计算机实习</dc:title>
  <dc:creator>刘伟刚</dc:creator>
  <cp:lastModifiedBy>0</cp:lastModifiedBy>
  <cp:revision>12</cp:revision>
  <dcterms:created xsi:type="dcterms:W3CDTF">2017-07-19T10:17:16Z</dcterms:created>
  <dcterms:modified xsi:type="dcterms:W3CDTF">2017-07-19T17:18:48Z</dcterms:modified>
</cp:coreProperties>
</file>