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 id="258" r:id="rId4"/>
    <p:sldId id="260" r:id="rId5"/>
    <p:sldId id="261" r:id="rId6"/>
    <p:sldId id="263" r:id="rId7"/>
    <p:sldId id="264" r:id="rId8"/>
    <p:sldId id="268" r:id="rId9"/>
    <p:sldId id="265" r:id="rId10"/>
    <p:sldId id="269"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74"/>
  </p:normalViewPr>
  <p:slideViewPr>
    <p:cSldViewPr snapToGrid="0" snapToObjects="1">
      <p:cViewPr varScale="1">
        <p:scale>
          <a:sx n="76" d="100"/>
          <a:sy n="76" d="100"/>
        </p:scale>
        <p:origin x="216" y="7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F2D2DB-E24E-194A-9DA0-86F391F190BB}" type="datetimeFigureOut">
              <a:rPr lang="en-US" smtClean="0"/>
              <a:t>8/20/18</a:t>
            </a:fld>
            <a:endParaRPr lang="en-US"/>
          </a:p>
        </p:txBody>
      </p:sp>
      <p:sp>
        <p:nvSpPr>
          <p:cNvPr id="5" name="Footer Placeholder 4"/>
          <p:cNvSpPr>
            <a:spLocks noGrp="1"/>
          </p:cNvSpPr>
          <p:nvPr>
            <p:ph type="ftr" sz="quarter" idx="11"/>
          </p:nvPr>
        </p:nvSpPr>
        <p:spPr>
          <a:xfrm>
            <a:off x="1127124" y="329307"/>
            <a:ext cx="5943668" cy="309201"/>
          </a:xfrm>
        </p:spPr>
        <p:txBody>
          <a:bodyPr/>
          <a:lstStyle/>
          <a:p>
            <a:endParaRPr lang="en-US"/>
          </a:p>
        </p:txBody>
      </p:sp>
      <p:sp>
        <p:nvSpPr>
          <p:cNvPr id="6" name="Slide Number Placeholder 5"/>
          <p:cNvSpPr>
            <a:spLocks noGrp="1"/>
          </p:cNvSpPr>
          <p:nvPr>
            <p:ph type="sldNum" sz="quarter" idx="12"/>
          </p:nvPr>
        </p:nvSpPr>
        <p:spPr>
          <a:xfrm>
            <a:off x="9924392" y="134930"/>
            <a:ext cx="811019" cy="503578"/>
          </a:xfrm>
        </p:spPr>
        <p:txBody>
          <a:bodyPr/>
          <a:lstStyle/>
          <a:p>
            <a:fld id="{CECCCCCD-3691-9144-9737-063A77719245}"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245717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2D2DB-E24E-194A-9DA0-86F391F190BB}" type="datetimeFigureOut">
              <a:rPr lang="en-US" smtClean="0"/>
              <a:t>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CCCCD-3691-9144-9737-063A77719245}" type="slidenum">
              <a:rPr lang="en-US" smtClean="0"/>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225264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2D2DB-E24E-194A-9DA0-86F391F190BB}" type="datetimeFigureOut">
              <a:rPr lang="en-US" smtClean="0"/>
              <a:t>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CCCCD-3691-9144-9737-063A77719245}" type="slidenum">
              <a:rPr lang="en-US" smtClean="0"/>
              <a:t>‹#›</a:t>
            </a:fld>
            <a:endParaRPr 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1188022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26F2D2DB-E24E-194A-9DA0-86F391F190BB}" type="datetimeFigureOut">
              <a:rPr lang="en-US" smtClean="0"/>
              <a:t>8/20/18</a:t>
            </a:fld>
            <a:endParaRPr lang="en-US"/>
          </a:p>
        </p:txBody>
      </p:sp>
      <p:sp>
        <p:nvSpPr>
          <p:cNvPr id="5" name="Footer Placeholder 4"/>
          <p:cNvSpPr>
            <a:spLocks noGrp="1"/>
          </p:cNvSpPr>
          <p:nvPr>
            <p:ph type="ftr" sz="quarter" idx="11"/>
          </p:nvPr>
        </p:nvSpPr>
        <p:spPr/>
        <p:txBody>
          <a:bodyPr/>
          <a:lstStyle>
            <a:lvl1pPr>
              <a:defRPr sz="1200"/>
            </a:lvl1pPr>
          </a:lstStyle>
          <a:p>
            <a:endParaRPr lang="en-US"/>
          </a:p>
        </p:txBody>
      </p:sp>
      <p:sp>
        <p:nvSpPr>
          <p:cNvPr id="6" name="Slide Number Placeholder 5"/>
          <p:cNvSpPr>
            <a:spLocks noGrp="1"/>
          </p:cNvSpPr>
          <p:nvPr>
            <p:ph type="sldNum" sz="quarter" idx="12"/>
          </p:nvPr>
        </p:nvSpPr>
        <p:spPr/>
        <p:txBody>
          <a:bodyPr/>
          <a:lstStyle/>
          <a:p>
            <a:fld id="{CECCCCCD-3691-9144-9737-063A77719245}" type="slidenum">
              <a:rPr lang="en-US" smtClean="0"/>
              <a:t>‹#›</a:t>
            </a:fld>
            <a:endParaRPr 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008785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F2D2DB-E24E-194A-9DA0-86F391F190BB}" type="datetimeFigureOut">
              <a:rPr lang="en-US" smtClean="0"/>
              <a:t>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CCCCD-3691-9144-9737-063A77719245}"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86314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F2D2DB-E24E-194A-9DA0-86F391F190BB}" type="datetimeFigureOut">
              <a:rPr lang="en-US" smtClean="0"/>
              <a:t>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CCCCCD-3691-9144-9737-063A77719245}"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271317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F2D2DB-E24E-194A-9DA0-86F391F190BB}" type="datetimeFigureOut">
              <a:rPr lang="en-US" smtClean="0"/>
              <a:t>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CCCCCD-3691-9144-9737-063A77719245}" type="slidenum">
              <a:rPr lang="en-US" smtClean="0"/>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915327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F2D2DB-E24E-194A-9DA0-86F391F190BB}" type="datetimeFigureOut">
              <a:rPr lang="en-US" smtClean="0"/>
              <a:t>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CCCCCD-3691-9144-9737-063A77719245}" type="slidenum">
              <a:rPr lang="en-US" smtClean="0"/>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828679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F2D2DB-E24E-194A-9DA0-86F391F190BB}" type="datetimeFigureOut">
              <a:rPr lang="en-US" smtClean="0"/>
              <a:t>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CCCCCD-3691-9144-9737-063A77719245}" type="slidenum">
              <a:rPr lang="en-US" smtClean="0"/>
              <a:t>‹#›</a:t>
            </a:fld>
            <a:endParaRPr lang="en-US"/>
          </a:p>
        </p:txBody>
      </p:sp>
    </p:spTree>
    <p:extLst>
      <p:ext uri="{BB962C8B-B14F-4D97-AF65-F5344CB8AC3E}">
        <p14:creationId xmlns:p14="http://schemas.microsoft.com/office/powerpoint/2010/main" val="2276246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F2D2DB-E24E-194A-9DA0-86F391F190BB}" type="datetimeFigureOut">
              <a:rPr lang="en-US" smtClean="0"/>
              <a:t>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CCCCCD-3691-9144-9737-063A77719245}"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715824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26F2D2DB-E24E-194A-9DA0-86F391F190BB}" type="datetimeFigureOut">
              <a:rPr lang="en-US" smtClean="0"/>
              <a:t>8/20/18</a:t>
            </a:fld>
            <a:endParaRPr lang="en-US"/>
          </a:p>
        </p:txBody>
      </p:sp>
      <p:sp>
        <p:nvSpPr>
          <p:cNvPr id="6" name="Footer Placeholder 5"/>
          <p:cNvSpPr>
            <a:spLocks noGrp="1"/>
          </p:cNvSpPr>
          <p:nvPr>
            <p:ph type="ftr" sz="quarter" idx="11"/>
          </p:nvPr>
        </p:nvSpPr>
        <p:spPr>
          <a:xfrm>
            <a:off x="1125300" y="318640"/>
            <a:ext cx="4877818" cy="320931"/>
          </a:xfrm>
        </p:spPr>
        <p:txBody>
          <a:bodyPr/>
          <a:lstStyle/>
          <a:p>
            <a:endParaRPr lang="en-US"/>
          </a:p>
        </p:txBody>
      </p:sp>
      <p:sp>
        <p:nvSpPr>
          <p:cNvPr id="7" name="Slide Number Placeholder 6"/>
          <p:cNvSpPr>
            <a:spLocks noGrp="1"/>
          </p:cNvSpPr>
          <p:nvPr>
            <p:ph type="sldNum" sz="quarter" idx="12"/>
          </p:nvPr>
        </p:nvSpPr>
        <p:spPr>
          <a:xfrm>
            <a:off x="6176794" y="137408"/>
            <a:ext cx="811019" cy="503578"/>
          </a:xfrm>
        </p:spPr>
        <p:txBody>
          <a:bodyPr/>
          <a:lstStyle/>
          <a:p>
            <a:fld id="{CECCCCCD-3691-9144-9737-063A77719245}" type="slidenum">
              <a:rPr lang="en-US" smtClean="0"/>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3139782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6F2D2DB-E24E-194A-9DA0-86F391F190BB}" type="datetimeFigureOut">
              <a:rPr lang="en-US" smtClean="0"/>
              <a:t>8/20/18</a:t>
            </a:fld>
            <a:endParaRPr 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CECCCCCD-3691-9144-9737-063A77719245}" type="slidenum">
              <a:rPr lang="en-US" smtClean="0"/>
              <a:t>‹#›</a:t>
            </a:fld>
            <a:endParaRPr lang="en-US"/>
          </a:p>
        </p:txBody>
      </p:sp>
    </p:spTree>
    <p:extLst>
      <p:ext uri="{BB962C8B-B14F-4D97-AF65-F5344CB8AC3E}">
        <p14:creationId xmlns:p14="http://schemas.microsoft.com/office/powerpoint/2010/main" val="43230944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5C410-84D8-F540-ABEC-A07FF3B89812}"/>
              </a:ext>
            </a:extLst>
          </p:cNvPr>
          <p:cNvSpPr>
            <a:spLocks noGrp="1"/>
          </p:cNvSpPr>
          <p:nvPr>
            <p:ph type="ctrTitle"/>
          </p:nvPr>
        </p:nvSpPr>
        <p:spPr>
          <a:xfrm>
            <a:off x="5571067" y="1293347"/>
            <a:ext cx="6248400" cy="2279584"/>
          </a:xfrm>
        </p:spPr>
        <p:txBody>
          <a:bodyPr>
            <a:normAutofit/>
          </a:bodyPr>
          <a:lstStyle/>
          <a:p>
            <a:pPr algn="l"/>
            <a:r>
              <a:rPr lang="en-US" sz="4800" b="1" dirty="0">
                <a:latin typeface="Calibri" panose="020F0502020204030204" pitchFamily="34" charset="0"/>
                <a:cs typeface="Calibri" panose="020F0502020204030204" pitchFamily="34" charset="0"/>
              </a:rPr>
              <a:t>RBC GELP </a:t>
            </a:r>
            <a:br>
              <a:rPr lang="en-US" sz="4800" b="1" dirty="0">
                <a:latin typeface="Calibri" panose="020F0502020204030204" pitchFamily="34" charset="0"/>
                <a:cs typeface="Calibri" panose="020F0502020204030204" pitchFamily="34" charset="0"/>
              </a:rPr>
            </a:br>
            <a:r>
              <a:rPr lang="en-US" sz="4800" b="1" dirty="0">
                <a:latin typeface="Calibri" panose="020F0502020204030204" pitchFamily="34" charset="0"/>
                <a:cs typeface="Calibri" panose="020F0502020204030204" pitchFamily="34" charset="0"/>
              </a:rPr>
              <a:t>Business Technology Intern JavaScript Test</a:t>
            </a:r>
          </a:p>
        </p:txBody>
      </p:sp>
      <p:sp>
        <p:nvSpPr>
          <p:cNvPr id="3" name="Subtitle 2">
            <a:extLst>
              <a:ext uri="{FF2B5EF4-FFF2-40B4-BE49-F238E27FC236}">
                <a16:creationId xmlns:a16="http://schemas.microsoft.com/office/drawing/2014/main" id="{A5DF9939-1110-B444-A0DC-7F40843B7B1A}"/>
              </a:ext>
            </a:extLst>
          </p:cNvPr>
          <p:cNvSpPr>
            <a:spLocks noGrp="1"/>
          </p:cNvSpPr>
          <p:nvPr>
            <p:ph type="subTitle" idx="1"/>
          </p:nvPr>
        </p:nvSpPr>
        <p:spPr>
          <a:xfrm>
            <a:off x="5571067" y="3923773"/>
            <a:ext cx="4978400" cy="1655762"/>
          </a:xfrm>
        </p:spPr>
        <p:txBody>
          <a:bodyPr>
            <a:normAutofit/>
          </a:bodyPr>
          <a:lstStyle/>
          <a:p>
            <a:pPr algn="l"/>
            <a:r>
              <a:rPr lang="en-US" sz="3600" dirty="0" err="1">
                <a:latin typeface="Calibri" panose="020F0502020204030204" pitchFamily="34" charset="0"/>
                <a:cs typeface="Calibri" panose="020F0502020204030204" pitchFamily="34" charset="0"/>
              </a:rPr>
              <a:t>Wenbin</a:t>
            </a:r>
            <a:r>
              <a:rPr lang="en-US" sz="3600" dirty="0">
                <a:latin typeface="Calibri" panose="020F0502020204030204" pitchFamily="34" charset="0"/>
                <a:cs typeface="Calibri" panose="020F0502020204030204" pitchFamily="34" charset="0"/>
              </a:rPr>
              <a:t> Liu</a:t>
            </a:r>
          </a:p>
          <a:p>
            <a:pPr algn="l"/>
            <a:r>
              <a:rPr lang="en-US" sz="2800" dirty="0">
                <a:latin typeface="Calibri" panose="020F0502020204030204" pitchFamily="34" charset="0"/>
                <a:cs typeface="Calibri" panose="020F0502020204030204" pitchFamily="34" charset="0"/>
              </a:rPr>
              <a:t>08/20/2018</a:t>
            </a:r>
          </a:p>
        </p:txBody>
      </p:sp>
      <p:pic>
        <p:nvPicPr>
          <p:cNvPr id="5" name="Picture 4">
            <a:extLst>
              <a:ext uri="{FF2B5EF4-FFF2-40B4-BE49-F238E27FC236}">
                <a16:creationId xmlns:a16="http://schemas.microsoft.com/office/drawing/2014/main" id="{FED97905-BEBC-174A-919C-74820B2494A6}"/>
              </a:ext>
            </a:extLst>
          </p:cNvPr>
          <p:cNvPicPr>
            <a:picLocks noChangeAspect="1"/>
          </p:cNvPicPr>
          <p:nvPr/>
        </p:nvPicPr>
        <p:blipFill>
          <a:blip r:embed="rId2">
            <a:extLst>
              <a:ext uri="{BEBA8EAE-BF5A-486C-A8C5-ECC9F3942E4B}">
                <a14:imgProps xmlns:a14="http://schemas.microsoft.com/office/drawing/2010/main">
                  <a14:imgLayer>
                    <a14:imgEffect>
                      <a14:sharpenSoften amount="29000"/>
                    </a14:imgEffect>
                    <a14:imgEffect>
                      <a14:saturation sat="108000"/>
                    </a14:imgEffect>
                  </a14:imgLayer>
                </a14:imgProps>
              </a:ext>
            </a:extLst>
          </a:blip>
          <a:stretch>
            <a:fillRect/>
          </a:stretch>
        </p:blipFill>
        <p:spPr>
          <a:xfrm>
            <a:off x="861686" y="1579363"/>
            <a:ext cx="4102100" cy="3172291"/>
          </a:xfrm>
          <a:prstGeom prst="rect">
            <a:avLst/>
          </a:prstGeom>
          <a:effectLst>
            <a:softEdge rad="76200"/>
          </a:effectLst>
        </p:spPr>
      </p:pic>
    </p:spTree>
    <p:extLst>
      <p:ext uri="{BB962C8B-B14F-4D97-AF65-F5344CB8AC3E}">
        <p14:creationId xmlns:p14="http://schemas.microsoft.com/office/powerpoint/2010/main" val="2102230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BF1CD-3FFE-A842-960D-A2C2A21C499D}"/>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Check other raw data from previous pages</a:t>
            </a:r>
          </a:p>
        </p:txBody>
      </p:sp>
      <p:sp>
        <p:nvSpPr>
          <p:cNvPr id="3" name="Content Placeholder 2">
            <a:extLst>
              <a:ext uri="{FF2B5EF4-FFF2-40B4-BE49-F238E27FC236}">
                <a16:creationId xmlns:a16="http://schemas.microsoft.com/office/drawing/2014/main" id="{196155D0-1367-6042-8AD8-92C8EAD08BD3}"/>
              </a:ext>
            </a:extLst>
          </p:cNvPr>
          <p:cNvSpPr>
            <a:spLocks noGrp="1"/>
          </p:cNvSpPr>
          <p:nvPr>
            <p:ph idx="1"/>
          </p:nvPr>
        </p:nvSpPr>
        <p:spPr>
          <a:xfrm>
            <a:off x="719666" y="1690687"/>
            <a:ext cx="4309533" cy="4676245"/>
          </a:xfrm>
        </p:spPr>
        <p:txBody>
          <a:bodyPr>
            <a:normAutofit/>
          </a:bodyPr>
          <a:lstStyle/>
          <a:p>
            <a:r>
              <a:rPr lang="en-US" sz="2400" dirty="0">
                <a:latin typeface="Calibri" panose="020F0502020204030204" pitchFamily="34" charset="0"/>
                <a:cs typeface="Calibri" panose="020F0502020204030204" pitchFamily="34" charset="0"/>
              </a:rPr>
              <a:t>To check the historical price of only one asset, just select same tickers on 2 drop down lists.</a:t>
            </a:r>
            <a:endParaRPr lang="en-US" altLang="zh-CN"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User doesn’t have to go back to the correlation matrix summary page to view other raw data. </a:t>
            </a:r>
          </a:p>
        </p:txBody>
      </p:sp>
      <p:pic>
        <p:nvPicPr>
          <p:cNvPr id="5" name="Picture 4">
            <a:extLst>
              <a:ext uri="{FF2B5EF4-FFF2-40B4-BE49-F238E27FC236}">
                <a16:creationId xmlns:a16="http://schemas.microsoft.com/office/drawing/2014/main" id="{8BA1FB85-1D69-3A46-8F55-199A48CB409B}"/>
              </a:ext>
            </a:extLst>
          </p:cNvPr>
          <p:cNvPicPr>
            <a:picLocks noChangeAspect="1"/>
          </p:cNvPicPr>
          <p:nvPr/>
        </p:nvPicPr>
        <p:blipFill>
          <a:blip r:embed="rId2"/>
          <a:stretch>
            <a:fillRect/>
          </a:stretch>
        </p:blipFill>
        <p:spPr>
          <a:xfrm>
            <a:off x="5384800" y="1876955"/>
            <a:ext cx="6248400" cy="390525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7457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BBA6B-C1E9-F143-B096-18297B71EFC2}"/>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Scaling up the project</a:t>
            </a:r>
          </a:p>
        </p:txBody>
      </p:sp>
      <p:sp>
        <p:nvSpPr>
          <p:cNvPr id="3" name="Content Placeholder 2">
            <a:extLst>
              <a:ext uri="{FF2B5EF4-FFF2-40B4-BE49-F238E27FC236}">
                <a16:creationId xmlns:a16="http://schemas.microsoft.com/office/drawing/2014/main" id="{F14D366A-4582-2547-89A2-29ADC143C95B}"/>
              </a:ext>
            </a:extLst>
          </p:cNvPr>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To scale up, we just need to import the .csv containing the historical prices of the new stocks, compute the new correlation matrix and update the correlation matrix </a:t>
            </a:r>
            <a:r>
              <a:rPr lang="en-US" sz="2400" i="1" dirty="0">
                <a:latin typeface="Calibri" panose="020F0502020204030204" pitchFamily="34" charset="0"/>
                <a:cs typeface="Calibri" panose="020F0502020204030204" pitchFamily="34" charset="0"/>
              </a:rPr>
              <a:t>.csv </a:t>
            </a:r>
            <a:r>
              <a:rPr lang="en-US" sz="2400" dirty="0">
                <a:latin typeface="Calibri" panose="020F0502020204030204" pitchFamily="34" charset="0"/>
                <a:cs typeface="Calibri" panose="020F0502020204030204" pitchFamily="34" charset="0"/>
              </a:rPr>
              <a:t>file.</a:t>
            </a:r>
          </a:p>
          <a:p>
            <a:r>
              <a:rPr lang="en-US" sz="2400" dirty="0">
                <a:latin typeface="Calibri" panose="020F0502020204030204" pitchFamily="34" charset="0"/>
                <a:cs typeface="Calibri" panose="020F0502020204030204" pitchFamily="34" charset="0"/>
              </a:rPr>
              <a:t>When we import the new correlation matrix </a:t>
            </a:r>
            <a:r>
              <a:rPr lang="en-US" sz="2400" i="1" dirty="0">
                <a:latin typeface="Calibri" panose="020F0502020204030204" pitchFamily="34" charset="0"/>
                <a:cs typeface="Calibri" panose="020F0502020204030204" pitchFamily="34" charset="0"/>
              </a:rPr>
              <a:t>.csv </a:t>
            </a:r>
            <a:r>
              <a:rPr lang="en-US" sz="2400" dirty="0">
                <a:latin typeface="Calibri" panose="020F0502020204030204" pitchFamily="34" charset="0"/>
                <a:cs typeface="Calibri" panose="020F0502020204030204" pitchFamily="34" charset="0"/>
              </a:rPr>
              <a:t>into the application, we can achieve the full functionality given the historical data .csv file exists in the data source.</a:t>
            </a:r>
          </a:p>
        </p:txBody>
      </p:sp>
    </p:spTree>
    <p:extLst>
      <p:ext uri="{BB962C8B-B14F-4D97-AF65-F5344CB8AC3E}">
        <p14:creationId xmlns:p14="http://schemas.microsoft.com/office/powerpoint/2010/main" val="2940653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49E4-C838-FA4A-B390-2D0B2834474A}"/>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Possible improvements</a:t>
            </a:r>
          </a:p>
        </p:txBody>
      </p:sp>
      <p:sp>
        <p:nvSpPr>
          <p:cNvPr id="3" name="Content Placeholder 2">
            <a:extLst>
              <a:ext uri="{FF2B5EF4-FFF2-40B4-BE49-F238E27FC236}">
                <a16:creationId xmlns:a16="http://schemas.microsoft.com/office/drawing/2014/main" id="{6C4FD9DD-8419-B24C-834E-0B04903CDDDA}"/>
              </a:ext>
            </a:extLst>
          </p:cNvPr>
          <p:cNvSpPr>
            <a:spLocks noGrp="1"/>
          </p:cNvSpPr>
          <p:nvPr>
            <p:ph idx="1"/>
          </p:nvPr>
        </p:nvSpPr>
        <p:spPr/>
        <p:txBody>
          <a:bodyPr>
            <a:noAutofit/>
          </a:bodyPr>
          <a:lstStyle/>
          <a:p>
            <a:r>
              <a:rPr lang="en-US" sz="2200" dirty="0">
                <a:latin typeface="Calibri" panose="020F0502020204030204" pitchFamily="34" charset="0"/>
                <a:cs typeface="Calibri" panose="020F0502020204030204" pitchFamily="34" charset="0"/>
              </a:rPr>
              <a:t>There are some aspects to improve for this application.</a:t>
            </a:r>
          </a:p>
          <a:p>
            <a:pPr lvl="1"/>
            <a:r>
              <a:rPr lang="en-US" sz="2200" dirty="0">
                <a:latin typeface="Calibri" panose="020F0502020204030204" pitchFamily="34" charset="0"/>
                <a:cs typeface="Calibri" panose="020F0502020204030204" pitchFamily="34" charset="0"/>
              </a:rPr>
              <a:t>1. Use more complex </a:t>
            </a:r>
            <a:r>
              <a:rPr lang="en-US" sz="2200" i="1" dirty="0">
                <a:latin typeface="Calibri" panose="020F0502020204030204" pitchFamily="34" charset="0"/>
                <a:cs typeface="Calibri" panose="020F0502020204030204" pitchFamily="34" charset="0"/>
              </a:rPr>
              <a:t>.</a:t>
            </a:r>
            <a:r>
              <a:rPr lang="en-US" sz="2200" i="1" dirty="0" err="1">
                <a:latin typeface="Calibri" panose="020F0502020204030204" pitchFamily="34" charset="0"/>
                <a:cs typeface="Calibri" panose="020F0502020204030204" pitchFamily="34" charset="0"/>
              </a:rPr>
              <a:t>css</a:t>
            </a:r>
            <a:r>
              <a:rPr lang="en-US" sz="2200" i="1"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file to generate better-looking format.</a:t>
            </a:r>
          </a:p>
          <a:p>
            <a:pPr lvl="1"/>
            <a:r>
              <a:rPr lang="en-US" sz="2200" dirty="0">
                <a:latin typeface="Calibri" panose="020F0502020204030204" pitchFamily="34" charset="0"/>
                <a:cs typeface="Calibri" panose="020F0502020204030204" pitchFamily="34" charset="0"/>
              </a:rPr>
              <a:t>2. Convert the </a:t>
            </a:r>
            <a:r>
              <a:rPr lang="en-US" sz="2200" b="1" dirty="0">
                <a:latin typeface="Calibri" panose="020F0502020204030204" pitchFamily="34" charset="0"/>
                <a:cs typeface="Calibri" panose="020F0502020204030204" pitchFamily="34" charset="0"/>
              </a:rPr>
              <a:t>Date</a:t>
            </a:r>
            <a:r>
              <a:rPr lang="en-US" sz="2200" dirty="0">
                <a:latin typeface="Calibri" panose="020F0502020204030204" pitchFamily="34" charset="0"/>
                <a:cs typeface="Calibri" panose="020F0502020204030204" pitchFamily="34" charset="0"/>
              </a:rPr>
              <a:t> columns into normal date format.</a:t>
            </a:r>
          </a:p>
          <a:p>
            <a:pPr lvl="1"/>
            <a:r>
              <a:rPr lang="en-US" sz="2200" dirty="0">
                <a:latin typeface="Calibri" panose="020F0502020204030204" pitchFamily="34" charset="0"/>
                <a:cs typeface="Calibri" panose="020F0502020204030204" pitchFamily="34" charset="0"/>
              </a:rPr>
              <a:t>3. Create faster </a:t>
            </a:r>
            <a:r>
              <a:rPr lang="en-US" sz="2200" b="1" dirty="0">
                <a:latin typeface="Calibri" panose="020F0502020204030204" pitchFamily="34" charset="0"/>
                <a:cs typeface="Calibri" panose="020F0502020204030204" pitchFamily="34" charset="0"/>
              </a:rPr>
              <a:t>OUTER JOIN </a:t>
            </a:r>
            <a:r>
              <a:rPr lang="en-US" sz="2200" dirty="0">
                <a:latin typeface="Calibri" panose="020F0502020204030204" pitchFamily="34" charset="0"/>
                <a:cs typeface="Calibri" panose="020F0502020204030204" pitchFamily="34" charset="0"/>
              </a:rPr>
              <a:t>algorithm to get the joined result of two tables.</a:t>
            </a:r>
          </a:p>
          <a:p>
            <a:pPr lvl="1"/>
            <a:r>
              <a:rPr lang="en-US" sz="2200" dirty="0">
                <a:latin typeface="Calibri" panose="020F0502020204030204" pitchFamily="34" charset="0"/>
                <a:cs typeface="Calibri" panose="020F0502020204030204" pitchFamily="34" charset="0"/>
              </a:rPr>
              <a:t>4. Hosting the application on server, so we can improve the generation of HTML by using server-side JS, like to use </a:t>
            </a:r>
            <a:r>
              <a:rPr lang="en-US" sz="2200" b="1" dirty="0">
                <a:latin typeface="Calibri" panose="020F0502020204030204" pitchFamily="34" charset="0"/>
                <a:cs typeface="Calibri" panose="020F0502020204030204" pitchFamily="34" charset="0"/>
              </a:rPr>
              <a:t>File System </a:t>
            </a:r>
            <a:r>
              <a:rPr lang="en-US" sz="2200" dirty="0">
                <a:latin typeface="Calibri" panose="020F0502020204030204" pitchFamily="34" charset="0"/>
                <a:cs typeface="Calibri" panose="020F0502020204030204" pitchFamily="34" charset="0"/>
              </a:rPr>
              <a:t>(</a:t>
            </a:r>
            <a:r>
              <a:rPr lang="en-US" sz="2200" b="1" i="1" dirty="0">
                <a:latin typeface="Calibri" panose="020F0502020204030204" pitchFamily="34" charset="0"/>
                <a:cs typeface="Calibri" panose="020F0502020204030204" pitchFamily="34" charset="0"/>
              </a:rPr>
              <a:t>fs</a:t>
            </a:r>
            <a:r>
              <a:rPr lang="en-US" sz="2200" dirty="0">
                <a:latin typeface="Calibri" panose="020F0502020204030204" pitchFamily="34" charset="0"/>
                <a:cs typeface="Calibri" panose="020F0502020204030204" pitchFamily="34" charset="0"/>
              </a:rPr>
              <a:t>) in </a:t>
            </a:r>
            <a:r>
              <a:rPr lang="en-US" sz="2200" b="1" dirty="0">
                <a:latin typeface="Calibri" panose="020F0502020204030204" pitchFamily="34" charset="0"/>
                <a:cs typeface="Calibri" panose="020F0502020204030204" pitchFamily="34" charset="0"/>
              </a:rPr>
              <a:t>Node.js</a:t>
            </a:r>
            <a:r>
              <a:rPr lang="en-US" sz="2200" dirty="0">
                <a:latin typeface="Calibri" panose="020F0502020204030204" pitchFamily="34" charset="0"/>
                <a:cs typeface="Calibri" panose="020F0502020204030204" pitchFamily="34" charset="0"/>
              </a:rPr>
              <a:t>. There are some limitations on formatting for writing HTML string to a newly-opened window (the method we are using now).</a:t>
            </a:r>
          </a:p>
        </p:txBody>
      </p:sp>
    </p:spTree>
    <p:extLst>
      <p:ext uri="{BB962C8B-B14F-4D97-AF65-F5344CB8AC3E}">
        <p14:creationId xmlns:p14="http://schemas.microsoft.com/office/powerpoint/2010/main" val="411280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548BD-6DDF-1E42-96B2-965B7A37F405}"/>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Set up local server</a:t>
            </a:r>
          </a:p>
        </p:txBody>
      </p:sp>
      <p:sp>
        <p:nvSpPr>
          <p:cNvPr id="3" name="Content Placeholder 2">
            <a:extLst>
              <a:ext uri="{FF2B5EF4-FFF2-40B4-BE49-F238E27FC236}">
                <a16:creationId xmlns:a16="http://schemas.microsoft.com/office/drawing/2014/main" id="{957E8AFD-1CCF-A84C-A344-C50329EF1FC1}"/>
              </a:ext>
            </a:extLst>
          </p:cNvPr>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To achieve the functionality of reaching </a:t>
            </a:r>
            <a:r>
              <a:rPr lang="en-US" sz="2400" i="1" dirty="0">
                <a:latin typeface="Calibri" panose="020F0502020204030204" pitchFamily="34" charset="0"/>
                <a:cs typeface="Calibri" panose="020F0502020204030204" pitchFamily="34" charset="0"/>
              </a:rPr>
              <a:t>.csv </a:t>
            </a:r>
            <a:r>
              <a:rPr lang="en-US" sz="2400" dirty="0">
                <a:latin typeface="Calibri" panose="020F0502020204030204" pitchFamily="34" charset="0"/>
                <a:cs typeface="Calibri" panose="020F0502020204030204" pitchFamily="34" charset="0"/>
              </a:rPr>
              <a:t>files, we need to run a local server for hosting our webpage when testing. The behavior of JS codes will be similar to production, when we will host websites online.</a:t>
            </a:r>
          </a:p>
          <a:p>
            <a:r>
              <a:rPr lang="en-US" sz="2400" dirty="0">
                <a:latin typeface="Calibri" panose="020F0502020204030204" pitchFamily="34" charset="0"/>
                <a:cs typeface="Calibri" panose="020F0502020204030204" pitchFamily="34" charset="0"/>
              </a:rPr>
              <a:t>We can use Python3 to start server. In the directory we store the </a:t>
            </a:r>
            <a:r>
              <a:rPr lang="en-US" sz="2400" i="1" dirty="0">
                <a:latin typeface="Calibri" panose="020F0502020204030204" pitchFamily="34" charset="0"/>
                <a:cs typeface="Calibri" panose="020F0502020204030204" pitchFamily="34" charset="0"/>
              </a:rPr>
              <a:t>.html</a:t>
            </a:r>
            <a:r>
              <a:rPr lang="en-US" sz="2400" dirty="0">
                <a:latin typeface="Calibri" panose="020F0502020204030204" pitchFamily="34" charset="0"/>
                <a:cs typeface="Calibri" panose="020F0502020204030204" pitchFamily="34" charset="0"/>
              </a:rPr>
              <a:t>, </a:t>
            </a:r>
            <a:r>
              <a:rPr lang="en-US" sz="2400" i="1" dirty="0">
                <a:latin typeface="Calibri" panose="020F0502020204030204" pitchFamily="34" charset="0"/>
                <a:cs typeface="Calibri" panose="020F0502020204030204" pitchFamily="34" charset="0"/>
              </a:rPr>
              <a:t>.</a:t>
            </a:r>
            <a:r>
              <a:rPr lang="en-US" sz="2400" i="1" dirty="0" err="1">
                <a:latin typeface="Calibri" panose="020F0502020204030204" pitchFamily="34" charset="0"/>
                <a:cs typeface="Calibri" panose="020F0502020204030204" pitchFamily="34" charset="0"/>
              </a:rPr>
              <a:t>js</a:t>
            </a:r>
            <a:r>
              <a:rPr lang="en-US" sz="2400" dirty="0">
                <a:latin typeface="Calibri" panose="020F0502020204030204" pitchFamily="34" charset="0"/>
                <a:cs typeface="Calibri" panose="020F0502020204030204" pitchFamily="34" charset="0"/>
              </a:rPr>
              <a:t>, </a:t>
            </a:r>
            <a:r>
              <a:rPr lang="en-US" sz="2400" i="1" dirty="0">
                <a:latin typeface="Calibri" panose="020F0502020204030204" pitchFamily="34" charset="0"/>
                <a:cs typeface="Calibri" panose="020F0502020204030204" pitchFamily="34" charset="0"/>
              </a:rPr>
              <a:t>.csv </a:t>
            </a:r>
            <a:r>
              <a:rPr lang="en-US" sz="2400" dirty="0">
                <a:latin typeface="Calibri" panose="020F0502020204030204" pitchFamily="34" charset="0"/>
                <a:cs typeface="Calibri" panose="020F0502020204030204" pitchFamily="34" charset="0"/>
              </a:rPr>
              <a:t>and </a:t>
            </a:r>
            <a:r>
              <a:rPr lang="en-US" sz="2400" i="1" dirty="0">
                <a:latin typeface="Calibri" panose="020F0502020204030204" pitchFamily="34" charset="0"/>
                <a:cs typeface="Calibri" panose="020F0502020204030204" pitchFamily="34" charset="0"/>
              </a:rPr>
              <a:t>.</a:t>
            </a:r>
            <a:r>
              <a:rPr lang="en-US" sz="2400" i="1" dirty="0" err="1">
                <a:latin typeface="Calibri" panose="020F0502020204030204" pitchFamily="34" charset="0"/>
                <a:cs typeface="Calibri" panose="020F0502020204030204" pitchFamily="34" charset="0"/>
              </a:rPr>
              <a:t>css</a:t>
            </a:r>
            <a:r>
              <a:rPr lang="en-US" sz="2400" i="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files, run the following command in Terminal/</a:t>
            </a:r>
            <a:r>
              <a:rPr lang="en-US" sz="2400" dirty="0" err="1">
                <a:latin typeface="Calibri" panose="020F0502020204030204" pitchFamily="34" charset="0"/>
                <a:cs typeface="Calibri" panose="020F0502020204030204" pitchFamily="34" charset="0"/>
              </a:rPr>
              <a:t>cmd</a:t>
            </a:r>
            <a:r>
              <a:rPr lang="en-US" sz="2400" dirty="0">
                <a:latin typeface="Calibri" panose="020F0502020204030204" pitchFamily="34" charset="0"/>
                <a:cs typeface="Calibri" panose="020F0502020204030204" pitchFamily="34" charset="0"/>
              </a:rPr>
              <a:t>:</a:t>
            </a:r>
          </a:p>
        </p:txBody>
      </p:sp>
      <p:sp>
        <p:nvSpPr>
          <p:cNvPr id="4" name="TextBox 3">
            <a:extLst>
              <a:ext uri="{FF2B5EF4-FFF2-40B4-BE49-F238E27FC236}">
                <a16:creationId xmlns:a16="http://schemas.microsoft.com/office/drawing/2014/main" id="{4CB26F5D-3D9F-5A47-A9BA-FC33C93B15F4}"/>
              </a:ext>
            </a:extLst>
          </p:cNvPr>
          <p:cNvSpPr txBox="1"/>
          <p:nvPr/>
        </p:nvSpPr>
        <p:spPr>
          <a:xfrm>
            <a:off x="4128507" y="4741334"/>
            <a:ext cx="3606800" cy="369332"/>
          </a:xfrm>
          <a:prstGeom prst="rect">
            <a:avLst/>
          </a:prstGeom>
          <a:noFill/>
        </p:spPr>
        <p:txBody>
          <a:bodyPr wrap="square" rtlCol="0">
            <a:spAutoFit/>
          </a:bodyPr>
          <a:lstStyle/>
          <a:p>
            <a:pPr algn="ctr"/>
            <a:r>
              <a:rPr lang="en-US" b="1" dirty="0">
                <a:latin typeface="Andale Mono" panose="020B0509000000000004" pitchFamily="49" charset="0"/>
              </a:rPr>
              <a:t>python3 -m </a:t>
            </a:r>
            <a:r>
              <a:rPr lang="en-US" b="1" dirty="0" err="1">
                <a:latin typeface="Andale Mono" panose="020B0509000000000004" pitchFamily="49" charset="0"/>
              </a:rPr>
              <a:t>http.server</a:t>
            </a:r>
            <a:endParaRPr lang="en-US" b="1" dirty="0">
              <a:latin typeface="Andale Mono" panose="020B0509000000000004" pitchFamily="49" charset="0"/>
            </a:endParaRPr>
          </a:p>
        </p:txBody>
      </p:sp>
    </p:spTree>
    <p:extLst>
      <p:ext uri="{BB962C8B-B14F-4D97-AF65-F5344CB8AC3E}">
        <p14:creationId xmlns:p14="http://schemas.microsoft.com/office/powerpoint/2010/main" val="335278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BF1CD-3FFE-A842-960D-A2C2A21C499D}"/>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Display main HTML webpage</a:t>
            </a:r>
          </a:p>
        </p:txBody>
      </p:sp>
      <p:sp>
        <p:nvSpPr>
          <p:cNvPr id="3" name="Content Placeholder 2">
            <a:extLst>
              <a:ext uri="{FF2B5EF4-FFF2-40B4-BE49-F238E27FC236}">
                <a16:creationId xmlns:a16="http://schemas.microsoft.com/office/drawing/2014/main" id="{196155D0-1367-6042-8AD8-92C8EAD08BD3}"/>
              </a:ext>
            </a:extLst>
          </p:cNvPr>
          <p:cNvSpPr>
            <a:spLocks noGrp="1"/>
          </p:cNvSpPr>
          <p:nvPr>
            <p:ph idx="1"/>
          </p:nvPr>
        </p:nvSpPr>
        <p:spPr>
          <a:xfrm>
            <a:off x="719666" y="1690687"/>
            <a:ext cx="4309533" cy="4879445"/>
          </a:xfrm>
        </p:spPr>
        <p:txBody>
          <a:bodyPr>
            <a:normAutofit/>
          </a:bodyPr>
          <a:lstStyle/>
          <a:p>
            <a:r>
              <a:rPr lang="en-US" sz="2200" dirty="0">
                <a:latin typeface="Calibri" panose="020F0502020204030204" pitchFamily="34" charset="0"/>
                <a:cs typeface="Calibri" panose="020F0502020204030204" pitchFamily="34" charset="0"/>
              </a:rPr>
              <a:t>In our directory, we can set a </a:t>
            </a:r>
            <a:r>
              <a:rPr lang="en-US" sz="2200" b="1" dirty="0" err="1">
                <a:latin typeface="Calibri" panose="020F0502020204030204" pitchFamily="34" charset="0"/>
                <a:cs typeface="Calibri" panose="020F0502020204030204" pitchFamily="34" charset="0"/>
              </a:rPr>
              <a:t>index.html</a:t>
            </a:r>
            <a:r>
              <a:rPr lang="en-US" sz="2200" b="1"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file to contain our main content. In this project, this html file contains the whole correlation matrix, like the screenshot below.</a:t>
            </a:r>
          </a:p>
          <a:p>
            <a:r>
              <a:rPr lang="en-US" sz="2200" dirty="0">
                <a:latin typeface="Calibri" panose="020F0502020204030204" pitchFamily="34" charset="0"/>
                <a:cs typeface="Calibri" panose="020F0502020204030204" pitchFamily="34" charset="0"/>
              </a:rPr>
              <a:t>Content in this html file is controlled by </a:t>
            </a:r>
            <a:r>
              <a:rPr lang="en-US" sz="2200" i="1" dirty="0">
                <a:latin typeface="Calibri" panose="020F0502020204030204" pitchFamily="34" charset="0"/>
                <a:cs typeface="Calibri" panose="020F0502020204030204" pitchFamily="34" charset="0"/>
              </a:rPr>
              <a:t>.</a:t>
            </a:r>
            <a:r>
              <a:rPr lang="en-US" sz="2200" i="1" dirty="0" err="1">
                <a:latin typeface="Calibri" panose="020F0502020204030204" pitchFamily="34" charset="0"/>
                <a:cs typeface="Calibri" panose="020F0502020204030204" pitchFamily="34" charset="0"/>
              </a:rPr>
              <a:t>js</a:t>
            </a:r>
            <a:r>
              <a:rPr lang="en-US" sz="2200" i="1"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and </a:t>
            </a:r>
            <a:r>
              <a:rPr lang="en-US" sz="2200" i="1" dirty="0">
                <a:latin typeface="Calibri" panose="020F0502020204030204" pitchFamily="34" charset="0"/>
                <a:cs typeface="Calibri" panose="020F0502020204030204" pitchFamily="34" charset="0"/>
              </a:rPr>
              <a:t>.</a:t>
            </a:r>
            <a:r>
              <a:rPr lang="en-US" sz="2200" i="1" dirty="0" err="1">
                <a:latin typeface="Calibri" panose="020F0502020204030204" pitchFamily="34" charset="0"/>
                <a:cs typeface="Calibri" panose="020F0502020204030204" pitchFamily="34" charset="0"/>
              </a:rPr>
              <a:t>css</a:t>
            </a:r>
            <a:r>
              <a:rPr lang="en-US" sz="2200" i="1"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files under the same folder.</a:t>
            </a:r>
          </a:p>
        </p:txBody>
      </p:sp>
      <p:pic>
        <p:nvPicPr>
          <p:cNvPr id="5" name="Picture 4">
            <a:extLst>
              <a:ext uri="{FF2B5EF4-FFF2-40B4-BE49-F238E27FC236}">
                <a16:creationId xmlns:a16="http://schemas.microsoft.com/office/drawing/2014/main" id="{8BA1FB85-1D69-3A46-8F55-199A48CB409B}"/>
              </a:ext>
            </a:extLst>
          </p:cNvPr>
          <p:cNvPicPr>
            <a:picLocks noChangeAspect="1"/>
          </p:cNvPicPr>
          <p:nvPr/>
        </p:nvPicPr>
        <p:blipFill>
          <a:blip r:embed="rId2"/>
          <a:stretch>
            <a:fillRect/>
          </a:stretch>
        </p:blipFill>
        <p:spPr>
          <a:xfrm>
            <a:off x="5384800" y="1690688"/>
            <a:ext cx="6248400" cy="390525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72794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BF1CD-3FFE-A842-960D-A2C2A21C499D}"/>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Display main HTML webpage</a:t>
            </a:r>
          </a:p>
        </p:txBody>
      </p:sp>
      <p:sp>
        <p:nvSpPr>
          <p:cNvPr id="3" name="Content Placeholder 2">
            <a:extLst>
              <a:ext uri="{FF2B5EF4-FFF2-40B4-BE49-F238E27FC236}">
                <a16:creationId xmlns:a16="http://schemas.microsoft.com/office/drawing/2014/main" id="{196155D0-1367-6042-8AD8-92C8EAD08BD3}"/>
              </a:ext>
            </a:extLst>
          </p:cNvPr>
          <p:cNvSpPr>
            <a:spLocks noGrp="1"/>
          </p:cNvSpPr>
          <p:nvPr>
            <p:ph idx="1"/>
          </p:nvPr>
        </p:nvSpPr>
        <p:spPr>
          <a:xfrm>
            <a:off x="719666" y="1690687"/>
            <a:ext cx="4309533" cy="4676245"/>
          </a:xfrm>
        </p:spPr>
        <p:txBody>
          <a:bodyPr>
            <a:normAutofit/>
          </a:bodyPr>
          <a:lstStyle/>
          <a:p>
            <a:r>
              <a:rPr lang="en-US" dirty="0">
                <a:latin typeface="Calibri" panose="020F0502020204030204" pitchFamily="34" charset="0"/>
                <a:cs typeface="Calibri" panose="020F0502020204030204" pitchFamily="34" charset="0"/>
              </a:rPr>
              <a:t>This page can be viewed by visiting </a:t>
            </a:r>
            <a:r>
              <a:rPr lang="en-US" b="1" dirty="0">
                <a:latin typeface="Calibri" panose="020F0502020204030204" pitchFamily="34" charset="0"/>
                <a:cs typeface="Calibri" panose="020F0502020204030204" pitchFamily="34" charset="0"/>
              </a:rPr>
              <a:t>localhost:8000 </a:t>
            </a:r>
            <a:r>
              <a:rPr lang="en-US" dirty="0">
                <a:latin typeface="Calibri" panose="020F0502020204030204" pitchFamily="34" charset="0"/>
                <a:cs typeface="Calibri" panose="020F0502020204030204" pitchFamily="34" charset="0"/>
              </a:rPr>
              <a:t>from the browser (Chrome in this example).</a:t>
            </a:r>
          </a:p>
          <a:p>
            <a:r>
              <a:rPr lang="en-US" dirty="0">
                <a:latin typeface="Calibri" panose="020F0502020204030204" pitchFamily="34" charset="0"/>
                <a:cs typeface="Calibri" panose="020F0502020204030204" pitchFamily="34" charset="0"/>
              </a:rPr>
              <a:t>The correlation matrix is imported from a </a:t>
            </a:r>
            <a:r>
              <a:rPr lang="en-US" i="1" dirty="0">
                <a:latin typeface="Calibri" panose="020F0502020204030204" pitchFamily="34" charset="0"/>
                <a:cs typeface="Calibri" panose="020F0502020204030204" pitchFamily="34" charset="0"/>
              </a:rPr>
              <a:t>.csv</a:t>
            </a:r>
            <a:r>
              <a:rPr lang="en-US" dirty="0">
                <a:latin typeface="Calibri" panose="020F0502020204030204" pitchFamily="34" charset="0"/>
                <a:cs typeface="Calibri" panose="020F0502020204030204" pitchFamily="34" charset="0"/>
              </a:rPr>
              <a:t> file. We can generate this file from the VBA code in the </a:t>
            </a:r>
            <a:r>
              <a:rPr lang="en-US" i="1" dirty="0">
                <a:latin typeface="Calibri" panose="020F0502020204030204" pitchFamily="34" charset="0"/>
                <a:cs typeface="Calibri" panose="020F0502020204030204" pitchFamily="34" charset="0"/>
              </a:rPr>
              <a:t>.</a:t>
            </a:r>
            <a:r>
              <a:rPr lang="en-US" i="1" dirty="0" err="1">
                <a:latin typeface="Calibri" panose="020F0502020204030204" pitchFamily="34" charset="0"/>
                <a:cs typeface="Calibri" panose="020F0502020204030204" pitchFamily="34" charset="0"/>
              </a:rPr>
              <a:t>xlsm</a:t>
            </a:r>
            <a:r>
              <a:rPr lang="en-US" i="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file when computing correlation.</a:t>
            </a:r>
          </a:p>
          <a:p>
            <a:r>
              <a:rPr lang="en-US" dirty="0">
                <a:latin typeface="Calibri" panose="020F0502020204030204" pitchFamily="34" charset="0"/>
                <a:cs typeface="Calibri" panose="020F0502020204030204" pitchFamily="34" charset="0"/>
              </a:rPr>
              <a:t>To view the correlation matrix, click the </a:t>
            </a:r>
            <a:r>
              <a:rPr lang="en-US" b="1" dirty="0">
                <a:latin typeface="Calibri" panose="020F0502020204030204" pitchFamily="34" charset="0"/>
                <a:cs typeface="Calibri" panose="020F0502020204030204" pitchFamily="34" charset="0"/>
              </a:rPr>
              <a:t>Import Correlation Matrix </a:t>
            </a:r>
            <a:r>
              <a:rPr lang="en-US" dirty="0">
                <a:latin typeface="Calibri" panose="020F0502020204030204" pitchFamily="34" charset="0"/>
                <a:cs typeface="Calibri" panose="020F0502020204030204" pitchFamily="34" charset="0"/>
              </a:rPr>
              <a:t>button.</a:t>
            </a:r>
          </a:p>
        </p:txBody>
      </p:sp>
      <p:pic>
        <p:nvPicPr>
          <p:cNvPr id="5" name="Picture 4">
            <a:extLst>
              <a:ext uri="{FF2B5EF4-FFF2-40B4-BE49-F238E27FC236}">
                <a16:creationId xmlns:a16="http://schemas.microsoft.com/office/drawing/2014/main" id="{8BA1FB85-1D69-3A46-8F55-199A48CB409B}"/>
              </a:ext>
            </a:extLst>
          </p:cNvPr>
          <p:cNvPicPr>
            <a:picLocks noChangeAspect="1"/>
          </p:cNvPicPr>
          <p:nvPr/>
        </p:nvPicPr>
        <p:blipFill>
          <a:blip r:embed="rId2"/>
          <a:stretch>
            <a:fillRect/>
          </a:stretch>
        </p:blipFill>
        <p:spPr>
          <a:xfrm>
            <a:off x="5384800" y="1876955"/>
            <a:ext cx="6248400" cy="390525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74938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BF1CD-3FFE-A842-960D-A2C2A21C499D}"/>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Display raw data by clicking cells</a:t>
            </a:r>
          </a:p>
        </p:txBody>
      </p:sp>
      <p:sp>
        <p:nvSpPr>
          <p:cNvPr id="3" name="Content Placeholder 2">
            <a:extLst>
              <a:ext uri="{FF2B5EF4-FFF2-40B4-BE49-F238E27FC236}">
                <a16:creationId xmlns:a16="http://schemas.microsoft.com/office/drawing/2014/main" id="{196155D0-1367-6042-8AD8-92C8EAD08BD3}"/>
              </a:ext>
            </a:extLst>
          </p:cNvPr>
          <p:cNvSpPr>
            <a:spLocks noGrp="1"/>
          </p:cNvSpPr>
          <p:nvPr>
            <p:ph idx="1"/>
          </p:nvPr>
        </p:nvSpPr>
        <p:spPr>
          <a:xfrm>
            <a:off x="719666" y="1690687"/>
            <a:ext cx="4309533" cy="4676245"/>
          </a:xfrm>
        </p:spPr>
        <p:txBody>
          <a:bodyPr>
            <a:normAutofit/>
          </a:bodyPr>
          <a:lstStyle/>
          <a:p>
            <a:r>
              <a:rPr lang="en-US" sz="2200" dirty="0">
                <a:latin typeface="Calibri" panose="020F0502020204030204" pitchFamily="34" charset="0"/>
                <a:cs typeface="Calibri" panose="020F0502020204030204" pitchFamily="34" charset="0"/>
              </a:rPr>
              <a:t>If we click on random data cells in the correlation matrix table, a new window will open and display the raw data series corresponding to the cell being clicked.</a:t>
            </a:r>
          </a:p>
          <a:p>
            <a:r>
              <a:rPr lang="en-US" sz="2200" dirty="0">
                <a:latin typeface="Calibri" panose="020F0502020204030204" pitchFamily="34" charset="0"/>
                <a:cs typeface="Calibri" panose="020F0502020204030204" pitchFamily="34" charset="0"/>
              </a:rPr>
              <a:t>For example, the window on the right will open if we click the cell at the SPX Index row and IBM US Equity column.</a:t>
            </a:r>
          </a:p>
        </p:txBody>
      </p:sp>
      <p:pic>
        <p:nvPicPr>
          <p:cNvPr id="5" name="Picture 4">
            <a:extLst>
              <a:ext uri="{FF2B5EF4-FFF2-40B4-BE49-F238E27FC236}">
                <a16:creationId xmlns:a16="http://schemas.microsoft.com/office/drawing/2014/main" id="{8BA1FB85-1D69-3A46-8F55-199A48CB409B}"/>
              </a:ext>
            </a:extLst>
          </p:cNvPr>
          <p:cNvPicPr>
            <a:picLocks noChangeAspect="1"/>
          </p:cNvPicPr>
          <p:nvPr/>
        </p:nvPicPr>
        <p:blipFill>
          <a:blip r:embed="rId2"/>
          <a:stretch>
            <a:fillRect/>
          </a:stretch>
        </p:blipFill>
        <p:spPr>
          <a:xfrm>
            <a:off x="5384800" y="1876955"/>
            <a:ext cx="6248400" cy="390525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48112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BF1CD-3FFE-A842-960D-A2C2A21C499D}"/>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Display raw data by clicking cells</a:t>
            </a:r>
          </a:p>
        </p:txBody>
      </p:sp>
      <p:sp>
        <p:nvSpPr>
          <p:cNvPr id="3" name="Content Placeholder 2">
            <a:extLst>
              <a:ext uri="{FF2B5EF4-FFF2-40B4-BE49-F238E27FC236}">
                <a16:creationId xmlns:a16="http://schemas.microsoft.com/office/drawing/2014/main" id="{196155D0-1367-6042-8AD8-92C8EAD08BD3}"/>
              </a:ext>
            </a:extLst>
          </p:cNvPr>
          <p:cNvSpPr>
            <a:spLocks noGrp="1"/>
          </p:cNvSpPr>
          <p:nvPr>
            <p:ph idx="1"/>
          </p:nvPr>
        </p:nvSpPr>
        <p:spPr>
          <a:xfrm>
            <a:off x="719666" y="1690687"/>
            <a:ext cx="4377267" cy="4676245"/>
          </a:xfrm>
        </p:spPr>
        <p:txBody>
          <a:bodyPr>
            <a:normAutofit/>
          </a:bodyPr>
          <a:lstStyle/>
          <a:p>
            <a:r>
              <a:rPr lang="en-US" sz="2400" dirty="0">
                <a:latin typeface="Calibri" panose="020F0502020204030204" pitchFamily="34" charset="0"/>
                <a:cs typeface="Calibri" panose="020F0502020204030204" pitchFamily="34" charset="0"/>
              </a:rPr>
              <a:t>The background JavaScript code will check if the row and column of the cell are the same asset tickers. If so, we will only display the raw data of itself. Like the screenshot to the right.</a:t>
            </a:r>
          </a:p>
        </p:txBody>
      </p:sp>
      <p:pic>
        <p:nvPicPr>
          <p:cNvPr id="5" name="Picture 4">
            <a:extLst>
              <a:ext uri="{FF2B5EF4-FFF2-40B4-BE49-F238E27FC236}">
                <a16:creationId xmlns:a16="http://schemas.microsoft.com/office/drawing/2014/main" id="{8BA1FB85-1D69-3A46-8F55-199A48CB409B}"/>
              </a:ext>
            </a:extLst>
          </p:cNvPr>
          <p:cNvPicPr>
            <a:picLocks noChangeAspect="1"/>
          </p:cNvPicPr>
          <p:nvPr/>
        </p:nvPicPr>
        <p:blipFill>
          <a:blip r:embed="rId2"/>
          <a:stretch>
            <a:fillRect/>
          </a:stretch>
        </p:blipFill>
        <p:spPr>
          <a:xfrm>
            <a:off x="5384800" y="1876955"/>
            <a:ext cx="6248400" cy="390525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39757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BF1CD-3FFE-A842-960D-A2C2A21C499D}"/>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Check other raw data from previous pages</a:t>
            </a:r>
          </a:p>
        </p:txBody>
      </p:sp>
      <p:sp>
        <p:nvSpPr>
          <p:cNvPr id="3" name="Content Placeholder 2">
            <a:extLst>
              <a:ext uri="{FF2B5EF4-FFF2-40B4-BE49-F238E27FC236}">
                <a16:creationId xmlns:a16="http://schemas.microsoft.com/office/drawing/2014/main" id="{196155D0-1367-6042-8AD8-92C8EAD08BD3}"/>
              </a:ext>
            </a:extLst>
          </p:cNvPr>
          <p:cNvSpPr>
            <a:spLocks noGrp="1"/>
          </p:cNvSpPr>
          <p:nvPr>
            <p:ph idx="1"/>
          </p:nvPr>
        </p:nvSpPr>
        <p:spPr>
          <a:xfrm>
            <a:off x="719666" y="1690687"/>
            <a:ext cx="4309533" cy="4879446"/>
          </a:xfrm>
        </p:spPr>
        <p:txBody>
          <a:bodyPr>
            <a:normAutofit/>
          </a:bodyPr>
          <a:lstStyle/>
          <a:p>
            <a:r>
              <a:rPr lang="en-US" sz="2200" dirty="0">
                <a:latin typeface="Calibri" panose="020F0502020204030204" pitchFamily="34" charset="0"/>
                <a:cs typeface="Calibri" panose="020F0502020204030204" pitchFamily="34" charset="0"/>
              </a:rPr>
              <a:t>There is two dropdown lists for user to select 2 other asset tickers to check data for. Each drop down list contains all of the available tickers.</a:t>
            </a:r>
          </a:p>
          <a:p>
            <a:r>
              <a:rPr lang="en-US" sz="2200" dirty="0">
                <a:latin typeface="Calibri" panose="020F0502020204030204" pitchFamily="34" charset="0"/>
                <a:cs typeface="Calibri" panose="020F0502020204030204" pitchFamily="34" charset="0"/>
              </a:rPr>
              <a:t>After user selects 2 tickers, click submit to pass command to backend, and a new window will open displaying the raw data of tickers selected.</a:t>
            </a:r>
          </a:p>
        </p:txBody>
      </p:sp>
      <p:pic>
        <p:nvPicPr>
          <p:cNvPr id="5" name="Picture 4">
            <a:extLst>
              <a:ext uri="{FF2B5EF4-FFF2-40B4-BE49-F238E27FC236}">
                <a16:creationId xmlns:a16="http://schemas.microsoft.com/office/drawing/2014/main" id="{8BA1FB85-1D69-3A46-8F55-199A48CB409B}"/>
              </a:ext>
            </a:extLst>
          </p:cNvPr>
          <p:cNvPicPr>
            <a:picLocks noChangeAspect="1"/>
          </p:cNvPicPr>
          <p:nvPr/>
        </p:nvPicPr>
        <p:blipFill>
          <a:blip r:embed="rId2"/>
          <a:stretch>
            <a:fillRect/>
          </a:stretch>
        </p:blipFill>
        <p:spPr>
          <a:xfrm>
            <a:off x="5384800" y="1876955"/>
            <a:ext cx="6248400" cy="390525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98553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BF1CD-3FFE-A842-960D-A2C2A21C499D}"/>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Check other raw data from previous pages</a:t>
            </a:r>
          </a:p>
        </p:txBody>
      </p:sp>
      <p:sp>
        <p:nvSpPr>
          <p:cNvPr id="3" name="Content Placeholder 2">
            <a:extLst>
              <a:ext uri="{FF2B5EF4-FFF2-40B4-BE49-F238E27FC236}">
                <a16:creationId xmlns:a16="http://schemas.microsoft.com/office/drawing/2014/main" id="{196155D0-1367-6042-8AD8-92C8EAD08BD3}"/>
              </a:ext>
            </a:extLst>
          </p:cNvPr>
          <p:cNvSpPr>
            <a:spLocks noGrp="1"/>
          </p:cNvSpPr>
          <p:nvPr>
            <p:ph idx="1"/>
          </p:nvPr>
        </p:nvSpPr>
        <p:spPr>
          <a:xfrm>
            <a:off x="719666" y="1690687"/>
            <a:ext cx="4309533" cy="4879446"/>
          </a:xfrm>
        </p:spPr>
        <p:txBody>
          <a:bodyPr>
            <a:normAutofit/>
          </a:bodyPr>
          <a:lstStyle/>
          <a:p>
            <a:r>
              <a:rPr lang="en-US" sz="2200" dirty="0">
                <a:latin typeface="Calibri" panose="020F0502020204030204" pitchFamily="34" charset="0"/>
                <a:cs typeface="Calibri" panose="020F0502020204030204" pitchFamily="34" charset="0"/>
              </a:rPr>
              <a:t>The table is generated by conducting the </a:t>
            </a:r>
            <a:r>
              <a:rPr lang="en-US" sz="2200" b="1" dirty="0">
                <a:latin typeface="Calibri" panose="020F0502020204030204" pitchFamily="34" charset="0"/>
                <a:cs typeface="Calibri" panose="020F0502020204030204" pitchFamily="34" charset="0"/>
              </a:rPr>
              <a:t>OUTER JOIN </a:t>
            </a:r>
            <a:r>
              <a:rPr lang="en-US" sz="2200" dirty="0">
                <a:latin typeface="Calibri" panose="020F0502020204030204" pitchFamily="34" charset="0"/>
                <a:cs typeface="Calibri" panose="020F0502020204030204" pitchFamily="34" charset="0"/>
              </a:rPr>
              <a:t>on the two price series by </a:t>
            </a:r>
            <a:r>
              <a:rPr lang="en-US" sz="2200" b="1" dirty="0">
                <a:latin typeface="Calibri" panose="020F0502020204030204" pitchFamily="34" charset="0"/>
                <a:cs typeface="Calibri" panose="020F0502020204030204" pitchFamily="34" charset="0"/>
              </a:rPr>
              <a:t>Date</a:t>
            </a:r>
            <a:r>
              <a:rPr lang="en-US" sz="2200" dirty="0">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Here, the Date in the original data is not modified to </a:t>
            </a:r>
            <a:r>
              <a:rPr lang="en-US" sz="2200" i="1" dirty="0">
                <a:latin typeface="Calibri" panose="020F0502020204030204" pitchFamily="34" charset="0"/>
                <a:cs typeface="Calibri" panose="020F0502020204030204" pitchFamily="34" charset="0"/>
              </a:rPr>
              <a:t>mm-</a:t>
            </a:r>
            <a:r>
              <a:rPr lang="en-US" sz="2200" i="1" dirty="0" err="1">
                <a:latin typeface="Calibri" panose="020F0502020204030204" pitchFamily="34" charset="0"/>
                <a:cs typeface="Calibri" panose="020F0502020204030204" pitchFamily="34" charset="0"/>
              </a:rPr>
              <a:t>dd</a:t>
            </a:r>
            <a:r>
              <a:rPr lang="en-US" sz="2200" i="1" dirty="0">
                <a:latin typeface="Calibri" panose="020F0502020204030204" pitchFamily="34" charset="0"/>
                <a:cs typeface="Calibri" panose="020F0502020204030204" pitchFamily="34" charset="0"/>
              </a:rPr>
              <a:t>-</a:t>
            </a:r>
            <a:r>
              <a:rPr lang="en-US" sz="2200" i="1" dirty="0" err="1">
                <a:latin typeface="Calibri" panose="020F0502020204030204" pitchFamily="34" charset="0"/>
                <a:cs typeface="Calibri" panose="020F0502020204030204" pitchFamily="34" charset="0"/>
              </a:rPr>
              <a:t>yy</a:t>
            </a:r>
            <a:r>
              <a:rPr lang="en-US" sz="2200" dirty="0">
                <a:latin typeface="Calibri" panose="020F0502020204030204" pitchFamily="34" charset="0"/>
                <a:cs typeface="Calibri" panose="020F0502020204030204" pitchFamily="34" charset="0"/>
              </a:rPr>
              <a:t> format, but we can achieve this functionality in JavaScript.</a:t>
            </a:r>
          </a:p>
        </p:txBody>
      </p:sp>
      <p:pic>
        <p:nvPicPr>
          <p:cNvPr id="5" name="Picture 4">
            <a:extLst>
              <a:ext uri="{FF2B5EF4-FFF2-40B4-BE49-F238E27FC236}">
                <a16:creationId xmlns:a16="http://schemas.microsoft.com/office/drawing/2014/main" id="{8BA1FB85-1D69-3A46-8F55-199A48CB409B}"/>
              </a:ext>
            </a:extLst>
          </p:cNvPr>
          <p:cNvPicPr>
            <a:picLocks noChangeAspect="1"/>
          </p:cNvPicPr>
          <p:nvPr/>
        </p:nvPicPr>
        <p:blipFill>
          <a:blip r:embed="rId2"/>
          <a:stretch>
            <a:fillRect/>
          </a:stretch>
        </p:blipFill>
        <p:spPr>
          <a:xfrm>
            <a:off x="5384800" y="1876955"/>
            <a:ext cx="6248400" cy="390525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81718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BF1CD-3FFE-A842-960D-A2C2A21C499D}"/>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Check other raw data from previous pages</a:t>
            </a:r>
          </a:p>
        </p:txBody>
      </p:sp>
      <p:sp>
        <p:nvSpPr>
          <p:cNvPr id="3" name="Content Placeholder 2">
            <a:extLst>
              <a:ext uri="{FF2B5EF4-FFF2-40B4-BE49-F238E27FC236}">
                <a16:creationId xmlns:a16="http://schemas.microsoft.com/office/drawing/2014/main" id="{196155D0-1367-6042-8AD8-92C8EAD08BD3}"/>
              </a:ext>
            </a:extLst>
          </p:cNvPr>
          <p:cNvSpPr>
            <a:spLocks noGrp="1"/>
          </p:cNvSpPr>
          <p:nvPr>
            <p:ph idx="1"/>
          </p:nvPr>
        </p:nvSpPr>
        <p:spPr>
          <a:xfrm>
            <a:off x="719666" y="1690687"/>
            <a:ext cx="4309533" cy="4676245"/>
          </a:xfrm>
        </p:spPr>
        <p:txBody>
          <a:bodyPr>
            <a:normAutofit/>
          </a:bodyPr>
          <a:lstStyle/>
          <a:p>
            <a:r>
              <a:rPr lang="en-US" sz="2400" dirty="0">
                <a:latin typeface="Calibri" panose="020F0502020204030204" pitchFamily="34" charset="0"/>
                <a:cs typeface="Calibri" panose="020F0502020204030204" pitchFamily="34" charset="0"/>
              </a:rPr>
              <a:t>Full functionality can be achieved in the new window.</a:t>
            </a:r>
          </a:p>
          <a:p>
            <a:r>
              <a:rPr lang="en-US" sz="2400" dirty="0">
                <a:latin typeface="Calibri" panose="020F0502020204030204" pitchFamily="34" charset="0"/>
                <a:cs typeface="Calibri" panose="020F0502020204030204" pitchFamily="34" charset="0"/>
              </a:rPr>
              <a:t>This page on the right is generated by clicking </a:t>
            </a:r>
            <a:r>
              <a:rPr lang="en-US" sz="2400" b="1" dirty="0">
                <a:latin typeface="Calibri" panose="020F0502020204030204" pitchFamily="34" charset="0"/>
                <a:cs typeface="Calibri" panose="020F0502020204030204" pitchFamily="34" charset="0"/>
              </a:rPr>
              <a:t>Submit</a:t>
            </a:r>
            <a:r>
              <a:rPr lang="zh-CN" altLang="en-US" sz="2400" dirty="0">
                <a:latin typeface="Calibri" panose="020F0502020204030204" pitchFamily="34" charset="0"/>
                <a:cs typeface="Calibri" panose="020F0502020204030204" pitchFamily="34" charset="0"/>
              </a:rPr>
              <a:t> </a:t>
            </a:r>
            <a:r>
              <a:rPr lang="en-US" altLang="zh-CN" sz="2400" dirty="0">
                <a:latin typeface="Calibri" panose="020F0502020204030204" pitchFamily="34" charset="0"/>
                <a:cs typeface="Calibri" panose="020F0502020204030204" pitchFamily="34" charset="0"/>
              </a:rPr>
              <a:t>on the previous page after selecting </a:t>
            </a:r>
            <a:r>
              <a:rPr lang="en-US" altLang="zh-CN" sz="2400" b="1" dirty="0">
                <a:latin typeface="Calibri" panose="020F0502020204030204" pitchFamily="34" charset="0"/>
                <a:cs typeface="Calibri" panose="020F0502020204030204" pitchFamily="34" charset="0"/>
              </a:rPr>
              <a:t>GOOG US Equity</a:t>
            </a:r>
            <a:r>
              <a:rPr lang="en-US" altLang="zh-CN" sz="2400" dirty="0">
                <a:latin typeface="Calibri" panose="020F0502020204030204" pitchFamily="34" charset="0"/>
                <a:cs typeface="Calibri" panose="020F0502020204030204" pitchFamily="34" charset="0"/>
              </a:rPr>
              <a:t> and  </a:t>
            </a:r>
            <a:r>
              <a:rPr lang="en-US" altLang="zh-CN" sz="2400" b="1" dirty="0">
                <a:latin typeface="Calibri" panose="020F0502020204030204" pitchFamily="34" charset="0"/>
                <a:cs typeface="Calibri" panose="020F0502020204030204" pitchFamily="34" charset="0"/>
              </a:rPr>
              <a:t>AMZN US Equity</a:t>
            </a:r>
            <a:r>
              <a:rPr lang="en-US" altLang="zh-CN" sz="2400" dirty="0">
                <a:latin typeface="Calibri" panose="020F0502020204030204" pitchFamily="34" charset="0"/>
                <a:cs typeface="Calibri" panose="020F0502020204030204" pitchFamily="34" charset="0"/>
              </a:rPr>
              <a:t> in the drop down list.</a:t>
            </a:r>
          </a:p>
        </p:txBody>
      </p:sp>
      <p:pic>
        <p:nvPicPr>
          <p:cNvPr id="5" name="Picture 4">
            <a:extLst>
              <a:ext uri="{FF2B5EF4-FFF2-40B4-BE49-F238E27FC236}">
                <a16:creationId xmlns:a16="http://schemas.microsoft.com/office/drawing/2014/main" id="{8BA1FB85-1D69-3A46-8F55-199A48CB409B}"/>
              </a:ext>
            </a:extLst>
          </p:cNvPr>
          <p:cNvPicPr>
            <a:picLocks noChangeAspect="1"/>
          </p:cNvPicPr>
          <p:nvPr/>
        </p:nvPicPr>
        <p:blipFill>
          <a:blip r:embed="rId2"/>
          <a:stretch>
            <a:fillRect/>
          </a:stretch>
        </p:blipFill>
        <p:spPr>
          <a:xfrm>
            <a:off x="5384800" y="1876955"/>
            <a:ext cx="6248400" cy="390525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4339282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{9BF0A6D6-3675-394A-995D-FC3D1A20CC76}tf10001119</Template>
  <TotalTime>394</TotalTime>
  <Words>708</Words>
  <Application>Microsoft Macintosh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等线</vt:lpstr>
      <vt:lpstr>Andale Mono</vt:lpstr>
      <vt:lpstr>Arial</vt:lpstr>
      <vt:lpstr>Calibri</vt:lpstr>
      <vt:lpstr>Century Gothic</vt:lpstr>
      <vt:lpstr>Gallery</vt:lpstr>
      <vt:lpstr>RBC GELP  Business Technology Intern JavaScript Test</vt:lpstr>
      <vt:lpstr>Set up local server</vt:lpstr>
      <vt:lpstr>Display main HTML webpage</vt:lpstr>
      <vt:lpstr>Display main HTML webpage</vt:lpstr>
      <vt:lpstr>Display raw data by clicking cells</vt:lpstr>
      <vt:lpstr>Display raw data by clicking cells</vt:lpstr>
      <vt:lpstr>Check other raw data from previous pages</vt:lpstr>
      <vt:lpstr>Check other raw data from previous pages</vt:lpstr>
      <vt:lpstr>Check other raw data from previous pages</vt:lpstr>
      <vt:lpstr>Check other raw data from previous pages</vt:lpstr>
      <vt:lpstr>Scaling up the project</vt:lpstr>
      <vt:lpstr>Possible improvements</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RBC GELP  Business Technology Intern JavaScript Test</dc:title>
  <dc:creator>WenbinLiu</dc:creator>
  <cp:lastModifiedBy>WenbinLiu</cp:lastModifiedBy>
  <cp:revision>31</cp:revision>
  <dcterms:created xsi:type="dcterms:W3CDTF">2018-08-20T08:51:05Z</dcterms:created>
  <dcterms:modified xsi:type="dcterms:W3CDTF">2018-08-20T16:46:43Z</dcterms:modified>
</cp:coreProperties>
</file>