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74" r:id="rId2"/>
    <p:sldId id="320" r:id="rId3"/>
    <p:sldId id="342" r:id="rId4"/>
    <p:sldId id="270" r:id="rId5"/>
    <p:sldId id="343" r:id="rId6"/>
    <p:sldId id="283" r:id="rId7"/>
    <p:sldId id="284" r:id="rId8"/>
    <p:sldId id="285" r:id="rId9"/>
    <p:sldId id="286" r:id="rId10"/>
    <p:sldId id="288" r:id="rId11"/>
    <p:sldId id="344" r:id="rId12"/>
    <p:sldId id="289" r:id="rId13"/>
    <p:sldId id="290" r:id="rId14"/>
    <p:sldId id="381" r:id="rId15"/>
    <p:sldId id="282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78" r:id="rId32"/>
    <p:sldId id="362" r:id="rId33"/>
    <p:sldId id="363" r:id="rId34"/>
    <p:sldId id="364" r:id="rId35"/>
    <p:sldId id="380" r:id="rId36"/>
    <p:sldId id="377" r:id="rId37"/>
    <p:sldId id="275" r:id="rId38"/>
    <p:sldId id="365" r:id="rId39"/>
    <p:sldId id="274" r:id="rId40"/>
    <p:sldId id="273" r:id="rId41"/>
    <p:sldId id="366" r:id="rId42"/>
    <p:sldId id="367" r:id="rId43"/>
    <p:sldId id="368" r:id="rId44"/>
    <p:sldId id="369" r:id="rId45"/>
    <p:sldId id="370" r:id="rId46"/>
    <p:sldId id="371" r:id="rId47"/>
    <p:sldId id="335" r:id="rId48"/>
    <p:sldId id="354" r:id="rId49"/>
    <p:sldId id="336" r:id="rId50"/>
    <p:sldId id="337" r:id="rId51"/>
    <p:sldId id="338" r:id="rId52"/>
    <p:sldId id="339" r:id="rId53"/>
    <p:sldId id="340" r:id="rId54"/>
    <p:sldId id="341" r:id="rId55"/>
    <p:sldId id="372" r:id="rId56"/>
    <p:sldId id="373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76" r:id="rId65"/>
    <p:sldId id="379" r:id="rId66"/>
    <p:sldId id="375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92949" autoAdjust="0"/>
  </p:normalViewPr>
  <p:slideViewPr>
    <p:cSldViewPr>
      <p:cViewPr varScale="1">
        <p:scale>
          <a:sx n="91" d="100"/>
          <a:sy n="91" d="100"/>
        </p:scale>
        <p:origin x="1083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9420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19E2E3F-2353-4E81-A27F-4C9764A24044}" type="datetimeFigureOut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5008DF3-61AF-4646-8D65-4E0F3E423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4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47A303-7118-4222-8105-0A3A178B2712}" type="datetimeFigureOut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CD9439-3498-4CC4-A4DC-1095DF4D6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32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2"/>
                </a:solidFill>
                <a:latin typeface="宋体" panose="02010600030101010101" pitchFamily="2" charset="-122"/>
              </a:rPr>
              <a:t>栈的别名</a:t>
            </a:r>
            <a:r>
              <a:rPr lang="en-US" altLang="zh-CN" sz="1200" b="1" dirty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1200" dirty="0"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后进先出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表、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LIFO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表、反转存储器、地窖、堆栈。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24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：模运算，取余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2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6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-&gt;next=p-&gt;next   // p-&gt;next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</a:rPr>
              <a:t>对头的后一个节点，删除队头后，指向该节点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80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0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进栈：改位置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操作（</a:t>
            </a:r>
            <a:r>
              <a:rPr lang="en-US" altLang="zh-CN" dirty="0">
                <a:sym typeface="Wingdings" panose="05000000000000000000" pitchFamily="2" charset="2"/>
              </a:rPr>
              <a:t>push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出栈：操作（</a:t>
            </a:r>
            <a:r>
              <a:rPr lang="en-US" altLang="zh-CN" dirty="0">
                <a:sym typeface="Wingdings" panose="05000000000000000000" pitchFamily="2" charset="2"/>
              </a:rPr>
              <a:t>pop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改栈顶指针</a:t>
            </a:r>
            <a:r>
              <a:rPr lang="en-US" altLang="zh-CN" dirty="0">
                <a:sym typeface="Wingdings" panose="05000000000000000000" pitchFamily="2" charset="2"/>
              </a:rPr>
              <a:t>top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元素（</a:t>
            </a:r>
            <a:r>
              <a:rPr lang="en-US" altLang="zh-CN" dirty="0"/>
              <a:t>a1-an</a:t>
            </a:r>
            <a:r>
              <a:rPr lang="zh-CN" altLang="en-US" dirty="0"/>
              <a:t>）编号：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，栈顶指针的位置编号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Last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（最后一个元素）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4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静态分配：快、方便</a:t>
            </a:r>
            <a:endParaRPr lang="en-US" altLang="zh-CN" dirty="0"/>
          </a:p>
          <a:p>
            <a:r>
              <a:rPr lang="zh-CN" altLang="en-US" dirty="0"/>
              <a:t>动态分配：灵活、内存泄漏，程序员需要做更多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5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*来修饰形参，表示这个变量是指针类型，表示是将该变量的地址作为参数传入函数；在进行函数调用时，使用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来修饰实参。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3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：分配空间</a:t>
            </a:r>
            <a:endParaRPr lang="en-US" altLang="zh-CN" dirty="0"/>
          </a:p>
          <a:p>
            <a:r>
              <a:rPr lang="en-US" altLang="zh-CN" dirty="0" err="1"/>
              <a:t>Realloc</a:t>
            </a:r>
            <a:r>
              <a:rPr lang="zh-CN" altLang="en-US" dirty="0"/>
              <a:t>：扩充空间，迁移数据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八进制：除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取余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4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前缀自增</a:t>
            </a:r>
            <a:r>
              <a:rPr lang="en-US" altLang="zh-CN" dirty="0"/>
              <a:t>++</a:t>
            </a:r>
            <a:r>
              <a:rPr lang="zh-CN" altLang="en-US" dirty="0"/>
              <a:t>：先加</a:t>
            </a:r>
            <a:r>
              <a:rPr lang="en-US" altLang="zh-CN" dirty="0"/>
              <a:t>1</a:t>
            </a:r>
            <a:r>
              <a:rPr lang="zh-CN" altLang="en-US" dirty="0"/>
              <a:t>，再运算</a:t>
            </a:r>
            <a:r>
              <a:rPr lang="en-US" altLang="zh-CN" dirty="0"/>
              <a:t>/</a:t>
            </a:r>
            <a:r>
              <a:rPr lang="zh-CN" altLang="en-US" dirty="0"/>
              <a:t>赋值</a:t>
            </a:r>
            <a:endParaRPr lang="en-US" altLang="zh-CN" dirty="0"/>
          </a:p>
          <a:p>
            <a:r>
              <a:rPr lang="zh-CN" altLang="en-US" dirty="0"/>
              <a:t>后缀自增</a:t>
            </a:r>
            <a:r>
              <a:rPr lang="en-US" altLang="zh-CN" dirty="0"/>
              <a:t>++</a:t>
            </a:r>
            <a:r>
              <a:rPr lang="zh-CN" altLang="en-US" dirty="0"/>
              <a:t>：先运算</a:t>
            </a:r>
            <a:r>
              <a:rPr lang="en-US" altLang="zh-CN" dirty="0"/>
              <a:t>/</a:t>
            </a:r>
            <a:r>
              <a:rPr lang="zh-CN" altLang="en-US" dirty="0"/>
              <a:t>赋值，再加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D9439-3498-4CC4-A4DC-1095DF4D6CE5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华中科技大学校徽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1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contrast="-12000"/>
          </a:blip>
          <a:srcRect l="15675" r="10379" b="7317"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0" y="4267200"/>
            <a:ext cx="9144000" cy="2590800"/>
            <a:chOff x="0" y="3276600"/>
            <a:chExt cx="9144000" cy="3200400"/>
          </a:xfrm>
        </p:grpSpPr>
        <p:sp>
          <p:nvSpPr>
            <p:cNvPr id="8" name="矩形 7"/>
            <p:cNvSpPr/>
            <p:nvPr/>
          </p:nvSpPr>
          <p:spPr>
            <a:xfrm flipV="1">
              <a:off x="0" y="3276600"/>
              <a:ext cx="9144000" cy="3200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0" y="3276600"/>
              <a:ext cx="9144000" cy="19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405B4-848E-4875-B9C4-6EF9012C594E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4899-7349-4EB8-8F62-77386657D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8E7A-D73E-4D82-A0F3-204D6285EF71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311D-F866-4C09-84DD-87243A433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0A99C-6FF0-42B8-A478-4B56BA534650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A8063-1CC7-4EA8-8AC8-C4C563639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华中科技大学校徽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1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B6194-CDBD-4CDA-8593-C2FCAEC53C79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AFE25E5A-9544-4E92-8ED6-B82E9CAD134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549F-5870-4E2E-B699-0DA210645BAE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5F12-481A-4592-98B1-1F3C8A46D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C328A-4F3E-4477-A8B6-C287B2D3241C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E4FDC-39DF-4B3C-8E07-60E5149A54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3AC24-F390-4801-8FB3-34A5A0706EBE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F0967-5C56-4586-8324-9142620B0F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C4D5-5574-4E98-B627-5A9E12003415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5B55A-F0F3-4205-8CFF-E12F0D2A52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1676-490C-4AF8-82C6-C5E3AF9E38E0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021D-71BD-4D92-A89C-455955B18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AE1A0-2A6E-4021-B322-6F866ECBCC87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07810-3396-461B-8CF7-2E9BA950FD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1CCFD-CD9F-4552-9428-89E7FC0FDE55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B330-4410-479F-8D13-EFF8AA29F5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615DF0-50AA-46BA-BE1C-38F07934C0E3}" type="datetime1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D0646F-2A8E-4172-9612-254194B93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07504" y="1484784"/>
            <a:ext cx="89289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+mn-cs"/>
              </a:rPr>
              <a:t>数据结构与算法设计</a:t>
            </a:r>
            <a:endParaRPr lang="en-US" altLang="zh-CN" sz="3200" b="1" dirty="0">
              <a:solidFill>
                <a:srgbClr val="FF0000"/>
              </a:solidFill>
              <a:latin typeface="微软雅黑" charset="0"/>
              <a:ea typeface="微软雅黑" charset="0"/>
              <a:cs typeface="+mn-cs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王  桦</a:t>
            </a:r>
            <a:endParaRPr lang="en-US" altLang="zh-CN" sz="2400" b="1" dirty="0">
              <a:solidFill>
                <a:srgbClr val="4747BA"/>
              </a:solidFill>
              <a:latin typeface="微软雅黑" charset="0"/>
              <a:ea typeface="微软雅黑" charset="0"/>
              <a:cs typeface="+mn-cs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4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Mail : hwang@hust.edu.cn</a:t>
            </a:r>
            <a:br>
              <a:rPr lang="en-US" altLang="zh-CN" sz="24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</a:br>
            <a:r>
              <a:rPr lang="zh-CN" altLang="en-US" sz="24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华中科技大学 武汉光电国家研究中心</a:t>
            </a:r>
          </a:p>
        </p:txBody>
      </p:sp>
    </p:spTree>
    <p:extLst>
      <p:ext uri="{BB962C8B-B14F-4D97-AF65-F5344CB8AC3E}">
        <p14:creationId xmlns:p14="http://schemas.microsoft.com/office/powerpoint/2010/main" val="197378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CEB8CC-6F08-456C-94FA-85E96C66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4704"/>
            <a:ext cx="8839200" cy="4572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A,B,C,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产生输出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B,C,A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的过程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38004" name="Group 116">
            <a:extLst>
              <a:ext uri="{FF2B5EF4-FFF2-40B4-BE49-F238E27FC236}">
                <a16:creationId xmlns:a16="http://schemas.microsoft.com/office/drawing/2014/main" id="{7E479CD1-4D6E-4135-9270-254C32E4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96810"/>
              </p:ext>
            </p:extLst>
          </p:nvPr>
        </p:nvGraphicFramePr>
        <p:xfrm>
          <a:off x="1905000" y="1831504"/>
          <a:ext cx="609600" cy="17033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78748886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0527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7489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399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627"/>
                  </a:ext>
                </a:extLst>
              </a:tr>
            </a:tbl>
          </a:graphicData>
        </a:graphic>
      </p:graphicFrame>
      <p:sp>
        <p:nvSpPr>
          <p:cNvPr id="12302" name="Line 15">
            <a:extLst>
              <a:ext uri="{FF2B5EF4-FFF2-40B4-BE49-F238E27FC236}">
                <a16:creationId xmlns:a16="http://schemas.microsoft.com/office/drawing/2014/main" id="{8DE98439-789A-40AF-AEF2-019C90FAC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id="{00D0978E-BBD9-4A76-90B5-B160D4A5B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7">
            <a:extLst>
              <a:ext uri="{FF2B5EF4-FFF2-40B4-BE49-F238E27FC236}">
                <a16:creationId xmlns:a16="http://schemas.microsoft.com/office/drawing/2014/main" id="{043672F2-789E-4349-BAE7-77BC4A274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67910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18">
            <a:extLst>
              <a:ext uri="{FF2B5EF4-FFF2-40B4-BE49-F238E27FC236}">
                <a16:creationId xmlns:a16="http://schemas.microsoft.com/office/drawing/2014/main" id="{60CD87BD-54D9-44A2-BAF8-C5EBA96F2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21904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</a:p>
        </p:txBody>
      </p:sp>
      <p:sp>
        <p:nvSpPr>
          <p:cNvPr id="12306" name="Text Box 19">
            <a:extLst>
              <a:ext uri="{FF2B5EF4-FFF2-40B4-BE49-F238E27FC236}">
                <a16:creationId xmlns:a16="http://schemas.microsoft.com/office/drawing/2014/main" id="{1F305292-9C0D-4930-A0F1-4ADCB6D54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49520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8009" name="Group 121">
            <a:extLst>
              <a:ext uri="{FF2B5EF4-FFF2-40B4-BE49-F238E27FC236}">
                <a16:creationId xmlns:a16="http://schemas.microsoft.com/office/drawing/2014/main" id="{34D8942C-36FA-4234-9EC7-113CB129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2001"/>
              </p:ext>
            </p:extLst>
          </p:nvPr>
        </p:nvGraphicFramePr>
        <p:xfrm>
          <a:off x="4495800" y="1907704"/>
          <a:ext cx="609600" cy="16144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00235487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37420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4786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1141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140874"/>
                  </a:ext>
                </a:extLst>
              </a:tr>
            </a:tbl>
          </a:graphicData>
        </a:graphic>
      </p:graphicFrame>
      <p:sp>
        <p:nvSpPr>
          <p:cNvPr id="12318" name="Line 32">
            <a:extLst>
              <a:ext uri="{FF2B5EF4-FFF2-40B4-BE49-F238E27FC236}">
                <a16:creationId xmlns:a16="http://schemas.microsoft.com/office/drawing/2014/main" id="{7F078156-063D-4DF3-A788-96F6B8132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33">
            <a:extLst>
              <a:ext uri="{FF2B5EF4-FFF2-40B4-BE49-F238E27FC236}">
                <a16:creationId xmlns:a16="http://schemas.microsoft.com/office/drawing/2014/main" id="{6101FA25-0496-4094-B999-57FB322CE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34">
            <a:extLst>
              <a:ext uri="{FF2B5EF4-FFF2-40B4-BE49-F238E27FC236}">
                <a16:creationId xmlns:a16="http://schemas.microsoft.com/office/drawing/2014/main" id="{305D3105-700C-4413-886E-8D3811FC5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910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Text Box 35">
            <a:extLst>
              <a:ext uri="{FF2B5EF4-FFF2-40B4-BE49-F238E27FC236}">
                <a16:creationId xmlns:a16="http://schemas.microsoft.com/office/drawing/2014/main" id="{2EC6FFEB-7D13-451C-88D9-C1BFBA41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2190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C</a:t>
            </a:r>
          </a:p>
        </p:txBody>
      </p:sp>
      <p:sp>
        <p:nvSpPr>
          <p:cNvPr id="12322" name="Text Box 36">
            <a:extLst>
              <a:ext uri="{FF2B5EF4-FFF2-40B4-BE49-F238E27FC236}">
                <a16:creationId xmlns:a16="http://schemas.microsoft.com/office/drawing/2014/main" id="{94A58FC2-4D6E-4BE4-8B5A-6538BC42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49520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8010" name="Group 122">
            <a:extLst>
              <a:ext uri="{FF2B5EF4-FFF2-40B4-BE49-F238E27FC236}">
                <a16:creationId xmlns:a16="http://schemas.microsoft.com/office/drawing/2014/main" id="{2AD5831D-AB9B-403C-908F-61562B383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23287"/>
              </p:ext>
            </p:extLst>
          </p:nvPr>
        </p:nvGraphicFramePr>
        <p:xfrm>
          <a:off x="7162800" y="1887066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857864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60945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153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2094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7247"/>
                  </a:ext>
                </a:extLst>
              </a:tr>
            </a:tbl>
          </a:graphicData>
        </a:graphic>
      </p:graphicFrame>
      <p:sp>
        <p:nvSpPr>
          <p:cNvPr id="12334" name="Line 49">
            <a:extLst>
              <a:ext uri="{FF2B5EF4-FFF2-40B4-BE49-F238E27FC236}">
                <a16:creationId xmlns:a16="http://schemas.microsoft.com/office/drawing/2014/main" id="{D25EC16C-0CE0-438F-8432-F9B712814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5" name="Line 50">
            <a:extLst>
              <a:ext uri="{FF2B5EF4-FFF2-40B4-BE49-F238E27FC236}">
                <a16:creationId xmlns:a16="http://schemas.microsoft.com/office/drawing/2014/main" id="{58E8D6B2-ECC6-4463-B3E2-AC7B3E4F3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791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6" name="Line 51">
            <a:extLst>
              <a:ext uri="{FF2B5EF4-FFF2-40B4-BE49-F238E27FC236}">
                <a16:creationId xmlns:a16="http://schemas.microsoft.com/office/drawing/2014/main" id="{40FEDE9B-189A-4A30-9281-F168947DE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67910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7" name="Text Box 52">
            <a:extLst>
              <a:ext uri="{FF2B5EF4-FFF2-40B4-BE49-F238E27FC236}">
                <a16:creationId xmlns:a16="http://schemas.microsoft.com/office/drawing/2014/main" id="{0F4BC95C-1CF7-4B8C-836C-B8D0302D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221904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2338" name="Text Box 53">
            <a:extLst>
              <a:ext uri="{FF2B5EF4-FFF2-40B4-BE49-F238E27FC236}">
                <a16:creationId xmlns:a16="http://schemas.microsoft.com/office/drawing/2014/main" id="{EB0D72F8-3CBF-4813-8E51-A23AA219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50790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8011" name="Group 123">
            <a:extLst>
              <a:ext uri="{FF2B5EF4-FFF2-40B4-BE49-F238E27FC236}">
                <a16:creationId xmlns:a16="http://schemas.microsoft.com/office/drawing/2014/main" id="{4EC68915-D693-488F-BC69-4C8BE8DE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2656"/>
              </p:ext>
            </p:extLst>
          </p:nvPr>
        </p:nvGraphicFramePr>
        <p:xfrm>
          <a:off x="1905000" y="4693766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9749804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8603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6272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8134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93433"/>
                  </a:ext>
                </a:extLst>
              </a:tr>
            </a:tbl>
          </a:graphicData>
        </a:graphic>
      </p:graphicFrame>
      <p:sp>
        <p:nvSpPr>
          <p:cNvPr id="12350" name="Line 66">
            <a:extLst>
              <a:ext uri="{FF2B5EF4-FFF2-40B4-BE49-F238E27FC236}">
                <a16:creationId xmlns:a16="http://schemas.microsoft.com/office/drawing/2014/main" id="{2378E265-3469-4D44-84CA-2185A100F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4136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1" name="Line 67">
            <a:extLst>
              <a:ext uri="{FF2B5EF4-FFF2-40B4-BE49-F238E27FC236}">
                <a16:creationId xmlns:a16="http://schemas.microsoft.com/office/drawing/2014/main" id="{50F15ECA-4E28-45A3-9E02-B76757BEC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747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2" name="Line 68">
            <a:extLst>
              <a:ext uri="{FF2B5EF4-FFF2-40B4-BE49-F238E27FC236}">
                <a16:creationId xmlns:a16="http://schemas.microsoft.com/office/drawing/2014/main" id="{D405B09B-1818-49D2-89A8-D654C29B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4136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53" name="Text Box 69">
            <a:extLst>
              <a:ext uri="{FF2B5EF4-FFF2-40B4-BE49-F238E27FC236}">
                <a16:creationId xmlns:a16="http://schemas.microsoft.com/office/drawing/2014/main" id="{0FCC2902-3635-442F-A3FC-A83896575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631460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(4)C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8012" name="Group 124">
            <a:extLst>
              <a:ext uri="{FF2B5EF4-FFF2-40B4-BE49-F238E27FC236}">
                <a16:creationId xmlns:a16="http://schemas.microsoft.com/office/drawing/2014/main" id="{88B4A1EB-3AEB-442A-965C-4ACE44663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23015"/>
              </p:ext>
            </p:extLst>
          </p:nvPr>
        </p:nvGraphicFramePr>
        <p:xfrm>
          <a:off x="4495800" y="4693766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84965572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702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776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8380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02360"/>
                  </a:ext>
                </a:extLst>
              </a:tr>
            </a:tbl>
          </a:graphicData>
        </a:graphic>
      </p:graphicFrame>
      <p:sp>
        <p:nvSpPr>
          <p:cNvPr id="12365" name="Line 82">
            <a:extLst>
              <a:ext uri="{FF2B5EF4-FFF2-40B4-BE49-F238E27FC236}">
                <a16:creationId xmlns:a16="http://schemas.microsoft.com/office/drawing/2014/main" id="{477BC4DD-69D8-4BED-9936-C4346F31B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54136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66" name="Line 83">
            <a:extLst>
              <a:ext uri="{FF2B5EF4-FFF2-40B4-BE49-F238E27FC236}">
                <a16:creationId xmlns:a16="http://schemas.microsoft.com/office/drawing/2014/main" id="{D4A3A2CF-E2B9-41AE-8C93-6D3476A83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47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67" name="Line 84">
            <a:extLst>
              <a:ext uri="{FF2B5EF4-FFF2-40B4-BE49-F238E27FC236}">
                <a16:creationId xmlns:a16="http://schemas.microsoft.com/office/drawing/2014/main" id="{7F8E4EE0-64C6-4F04-8146-276E00611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54136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68" name="Text Box 85">
            <a:extLst>
              <a:ext uri="{FF2B5EF4-FFF2-40B4-BE49-F238E27FC236}">
                <a16:creationId xmlns:a16="http://schemas.microsoft.com/office/drawing/2014/main" id="{700F1992-5C9F-4825-90AE-ABF31C66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631460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(5)C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7974" name="Group 86">
            <a:extLst>
              <a:ext uri="{FF2B5EF4-FFF2-40B4-BE49-F238E27FC236}">
                <a16:creationId xmlns:a16="http://schemas.microsoft.com/office/drawing/2014/main" id="{408FD6F6-A3E3-42D8-A7B5-686A7173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24070"/>
              </p:ext>
            </p:extLst>
          </p:nvPr>
        </p:nvGraphicFramePr>
        <p:xfrm>
          <a:off x="7162800" y="4706466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5515096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66172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1768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9925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59205"/>
                  </a:ext>
                </a:extLst>
              </a:tr>
            </a:tbl>
          </a:graphicData>
        </a:graphic>
      </p:graphicFrame>
      <p:sp>
        <p:nvSpPr>
          <p:cNvPr id="12380" name="Line 98">
            <a:extLst>
              <a:ext uri="{FF2B5EF4-FFF2-40B4-BE49-F238E27FC236}">
                <a16:creationId xmlns:a16="http://schemas.microsoft.com/office/drawing/2014/main" id="{4659EBBE-3E75-4953-9C79-6610FEB32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5406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1" name="Line 99">
            <a:extLst>
              <a:ext uri="{FF2B5EF4-FFF2-40B4-BE49-F238E27FC236}">
                <a16:creationId xmlns:a16="http://schemas.microsoft.com/office/drawing/2014/main" id="{F8F44721-E8AC-431B-A434-534650227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47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2" name="Line 100">
            <a:extLst>
              <a:ext uri="{FF2B5EF4-FFF2-40B4-BE49-F238E27FC236}">
                <a16:creationId xmlns:a16="http://schemas.microsoft.com/office/drawing/2014/main" id="{CA2CF736-277A-4D00-9AE0-47216CF86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55406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3" name="Text Box 101">
            <a:extLst>
              <a:ext uri="{FF2B5EF4-FFF2-40B4-BE49-F238E27FC236}">
                <a16:creationId xmlns:a16="http://schemas.microsoft.com/office/drawing/2014/main" id="{CB259237-5703-4E59-80B5-F4CF7EE3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6341591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(6)A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sp>
        <p:nvSpPr>
          <p:cNvPr id="12384" name="Text Box 102">
            <a:extLst>
              <a:ext uri="{FF2B5EF4-FFF2-40B4-BE49-F238E27FC236}">
                <a16:creationId xmlns:a16="http://schemas.microsoft.com/office/drawing/2014/main" id="{57509F67-DD7C-4120-B20A-17A35E21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408416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385" name="Text Box 103">
            <a:extLst>
              <a:ext uri="{FF2B5EF4-FFF2-40B4-BE49-F238E27FC236}">
                <a16:creationId xmlns:a16="http://schemas.microsoft.com/office/drawing/2014/main" id="{4ABAF0D6-5571-4BC2-B2EC-1E1D2E1F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4117504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B,C,A</a:t>
            </a:r>
          </a:p>
        </p:txBody>
      </p:sp>
      <p:sp>
        <p:nvSpPr>
          <p:cNvPr id="12386" name="Text Box 104">
            <a:extLst>
              <a:ext uri="{FF2B5EF4-FFF2-40B4-BE49-F238E27FC236}">
                <a16:creationId xmlns:a16="http://schemas.microsoft.com/office/drawing/2014/main" id="{41C428D8-7A0A-4DE3-BE64-00D738BE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175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12387" name="Text Box 105">
            <a:extLst>
              <a:ext uri="{FF2B5EF4-FFF2-40B4-BE49-F238E27FC236}">
                <a16:creationId xmlns:a16="http://schemas.microsoft.com/office/drawing/2014/main" id="{13DEAEB8-89C3-4AC7-9E06-1EF42E7D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4117504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</a:p>
        </p:txBody>
      </p:sp>
      <p:sp>
        <p:nvSpPr>
          <p:cNvPr id="12388" name="Line 106">
            <a:extLst>
              <a:ext uri="{FF2B5EF4-FFF2-40B4-BE49-F238E27FC236}">
                <a16:creationId xmlns:a16="http://schemas.microsoft.com/office/drawing/2014/main" id="{8033D154-48CB-4B93-8A73-A2FEBFA6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91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89" name="Line 107">
            <a:extLst>
              <a:ext uri="{FF2B5EF4-FFF2-40B4-BE49-F238E27FC236}">
                <a16:creationId xmlns:a16="http://schemas.microsoft.com/office/drawing/2014/main" id="{E4B8D7DD-99C0-47AD-BA59-E16FA3758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47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" name="Line 108">
            <a:extLst>
              <a:ext uri="{FF2B5EF4-FFF2-40B4-BE49-F238E27FC236}">
                <a16:creationId xmlns:a16="http://schemas.microsoft.com/office/drawing/2014/main" id="{D8821D4D-51C1-433C-9C7D-C9E8755DB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791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" name="Line 109">
            <a:extLst>
              <a:ext uri="{FF2B5EF4-FFF2-40B4-BE49-F238E27FC236}">
                <a16:creationId xmlns:a16="http://schemas.microsoft.com/office/drawing/2014/main" id="{DC21ECD0-E608-4F70-B94D-17717BFA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47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" name="Line 110">
            <a:extLst>
              <a:ext uri="{FF2B5EF4-FFF2-40B4-BE49-F238E27FC236}">
                <a16:creationId xmlns:a16="http://schemas.microsoft.com/office/drawing/2014/main" id="{7188A026-3A95-4369-96F1-E683A03E7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747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" name="Line 111">
            <a:extLst>
              <a:ext uri="{FF2B5EF4-FFF2-40B4-BE49-F238E27FC236}">
                <a16:creationId xmlns:a16="http://schemas.microsoft.com/office/drawing/2014/main" id="{56722033-8709-477E-B940-8EAD8D2C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791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" name="Text Box 113">
            <a:extLst>
              <a:ext uri="{FF2B5EF4-FFF2-40B4-BE49-F238E27FC236}">
                <a16:creationId xmlns:a16="http://schemas.microsoft.com/office/drawing/2014/main" id="{582F5E02-FDC5-4B64-8123-A9121A379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221904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33F4B6-1E11-44F2-8527-8524B5E4213F}"/>
              </a:ext>
            </a:extLst>
          </p:cNvPr>
          <p:cNvGrpSpPr/>
          <p:nvPr/>
        </p:nvGrpSpPr>
        <p:grpSpPr>
          <a:xfrm>
            <a:off x="5591152" y="758007"/>
            <a:ext cx="1852307" cy="461665"/>
            <a:chOff x="5591152" y="758007"/>
            <a:chExt cx="1852307" cy="461665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0B6A63F-E889-442B-875C-911707056138}"/>
                </a:ext>
              </a:extLst>
            </p:cNvPr>
            <p:cNvSpPr txBox="1"/>
            <p:nvPr/>
          </p:nvSpPr>
          <p:spPr>
            <a:xfrm>
              <a:off x="5966933" y="758007"/>
              <a:ext cx="147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</a:rPr>
                <a:t>{ [ ] ( ) }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AD04A256-034D-4312-BBA5-466E4DC1CA78}"/>
                </a:ext>
              </a:extLst>
            </p:cNvPr>
            <p:cNvSpPr/>
            <p:nvPr/>
          </p:nvSpPr>
          <p:spPr>
            <a:xfrm>
              <a:off x="5591152" y="886373"/>
              <a:ext cx="359296" cy="26417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EE62CD82-36D8-49F0-A70E-6F0DC296A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012455"/>
            <a:ext cx="8382000" cy="281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依次进栈，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出栈后，由于栈顶元素是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元素是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而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不能先于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所以不能在输出序列中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使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成为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的直接后继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不可能由输入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A,B,C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产生输出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C,A,B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一般地，输入序列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(...,</a:t>
            </a:r>
            <a:r>
              <a:rPr kumimoji="0"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ai,...,</a:t>
            </a:r>
            <a:r>
              <a:rPr kumimoji="0" lang="en-US" altLang="zh-CN" sz="2400" u="sng" dirty="0" err="1">
                <a:solidFill>
                  <a:srgbClr val="000000"/>
                </a:solidFill>
                <a:latin typeface="宋体" panose="02010600030101010101" pitchFamily="2" charset="-122"/>
              </a:rPr>
              <a:t>aj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,...,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ak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,...)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栈中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不能得到输出序列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(...,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ak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,...,</a:t>
            </a:r>
            <a:r>
              <a:rPr kumimoji="0" lang="en-US" altLang="zh-CN" sz="2400" u="sng" dirty="0">
                <a:latin typeface="宋体" panose="02010600030101010101" pitchFamily="2" charset="-122"/>
              </a:rPr>
              <a:t>ai,...,</a:t>
            </a:r>
            <a:r>
              <a:rPr kumimoji="0" lang="en-US" altLang="zh-CN" sz="2400" u="sng" dirty="0" err="1">
                <a:latin typeface="宋体" panose="02010600030101010101" pitchFamily="2" charset="-122"/>
              </a:rPr>
              <a:t>aj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,...)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6622" name="Group 62">
            <a:extLst>
              <a:ext uri="{FF2B5EF4-FFF2-40B4-BE49-F238E27FC236}">
                <a16:creationId xmlns:a16="http://schemas.microsoft.com/office/drawing/2014/main" id="{E640F97F-DD0F-4F1F-B9B4-E49E0C150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88732"/>
              </p:ext>
            </p:extLst>
          </p:nvPr>
        </p:nvGraphicFramePr>
        <p:xfrm>
          <a:off x="1905000" y="1723281"/>
          <a:ext cx="609600" cy="164623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26" name="Line 16">
            <a:extLst>
              <a:ext uri="{FF2B5EF4-FFF2-40B4-BE49-F238E27FC236}">
                <a16:creationId xmlns:a16="http://schemas.microsoft.com/office/drawing/2014/main" id="{9288D33C-6BFE-4511-AEC1-7DC76D09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5708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7">
            <a:extLst>
              <a:ext uri="{FF2B5EF4-FFF2-40B4-BE49-F238E27FC236}">
                <a16:creationId xmlns:a16="http://schemas.microsoft.com/office/drawing/2014/main" id="{2D396BEB-22F7-4389-BCFF-F9258E298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42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Text Box 19">
            <a:extLst>
              <a:ext uri="{FF2B5EF4-FFF2-40B4-BE49-F238E27FC236}">
                <a16:creationId xmlns:a16="http://schemas.microsoft.com/office/drawing/2014/main" id="{93627D68-A08F-4DFA-8352-7B05945D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44118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初始状态</a:t>
            </a:r>
          </a:p>
        </p:txBody>
      </p:sp>
      <p:graphicFrame>
        <p:nvGraphicFramePr>
          <p:cNvPr id="66629" name="Group 69">
            <a:extLst>
              <a:ext uri="{FF2B5EF4-FFF2-40B4-BE49-F238E27FC236}">
                <a16:creationId xmlns:a16="http://schemas.microsoft.com/office/drawing/2014/main" id="{5F18BCFE-9CEE-49B3-AAD5-A6D1A782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13080"/>
              </p:ext>
            </p:extLst>
          </p:nvPr>
        </p:nvGraphicFramePr>
        <p:xfrm>
          <a:off x="4495800" y="1723281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0" name="Line 32">
            <a:extLst>
              <a:ext uri="{FF2B5EF4-FFF2-40B4-BE49-F238E27FC236}">
                <a16:creationId xmlns:a16="http://schemas.microsoft.com/office/drawing/2014/main" id="{056701E6-5EC4-46E1-9732-CA58D330B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708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33">
            <a:extLst>
              <a:ext uri="{FF2B5EF4-FFF2-40B4-BE49-F238E27FC236}">
                <a16:creationId xmlns:a16="http://schemas.microsoft.com/office/drawing/2014/main" id="{7F671698-5987-48B0-81B0-87675DC6C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42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Line 34">
            <a:extLst>
              <a:ext uri="{FF2B5EF4-FFF2-40B4-BE49-F238E27FC236}">
                <a16:creationId xmlns:a16="http://schemas.microsoft.com/office/drawing/2014/main" id="{C0E1B5A7-F87D-4B16-B428-71AE6B841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042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3" name="Text Box 35">
            <a:extLst>
              <a:ext uri="{FF2B5EF4-FFF2-40B4-BE49-F238E27FC236}">
                <a16:creationId xmlns:a16="http://schemas.microsoft.com/office/drawing/2014/main" id="{4634DC19-058D-418D-9D73-E7F5286F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34411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(2)A,B,C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66634" name="Group 74">
            <a:extLst>
              <a:ext uri="{FF2B5EF4-FFF2-40B4-BE49-F238E27FC236}">
                <a16:creationId xmlns:a16="http://schemas.microsoft.com/office/drawing/2014/main" id="{5F4A6835-E715-4124-AD39-751028465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09778"/>
              </p:ext>
            </p:extLst>
          </p:nvPr>
        </p:nvGraphicFramePr>
        <p:xfrm>
          <a:off x="7162800" y="1735981"/>
          <a:ext cx="609600" cy="164623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55" name="Line 48">
            <a:extLst>
              <a:ext uri="{FF2B5EF4-FFF2-40B4-BE49-F238E27FC236}">
                <a16:creationId xmlns:a16="http://schemas.microsoft.com/office/drawing/2014/main" id="{FAADDAF0-B5F8-41EA-80E9-9B77534D7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5835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49">
            <a:extLst>
              <a:ext uri="{FF2B5EF4-FFF2-40B4-BE49-F238E27FC236}">
                <a16:creationId xmlns:a16="http://schemas.microsoft.com/office/drawing/2014/main" id="{DE399468-80B2-4AEA-AD12-D84B451A7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042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Text Box 51">
            <a:extLst>
              <a:ext uri="{FF2B5EF4-FFF2-40B4-BE49-F238E27FC236}">
                <a16:creationId xmlns:a16="http://schemas.microsoft.com/office/drawing/2014/main" id="{EB2DCF25-45E5-4DCA-BEFA-A33353D9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35681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sp>
        <p:nvSpPr>
          <p:cNvPr id="13358" name="Text Box 52">
            <a:extLst>
              <a:ext uri="{FF2B5EF4-FFF2-40B4-BE49-F238E27FC236}">
                <a16:creationId xmlns:a16="http://schemas.microsoft.com/office/drawing/2014/main" id="{CED088A8-C745-4D0D-8F63-660B0E15E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1113681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59" name="Text Box 53">
            <a:extLst>
              <a:ext uri="{FF2B5EF4-FFF2-40B4-BE49-F238E27FC236}">
                <a16:creationId xmlns:a16="http://schemas.microsoft.com/office/drawing/2014/main" id="{200A5993-1464-42D4-B8F5-E31832413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114701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3360" name="Text Box 54">
            <a:extLst>
              <a:ext uri="{FF2B5EF4-FFF2-40B4-BE49-F238E27FC236}">
                <a16:creationId xmlns:a16="http://schemas.microsoft.com/office/drawing/2014/main" id="{57385842-E70C-4CE9-AC92-A16F3947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701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</a:p>
        </p:txBody>
      </p:sp>
      <p:sp>
        <p:nvSpPr>
          <p:cNvPr id="13361" name="Line 56">
            <a:extLst>
              <a:ext uri="{FF2B5EF4-FFF2-40B4-BE49-F238E27FC236}">
                <a16:creationId xmlns:a16="http://schemas.microsoft.com/office/drawing/2014/main" id="{1AED0EF7-E35A-4789-BD0E-D597A9B45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042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Line 57">
            <a:extLst>
              <a:ext uri="{FF2B5EF4-FFF2-40B4-BE49-F238E27FC236}">
                <a16:creationId xmlns:a16="http://schemas.microsoft.com/office/drawing/2014/main" id="{01D8AE49-3171-4E69-8029-2FE497C0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42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Line 58">
            <a:extLst>
              <a:ext uri="{FF2B5EF4-FFF2-40B4-BE49-F238E27FC236}">
                <a16:creationId xmlns:a16="http://schemas.microsoft.com/office/drawing/2014/main" id="{67BCC795-84D3-4203-864B-05AFA63BB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42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4" name="Rectangle 60">
            <a:extLst>
              <a:ext uri="{FF2B5EF4-FFF2-40B4-BE49-F238E27FC236}">
                <a16:creationId xmlns:a16="http://schemas.microsoft.com/office/drawing/2014/main" id="{0CEA2D0C-8025-4745-B8DF-B85B8B56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21568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(4)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不能产生输出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C,A,B:</a:t>
            </a:r>
          </a:p>
        </p:txBody>
      </p:sp>
      <p:sp>
        <p:nvSpPr>
          <p:cNvPr id="13365" name="Line 71">
            <a:extLst>
              <a:ext uri="{FF2B5EF4-FFF2-40B4-BE49-F238E27FC236}">
                <a16:creationId xmlns:a16="http://schemas.microsoft.com/office/drawing/2014/main" id="{8C640B04-0C7B-4AA8-8131-88D562391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1604218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Line 75">
            <a:extLst>
              <a:ext uri="{FF2B5EF4-FFF2-40B4-BE49-F238E27FC236}">
                <a16:creationId xmlns:a16="http://schemas.microsoft.com/office/drawing/2014/main" id="{2C0806C9-3096-4F03-8895-CE65FC2F8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042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5D85D0-30CF-4A25-93CD-ABDAB2391A4B}"/>
              </a:ext>
            </a:extLst>
          </p:cNvPr>
          <p:cNvGrpSpPr/>
          <p:nvPr/>
        </p:nvGrpSpPr>
        <p:grpSpPr>
          <a:xfrm>
            <a:off x="5490902" y="748060"/>
            <a:ext cx="1852307" cy="461665"/>
            <a:chOff x="5490902" y="748060"/>
            <a:chExt cx="1852307" cy="4616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A3C7652-AA52-4D97-9AE6-0672EB86A0F6}"/>
                </a:ext>
              </a:extLst>
            </p:cNvPr>
            <p:cNvGrpSpPr/>
            <p:nvPr/>
          </p:nvGrpSpPr>
          <p:grpSpPr>
            <a:xfrm>
              <a:off x="5490902" y="748060"/>
              <a:ext cx="1852307" cy="461665"/>
              <a:chOff x="5490902" y="748060"/>
              <a:chExt cx="1852307" cy="46166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037EDCA-4CF6-45DF-B59A-72109C6B1D86}"/>
                  </a:ext>
                </a:extLst>
              </p:cNvPr>
              <p:cNvSpPr txBox="1"/>
              <p:nvPr/>
            </p:nvSpPr>
            <p:spPr>
              <a:xfrm>
                <a:off x="5866683" y="748060"/>
                <a:ext cx="147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</a:rPr>
                  <a:t>{ [ ( )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} ]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BACB6EBD-40A6-4DCD-B9D9-2DA5108D4E46}"/>
                  </a:ext>
                </a:extLst>
              </p:cNvPr>
              <p:cNvSpPr/>
              <p:nvPr/>
            </p:nvSpPr>
            <p:spPr>
              <a:xfrm>
                <a:off x="5490902" y="876426"/>
                <a:ext cx="359296" cy="264171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64AC444-3A36-46BF-8AD5-04D5EFFC87AD}"/>
                </a:ext>
              </a:extLst>
            </p:cNvPr>
            <p:cNvCxnSpPr/>
            <p:nvPr/>
          </p:nvCxnSpPr>
          <p:spPr>
            <a:xfrm>
              <a:off x="6748266" y="1196752"/>
              <a:ext cx="272006" cy="0"/>
            </a:xfrm>
            <a:prstGeom prst="line">
              <a:avLst/>
            </a:prstGeom>
            <a:ln w="2857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F6AE5E1B-DD62-487F-97E5-BF1A6CCA0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29506"/>
            <a:ext cx="65532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设依次输入元素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到栈中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可得哪几种输出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设依次输入元素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C,B,A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到栈中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可得哪几种输出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8936" name="Group 24">
            <a:extLst>
              <a:ext uri="{FF2B5EF4-FFF2-40B4-BE49-F238E27FC236}">
                <a16:creationId xmlns:a16="http://schemas.microsoft.com/office/drawing/2014/main" id="{1FBB8FA0-1207-4152-9686-2E5B80B8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81047"/>
              </p:ext>
            </p:extLst>
          </p:nvPr>
        </p:nvGraphicFramePr>
        <p:xfrm>
          <a:off x="2514600" y="1872506"/>
          <a:ext cx="609600" cy="17033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20213494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6529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8869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183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06125"/>
                  </a:ext>
                </a:extLst>
              </a:tr>
            </a:tbl>
          </a:graphicData>
        </a:graphic>
      </p:graphicFrame>
      <p:sp>
        <p:nvSpPr>
          <p:cNvPr id="14350" name="Line 16">
            <a:extLst>
              <a:ext uri="{FF2B5EF4-FFF2-40B4-BE49-F238E27FC236}">
                <a16:creationId xmlns:a16="http://schemas.microsoft.com/office/drawing/2014/main" id="{1E14922A-7E84-41DB-AC1D-88D1F2A2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7201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EC88DF34-78DA-4D81-B8D1-B8FF9F5A2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7201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8">
            <a:extLst>
              <a:ext uri="{FF2B5EF4-FFF2-40B4-BE49-F238E27FC236}">
                <a16:creationId xmlns:a16="http://schemas.microsoft.com/office/drawing/2014/main" id="{74227A6B-A9B6-4B73-82D2-DDDF70850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72010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21">
            <a:extLst>
              <a:ext uri="{FF2B5EF4-FFF2-40B4-BE49-F238E27FC236}">
                <a16:creationId xmlns:a16="http://schemas.microsoft.com/office/drawing/2014/main" id="{56FE2423-2FCE-4568-B5A8-B72D46777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72010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22">
            <a:extLst>
              <a:ext uri="{FF2B5EF4-FFF2-40B4-BE49-F238E27FC236}">
                <a16:creationId xmlns:a16="http://schemas.microsoft.com/office/drawing/2014/main" id="{BFFD2AF4-1883-45B4-8A54-AA89473A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1262906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59BA7EB6-CA6E-4613-8383-ECBBAA82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8" y="1342281"/>
            <a:ext cx="26352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 A,B,C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(2) A,C,B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(3) B,A,C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(4) B,C,A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(5) C,A,B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(6) C,B,A</a:t>
            </a:r>
          </a:p>
        </p:txBody>
      </p:sp>
      <p:graphicFrame>
        <p:nvGraphicFramePr>
          <p:cNvPr id="38938" name="Group 26">
            <a:extLst>
              <a:ext uri="{FF2B5EF4-FFF2-40B4-BE49-F238E27FC236}">
                <a16:creationId xmlns:a16="http://schemas.microsoft.com/office/drawing/2014/main" id="{D1DF666A-DC5B-402F-9EC9-952ABB73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63778"/>
              </p:ext>
            </p:extLst>
          </p:nvPr>
        </p:nvGraphicFramePr>
        <p:xfrm>
          <a:off x="2514600" y="4969718"/>
          <a:ext cx="609600" cy="17033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81588524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5476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125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3473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14956"/>
                  </a:ext>
                </a:extLst>
              </a:tr>
            </a:tbl>
          </a:graphicData>
        </a:graphic>
      </p:graphicFrame>
      <p:sp>
        <p:nvSpPr>
          <p:cNvPr id="14367" name="Line 38">
            <a:extLst>
              <a:ext uri="{FF2B5EF4-FFF2-40B4-BE49-F238E27FC236}">
                <a16:creationId xmlns:a16="http://schemas.microsoft.com/office/drawing/2014/main" id="{7820D9F8-BD52-4B53-B7BE-555FA1994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173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9">
            <a:extLst>
              <a:ext uri="{FF2B5EF4-FFF2-40B4-BE49-F238E27FC236}">
                <a16:creationId xmlns:a16="http://schemas.microsoft.com/office/drawing/2014/main" id="{06BCCF44-82E2-47BA-8062-A72D24298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173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40">
            <a:extLst>
              <a:ext uri="{FF2B5EF4-FFF2-40B4-BE49-F238E27FC236}">
                <a16:creationId xmlns:a16="http://schemas.microsoft.com/office/drawing/2014/main" id="{48E25297-E4C7-4BAE-BE5E-542A83D8C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1731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41">
            <a:extLst>
              <a:ext uri="{FF2B5EF4-FFF2-40B4-BE49-F238E27FC236}">
                <a16:creationId xmlns:a16="http://schemas.microsoft.com/office/drawing/2014/main" id="{458C186D-5F63-432F-95A8-F872986ED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1731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Text Box 42">
            <a:extLst>
              <a:ext uri="{FF2B5EF4-FFF2-40B4-BE49-F238E27FC236}">
                <a16:creationId xmlns:a16="http://schemas.microsoft.com/office/drawing/2014/main" id="{7D0B095A-B5EE-44F3-B76F-E918385F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36011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C,B,A</a:t>
            </a:r>
          </a:p>
        </p:txBody>
      </p:sp>
      <p:sp>
        <p:nvSpPr>
          <p:cNvPr id="14372" name="Line 44">
            <a:extLst>
              <a:ext uri="{FF2B5EF4-FFF2-40B4-BE49-F238E27FC236}">
                <a16:creationId xmlns:a16="http://schemas.microsoft.com/office/drawing/2014/main" id="{5475170B-5F5C-4511-A095-9DA357A60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696543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AutoShape 45">
            <a:extLst>
              <a:ext uri="{FF2B5EF4-FFF2-40B4-BE49-F238E27FC236}">
                <a16:creationId xmlns:a16="http://schemas.microsoft.com/office/drawing/2014/main" id="{AE8D5F04-922A-45DD-A93B-E522754B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805706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74" name="AutoShape 46">
            <a:extLst>
              <a:ext uri="{FF2B5EF4-FFF2-40B4-BE49-F238E27FC236}">
                <a16:creationId xmlns:a16="http://schemas.microsoft.com/office/drawing/2014/main" id="{A82CB2D2-93D9-4EF6-B9F7-6BE384A3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805706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75" name="AutoShape 47">
            <a:extLst>
              <a:ext uri="{FF2B5EF4-FFF2-40B4-BE49-F238E27FC236}">
                <a16:creationId xmlns:a16="http://schemas.microsoft.com/office/drawing/2014/main" id="{B2F28AC3-A852-4312-801C-D6823654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805706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C73F016F-30A7-47E5-9C59-BB7C382F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4390281"/>
            <a:ext cx="263523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 A,B,C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(2) A,C,B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(3) B,A,C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(4) B,C,A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(5) C,A,B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(6) C,B,A</a:t>
            </a:r>
          </a:p>
        </p:txBody>
      </p:sp>
      <p:sp>
        <p:nvSpPr>
          <p:cNvPr id="14377" name="AutoShape 49">
            <a:extLst>
              <a:ext uri="{FF2B5EF4-FFF2-40B4-BE49-F238E27FC236}">
                <a16:creationId xmlns:a16="http://schemas.microsoft.com/office/drawing/2014/main" id="{96EBD3A2-46B1-4E63-9AB6-50D28C7F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72743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78" name="AutoShape 50">
            <a:extLst>
              <a:ext uri="{FF2B5EF4-FFF2-40B4-BE49-F238E27FC236}">
                <a16:creationId xmlns:a16="http://schemas.microsoft.com/office/drawing/2014/main" id="{38442E50-18AA-453B-9E60-04F656C2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2743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79" name="AutoShape 51">
            <a:extLst>
              <a:ext uri="{FF2B5EF4-FFF2-40B4-BE49-F238E27FC236}">
                <a16:creationId xmlns:a16="http://schemas.microsoft.com/office/drawing/2014/main" id="{1EADC290-9B55-4AC9-B818-F404FAF7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72743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8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8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EC60B9-3CCE-4410-9519-46E5D77F6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80392"/>
            <a:ext cx="8534400" cy="647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</a:t>
            </a:r>
            <a:r>
              <a:rPr kumimoji="0"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讨论</a:t>
            </a:r>
            <a:r>
              <a:rPr kumimoji="0" lang="zh-CN" altLang="en-US" sz="2400" dirty="0">
                <a:latin typeface="宋体" panose="02010600030101010101" pitchFamily="2" charset="-122"/>
              </a:rPr>
              <a:t>：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    </a:t>
            </a:r>
            <a:r>
              <a:rPr kumimoji="0" lang="zh-CN" altLang="en-US" sz="2400" dirty="0">
                <a:latin typeface="宋体" panose="02010600030101010101" pitchFamily="2" charset="-122"/>
              </a:rPr>
              <a:t>假定输入元素</a:t>
            </a:r>
            <a:r>
              <a:rPr kumimoji="0" lang="en-US" altLang="zh-CN" sz="2400" dirty="0">
                <a:latin typeface="宋体" panose="02010600030101010101" pitchFamily="2" charset="-122"/>
              </a:rPr>
              <a:t> A,B,C,D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到栈中</a:t>
            </a:r>
            <a:r>
              <a:rPr kumimoji="0" lang="en-US" altLang="zh-CN" sz="2400" dirty="0"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latin typeface="宋体" panose="02010600030101010101" pitchFamily="2" charset="-122"/>
              </a:rPr>
              <a:t>能得到哪几种输出</a:t>
            </a:r>
            <a:r>
              <a:rPr kumimoji="0" lang="en-US" altLang="zh-CN" sz="2400" dirty="0">
                <a:latin typeface="宋体" panose="02010600030101010101" pitchFamily="2" charset="-122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不能得到哪几种输出序列？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/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endParaRPr kumimoji="0" lang="en-US" altLang="zh-CN" sz="2800" dirty="0"/>
          </a:p>
        </p:txBody>
      </p:sp>
      <p:sp>
        <p:nvSpPr>
          <p:cNvPr id="15363" name="AutoShape 8">
            <a:extLst>
              <a:ext uri="{FF2B5EF4-FFF2-40B4-BE49-F238E27FC236}">
                <a16:creationId xmlns:a16="http://schemas.microsoft.com/office/drawing/2014/main" id="{1BE143B6-4AA9-480A-98DE-A3D7582B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  <p:graphicFrame>
        <p:nvGraphicFramePr>
          <p:cNvPr id="39977" name="Group 41">
            <a:extLst>
              <a:ext uri="{FF2B5EF4-FFF2-40B4-BE49-F238E27FC236}">
                <a16:creationId xmlns:a16="http://schemas.microsoft.com/office/drawing/2014/main" id="{D48E24EA-5DF8-4E36-8C12-E550350C1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80776"/>
              </p:ext>
            </p:extLst>
          </p:nvPr>
        </p:nvGraphicFramePr>
        <p:xfrm>
          <a:off x="6324600" y="1242392"/>
          <a:ext cx="609600" cy="158449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29447625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0285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808114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80090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2782"/>
                  </a:ext>
                </a:extLst>
              </a:tr>
            </a:tbl>
          </a:graphicData>
        </a:graphic>
      </p:graphicFrame>
      <p:sp>
        <p:nvSpPr>
          <p:cNvPr id="15375" name="Line 22">
            <a:extLst>
              <a:ext uri="{FF2B5EF4-FFF2-40B4-BE49-F238E27FC236}">
                <a16:creationId xmlns:a16="http://schemas.microsoft.com/office/drawing/2014/main" id="{F671AFFA-9DDC-4954-89D5-6252C368C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1950" y="101379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23">
            <a:extLst>
              <a:ext uri="{FF2B5EF4-FFF2-40B4-BE49-F238E27FC236}">
                <a16:creationId xmlns:a16="http://schemas.microsoft.com/office/drawing/2014/main" id="{05796DA0-1543-4CED-A667-AB7299786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10137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4">
            <a:extLst>
              <a:ext uri="{FF2B5EF4-FFF2-40B4-BE49-F238E27FC236}">
                <a16:creationId xmlns:a16="http://schemas.microsoft.com/office/drawing/2014/main" id="{B307102B-A2B8-4C19-8FA0-1CC2F0118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0137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5">
            <a:extLst>
              <a:ext uri="{FF2B5EF4-FFF2-40B4-BE49-F238E27FC236}">
                <a16:creationId xmlns:a16="http://schemas.microsoft.com/office/drawing/2014/main" id="{963AF72A-AE71-4B98-9008-723CB4B33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10137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 Box 26">
            <a:extLst>
              <a:ext uri="{FF2B5EF4-FFF2-40B4-BE49-F238E27FC236}">
                <a16:creationId xmlns:a16="http://schemas.microsoft.com/office/drawing/2014/main" id="{1E08D6C3-4135-434B-B988-DAA43336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32792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A,B,C,D</a:t>
            </a:r>
          </a:p>
        </p:txBody>
      </p:sp>
      <p:sp>
        <p:nvSpPr>
          <p:cNvPr id="15380" name="Text Box 30">
            <a:extLst>
              <a:ext uri="{FF2B5EF4-FFF2-40B4-BE49-F238E27FC236}">
                <a16:creationId xmlns:a16="http://schemas.microsoft.com/office/drawing/2014/main" id="{0FEA4C78-980E-4867-A649-4D0FB61D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78519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输入</a:t>
            </a:r>
          </a:p>
        </p:txBody>
      </p:sp>
      <p:sp>
        <p:nvSpPr>
          <p:cNvPr id="15381" name="Text Box 32">
            <a:extLst>
              <a:ext uri="{FF2B5EF4-FFF2-40B4-BE49-F238E27FC236}">
                <a16:creationId xmlns:a16="http://schemas.microsoft.com/office/drawing/2014/main" id="{0CEDC730-2188-4783-B40A-CD41D357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78519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输出</a:t>
            </a:r>
          </a:p>
        </p:txBody>
      </p:sp>
      <p:sp>
        <p:nvSpPr>
          <p:cNvPr id="15382" name="AutoShape 33">
            <a:extLst>
              <a:ext uri="{FF2B5EF4-FFF2-40B4-BE49-F238E27FC236}">
                <a16:creationId xmlns:a16="http://schemas.microsoft.com/office/drawing/2014/main" id="{913B5B8B-2816-4BB4-AF0D-6F1E1E0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  <p:sp>
        <p:nvSpPr>
          <p:cNvPr id="15383" name="AutoShape 34">
            <a:extLst>
              <a:ext uri="{FF2B5EF4-FFF2-40B4-BE49-F238E27FC236}">
                <a16:creationId xmlns:a16="http://schemas.microsoft.com/office/drawing/2014/main" id="{F072E6BF-23FB-4BF7-B143-E5F0A433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EC60B9-3CCE-4410-9519-46E5D77F6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80392"/>
            <a:ext cx="8534400" cy="647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</a:t>
            </a:r>
            <a:r>
              <a:rPr kumimoji="0"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讨论</a:t>
            </a:r>
            <a:r>
              <a:rPr kumimoji="0" lang="zh-CN" altLang="en-US" sz="2400" dirty="0">
                <a:latin typeface="宋体" panose="02010600030101010101" pitchFamily="2" charset="-122"/>
              </a:rPr>
              <a:t>：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    </a:t>
            </a:r>
            <a:r>
              <a:rPr kumimoji="0" lang="zh-CN" altLang="en-US" sz="2400" dirty="0">
                <a:latin typeface="宋体" panose="02010600030101010101" pitchFamily="2" charset="-122"/>
              </a:rPr>
              <a:t>假定输入元素</a:t>
            </a:r>
            <a:r>
              <a:rPr kumimoji="0" lang="en-US" altLang="zh-CN" sz="2400" dirty="0">
                <a:latin typeface="宋体" panose="02010600030101010101" pitchFamily="2" charset="-122"/>
              </a:rPr>
              <a:t> A,B,C,D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到栈中</a:t>
            </a:r>
            <a:r>
              <a:rPr kumimoji="0" lang="en-US" altLang="zh-CN" sz="2400" dirty="0"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latin typeface="宋体" panose="02010600030101010101" pitchFamily="2" charset="-122"/>
              </a:rPr>
              <a:t>能得到哪几种输出</a:t>
            </a:r>
            <a:r>
              <a:rPr kumimoji="0" lang="en-US" altLang="zh-CN" sz="2400" dirty="0">
                <a:latin typeface="宋体" panose="02010600030101010101" pitchFamily="2" charset="-122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latin typeface="宋体" panose="02010600030101010101" pitchFamily="2" charset="-122"/>
              </a:rPr>
              <a:t>不能得到哪几种输出序列？</a:t>
            </a:r>
            <a:endParaRPr kumimoji="0"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/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(1) A,B,C,D   (7) B,A,C,D  (13)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C,A,B,D</a:t>
            </a:r>
            <a:r>
              <a:rPr kumimoji="0" lang="en-US" altLang="zh-CN" sz="2400" dirty="0">
                <a:latin typeface="宋体" panose="02010600030101010101" pitchFamily="2" charset="-122"/>
              </a:rPr>
              <a:t>  (19)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D,B,C,A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(2) A,B,D,C   (8) B,A,D,C  (14)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C,A,D,B</a:t>
            </a:r>
            <a:r>
              <a:rPr kumimoji="0" lang="en-US" altLang="zh-CN" sz="2400" dirty="0">
                <a:latin typeface="宋体" panose="02010600030101010101" pitchFamily="2" charset="-122"/>
              </a:rPr>
              <a:t>  (20)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D,B,A,C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(3) A,C,B,D   (9) B,C,A,D  (15) C,B,A,D  (21) D,C,B,A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(4) A,C,D,B  (10) B,C,D,A  (16) C,B,D,A  (22)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D,C,A,B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(5)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A,D,B,C</a:t>
            </a:r>
            <a:r>
              <a:rPr kumimoji="0" lang="en-US" altLang="zh-CN" sz="2400" dirty="0">
                <a:latin typeface="宋体" panose="02010600030101010101" pitchFamily="2" charset="-122"/>
              </a:rPr>
              <a:t>  (11)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B,D,A,C</a:t>
            </a:r>
            <a:r>
              <a:rPr kumimoji="0" lang="en-US" altLang="zh-CN" sz="2400" dirty="0">
                <a:latin typeface="宋体" panose="02010600030101010101" pitchFamily="2" charset="-122"/>
              </a:rPr>
              <a:t>  (17)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C,D,A,B</a:t>
            </a:r>
            <a:r>
              <a:rPr kumimoji="0" lang="en-US" altLang="zh-CN" sz="2400" dirty="0">
                <a:latin typeface="宋体" panose="02010600030101010101" pitchFamily="2" charset="-122"/>
              </a:rPr>
              <a:t>  (23)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D,A,B,C</a:t>
            </a:r>
            <a:r>
              <a:rPr kumimoji="0" lang="en-US" altLang="zh-CN" sz="24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latin typeface="宋体" panose="02010600030101010101" pitchFamily="2" charset="-122"/>
              </a:rPr>
              <a:t> (6) A,D,C,B  (12) B,D,C,A  (18) C,D,B,A  (24) 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D,A,C,B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FF66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400" dirty="0">
                <a:latin typeface="宋体" panose="02010600030101010101" pitchFamily="2" charset="-122"/>
              </a:rPr>
              <a:t>共</a:t>
            </a:r>
            <a:r>
              <a:rPr kumimoji="0" lang="en-US" altLang="zh-CN" sz="2400" dirty="0">
                <a:latin typeface="宋体" panose="02010600030101010101" pitchFamily="2" charset="-122"/>
              </a:rPr>
              <a:t>5+5+3+1=14</a:t>
            </a:r>
            <a:r>
              <a:rPr kumimoji="0" lang="zh-CN" altLang="en-US" sz="2400" dirty="0">
                <a:latin typeface="宋体" panose="02010600030101010101" pitchFamily="2" charset="-122"/>
              </a:rPr>
              <a:t>种</a:t>
            </a:r>
            <a:r>
              <a:rPr kumimoji="0" lang="en-US" altLang="zh-CN" sz="2400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endParaRPr kumimoji="0" lang="en-US" altLang="zh-CN" sz="2800" dirty="0"/>
          </a:p>
        </p:txBody>
      </p:sp>
      <p:sp>
        <p:nvSpPr>
          <p:cNvPr id="15363" name="AutoShape 8">
            <a:extLst>
              <a:ext uri="{FF2B5EF4-FFF2-40B4-BE49-F238E27FC236}">
                <a16:creationId xmlns:a16="http://schemas.microsoft.com/office/drawing/2014/main" id="{1BE143B6-4AA9-480A-98DE-A3D7582B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  <p:graphicFrame>
        <p:nvGraphicFramePr>
          <p:cNvPr id="39977" name="Group 41">
            <a:extLst>
              <a:ext uri="{FF2B5EF4-FFF2-40B4-BE49-F238E27FC236}">
                <a16:creationId xmlns:a16="http://schemas.microsoft.com/office/drawing/2014/main" id="{D48E24EA-5DF8-4E36-8C12-E550350C19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24600" y="1242392"/>
          <a:ext cx="609600" cy="158449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29447625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0285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808114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80090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2782"/>
                  </a:ext>
                </a:extLst>
              </a:tr>
            </a:tbl>
          </a:graphicData>
        </a:graphic>
      </p:graphicFrame>
      <p:sp>
        <p:nvSpPr>
          <p:cNvPr id="15375" name="Line 22">
            <a:extLst>
              <a:ext uri="{FF2B5EF4-FFF2-40B4-BE49-F238E27FC236}">
                <a16:creationId xmlns:a16="http://schemas.microsoft.com/office/drawing/2014/main" id="{F671AFFA-9DDC-4954-89D5-6252C368C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1950" y="101379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23">
            <a:extLst>
              <a:ext uri="{FF2B5EF4-FFF2-40B4-BE49-F238E27FC236}">
                <a16:creationId xmlns:a16="http://schemas.microsoft.com/office/drawing/2014/main" id="{05796DA0-1543-4CED-A667-AB7299786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10137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4">
            <a:extLst>
              <a:ext uri="{FF2B5EF4-FFF2-40B4-BE49-F238E27FC236}">
                <a16:creationId xmlns:a16="http://schemas.microsoft.com/office/drawing/2014/main" id="{B307102B-A2B8-4C19-8FA0-1CC2F0118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0137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5">
            <a:extLst>
              <a:ext uri="{FF2B5EF4-FFF2-40B4-BE49-F238E27FC236}">
                <a16:creationId xmlns:a16="http://schemas.microsoft.com/office/drawing/2014/main" id="{963AF72A-AE71-4B98-9008-723CB4B33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10137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 Box 26">
            <a:extLst>
              <a:ext uri="{FF2B5EF4-FFF2-40B4-BE49-F238E27FC236}">
                <a16:creationId xmlns:a16="http://schemas.microsoft.com/office/drawing/2014/main" id="{1E08D6C3-4135-434B-B988-DAA43336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32792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A,B,C,D</a:t>
            </a:r>
          </a:p>
        </p:txBody>
      </p:sp>
      <p:sp>
        <p:nvSpPr>
          <p:cNvPr id="15380" name="Text Box 30">
            <a:extLst>
              <a:ext uri="{FF2B5EF4-FFF2-40B4-BE49-F238E27FC236}">
                <a16:creationId xmlns:a16="http://schemas.microsoft.com/office/drawing/2014/main" id="{0FEA4C78-980E-4867-A649-4D0FB61D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78519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输入</a:t>
            </a:r>
          </a:p>
        </p:txBody>
      </p:sp>
      <p:sp>
        <p:nvSpPr>
          <p:cNvPr id="15381" name="Text Box 32">
            <a:extLst>
              <a:ext uri="{FF2B5EF4-FFF2-40B4-BE49-F238E27FC236}">
                <a16:creationId xmlns:a16="http://schemas.microsoft.com/office/drawing/2014/main" id="{0CEDC730-2188-4783-B40A-CD41D357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78519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输出</a:t>
            </a:r>
          </a:p>
        </p:txBody>
      </p:sp>
      <p:sp>
        <p:nvSpPr>
          <p:cNvPr id="15382" name="AutoShape 33">
            <a:extLst>
              <a:ext uri="{FF2B5EF4-FFF2-40B4-BE49-F238E27FC236}">
                <a16:creationId xmlns:a16="http://schemas.microsoft.com/office/drawing/2014/main" id="{913B5B8B-2816-4BB4-AF0D-6F1E1E0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  <p:sp>
        <p:nvSpPr>
          <p:cNvPr id="15383" name="AutoShape 34">
            <a:extLst>
              <a:ext uri="{FF2B5EF4-FFF2-40B4-BE49-F238E27FC236}">
                <a16:creationId xmlns:a16="http://schemas.microsoft.com/office/drawing/2014/main" id="{F072E6BF-23FB-4BF7-B143-E5F0A433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13792"/>
            <a:ext cx="3810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latin typeface="宋体" panose="02010600030101010101" pitchFamily="2" charset="-122"/>
            </a:endParaRPr>
          </a:p>
        </p:txBody>
      </p:sp>
      <p:sp>
        <p:nvSpPr>
          <p:cNvPr id="15384" name="Text Box 35">
            <a:extLst>
              <a:ext uri="{FF2B5EF4-FFF2-40B4-BE49-F238E27FC236}">
                <a16:creationId xmlns:a16="http://schemas.microsoft.com/office/drawing/2014/main" id="{892E99A6-D03E-41FC-B7DB-8164367E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814392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</a:rPr>
              <a:t>种</a:t>
            </a:r>
          </a:p>
        </p:txBody>
      </p:sp>
      <p:sp>
        <p:nvSpPr>
          <p:cNvPr id="15385" name="Text Box 36">
            <a:extLst>
              <a:ext uri="{FF2B5EF4-FFF2-40B4-BE49-F238E27FC236}">
                <a16:creationId xmlns:a16="http://schemas.microsoft.com/office/drawing/2014/main" id="{FCBC62CC-10E5-4736-BE6C-3CC1B98D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5814392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</a:rPr>
              <a:t>种</a:t>
            </a:r>
          </a:p>
        </p:txBody>
      </p:sp>
      <p:sp>
        <p:nvSpPr>
          <p:cNvPr id="15386" name="Text Box 37">
            <a:extLst>
              <a:ext uri="{FF2B5EF4-FFF2-40B4-BE49-F238E27FC236}">
                <a16:creationId xmlns:a16="http://schemas.microsoft.com/office/drawing/2014/main" id="{A6F4A565-DE91-457A-A0DF-2E7350C4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5814392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</a:rPr>
              <a:t>种</a:t>
            </a:r>
          </a:p>
        </p:txBody>
      </p:sp>
      <p:sp>
        <p:nvSpPr>
          <p:cNvPr id="15387" name="Text Box 38">
            <a:extLst>
              <a:ext uri="{FF2B5EF4-FFF2-40B4-BE49-F238E27FC236}">
                <a16:creationId xmlns:a16="http://schemas.microsoft.com/office/drawing/2014/main" id="{DD91A126-DF93-4147-BEB5-E538B25D8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5814392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种</a:t>
            </a:r>
          </a:p>
        </p:txBody>
      </p:sp>
      <p:sp>
        <p:nvSpPr>
          <p:cNvPr id="15388" name="Line 43">
            <a:extLst>
              <a:ext uri="{FF2B5EF4-FFF2-40B4-BE49-F238E27FC236}">
                <a16:creationId xmlns:a16="http://schemas.microsoft.com/office/drawing/2014/main" id="{014E33EC-C816-415F-82D3-9079D8F75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814392"/>
            <a:ext cx="79248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5DF5CB-AC04-45BB-BD9D-A5BC7A508360}"/>
              </a:ext>
            </a:extLst>
          </p:cNvPr>
          <p:cNvCxnSpPr/>
          <p:nvPr/>
        </p:nvCxnSpPr>
        <p:spPr>
          <a:xfrm>
            <a:off x="5578557" y="35010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33AC56-E6AA-421F-A383-7CAAF5134887}"/>
              </a:ext>
            </a:extLst>
          </p:cNvPr>
          <p:cNvCxnSpPr>
            <a:cxnSpLocks/>
          </p:cNvCxnSpPr>
          <p:nvPr/>
        </p:nvCxnSpPr>
        <p:spPr>
          <a:xfrm>
            <a:off x="5578557" y="3933056"/>
            <a:ext cx="136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4303F-12A9-4CA5-B73A-6184348E88A0}"/>
              </a:ext>
            </a:extLst>
          </p:cNvPr>
          <p:cNvCxnSpPr>
            <a:cxnSpLocks/>
          </p:cNvCxnSpPr>
          <p:nvPr/>
        </p:nvCxnSpPr>
        <p:spPr>
          <a:xfrm>
            <a:off x="6201073" y="3933056"/>
            <a:ext cx="136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3FA392-165B-4C49-AC6C-107399C67866}"/>
              </a:ext>
            </a:extLst>
          </p:cNvPr>
          <p:cNvCxnSpPr/>
          <p:nvPr/>
        </p:nvCxnSpPr>
        <p:spPr>
          <a:xfrm>
            <a:off x="5868144" y="52292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5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56C128-C0F5-40A9-A986-C3EA5160B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764704"/>
            <a:ext cx="8478838" cy="554402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2.1</a:t>
            </a: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.2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栈的存储表示和操作实现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1.</a:t>
            </a:r>
            <a:r>
              <a:rPr kumimoji="0" lang="zh-CN" altLang="en-US" sz="2800" dirty="0">
                <a:solidFill>
                  <a:schemeClr val="folHlink"/>
                </a:solidFill>
                <a:latin typeface="宋体" panose="02010600030101010101" pitchFamily="2" charset="-122"/>
              </a:rPr>
              <a:t>顺序栈：用顺序空间表示的栈。</a:t>
            </a:r>
            <a:endParaRPr kumimoji="0" lang="en-US" altLang="zh-CN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设计实现方案时需要考虑的因素：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如何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分配存储空间</a:t>
            </a:r>
            <a:endParaRPr kumimoji="0"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动态分配或静态分配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栈空间范围，如：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s[0..maxleng-1]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如何设置进栈和出栈的标志</a:t>
            </a:r>
            <a:r>
              <a:rPr kumimoji="0"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top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如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指向栈顶元素或指向栈顶元素上一空单元等，作为进栈与出栈的依据。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满栈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的条件，用于进栈操作。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分析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空栈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的条件，用于出栈操作。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E6DEA1-B847-4299-8FA7-64CF7A3C5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82327"/>
            <a:ext cx="8243887" cy="823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(1)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方案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：栈空间范围为：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s[0...maxleng-1]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顶指针指向顶元素所在位置：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C7D5930-06A9-44C2-9197-B26A348B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28690"/>
            <a:ext cx="175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top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→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栈顶指针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25C9972-ACF3-41C8-B666-FBAE576B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340489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2564B26C-594C-4BD1-B746-2D6EED07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521940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1C93ABC-9579-44AF-8153-EFBC33AB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14290"/>
            <a:ext cx="1600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n-1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	  1 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</p:txBody>
      </p:sp>
      <p:sp>
        <p:nvSpPr>
          <p:cNvPr id="17415" name="Text Box 24">
            <a:extLst>
              <a:ext uri="{FF2B5EF4-FFF2-40B4-BE49-F238E27FC236}">
                <a16:creationId xmlns:a16="http://schemas.microsoft.com/office/drawing/2014/main" id="{31D8389D-E58A-4133-9572-60EC664B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2414290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自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区</a:t>
            </a:r>
          </a:p>
        </p:txBody>
      </p:sp>
      <p:sp>
        <p:nvSpPr>
          <p:cNvPr id="17416" name="AutoShape 25">
            <a:extLst>
              <a:ext uri="{FF2B5EF4-FFF2-40B4-BE49-F238E27FC236}">
                <a16:creationId xmlns:a16="http://schemas.microsoft.com/office/drawing/2014/main" id="{62C37FCF-C016-47DE-A9A8-B9DBEA443065}"/>
              </a:ext>
            </a:extLst>
          </p:cNvPr>
          <p:cNvSpPr>
            <a:spLocks/>
          </p:cNvSpPr>
          <p:nvPr/>
        </p:nvSpPr>
        <p:spPr bwMode="auto">
          <a:xfrm>
            <a:off x="3505200" y="256669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7" name="Text Box 28">
            <a:extLst>
              <a:ext uri="{FF2B5EF4-FFF2-40B4-BE49-F238E27FC236}">
                <a16:creationId xmlns:a16="http://schemas.microsoft.com/office/drawing/2014/main" id="{5390BE43-028B-4114-98B4-1BB2E6D9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9" y="5827975"/>
            <a:ext cx="35607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(a) </a:t>
            </a:r>
            <a:r>
              <a:rPr lang="zh-CN" altLang="en-US" sz="2400" b="1" dirty="0">
                <a:latin typeface="宋体" panose="02010600030101010101" pitchFamily="2" charset="-122"/>
              </a:rPr>
              <a:t>非空栈</a:t>
            </a:r>
            <a:r>
              <a:rPr lang="zh-CN" altLang="en-US" sz="2400" dirty="0">
                <a:latin typeface="宋体" panose="02010600030101010101" pitchFamily="2" charset="-122"/>
              </a:rPr>
              <a:t>示意图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top&gt;=0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顶元素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=s[top]</a:t>
            </a:r>
          </a:p>
        </p:txBody>
      </p:sp>
      <p:graphicFrame>
        <p:nvGraphicFramePr>
          <p:cNvPr id="104478" name="Group 30">
            <a:extLst>
              <a:ext uri="{FF2B5EF4-FFF2-40B4-BE49-F238E27FC236}">
                <a16:creationId xmlns:a16="http://schemas.microsoft.com/office/drawing/2014/main" id="{D8007E88-B08B-475F-BD87-70B834F3B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15152"/>
              </p:ext>
            </p:extLst>
          </p:nvPr>
        </p:nvGraphicFramePr>
        <p:xfrm>
          <a:off x="2662238" y="2490490"/>
          <a:ext cx="685800" cy="311627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</a:t>
                      </a:r>
                    </a:p>
                  </a:txBody>
                  <a:tcPr marT="45696" marB="456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34" name="Line 46">
            <a:extLst>
              <a:ext uri="{FF2B5EF4-FFF2-40B4-BE49-F238E27FC236}">
                <a16:creationId xmlns:a16="http://schemas.microsoft.com/office/drawing/2014/main" id="{ED86B9A0-95BE-413B-953A-992A2C86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49177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Text Box 47">
            <a:extLst>
              <a:ext uri="{FF2B5EF4-FFF2-40B4-BE49-F238E27FC236}">
                <a16:creationId xmlns:a16="http://schemas.microsoft.com/office/drawing/2014/main" id="{7499AE5F-6C23-449C-8AAC-80887A46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210949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  <p:sp>
        <p:nvSpPr>
          <p:cNvPr id="39963" name="Text Box 50">
            <a:extLst>
              <a:ext uri="{FF2B5EF4-FFF2-40B4-BE49-F238E27FC236}">
                <a16:creationId xmlns:a16="http://schemas.microsoft.com/office/drawing/2014/main" id="{66956547-047E-424A-8AAA-E211EC323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690390"/>
            <a:ext cx="4211638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进栈操作：先对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加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，指向下一空位置，将新数据送入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指向的位置，完成进栈操作。结束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指向新栈顶元素所在位置。</a:t>
            </a: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出栈操作：先根据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指向，取出栈顶数据元素；再对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减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。完成出栈操作。结束时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指向去掉原栈顶元素后的新栈顶元素所在位置。</a:t>
            </a:r>
          </a:p>
        </p:txBody>
      </p:sp>
      <p:sp>
        <p:nvSpPr>
          <p:cNvPr id="39964" name="Text Box 51">
            <a:extLst>
              <a:ext uri="{FF2B5EF4-FFF2-40B4-BE49-F238E27FC236}">
                <a16:creationId xmlns:a16="http://schemas.microsoft.com/office/drawing/2014/main" id="{FCF675A5-6282-46D2-9CC8-D0D3593E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6057602"/>
            <a:ext cx="305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(b)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进出栈说明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/>
      <p:bldP spid="399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9" name="Group 7">
            <a:extLst>
              <a:ext uri="{FF2B5EF4-FFF2-40B4-BE49-F238E27FC236}">
                <a16:creationId xmlns:a16="http://schemas.microsoft.com/office/drawing/2014/main" id="{DD37AFF4-0459-4F64-9A3B-F27271932B88}"/>
              </a:ext>
            </a:extLst>
          </p:cNvPr>
          <p:cNvGraphicFramePr>
            <a:graphicFrameLocks noGrp="1"/>
          </p:cNvGraphicFramePr>
          <p:nvPr/>
        </p:nvGraphicFramePr>
        <p:xfrm>
          <a:off x="6677025" y="1296988"/>
          <a:ext cx="685800" cy="27511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  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50" name="Text Box 23">
            <a:extLst>
              <a:ext uri="{FF2B5EF4-FFF2-40B4-BE49-F238E27FC236}">
                <a16:creationId xmlns:a16="http://schemas.microsoft.com/office/drawing/2014/main" id="{3E32585E-4F23-4A20-A43E-AB6482C35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296988"/>
            <a:ext cx="1828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-1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8451" name="AutoShape 26">
            <a:extLst>
              <a:ext uri="{FF2B5EF4-FFF2-40B4-BE49-F238E27FC236}">
                <a16:creationId xmlns:a16="http://schemas.microsoft.com/office/drawing/2014/main" id="{C4594F99-0675-482F-B965-5C3816605545}"/>
              </a:ext>
            </a:extLst>
          </p:cNvPr>
          <p:cNvSpPr>
            <a:spLocks/>
          </p:cNvSpPr>
          <p:nvPr/>
        </p:nvSpPr>
        <p:spPr bwMode="auto">
          <a:xfrm>
            <a:off x="7515225" y="1357313"/>
            <a:ext cx="152400" cy="2514600"/>
          </a:xfrm>
          <a:prstGeom prst="rightBrace">
            <a:avLst>
              <a:gd name="adj1" fmla="val 1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8452" name="Text Box 27">
            <a:extLst>
              <a:ext uri="{FF2B5EF4-FFF2-40B4-BE49-F238E27FC236}">
                <a16:creationId xmlns:a16="http://schemas.microsoft.com/office/drawing/2014/main" id="{2776B3EC-C89D-4848-9308-58F02846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2135188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自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区</a:t>
            </a:r>
          </a:p>
        </p:txBody>
      </p:sp>
      <p:sp>
        <p:nvSpPr>
          <p:cNvPr id="18453" name="Text Box 29">
            <a:extLst>
              <a:ext uri="{FF2B5EF4-FFF2-40B4-BE49-F238E27FC236}">
                <a16:creationId xmlns:a16="http://schemas.microsoft.com/office/drawing/2014/main" id="{F6716E85-AEDE-4428-9D66-123AC750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4752975"/>
            <a:ext cx="39909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(d)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空栈条件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top==-1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若删除元素，将发生“下溢”“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Underflow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”</a:t>
            </a:r>
          </a:p>
        </p:txBody>
      </p:sp>
      <p:sp>
        <p:nvSpPr>
          <p:cNvPr id="18454" name="Line 46">
            <a:extLst>
              <a:ext uri="{FF2B5EF4-FFF2-40B4-BE49-F238E27FC236}">
                <a16:creationId xmlns:a16="http://schemas.microsoft.com/office/drawing/2014/main" id="{C3A41C4A-635C-458B-B17C-0BF961C69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20838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Text Box 48">
            <a:extLst>
              <a:ext uri="{FF2B5EF4-FFF2-40B4-BE49-F238E27FC236}">
                <a16:creationId xmlns:a16="http://schemas.microsoft.com/office/drawing/2014/main" id="{2F9A721F-76A0-465F-9656-3CC4C7F9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41005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 →</a:t>
            </a:r>
          </a:p>
        </p:txBody>
      </p:sp>
      <p:sp>
        <p:nvSpPr>
          <p:cNvPr id="18456" name="Text Box 49">
            <a:extLst>
              <a:ext uri="{FF2B5EF4-FFF2-40B4-BE49-F238E27FC236}">
                <a16:creationId xmlns:a16="http://schemas.microsoft.com/office/drawing/2014/main" id="{2152923B-B644-43F5-AA73-C1ECEAD4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9159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  <p:sp>
        <p:nvSpPr>
          <p:cNvPr id="18457" name="Text Box 74">
            <a:extLst>
              <a:ext uri="{FF2B5EF4-FFF2-40B4-BE49-F238E27FC236}">
                <a16:creationId xmlns:a16="http://schemas.microsoft.com/office/drawing/2014/main" id="{43AB2453-4C0B-44AA-96D5-DE9B07F8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366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 →</a:t>
            </a:r>
          </a:p>
        </p:txBody>
      </p:sp>
      <p:sp>
        <p:nvSpPr>
          <p:cNvPr id="18458" name="Text Box 75">
            <a:extLst>
              <a:ext uri="{FF2B5EF4-FFF2-40B4-BE49-F238E27FC236}">
                <a16:creationId xmlns:a16="http://schemas.microsoft.com/office/drawing/2014/main" id="{6EDFE03B-A282-4741-B33C-1FF6662E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276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18459" name="Text Box 76">
            <a:extLst>
              <a:ext uri="{FF2B5EF4-FFF2-40B4-BE49-F238E27FC236}">
                <a16:creationId xmlns:a16="http://schemas.microsoft.com/office/drawing/2014/main" id="{99AD125B-5F45-4D60-9FDC-84A95FC2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622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18460" name="Text Box 77">
            <a:extLst>
              <a:ext uri="{FF2B5EF4-FFF2-40B4-BE49-F238E27FC236}">
                <a16:creationId xmlns:a16="http://schemas.microsoft.com/office/drawing/2014/main" id="{C64EB810-E34B-4CC7-AC78-2A44F9B9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295400"/>
            <a:ext cx="1752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</p:txBody>
      </p:sp>
      <p:sp>
        <p:nvSpPr>
          <p:cNvPr id="18461" name="Text Box 78">
            <a:extLst>
              <a:ext uri="{FF2B5EF4-FFF2-40B4-BE49-F238E27FC236}">
                <a16:creationId xmlns:a16="http://schemas.microsoft.com/office/drawing/2014/main" id="{ADC39171-B003-47DC-A780-7AC11E93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42370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(c)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满栈条件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top==maxleng-1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若插入元素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将发生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溢出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”“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Overflow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5551" name="Group 79">
            <a:extLst>
              <a:ext uri="{FF2B5EF4-FFF2-40B4-BE49-F238E27FC236}">
                <a16:creationId xmlns:a16="http://schemas.microsoft.com/office/drawing/2014/main" id="{BA2003FA-2D54-42B3-BD89-79BB6449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77536"/>
              </p:ext>
            </p:extLst>
          </p:nvPr>
        </p:nvGraphicFramePr>
        <p:xfrm>
          <a:off x="2659063" y="1281113"/>
          <a:ext cx="812800" cy="277018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78" name="Text Box 95">
            <a:extLst>
              <a:ext uri="{FF2B5EF4-FFF2-40B4-BE49-F238E27FC236}">
                <a16:creationId xmlns:a16="http://schemas.microsoft.com/office/drawing/2014/main" id="{03CD5E64-B307-4C1E-8C00-B238E4BE6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9159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E42AF41-28F9-4887-A4E2-AEFDB95A4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826343"/>
            <a:ext cx="8243887" cy="823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(2)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方案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：栈空间范围为：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s[0...maxleng-1]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顶指针指向顶元素上的一空位置：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A029DCD-08F2-4717-B3F1-2A8BA3A4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1756"/>
            <a:ext cx="175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 →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栈顶指针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77242DA-F8CB-4A5A-8729-D261B604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354890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FC433D8A-A3C3-4E32-B982-ACC1EA14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492050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E3AFE6BF-41A0-4FCE-B7CE-F593D51B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58306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…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n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n-1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…        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DC1ABDBD-72E9-486B-8B45-AEE0F600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2558306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自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区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CBA2C2D7-C333-430E-B88C-E97467889357}"/>
              </a:ext>
            </a:extLst>
          </p:cNvPr>
          <p:cNvSpPr>
            <a:spLocks/>
          </p:cNvSpPr>
          <p:nvPr/>
        </p:nvSpPr>
        <p:spPr bwMode="auto">
          <a:xfrm>
            <a:off x="3505200" y="2710706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FCF9B2BD-9ADB-46BB-B29D-218A928B9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36493"/>
            <a:ext cx="38877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</a:rPr>
              <a:t>(a)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非空栈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</a:rPr>
              <a:t>示意图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top&gt;=1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顶元素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=s[top-1]</a:t>
            </a:r>
          </a:p>
        </p:txBody>
      </p:sp>
      <p:graphicFrame>
        <p:nvGraphicFramePr>
          <p:cNvPr id="106538" name="Group 42">
            <a:extLst>
              <a:ext uri="{FF2B5EF4-FFF2-40B4-BE49-F238E27FC236}">
                <a16:creationId xmlns:a16="http://schemas.microsoft.com/office/drawing/2014/main" id="{52220D5A-D2DE-4F07-A776-AECA5F45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93797"/>
              </p:ext>
            </p:extLst>
          </p:nvPr>
        </p:nvGraphicFramePr>
        <p:xfrm>
          <a:off x="2662238" y="2634506"/>
          <a:ext cx="685800" cy="27511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91713111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442662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162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0234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3184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…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08293"/>
                  </a:ext>
                </a:extLst>
              </a:tr>
              <a:tr h="465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94353"/>
                  </a:ext>
                </a:extLst>
              </a:tr>
            </a:tbl>
          </a:graphicData>
        </a:graphic>
      </p:graphicFrame>
      <p:sp>
        <p:nvSpPr>
          <p:cNvPr id="19482" name="Line 26">
            <a:extLst>
              <a:ext uri="{FF2B5EF4-FFF2-40B4-BE49-F238E27FC236}">
                <a16:creationId xmlns:a16="http://schemas.microsoft.com/office/drawing/2014/main" id="{37089503-7EAB-4C08-8AE0-20E97EB37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93193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E534F13F-3512-43BC-9376-4E3B5F85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225350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0D3CE7A1-B665-4F45-8E57-D977D8E09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834406"/>
            <a:ext cx="42116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进栈操作：先将新数据送入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指向的位置，再对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，指向下一空位置，完成进栈操作。结束时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正好指向新栈顶元素所在位置的上一空位置。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出栈操作：先对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减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根据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指向取出栈顶数据元素。完成出栈操作。结束时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指向去掉原栈顶元素后的新栈顶元素所在位置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的上一空位置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771A2781-90B2-44AA-872A-C37370A8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6201618"/>
            <a:ext cx="305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(b)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进出栈说明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Group 2">
            <a:extLst>
              <a:ext uri="{FF2B5EF4-FFF2-40B4-BE49-F238E27FC236}">
                <a16:creationId xmlns:a16="http://schemas.microsoft.com/office/drawing/2014/main" id="{DD28DBED-8E12-42FA-9B5A-87960E1E6FBE}"/>
              </a:ext>
            </a:extLst>
          </p:cNvPr>
          <p:cNvGraphicFramePr>
            <a:graphicFrameLocks noGrp="1"/>
          </p:cNvGraphicFramePr>
          <p:nvPr/>
        </p:nvGraphicFramePr>
        <p:xfrm>
          <a:off x="6677025" y="1296988"/>
          <a:ext cx="685800" cy="27511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///  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98" name="Text Box 18">
            <a:extLst>
              <a:ext uri="{FF2B5EF4-FFF2-40B4-BE49-F238E27FC236}">
                <a16:creationId xmlns:a16="http://schemas.microsoft.com/office/drawing/2014/main" id="{8DD2612B-EF3A-46E6-AB44-D3EFE0478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296988"/>
            <a:ext cx="1828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4269FA2A-8F2B-495B-923C-6DC0801BB0BC}"/>
              </a:ext>
            </a:extLst>
          </p:cNvPr>
          <p:cNvSpPr>
            <a:spLocks/>
          </p:cNvSpPr>
          <p:nvPr/>
        </p:nvSpPr>
        <p:spPr bwMode="auto">
          <a:xfrm>
            <a:off x="7515225" y="1357313"/>
            <a:ext cx="152400" cy="2514600"/>
          </a:xfrm>
          <a:prstGeom prst="rightBrace">
            <a:avLst>
              <a:gd name="adj1" fmla="val 1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E278CF9C-A165-40F3-8546-DAB9D7E6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2135188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自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由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区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DA7FE035-9A77-48D8-B54B-459CF3170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010150"/>
            <a:ext cx="3990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(d)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空栈条件：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top==0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若删除元素，将发生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下溢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endParaRPr lang="zh-CN" altLang="en-US" sz="2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2F2BA96D-4D47-47C0-8661-3D7BAB418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20838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4D6CD1DE-81A8-402D-B31D-74F98895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6083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 →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AB68EDBC-2953-483E-940E-18F7A6E11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9159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27403AB5-80B8-4402-B2F1-7AA9B724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9445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 →</a:t>
            </a: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3304602-F0BB-4CD0-B704-3E45B688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276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E6E83ACA-5387-4230-9198-26325C96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622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5FC46DDC-2FB8-4AB1-BC19-1AF6296F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295400"/>
            <a:ext cx="1752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1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0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D89C8E9-2B05-4B6D-AE67-B5837617B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54600"/>
            <a:ext cx="42116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(c)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满栈条件：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top==maxleng </a:t>
            </a:r>
          </a:p>
          <a:p>
            <a:pPr eaLnBrk="1" fontAlgn="t" hangingPunct="1"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若插入元素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将发生“溢出”</a:t>
            </a:r>
          </a:p>
        </p:txBody>
      </p:sp>
      <p:graphicFrame>
        <p:nvGraphicFramePr>
          <p:cNvPr id="107550" name="Group 30">
            <a:extLst>
              <a:ext uri="{FF2B5EF4-FFF2-40B4-BE49-F238E27FC236}">
                <a16:creationId xmlns:a16="http://schemas.microsoft.com/office/drawing/2014/main" id="{AFD2666F-7A40-4968-B857-F24DE868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29333"/>
              </p:ext>
            </p:extLst>
          </p:nvPr>
        </p:nvGraphicFramePr>
        <p:xfrm>
          <a:off x="2659063" y="1281113"/>
          <a:ext cx="812800" cy="2770188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...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26" name="Text Box 46">
            <a:extLst>
              <a:ext uri="{FF2B5EF4-FFF2-40B4-BE49-F238E27FC236}">
                <a16:creationId xmlns:a16="http://schemas.microsoft.com/office/drawing/2014/main" id="{AF655118-D6B6-4F31-9FEE-45251841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9159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07504" y="1268760"/>
            <a:ext cx="892899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508250" algn="l"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+mn-cs"/>
              </a:rPr>
              <a:t>2.1  </a:t>
            </a:r>
            <a:r>
              <a:rPr lang="zh-CN" altLang="en-US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+mn-cs"/>
              </a:rPr>
              <a:t>基本数据结构（栈）    </a:t>
            </a:r>
            <a:endParaRPr lang="en-US" altLang="zh-CN" sz="2800" b="1" dirty="0">
              <a:solidFill>
                <a:srgbClr val="FF0000"/>
              </a:solidFill>
              <a:latin typeface="微软雅黑" charset="0"/>
              <a:ea typeface="微软雅黑" charset="0"/>
              <a:cs typeface="+mn-cs"/>
            </a:endParaRPr>
          </a:p>
          <a:p>
            <a:pPr marL="2508250" algn="l"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2.2  </a:t>
            </a:r>
            <a:r>
              <a:rPr lang="zh-CN" altLang="en-US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基本数据结构（队列）</a:t>
            </a:r>
            <a:endParaRPr lang="en-US" altLang="zh-CN" sz="2800" b="1" dirty="0">
              <a:solidFill>
                <a:srgbClr val="4747BA"/>
              </a:solidFill>
              <a:latin typeface="微软雅黑" charset="0"/>
              <a:ea typeface="微软雅黑" charset="0"/>
              <a:cs typeface="+mn-cs"/>
            </a:endParaRPr>
          </a:p>
          <a:p>
            <a:pPr marL="2508250" algn="l"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     </a:t>
            </a:r>
            <a:endParaRPr lang="en-US" altLang="zh-CN" sz="2800" b="1" dirty="0">
              <a:solidFill>
                <a:srgbClr val="4747BA"/>
              </a:solidFill>
              <a:latin typeface="微软雅黑" charset="0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74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3474A1-0D84-4849-A3F4-63A496055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636984"/>
            <a:ext cx="8839200" cy="624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2.</a:t>
            </a:r>
            <a:r>
              <a:rPr kumimoji="0"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顺序栈的描述</a:t>
            </a:r>
            <a:endParaRPr kumimoji="0" lang="en-US" altLang="zh-CN" sz="24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栈元素与顶指针合并定义为一个记录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结构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约定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：栈元素空间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[0..maxleng-1]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指向栈顶元素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上一空位置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** 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是栈顶标志，根据约定由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找栈顶元素。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存储空间分配方案：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(a) 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静态分配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typedef struct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{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maxleng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栈元素空间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int 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顶指针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}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为结构类型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为结构类型变量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顶指针；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s.elem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[s.top-1]---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顶元素</a:t>
            </a:r>
          </a:p>
        </p:txBody>
      </p:sp>
      <p:sp>
        <p:nvSpPr>
          <p:cNvPr id="21507" name="椭圆 1">
            <a:extLst>
              <a:ext uri="{FF2B5EF4-FFF2-40B4-BE49-F238E27FC236}">
                <a16:creationId xmlns:a16="http://schemas.microsoft.com/office/drawing/2014/main" id="{1EE299B4-F06E-4059-9985-F2E2DF70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885134"/>
            <a:ext cx="1657350" cy="720725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21508" name="直接箭头连接符 3">
            <a:extLst>
              <a:ext uri="{FF2B5EF4-FFF2-40B4-BE49-F238E27FC236}">
                <a16:creationId xmlns:a16="http://schemas.microsoft.com/office/drawing/2014/main" id="{759F9E49-4095-47D0-9004-7382E26E0D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3805634"/>
            <a:ext cx="1511300" cy="1152525"/>
          </a:xfrm>
          <a:prstGeom prst="straightConnector1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矩形 4">
            <a:extLst>
              <a:ext uri="{FF2B5EF4-FFF2-40B4-BE49-F238E27FC236}">
                <a16:creationId xmlns:a16="http://schemas.microsoft.com/office/drawing/2014/main" id="{239B916A-7D0C-4306-81D9-E4E44229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229372"/>
            <a:ext cx="2808288" cy="504825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与一般线性表区别</a:t>
            </a: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kumimoji="0"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C7F531-BFAA-44D6-B7BB-6A9ACCA9E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1552"/>
            <a:ext cx="8839200" cy="576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(b)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动态分配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#define STACK_INIT_SIZE  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#define STACKINCREMENT   10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typedef struct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{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*base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//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指向栈元素空间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int top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//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顶指针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int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stacksize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//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当前分配的栈空间大小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//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为结构类型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s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//s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为结构类型变量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--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顶指针；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s.base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[s.top-1]--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顶元素</a:t>
            </a:r>
          </a:p>
        </p:txBody>
      </p:sp>
      <p:sp>
        <p:nvSpPr>
          <p:cNvPr id="22531" name="椭圆 2">
            <a:extLst>
              <a:ext uri="{FF2B5EF4-FFF2-40B4-BE49-F238E27FC236}">
                <a16:creationId xmlns:a16="http://schemas.microsoft.com/office/drawing/2014/main" id="{C2587EB8-8D9F-4417-8D5C-D620E984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636912"/>
            <a:ext cx="1331912" cy="720725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22532" name="直接箭头连接符 5">
            <a:extLst>
              <a:ext uri="{FF2B5EF4-FFF2-40B4-BE49-F238E27FC236}">
                <a16:creationId xmlns:a16="http://schemas.microsoft.com/office/drawing/2014/main" id="{4255BB8B-02E8-4A51-B6FC-73F6BC697C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99656" y="1844005"/>
            <a:ext cx="1944688" cy="881063"/>
          </a:xfrm>
          <a:prstGeom prst="straightConnector1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矩形 6">
            <a:extLst>
              <a:ext uri="{FF2B5EF4-FFF2-40B4-BE49-F238E27FC236}">
                <a16:creationId xmlns:a16="http://schemas.microsoft.com/office/drawing/2014/main" id="{82246295-74D8-4FFC-8341-DD4259B4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1340768"/>
            <a:ext cx="2808287" cy="881063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与静态分配的区别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elem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maxleng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endParaRPr kumimoji="0"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51AEA77-F425-4308-9B50-181B9314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3375"/>
            <a:ext cx="89916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顺序栈算法</a:t>
            </a: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(1)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初始化栈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动态分配）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void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</a:t>
            </a:r>
            <a:r>
              <a:rPr lang="en-US" altLang="zh-CN" sz="2400" u="sng" dirty="0" err="1">
                <a:solidFill>
                  <a:srgbClr val="000000"/>
                </a:solidFill>
                <a:latin typeface="宋体" panose="02010600030101010101" pitchFamily="2" charset="-122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=(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*)malloc(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STACK_INIT_SIZE*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));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S.stacksize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STACK_INIT_SIZE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void main(void)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S1,S2;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InitStack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(S1);   //////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第一种分配方法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S2.base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=(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*)malloc(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STACK_INIT_SIZE*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));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S2.top=0;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            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S2.stacksize= 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STACK_INIT_SIZE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           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第二种分配方法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1E70BEF-8328-4141-9EF3-CAE68E3877F4}"/>
              </a:ext>
            </a:extLst>
          </p:cNvPr>
          <p:cNvSpPr/>
          <p:nvPr/>
        </p:nvSpPr>
        <p:spPr>
          <a:xfrm>
            <a:off x="5076056" y="980728"/>
            <a:ext cx="1944216" cy="522809"/>
          </a:xfrm>
          <a:prstGeom prst="wedgeRoundRectCallout">
            <a:avLst>
              <a:gd name="adj1" fmla="val -93262"/>
              <a:gd name="adj2" fmla="val 10032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base</a:t>
            </a:r>
            <a:r>
              <a:rPr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en-US" b="1" u="sng" dirty="0"/>
          </a:p>
        </p:txBody>
      </p:sp>
      <p:sp>
        <p:nvSpPr>
          <p:cNvPr id="23555" name="圆角矩形 2">
            <a:extLst>
              <a:ext uri="{FF2B5EF4-FFF2-40B4-BE49-F238E27FC236}">
                <a16:creationId xmlns:a16="http://schemas.microsoft.com/office/drawing/2014/main" id="{24359C7F-29E2-4519-A531-C97E6D76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24400"/>
            <a:ext cx="8208962" cy="1296988"/>
          </a:xfrm>
          <a:prstGeom prst="roundRect">
            <a:avLst>
              <a:gd name="adj" fmla="val 16667"/>
            </a:avLst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CF67206-638F-4724-BA41-92B7B2EB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7988"/>
            <a:ext cx="8839200" cy="618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进栈算法  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（约定：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指向栈顶元素的上一个位置）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int push(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S,ElemType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x)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 if 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&gt;=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S.stacksize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发生溢出，扩充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{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newbase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realloc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S.base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S.stacksize+STACKINCREMENT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)*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));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  if 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newbase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){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	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Overflow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return ERROR;}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</a:rPr>
              <a:t>S.base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</a:rPr>
              <a:t>newbase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S.stacksize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+=STACKINCREMENT;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S.base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]=x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装入元素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修改顶指针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return OK;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925F99-CF40-426F-A5E2-A88F6295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8350"/>
            <a:ext cx="874077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(3)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出栈算法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int pop(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S,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x)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if 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==0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return ERROR;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else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{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－－；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修改顶指针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x=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S.base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S.top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];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取走栈顶元素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return OK;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成功退栈，返回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</p:txBody>
      </p:sp>
      <p:cxnSp>
        <p:nvCxnSpPr>
          <p:cNvPr id="25603" name="直接箭头连接符 2">
            <a:extLst>
              <a:ext uri="{FF2B5EF4-FFF2-40B4-BE49-F238E27FC236}">
                <a16:creationId xmlns:a16="http://schemas.microsoft.com/office/drawing/2014/main" id="{E3B268FA-F626-4769-AD82-62D118C687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27313" y="1484313"/>
            <a:ext cx="3024187" cy="288925"/>
          </a:xfrm>
          <a:prstGeom prst="straightConnector1">
            <a:avLst/>
          </a:prstGeom>
          <a:noFill/>
          <a:ln w="28575" cap="rnd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圆角矩形 6">
            <a:extLst>
              <a:ext uri="{FF2B5EF4-FFF2-40B4-BE49-F238E27FC236}">
                <a16:creationId xmlns:a16="http://schemas.microsoft.com/office/drawing/2014/main" id="{640CACEA-82AF-46FB-9F9B-663A5B2A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981075"/>
            <a:ext cx="2447925" cy="792163"/>
          </a:xfrm>
          <a:prstGeom prst="roundRect">
            <a:avLst>
              <a:gd name="adj" fmla="val 16667"/>
            </a:avLst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约定：</a:t>
            </a:r>
            <a:r>
              <a:rPr kumimoji="0"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指向栈顶元素上一位置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FA7EFA-989F-45BD-AFDA-4B400585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453"/>
            <a:ext cx="88392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SqStack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e;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(S);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push(S,10);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if (push(S,20)==ERROR)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最好能判断其返回值，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做出相应处理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进栈失败！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………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if 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pop(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)==OK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{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退栈成功，处理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的值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else  {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退栈失败，提示错误信息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DB1DA7-5F28-4A74-A5AD-FD4A355B4B53}"/>
              </a:ext>
            </a:extLst>
          </p:cNvPr>
          <p:cNvGrpSpPr/>
          <p:nvPr/>
        </p:nvGrpSpPr>
        <p:grpSpPr>
          <a:xfrm>
            <a:off x="2051720" y="1477824"/>
            <a:ext cx="6260462" cy="1241103"/>
            <a:chOff x="2051720" y="1484784"/>
            <a:chExt cx="6260462" cy="1241103"/>
          </a:xfrm>
        </p:grpSpPr>
        <p:cxnSp>
          <p:nvCxnSpPr>
            <p:cNvPr id="5" name="直接箭头连接符 5">
              <a:extLst>
                <a:ext uri="{FF2B5EF4-FFF2-40B4-BE49-F238E27FC236}">
                  <a16:creationId xmlns:a16="http://schemas.microsoft.com/office/drawing/2014/main" id="{67C4225B-BF6C-49CD-A677-40174AE74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1720" y="1844824"/>
              <a:ext cx="1944688" cy="881063"/>
            </a:xfrm>
            <a:prstGeom prst="straightConnector1">
              <a:avLst/>
            </a:prstGeom>
            <a:noFill/>
            <a:ln w="28575" cap="rnd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矩形 6">
              <a:extLst>
                <a:ext uri="{FF2B5EF4-FFF2-40B4-BE49-F238E27FC236}">
                  <a16:creationId xmlns:a16="http://schemas.microsoft.com/office/drawing/2014/main" id="{8283451C-CB40-4A03-B4F9-6A8BBB9B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942" y="1484784"/>
              <a:ext cx="4284240" cy="503237"/>
            </a:xfrm>
            <a:prstGeom prst="rect">
              <a:avLst/>
            </a:prstGeom>
            <a:noFill/>
            <a:ln w="28575" cap="rnd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push(</a:t>
              </a:r>
              <a:r>
                <a:rPr lang="en-US" altLang="zh-CN" sz="24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SqStack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&amp;</a:t>
              </a:r>
              <a:r>
                <a:rPr lang="en-US" altLang="zh-CN" sz="24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S,ElemType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x)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2569BF4-3A17-4269-B5FB-7B491562D852}"/>
                </a:ext>
              </a:extLst>
            </p:cNvPr>
            <p:cNvSpPr txBox="1"/>
            <p:nvPr/>
          </p:nvSpPr>
          <p:spPr>
            <a:xfrm>
              <a:off x="2771800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对比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967CBE-AF72-4881-9737-EAB56972D2E5}"/>
              </a:ext>
            </a:extLst>
          </p:cNvPr>
          <p:cNvGrpSpPr/>
          <p:nvPr/>
        </p:nvGrpSpPr>
        <p:grpSpPr>
          <a:xfrm>
            <a:off x="2928880" y="4271824"/>
            <a:ext cx="5770281" cy="624483"/>
            <a:chOff x="2928880" y="4271824"/>
            <a:chExt cx="5770281" cy="624483"/>
          </a:xfrm>
        </p:grpSpPr>
        <p:cxnSp>
          <p:nvCxnSpPr>
            <p:cNvPr id="10" name="直接箭头连接符 5">
              <a:extLst>
                <a:ext uri="{FF2B5EF4-FFF2-40B4-BE49-F238E27FC236}">
                  <a16:creationId xmlns:a16="http://schemas.microsoft.com/office/drawing/2014/main" id="{17AD7FBA-F7AB-46CE-9591-68AD89C24D08}"/>
                </a:ext>
              </a:extLst>
            </p:cNvPr>
            <p:cNvCxnSpPr>
              <a:cxnSpLocks noChangeShapeType="1"/>
              <a:stCxn id="12" idx="3"/>
            </p:cNvCxnSpPr>
            <p:nvPr/>
          </p:nvCxnSpPr>
          <p:spPr bwMode="auto">
            <a:xfrm flipH="1">
              <a:off x="2928880" y="4549770"/>
              <a:ext cx="1499104" cy="346537"/>
            </a:xfrm>
            <a:prstGeom prst="straightConnector1">
              <a:avLst/>
            </a:prstGeom>
            <a:noFill/>
            <a:ln w="28575" cap="rnd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D712ECB7-1470-43D4-A878-0C778B83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921" y="4271824"/>
              <a:ext cx="4284240" cy="503237"/>
            </a:xfrm>
            <a:prstGeom prst="rect">
              <a:avLst/>
            </a:prstGeom>
            <a:noFill/>
            <a:ln w="28575" cap="rnd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pop(</a:t>
              </a:r>
              <a:r>
                <a:rPr lang="en-US" altLang="zh-CN" sz="24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SqStack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&amp;</a:t>
              </a:r>
              <a:r>
                <a:rPr lang="en-US" altLang="zh-CN" sz="2400" dirty="0" err="1">
                  <a:solidFill>
                    <a:srgbClr val="000000"/>
                  </a:solidFill>
                  <a:latin typeface="宋体" panose="02010600030101010101" pitchFamily="2" charset="-122"/>
                </a:rPr>
                <a:t>S,ElemType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&amp;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x)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A1576D-8E74-459D-8376-79A629BDBF11}"/>
                </a:ext>
              </a:extLst>
            </p:cNvPr>
            <p:cNvSpPr txBox="1"/>
            <p:nvPr/>
          </p:nvSpPr>
          <p:spPr>
            <a:xfrm>
              <a:off x="3635896" y="436510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A2BFBB2-F1AB-4A15-8124-7EAE48B5A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73125"/>
            <a:ext cx="8839200" cy="5148263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4.</a:t>
            </a:r>
            <a:r>
              <a:rPr kumimoji="0"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链式栈</a:t>
            </a:r>
            <a:r>
              <a:rPr kumimoji="0"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:</a:t>
            </a:r>
            <a:r>
              <a:rPr kumimoji="0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kumimoji="0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不带表头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结点的单链表</a:t>
            </a:r>
            <a:r>
              <a:rPr kumimoji="0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时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(1)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结点和指针的定义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struct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{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data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//data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为抽象元素类型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struct node *next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//next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为指针类型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} *top=NULL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   //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初始化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置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为空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78C31F-45C1-4223-B7E6-5EDEAA649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642938"/>
            <a:ext cx="8839200" cy="1476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 (2)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非空链式栈的一般形式</a:t>
            </a:r>
            <a:endParaRPr kumimoji="0"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假定元素进栈次序为：</a:t>
            </a: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0" lang="en-US" altLang="zh-CN" sz="2800" baseline="-25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0" lang="en-US" altLang="zh-CN" sz="2800" baseline="-250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…a</a:t>
            </a:r>
            <a:r>
              <a:rPr kumimoji="0" lang="en-US" altLang="zh-CN" sz="2800" baseline="-2500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kumimoji="0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不带表头</a:t>
            </a:r>
            <a:r>
              <a:rPr kumimoji="0"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结点的单链表时：</a:t>
            </a:r>
          </a:p>
        </p:txBody>
      </p:sp>
      <p:graphicFrame>
        <p:nvGraphicFramePr>
          <p:cNvPr id="116776" name="Group 40">
            <a:extLst>
              <a:ext uri="{FF2B5EF4-FFF2-40B4-BE49-F238E27FC236}">
                <a16:creationId xmlns:a16="http://schemas.microsoft.com/office/drawing/2014/main" id="{D85BCD21-326E-4699-A22F-8CC9DD099C5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779713"/>
          <a:ext cx="1295400" cy="457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777" name="Group 41">
            <a:extLst>
              <a:ext uri="{FF2B5EF4-FFF2-40B4-BE49-F238E27FC236}">
                <a16:creationId xmlns:a16="http://schemas.microsoft.com/office/drawing/2014/main" id="{1169A497-14C3-4BB4-9059-9073C89A029B}"/>
              </a:ext>
            </a:extLst>
          </p:cNvPr>
          <p:cNvGraphicFramePr>
            <a:graphicFrameLocks noGrp="1"/>
          </p:cNvGraphicFramePr>
          <p:nvPr/>
        </p:nvGraphicFramePr>
        <p:xfrm>
          <a:off x="3132138" y="2744788"/>
          <a:ext cx="1295400" cy="457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778" name="Group 42">
            <a:extLst>
              <a:ext uri="{FF2B5EF4-FFF2-40B4-BE49-F238E27FC236}">
                <a16:creationId xmlns:a16="http://schemas.microsoft.com/office/drawing/2014/main" id="{6FC93CA7-E1BE-4112-81F6-E68EE23D9F59}"/>
              </a:ext>
            </a:extLst>
          </p:cNvPr>
          <p:cNvGraphicFramePr>
            <a:graphicFrameLocks noGrp="1"/>
          </p:cNvGraphicFramePr>
          <p:nvPr/>
        </p:nvGraphicFramePr>
        <p:xfrm>
          <a:off x="6804025" y="2768600"/>
          <a:ext cx="1296988" cy="45720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65" name="Text Box 29">
            <a:extLst>
              <a:ext uri="{FF2B5EF4-FFF2-40B4-BE49-F238E27FC236}">
                <a16:creationId xmlns:a16="http://schemas.microsoft.com/office/drawing/2014/main" id="{ECD0E147-D5A5-421A-B6DC-910A0F7AD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368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116766" name="Text Box 30">
            <a:extLst>
              <a:ext uri="{FF2B5EF4-FFF2-40B4-BE49-F238E27FC236}">
                <a16:creationId xmlns:a16="http://schemas.microsoft.com/office/drawing/2014/main" id="{D9AA2768-3291-4215-8651-AB4F720DE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1780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head </a:t>
            </a:r>
          </a:p>
        </p:txBody>
      </p:sp>
      <p:sp>
        <p:nvSpPr>
          <p:cNvPr id="116767" name="Text Box 31">
            <a:extLst>
              <a:ext uri="{FF2B5EF4-FFF2-40B4-BE49-F238E27FC236}">
                <a16:creationId xmlns:a16="http://schemas.microsoft.com/office/drawing/2014/main" id="{FA16773C-60AD-4005-9C30-84BB941A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3797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116768" name="Text Box 32">
            <a:extLst>
              <a:ext uri="{FF2B5EF4-FFF2-40B4-BE49-F238E27FC236}">
                <a16:creationId xmlns:a16="http://schemas.microsoft.com/office/drawing/2014/main" id="{39E7BFCA-ACCC-4D0E-88F7-38615471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3448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2FBD8023-4C6B-47EA-8E88-65EC079C5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94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DDF5D41F-DC2B-4019-96D5-5A1FB5548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984500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3D5EFB77-AAD7-409E-ACE9-78238EB7B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984500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AFD3EC32-9501-4FB2-BCE9-1E1FDA4A5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695575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kumimoji="0" lang="en-US" altLang="zh-CN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6775" name="Line 39">
            <a:extLst>
              <a:ext uri="{FF2B5EF4-FFF2-40B4-BE49-F238E27FC236}">
                <a16:creationId xmlns:a16="http://schemas.microsoft.com/office/drawing/2014/main" id="{9B3AB68F-07D5-4F23-9F11-89ED1DE29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984500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5C39A737-1E1E-45F3-B6A6-56D1FCFC0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37025"/>
            <a:ext cx="828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进栈需要找到最后一个结点。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出栈时删除最后一个结点。</a:t>
            </a:r>
            <a:endParaRPr kumimoji="0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缺点：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进出栈时间开销大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: O(n)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8709" name="椭圆 1">
            <a:extLst>
              <a:ext uri="{FF2B5EF4-FFF2-40B4-BE49-F238E27FC236}">
                <a16:creationId xmlns:a16="http://schemas.microsoft.com/office/drawing/2014/main" id="{FB3ADF29-991F-4C78-AE1A-FE25DF45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797425"/>
            <a:ext cx="1152525" cy="1106488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如何</a:t>
            </a:r>
            <a:endParaRPr kumimoji="0"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解决？</a:t>
            </a:r>
            <a:endParaRPr kumimoji="0"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6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/>
      <p:bldP spid="116766" grpId="0"/>
      <p:bldP spid="116767" grpId="0"/>
      <p:bldP spid="116768" grpId="0"/>
      <p:bldP spid="116774" grpId="0"/>
      <p:bldP spid="287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83FAA6-02B2-4F16-9058-8DF36F499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003002"/>
            <a:ext cx="8839200" cy="1189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非空链式栈的一般形式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（续）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解决方案：将指针次序颠倒过来，</a:t>
            </a:r>
            <a:r>
              <a:rPr kumimoji="0"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head</a:t>
            </a:r>
            <a:r>
              <a:rPr kumimoji="0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指向</a:t>
            </a:r>
            <a:r>
              <a:rPr kumimoji="0"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kumimoji="0" lang="en-US" altLang="zh-CN" sz="280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17763" name="Group 3">
            <a:extLst>
              <a:ext uri="{FF2B5EF4-FFF2-40B4-BE49-F238E27FC236}">
                <a16:creationId xmlns:a16="http://schemas.microsoft.com/office/drawing/2014/main" id="{1409AE49-8B91-4C9F-BB5E-4E296CE4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71241"/>
              </p:ext>
            </p:extLst>
          </p:nvPr>
        </p:nvGraphicFramePr>
        <p:xfrm>
          <a:off x="1547813" y="3139777"/>
          <a:ext cx="1295400" cy="457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98" name="Group 38">
            <a:extLst>
              <a:ext uri="{FF2B5EF4-FFF2-40B4-BE49-F238E27FC236}">
                <a16:creationId xmlns:a16="http://schemas.microsoft.com/office/drawing/2014/main" id="{47CAF59C-6A60-4725-80D6-404D42C5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19527"/>
              </p:ext>
            </p:extLst>
          </p:nvPr>
        </p:nvGraphicFramePr>
        <p:xfrm>
          <a:off x="3132138" y="3104852"/>
          <a:ext cx="1295400" cy="4572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9" name="Group 19">
            <a:extLst>
              <a:ext uri="{FF2B5EF4-FFF2-40B4-BE49-F238E27FC236}">
                <a16:creationId xmlns:a16="http://schemas.microsoft.com/office/drawing/2014/main" id="{5F7A1C32-8FF6-464E-87CF-5B8CA422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68534"/>
              </p:ext>
            </p:extLst>
          </p:nvPr>
        </p:nvGraphicFramePr>
        <p:xfrm>
          <a:off x="6804025" y="3128665"/>
          <a:ext cx="1296988" cy="45720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3" name="Text Box 27">
            <a:extLst>
              <a:ext uri="{FF2B5EF4-FFF2-40B4-BE49-F238E27FC236}">
                <a16:creationId xmlns:a16="http://schemas.microsoft.com/office/drawing/2014/main" id="{1F0F09D4-D4AB-4AC1-9EC4-CFD5D619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9686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E35BE3CD-5A91-4773-A41B-2CF42EA24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077865"/>
            <a:ext cx="90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head 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0D21FC03-C679-4C2B-AF94-2BA0F999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73985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B00C87F5-CC38-4B73-AFF8-60CC2FE8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0492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5111AF5E-3942-471F-AC96-2E675DF1C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330646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3A6430B8-4DE9-4180-9B8D-D1BCA7346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344565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833450E4-4A12-4213-92C6-98BDAD9E3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344565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5F9B44C5-B804-4D73-8D14-608447C55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055640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kumimoji="0" lang="en-US" altLang="zh-CN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31" name="Line 35">
            <a:extLst>
              <a:ext uri="{FF2B5EF4-FFF2-40B4-BE49-F238E27FC236}">
                <a16:creationId xmlns:a16="http://schemas.microsoft.com/office/drawing/2014/main" id="{3100950D-3DD1-4C56-8757-9B450AB55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344565"/>
            <a:ext cx="43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8296A260-411B-437C-8E7C-7A9F9470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97090"/>
            <a:ext cx="82804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进栈将新结点作为首结点。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出栈时删除首结点。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优点：</a:t>
            </a:r>
            <a:r>
              <a:rPr kumimoji="0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进出栈时间为常数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: O(1)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55">
            <a:extLst>
              <a:ext uri="{FF2B5EF4-FFF2-40B4-BE49-F238E27FC236}">
                <a16:creationId xmlns:a16="http://schemas.microsoft.com/office/drawing/2014/main" id="{A2A96DFF-E433-4ED3-A6FE-F33597F4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89288"/>
            <a:ext cx="865187" cy="215900"/>
          </a:xfrm>
          <a:prstGeom prst="rect">
            <a:avLst/>
          </a:prstGeom>
          <a:solidFill>
            <a:srgbClr val="969696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30723" name="Rectangle 153">
            <a:extLst>
              <a:ext uri="{FF2B5EF4-FFF2-40B4-BE49-F238E27FC236}">
                <a16:creationId xmlns:a16="http://schemas.microsoft.com/office/drawing/2014/main" id="{C24A1205-A6C7-438C-8710-481C2EC0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63788"/>
            <a:ext cx="865187" cy="215900"/>
          </a:xfrm>
          <a:prstGeom prst="rect">
            <a:avLst/>
          </a:prstGeom>
          <a:solidFill>
            <a:srgbClr val="969696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8881ADB-31CA-4293-9F69-ABF019FC2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54025"/>
            <a:ext cx="8839200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链式栈的进栈：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压入元素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为顶指针的链式栈</a:t>
            </a:r>
          </a:p>
        </p:txBody>
      </p:sp>
      <p:graphicFrame>
        <p:nvGraphicFramePr>
          <p:cNvPr id="58514" name="Group 146">
            <a:extLst>
              <a:ext uri="{FF2B5EF4-FFF2-40B4-BE49-F238E27FC236}">
                <a16:creationId xmlns:a16="http://schemas.microsoft.com/office/drawing/2014/main" id="{3AAF025E-2AFC-4A19-BCE8-D9ED5A33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6732"/>
              </p:ext>
            </p:extLst>
          </p:nvPr>
        </p:nvGraphicFramePr>
        <p:xfrm>
          <a:off x="3698875" y="2639963"/>
          <a:ext cx="9906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7" name="Group 129">
            <a:extLst>
              <a:ext uri="{FF2B5EF4-FFF2-40B4-BE49-F238E27FC236}">
                <a16:creationId xmlns:a16="http://schemas.microsoft.com/office/drawing/2014/main" id="{1C347570-41BF-4113-9BC3-1597DC69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40703"/>
              </p:ext>
            </p:extLst>
          </p:nvPr>
        </p:nvGraphicFramePr>
        <p:xfrm>
          <a:off x="5978525" y="2624088"/>
          <a:ext cx="1144588" cy="457200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1" name="Text Box 33">
            <a:extLst>
              <a:ext uri="{FF2B5EF4-FFF2-40B4-BE49-F238E27FC236}">
                <a16:creationId xmlns:a16="http://schemas.microsoft.com/office/drawing/2014/main" id="{22EC77FB-2C4C-4BE9-A4BB-AECCF10A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6399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30742" name="Text Box 38">
            <a:extLst>
              <a:ext uri="{FF2B5EF4-FFF2-40B4-BE49-F238E27FC236}">
                <a16:creationId xmlns:a16="http://schemas.microsoft.com/office/drawing/2014/main" id="{8684B899-39CF-4A55-A039-F8227E02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2938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</a:p>
        </p:txBody>
      </p:sp>
      <p:graphicFrame>
        <p:nvGraphicFramePr>
          <p:cNvPr id="58520" name="Group 152">
            <a:extLst>
              <a:ext uri="{FF2B5EF4-FFF2-40B4-BE49-F238E27FC236}">
                <a16:creationId xmlns:a16="http://schemas.microsoft.com/office/drawing/2014/main" id="{A0FF2271-175D-455B-9E63-EB5545F9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53522"/>
              </p:ext>
            </p:extLst>
          </p:nvPr>
        </p:nvGraphicFramePr>
        <p:xfrm>
          <a:off x="2430463" y="3532138"/>
          <a:ext cx="990600" cy="396875"/>
        </p:xfrm>
        <a:graphic>
          <a:graphicData uri="http://schemas.openxmlformats.org/drawingml/2006/table">
            <a:tbl>
              <a:tblPr/>
              <a:tblGrid>
                <a:gridCol w="48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78" name="Text Box 56">
            <a:extLst>
              <a:ext uri="{FF2B5EF4-FFF2-40B4-BE49-F238E27FC236}">
                <a16:creationId xmlns:a16="http://schemas.microsoft.com/office/drawing/2014/main" id="{A6928FAF-6B03-48F9-8386-46F3FBB6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733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8425" name="Line 57">
            <a:extLst>
              <a:ext uri="{FF2B5EF4-FFF2-40B4-BE49-F238E27FC236}">
                <a16:creationId xmlns:a16="http://schemas.microsoft.com/office/drawing/2014/main" id="{3842EFB0-DC25-4350-930D-60FDF0860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200" y="3690888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Line 59">
            <a:extLst>
              <a:ext uri="{FF2B5EF4-FFF2-40B4-BE49-F238E27FC236}">
                <a16:creationId xmlns:a16="http://schemas.microsoft.com/office/drawing/2014/main" id="{C92F76D7-81EC-4886-B53B-F98EBDA7E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3051125"/>
            <a:ext cx="495300" cy="682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8" name="Line 60">
            <a:extLst>
              <a:ext uri="{FF2B5EF4-FFF2-40B4-BE49-F238E27FC236}">
                <a16:creationId xmlns:a16="http://schemas.microsoft.com/office/drawing/2014/main" id="{6433E250-9599-4FFB-8D6A-742938D84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2835225"/>
            <a:ext cx="576262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98">
            <a:extLst>
              <a:ext uri="{FF2B5EF4-FFF2-40B4-BE49-F238E27FC236}">
                <a16:creationId xmlns:a16="http://schemas.microsoft.com/office/drawing/2014/main" id="{A9AA2CD1-B2BE-4373-9880-D57051B3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5" y="2852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99">
            <a:extLst>
              <a:ext uri="{FF2B5EF4-FFF2-40B4-BE49-F238E27FC236}">
                <a16:creationId xmlns:a16="http://schemas.microsoft.com/office/drawing/2014/main" id="{4573DEEE-5C5C-46D8-BD12-391B3CC7C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2852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Text Box 100">
            <a:extLst>
              <a:ext uri="{FF2B5EF4-FFF2-40B4-BE49-F238E27FC236}">
                <a16:creationId xmlns:a16="http://schemas.microsoft.com/office/drawing/2014/main" id="{D6929C21-7164-40E1-9BEE-1139BC460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254788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</a:p>
        </p:txBody>
      </p:sp>
      <p:sp>
        <p:nvSpPr>
          <p:cNvPr id="30758" name="Text Box 108">
            <a:extLst>
              <a:ext uri="{FF2B5EF4-FFF2-40B4-BE49-F238E27FC236}">
                <a16:creationId xmlns:a16="http://schemas.microsoft.com/office/drawing/2014/main" id="{4DFE8283-2185-495E-B09C-1435DDC7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14161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58504" name="Line 136">
            <a:extLst>
              <a:ext uri="{FF2B5EF4-FFF2-40B4-BE49-F238E27FC236}">
                <a16:creationId xmlns:a16="http://schemas.microsoft.com/office/drawing/2014/main" id="{671A488D-02E6-4092-B3B0-A279689C5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2852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22" name="Text Box 154">
            <a:extLst>
              <a:ext uri="{FF2B5EF4-FFF2-40B4-BE49-F238E27FC236}">
                <a16:creationId xmlns:a16="http://schemas.microsoft.com/office/drawing/2014/main" id="{1894DA45-4CA7-49D5-B6B9-260BE3C2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81450"/>
            <a:ext cx="77771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p=(struct node *)malloc(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(struct node));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p-&gt;data=e;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p-&gt;next=top;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top=p;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82231448-051B-4510-AB1E-1AD97445A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4543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D04819-E94C-455D-A82D-A957366AB015}"/>
              </a:ext>
            </a:extLst>
          </p:cNvPr>
          <p:cNvGrpSpPr/>
          <p:nvPr/>
        </p:nvGrpSpPr>
        <p:grpSpPr>
          <a:xfrm>
            <a:off x="2108200" y="2923092"/>
            <a:ext cx="1453882" cy="527225"/>
            <a:chOff x="2108200" y="2923092"/>
            <a:chExt cx="1453882" cy="52722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BDE3B49-FC4C-4651-AF3C-5201FD8BAF25}"/>
                </a:ext>
              </a:extLst>
            </p:cNvPr>
            <p:cNvSpPr txBox="1"/>
            <p:nvPr/>
          </p:nvSpPr>
          <p:spPr>
            <a:xfrm>
              <a:off x="3104882" y="308098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BD20748-D10A-4939-9A42-CC39C7E06329}"/>
                </a:ext>
              </a:extLst>
            </p:cNvPr>
            <p:cNvSpPr txBox="1"/>
            <p:nvPr/>
          </p:nvSpPr>
          <p:spPr>
            <a:xfrm>
              <a:off x="2108200" y="292309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(2)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A53FA5C2-8C9B-4486-9FFD-4CE1C1226B06}"/>
              </a:ext>
            </a:extLst>
          </p:cNvPr>
          <p:cNvSpPr/>
          <p:nvPr/>
        </p:nvSpPr>
        <p:spPr>
          <a:xfrm>
            <a:off x="1043608" y="3263817"/>
            <a:ext cx="2808312" cy="101607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8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" grpId="0" animBg="1"/>
      <p:bldP spid="53278" grpId="0"/>
      <p:bldP spid="20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050806-F722-4907-A503-33C1574E9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1" y="718992"/>
            <a:ext cx="8308975" cy="22327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栈和队列</a:t>
            </a:r>
            <a:endParaRPr kumimoji="0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回顾：线性表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L=(a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,a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,,...,a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可在</a:t>
            </a:r>
            <a:r>
              <a:rPr kumimoji="0"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任意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=1,2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,...,n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,n+1)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个位置插入新元素，或删除</a:t>
            </a:r>
            <a:r>
              <a:rPr kumimoji="0"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任意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=1,2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,...,n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个元素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3A438-1164-4D7F-BAE8-84ACB405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" y="3428454"/>
            <a:ext cx="83089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受限数据结构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----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插入和删除受限制的线性表。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1.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(stack)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2.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队列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(queue)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都属于插入和删除受限制的线性表。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E19D8F-915D-4651-8772-0753ADD16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33736"/>
            <a:ext cx="88392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进栈算法：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struct node *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push_link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(struct node *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top,Elemtype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struct node *p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int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leng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(struct node)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确定新结点空间的大小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p=(struct node *)malloc(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leng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生成新结点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p-&gt;data=e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装入元素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p-&gt;next=top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插入新结点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top=p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//top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指向新结点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return top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返回指针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DCA074-728E-4C3E-9C4D-AF53E6E4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64704"/>
            <a:ext cx="5162119" cy="14130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6">
            <a:extLst>
              <a:ext uri="{FF2B5EF4-FFF2-40B4-BE49-F238E27FC236}">
                <a16:creationId xmlns:a16="http://schemas.microsoft.com/office/drawing/2014/main" id="{75D5C761-83BD-4AF9-A103-3F2098B8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100288"/>
            <a:ext cx="865187" cy="215900"/>
          </a:xfrm>
          <a:prstGeom prst="rect">
            <a:avLst/>
          </a:prstGeom>
          <a:solidFill>
            <a:srgbClr val="969696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6C086BFC-ABFE-48B1-86DA-7BF84687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8113"/>
            <a:ext cx="865187" cy="215900"/>
          </a:xfrm>
          <a:prstGeom prst="rect">
            <a:avLst/>
          </a:prstGeom>
          <a:solidFill>
            <a:srgbClr val="969696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690962-69EC-41D9-9067-E8E4E3B3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55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链式栈的退栈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D4FB3CD0-DF4E-43BF-A063-133FF1F9D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13867"/>
              </p:ext>
            </p:extLst>
          </p:nvPr>
        </p:nvGraphicFramePr>
        <p:xfrm>
          <a:off x="2347913" y="2901850"/>
          <a:ext cx="9906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2">
            <a:extLst>
              <a:ext uri="{FF2B5EF4-FFF2-40B4-BE49-F238E27FC236}">
                <a16:creationId xmlns:a16="http://schemas.microsoft.com/office/drawing/2014/main" id="{307D27BA-B240-460B-A766-9A1C78AFD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5347"/>
              </p:ext>
            </p:extLst>
          </p:nvPr>
        </p:nvGraphicFramePr>
        <p:xfrm>
          <a:off x="6913563" y="2885975"/>
          <a:ext cx="1330325" cy="457200"/>
        </p:xfrm>
        <a:graphic>
          <a:graphicData uri="http://schemas.openxmlformats.org/drawingml/2006/table">
            <a:tbl>
              <a:tblPr/>
              <a:tblGrid>
                <a:gridCol w="80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marL="91404" marR="91404"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^</a:t>
                      </a:r>
                    </a:p>
                  </a:txBody>
                  <a:tcPr marL="91404" marR="91404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20">
            <a:extLst>
              <a:ext uri="{FF2B5EF4-FFF2-40B4-BE49-F238E27FC236}">
                <a16:creationId xmlns:a16="http://schemas.microsoft.com/office/drawing/2014/main" id="{095DF6FF-8DEE-4CF6-B696-BE90B226E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29018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871BC4E9-A8B2-4BF6-9BD0-8E84AC01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034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0402D28-70E5-45A6-95F1-CC2761F95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750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1D11E6C9-6990-4150-A759-D0BAE64F1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313" y="2390675"/>
            <a:ext cx="482600" cy="52121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4FE1942F-035F-4E07-83A9-60D38CA68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713" y="311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4188579-4C4E-4A5B-9E5C-18384F11C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113" y="311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3639BEA3-CA5A-4C52-A199-D5F7EF5B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489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F792B15-12E0-468A-9CFE-EDDF3C8A3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75" y="32145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D771FC06-C5CA-4A52-B5BE-31EBCD85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84257"/>
              </p:ext>
            </p:extLst>
          </p:nvPr>
        </p:nvGraphicFramePr>
        <p:xfrm>
          <a:off x="3719513" y="2885975"/>
          <a:ext cx="1143000" cy="457200"/>
        </p:xfrm>
        <a:graphic>
          <a:graphicData uri="http://schemas.openxmlformats.org/drawingml/2006/table">
            <a:tbl>
              <a:tblPr/>
              <a:tblGrid>
                <a:gridCol w="8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36">
            <a:extLst>
              <a:ext uri="{FF2B5EF4-FFF2-40B4-BE49-F238E27FC236}">
                <a16:creationId xmlns:a16="http://schemas.microsoft.com/office/drawing/2014/main" id="{EC3E9181-5741-472E-85B6-32F61BF62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311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37">
            <a:extLst>
              <a:ext uri="{FF2B5EF4-FFF2-40B4-BE49-F238E27FC236}">
                <a16:creationId xmlns:a16="http://schemas.microsoft.com/office/drawing/2014/main" id="{38FD0E9B-5E6D-4A25-A64F-2A787A63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8859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8FC771EF-8B5B-4455-A30E-67C689F7F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36940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新栈顶</a:t>
            </a:r>
          </a:p>
        </p:txBody>
      </p:sp>
      <p:sp>
        <p:nvSpPr>
          <p:cNvPr id="23" name="Line 71">
            <a:extLst>
              <a:ext uri="{FF2B5EF4-FFF2-40B4-BE49-F238E27FC236}">
                <a16:creationId xmlns:a16="http://schemas.microsoft.com/office/drawing/2014/main" id="{58702A4D-2226-4F90-B5EF-F164FA89D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71738"/>
            <a:ext cx="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72">
            <a:extLst>
              <a:ext uri="{FF2B5EF4-FFF2-40B4-BE49-F238E27FC236}">
                <a16:creationId xmlns:a16="http://schemas.microsoft.com/office/drawing/2014/main" id="{F0F4ADC9-BEC6-4551-8058-C0387F2EB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76538"/>
            <a:ext cx="2743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3">
            <a:extLst>
              <a:ext uri="{FF2B5EF4-FFF2-40B4-BE49-F238E27FC236}">
                <a16:creationId xmlns:a16="http://schemas.microsoft.com/office/drawing/2014/main" id="{96CB0A96-0C8D-4B0A-9A53-CCC91175B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347938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12E8ED27-7E14-4DBE-91AD-F4187750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68713"/>
            <a:ext cx="784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p=top;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top=top-&gt;next;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free(p);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2A6BAB-389B-4FF1-8A3D-5D4FBE57E0FE}"/>
              </a:ext>
            </a:extLst>
          </p:cNvPr>
          <p:cNvGrpSpPr/>
          <p:nvPr/>
        </p:nvGrpSpPr>
        <p:grpSpPr>
          <a:xfrm>
            <a:off x="1954213" y="2301641"/>
            <a:ext cx="1117600" cy="1569100"/>
            <a:chOff x="1954213" y="2301641"/>
            <a:chExt cx="1117600" cy="15691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48C517C-C2CB-4071-BF39-B5CCF4C8108E}"/>
                </a:ext>
              </a:extLst>
            </p:cNvPr>
            <p:cNvSpPr txBox="1"/>
            <p:nvPr/>
          </p:nvSpPr>
          <p:spPr>
            <a:xfrm>
              <a:off x="1954213" y="230164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15EF1D6-F485-4876-B552-3792F2A117C9}"/>
                </a:ext>
              </a:extLst>
            </p:cNvPr>
            <p:cNvSpPr txBox="1"/>
            <p:nvPr/>
          </p:nvSpPr>
          <p:spPr>
            <a:xfrm>
              <a:off x="2614613" y="35014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(2)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94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7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2A0617D-9BF7-4E74-BC29-E34D1F5C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2675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struct node *pop(struct node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top,Elemtype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struct node *p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if (top==NULL) return NULL;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p=top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//p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指向原栈的顶结点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(*e)=p-&gt;data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取出原栈的顶元素送（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top=top-&gt;next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删除原栈的顶结点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free(p)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释放原栈顶结点的空间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return top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返回新的栈顶指针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0ACA6C2-2BD3-48D6-80B3-2BAC14CD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92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退栈算法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98CE6-2750-49A0-80A2-94F1E8D2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865249"/>
            <a:ext cx="6709060" cy="18201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3331407-CBB0-4D08-8B8B-CCBC019C8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620688"/>
            <a:ext cx="8153400" cy="633670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2.1</a:t>
            </a: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.3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栈的应用举例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栈的基本用途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保存暂时不用的数或存储地址。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[1] 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数制转换</a:t>
            </a:r>
            <a:endParaRPr kumimoji="0"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给定十进制数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N=1348,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转换为八进制数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依次求余数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并送入栈中，直到商为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(1) r1=1348%8=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求余数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n1=1348/8=168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求商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(2) r2=168%8=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求余数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n2=168/8=21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求商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(3) r3=21%8=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求余数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n3=21/8=2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求商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(4) r4=2%8=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求余数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n4=2/8=0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求商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依次退栈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R=2504</a:t>
            </a:r>
          </a:p>
        </p:txBody>
      </p:sp>
      <p:graphicFrame>
        <p:nvGraphicFramePr>
          <p:cNvPr id="57400" name="Group 56">
            <a:extLst>
              <a:ext uri="{FF2B5EF4-FFF2-40B4-BE49-F238E27FC236}">
                <a16:creationId xmlns:a16="http://schemas.microsoft.com/office/drawing/2014/main" id="{CDE7E981-6F83-4CB6-AAEE-F017856EE024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057400"/>
          <a:ext cx="457200" cy="15844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4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402" name="Group 58">
            <a:extLst>
              <a:ext uri="{FF2B5EF4-FFF2-40B4-BE49-F238E27FC236}">
                <a16:creationId xmlns:a16="http://schemas.microsoft.com/office/drawing/2014/main" id="{9F875696-A8B5-451C-921E-53AEFA5E0584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057400"/>
          <a:ext cx="457200" cy="15844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4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405" name="Group 61">
            <a:extLst>
              <a:ext uri="{FF2B5EF4-FFF2-40B4-BE49-F238E27FC236}">
                <a16:creationId xmlns:a16="http://schemas.microsoft.com/office/drawing/2014/main" id="{FBF5AD36-CE0B-4DAD-8954-772C1F5C63FE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4343400"/>
          <a:ext cx="457200" cy="15844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5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4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406" name="Group 62">
            <a:extLst>
              <a:ext uri="{FF2B5EF4-FFF2-40B4-BE49-F238E27FC236}">
                <a16:creationId xmlns:a16="http://schemas.microsoft.com/office/drawing/2014/main" id="{33B1AB60-D831-402A-9053-06C42DC33425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4286250"/>
          <a:ext cx="457200" cy="15844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2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5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4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7" name="Text Box 53">
            <a:extLst>
              <a:ext uri="{FF2B5EF4-FFF2-40B4-BE49-F238E27FC236}">
                <a16:creationId xmlns:a16="http://schemas.microsoft.com/office/drawing/2014/main" id="{352C6531-E935-4CD8-8BDD-2C1E8333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5760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(1) 4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(2) 0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4868" name="Text Box 54">
            <a:extLst>
              <a:ext uri="{FF2B5EF4-FFF2-40B4-BE49-F238E27FC236}">
                <a16:creationId xmlns:a16="http://schemas.microsoft.com/office/drawing/2014/main" id="{27E97F5D-EA3C-4E0A-BB57-F009A08C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(3) 5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(4) 2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4869" name="Line 63">
            <a:extLst>
              <a:ext uri="{FF2B5EF4-FFF2-40B4-BE49-F238E27FC236}">
                <a16:creationId xmlns:a16="http://schemas.microsoft.com/office/drawing/2014/main" id="{0842ACED-F231-422F-B021-50C5A6DE9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0" name="Line 64">
            <a:extLst>
              <a:ext uri="{FF2B5EF4-FFF2-40B4-BE49-F238E27FC236}">
                <a16:creationId xmlns:a16="http://schemas.microsoft.com/office/drawing/2014/main" id="{1AEBBE0E-A868-4418-A308-EDB158FB4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1" name="Line 65">
            <a:extLst>
              <a:ext uri="{FF2B5EF4-FFF2-40B4-BE49-F238E27FC236}">
                <a16:creationId xmlns:a16="http://schemas.microsoft.com/office/drawing/2014/main" id="{9495BF53-0F13-4138-9476-925E31D9E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2" name="Line 66">
            <a:extLst>
              <a:ext uri="{FF2B5EF4-FFF2-40B4-BE49-F238E27FC236}">
                <a16:creationId xmlns:a16="http://schemas.microsoft.com/office/drawing/2014/main" id="{D00F94F1-E5C1-4EF6-BCA2-DB68E0E10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4F4DD2B-627A-4398-8531-46F50168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796751"/>
            <a:ext cx="4953000" cy="6016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[2] </a:t>
            </a:r>
            <a:r>
              <a:rPr kumimoji="0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判定表达式中的括号匹配</a:t>
            </a:r>
            <a:endParaRPr kumimoji="0"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1.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括号匹配的表达式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{...(...( )...)...}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[...{...( )...( )...}...]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2.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括号不匹配的表达式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{...[ 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}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...]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[...(...( )...)...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3.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判定括号不匹配的方法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 ( ...{ ...{ ...}...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↑   ↑   ↑  ↑  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(1)  (2)  (3) (4) (5)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6390" name="Group 70">
            <a:extLst>
              <a:ext uri="{FF2B5EF4-FFF2-40B4-BE49-F238E27FC236}">
                <a16:creationId xmlns:a16="http://schemas.microsoft.com/office/drawing/2014/main" id="{B56A4A65-FE9B-4118-9FE6-D71180E2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86424"/>
              </p:ext>
            </p:extLst>
          </p:nvPr>
        </p:nvGraphicFramePr>
        <p:xfrm>
          <a:off x="6305550" y="728613"/>
          <a:ext cx="457200" cy="11890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(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391" name="Group 71">
            <a:extLst>
              <a:ext uri="{FF2B5EF4-FFF2-40B4-BE49-F238E27FC236}">
                <a16:creationId xmlns:a16="http://schemas.microsoft.com/office/drawing/2014/main" id="{6BFEC822-7AAD-4B3D-92F9-6AA2E1A9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64914"/>
              </p:ext>
            </p:extLst>
          </p:nvPr>
        </p:nvGraphicFramePr>
        <p:xfrm>
          <a:off x="7524750" y="761951"/>
          <a:ext cx="457200" cy="11890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{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(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389" name="Group 69">
            <a:extLst>
              <a:ext uri="{FF2B5EF4-FFF2-40B4-BE49-F238E27FC236}">
                <a16:creationId xmlns:a16="http://schemas.microsoft.com/office/drawing/2014/main" id="{9F16A03E-3172-4E92-B65D-6C15DC4CF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59671"/>
              </p:ext>
            </p:extLst>
          </p:nvPr>
        </p:nvGraphicFramePr>
        <p:xfrm>
          <a:off x="6305550" y="2879551"/>
          <a:ext cx="457200" cy="11890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{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{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(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409" name="Group 89">
            <a:extLst>
              <a:ext uri="{FF2B5EF4-FFF2-40B4-BE49-F238E27FC236}">
                <a16:creationId xmlns:a16="http://schemas.microsoft.com/office/drawing/2014/main" id="{0990B5A1-8D87-4390-A236-E858CAD29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01651"/>
              </p:ext>
            </p:extLst>
          </p:nvPr>
        </p:nvGraphicFramePr>
        <p:xfrm>
          <a:off x="7524750" y="2879551"/>
          <a:ext cx="457200" cy="11906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{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(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410" name="Text Box 51">
            <a:extLst>
              <a:ext uri="{FF2B5EF4-FFF2-40B4-BE49-F238E27FC236}">
                <a16:creationId xmlns:a16="http://schemas.microsoft.com/office/drawing/2014/main" id="{88BBD5D7-68B1-4DC0-817B-55140B1CB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024013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(2)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sp>
        <p:nvSpPr>
          <p:cNvPr id="58411" name="Line 52">
            <a:extLst>
              <a:ext uri="{FF2B5EF4-FFF2-40B4-BE49-F238E27FC236}">
                <a16:creationId xmlns:a16="http://schemas.microsoft.com/office/drawing/2014/main" id="{A470CEDB-DDE5-44FC-9C7D-5AB81934E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1719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2" name="Line 53">
            <a:extLst>
              <a:ext uri="{FF2B5EF4-FFF2-40B4-BE49-F238E27FC236}">
                <a16:creationId xmlns:a16="http://schemas.microsoft.com/office/drawing/2014/main" id="{26B9CD10-CF57-4DE6-9E4B-A917B9806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31081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Line 54">
            <a:extLst>
              <a:ext uri="{FF2B5EF4-FFF2-40B4-BE49-F238E27FC236}">
                <a16:creationId xmlns:a16="http://schemas.microsoft.com/office/drawing/2014/main" id="{781E751B-C823-44DC-8FAE-890B0646F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14144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4" name="Line 55">
            <a:extLst>
              <a:ext uri="{FF2B5EF4-FFF2-40B4-BE49-F238E27FC236}">
                <a16:creationId xmlns:a16="http://schemas.microsoft.com/office/drawing/2014/main" id="{3D10527F-A39C-44F7-AA53-AAE26A773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4891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5" name="Text Box 61">
            <a:extLst>
              <a:ext uri="{FF2B5EF4-FFF2-40B4-BE49-F238E27FC236}">
                <a16:creationId xmlns:a16="http://schemas.microsoft.com/office/drawing/2014/main" id="{4048CE89-9765-478B-B8DD-17F23EDB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4311476"/>
            <a:ext cx="317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 (4)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退栈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56410" name="Group 90">
            <a:extLst>
              <a:ext uri="{FF2B5EF4-FFF2-40B4-BE49-F238E27FC236}">
                <a16:creationId xmlns:a16="http://schemas.microsoft.com/office/drawing/2014/main" id="{9B681519-3536-4D9E-B113-67FA0AB7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43165"/>
              </p:ext>
            </p:extLst>
          </p:nvPr>
        </p:nvGraphicFramePr>
        <p:xfrm>
          <a:off x="6299200" y="4970289"/>
          <a:ext cx="457200" cy="11906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{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(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426" name="Line 87">
            <a:extLst>
              <a:ext uri="{FF2B5EF4-FFF2-40B4-BE49-F238E27FC236}">
                <a16:creationId xmlns:a16="http://schemas.microsoft.com/office/drawing/2014/main" id="{5D772011-ABBC-4837-B479-CDDB3E02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57988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Text Box 88">
            <a:extLst>
              <a:ext uri="{FF2B5EF4-FFF2-40B4-BE49-F238E27FC236}">
                <a16:creationId xmlns:a16="http://schemas.microsoft.com/office/drawing/2014/main" id="{23FDBAFD-7DFB-4DDD-A72D-2BF0075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6159326"/>
            <a:ext cx="3031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(5)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不匹配</a:t>
            </a:r>
          </a:p>
        </p:txBody>
      </p:sp>
      <p:sp>
        <p:nvSpPr>
          <p:cNvPr id="35901" name="Line 91">
            <a:extLst>
              <a:ext uri="{FF2B5EF4-FFF2-40B4-BE49-F238E27FC236}">
                <a16:creationId xmlns:a16="http://schemas.microsoft.com/office/drawing/2014/main" id="{94A44DB1-92D8-4750-9159-C20F88FCB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669751"/>
            <a:ext cx="0" cy="571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9" name="AutoShape 95">
            <a:extLst>
              <a:ext uri="{FF2B5EF4-FFF2-40B4-BE49-F238E27FC236}">
                <a16:creationId xmlns:a16="http://schemas.microsoft.com/office/drawing/2014/main" id="{912E2371-6482-4ED2-A5F9-9EE023CC5021}"/>
              </a:ext>
            </a:extLst>
          </p:cNvPr>
          <p:cNvSpPr>
            <a:spLocks noChangeArrowheads="1"/>
          </p:cNvSpPr>
          <p:nvPr/>
        </p:nvSpPr>
        <p:spPr bwMode="auto">
          <a:xfrm rot="18046292">
            <a:off x="3238384" y="3623974"/>
            <a:ext cx="3310194" cy="457200"/>
          </a:xfrm>
          <a:prstGeom prst="rightArrow">
            <a:avLst>
              <a:gd name="adj1" fmla="val 50000"/>
              <a:gd name="adj2" fmla="val 54172"/>
            </a:avLst>
          </a:prstGeom>
          <a:solidFill>
            <a:srgbClr val="990033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0" grpId="0"/>
      <p:bldP spid="58415" grpId="0"/>
      <p:bldP spid="58427" grpId="0"/>
      <p:bldP spid="584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4F4DD2B-627A-4398-8531-46F50168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796752"/>
            <a:ext cx="6696869" cy="6696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课堂思考题：栈如何实现多重递归调用？</a:t>
            </a:r>
            <a:endParaRPr kumimoji="0"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E57113-F2DC-4A1B-9498-7E8B201A3552}"/>
              </a:ext>
            </a:extLst>
          </p:cNvPr>
          <p:cNvCxnSpPr>
            <a:cxnSpLocks/>
          </p:cNvCxnSpPr>
          <p:nvPr/>
        </p:nvCxnSpPr>
        <p:spPr>
          <a:xfrm>
            <a:off x="899592" y="1916832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35AE2C-A50B-4174-B509-5FE98F01881C}"/>
              </a:ext>
            </a:extLst>
          </p:cNvPr>
          <p:cNvCxnSpPr>
            <a:cxnSpLocks/>
          </p:cNvCxnSpPr>
          <p:nvPr/>
        </p:nvCxnSpPr>
        <p:spPr>
          <a:xfrm>
            <a:off x="899592" y="3284984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6C61B8-E938-42E8-A8A7-0C13C5AF2E99}"/>
              </a:ext>
            </a:extLst>
          </p:cNvPr>
          <p:cNvCxnSpPr>
            <a:cxnSpLocks/>
          </p:cNvCxnSpPr>
          <p:nvPr/>
        </p:nvCxnSpPr>
        <p:spPr>
          <a:xfrm>
            <a:off x="1763688" y="2420888"/>
            <a:ext cx="0" cy="864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4ECB4D9-8886-46F2-9441-CA94C44365A1}"/>
              </a:ext>
            </a:extLst>
          </p:cNvPr>
          <p:cNvCxnSpPr>
            <a:cxnSpLocks/>
          </p:cNvCxnSpPr>
          <p:nvPr/>
        </p:nvCxnSpPr>
        <p:spPr>
          <a:xfrm>
            <a:off x="1763688" y="3429000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55CA7F5-9001-4C98-89A1-977EE3A291D5}"/>
              </a:ext>
            </a:extLst>
          </p:cNvPr>
          <p:cNvCxnSpPr>
            <a:cxnSpLocks/>
          </p:cNvCxnSpPr>
          <p:nvPr/>
        </p:nvCxnSpPr>
        <p:spPr>
          <a:xfrm>
            <a:off x="2461764" y="2528900"/>
            <a:ext cx="0" cy="7644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87AFDE3-C442-49AB-B730-C9112A75F12B}"/>
              </a:ext>
            </a:extLst>
          </p:cNvPr>
          <p:cNvCxnSpPr>
            <a:cxnSpLocks/>
          </p:cNvCxnSpPr>
          <p:nvPr/>
        </p:nvCxnSpPr>
        <p:spPr>
          <a:xfrm flipH="1">
            <a:off x="2426740" y="3401380"/>
            <a:ext cx="21024" cy="639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9FAA86-9CF8-4862-9596-5F4F40891350}"/>
              </a:ext>
            </a:extLst>
          </p:cNvPr>
          <p:cNvCxnSpPr>
            <a:cxnSpLocks/>
          </p:cNvCxnSpPr>
          <p:nvPr/>
        </p:nvCxnSpPr>
        <p:spPr>
          <a:xfrm flipH="1">
            <a:off x="3189847" y="2780928"/>
            <a:ext cx="14001" cy="1260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DF4A2A2-7C59-4F65-BF0A-536D2C356746}"/>
              </a:ext>
            </a:extLst>
          </p:cNvPr>
          <p:cNvCxnSpPr/>
          <p:nvPr/>
        </p:nvCxnSpPr>
        <p:spPr>
          <a:xfrm flipV="1">
            <a:off x="899592" y="2420888"/>
            <a:ext cx="864096" cy="720080"/>
          </a:xfrm>
          <a:prstGeom prst="line">
            <a:avLst/>
          </a:prstGeom>
          <a:ln w="127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F0CFA6-2308-4F19-B583-994C95075EC4}"/>
              </a:ext>
            </a:extLst>
          </p:cNvPr>
          <p:cNvCxnSpPr>
            <a:cxnSpLocks/>
          </p:cNvCxnSpPr>
          <p:nvPr/>
        </p:nvCxnSpPr>
        <p:spPr>
          <a:xfrm flipV="1">
            <a:off x="2447764" y="2780928"/>
            <a:ext cx="756084" cy="504056"/>
          </a:xfrm>
          <a:prstGeom prst="line">
            <a:avLst/>
          </a:prstGeom>
          <a:ln w="127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AA5E13-AD5E-4C22-AE0B-52BDC454343B}"/>
              </a:ext>
            </a:extLst>
          </p:cNvPr>
          <p:cNvCxnSpPr>
            <a:cxnSpLocks/>
          </p:cNvCxnSpPr>
          <p:nvPr/>
        </p:nvCxnSpPr>
        <p:spPr>
          <a:xfrm>
            <a:off x="899592" y="3284984"/>
            <a:ext cx="850095" cy="918496"/>
          </a:xfrm>
          <a:prstGeom prst="line">
            <a:avLst/>
          </a:prstGeom>
          <a:ln w="12700">
            <a:solidFill>
              <a:srgbClr val="FF33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A0D618-BB58-4018-B143-787C3DD4F0E6}"/>
              </a:ext>
            </a:extLst>
          </p:cNvPr>
          <p:cNvCxnSpPr>
            <a:cxnSpLocks/>
          </p:cNvCxnSpPr>
          <p:nvPr/>
        </p:nvCxnSpPr>
        <p:spPr>
          <a:xfrm flipV="1">
            <a:off x="1763688" y="2528900"/>
            <a:ext cx="684076" cy="764468"/>
          </a:xfrm>
          <a:prstGeom prst="line">
            <a:avLst/>
          </a:prstGeom>
          <a:ln w="127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51EDA04-82E0-4310-BC35-7D35666BAF23}"/>
              </a:ext>
            </a:extLst>
          </p:cNvPr>
          <p:cNvCxnSpPr>
            <a:cxnSpLocks/>
          </p:cNvCxnSpPr>
          <p:nvPr/>
        </p:nvCxnSpPr>
        <p:spPr>
          <a:xfrm>
            <a:off x="1763688" y="3460812"/>
            <a:ext cx="684076" cy="580256"/>
          </a:xfrm>
          <a:prstGeom prst="line">
            <a:avLst/>
          </a:prstGeom>
          <a:ln w="12700">
            <a:solidFill>
              <a:srgbClr val="FF33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EAE2D32-2C51-472D-9989-B35E8C90381E}"/>
              </a:ext>
            </a:extLst>
          </p:cNvPr>
          <p:cNvCxnSpPr>
            <a:cxnSpLocks/>
          </p:cNvCxnSpPr>
          <p:nvPr/>
        </p:nvCxnSpPr>
        <p:spPr>
          <a:xfrm>
            <a:off x="2447764" y="3429000"/>
            <a:ext cx="742083" cy="612068"/>
          </a:xfrm>
          <a:prstGeom prst="line">
            <a:avLst/>
          </a:prstGeom>
          <a:ln w="12700">
            <a:solidFill>
              <a:srgbClr val="FF33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FEBB8A9-5C52-417C-8E0A-1EF32C8C0B84}"/>
              </a:ext>
            </a:extLst>
          </p:cNvPr>
          <p:cNvCxnSpPr>
            <a:cxnSpLocks/>
          </p:cNvCxnSpPr>
          <p:nvPr/>
        </p:nvCxnSpPr>
        <p:spPr>
          <a:xfrm>
            <a:off x="4355976" y="2069232"/>
            <a:ext cx="0" cy="251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CC6FD54-7C5C-467B-8977-A3FC618F6B39}"/>
              </a:ext>
            </a:extLst>
          </p:cNvPr>
          <p:cNvCxnSpPr>
            <a:cxnSpLocks/>
          </p:cNvCxnSpPr>
          <p:nvPr/>
        </p:nvCxnSpPr>
        <p:spPr>
          <a:xfrm>
            <a:off x="5508104" y="2060848"/>
            <a:ext cx="0" cy="251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21E309F-A8F2-4898-884D-5BE7747D44AB}"/>
              </a:ext>
            </a:extLst>
          </p:cNvPr>
          <p:cNvCxnSpPr/>
          <p:nvPr/>
        </p:nvCxnSpPr>
        <p:spPr>
          <a:xfrm flipV="1">
            <a:off x="4355976" y="4572744"/>
            <a:ext cx="1152128" cy="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E8190E-162B-4979-87C8-000398B8C9FB}"/>
              </a:ext>
            </a:extLst>
          </p:cNvPr>
          <p:cNvCxnSpPr/>
          <p:nvPr/>
        </p:nvCxnSpPr>
        <p:spPr>
          <a:xfrm flipV="1">
            <a:off x="4355976" y="3933056"/>
            <a:ext cx="1152128" cy="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3B91186-45F6-4F7E-B7DF-8A33C1A74672}"/>
              </a:ext>
            </a:extLst>
          </p:cNvPr>
          <p:cNvCxnSpPr/>
          <p:nvPr/>
        </p:nvCxnSpPr>
        <p:spPr>
          <a:xfrm flipV="1">
            <a:off x="4355976" y="3284984"/>
            <a:ext cx="1152128" cy="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0F92EBA-9FF2-4C3A-80BB-DE11123E6683}"/>
              </a:ext>
            </a:extLst>
          </p:cNvPr>
          <p:cNvCxnSpPr/>
          <p:nvPr/>
        </p:nvCxnSpPr>
        <p:spPr>
          <a:xfrm flipV="1">
            <a:off x="4355976" y="2636912"/>
            <a:ext cx="1152128" cy="8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2">
            <a:extLst>
              <a:ext uri="{FF2B5EF4-FFF2-40B4-BE49-F238E27FC236}">
                <a16:creationId xmlns:a16="http://schemas.microsoft.com/office/drawing/2014/main" id="{D36945C2-182A-4C38-BC75-4CB6575A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662" y="2677791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c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BAA5BBC6-C156-44A7-ADEF-D6B612E0D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662" y="3357290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3C4B7201-51D1-4924-B93D-59555A08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41068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33F383E7-110C-433C-85B5-84342016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24944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0F2E2C0B-2C10-465D-B33E-ED21AE7B0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068960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E2AA2B05-CC2F-4DEA-892D-C9CB5AC6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3068960"/>
            <a:ext cx="567794" cy="39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c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54" name="箭头: 上弧形 53">
            <a:extLst>
              <a:ext uri="{FF2B5EF4-FFF2-40B4-BE49-F238E27FC236}">
                <a16:creationId xmlns:a16="http://schemas.microsoft.com/office/drawing/2014/main" id="{75834983-3CA5-488D-97F0-6954D0821F2F}"/>
              </a:ext>
            </a:extLst>
          </p:cNvPr>
          <p:cNvSpPr/>
          <p:nvPr/>
        </p:nvSpPr>
        <p:spPr>
          <a:xfrm rot="1138566">
            <a:off x="3707904" y="1772815"/>
            <a:ext cx="1080119" cy="3332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032D7D9-591D-4DD4-9E6F-A1B76A39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268760"/>
            <a:ext cx="920442" cy="41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push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4" name="箭头: 上弧形 83">
            <a:extLst>
              <a:ext uri="{FF2B5EF4-FFF2-40B4-BE49-F238E27FC236}">
                <a16:creationId xmlns:a16="http://schemas.microsoft.com/office/drawing/2014/main" id="{5F473729-CC81-4A7F-833E-0A2E8F1CCF94}"/>
              </a:ext>
            </a:extLst>
          </p:cNvPr>
          <p:cNvSpPr/>
          <p:nvPr/>
        </p:nvSpPr>
        <p:spPr>
          <a:xfrm rot="20359919">
            <a:off x="4951631" y="1763974"/>
            <a:ext cx="1141378" cy="3191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Rectangle 2">
            <a:extLst>
              <a:ext uri="{FF2B5EF4-FFF2-40B4-BE49-F238E27FC236}">
                <a16:creationId xmlns:a16="http://schemas.microsoft.com/office/drawing/2014/main" id="{46A28490-64FD-4494-A0C7-9EED7F648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320" y="1210173"/>
            <a:ext cx="920442" cy="41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pop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6" name="Rectangle 2">
            <a:extLst>
              <a:ext uri="{FF2B5EF4-FFF2-40B4-BE49-F238E27FC236}">
                <a16:creationId xmlns:a16="http://schemas.microsoft.com/office/drawing/2014/main" id="{F825DEA4-67A3-4439-B16B-CD17CE1E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22" y="1381200"/>
            <a:ext cx="783817" cy="3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1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7" name="Rectangle 2">
            <a:extLst>
              <a:ext uri="{FF2B5EF4-FFF2-40B4-BE49-F238E27FC236}">
                <a16:creationId xmlns:a16="http://schemas.microsoft.com/office/drawing/2014/main" id="{B3887948-201F-4711-8965-76199986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939445"/>
            <a:ext cx="783817" cy="3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2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8" name="Rectangle 2">
            <a:extLst>
              <a:ext uri="{FF2B5EF4-FFF2-40B4-BE49-F238E27FC236}">
                <a16:creationId xmlns:a16="http://schemas.microsoft.com/office/drawing/2014/main" id="{0BCE9A73-653C-4CE6-8E05-8CD981E9B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991" y="2037656"/>
            <a:ext cx="783817" cy="3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3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24D58584-D80A-4D0C-A9E7-3916332E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79" y="2348880"/>
            <a:ext cx="783817" cy="3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4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90" name="Rectangle 2">
            <a:extLst>
              <a:ext uri="{FF2B5EF4-FFF2-40B4-BE49-F238E27FC236}">
                <a16:creationId xmlns:a16="http://schemas.microsoft.com/office/drawing/2014/main" id="{C551E823-6AE9-4638-876D-105513AC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91" y="5278016"/>
            <a:ext cx="482898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1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2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 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3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  F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4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箭头: 右弧形 54">
            <a:extLst>
              <a:ext uri="{FF2B5EF4-FFF2-40B4-BE49-F238E27FC236}">
                <a16:creationId xmlns:a16="http://schemas.microsoft.com/office/drawing/2014/main" id="{0D70AC65-D57C-409B-B54D-0A35C5CCC630}"/>
              </a:ext>
            </a:extLst>
          </p:cNvPr>
          <p:cNvSpPr/>
          <p:nvPr/>
        </p:nvSpPr>
        <p:spPr>
          <a:xfrm rot="5400000">
            <a:off x="3840325" y="5384812"/>
            <a:ext cx="288032" cy="9849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箭头: 右弧形 91">
            <a:extLst>
              <a:ext uri="{FF2B5EF4-FFF2-40B4-BE49-F238E27FC236}">
                <a16:creationId xmlns:a16="http://schemas.microsoft.com/office/drawing/2014/main" id="{02D007D1-BFD0-47A5-B1F0-EAC58296E918}"/>
              </a:ext>
            </a:extLst>
          </p:cNvPr>
          <p:cNvSpPr/>
          <p:nvPr/>
        </p:nvSpPr>
        <p:spPr>
          <a:xfrm rot="5400000">
            <a:off x="2783397" y="5384812"/>
            <a:ext cx="288032" cy="9849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箭头: 右弧形 92">
            <a:extLst>
              <a:ext uri="{FF2B5EF4-FFF2-40B4-BE49-F238E27FC236}">
                <a16:creationId xmlns:a16="http://schemas.microsoft.com/office/drawing/2014/main" id="{A8387ECB-08EB-496F-810B-FAA772B990B1}"/>
              </a:ext>
            </a:extLst>
          </p:cNvPr>
          <p:cNvSpPr/>
          <p:nvPr/>
        </p:nvSpPr>
        <p:spPr>
          <a:xfrm rot="5400000">
            <a:off x="1680085" y="5384812"/>
            <a:ext cx="288032" cy="9849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01D0BE98-57DF-40DC-ACFE-17D7D7F7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597490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3)</a:t>
            </a:r>
            <a:r>
              <a:rPr lang="zh-CN" altLang="en-US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a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CE9DCF1F-F2A8-4A13-857A-D7A5C7EB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1" y="597490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c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784B1CB5-90F0-48FB-BD98-DEEB2410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3" y="597490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b="1" baseline="-25000" dirty="0">
                <a:solidFill>
                  <a:srgbClr val="002060"/>
                </a:solidFill>
                <a:latin typeface="宋体" panose="02010600030101010101" pitchFamily="2" charset="-122"/>
              </a:rPr>
              <a:t>b</a:t>
            </a:r>
            <a:endParaRPr lang="zh-CN" altLang="en-US" sz="2400" baseline="-25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E159DE50-BEB6-43FB-A852-3233C422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49" y="4504744"/>
            <a:ext cx="2511995" cy="6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多重递归调用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930AC1B1-7C91-4DD0-9293-093CD3DB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561" y="4748366"/>
            <a:ext cx="2511995" cy="6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栈的断点保存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99" name="Rectangle 2">
            <a:extLst>
              <a:ext uri="{FF2B5EF4-FFF2-40B4-BE49-F238E27FC236}">
                <a16:creationId xmlns:a16="http://schemas.microsoft.com/office/drawing/2014/main" id="{FB440953-61E4-422F-903A-D825B72A7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965" y="6503780"/>
            <a:ext cx="2511995" cy="6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程序执行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100" name="Rectangle 2">
            <a:extLst>
              <a:ext uri="{FF2B5EF4-FFF2-40B4-BE49-F238E27FC236}">
                <a16:creationId xmlns:a16="http://schemas.microsoft.com/office/drawing/2014/main" id="{ADC56081-41DB-4A59-AE4C-DEF474CE0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628" y="508518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6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  <a:endParaRPr lang="zh-CN" altLang="en-US" sz="160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C0E5270B-9CA7-4F87-B0B2-9750E04C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508518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6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  <a:endParaRPr lang="zh-CN" altLang="en-US" sz="160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BAD400B6-F69B-4489-86A6-A08F916C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085184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6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6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  <a:endParaRPr lang="zh-CN" altLang="en-US" sz="160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:a16="http://schemas.microsoft.com/office/drawing/2014/main" id="{ED5ABB47-FDFA-48CB-A59F-8CAEEB2609C4}"/>
              </a:ext>
            </a:extLst>
          </p:cNvPr>
          <p:cNvSpPr txBox="1">
            <a:spLocks noChangeArrowheads="1"/>
          </p:cNvSpPr>
          <p:nvPr/>
        </p:nvSpPr>
        <p:spPr bwMode="auto">
          <a:xfrm rot="19099474">
            <a:off x="755575" y="2492895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4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7F7EFCB0-3001-42D0-8576-CA4778F1CF53}"/>
              </a:ext>
            </a:extLst>
          </p:cNvPr>
          <p:cNvSpPr txBox="1">
            <a:spLocks noChangeArrowheads="1"/>
          </p:cNvSpPr>
          <p:nvPr/>
        </p:nvSpPr>
        <p:spPr bwMode="auto">
          <a:xfrm rot="19099474">
            <a:off x="1570044" y="2575423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4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314171CB-796A-4B70-AA77-54E3BD2F0A1D}"/>
              </a:ext>
            </a:extLst>
          </p:cNvPr>
          <p:cNvSpPr txBox="1">
            <a:spLocks noChangeArrowheads="1"/>
          </p:cNvSpPr>
          <p:nvPr/>
        </p:nvSpPr>
        <p:spPr bwMode="auto">
          <a:xfrm rot="19611536">
            <a:off x="2296825" y="2694229"/>
            <a:ext cx="1080120" cy="4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400" b="1" baseline="-25000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671B92-18E0-4DD7-BA40-3FF88AC18ACB}"/>
              </a:ext>
            </a:extLst>
          </p:cNvPr>
          <p:cNvCxnSpPr>
            <a:cxnSpLocks/>
          </p:cNvCxnSpPr>
          <p:nvPr/>
        </p:nvCxnSpPr>
        <p:spPr>
          <a:xfrm flipH="1">
            <a:off x="1382540" y="6452621"/>
            <a:ext cx="297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9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07504" y="1268760"/>
            <a:ext cx="892899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508250" algn="l"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2.1  </a:t>
            </a:r>
            <a:r>
              <a:rPr lang="zh-CN" altLang="en-US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基本数据结构（栈）    </a:t>
            </a:r>
            <a:endParaRPr lang="en-US" altLang="zh-CN" sz="2800" b="1" dirty="0">
              <a:solidFill>
                <a:srgbClr val="4747BA"/>
              </a:solidFill>
              <a:latin typeface="微软雅黑" charset="0"/>
              <a:ea typeface="微软雅黑" charset="0"/>
              <a:cs typeface="+mn-cs"/>
            </a:endParaRPr>
          </a:p>
          <a:p>
            <a:pPr marL="2508250" algn="l"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+mn-cs"/>
              </a:rPr>
              <a:t>2.2  </a:t>
            </a:r>
            <a:r>
              <a:rPr lang="zh-CN" altLang="en-US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+mn-cs"/>
              </a:rPr>
              <a:t>基本数据结构（队列）</a:t>
            </a:r>
            <a:endParaRPr lang="en-US" altLang="zh-CN" sz="2800" b="1" dirty="0">
              <a:solidFill>
                <a:srgbClr val="FF0000"/>
              </a:solidFill>
              <a:latin typeface="微软雅黑" charset="0"/>
              <a:ea typeface="微软雅黑" charset="0"/>
              <a:cs typeface="+mn-cs"/>
            </a:endParaRPr>
          </a:p>
          <a:p>
            <a:pPr marL="2508250" algn="l"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rgbClr val="4747BA"/>
                </a:solidFill>
                <a:latin typeface="微软雅黑" charset="0"/>
                <a:ea typeface="微软雅黑" charset="0"/>
                <a:cs typeface="+mn-cs"/>
              </a:rPr>
              <a:t>     </a:t>
            </a:r>
            <a:endParaRPr lang="en-US" altLang="zh-CN" sz="2800" b="1" dirty="0">
              <a:solidFill>
                <a:srgbClr val="4747BA"/>
              </a:solidFill>
              <a:latin typeface="微软雅黑" charset="0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937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BC1533C-D183-4380-BA6D-2B21CC20E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2247"/>
            <a:ext cx="8839200" cy="605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2.2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队列（排队</a:t>
            </a: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,queue)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2.2.1 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队列及其操作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1.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定义和术语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只允许在表的一端删除元素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在另一端插入元素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的线性表。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不含元素的队列。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队首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队列中只允许删除元素的一端。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front,head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队尾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队列中只允许插入元素的一端。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rear,tail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队首元素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处于队首的元素。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队尾元素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处于队尾的元素。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插入一个元素到队列中。又称：入队。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从队列删除一个元素。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2.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队列进出原则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先进先出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kumimoji="0" lang="zh-CN" altLang="en-US" sz="2400" dirty="0">
                <a:solidFill>
                  <a:srgbClr val="000000"/>
                </a:solidFill>
              </a:rPr>
              <a:t>，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First In First Out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队列的别名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先进先出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表，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FIFO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表，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queue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AF19671-DA56-4C4E-AB52-C5D81C439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7675" y="2468835"/>
            <a:ext cx="22860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队列示意图</a:t>
            </a:r>
            <a:endParaRPr kumimoji="0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C3203D4-4AEA-42BD-B5CD-0CAB1841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02738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615" name="Group 151">
            <a:extLst>
              <a:ext uri="{FF2B5EF4-FFF2-40B4-BE49-F238E27FC236}">
                <a16:creationId xmlns:a16="http://schemas.microsoft.com/office/drawing/2014/main" id="{D409BE23-FD22-4FB9-811C-D60AA93E1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2823"/>
              </p:ext>
            </p:extLst>
          </p:nvPr>
        </p:nvGraphicFramePr>
        <p:xfrm>
          <a:off x="1770063" y="1027385"/>
          <a:ext cx="4268787" cy="457200"/>
        </p:xfrm>
        <a:graphic>
          <a:graphicData uri="http://schemas.openxmlformats.org/drawingml/2006/table">
            <a:tbl>
              <a:tblPr/>
              <a:tblGrid>
                <a:gridCol w="51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,......,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44" name="Text Box 54">
            <a:extLst>
              <a:ext uri="{FF2B5EF4-FFF2-40B4-BE49-F238E27FC236}">
                <a16:creationId xmlns:a16="http://schemas.microsoft.com/office/drawing/2014/main" id="{652B8C38-2195-4BCD-B920-5E626B2DC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1557610"/>
            <a:ext cx="451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045" name="Rectangle 55">
            <a:extLst>
              <a:ext uri="{FF2B5EF4-FFF2-40B4-BE49-F238E27FC236}">
                <a16:creationId xmlns:a16="http://schemas.microsoft.com/office/drawing/2014/main" id="{7FDC454A-3558-4642-ADF1-2B879071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560785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↑                    ↑</a:t>
            </a:r>
          </a:p>
        </p:txBody>
      </p:sp>
      <p:sp>
        <p:nvSpPr>
          <p:cNvPr id="44046" name="Text Box 56">
            <a:extLst>
              <a:ext uri="{FF2B5EF4-FFF2-40B4-BE49-F238E27FC236}">
                <a16:creationId xmlns:a16="http://schemas.microsoft.com/office/drawing/2014/main" id="{2E1F53D7-BC75-4DD1-B7E3-7D96E299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789385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front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(head)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(tail)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队尾</a:t>
            </a:r>
          </a:p>
        </p:txBody>
      </p:sp>
      <p:sp>
        <p:nvSpPr>
          <p:cNvPr id="44047" name="Text Box 60">
            <a:extLst>
              <a:ext uri="{FF2B5EF4-FFF2-40B4-BE49-F238E27FC236}">
                <a16:creationId xmlns:a16="http://schemas.microsoft.com/office/drawing/2014/main" id="{3F4F71D3-77F6-4DBC-8269-FA64A9D0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0273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44048" name="Text Box 61">
            <a:extLst>
              <a:ext uri="{FF2B5EF4-FFF2-40B4-BE49-F238E27FC236}">
                <a16:creationId xmlns:a16="http://schemas.microsoft.com/office/drawing/2014/main" id="{19274F88-6C69-439D-B63E-CBCA4E32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2738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←</a:t>
            </a:r>
          </a:p>
        </p:txBody>
      </p:sp>
      <p:sp>
        <p:nvSpPr>
          <p:cNvPr id="44049" name="Text Box 65">
            <a:extLst>
              <a:ext uri="{FF2B5EF4-FFF2-40B4-BE49-F238E27FC236}">
                <a16:creationId xmlns:a16="http://schemas.microsoft.com/office/drawing/2014/main" id="{0A22A53D-C9C8-41BB-BA75-B5CF32BC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72085"/>
            <a:ext cx="86868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队列的基本操作：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(1)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(q)----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构造一个空队列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(2)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QueueEmpty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(q)----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判断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是否为空队列。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(3)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q,e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)----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的尾端。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(4)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q,e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)----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取走队列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的首元素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(5)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GetHead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q,e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)----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读取队列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的首元素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(6)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QueueClear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(q)----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为空队列。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fontAlgn="t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A44F2E-D512-4C2F-97AA-3E0DDE679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1027385"/>
            <a:ext cx="14177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FIFO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75CD73D-B388-4AD3-A706-7E77F5A6E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14400"/>
            <a:ext cx="8839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4.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双队列（双端队列，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deque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----double ended 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双队列</a:t>
            </a:r>
            <a:r>
              <a:rPr kumimoji="0"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允许在表的两端插入、删除元素的线性表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FBAC1EC-C83A-4F03-8D60-8ADAC030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908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双队列示意图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1BCDA82-1983-43B4-A43A-31271E5DB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92405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42" name="Group 114">
            <a:extLst>
              <a:ext uri="{FF2B5EF4-FFF2-40B4-BE49-F238E27FC236}">
                <a16:creationId xmlns:a16="http://schemas.microsoft.com/office/drawing/2014/main" id="{BECE7964-DC89-4610-B2D2-5EA92A09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80711"/>
              </p:ext>
            </p:extLst>
          </p:nvPr>
        </p:nvGraphicFramePr>
        <p:xfrm>
          <a:off x="2227263" y="1924050"/>
          <a:ext cx="4268787" cy="517766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31819066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0726651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7516183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>
                      <a:noFill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,......,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77326"/>
                  </a:ext>
                </a:extLst>
              </a:tr>
            </a:tbl>
          </a:graphicData>
        </a:graphic>
      </p:graphicFrame>
      <p:sp>
        <p:nvSpPr>
          <p:cNvPr id="45069" name="Text Box 15">
            <a:extLst>
              <a:ext uri="{FF2B5EF4-FFF2-40B4-BE49-F238E27FC236}">
                <a16:creationId xmlns:a16="http://schemas.microsoft.com/office/drawing/2014/main" id="{63CC6D55-C56C-41D5-A7C8-48E1AD618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508500"/>
            <a:ext cx="451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070" name="Text Box 18">
            <a:extLst>
              <a:ext uri="{FF2B5EF4-FFF2-40B4-BE49-F238E27FC236}">
                <a16:creationId xmlns:a16="http://schemas.microsoft.com/office/drawing/2014/main" id="{84B0D968-D1CA-4686-9F2D-A77822B9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19478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45071" name="Text Box 19">
            <a:extLst>
              <a:ext uri="{FF2B5EF4-FFF2-40B4-BE49-F238E27FC236}">
                <a16:creationId xmlns:a16="http://schemas.microsoft.com/office/drawing/2014/main" id="{923CD041-F63C-4351-AFC7-76045C2E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931988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</a:p>
        </p:txBody>
      </p:sp>
      <p:sp>
        <p:nvSpPr>
          <p:cNvPr id="45072" name="Line 20">
            <a:extLst>
              <a:ext uri="{FF2B5EF4-FFF2-40B4-BE49-F238E27FC236}">
                <a16:creationId xmlns:a16="http://schemas.microsoft.com/office/drawing/2014/main" id="{09898132-67FB-4CC9-8C9F-E2CDC2996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288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28">
            <a:extLst>
              <a:ext uri="{FF2B5EF4-FFF2-40B4-BE49-F238E27FC236}">
                <a16:creationId xmlns:a16="http://schemas.microsoft.com/office/drawing/2014/main" id="{A82938E1-55E0-44C2-A440-3282F0D8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28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29">
            <a:extLst>
              <a:ext uri="{FF2B5EF4-FFF2-40B4-BE49-F238E27FC236}">
                <a16:creationId xmlns:a16="http://schemas.microsoft.com/office/drawing/2014/main" id="{CA6A75E5-E535-46C8-BD58-F750802E9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0985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30">
            <a:extLst>
              <a:ext uri="{FF2B5EF4-FFF2-40B4-BE49-F238E27FC236}">
                <a16:creationId xmlns:a16="http://schemas.microsoft.com/office/drawing/2014/main" id="{98CE9A53-2B1D-44DB-8626-E2D12D1B8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0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31">
            <a:extLst>
              <a:ext uri="{FF2B5EF4-FFF2-40B4-BE49-F238E27FC236}">
                <a16:creationId xmlns:a16="http://schemas.microsoft.com/office/drawing/2014/main" id="{BBB3C272-48B2-4721-A48F-BFD83947F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05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33">
            <a:extLst>
              <a:ext uri="{FF2B5EF4-FFF2-40B4-BE49-F238E27FC236}">
                <a16:creationId xmlns:a16="http://schemas.microsoft.com/office/drawing/2014/main" id="{6EAAE28A-083F-4544-965A-3F1FBD20A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9545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35">
            <a:extLst>
              <a:ext uri="{FF2B5EF4-FFF2-40B4-BE49-F238E27FC236}">
                <a16:creationId xmlns:a16="http://schemas.microsoft.com/office/drawing/2014/main" id="{5D3217E2-29E0-4781-967E-F4F3586A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076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36">
            <a:extLst>
              <a:ext uri="{FF2B5EF4-FFF2-40B4-BE49-F238E27FC236}">
                <a16:creationId xmlns:a16="http://schemas.microsoft.com/office/drawing/2014/main" id="{5F2A1052-292F-499C-84C0-20C26EC2B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6954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37">
            <a:extLst>
              <a:ext uri="{FF2B5EF4-FFF2-40B4-BE49-F238E27FC236}">
                <a16:creationId xmlns:a16="http://schemas.microsoft.com/office/drawing/2014/main" id="{ACD03EA9-60C5-4399-85E7-038A386E4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1526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38">
            <a:extLst>
              <a:ext uri="{FF2B5EF4-FFF2-40B4-BE49-F238E27FC236}">
                <a16:creationId xmlns:a16="http://schemas.microsoft.com/office/drawing/2014/main" id="{0B10686A-7C87-4F95-8ADA-5877A0DB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954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Rectangle 39">
            <a:extLst>
              <a:ext uri="{FF2B5EF4-FFF2-40B4-BE49-F238E27FC236}">
                <a16:creationId xmlns:a16="http://schemas.microsoft.com/office/drawing/2014/main" id="{00FCF218-B572-447A-BC9B-3AE50FDC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943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输出受限双队列示意图</a:t>
            </a:r>
          </a:p>
        </p:txBody>
      </p:sp>
      <p:sp>
        <p:nvSpPr>
          <p:cNvPr id="45083" name="Rectangle 40">
            <a:extLst>
              <a:ext uri="{FF2B5EF4-FFF2-40B4-BE49-F238E27FC236}">
                <a16:creationId xmlns:a16="http://schemas.microsoft.com/office/drawing/2014/main" id="{2C6F0917-95E2-426B-9EBF-D5DFD1A2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724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652" name="Group 124">
            <a:extLst>
              <a:ext uri="{FF2B5EF4-FFF2-40B4-BE49-F238E27FC236}">
                <a16:creationId xmlns:a16="http://schemas.microsoft.com/office/drawing/2014/main" id="{4461FFB7-1C87-431F-AA20-E38CF4C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96306"/>
              </p:ext>
            </p:extLst>
          </p:nvPr>
        </p:nvGraphicFramePr>
        <p:xfrm>
          <a:off x="2227263" y="4724400"/>
          <a:ext cx="4268787" cy="517766"/>
        </p:xfrm>
        <a:graphic>
          <a:graphicData uri="http://schemas.openxmlformats.org/drawingml/2006/table">
            <a:tbl>
              <a:tblPr/>
              <a:tblGrid>
                <a:gridCol w="515937">
                  <a:extLst>
                    <a:ext uri="{9D8B030D-6E8A-4147-A177-3AD203B41FA5}">
                      <a16:colId xmlns:a16="http://schemas.microsoft.com/office/drawing/2014/main" val="10687060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23424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8354649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>
                      <a:noFill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,......,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01865"/>
                  </a:ext>
                </a:extLst>
              </a:tr>
            </a:tbl>
          </a:graphicData>
        </a:graphic>
      </p:graphicFrame>
      <p:sp>
        <p:nvSpPr>
          <p:cNvPr id="45092" name="Text Box 52">
            <a:extLst>
              <a:ext uri="{FF2B5EF4-FFF2-40B4-BE49-F238E27FC236}">
                <a16:creationId xmlns:a16="http://schemas.microsoft.com/office/drawing/2014/main" id="{8F9337DC-7E99-4E26-89D4-98A986BC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47482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45093" name="Line 53">
            <a:extLst>
              <a:ext uri="{FF2B5EF4-FFF2-40B4-BE49-F238E27FC236}">
                <a16:creationId xmlns:a16="http://schemas.microsoft.com/office/drawing/2014/main" id="{31F6BA74-57D1-47E8-BF8E-6B32A677C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54">
            <a:extLst>
              <a:ext uri="{FF2B5EF4-FFF2-40B4-BE49-F238E27FC236}">
                <a16:creationId xmlns:a16="http://schemas.microsoft.com/office/drawing/2014/main" id="{26A63CB2-BF07-4513-96A2-77748712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55">
            <a:extLst>
              <a:ext uri="{FF2B5EF4-FFF2-40B4-BE49-F238E27FC236}">
                <a16:creationId xmlns:a16="http://schemas.microsoft.com/office/drawing/2014/main" id="{E591837B-C3E5-4D6B-A04D-4B68E64EF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56">
            <a:extLst>
              <a:ext uri="{FF2B5EF4-FFF2-40B4-BE49-F238E27FC236}">
                <a16:creationId xmlns:a16="http://schemas.microsoft.com/office/drawing/2014/main" id="{E5405ABB-C212-40F2-A981-B043C635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57">
            <a:extLst>
              <a:ext uri="{FF2B5EF4-FFF2-40B4-BE49-F238E27FC236}">
                <a16:creationId xmlns:a16="http://schemas.microsoft.com/office/drawing/2014/main" id="{E4DE3BE5-59D6-4478-9413-642D0A20F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61">
            <a:extLst>
              <a:ext uri="{FF2B5EF4-FFF2-40B4-BE49-F238E27FC236}">
                <a16:creationId xmlns:a16="http://schemas.microsoft.com/office/drawing/2014/main" id="{54DF5C8E-29AD-4D73-A1D6-8E08B190C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9" name="Text Box 63">
            <a:extLst>
              <a:ext uri="{FF2B5EF4-FFF2-40B4-BE49-F238E27FC236}">
                <a16:creationId xmlns:a16="http://schemas.microsoft.com/office/drawing/2014/main" id="{C0261F23-3C4E-4A97-BA5F-91B65330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38688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</a:p>
        </p:txBody>
      </p:sp>
      <p:sp>
        <p:nvSpPr>
          <p:cNvPr id="45100" name="Text Box 64">
            <a:extLst>
              <a:ext uri="{FF2B5EF4-FFF2-40B4-BE49-F238E27FC236}">
                <a16:creationId xmlns:a16="http://schemas.microsoft.com/office/drawing/2014/main" id="{C704532D-C36D-455F-8668-29192B83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输出受限双队列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----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只许在表的两端插入、在一端删除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                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元素的线性表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5101" name="Text Box 90">
            <a:extLst>
              <a:ext uri="{FF2B5EF4-FFF2-40B4-BE49-F238E27FC236}">
                <a16:creationId xmlns:a16="http://schemas.microsoft.com/office/drawing/2014/main" id="{F7931483-EA79-49E3-915F-3D55938C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09850"/>
            <a:ext cx="3810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队首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队尾</a:t>
            </a:r>
          </a:p>
        </p:txBody>
      </p:sp>
      <p:sp>
        <p:nvSpPr>
          <p:cNvPr id="45102" name="Text Box 91">
            <a:extLst>
              <a:ext uri="{FF2B5EF4-FFF2-40B4-BE49-F238E27FC236}">
                <a16:creationId xmlns:a16="http://schemas.microsoft.com/office/drawing/2014/main" id="{F7F23BA7-983D-480E-AA39-882648D9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46713"/>
            <a:ext cx="38862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队首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57C432-F110-41C9-A091-207B98685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80727"/>
            <a:ext cx="8839200" cy="543753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2.1</a:t>
            </a:r>
            <a:r>
              <a:rPr kumimoji="0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栈</a:t>
            </a:r>
            <a:r>
              <a:rPr kumimoji="0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(stack)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2.1.1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栈的定义和操作</a:t>
            </a:r>
            <a:endParaRPr kumimoji="0"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1.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定义和术语</a:t>
            </a:r>
            <a:endParaRPr kumimoji="0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栈：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限定在</a:t>
            </a:r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表尾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作插入、删除操作的线性表。</a:t>
            </a:r>
            <a:endParaRPr kumimoji="0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(a</a:t>
            </a:r>
            <a:r>
              <a:rPr kumimoji="0" lang="en-US" altLang="zh-CN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,a</a:t>
            </a:r>
            <a:r>
              <a:rPr kumimoji="0" lang="en-US" altLang="zh-CN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,...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kumimoji="0" lang="en-US" altLang="zh-CN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←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插入元素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↑           ↑   ↘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删除元素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出栈）</a:t>
            </a:r>
            <a:endParaRPr kumimoji="0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表头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表尾</a:t>
            </a:r>
            <a:endParaRPr kumimoji="0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(</a:t>
            </a:r>
            <a:r>
              <a:rPr kumimoji="0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栈底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       (</a:t>
            </a:r>
            <a:r>
              <a:rPr kumimoji="0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栈顶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kumimoji="0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6147" name="椭圆 1">
            <a:extLst>
              <a:ext uri="{FF2B5EF4-FFF2-40B4-BE49-F238E27FC236}">
                <a16:creationId xmlns:a16="http://schemas.microsoft.com/office/drawing/2014/main" id="{560AE658-D414-46AB-AB38-A6B49A10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457067"/>
            <a:ext cx="935038" cy="863600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>
            <a:extLst>
              <a:ext uri="{FF2B5EF4-FFF2-40B4-BE49-F238E27FC236}">
                <a16:creationId xmlns:a16="http://schemas.microsoft.com/office/drawing/2014/main" id="{87C2E002-890C-4B9F-A66C-AB7826A6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270125"/>
            <a:ext cx="451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C7C412B3-3D71-4614-8A32-7FEAA052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输入受限双队列示意图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16361216-5DD2-418B-AFB1-9FA0FED0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057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41" name="Group 37">
            <a:extLst>
              <a:ext uri="{FF2B5EF4-FFF2-40B4-BE49-F238E27FC236}">
                <a16:creationId xmlns:a16="http://schemas.microsoft.com/office/drawing/2014/main" id="{7373479E-1B56-4CDF-BF75-3E2751B1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4161"/>
              </p:ext>
            </p:extLst>
          </p:nvPr>
        </p:nvGraphicFramePr>
        <p:xfrm>
          <a:off x="2182813" y="2057400"/>
          <a:ext cx="4268787" cy="517766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399332217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76455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784447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>
                      <a:noFill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,......, a</a:t>
                      </a:r>
                      <a:r>
                        <a:rPr kumimoji="0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76218"/>
                  </a:ext>
                </a:extLst>
              </a:tr>
            </a:tbl>
          </a:graphicData>
        </a:graphic>
      </p:graphicFrame>
      <p:sp>
        <p:nvSpPr>
          <p:cNvPr id="46093" name="Text Box 16">
            <a:extLst>
              <a:ext uri="{FF2B5EF4-FFF2-40B4-BE49-F238E27FC236}">
                <a16:creationId xmlns:a16="http://schemas.microsoft.com/office/drawing/2014/main" id="{24C31B40-A562-4443-91D0-8C528CBF8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12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46094" name="Text Box 17">
            <a:extLst>
              <a:ext uri="{FF2B5EF4-FFF2-40B4-BE49-F238E27FC236}">
                <a16:creationId xmlns:a16="http://schemas.microsoft.com/office/drawing/2014/main" id="{C7B65B5C-5B3A-4CEF-AB64-41059A9D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65338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</a:p>
        </p:txBody>
      </p:sp>
      <p:sp>
        <p:nvSpPr>
          <p:cNvPr id="46095" name="Line 18">
            <a:extLst>
              <a:ext uri="{FF2B5EF4-FFF2-40B4-BE49-F238E27FC236}">
                <a16:creationId xmlns:a16="http://schemas.microsoft.com/office/drawing/2014/main" id="{44B13365-5F75-4CBB-81EC-81F7D351F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635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9">
            <a:extLst>
              <a:ext uri="{FF2B5EF4-FFF2-40B4-BE49-F238E27FC236}">
                <a16:creationId xmlns:a16="http://schemas.microsoft.com/office/drawing/2014/main" id="{4DE6317F-6FB5-4110-8B63-317B7EC3C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1828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0">
            <a:extLst>
              <a:ext uri="{FF2B5EF4-FFF2-40B4-BE49-F238E27FC236}">
                <a16:creationId xmlns:a16="http://schemas.microsoft.com/office/drawing/2014/main" id="{172DDCE0-4F6A-4C62-AC20-AA4B2AFEC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1">
            <a:extLst>
              <a:ext uri="{FF2B5EF4-FFF2-40B4-BE49-F238E27FC236}">
                <a16:creationId xmlns:a16="http://schemas.microsoft.com/office/drawing/2014/main" id="{E57D2FFA-72E9-4E19-B976-3DA859C8A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55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2">
            <a:extLst>
              <a:ext uri="{FF2B5EF4-FFF2-40B4-BE49-F238E27FC236}">
                <a16:creationId xmlns:a16="http://schemas.microsoft.com/office/drawing/2014/main" id="{426B8EE1-10FB-4BD7-842A-A0AE0B087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715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3">
            <a:extLst>
              <a:ext uri="{FF2B5EF4-FFF2-40B4-BE49-F238E27FC236}">
                <a16:creationId xmlns:a16="http://schemas.microsoft.com/office/drawing/2014/main" id="{401B4FF5-0707-4524-8ACE-89532A65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Text Box 24">
            <a:extLst>
              <a:ext uri="{FF2B5EF4-FFF2-40B4-BE49-F238E27FC236}">
                <a16:creationId xmlns:a16="http://schemas.microsoft.com/office/drawing/2014/main" id="{0B66376C-EEE4-4556-9AE8-E11BB523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1675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输入受限双队列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----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只允许在表的一端插入、在两端删除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                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元素的线性表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6102" name="Text Box 25">
            <a:extLst>
              <a:ext uri="{FF2B5EF4-FFF2-40B4-BE49-F238E27FC236}">
                <a16:creationId xmlns:a16="http://schemas.microsoft.com/office/drawing/2014/main" id="{1A0734C9-C27A-48F7-8237-E855CF35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67000"/>
            <a:ext cx="3886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队首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Group 2">
            <a:extLst>
              <a:ext uri="{FF2B5EF4-FFF2-40B4-BE49-F238E27FC236}">
                <a16:creationId xmlns:a16="http://schemas.microsoft.com/office/drawing/2014/main" id="{EF03A70E-E496-454F-8328-344A4FBBE5C3}"/>
              </a:ext>
            </a:extLst>
          </p:cNvPr>
          <p:cNvGraphicFramePr>
            <a:graphicFrameLocks noGrp="1"/>
          </p:cNvGraphicFramePr>
          <p:nvPr/>
        </p:nvGraphicFramePr>
        <p:xfrm>
          <a:off x="2622550" y="1981200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034" name="Group 18">
            <a:extLst>
              <a:ext uri="{FF2B5EF4-FFF2-40B4-BE49-F238E27FC236}">
                <a16:creationId xmlns:a16="http://schemas.microsoft.com/office/drawing/2014/main" id="{8D7614B1-5804-47D1-9B54-FC212370FB7C}"/>
              </a:ext>
            </a:extLst>
          </p:cNvPr>
          <p:cNvGraphicFramePr>
            <a:graphicFrameLocks noGrp="1"/>
          </p:cNvGraphicFramePr>
          <p:nvPr/>
        </p:nvGraphicFramePr>
        <p:xfrm>
          <a:off x="2641600" y="3467100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050" name="Group 34">
            <a:extLst>
              <a:ext uri="{FF2B5EF4-FFF2-40B4-BE49-F238E27FC236}">
                <a16:creationId xmlns:a16="http://schemas.microsoft.com/office/drawing/2014/main" id="{EFED1BAE-7E05-44B4-AC96-93E29929E922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5095875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70" name="Text Box 50">
            <a:extLst>
              <a:ext uri="{FF2B5EF4-FFF2-40B4-BE49-F238E27FC236}">
                <a16:creationId xmlns:a16="http://schemas.microsoft.com/office/drawing/2014/main" id="{9FDC60DA-6C34-421F-8B5E-0A32F6EA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4225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6371" name="Text Box 51">
            <a:extLst>
              <a:ext uri="{FF2B5EF4-FFF2-40B4-BE49-F238E27FC236}">
                <a16:creationId xmlns:a16="http://schemas.microsoft.com/office/drawing/2014/main" id="{20452654-2716-4CCD-A2E1-8BDF332B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924300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6372" name="Text Box 52">
            <a:extLst>
              <a:ext uri="{FF2B5EF4-FFF2-40B4-BE49-F238E27FC236}">
                <a16:creationId xmlns:a16="http://schemas.microsoft.com/office/drawing/2014/main" id="{B77A035E-189B-46C2-A951-67655555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35613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6373" name="Text Box 53">
            <a:extLst>
              <a:ext uri="{FF2B5EF4-FFF2-40B4-BE49-F238E27FC236}">
                <a16:creationId xmlns:a16="http://schemas.microsoft.com/office/drawing/2014/main" id="{D09643A3-A97F-4E7A-A07C-23C97EA3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1981200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56374" name="Line 54">
            <a:extLst>
              <a:ext uri="{FF2B5EF4-FFF2-40B4-BE49-F238E27FC236}">
                <a16:creationId xmlns:a16="http://schemas.microsoft.com/office/drawing/2014/main" id="{EF7210A8-A0EE-48BD-BF19-D0A3A01BF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2763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75" name="Line 55">
            <a:extLst>
              <a:ext uri="{FF2B5EF4-FFF2-40B4-BE49-F238E27FC236}">
                <a16:creationId xmlns:a16="http://schemas.microsoft.com/office/drawing/2014/main" id="{8C3593C0-A3FC-4A8F-AFA9-8A4B1F145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6863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76" name="Text Box 56">
            <a:extLst>
              <a:ext uri="{FF2B5EF4-FFF2-40B4-BE49-F238E27FC236}">
                <a16:creationId xmlns:a16="http://schemas.microsoft.com/office/drawing/2014/main" id="{B1AA4385-18C7-47F2-8213-E39A4531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2852738"/>
            <a:ext cx="3349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D24AF3AD-8A6C-40B0-A4D3-9349B8D6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3411538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56378" name="Line 58">
            <a:extLst>
              <a:ext uri="{FF2B5EF4-FFF2-40B4-BE49-F238E27FC236}">
                <a16:creationId xmlns:a16="http://schemas.microsoft.com/office/drawing/2014/main" id="{A6C0A664-AEF3-475D-B400-883B3DE24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305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79" name="Line 59">
            <a:extLst>
              <a:ext uri="{FF2B5EF4-FFF2-40B4-BE49-F238E27FC236}">
                <a16:creationId xmlns:a16="http://schemas.microsoft.com/office/drawing/2014/main" id="{AAEEEEDA-34FE-48CF-A249-40F7DBE41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0138" y="4305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80" name="Text Box 60">
            <a:extLst>
              <a:ext uri="{FF2B5EF4-FFF2-40B4-BE49-F238E27FC236}">
                <a16:creationId xmlns:a16="http://schemas.microsoft.com/office/drawing/2014/main" id="{487956D2-BA03-4E1E-B92E-8FF2E4D9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456723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6381" name="Text Box 61">
            <a:extLst>
              <a:ext uri="{FF2B5EF4-FFF2-40B4-BE49-F238E27FC236}">
                <a16:creationId xmlns:a16="http://schemas.microsoft.com/office/drawing/2014/main" id="{A1C2E4B6-17DF-470C-B45A-AE78BB1D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56723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6382" name="Line 62">
            <a:extLst>
              <a:ext uri="{FF2B5EF4-FFF2-40B4-BE49-F238E27FC236}">
                <a16:creationId xmlns:a16="http://schemas.microsoft.com/office/drawing/2014/main" id="{3CB9B9CF-A76B-483F-8218-B88E81C39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856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83" name="Line 63">
            <a:extLst>
              <a:ext uri="{FF2B5EF4-FFF2-40B4-BE49-F238E27FC236}">
                <a16:creationId xmlns:a16="http://schemas.microsoft.com/office/drawing/2014/main" id="{BF8335B6-321F-4B0F-A316-505BB24D3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4113" y="5856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84" name="Text Box 64">
            <a:extLst>
              <a:ext uri="{FF2B5EF4-FFF2-40B4-BE49-F238E27FC236}">
                <a16:creationId xmlns:a16="http://schemas.microsoft.com/office/drawing/2014/main" id="{2EAE4317-9D23-4959-8C71-3FAAD2A1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61182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6385" name="Text Box 65">
            <a:extLst>
              <a:ext uri="{FF2B5EF4-FFF2-40B4-BE49-F238E27FC236}">
                <a16:creationId xmlns:a16="http://schemas.microsoft.com/office/drawing/2014/main" id="{5E69A475-D913-4562-9F77-81499BBE1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608488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6386" name="Text Box 66">
            <a:extLst>
              <a:ext uri="{FF2B5EF4-FFF2-40B4-BE49-F238E27FC236}">
                <a16:creationId xmlns:a16="http://schemas.microsoft.com/office/drawing/2014/main" id="{E6731D00-E71B-4DA8-A8E0-4F264161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94288"/>
            <a:ext cx="2362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(3)B,C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进队后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56387" name="Text Box 67">
            <a:extLst>
              <a:ext uri="{FF2B5EF4-FFF2-40B4-BE49-F238E27FC236}">
                <a16:creationId xmlns:a16="http://schemas.microsoft.com/office/drawing/2014/main" id="{DEEA99A5-3985-4C12-ACA4-CF6AD779A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087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6388" name="Rectangle 68">
            <a:extLst>
              <a:ext uri="{FF2B5EF4-FFF2-40B4-BE49-F238E27FC236}">
                <a16:creationId xmlns:a16="http://schemas.microsoft.com/office/drawing/2014/main" id="{24B3CDCE-EBC0-4810-833A-3EE03AA603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4191000" cy="304800"/>
          </a:xfrm>
        </p:spPr>
        <p:txBody>
          <a:bodyPr/>
          <a:lstStyle/>
          <a:p>
            <a:pPr eaLnBrk="1" hangingPunct="1"/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2.2.2 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队列的顺序表示和实现</a:t>
            </a:r>
            <a:endParaRPr kumimoji="0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6389" name="Text Box 69">
            <a:extLst>
              <a:ext uri="{FF2B5EF4-FFF2-40B4-BE49-F238E27FC236}">
                <a16:creationId xmlns:a16="http://schemas.microsoft.com/office/drawing/2014/main" id="{A19D71AD-67A5-4DB7-8615-DEF4659E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78025"/>
            <a:ext cx="1905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初始化后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56390" name="Text Box 70">
            <a:extLst>
              <a:ext uri="{FF2B5EF4-FFF2-40B4-BE49-F238E27FC236}">
                <a16:creationId xmlns:a16="http://schemas.microsoft.com/office/drawing/2014/main" id="{0896BA5A-0963-430E-9828-0542EA1C9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63925"/>
            <a:ext cx="1752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进队后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56391" name="Text Box 71">
            <a:extLst>
              <a:ext uri="{FF2B5EF4-FFF2-40B4-BE49-F238E27FC236}">
                <a16:creationId xmlns:a16="http://schemas.microsoft.com/office/drawing/2014/main" id="{0FA3CD38-E4D7-4EDC-A19E-D8B248A4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09588"/>
            <a:ext cx="66484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假设用一维数组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Q[0..5]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表示顺序队列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顺序队列与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假溢出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指向队头元素，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指向队尾元素后一空单元</a:t>
            </a:r>
          </a:p>
        </p:txBody>
      </p:sp>
      <p:sp>
        <p:nvSpPr>
          <p:cNvPr id="56392" name="Text Box 72">
            <a:extLst>
              <a:ext uri="{FF2B5EF4-FFF2-40B4-BE49-F238E27FC236}">
                <a16:creationId xmlns:a16="http://schemas.microsoft.com/office/drawing/2014/main" id="{7E5624C5-2FD3-43C5-BBCD-BD417792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955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</a:p>
        </p:txBody>
      </p:sp>
      <p:sp>
        <p:nvSpPr>
          <p:cNvPr id="56393" name="Text Box 73">
            <a:extLst>
              <a:ext uri="{FF2B5EF4-FFF2-40B4-BE49-F238E27FC236}">
                <a16:creationId xmlns:a16="http://schemas.microsoft.com/office/drawing/2014/main" id="{1FD4781B-E11B-46D5-BC75-C4EB3403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2852738"/>
            <a:ext cx="3349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6394" name="Text Box 74">
            <a:extLst>
              <a:ext uri="{FF2B5EF4-FFF2-40B4-BE49-F238E27FC236}">
                <a16:creationId xmlns:a16="http://schemas.microsoft.com/office/drawing/2014/main" id="{EFC9D45C-267A-4C1D-B994-75741B27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438400"/>
            <a:ext cx="2057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f=r</a:t>
            </a:r>
          </a:p>
        </p:txBody>
      </p:sp>
    </p:spTree>
    <p:extLst>
      <p:ext uri="{BB962C8B-B14F-4D97-AF65-F5344CB8AC3E}">
        <p14:creationId xmlns:p14="http://schemas.microsoft.com/office/powerpoint/2010/main" val="4617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Group 2">
            <a:extLst>
              <a:ext uri="{FF2B5EF4-FFF2-40B4-BE49-F238E27FC236}">
                <a16:creationId xmlns:a16="http://schemas.microsoft.com/office/drawing/2014/main" id="{39887B25-A598-443E-B558-3967A1F2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39216"/>
              </p:ext>
            </p:extLst>
          </p:nvPr>
        </p:nvGraphicFramePr>
        <p:xfrm>
          <a:off x="1518403" y="5007062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62" name="Text Box 18">
            <a:extLst>
              <a:ext uri="{FF2B5EF4-FFF2-40B4-BE49-F238E27FC236}">
                <a16:creationId xmlns:a16="http://schemas.microsoft.com/office/drawing/2014/main" id="{A7CEA106-8754-4D74-8C02-9B18B92E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803" y="5446799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graphicFrame>
        <p:nvGraphicFramePr>
          <p:cNvPr id="87059" name="Group 19">
            <a:extLst>
              <a:ext uri="{FF2B5EF4-FFF2-40B4-BE49-F238E27FC236}">
                <a16:creationId xmlns:a16="http://schemas.microsoft.com/office/drawing/2014/main" id="{03B99B58-7F38-4312-B2D3-90D8BBF7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96035"/>
              </p:ext>
            </p:extLst>
          </p:nvPr>
        </p:nvGraphicFramePr>
        <p:xfrm>
          <a:off x="1466528" y="2882280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79" name="Text Box 35">
            <a:extLst>
              <a:ext uri="{FF2B5EF4-FFF2-40B4-BE49-F238E27FC236}">
                <a16:creationId xmlns:a16="http://schemas.microsoft.com/office/drawing/2014/main" id="{E5EB185A-B209-493C-BEA4-072AEBA0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928" y="332360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7380" name="Line 36">
            <a:extLst>
              <a:ext uri="{FF2B5EF4-FFF2-40B4-BE49-F238E27FC236}">
                <a16:creationId xmlns:a16="http://schemas.microsoft.com/office/drawing/2014/main" id="{CC0C6DAD-70E1-4644-BCB3-A8A361241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028" y="36601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1" name="Line 37">
            <a:extLst>
              <a:ext uri="{FF2B5EF4-FFF2-40B4-BE49-F238E27FC236}">
                <a16:creationId xmlns:a16="http://schemas.microsoft.com/office/drawing/2014/main" id="{7033D712-51CA-4C8E-84C6-D10137246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1716" y="36601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2" name="Text Box 38">
            <a:extLst>
              <a:ext uri="{FF2B5EF4-FFF2-40B4-BE49-F238E27FC236}">
                <a16:creationId xmlns:a16="http://schemas.microsoft.com/office/drawing/2014/main" id="{09272C91-51BA-42A1-B160-410DE436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816" y="392209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id="{31B93EB4-B74D-4515-987F-31B18A14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153" y="388875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7384" name="Text Box 40">
            <a:extLst>
              <a:ext uri="{FF2B5EF4-FFF2-40B4-BE49-F238E27FC236}">
                <a16:creationId xmlns:a16="http://schemas.microsoft.com/office/drawing/2014/main" id="{408AEED8-DEB0-4B5C-8D17-A737F0F2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128" y="281401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D,E,F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57385" name="Line 41">
            <a:extLst>
              <a:ext uri="{FF2B5EF4-FFF2-40B4-BE49-F238E27FC236}">
                <a16:creationId xmlns:a16="http://schemas.microsoft.com/office/drawing/2014/main" id="{ED3BC851-9B34-48DA-91CC-859E9325E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8203" y="576747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6" name="Line 42">
            <a:extLst>
              <a:ext uri="{FF2B5EF4-FFF2-40B4-BE49-F238E27FC236}">
                <a16:creationId xmlns:a16="http://schemas.microsoft.com/office/drawing/2014/main" id="{46D2C28E-A956-46AE-B052-DE198F8B8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7003" y="576747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7" name="Text Box 43">
            <a:extLst>
              <a:ext uri="{FF2B5EF4-FFF2-40B4-BE49-F238E27FC236}">
                <a16:creationId xmlns:a16="http://schemas.microsoft.com/office/drawing/2014/main" id="{E57650F8-17A7-4C15-AFDE-89B2C930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03" y="6029412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7388" name="Text Box 44">
            <a:extLst>
              <a:ext uri="{FF2B5EF4-FFF2-40B4-BE49-F238E27FC236}">
                <a16:creationId xmlns:a16="http://schemas.microsoft.com/office/drawing/2014/main" id="{06AEBDBF-0B1C-4714-9C69-45BA320A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603" y="5996074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7389" name="Text Box 45">
            <a:extLst>
              <a:ext uri="{FF2B5EF4-FFF2-40B4-BE49-F238E27FC236}">
                <a16:creationId xmlns:a16="http://schemas.microsoft.com/office/drawing/2014/main" id="{93CAB9AF-9DC2-4A6B-B2BD-D65A42EE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003" y="4975312"/>
            <a:ext cx="303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假溢出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7390" name="Rectangle 46">
            <a:extLst>
              <a:ext uri="{FF2B5EF4-FFF2-40B4-BE49-F238E27FC236}">
                <a16:creationId xmlns:a16="http://schemas.microsoft.com/office/drawing/2014/main" id="{28B90D62-E3D4-4ABD-84A6-1C31D3BB7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348880"/>
            <a:ext cx="342265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(4)A,B,C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出队之后：</a:t>
            </a:r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57391" name="Text Box 47">
            <a:extLst>
              <a:ext uri="{FF2B5EF4-FFF2-40B4-BE49-F238E27FC236}">
                <a16:creationId xmlns:a16="http://schemas.microsoft.com/office/drawing/2014/main" id="{F9E2615B-2E10-4EBB-874D-5A0A49DC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03" y="440878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(5)D,E,F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依次进队之后：</a:t>
            </a:r>
          </a:p>
        </p:txBody>
      </p:sp>
      <p:sp>
        <p:nvSpPr>
          <p:cNvPr id="57392" name="Text Box 48">
            <a:extLst>
              <a:ext uri="{FF2B5EF4-FFF2-40B4-BE49-F238E27FC236}">
                <a16:creationId xmlns:a16="http://schemas.microsoft.com/office/drawing/2014/main" id="{81543FC8-AF3B-4C24-8260-0A5F148D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54" y="3779217"/>
            <a:ext cx="2895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此时空队列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f=r</a:t>
            </a:r>
          </a:p>
        </p:txBody>
      </p:sp>
      <p:sp>
        <p:nvSpPr>
          <p:cNvPr id="57393" name="椭圆 18">
            <a:extLst>
              <a:ext uri="{FF2B5EF4-FFF2-40B4-BE49-F238E27FC236}">
                <a16:creationId xmlns:a16="http://schemas.microsoft.com/office/drawing/2014/main" id="{2EF38258-1B29-4B11-B736-5D539CD65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91" y="4754649"/>
            <a:ext cx="1381125" cy="903288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" name="Group 34">
            <a:extLst>
              <a:ext uri="{FF2B5EF4-FFF2-40B4-BE49-F238E27FC236}">
                <a16:creationId xmlns:a16="http://schemas.microsoft.com/office/drawing/2014/main" id="{B92FC05C-1968-4CCF-9080-B8320D2A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8455"/>
              </p:ext>
            </p:extLst>
          </p:nvPr>
        </p:nvGraphicFramePr>
        <p:xfrm>
          <a:off x="3093716" y="1076380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 Box 52">
            <a:extLst>
              <a:ext uri="{FF2B5EF4-FFF2-40B4-BE49-F238E27FC236}">
                <a16:creationId xmlns:a16="http://schemas.microsoft.com/office/drawing/2014/main" id="{6916EF4E-8512-4C0F-99AD-8071F20FB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116" y="151611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22" name="Line 62">
            <a:extLst>
              <a:ext uri="{FF2B5EF4-FFF2-40B4-BE49-F238E27FC236}">
                <a16:creationId xmlns:a16="http://schemas.microsoft.com/office/drawing/2014/main" id="{1D5AB7AF-826A-4443-96FB-C1F91CCB1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8516" y="18367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63">
            <a:extLst>
              <a:ext uri="{FF2B5EF4-FFF2-40B4-BE49-F238E27FC236}">
                <a16:creationId xmlns:a16="http://schemas.microsoft.com/office/drawing/2014/main" id="{D3CEDFDA-816A-41DA-A1C8-A89319C98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0829" y="18367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64">
            <a:extLst>
              <a:ext uri="{FF2B5EF4-FFF2-40B4-BE49-F238E27FC236}">
                <a16:creationId xmlns:a16="http://schemas.microsoft.com/office/drawing/2014/main" id="{62B8232D-33F4-4C22-9868-C2F5DE8B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366" y="2098730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25" name="Text Box 65">
            <a:extLst>
              <a:ext uri="{FF2B5EF4-FFF2-40B4-BE49-F238E27FC236}">
                <a16:creationId xmlns:a16="http://schemas.microsoft.com/office/drawing/2014/main" id="{76C10AAB-A373-4CE8-942B-0B6B95B3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429" y="206539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26" name="Text Box 66">
            <a:extLst>
              <a:ext uri="{FF2B5EF4-FFF2-40B4-BE49-F238E27FC236}">
                <a16:creationId xmlns:a16="http://schemas.microsoft.com/office/drawing/2014/main" id="{3D7B1E53-3E29-41C8-9CE1-4ADE6548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16" y="1074793"/>
            <a:ext cx="2362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(3)B,C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进队后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1996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78249BEF-0D81-483D-9D0A-601D13654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67225"/>
              </p:ext>
            </p:extLst>
          </p:nvPr>
        </p:nvGraphicFramePr>
        <p:xfrm>
          <a:off x="1622425" y="4501480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86" name="Text Box 18">
            <a:extLst>
              <a:ext uri="{FF2B5EF4-FFF2-40B4-BE49-F238E27FC236}">
                <a16:creationId xmlns:a16="http://schemas.microsoft.com/office/drawing/2014/main" id="{DCBE3839-744F-4DDB-A045-F2D5CA5B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94280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E83F1509-7067-461D-A44F-F1418C57D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7225" y="53396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0">
            <a:extLst>
              <a:ext uri="{FF2B5EF4-FFF2-40B4-BE49-F238E27FC236}">
                <a16:creationId xmlns:a16="http://schemas.microsoft.com/office/drawing/2014/main" id="{CDAC7B16-8F0E-4D8F-AB33-88E93BD19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2313" y="53396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E87E6A96-F492-46FB-A66F-8F6F1626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601617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8390" name="Text Box 22">
            <a:extLst>
              <a:ext uri="{FF2B5EF4-FFF2-40B4-BE49-F238E27FC236}">
                <a16:creationId xmlns:a16="http://schemas.microsoft.com/office/drawing/2014/main" id="{847D03EF-5629-4FB2-90C7-B4162AFE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5568280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9E1A9B29-0797-4D58-B28E-5AE878D96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075" y="3933155"/>
            <a:ext cx="2489200" cy="457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(7)G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进队之后：</a:t>
            </a:r>
            <a:endParaRPr kumimoji="0" lang="zh-CN" altLang="en-US" sz="2400">
              <a:solidFill>
                <a:srgbClr val="000000"/>
              </a:solidFill>
            </a:endParaRPr>
          </a:p>
        </p:txBody>
      </p:sp>
      <p:sp>
        <p:nvSpPr>
          <p:cNvPr id="58392" name="Text Box 24">
            <a:extLst>
              <a:ext uri="{FF2B5EF4-FFF2-40B4-BE49-F238E27FC236}">
                <a16:creationId xmlns:a16="http://schemas.microsoft.com/office/drawing/2014/main" id="{3E1920E2-E741-48A9-AED4-64517B87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013742"/>
            <a:ext cx="5181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解决假溢出的方法一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: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移动元素。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(6)D,E,F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移到前端后：</a:t>
            </a:r>
          </a:p>
        </p:txBody>
      </p:sp>
      <p:graphicFrame>
        <p:nvGraphicFramePr>
          <p:cNvPr id="88089" name="Group 25">
            <a:extLst>
              <a:ext uri="{FF2B5EF4-FFF2-40B4-BE49-F238E27FC236}">
                <a16:creationId xmlns:a16="http://schemas.microsoft.com/office/drawing/2014/main" id="{119DFD9E-1B8A-450D-BAFB-3B806E449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5547"/>
              </p:ext>
            </p:extLst>
          </p:nvPr>
        </p:nvGraphicFramePr>
        <p:xfrm>
          <a:off x="1582738" y="2302792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09" name="Text Box 41">
            <a:extLst>
              <a:ext uri="{FF2B5EF4-FFF2-40B4-BE49-F238E27FC236}">
                <a16:creationId xmlns:a16="http://schemas.microsoft.com/office/drawing/2014/main" id="{2FA856EE-C139-45EF-8669-D04AFD90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2744117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id="{361D39CE-A681-40C5-AFC1-E2CE4CFE4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7538" y="31409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1" name="Line 43">
            <a:extLst>
              <a:ext uri="{FF2B5EF4-FFF2-40B4-BE49-F238E27FC236}">
                <a16:creationId xmlns:a16="http://schemas.microsoft.com/office/drawing/2014/main" id="{FBC00ABA-E53B-4D7E-B3DF-3DDE30408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1588" y="31409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749AB134-6B79-4104-8826-BF0E711D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3402930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8413" name="Text Box 45">
            <a:extLst>
              <a:ext uri="{FF2B5EF4-FFF2-40B4-BE49-F238E27FC236}">
                <a16:creationId xmlns:a16="http://schemas.microsoft.com/office/drawing/2014/main" id="{FC253E7D-4022-4A2F-8909-2D58EB204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3369592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8414" name="Text Box 46">
            <a:extLst>
              <a:ext uri="{FF2B5EF4-FFF2-40B4-BE49-F238E27FC236}">
                <a16:creationId xmlns:a16="http://schemas.microsoft.com/office/drawing/2014/main" id="{06F51346-3156-4C4A-9991-EBC9D1B4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2302792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G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</p:spTree>
    <p:extLst>
      <p:ext uri="{BB962C8B-B14F-4D97-AF65-F5344CB8AC3E}">
        <p14:creationId xmlns:p14="http://schemas.microsoft.com/office/powerpoint/2010/main" val="280573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Group 2">
            <a:extLst>
              <a:ext uri="{FF2B5EF4-FFF2-40B4-BE49-F238E27FC236}">
                <a16:creationId xmlns:a16="http://schemas.microsoft.com/office/drawing/2014/main" id="{15B0F9BA-609E-42E6-8B6E-050CC65D3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95709"/>
              </p:ext>
            </p:extLst>
          </p:nvPr>
        </p:nvGraphicFramePr>
        <p:xfrm>
          <a:off x="1774825" y="2300188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10" name="Text Box 18">
            <a:extLst>
              <a:ext uri="{FF2B5EF4-FFF2-40B4-BE49-F238E27FC236}">
                <a16:creationId xmlns:a16="http://schemas.microsoft.com/office/drawing/2014/main" id="{33C859D4-8C2C-4272-82D7-232FC218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275738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04171A79-63DD-4F9D-86C6-90AE9241C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7800" y="3138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30EF949B-41A6-4F82-B573-0DE9CB945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0575" y="3117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1C2F6B94-D93B-4AAB-8128-F951A325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7016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21953F48-A57E-4790-9A93-1FB54354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24780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G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插入到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Q[0]</a:t>
            </a:r>
          </a:p>
        </p:txBody>
      </p:sp>
      <p:sp>
        <p:nvSpPr>
          <p:cNvPr id="59415" name="Text Box 23">
            <a:extLst>
              <a:ext uri="{FF2B5EF4-FFF2-40B4-BE49-F238E27FC236}">
                <a16:creationId xmlns:a16="http://schemas.microsoft.com/office/drawing/2014/main" id="{50786A01-F610-4D9C-A1EE-AD766FB7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196875"/>
            <a:ext cx="805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解决假溢出的方法二：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当循环表使用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循环队列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89112" name="Group 24">
            <a:extLst>
              <a:ext uri="{FF2B5EF4-FFF2-40B4-BE49-F238E27FC236}">
                <a16:creationId xmlns:a16="http://schemas.microsoft.com/office/drawing/2014/main" id="{ECACB64C-920E-4C15-95EE-2682B90E6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10885"/>
              </p:ext>
            </p:extLst>
          </p:nvPr>
        </p:nvGraphicFramePr>
        <p:xfrm>
          <a:off x="1778000" y="4530625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32" name="Text Box 40">
            <a:extLst>
              <a:ext uri="{FF2B5EF4-FFF2-40B4-BE49-F238E27FC236}">
                <a16:creationId xmlns:a16="http://schemas.microsoft.com/office/drawing/2014/main" id="{5FF45F2C-BF69-45CE-9928-E2B92820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5014813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59433" name="Line 41">
            <a:extLst>
              <a:ext uri="{FF2B5EF4-FFF2-40B4-BE49-F238E27FC236}">
                <a16:creationId xmlns:a16="http://schemas.microsoft.com/office/drawing/2014/main" id="{D066890E-68DA-4115-901B-5EFEB6B66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7800" y="5368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4" name="Line 42">
            <a:extLst>
              <a:ext uri="{FF2B5EF4-FFF2-40B4-BE49-F238E27FC236}">
                <a16:creationId xmlns:a16="http://schemas.microsoft.com/office/drawing/2014/main" id="{0269D2F4-65ED-469E-8DA9-FBD3C3A1D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2088" y="5368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5" name="Text Box 43">
            <a:extLst>
              <a:ext uri="{FF2B5EF4-FFF2-40B4-BE49-F238E27FC236}">
                <a16:creationId xmlns:a16="http://schemas.microsoft.com/office/drawing/2014/main" id="{61A03E51-305C-4D07-88E0-8BC4E30D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559742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59436" name="Text Box 44">
            <a:extLst>
              <a:ext uri="{FF2B5EF4-FFF2-40B4-BE49-F238E27FC236}">
                <a16:creationId xmlns:a16="http://schemas.microsoft.com/office/drawing/2014/main" id="{1536FFEF-0251-40C6-99F8-F0470255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887688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 G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Q[0]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之后：</a:t>
            </a:r>
          </a:p>
        </p:txBody>
      </p:sp>
      <p:sp>
        <p:nvSpPr>
          <p:cNvPr id="59437" name="Text Box 45">
            <a:extLst>
              <a:ext uri="{FF2B5EF4-FFF2-40B4-BE49-F238E27FC236}">
                <a16:creationId xmlns:a16="http://schemas.microsoft.com/office/drawing/2014/main" id="{CBF7CE8B-FF77-49CE-9BB7-EF28329E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3390800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9438" name="Text Box 46">
            <a:extLst>
              <a:ext uri="{FF2B5EF4-FFF2-40B4-BE49-F238E27FC236}">
                <a16:creationId xmlns:a16="http://schemas.microsoft.com/office/drawing/2014/main" id="{F93F0436-AA85-4F09-A74D-EA142C15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564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59439" name="Text Box 47">
            <a:extLst>
              <a:ext uri="{FF2B5EF4-FFF2-40B4-BE49-F238E27FC236}">
                <a16:creationId xmlns:a16="http://schemas.microsoft.com/office/drawing/2014/main" id="{AE7AA384-419B-4E1E-A278-5B7CB84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44625"/>
            <a:ext cx="64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274281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19">
            <a:extLst>
              <a:ext uri="{FF2B5EF4-FFF2-40B4-BE49-F238E27FC236}">
                <a16:creationId xmlns:a16="http://schemas.microsoft.com/office/drawing/2014/main" id="{9ABF4566-9498-4678-9D47-CEC403B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373760"/>
            <a:ext cx="3048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0419" name="Oval 20">
            <a:extLst>
              <a:ext uri="{FF2B5EF4-FFF2-40B4-BE49-F238E27FC236}">
                <a16:creationId xmlns:a16="http://schemas.microsoft.com/office/drawing/2014/main" id="{64526657-5A2F-4A8A-88A6-9EAE013B5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907160"/>
            <a:ext cx="1447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0420" name="Line 21">
            <a:extLst>
              <a:ext uri="{FF2B5EF4-FFF2-40B4-BE49-F238E27FC236}">
                <a16:creationId xmlns:a16="http://schemas.microsoft.com/office/drawing/2014/main" id="{23E39085-0BEE-4DE9-882F-1FC27A0B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33737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Line 22">
            <a:extLst>
              <a:ext uri="{FF2B5EF4-FFF2-40B4-BE49-F238E27FC236}">
                <a16:creationId xmlns:a16="http://schemas.microsoft.com/office/drawing/2014/main" id="{BC1D1B72-3230-4B1D-A453-2CADE9F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45167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Line 23">
            <a:extLst>
              <a:ext uri="{FF2B5EF4-FFF2-40B4-BE49-F238E27FC236}">
                <a16:creationId xmlns:a16="http://schemas.microsoft.com/office/drawing/2014/main" id="{0BB46556-EBF5-4667-B8C1-E89EA2358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4364360"/>
            <a:ext cx="457200" cy="4572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24">
            <a:extLst>
              <a:ext uri="{FF2B5EF4-FFF2-40B4-BE49-F238E27FC236}">
                <a16:creationId xmlns:a16="http://schemas.microsoft.com/office/drawing/2014/main" id="{6C627400-C7DC-464A-93CB-F55342A08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352616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25">
            <a:extLst>
              <a:ext uri="{FF2B5EF4-FFF2-40B4-BE49-F238E27FC236}">
                <a16:creationId xmlns:a16="http://schemas.microsoft.com/office/drawing/2014/main" id="{B49E9989-2067-4FE2-9276-BA8B09010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375476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26">
            <a:extLst>
              <a:ext uri="{FF2B5EF4-FFF2-40B4-BE49-F238E27FC236}">
                <a16:creationId xmlns:a16="http://schemas.microsoft.com/office/drawing/2014/main" id="{6DC10984-3005-4E98-BBAB-A25139A12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6750" y="444056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6" name="Text Box 27">
            <a:extLst>
              <a:ext uri="{FF2B5EF4-FFF2-40B4-BE49-F238E27FC236}">
                <a16:creationId xmlns:a16="http://schemas.microsoft.com/office/drawing/2014/main" id="{7ABCE00C-DA81-46C2-B9FE-63733E6C1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39833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60427" name="Text Box 28">
            <a:extLst>
              <a:ext uri="{FF2B5EF4-FFF2-40B4-BE49-F238E27FC236}">
                <a16:creationId xmlns:a16="http://schemas.microsoft.com/office/drawing/2014/main" id="{EDD370D7-78AE-4DEE-BF51-3CE7496B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0689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60428" name="Text Box 29">
            <a:extLst>
              <a:ext uri="{FF2B5EF4-FFF2-40B4-BE49-F238E27FC236}">
                <a16:creationId xmlns:a16="http://schemas.microsoft.com/office/drawing/2014/main" id="{5E4B4B05-533C-438B-BCF5-FA0951E8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0689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60429" name="Text Box 30">
            <a:extLst>
              <a:ext uri="{FF2B5EF4-FFF2-40B4-BE49-F238E27FC236}">
                <a16:creationId xmlns:a16="http://schemas.microsoft.com/office/drawing/2014/main" id="{85EAFEAE-F5F3-43BB-8F11-E3A2E769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39071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60430" name="Text Box 31">
            <a:extLst>
              <a:ext uri="{FF2B5EF4-FFF2-40B4-BE49-F238E27FC236}">
                <a16:creationId xmlns:a16="http://schemas.microsoft.com/office/drawing/2014/main" id="{6E4FC41E-0E7F-485C-8BAC-1C6EEA88D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49739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60431" name="Text Box 32">
            <a:extLst>
              <a:ext uri="{FF2B5EF4-FFF2-40B4-BE49-F238E27FC236}">
                <a16:creationId xmlns:a16="http://schemas.microsoft.com/office/drawing/2014/main" id="{5DC557B1-5179-4802-B70E-FA49357FF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49739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60432" name="Text Box 33">
            <a:extLst>
              <a:ext uri="{FF2B5EF4-FFF2-40B4-BE49-F238E27FC236}">
                <a16:creationId xmlns:a16="http://schemas.microsoft.com/office/drawing/2014/main" id="{526C54B5-6586-4D66-AD49-7B5467D8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3927797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0433" name="Text Box 34">
            <a:extLst>
              <a:ext uri="{FF2B5EF4-FFF2-40B4-BE49-F238E27FC236}">
                <a16:creationId xmlns:a16="http://schemas.microsoft.com/office/drawing/2014/main" id="{CC6D664F-3AC4-4AC7-A306-565BD8FC7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516760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</a:p>
        </p:txBody>
      </p:sp>
      <p:sp>
        <p:nvSpPr>
          <p:cNvPr id="60434" name="Text Box 35">
            <a:extLst>
              <a:ext uri="{FF2B5EF4-FFF2-40B4-BE49-F238E27FC236}">
                <a16:creationId xmlns:a16="http://schemas.microsoft.com/office/drawing/2014/main" id="{A01CDBE7-0935-4A9E-B462-0C7A297D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3526160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60435" name="Text Box 36">
            <a:extLst>
              <a:ext uri="{FF2B5EF4-FFF2-40B4-BE49-F238E27FC236}">
                <a16:creationId xmlns:a16="http://schemas.microsoft.com/office/drawing/2014/main" id="{A9723FEA-A519-4BE6-A2C2-0E447B75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3449960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60436" name="Text Box 37">
            <a:extLst>
              <a:ext uri="{FF2B5EF4-FFF2-40B4-BE49-F238E27FC236}">
                <a16:creationId xmlns:a16="http://schemas.microsoft.com/office/drawing/2014/main" id="{A820A272-8356-4C24-8299-33482CA1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4003997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///</a:t>
            </a:r>
          </a:p>
        </p:txBody>
      </p:sp>
      <p:sp>
        <p:nvSpPr>
          <p:cNvPr id="60437" name="Text Box 38">
            <a:extLst>
              <a:ext uri="{FF2B5EF4-FFF2-40B4-BE49-F238E27FC236}">
                <a16:creationId xmlns:a16="http://schemas.microsoft.com/office/drawing/2014/main" id="{579A3D2D-803E-4935-8419-EC10B0A7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461197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///</a:t>
            </a:r>
          </a:p>
        </p:txBody>
      </p:sp>
      <p:sp>
        <p:nvSpPr>
          <p:cNvPr id="60438" name="Text Box 39">
            <a:extLst>
              <a:ext uri="{FF2B5EF4-FFF2-40B4-BE49-F238E27FC236}">
                <a16:creationId xmlns:a16="http://schemas.microsoft.com/office/drawing/2014/main" id="{548A701C-B70E-47BD-89B2-4F637A8A8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3775397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H,I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60439" name="Text Box 50">
            <a:extLst>
              <a:ext uri="{FF2B5EF4-FFF2-40B4-BE49-F238E27FC236}">
                <a16:creationId xmlns:a16="http://schemas.microsoft.com/office/drawing/2014/main" id="{1014D9A3-9C0E-49B5-982C-FD766B310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54311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60440" name="Line 61">
            <a:extLst>
              <a:ext uri="{FF2B5EF4-FFF2-40B4-BE49-F238E27FC236}">
                <a16:creationId xmlns:a16="http://schemas.microsoft.com/office/drawing/2014/main" id="{DF7F92CD-DE64-459F-B88F-2743E4B1B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50" y="337376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1" name="Text Box 62">
            <a:extLst>
              <a:ext uri="{FF2B5EF4-FFF2-40B4-BE49-F238E27FC236}">
                <a16:creationId xmlns:a16="http://schemas.microsoft.com/office/drawing/2014/main" id="{0D252375-3C20-43DB-A5AB-BF828B0B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0689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0442" name="Line 63">
            <a:extLst>
              <a:ext uri="{FF2B5EF4-FFF2-40B4-BE49-F238E27FC236}">
                <a16:creationId xmlns:a16="http://schemas.microsoft.com/office/drawing/2014/main" id="{13EE72D5-FE75-48E2-8B97-41606B7A4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6125" y="4973960"/>
            <a:ext cx="214313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3" name="Text Box 64">
            <a:extLst>
              <a:ext uri="{FF2B5EF4-FFF2-40B4-BE49-F238E27FC236}">
                <a16:creationId xmlns:a16="http://schemas.microsoft.com/office/drawing/2014/main" id="{2E2AF908-E709-4560-A49C-B2BF352AA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0596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0444" name="Rectangle 74">
            <a:extLst>
              <a:ext uri="{FF2B5EF4-FFF2-40B4-BE49-F238E27FC236}">
                <a16:creationId xmlns:a16="http://schemas.microsoft.com/office/drawing/2014/main" id="{88B68C7D-9441-430C-8464-B4D04A3EC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6059760"/>
            <a:ext cx="5567362" cy="609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Q[0..5]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解释为循环队列的示意图</a:t>
            </a:r>
            <a:endParaRPr kumimoji="0" lang="zh-CN" altLang="en-US" sz="240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3A97B0-87E1-40F5-B1D8-2B790B92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45" y="946664"/>
            <a:ext cx="4123809" cy="1533333"/>
          </a:xfrm>
          <a:prstGeom prst="rect">
            <a:avLst/>
          </a:prstGeom>
        </p:spPr>
      </p:pic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3EA68FC5-2B36-4403-8DA3-DE000D4C4179}"/>
              </a:ext>
            </a:extLst>
          </p:cNvPr>
          <p:cNvSpPr/>
          <p:nvPr/>
        </p:nvSpPr>
        <p:spPr>
          <a:xfrm>
            <a:off x="1888208" y="1895872"/>
            <a:ext cx="524792" cy="14397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8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Group 2">
            <a:extLst>
              <a:ext uri="{FF2B5EF4-FFF2-40B4-BE49-F238E27FC236}">
                <a16:creationId xmlns:a16="http://schemas.microsoft.com/office/drawing/2014/main" id="{5802A28F-67D3-4835-A259-5E29D58C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44994"/>
              </p:ext>
            </p:extLst>
          </p:nvPr>
        </p:nvGraphicFramePr>
        <p:xfrm>
          <a:off x="2533507" y="4122886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58" name="Text Box 18">
            <a:extLst>
              <a:ext uri="{FF2B5EF4-FFF2-40B4-BE49-F238E27FC236}">
                <a16:creationId xmlns:a16="http://schemas.microsoft.com/office/drawing/2014/main" id="{B1B1E4BB-FCC2-439A-AECA-E158D846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07" y="4580086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0    1     2    3    4    5</a:t>
            </a:r>
          </a:p>
        </p:txBody>
      </p:sp>
      <p:sp>
        <p:nvSpPr>
          <p:cNvPr id="61459" name="Oval 40">
            <a:extLst>
              <a:ext uri="{FF2B5EF4-FFF2-40B4-BE49-F238E27FC236}">
                <a16:creationId xmlns:a16="http://schemas.microsoft.com/office/drawing/2014/main" id="{E62EC008-42E8-4640-B42F-BA0D07E2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957" y="1844824"/>
            <a:ext cx="3048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1460" name="Oval 41">
            <a:extLst>
              <a:ext uri="{FF2B5EF4-FFF2-40B4-BE49-F238E27FC236}">
                <a16:creationId xmlns:a16="http://schemas.microsoft.com/office/drawing/2014/main" id="{6C444CA4-2348-4396-B017-3BDD8047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957" y="2378224"/>
            <a:ext cx="1447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1461" name="Line 42">
            <a:extLst>
              <a:ext uri="{FF2B5EF4-FFF2-40B4-BE49-F238E27FC236}">
                <a16:creationId xmlns:a16="http://schemas.microsoft.com/office/drawing/2014/main" id="{F3BFB0A8-F5DA-4A91-98B0-A342DDD19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757" y="18448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43">
            <a:extLst>
              <a:ext uri="{FF2B5EF4-FFF2-40B4-BE49-F238E27FC236}">
                <a16:creationId xmlns:a16="http://schemas.microsoft.com/office/drawing/2014/main" id="{9567AA3D-4B30-487A-A9A4-C7977E620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757" y="29878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44">
            <a:extLst>
              <a:ext uri="{FF2B5EF4-FFF2-40B4-BE49-F238E27FC236}">
                <a16:creationId xmlns:a16="http://schemas.microsoft.com/office/drawing/2014/main" id="{F0BD92AA-4E5D-43E6-970E-040A8C83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557" y="2835424"/>
            <a:ext cx="457200" cy="4572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45">
            <a:extLst>
              <a:ext uri="{FF2B5EF4-FFF2-40B4-BE49-F238E27FC236}">
                <a16:creationId xmlns:a16="http://schemas.microsoft.com/office/drawing/2014/main" id="{D619104A-81A4-420C-A92B-C4B0F01D4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9357" y="199722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46">
            <a:extLst>
              <a:ext uri="{FF2B5EF4-FFF2-40B4-BE49-F238E27FC236}">
                <a16:creationId xmlns:a16="http://schemas.microsoft.com/office/drawing/2014/main" id="{A5E10B6E-C1E0-476C-8142-631046CC0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757" y="222582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47">
            <a:extLst>
              <a:ext uri="{FF2B5EF4-FFF2-40B4-BE49-F238E27FC236}">
                <a16:creationId xmlns:a16="http://schemas.microsoft.com/office/drawing/2014/main" id="{CC5E2DB7-91B9-472D-881D-0A2EB5EB5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157" y="2911624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Text Box 48">
            <a:extLst>
              <a:ext uri="{FF2B5EF4-FFF2-40B4-BE49-F238E27FC236}">
                <a16:creationId xmlns:a16="http://schemas.microsoft.com/office/drawing/2014/main" id="{6A7BB1E2-6382-4883-BF0A-AF4C9824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957" y="24544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61468" name="Text Box 49">
            <a:extLst>
              <a:ext uri="{FF2B5EF4-FFF2-40B4-BE49-F238E27FC236}">
                <a16:creationId xmlns:a16="http://schemas.microsoft.com/office/drawing/2014/main" id="{496983BC-1AEE-4D7B-9852-2C9CBE1D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282" y="16162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61469" name="Text Box 50">
            <a:extLst>
              <a:ext uri="{FF2B5EF4-FFF2-40B4-BE49-F238E27FC236}">
                <a16:creationId xmlns:a16="http://schemas.microsoft.com/office/drawing/2014/main" id="{448C6C17-73D6-451D-A86E-B039EFD9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607" y="13876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61470" name="Text Box 51">
            <a:extLst>
              <a:ext uri="{FF2B5EF4-FFF2-40B4-BE49-F238E27FC236}">
                <a16:creationId xmlns:a16="http://schemas.microsoft.com/office/drawing/2014/main" id="{105D1E26-8FFE-4C31-A5DC-DF187205D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957" y="23782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61471" name="Text Box 52">
            <a:extLst>
              <a:ext uri="{FF2B5EF4-FFF2-40B4-BE49-F238E27FC236}">
                <a16:creationId xmlns:a16="http://schemas.microsoft.com/office/drawing/2014/main" id="{FD0A0DB4-087E-4499-8767-4D0D49EF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757" y="3368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61472" name="Text Box 53">
            <a:extLst>
              <a:ext uri="{FF2B5EF4-FFF2-40B4-BE49-F238E27FC236}">
                <a16:creationId xmlns:a16="http://schemas.microsoft.com/office/drawing/2014/main" id="{0EF97E0A-AFFB-498A-AD2B-D6CD308D4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207" y="3368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61473" name="Text Box 54">
            <a:extLst>
              <a:ext uri="{FF2B5EF4-FFF2-40B4-BE49-F238E27FC236}">
                <a16:creationId xmlns:a16="http://schemas.microsoft.com/office/drawing/2014/main" id="{12511EB3-52C0-4670-B448-D7806D1A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482" y="2398862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1474" name="Text Box 55">
            <a:extLst>
              <a:ext uri="{FF2B5EF4-FFF2-40B4-BE49-F238E27FC236}">
                <a16:creationId xmlns:a16="http://schemas.microsoft.com/office/drawing/2014/main" id="{829D16F0-99BC-48BB-80D7-2099F44A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482" y="2987824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</a:p>
        </p:txBody>
      </p:sp>
      <p:sp>
        <p:nvSpPr>
          <p:cNvPr id="61475" name="Text Box 56">
            <a:extLst>
              <a:ext uri="{FF2B5EF4-FFF2-40B4-BE49-F238E27FC236}">
                <a16:creationId xmlns:a16="http://schemas.microsoft.com/office/drawing/2014/main" id="{FFB29EC0-840A-49AB-BBA3-79480F25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957" y="1997224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61476" name="Text Box 57">
            <a:extLst>
              <a:ext uri="{FF2B5EF4-FFF2-40B4-BE49-F238E27FC236}">
                <a16:creationId xmlns:a16="http://schemas.microsoft.com/office/drawing/2014/main" id="{15F1E95B-3191-4E66-A5DD-79E2A92C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807" y="1921024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61477" name="Text Box 58">
            <a:extLst>
              <a:ext uri="{FF2B5EF4-FFF2-40B4-BE49-F238E27FC236}">
                <a16:creationId xmlns:a16="http://schemas.microsoft.com/office/drawing/2014/main" id="{AC8DE3D5-56AF-4A0B-B335-6F1321D7E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307" y="2530624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61478" name="Text Box 59">
            <a:extLst>
              <a:ext uri="{FF2B5EF4-FFF2-40B4-BE49-F238E27FC236}">
                <a16:creationId xmlns:a16="http://schemas.microsoft.com/office/drawing/2014/main" id="{75898DD6-1519-43BB-B946-80CFAD8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557" y="2987824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61479" name="Text Box 60">
            <a:extLst>
              <a:ext uri="{FF2B5EF4-FFF2-40B4-BE49-F238E27FC236}">
                <a16:creationId xmlns:a16="http://schemas.microsoft.com/office/drawing/2014/main" id="{D1929E45-70CB-4513-8D34-C616F846C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08" y="959123"/>
            <a:ext cx="2317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(3)H,I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进队之后</a:t>
            </a:r>
          </a:p>
        </p:txBody>
      </p:sp>
      <p:sp>
        <p:nvSpPr>
          <p:cNvPr id="61480" name="Line 65">
            <a:extLst>
              <a:ext uri="{FF2B5EF4-FFF2-40B4-BE49-F238E27FC236}">
                <a16:creationId xmlns:a16="http://schemas.microsoft.com/office/drawing/2014/main" id="{955FC05C-89AA-4BA0-9A20-882F0119C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782" y="1522562"/>
            <a:ext cx="161925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1" name="Text Box 66">
            <a:extLst>
              <a:ext uri="{FF2B5EF4-FFF2-40B4-BE49-F238E27FC236}">
                <a16:creationId xmlns:a16="http://schemas.microsoft.com/office/drawing/2014/main" id="{4F82D0BC-30C1-494F-9C7D-244596AE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245" y="10939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1482" name="Line 67">
            <a:extLst>
              <a:ext uri="{FF2B5EF4-FFF2-40B4-BE49-F238E27FC236}">
                <a16:creationId xmlns:a16="http://schemas.microsoft.com/office/drawing/2014/main" id="{01AE24FF-6A4F-4671-A89B-682B969E3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520" y="1751162"/>
            <a:ext cx="2762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3" name="Text Box 68">
            <a:extLst>
              <a:ext uri="{FF2B5EF4-FFF2-40B4-BE49-F238E27FC236}">
                <a16:creationId xmlns:a16="http://schemas.microsoft.com/office/drawing/2014/main" id="{67E7ABE6-0398-4769-853F-A395C8BE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970" y="13193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1484" name="Line 69">
            <a:extLst>
              <a:ext uri="{FF2B5EF4-FFF2-40B4-BE49-F238E27FC236}">
                <a16:creationId xmlns:a16="http://schemas.microsoft.com/office/drawing/2014/main" id="{0B7DA059-264F-47E8-B43A-58B449147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3307" y="465628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5" name="Line 70">
            <a:extLst>
              <a:ext uri="{FF2B5EF4-FFF2-40B4-BE49-F238E27FC236}">
                <a16:creationId xmlns:a16="http://schemas.microsoft.com/office/drawing/2014/main" id="{B40D80FF-2655-48CC-B4C7-238B2BEAF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0957" y="465628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6" name="Text Box 71">
            <a:extLst>
              <a:ext uri="{FF2B5EF4-FFF2-40B4-BE49-F238E27FC236}">
                <a16:creationId xmlns:a16="http://schemas.microsoft.com/office/drawing/2014/main" id="{66DB9C10-049E-421E-90D6-0B8CC880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032" y="5037286"/>
            <a:ext cx="4730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1487" name="Text Box 72">
            <a:extLst>
              <a:ext uri="{FF2B5EF4-FFF2-40B4-BE49-F238E27FC236}">
                <a16:creationId xmlns:a16="http://schemas.microsoft.com/office/drawing/2014/main" id="{4E43F70F-DE21-443D-A6DD-BBD9C812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557" y="5037286"/>
            <a:ext cx="3365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1488" name="Text Box 73">
            <a:extLst>
              <a:ext uri="{FF2B5EF4-FFF2-40B4-BE49-F238E27FC236}">
                <a16:creationId xmlns:a16="http://schemas.microsoft.com/office/drawing/2014/main" id="{B45DEEB8-8D61-41B0-B603-91EB5B32D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08" y="1322661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满队列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DB262F-D9D0-49F6-9EDA-8B32BC99BB9B}"/>
              </a:ext>
            </a:extLst>
          </p:cNvPr>
          <p:cNvGrpSpPr/>
          <p:nvPr/>
        </p:nvGrpSpPr>
        <p:grpSpPr>
          <a:xfrm>
            <a:off x="2533507" y="4359424"/>
            <a:ext cx="6013449" cy="1909603"/>
            <a:chOff x="2545358" y="4575448"/>
            <a:chExt cx="6013449" cy="1909603"/>
          </a:xfrm>
        </p:grpSpPr>
        <p:sp>
          <p:nvSpPr>
            <p:cNvPr id="61489" name="Text Box 75">
              <a:extLst>
                <a:ext uri="{FF2B5EF4-FFF2-40B4-BE49-F238E27FC236}">
                  <a16:creationId xmlns:a16="http://schemas.microsoft.com/office/drawing/2014/main" id="{ECA41069-1FCB-4D43-82CB-AEEB89D5F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7358" y="4632597"/>
              <a:ext cx="1441449" cy="156966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f=r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  <a:endPara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空队列？</a:t>
              </a:r>
              <a:endPara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满队列？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7A34FEF-3671-4664-990E-F81C6790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5358" y="5693209"/>
              <a:ext cx="3886200" cy="791842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85D1955C-3A1F-43E8-821E-670815DF6D99}"/>
                </a:ext>
              </a:extLst>
            </p:cNvPr>
            <p:cNvSpPr/>
            <p:nvPr/>
          </p:nvSpPr>
          <p:spPr>
            <a:xfrm>
              <a:off x="6572845" y="4575448"/>
              <a:ext cx="473075" cy="1669802"/>
            </a:xfrm>
            <a:prstGeom prst="rightBrace">
              <a:avLst>
                <a:gd name="adj1" fmla="val 45058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02224C6-E810-45C5-BF39-9DDECE913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28501"/>
            <a:ext cx="8991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3.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方法二的实现方法：</a:t>
            </a:r>
            <a:endParaRPr kumimoji="0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0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指向队头元素；</a:t>
            </a:r>
            <a:r>
              <a:rPr kumimoji="0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指向队尾元素后一空单元。</a:t>
            </a:r>
            <a:r>
              <a:rPr kumimoji="0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Q[0..5]</a:t>
            </a:r>
            <a:r>
              <a:rPr kumimoji="0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为循环队列。</a:t>
            </a:r>
          </a:p>
        </p:txBody>
      </p:sp>
      <p:graphicFrame>
        <p:nvGraphicFramePr>
          <p:cNvPr id="91139" name="Group 3">
            <a:extLst>
              <a:ext uri="{FF2B5EF4-FFF2-40B4-BE49-F238E27FC236}">
                <a16:creationId xmlns:a16="http://schemas.microsoft.com/office/drawing/2014/main" id="{6297A0D3-210B-4E12-99BA-C7A35A094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67860"/>
              </p:ext>
            </p:extLst>
          </p:nvPr>
        </p:nvGraphicFramePr>
        <p:xfrm>
          <a:off x="2546350" y="1895301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155" name="Group 19">
            <a:extLst>
              <a:ext uri="{FF2B5EF4-FFF2-40B4-BE49-F238E27FC236}">
                <a16:creationId xmlns:a16="http://schemas.microsoft.com/office/drawing/2014/main" id="{E93A2405-567B-49F3-A81F-2CD0E918D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8259"/>
              </p:ext>
            </p:extLst>
          </p:nvPr>
        </p:nvGraphicFramePr>
        <p:xfrm>
          <a:off x="2565400" y="3636788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171" name="Group 35">
            <a:extLst>
              <a:ext uri="{FF2B5EF4-FFF2-40B4-BE49-F238E27FC236}">
                <a16:creationId xmlns:a16="http://schemas.microsoft.com/office/drawing/2014/main" id="{B0AB3A72-BBB3-4979-A19B-911C69ED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9422"/>
              </p:ext>
            </p:extLst>
          </p:nvPr>
        </p:nvGraphicFramePr>
        <p:xfrm>
          <a:off x="2667000" y="5400501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15" name="Text Box 51">
            <a:extLst>
              <a:ext uri="{FF2B5EF4-FFF2-40B4-BE49-F238E27FC236}">
                <a16:creationId xmlns:a16="http://schemas.microsoft.com/office/drawing/2014/main" id="{CC35F68B-F796-4AA5-827F-D8DBF619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336626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91188" name="Text Box 52">
            <a:extLst>
              <a:ext uri="{FF2B5EF4-FFF2-40B4-BE49-F238E27FC236}">
                <a16:creationId xmlns:a16="http://schemas.microsoft.com/office/drawing/2014/main" id="{6564C8AF-7CAF-42E5-8C82-C1967F09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09398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91189" name="Text Box 53">
            <a:extLst>
              <a:ext uri="{FF2B5EF4-FFF2-40B4-BE49-F238E27FC236}">
                <a16:creationId xmlns:a16="http://schemas.microsoft.com/office/drawing/2014/main" id="{61930847-5B90-42F7-A650-6B0665BA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84023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2518" name="Text Box 54">
            <a:extLst>
              <a:ext uri="{FF2B5EF4-FFF2-40B4-BE49-F238E27FC236}">
                <a16:creationId xmlns:a16="http://schemas.microsoft.com/office/drawing/2014/main" id="{254F2107-7F87-4844-8BBE-869C4CDD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1895301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62519" name="Line 55">
            <a:extLst>
              <a:ext uri="{FF2B5EF4-FFF2-40B4-BE49-F238E27FC236}">
                <a16:creationId xmlns:a16="http://schemas.microsoft.com/office/drawing/2014/main" id="{4C2763E8-22B6-45DA-90D5-4D6B7BFCA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5" y="27335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0" name="Line 56">
            <a:extLst>
              <a:ext uri="{FF2B5EF4-FFF2-40B4-BE49-F238E27FC236}">
                <a16:creationId xmlns:a16="http://schemas.microsoft.com/office/drawing/2014/main" id="{FE226CF6-A03F-42D9-A142-55E279AC5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27335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5C343D40-ECF0-4C64-9CB5-BF0A2BDD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995438"/>
            <a:ext cx="6413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 r</a:t>
            </a:r>
          </a:p>
        </p:txBody>
      </p:sp>
      <p:sp>
        <p:nvSpPr>
          <p:cNvPr id="91194" name="Text Box 58">
            <a:extLst>
              <a:ext uri="{FF2B5EF4-FFF2-40B4-BE49-F238E27FC236}">
                <a16:creationId xmlns:a16="http://schemas.microsoft.com/office/drawing/2014/main" id="{C7A8D59A-0714-4830-A44A-8E0BC19CA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581226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B,C,D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91195" name="Line 59">
            <a:extLst>
              <a:ext uri="{FF2B5EF4-FFF2-40B4-BE49-F238E27FC236}">
                <a16:creationId xmlns:a16="http://schemas.microsoft.com/office/drawing/2014/main" id="{E603D26E-E063-4B76-A5E5-C63A1185A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6788" y="4474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96" name="Line 60">
            <a:extLst>
              <a:ext uri="{FF2B5EF4-FFF2-40B4-BE49-F238E27FC236}">
                <a16:creationId xmlns:a16="http://schemas.microsoft.com/office/drawing/2014/main" id="{D1BA31CC-312A-49E2-AF38-E26E9526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988" y="4474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97" name="Text Box 61">
            <a:extLst>
              <a:ext uri="{FF2B5EF4-FFF2-40B4-BE49-F238E27FC236}">
                <a16:creationId xmlns:a16="http://schemas.microsoft.com/office/drawing/2014/main" id="{2F26CDC0-98EA-468A-8603-DB09DF07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736926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91198" name="Text Box 62">
            <a:extLst>
              <a:ext uri="{FF2B5EF4-FFF2-40B4-BE49-F238E27FC236}">
                <a16:creationId xmlns:a16="http://schemas.microsoft.com/office/drawing/2014/main" id="{4B136385-E415-4B70-8CC1-0798EB85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4736926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91199" name="Line 63">
            <a:extLst>
              <a:ext uri="{FF2B5EF4-FFF2-40B4-BE49-F238E27FC236}">
                <a16:creationId xmlns:a16="http://schemas.microsoft.com/office/drawing/2014/main" id="{769CACE6-FA96-4D4A-9782-A16BF8A27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6237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00" name="Line 64">
            <a:extLst>
              <a:ext uri="{FF2B5EF4-FFF2-40B4-BE49-F238E27FC236}">
                <a16:creationId xmlns:a16="http://schemas.microsoft.com/office/drawing/2014/main" id="{CEFB725D-4146-425B-A107-CC699F7A2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8075" y="6237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201" name="Text Box 65">
            <a:extLst>
              <a:ext uri="{FF2B5EF4-FFF2-40B4-BE49-F238E27FC236}">
                <a16:creationId xmlns:a16="http://schemas.microsoft.com/office/drawing/2014/main" id="{9FDEBCE0-8894-41F7-BB44-F0C8C8A4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6465713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91202" name="Text Box 66">
            <a:extLst>
              <a:ext uri="{FF2B5EF4-FFF2-40B4-BE49-F238E27FC236}">
                <a16:creationId xmlns:a16="http://schemas.microsoft.com/office/drawing/2014/main" id="{B3BB8CD4-BB57-4087-B661-96F4EDB9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6465713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91203" name="Text Box 67">
            <a:extLst>
              <a:ext uri="{FF2B5EF4-FFF2-40B4-BE49-F238E27FC236}">
                <a16:creationId xmlns:a16="http://schemas.microsoft.com/office/drawing/2014/main" id="{C167C8BA-EF58-4BC8-A3B4-C67F9592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24301"/>
            <a:ext cx="2209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(3)B,C,D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62532" name="Text Box 68">
            <a:extLst>
              <a:ext uri="{FF2B5EF4-FFF2-40B4-BE49-F238E27FC236}">
                <a16:creationId xmlns:a16="http://schemas.microsoft.com/office/drawing/2014/main" id="{024605C8-0AC3-4D7C-9E4D-525EEE01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42901"/>
            <a:ext cx="19669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初始化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f=r=1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只要在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的范围内相等即可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91205" name="Text Box 69">
            <a:extLst>
              <a:ext uri="{FF2B5EF4-FFF2-40B4-BE49-F238E27FC236}">
                <a16:creationId xmlns:a16="http://schemas.microsoft.com/office/drawing/2014/main" id="{34FCA560-FD95-4C73-8749-32FC906A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505026"/>
            <a:ext cx="221138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(2)A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Q[r]=A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++r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62534" name="Text Box 70">
            <a:extLst>
              <a:ext uri="{FF2B5EF4-FFF2-40B4-BE49-F238E27FC236}">
                <a16:creationId xmlns:a16="http://schemas.microsoft.com/office/drawing/2014/main" id="{4C0BEE6A-6029-43F7-82EA-763EABB2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2581101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</a:p>
        </p:txBody>
      </p:sp>
    </p:spTree>
    <p:extLst>
      <p:ext uri="{BB962C8B-B14F-4D97-AF65-F5344CB8AC3E}">
        <p14:creationId xmlns:p14="http://schemas.microsoft.com/office/powerpoint/2010/main" val="19200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8" grpId="0"/>
      <p:bldP spid="91189" grpId="0"/>
      <p:bldP spid="91194" grpId="0"/>
      <p:bldP spid="91197" grpId="0"/>
      <p:bldP spid="91198" grpId="0"/>
      <p:bldP spid="91201" grpId="0"/>
      <p:bldP spid="91202" grpId="0"/>
      <p:bldP spid="91203" grpId="0"/>
      <p:bldP spid="9120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23" name="Group 35">
            <a:extLst>
              <a:ext uri="{FF2B5EF4-FFF2-40B4-BE49-F238E27FC236}">
                <a16:creationId xmlns:a16="http://schemas.microsoft.com/office/drawing/2014/main" id="{63F8A604-10AD-4FB0-9520-6A18740B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85779"/>
              </p:ext>
            </p:extLst>
          </p:nvPr>
        </p:nvGraphicFramePr>
        <p:xfrm>
          <a:off x="2951163" y="1079078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06" name="Text Box 53">
            <a:extLst>
              <a:ext uri="{FF2B5EF4-FFF2-40B4-BE49-F238E27FC236}">
                <a16:creationId xmlns:a16="http://schemas.microsoft.com/office/drawing/2014/main" id="{C8400DFF-A206-46E8-AAE8-FD3559D7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1518816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3507" name="Line 63">
            <a:extLst>
              <a:ext uri="{FF2B5EF4-FFF2-40B4-BE49-F238E27FC236}">
                <a16:creationId xmlns:a16="http://schemas.microsoft.com/office/drawing/2014/main" id="{24EDFED9-7694-4371-9977-442213675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1438" y="191569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64">
            <a:extLst>
              <a:ext uri="{FF2B5EF4-FFF2-40B4-BE49-F238E27FC236}">
                <a16:creationId xmlns:a16="http://schemas.microsoft.com/office/drawing/2014/main" id="{7A0F04A8-B104-4C20-AC06-43B1603C8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238" y="191569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9" name="Text Box 65">
            <a:extLst>
              <a:ext uri="{FF2B5EF4-FFF2-40B4-BE49-F238E27FC236}">
                <a16:creationId xmlns:a16="http://schemas.microsoft.com/office/drawing/2014/main" id="{6A4D8282-614A-48FC-8F98-941D36AC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2144291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3510" name="Text Box 66">
            <a:extLst>
              <a:ext uri="{FF2B5EF4-FFF2-40B4-BE49-F238E27FC236}">
                <a16:creationId xmlns:a16="http://schemas.microsoft.com/office/drawing/2014/main" id="{A61A8CB4-24FE-4409-A239-C67559695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2144291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3511" name="Text Box 67">
            <a:extLst>
              <a:ext uri="{FF2B5EF4-FFF2-40B4-BE49-F238E27FC236}">
                <a16:creationId xmlns:a16="http://schemas.microsoft.com/office/drawing/2014/main" id="{3A5B70A7-A0D6-4AFA-81FB-0C2205D9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1002878"/>
            <a:ext cx="2209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(3)B,C,D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graphicFrame>
        <p:nvGraphicFramePr>
          <p:cNvPr id="114760" name="Group 72">
            <a:extLst>
              <a:ext uri="{FF2B5EF4-FFF2-40B4-BE49-F238E27FC236}">
                <a16:creationId xmlns:a16="http://schemas.microsoft.com/office/drawing/2014/main" id="{5129B8B1-47C5-4F33-8600-59A92D55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67140"/>
              </p:ext>
            </p:extLst>
          </p:nvPr>
        </p:nvGraphicFramePr>
        <p:xfrm>
          <a:off x="3054350" y="3009478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76" name="Text Box 88">
            <a:extLst>
              <a:ext uri="{FF2B5EF4-FFF2-40B4-BE49-F238E27FC236}">
                <a16:creationId xmlns:a16="http://schemas.microsoft.com/office/drawing/2014/main" id="{04AEB465-D15A-4A87-BF7D-EBF0A81D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3450803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114777" name="Line 89">
            <a:extLst>
              <a:ext uri="{FF2B5EF4-FFF2-40B4-BE49-F238E27FC236}">
                <a16:creationId xmlns:a16="http://schemas.microsoft.com/office/drawing/2014/main" id="{0B8EBA9F-7A19-418D-8F47-8A7FD2A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188" y="37714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78" name="Line 90">
            <a:extLst>
              <a:ext uri="{FF2B5EF4-FFF2-40B4-BE49-F238E27FC236}">
                <a16:creationId xmlns:a16="http://schemas.microsoft.com/office/drawing/2014/main" id="{AD665C9C-AA98-4FEB-8101-E3B1A3DBD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038" y="37714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79" name="Text Box 91">
            <a:extLst>
              <a:ext uri="{FF2B5EF4-FFF2-40B4-BE49-F238E27FC236}">
                <a16:creationId xmlns:a16="http://schemas.microsoft.com/office/drawing/2014/main" id="{42B4515D-E1EA-475E-A83B-728479A5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4033416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114780" name="Text Box 92">
            <a:extLst>
              <a:ext uri="{FF2B5EF4-FFF2-40B4-BE49-F238E27FC236}">
                <a16:creationId xmlns:a16="http://schemas.microsoft.com/office/drawing/2014/main" id="{71E977AD-E687-4555-B276-5E5FE9A1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4000078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114781" name="Text Box 93">
            <a:extLst>
              <a:ext uri="{FF2B5EF4-FFF2-40B4-BE49-F238E27FC236}">
                <a16:creationId xmlns:a16="http://schemas.microsoft.com/office/drawing/2014/main" id="{9424A24A-0D6F-4D0F-BC4C-228A4A2D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933278"/>
            <a:ext cx="2438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(4)A,B,C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e1=Q[f++]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e2=Q[f++]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e3=Q[f++]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114782" name="Text Box 94">
            <a:extLst>
              <a:ext uri="{FF2B5EF4-FFF2-40B4-BE49-F238E27FC236}">
                <a16:creationId xmlns:a16="http://schemas.microsoft.com/office/drawing/2014/main" id="{1D5E2DCA-6139-4857-A259-EB8E926C3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00947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E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graphicFrame>
        <p:nvGraphicFramePr>
          <p:cNvPr id="114783" name="Group 95">
            <a:extLst>
              <a:ext uri="{FF2B5EF4-FFF2-40B4-BE49-F238E27FC236}">
                <a16:creationId xmlns:a16="http://schemas.microsoft.com/office/drawing/2014/main" id="{35B14A87-B0C9-4769-B9DD-68AEC0D19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2158"/>
              </p:ext>
            </p:extLst>
          </p:nvPr>
        </p:nvGraphicFramePr>
        <p:xfrm>
          <a:off x="3054350" y="4935116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99" name="Text Box 111">
            <a:extLst>
              <a:ext uri="{FF2B5EF4-FFF2-40B4-BE49-F238E27FC236}">
                <a16:creationId xmlns:a16="http://schemas.microsoft.com/office/drawing/2014/main" id="{2EDCFB51-95DA-4038-9356-3CEF625E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539072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114800" name="Line 112">
            <a:extLst>
              <a:ext uri="{FF2B5EF4-FFF2-40B4-BE49-F238E27FC236}">
                <a16:creationId xmlns:a16="http://schemas.microsoft.com/office/drawing/2014/main" id="{C3F63564-DBD3-4817-8FDE-1179CAA06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4713" y="57717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01" name="Line 113">
            <a:extLst>
              <a:ext uri="{FF2B5EF4-FFF2-40B4-BE49-F238E27FC236}">
                <a16:creationId xmlns:a16="http://schemas.microsoft.com/office/drawing/2014/main" id="{9477272C-B669-4112-B71A-ACF7B3369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2313" y="57717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02" name="Text Box 114">
            <a:extLst>
              <a:ext uri="{FF2B5EF4-FFF2-40B4-BE49-F238E27FC236}">
                <a16:creationId xmlns:a16="http://schemas.microsoft.com/office/drawing/2014/main" id="{FDDDDFFC-E83A-42D3-8C3F-F710B17D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6033666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114803" name="Text Box 115">
            <a:extLst>
              <a:ext uri="{FF2B5EF4-FFF2-40B4-BE49-F238E27FC236}">
                <a16:creationId xmlns:a16="http://schemas.microsoft.com/office/drawing/2014/main" id="{92B3E776-F02F-4A17-9DC1-792455127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6000328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114804" name="Text Box 116">
            <a:extLst>
              <a:ext uri="{FF2B5EF4-FFF2-40B4-BE49-F238E27FC236}">
                <a16:creationId xmlns:a16="http://schemas.microsoft.com/office/drawing/2014/main" id="{8EDFD7C2-93A1-4A66-BDE8-2CD3CE07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493352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F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114805" name="Text Box 117">
            <a:extLst>
              <a:ext uri="{FF2B5EF4-FFF2-40B4-BE49-F238E27FC236}">
                <a16:creationId xmlns:a16="http://schemas.microsoft.com/office/drawing/2014/main" id="{6CF35E9A-E64A-4387-BAC8-249502EA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4933528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(5)E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Q[r]=E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r=(r+1)%6</a:t>
            </a:r>
          </a:p>
        </p:txBody>
      </p:sp>
    </p:spTree>
    <p:extLst>
      <p:ext uri="{BB962C8B-B14F-4D97-AF65-F5344CB8AC3E}">
        <p14:creationId xmlns:p14="http://schemas.microsoft.com/office/powerpoint/2010/main" val="9831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76" grpId="0"/>
      <p:bldP spid="114779" grpId="0"/>
      <p:bldP spid="114780" grpId="0"/>
      <p:bldP spid="114781" grpId="0"/>
      <p:bldP spid="114782" grpId="0"/>
      <p:bldP spid="114799" grpId="0"/>
      <p:bldP spid="114802" grpId="0"/>
      <p:bldP spid="114803" grpId="0"/>
      <p:bldP spid="114804" grpId="0"/>
      <p:bldP spid="1148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8" name="Group 48">
            <a:extLst>
              <a:ext uri="{FF2B5EF4-FFF2-40B4-BE49-F238E27FC236}">
                <a16:creationId xmlns:a16="http://schemas.microsoft.com/office/drawing/2014/main" id="{24EA609B-53DE-463A-916E-F0EE0DC5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44002"/>
              </p:ext>
            </p:extLst>
          </p:nvPr>
        </p:nvGraphicFramePr>
        <p:xfrm>
          <a:off x="2743200" y="1283543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30" name="Text Box 64">
            <a:extLst>
              <a:ext uri="{FF2B5EF4-FFF2-40B4-BE49-F238E27FC236}">
                <a16:creationId xmlns:a16="http://schemas.microsoft.com/office/drawing/2014/main" id="{89816459-4882-4BA2-A641-6AA7B61D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3915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4531" name="Line 65">
            <a:extLst>
              <a:ext uri="{FF2B5EF4-FFF2-40B4-BE49-F238E27FC236}">
                <a16:creationId xmlns:a16="http://schemas.microsoft.com/office/drawing/2014/main" id="{04B18B61-6EB4-41C0-81A4-F4C3A3B4B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3563" y="21201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2" name="Line 66">
            <a:extLst>
              <a:ext uri="{FF2B5EF4-FFF2-40B4-BE49-F238E27FC236}">
                <a16:creationId xmlns:a16="http://schemas.microsoft.com/office/drawing/2014/main" id="{F148E878-F749-4D9F-9FF0-5E1E92F49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1201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Text Box 67">
            <a:extLst>
              <a:ext uri="{FF2B5EF4-FFF2-40B4-BE49-F238E27FC236}">
                <a16:creationId xmlns:a16="http://schemas.microsoft.com/office/drawing/2014/main" id="{FA7DBA54-F236-4F1B-9D2A-7CA89EAB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38209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4534" name="Text Box 68">
            <a:extLst>
              <a:ext uri="{FF2B5EF4-FFF2-40B4-BE49-F238E27FC236}">
                <a16:creationId xmlns:a16="http://schemas.microsoft.com/office/drawing/2014/main" id="{4C1B31E9-241B-45AE-8BC5-406F4497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234875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4535" name="Text Box 69">
            <a:extLst>
              <a:ext uri="{FF2B5EF4-FFF2-40B4-BE49-F238E27FC236}">
                <a16:creationId xmlns:a16="http://schemas.microsoft.com/office/drawing/2014/main" id="{2B9FE8EF-35A4-4778-9B1C-6B2999B93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128195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G,H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64536" name="Text Box 70">
            <a:extLst>
              <a:ext uri="{FF2B5EF4-FFF2-40B4-BE49-F238E27FC236}">
                <a16:creationId xmlns:a16="http://schemas.microsoft.com/office/drawing/2014/main" id="{C68BB9B8-431B-4787-93D3-89ADC755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53355"/>
            <a:ext cx="216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(6)F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Q[r++]=F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graphicFrame>
        <p:nvGraphicFramePr>
          <p:cNvPr id="92231" name="Group 71">
            <a:extLst>
              <a:ext uri="{FF2B5EF4-FFF2-40B4-BE49-F238E27FC236}">
                <a16:creationId xmlns:a16="http://schemas.microsoft.com/office/drawing/2014/main" id="{45955EF3-653C-4C11-8618-919AB727E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40367"/>
              </p:ext>
            </p:extLst>
          </p:nvPr>
        </p:nvGraphicFramePr>
        <p:xfrm>
          <a:off x="2725738" y="3071068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47" name="Text Box 87">
            <a:extLst>
              <a:ext uri="{FF2B5EF4-FFF2-40B4-BE49-F238E27FC236}">
                <a16:creationId xmlns:a16="http://schemas.microsoft.com/office/drawing/2014/main" id="{B5DC16F3-0841-4630-A64A-CB23E536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3526680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92248" name="Line 88">
            <a:extLst>
              <a:ext uri="{FF2B5EF4-FFF2-40B4-BE49-F238E27FC236}">
                <a16:creationId xmlns:a16="http://schemas.microsoft.com/office/drawing/2014/main" id="{583046E3-0925-4B95-A84C-B2A6CEE64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6100" y="39076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9" name="Line 89">
            <a:extLst>
              <a:ext uri="{FF2B5EF4-FFF2-40B4-BE49-F238E27FC236}">
                <a16:creationId xmlns:a16="http://schemas.microsoft.com/office/drawing/2014/main" id="{0B7E71C8-52BB-4B9B-A7EF-940EFD3FF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39076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0" name="Text Box 90">
            <a:extLst>
              <a:ext uri="{FF2B5EF4-FFF2-40B4-BE49-F238E27FC236}">
                <a16:creationId xmlns:a16="http://schemas.microsoft.com/office/drawing/2014/main" id="{E52F3D65-FE74-44D7-9E90-24E0A076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416961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92251" name="Text Box 91">
            <a:extLst>
              <a:ext uri="{FF2B5EF4-FFF2-40B4-BE49-F238E27FC236}">
                <a16:creationId xmlns:a16="http://schemas.microsoft.com/office/drawing/2014/main" id="{E182E274-79BC-425F-A72F-E2998019F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36280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92252" name="Text Box 92">
            <a:extLst>
              <a:ext uri="{FF2B5EF4-FFF2-40B4-BE49-F238E27FC236}">
                <a16:creationId xmlns:a16="http://schemas.microsoft.com/office/drawing/2014/main" id="{F2363DDA-6695-4E02-9F46-4FD180DF7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306948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92253" name="Text Box 93">
            <a:extLst>
              <a:ext uri="{FF2B5EF4-FFF2-40B4-BE49-F238E27FC236}">
                <a16:creationId xmlns:a16="http://schemas.microsoft.com/office/drawing/2014/main" id="{E30A7767-630C-4ED2-8591-DA51FD2B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948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(7)G,H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进队后：</a:t>
            </a:r>
          </a:p>
        </p:txBody>
      </p:sp>
      <p:sp>
        <p:nvSpPr>
          <p:cNvPr id="92254" name="Text Box 94">
            <a:extLst>
              <a:ext uri="{FF2B5EF4-FFF2-40B4-BE49-F238E27FC236}">
                <a16:creationId xmlns:a16="http://schemas.microsoft.com/office/drawing/2014/main" id="{6A5CD185-D6B8-498C-9C2D-E7845360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56968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(8)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进队后，导致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r=f,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产生二义性。</a:t>
            </a:r>
          </a:p>
        </p:txBody>
      </p:sp>
      <p:graphicFrame>
        <p:nvGraphicFramePr>
          <p:cNvPr id="92255" name="Group 95">
            <a:extLst>
              <a:ext uri="{FF2B5EF4-FFF2-40B4-BE49-F238E27FC236}">
                <a16:creationId xmlns:a16="http://schemas.microsoft.com/office/drawing/2014/main" id="{3940689E-47E6-47AB-A8CC-08A1B0ED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5010"/>
              </p:ext>
            </p:extLst>
          </p:nvPr>
        </p:nvGraphicFramePr>
        <p:xfrm>
          <a:off x="1585913" y="5295155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I</a:t>
                      </a: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71" name="Text Box 111">
            <a:extLst>
              <a:ext uri="{FF2B5EF4-FFF2-40B4-BE49-F238E27FC236}">
                <a16:creationId xmlns:a16="http://schemas.microsoft.com/office/drawing/2014/main" id="{11C49BDB-6630-4A53-B4D8-DE788E4F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750768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92272" name="Line 112">
            <a:extLst>
              <a:ext uri="{FF2B5EF4-FFF2-40B4-BE49-F238E27FC236}">
                <a16:creationId xmlns:a16="http://schemas.microsoft.com/office/drawing/2014/main" id="{A954A72A-694C-4797-812F-D8116C2B7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2013" y="61317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3" name="Line 113">
            <a:extLst>
              <a:ext uri="{FF2B5EF4-FFF2-40B4-BE49-F238E27FC236}">
                <a16:creationId xmlns:a16="http://schemas.microsoft.com/office/drawing/2014/main" id="{30D54D22-37CA-4CA0-8053-BC41DF78AB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2613" y="61317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4" name="Text Box 114">
            <a:extLst>
              <a:ext uri="{FF2B5EF4-FFF2-40B4-BE49-F238E27FC236}">
                <a16:creationId xmlns:a16="http://schemas.microsoft.com/office/drawing/2014/main" id="{75BACB16-0C66-4ECD-B601-909ACEEA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639370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92275" name="Text Box 115">
            <a:extLst>
              <a:ext uri="{FF2B5EF4-FFF2-40B4-BE49-F238E27FC236}">
                <a16:creationId xmlns:a16="http://schemas.microsoft.com/office/drawing/2014/main" id="{209F176E-55E5-43B3-9B1A-1FDF6D36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636036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25" name="Text Box 75">
            <a:extLst>
              <a:ext uri="{FF2B5EF4-FFF2-40B4-BE49-F238E27FC236}">
                <a16:creationId xmlns:a16="http://schemas.microsoft.com/office/drawing/2014/main" id="{82DA6B43-32A1-4150-94C3-7C7D65B9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306" y="4789627"/>
            <a:ext cx="1441449" cy="1569660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f=r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空队列？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满队列？</a:t>
            </a:r>
          </a:p>
        </p:txBody>
      </p:sp>
    </p:spTree>
    <p:extLst>
      <p:ext uri="{BB962C8B-B14F-4D97-AF65-F5344CB8AC3E}">
        <p14:creationId xmlns:p14="http://schemas.microsoft.com/office/powerpoint/2010/main" val="17875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7" grpId="0"/>
      <p:bldP spid="92250" grpId="0"/>
      <p:bldP spid="92251" grpId="0"/>
      <p:bldP spid="92252" grpId="0"/>
      <p:bldP spid="92253" grpId="0"/>
      <p:bldP spid="92254" grpId="0"/>
      <p:bldP spid="92271" grpId="0"/>
      <p:bldP spid="92274" grpId="0"/>
      <p:bldP spid="92275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Group 2">
            <a:extLst>
              <a:ext uri="{FF2B5EF4-FFF2-40B4-BE49-F238E27FC236}">
                <a16:creationId xmlns:a16="http://schemas.microsoft.com/office/drawing/2014/main" id="{2DF77DF6-80EC-466D-A0F1-E16358BE5370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884363"/>
          <a:ext cx="838200" cy="1804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81" name="Text Box 14">
            <a:extLst>
              <a:ext uri="{FF2B5EF4-FFF2-40B4-BE49-F238E27FC236}">
                <a16:creationId xmlns:a16="http://schemas.microsoft.com/office/drawing/2014/main" id="{019A0D4F-2D94-4ABE-8BA1-D30C0E85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341563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栈顶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(top)</a:t>
            </a:r>
          </a:p>
        </p:txBody>
      </p:sp>
      <p:sp>
        <p:nvSpPr>
          <p:cNvPr id="7182" name="Text Box 15">
            <a:extLst>
              <a:ext uri="{FF2B5EF4-FFF2-40B4-BE49-F238E27FC236}">
                <a16:creationId xmlns:a16="http://schemas.microsoft.com/office/drawing/2014/main" id="{9AA34461-150A-4B31-9260-E4C83148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240088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栈底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(bottom)</a:t>
            </a:r>
          </a:p>
        </p:txBody>
      </p:sp>
      <p:sp>
        <p:nvSpPr>
          <p:cNvPr id="7183" name="Text Box 18">
            <a:extLst>
              <a:ext uri="{FF2B5EF4-FFF2-40B4-BE49-F238E27FC236}">
                <a16:creationId xmlns:a16="http://schemas.microsoft.com/office/drawing/2014/main" id="{6DB9D45B-71E6-4991-A4AB-14FB4B27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335088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(pop) 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(push) </a:t>
            </a:r>
          </a:p>
        </p:txBody>
      </p:sp>
      <p:grpSp>
        <p:nvGrpSpPr>
          <p:cNvPr id="7184" name="Group 25">
            <a:extLst>
              <a:ext uri="{FF2B5EF4-FFF2-40B4-BE49-F238E27FC236}">
                <a16:creationId xmlns:a16="http://schemas.microsoft.com/office/drawing/2014/main" id="{50D8596F-7915-4AEB-8F97-71922ACCFE51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1754188"/>
            <a:ext cx="760412" cy="381000"/>
            <a:chOff x="1131" y="1105"/>
            <a:chExt cx="768" cy="240"/>
          </a:xfrm>
        </p:grpSpPr>
        <p:sp>
          <p:nvSpPr>
            <p:cNvPr id="7190" name="Line 16">
              <a:extLst>
                <a:ext uri="{FF2B5EF4-FFF2-40B4-BE49-F238E27FC236}">
                  <a16:creationId xmlns:a16="http://schemas.microsoft.com/office/drawing/2014/main" id="{6EE9D19A-58BD-47F7-8F5B-0CD32C363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110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19">
              <a:extLst>
                <a:ext uri="{FF2B5EF4-FFF2-40B4-BE49-F238E27FC236}">
                  <a16:creationId xmlns:a16="http://schemas.microsoft.com/office/drawing/2014/main" id="{CE4D4AC6-9536-4094-8C75-192191811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1105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5" name="Group 24">
            <a:extLst>
              <a:ext uri="{FF2B5EF4-FFF2-40B4-BE49-F238E27FC236}">
                <a16:creationId xmlns:a16="http://schemas.microsoft.com/office/drawing/2014/main" id="{D546ADB1-0F63-4D72-ACED-AEA0C10316DA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1754188"/>
            <a:ext cx="704850" cy="381000"/>
            <a:chOff x="123" y="1105"/>
            <a:chExt cx="768" cy="240"/>
          </a:xfrm>
        </p:grpSpPr>
        <p:sp>
          <p:nvSpPr>
            <p:cNvPr id="7188" name="Line 17">
              <a:extLst>
                <a:ext uri="{FF2B5EF4-FFF2-40B4-BE49-F238E27FC236}">
                  <a16:creationId xmlns:a16="http://schemas.microsoft.com/office/drawing/2014/main" id="{BAE1C90E-341E-496B-BD1C-3418F5B5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0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0">
              <a:extLst>
                <a:ext uri="{FF2B5EF4-FFF2-40B4-BE49-F238E27FC236}">
                  <a16:creationId xmlns:a16="http://schemas.microsoft.com/office/drawing/2014/main" id="{0BC3D273-D124-43AB-8A8F-EEC44BC86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" y="1105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6" name="Text Box 21">
            <a:extLst>
              <a:ext uri="{FF2B5EF4-FFF2-40B4-BE49-F238E27FC236}">
                <a16:creationId xmlns:a16="http://schemas.microsoft.com/office/drawing/2014/main" id="{FFEABDD5-8299-4197-9FEB-8CDC026B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2" y="1149082"/>
            <a:ext cx="6083300" cy="382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栈顶：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允许插入、删除元素的一端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栈顶元素：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处在栈顶位置的元素。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栈底：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表中不允许插入、删除元素的一端。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进栈：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插入一个元素到栈中。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或称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入栈、推入、压入、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push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出栈：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从栈顶删除一个元素。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或称：</a:t>
            </a:r>
            <a:r>
              <a:rPr lang="zh-CN" altLang="en-US" sz="2400" dirty="0">
                <a:latin typeface="宋体" panose="02010600030101010101" pitchFamily="2" charset="-122"/>
              </a:rPr>
              <a:t>退栈、上托、弹出、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pop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空栈：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不含元素的栈。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187" name="Text Box 22">
            <a:extLst>
              <a:ext uri="{FF2B5EF4-FFF2-40B4-BE49-F238E27FC236}">
                <a16:creationId xmlns:a16="http://schemas.microsoft.com/office/drawing/2014/main" id="{9840D3C9-0529-44D4-BCCD-A1733E04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3841751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栈的示意图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28F044-D7E4-4309-8B63-A13CA0A78A4F}"/>
              </a:ext>
            </a:extLst>
          </p:cNvPr>
          <p:cNvGrpSpPr/>
          <p:nvPr/>
        </p:nvGrpSpPr>
        <p:grpSpPr>
          <a:xfrm>
            <a:off x="421514" y="4650791"/>
            <a:ext cx="1965325" cy="1861145"/>
            <a:chOff x="421514" y="4650791"/>
            <a:chExt cx="1965325" cy="18611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A38915-8312-445B-8275-2B342DCD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88" y="4650791"/>
              <a:ext cx="1755426" cy="1126122"/>
            </a:xfrm>
            <a:prstGeom prst="rect">
              <a:avLst/>
            </a:prstGeom>
          </p:spPr>
        </p:pic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FD2D2594-79D3-459A-881F-C21A7E64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14" y="5804050"/>
              <a:ext cx="19653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理解：一摞盘子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放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盘子</a:t>
              </a:r>
            </a:p>
          </p:txBody>
        </p:sp>
      </p:grpSp>
      <p:sp>
        <p:nvSpPr>
          <p:cNvPr id="16" name="Text Box 21">
            <a:extLst>
              <a:ext uri="{FF2B5EF4-FFF2-40B4-BE49-F238E27FC236}">
                <a16:creationId xmlns:a16="http://schemas.microsoft.com/office/drawing/2014/main" id="{0A10B8A0-BC63-4BD9-B043-21B68C050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2" y="5587323"/>
            <a:ext cx="60833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后进先出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Last In First Out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FF66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8684ED42-0236-453D-9184-28E2AEE1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2" y="4981701"/>
            <a:ext cx="60833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栈的元素的进出原则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6">
            <a:extLst>
              <a:ext uri="{FF2B5EF4-FFF2-40B4-BE49-F238E27FC236}">
                <a16:creationId xmlns:a16="http://schemas.microsoft.com/office/drawing/2014/main" id="{4E914916-DAF5-446E-B0DE-FC927821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095375"/>
            <a:ext cx="779462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解决方案：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、方案一：增加一标识变量。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、方案二：还剩最后一个单元不使用，可避免满队列时出现的二义性，即：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进队前测试：若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r+1==f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，表明还剩最后一个单元，认为此时就是满队列。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若队列为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Q[0..maxleng-1],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则共有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maxleng-1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610754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Group 2">
            <a:extLst>
              <a:ext uri="{FF2B5EF4-FFF2-40B4-BE49-F238E27FC236}">
                <a16:creationId xmlns:a16="http://schemas.microsoft.com/office/drawing/2014/main" id="{AED4DF38-5A85-4D41-B87F-D604A816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66946"/>
              </p:ext>
            </p:extLst>
          </p:nvPr>
        </p:nvGraphicFramePr>
        <p:xfrm>
          <a:off x="2743200" y="1172864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E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78" name="Text Box 18">
            <a:extLst>
              <a:ext uri="{FF2B5EF4-FFF2-40B4-BE49-F238E27FC236}">
                <a16:creationId xmlns:a16="http://schemas.microsoft.com/office/drawing/2014/main" id="{7B02B5B1-0B15-42E6-ABE9-06DB678A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28477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B2ECDADC-160B-4018-8A2D-CBF8AE8E1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3563" y="200947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327301B2-63B6-4BBB-9C6C-1458BE054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2213" y="200947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B85AB66B-E294-4942-8CD0-11DAAAAB9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2271414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CFA1ACDB-0CA1-4AC8-AE48-D8122901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2238077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2465F9F0-D7FD-4A9B-96B7-5BCC026A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1171277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← G,H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进队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977F1D04-5E9B-4C04-9AB3-FEC71D80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58102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方案二的满、空队列条件：</a:t>
            </a:r>
          </a:p>
        </p:txBody>
      </p:sp>
      <p:graphicFrame>
        <p:nvGraphicFramePr>
          <p:cNvPr id="94233" name="Group 25">
            <a:extLst>
              <a:ext uri="{FF2B5EF4-FFF2-40B4-BE49-F238E27FC236}">
                <a16:creationId xmlns:a16="http://schemas.microsoft.com/office/drawing/2014/main" id="{A0019465-4C03-4EE2-B680-69B3EAB96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72560"/>
              </p:ext>
            </p:extLst>
          </p:nvPr>
        </p:nvGraphicFramePr>
        <p:xfrm>
          <a:off x="2743200" y="2696864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01" name="Text Box 41">
            <a:extLst>
              <a:ext uri="{FF2B5EF4-FFF2-40B4-BE49-F238E27FC236}">
                <a16:creationId xmlns:a16="http://schemas.microsoft.com/office/drawing/2014/main" id="{FAFEDFB5-5CC9-4987-93E9-9F3D3F8F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52477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6602" name="Line 42">
            <a:extLst>
              <a:ext uri="{FF2B5EF4-FFF2-40B4-BE49-F238E27FC236}">
                <a16:creationId xmlns:a16="http://schemas.microsoft.com/office/drawing/2014/main" id="{B475512D-4EF9-4B8F-B555-CDBF71FFE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458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3" name="Line 43">
            <a:extLst>
              <a:ext uri="{FF2B5EF4-FFF2-40B4-BE49-F238E27FC236}">
                <a16:creationId xmlns:a16="http://schemas.microsoft.com/office/drawing/2014/main" id="{7292954F-2060-4A5F-A366-2A157E6A16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458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0BF44BED-6E25-4A7D-B4F1-EFD50203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3720802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6605" name="Text Box 45">
            <a:extLst>
              <a:ext uri="{FF2B5EF4-FFF2-40B4-BE49-F238E27FC236}">
                <a16:creationId xmlns:a16="http://schemas.microsoft.com/office/drawing/2014/main" id="{2084EB2A-92D6-46C2-85D9-30331A5B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687464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6606" name="Text Box 46">
            <a:extLst>
              <a:ext uri="{FF2B5EF4-FFF2-40B4-BE49-F238E27FC236}">
                <a16:creationId xmlns:a16="http://schemas.microsoft.com/office/drawing/2014/main" id="{E3019C52-2AF5-493E-A43D-88F5ECED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79564"/>
            <a:ext cx="5991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r+1==f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(f==0)&amp;&amp;(r==maxleng-1)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即：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(r+1)%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maxleng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==f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为满队列</a:t>
            </a:r>
          </a:p>
        </p:txBody>
      </p:sp>
      <p:graphicFrame>
        <p:nvGraphicFramePr>
          <p:cNvPr id="94255" name="Group 47">
            <a:extLst>
              <a:ext uri="{FF2B5EF4-FFF2-40B4-BE49-F238E27FC236}">
                <a16:creationId xmlns:a16="http://schemas.microsoft.com/office/drawing/2014/main" id="{B09CEC6D-BAC5-4ADD-802A-2F3F68D62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25684"/>
              </p:ext>
            </p:extLst>
          </p:nvPr>
        </p:nvGraphicFramePr>
        <p:xfrm>
          <a:off x="2819400" y="5060652"/>
          <a:ext cx="3886200" cy="4572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3" name="Text Box 63">
            <a:extLst>
              <a:ext uri="{FF2B5EF4-FFF2-40B4-BE49-F238E27FC236}">
                <a16:creationId xmlns:a16="http://schemas.microsoft.com/office/drawing/2014/main" id="{FA0B4234-8E47-4F66-BC66-56DBC26A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16264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0    1    2    3    4    5</a:t>
            </a:r>
          </a:p>
        </p:txBody>
      </p:sp>
      <p:sp>
        <p:nvSpPr>
          <p:cNvPr id="66624" name="Line 64">
            <a:extLst>
              <a:ext uri="{FF2B5EF4-FFF2-40B4-BE49-F238E27FC236}">
                <a16:creationId xmlns:a16="http://schemas.microsoft.com/office/drawing/2014/main" id="{8B954084-7CEE-43A8-BA94-4698F9687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8972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5" name="Line 65">
            <a:extLst>
              <a:ext uri="{FF2B5EF4-FFF2-40B4-BE49-F238E27FC236}">
                <a16:creationId xmlns:a16="http://schemas.microsoft.com/office/drawing/2014/main" id="{DED5F52A-F019-490D-A00B-F0CC006AC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8972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6" name="Text Box 66">
            <a:extLst>
              <a:ext uri="{FF2B5EF4-FFF2-40B4-BE49-F238E27FC236}">
                <a16:creationId xmlns:a16="http://schemas.microsoft.com/office/drawing/2014/main" id="{5DF22855-0783-4368-B103-3207CFA6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6114752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66627" name="Text Box 67">
            <a:extLst>
              <a:ext uri="{FF2B5EF4-FFF2-40B4-BE49-F238E27FC236}">
                <a16:creationId xmlns:a16="http://schemas.microsoft.com/office/drawing/2014/main" id="{F75471D9-F539-4DE7-952A-79ECEFF8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59202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66628" name="Text Box 68">
            <a:extLst>
              <a:ext uri="{FF2B5EF4-FFF2-40B4-BE49-F238E27FC236}">
                <a16:creationId xmlns:a16="http://schemas.microsoft.com/office/drawing/2014/main" id="{D1CEC036-F98C-40CC-828A-887DBE1D3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98739"/>
            <a:ext cx="2470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空队列条件：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A,B,C,D,E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依次出队后：</a:t>
            </a:r>
          </a:p>
        </p:txBody>
      </p:sp>
      <p:sp>
        <p:nvSpPr>
          <p:cNvPr id="66629" name="Rectangle 69">
            <a:extLst>
              <a:ext uri="{FF2B5EF4-FFF2-40B4-BE49-F238E27FC236}">
                <a16:creationId xmlns:a16="http://schemas.microsoft.com/office/drawing/2014/main" id="{BB0CBEEC-3F6E-49B5-BC1F-61A32902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40152"/>
            <a:ext cx="3614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(f==r)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为空队列</a:t>
            </a:r>
          </a:p>
        </p:txBody>
      </p:sp>
      <p:sp>
        <p:nvSpPr>
          <p:cNvPr id="66630" name="Rectangle 70">
            <a:extLst>
              <a:ext uri="{FF2B5EF4-FFF2-40B4-BE49-F238E27FC236}">
                <a16:creationId xmlns:a16="http://schemas.microsoft.com/office/drawing/2014/main" id="{4C0D07E7-1D3E-4872-9899-3B805FB0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099839"/>
            <a:ext cx="2962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满队列条件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07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BF031B8-C3A1-4933-A5D8-6D0D2504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823913"/>
            <a:ext cx="3754437" cy="45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4.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顺序队列算法举例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FF40961-B51C-4572-9FA9-5E9004A7A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90675"/>
            <a:ext cx="4495800" cy="3998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定义队列的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类型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#define MAXLENG 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Typedef struct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[MAXLENG];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int   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front,rear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} </a:t>
            </a: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SeQueue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定义结构变量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表示队列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SeQueue</a:t>
            </a:r>
            <a:r>
              <a:rPr kumimoji="0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Q;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5276" name="Group 44">
            <a:extLst>
              <a:ext uri="{FF2B5EF4-FFF2-40B4-BE49-F238E27FC236}">
                <a16:creationId xmlns:a16="http://schemas.microsoft.com/office/drawing/2014/main" id="{D7ABF211-F6E3-4174-A710-A2FA62D3FC50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709613"/>
          <a:ext cx="3581400" cy="5029287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8353312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4213724"/>
                    </a:ext>
                  </a:extLst>
                </a:gridCol>
              </a:tblGrid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elem[0]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62231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elem[1]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650873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07162"/>
                  </a:ext>
                </a:extLst>
              </a:tr>
              <a:tr h="8841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elem      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88709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19514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68854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elem[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MAXLENG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25868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front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90200"/>
                  </a:ext>
                </a:extLst>
              </a:tr>
              <a:tr h="518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rear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29432"/>
                  </a:ext>
                </a:extLst>
              </a:tr>
            </a:tbl>
          </a:graphicData>
        </a:graphic>
      </p:graphicFrame>
      <p:sp>
        <p:nvSpPr>
          <p:cNvPr id="67620" name="Text Box 40">
            <a:extLst>
              <a:ext uri="{FF2B5EF4-FFF2-40B4-BE49-F238E27FC236}">
                <a16:creationId xmlns:a16="http://schemas.microsoft.com/office/drawing/2014/main" id="{91C65A0A-53D9-4994-8DA5-26D2096F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5780088"/>
            <a:ext cx="349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队列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的存储结构示意图</a:t>
            </a:r>
          </a:p>
        </p:txBody>
      </p:sp>
      <p:sp>
        <p:nvSpPr>
          <p:cNvPr id="67621" name="AutoShape 41">
            <a:extLst>
              <a:ext uri="{FF2B5EF4-FFF2-40B4-BE49-F238E27FC236}">
                <a16:creationId xmlns:a16="http://schemas.microsoft.com/office/drawing/2014/main" id="{1C7B8A89-730D-4DB4-A261-D17ED04C4454}"/>
              </a:ext>
            </a:extLst>
          </p:cNvPr>
          <p:cNvSpPr>
            <a:spLocks/>
          </p:cNvSpPr>
          <p:nvPr/>
        </p:nvSpPr>
        <p:spPr bwMode="auto">
          <a:xfrm>
            <a:off x="5932488" y="1052513"/>
            <a:ext cx="152400" cy="3124200"/>
          </a:xfrm>
          <a:prstGeom prst="leftBracket">
            <a:avLst>
              <a:gd name="adj" fmla="val 170833"/>
            </a:avLst>
          </a:pr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3">
            <a:extLst>
              <a:ext uri="{FF2B5EF4-FFF2-40B4-BE49-F238E27FC236}">
                <a16:creationId xmlns:a16="http://schemas.microsoft.com/office/drawing/2014/main" id="{9458E092-F92C-43FC-9A1C-18451F7F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4813"/>
            <a:ext cx="8991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进队算法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假设用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表示顺序队列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头指针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指向队头元素，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指向尾元素的后一个空位，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为进队元素。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En_Queue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SeQueue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Q,Elemtype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if 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(Q.rear+1)% MAXLENG==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Q.front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已满，退出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return ERROR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Q.elem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]=e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装入新元素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尾指针后移一个位置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% MAXLENG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为循环队列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return OK;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</p:txBody>
      </p:sp>
      <p:graphicFrame>
        <p:nvGraphicFramePr>
          <p:cNvPr id="96260" name="Group 4">
            <a:extLst>
              <a:ext uri="{FF2B5EF4-FFF2-40B4-BE49-F238E27FC236}">
                <a16:creationId xmlns:a16="http://schemas.microsoft.com/office/drawing/2014/main" id="{360BD54F-AEBE-4D30-B51E-49ED282E3E0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5010150"/>
          <a:ext cx="3886200" cy="36521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27" name="Text Box 20">
            <a:extLst>
              <a:ext uri="{FF2B5EF4-FFF2-40B4-BE49-F238E27FC236}">
                <a16:creationId xmlns:a16="http://schemas.microsoft.com/office/drawing/2014/main" id="{1EB0210F-C85B-4CAF-AF84-36EAE344E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421313"/>
            <a:ext cx="399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      MAXLENG-1</a:t>
            </a:r>
          </a:p>
        </p:txBody>
      </p:sp>
      <p:graphicFrame>
        <p:nvGraphicFramePr>
          <p:cNvPr id="96277" name="Group 21">
            <a:extLst>
              <a:ext uri="{FF2B5EF4-FFF2-40B4-BE49-F238E27FC236}">
                <a16:creationId xmlns:a16="http://schemas.microsoft.com/office/drawing/2014/main" id="{AEB460AC-FA79-49B1-8A57-B855C5CE7A3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010150"/>
          <a:ext cx="3886200" cy="36521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///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44" name="Text Box 37">
            <a:extLst>
              <a:ext uri="{FF2B5EF4-FFF2-40B4-BE49-F238E27FC236}">
                <a16:creationId xmlns:a16="http://schemas.microsoft.com/office/drawing/2014/main" id="{89CC6B6F-B962-44A3-AF36-A31CF640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91150"/>
            <a:ext cx="399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1    2          MAXLENG-1</a:t>
            </a:r>
          </a:p>
        </p:txBody>
      </p:sp>
      <p:sp>
        <p:nvSpPr>
          <p:cNvPr id="68645" name="Line 38">
            <a:extLst>
              <a:ext uri="{FF2B5EF4-FFF2-40B4-BE49-F238E27FC236}">
                <a16:creationId xmlns:a16="http://schemas.microsoft.com/office/drawing/2014/main" id="{D07603DB-40B3-435C-B1DA-6E70F516C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875" y="572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6" name="Line 39">
            <a:extLst>
              <a:ext uri="{FF2B5EF4-FFF2-40B4-BE49-F238E27FC236}">
                <a16:creationId xmlns:a16="http://schemas.microsoft.com/office/drawing/2014/main" id="{B7E98EF8-6494-493B-8BF4-F906C473A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8075" y="572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7" name="Text Box 40">
            <a:extLst>
              <a:ext uri="{FF2B5EF4-FFF2-40B4-BE49-F238E27FC236}">
                <a16:creationId xmlns:a16="http://schemas.microsoft.com/office/drawing/2014/main" id="{5438D550-6E24-4698-81FF-C3032CC6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5989638"/>
            <a:ext cx="793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</a:p>
        </p:txBody>
      </p:sp>
      <p:sp>
        <p:nvSpPr>
          <p:cNvPr id="68648" name="Text Box 41">
            <a:extLst>
              <a:ext uri="{FF2B5EF4-FFF2-40B4-BE49-F238E27FC236}">
                <a16:creationId xmlns:a16="http://schemas.microsoft.com/office/drawing/2014/main" id="{0178498F-04B6-4736-9C8E-7042C7C63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989638"/>
            <a:ext cx="9461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</a:p>
        </p:txBody>
      </p:sp>
      <p:sp>
        <p:nvSpPr>
          <p:cNvPr id="68649" name="Line 42">
            <a:extLst>
              <a:ext uri="{FF2B5EF4-FFF2-40B4-BE49-F238E27FC236}">
                <a16:creationId xmlns:a16="http://schemas.microsoft.com/office/drawing/2014/main" id="{A092B9E2-656C-4D24-A0FA-73EF7F409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6188" y="5803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0" name="Line 43">
            <a:extLst>
              <a:ext uri="{FF2B5EF4-FFF2-40B4-BE49-F238E27FC236}">
                <a16:creationId xmlns:a16="http://schemas.microsoft.com/office/drawing/2014/main" id="{AFB99CA3-14A6-4FDF-A4EE-0A1ABDF0D2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572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1" name="Text Box 44">
            <a:extLst>
              <a:ext uri="{FF2B5EF4-FFF2-40B4-BE49-F238E27FC236}">
                <a16:creationId xmlns:a16="http://schemas.microsoft.com/office/drawing/2014/main" id="{C2820CE7-5429-4988-BECC-F09ECF9B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5989638"/>
            <a:ext cx="793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</a:p>
        </p:txBody>
      </p:sp>
      <p:sp>
        <p:nvSpPr>
          <p:cNvPr id="68652" name="Text Box 45">
            <a:extLst>
              <a:ext uri="{FF2B5EF4-FFF2-40B4-BE49-F238E27FC236}">
                <a16:creationId xmlns:a16="http://schemas.microsoft.com/office/drawing/2014/main" id="{BAE7AE56-1799-4D44-B34F-9CC8923C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89638"/>
            <a:ext cx="9461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</a:p>
        </p:txBody>
      </p:sp>
      <p:sp>
        <p:nvSpPr>
          <p:cNvPr id="68653" name="Text Box 46">
            <a:extLst>
              <a:ext uri="{FF2B5EF4-FFF2-40B4-BE49-F238E27FC236}">
                <a16:creationId xmlns:a16="http://schemas.microsoft.com/office/drawing/2014/main" id="{16435295-7303-44F2-8B1A-F105E34D2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0850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Q[0..MAXLENG-1]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已满</a:t>
            </a:r>
          </a:p>
        </p:txBody>
      </p:sp>
      <p:sp>
        <p:nvSpPr>
          <p:cNvPr id="68654" name="Text Box 47">
            <a:extLst>
              <a:ext uri="{FF2B5EF4-FFF2-40B4-BE49-F238E27FC236}">
                <a16:creationId xmlns:a16="http://schemas.microsoft.com/office/drawing/2014/main" id="{84636EA5-E713-4D6A-924E-32E46F5F4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5085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Q[0.. MAXLENG-1]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已满</a:t>
            </a:r>
          </a:p>
        </p:txBody>
      </p:sp>
    </p:spTree>
    <p:extLst>
      <p:ext uri="{BB962C8B-B14F-4D97-AF65-F5344CB8AC3E}">
        <p14:creationId xmlns:p14="http://schemas.microsoft.com/office/powerpoint/2010/main" val="3694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86757115-0FF0-4B03-B507-576ABB3A7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92696"/>
            <a:ext cx="8915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出队算法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De_Queue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SeQueue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&amp;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Q,Elemtype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&amp;e)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if 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         //Q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为空队列，退出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return ERROR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e=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Q.elem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取走队头元素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送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=(Q.front+1)% MAXLENG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循环后移到一个位置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return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97283" name="Group 3">
            <a:extLst>
              <a:ext uri="{FF2B5EF4-FFF2-40B4-BE49-F238E27FC236}">
                <a16:creationId xmlns:a16="http://schemas.microsoft.com/office/drawing/2014/main" id="{B7DEA9D3-1140-4132-817C-BB76390E9E0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5038725"/>
          <a:ext cx="3429000" cy="39687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x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...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51" name="Text Box 19">
            <a:extLst>
              <a:ext uri="{FF2B5EF4-FFF2-40B4-BE49-F238E27FC236}">
                <a16:creationId xmlns:a16="http://schemas.microsoft.com/office/drawing/2014/main" id="{5C84FEB0-8825-4D47-8C0C-05238976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1638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      ...      MAXLENG-1</a:t>
            </a:r>
          </a:p>
        </p:txBody>
      </p:sp>
      <p:sp>
        <p:nvSpPr>
          <p:cNvPr id="69652" name="Line 20">
            <a:extLst>
              <a:ext uri="{FF2B5EF4-FFF2-40B4-BE49-F238E27FC236}">
                <a16:creationId xmlns:a16="http://schemas.microsoft.com/office/drawing/2014/main" id="{F175CA49-5AD0-435B-A284-46CFE1188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8850" y="5724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6E08340C-19E3-47CF-9553-DDEEEFE68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6250" y="5724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DE0668C7-8B17-4B96-AC17-62A70D88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6029325"/>
            <a:ext cx="793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78444EDA-4232-481C-AA36-F44A69D9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6029325"/>
            <a:ext cx="946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</a:p>
        </p:txBody>
      </p:sp>
      <p:graphicFrame>
        <p:nvGraphicFramePr>
          <p:cNvPr id="97304" name="Group 24">
            <a:extLst>
              <a:ext uri="{FF2B5EF4-FFF2-40B4-BE49-F238E27FC236}">
                <a16:creationId xmlns:a16="http://schemas.microsoft.com/office/drawing/2014/main" id="{00A23F21-B4A6-402E-A0DE-77E63A9BAFDB}"/>
              </a:ext>
            </a:extLst>
          </p:cNvPr>
          <p:cNvGraphicFramePr>
            <a:graphicFrameLocks noGrp="1"/>
          </p:cNvGraphicFramePr>
          <p:nvPr/>
        </p:nvGraphicFramePr>
        <p:xfrm>
          <a:off x="4718050" y="5038725"/>
          <a:ext cx="3238500" cy="3968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y 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...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z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    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72" name="Text Box 40">
            <a:extLst>
              <a:ext uri="{FF2B5EF4-FFF2-40B4-BE49-F238E27FC236}">
                <a16:creationId xmlns:a16="http://schemas.microsoft.com/office/drawing/2014/main" id="{DFB0F5E4-4E01-4B9A-8DCE-FC1B16574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5481638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0    ...           MAXLENG-1</a:t>
            </a:r>
          </a:p>
        </p:txBody>
      </p:sp>
      <p:sp>
        <p:nvSpPr>
          <p:cNvPr id="69673" name="Line 41">
            <a:extLst>
              <a:ext uri="{FF2B5EF4-FFF2-40B4-BE49-F238E27FC236}">
                <a16:creationId xmlns:a16="http://schemas.microsoft.com/office/drawing/2014/main" id="{5967F306-33E6-477F-9E91-76D0A5AE9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5800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4" name="Line 42">
            <a:extLst>
              <a:ext uri="{FF2B5EF4-FFF2-40B4-BE49-F238E27FC236}">
                <a16:creationId xmlns:a16="http://schemas.microsoft.com/office/drawing/2014/main" id="{46EC6DB4-8C8A-4643-9921-FDDE08D8F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0375" y="5800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EA351EE3-C3CB-4C86-9297-2041E4F2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105525"/>
            <a:ext cx="946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FF0BD26F-C1C9-42EB-9F7A-7CAD1E70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6062663"/>
            <a:ext cx="793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</a:p>
        </p:txBody>
      </p:sp>
      <p:sp>
        <p:nvSpPr>
          <p:cNvPr id="69677" name="Line 45">
            <a:extLst>
              <a:ext uri="{FF2B5EF4-FFF2-40B4-BE49-F238E27FC236}">
                <a16:creationId xmlns:a16="http://schemas.microsoft.com/office/drawing/2014/main" id="{9D4418FF-CF66-4EF3-93F4-27166239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529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31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67AFB7-B6AF-46AF-B919-AE37109EC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623339"/>
            <a:ext cx="8763000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2.2.3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链式队列</a:t>
            </a: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带表头结点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的单链表表示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队列</a:t>
            </a:r>
            <a:endParaRPr kumimoji="0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一般形式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(2) 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非空队列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其中：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队头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首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指向表头结点。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队尾指针，指向队尾结点。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-&gt;data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不放元素。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指向队首结点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a1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76803" name="Group 3">
            <a:extLst>
              <a:ext uri="{FF2B5EF4-FFF2-40B4-BE49-F238E27FC236}">
                <a16:creationId xmlns:a16="http://schemas.microsoft.com/office/drawing/2014/main" id="{E7C65997-C193-45E7-9A29-DE92A6A84735}"/>
              </a:ext>
            </a:extLst>
          </p:cNvPr>
          <p:cNvGraphicFramePr>
            <a:graphicFrameLocks noGrp="1"/>
          </p:cNvGraphicFramePr>
          <p:nvPr/>
        </p:nvGraphicFramePr>
        <p:xfrm>
          <a:off x="3108325" y="2333625"/>
          <a:ext cx="1066800" cy="41751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1928719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31085441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84366"/>
                  </a:ext>
                </a:extLst>
              </a:tr>
            </a:tbl>
          </a:graphicData>
        </a:graphic>
      </p:graphicFrame>
      <p:sp>
        <p:nvSpPr>
          <p:cNvPr id="47115" name="Text Box 11">
            <a:extLst>
              <a:ext uri="{FF2B5EF4-FFF2-40B4-BE49-F238E27FC236}">
                <a16:creationId xmlns:a16="http://schemas.microsoft.com/office/drawing/2014/main" id="{A9683438-5470-426B-9840-F9D8303E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00238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647F52A6-9FC1-4DC4-A3AE-6D7E4F30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805113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71" name="Group 71">
            <a:extLst>
              <a:ext uri="{FF2B5EF4-FFF2-40B4-BE49-F238E27FC236}">
                <a16:creationId xmlns:a16="http://schemas.microsoft.com/office/drawing/2014/main" id="{0F7BB552-81C2-44D7-9F8B-733F57C1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1891"/>
              </p:ext>
            </p:extLst>
          </p:nvPr>
        </p:nvGraphicFramePr>
        <p:xfrm>
          <a:off x="3092450" y="4333280"/>
          <a:ext cx="1066800" cy="3968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600767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1698274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70543"/>
                  </a:ext>
                </a:extLst>
              </a:tr>
            </a:tbl>
          </a:graphicData>
        </a:graphic>
      </p:graphicFrame>
      <p:sp>
        <p:nvSpPr>
          <p:cNvPr id="47125" name="Text Box 21">
            <a:extLst>
              <a:ext uri="{FF2B5EF4-FFF2-40B4-BE49-F238E27FC236}">
                <a16:creationId xmlns:a16="http://schemas.microsoft.com/office/drawing/2014/main" id="{392ECE79-8C21-494B-AF48-2AB5D5092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7608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6130E955-42A3-47B2-9E3B-79D400860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4728567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72" name="Group 72">
            <a:extLst>
              <a:ext uri="{FF2B5EF4-FFF2-40B4-BE49-F238E27FC236}">
                <a16:creationId xmlns:a16="http://schemas.microsoft.com/office/drawing/2014/main" id="{410CBCE8-CD8A-45E2-BA0F-43BA4219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69886"/>
              </p:ext>
            </p:extLst>
          </p:nvPr>
        </p:nvGraphicFramePr>
        <p:xfrm>
          <a:off x="4692650" y="4257080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35" name="Text Box 31">
            <a:extLst>
              <a:ext uri="{FF2B5EF4-FFF2-40B4-BE49-F238E27FC236}">
                <a16:creationId xmlns:a16="http://schemas.microsoft.com/office/drawing/2014/main" id="{BD1BF768-AEF9-489B-A4C6-026C1F789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728567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73" name="Group 73">
            <a:extLst>
              <a:ext uri="{FF2B5EF4-FFF2-40B4-BE49-F238E27FC236}">
                <a16:creationId xmlns:a16="http://schemas.microsoft.com/office/drawing/2014/main" id="{7539E71B-A531-4B96-B2FB-1A3BF65C0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32739"/>
              </p:ext>
            </p:extLst>
          </p:nvPr>
        </p:nvGraphicFramePr>
        <p:xfrm>
          <a:off x="7162800" y="4257080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44" name="Text Box 40">
            <a:extLst>
              <a:ext uri="{FF2B5EF4-FFF2-40B4-BE49-F238E27FC236}">
                <a16:creationId xmlns:a16="http://schemas.microsoft.com/office/drawing/2014/main" id="{2DBB215E-6994-4589-8627-1CDDF520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90480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队尾结点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45" name="Line 41">
            <a:extLst>
              <a:ext uri="{FF2B5EF4-FFF2-40B4-BE49-F238E27FC236}">
                <a16:creationId xmlns:a16="http://schemas.microsoft.com/office/drawing/2014/main" id="{908A0D9B-14D6-42D4-90AC-7C70332E2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448568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6" name="Line 42">
            <a:extLst>
              <a:ext uri="{FF2B5EF4-FFF2-40B4-BE49-F238E27FC236}">
                <a16:creationId xmlns:a16="http://schemas.microsoft.com/office/drawing/2014/main" id="{5979F8E8-8420-4856-BB39-A6FCB4F24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925" y="448568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7" name="Line 43">
            <a:extLst>
              <a:ext uri="{FF2B5EF4-FFF2-40B4-BE49-F238E27FC236}">
                <a16:creationId xmlns:a16="http://schemas.microsoft.com/office/drawing/2014/main" id="{9B79290E-F562-46ED-B19F-99AFDFDF9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44856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8" name="Line 44">
            <a:extLst>
              <a:ext uri="{FF2B5EF4-FFF2-40B4-BE49-F238E27FC236}">
                <a16:creationId xmlns:a16="http://schemas.microsoft.com/office/drawing/2014/main" id="{71D2EC28-A5E0-418B-B131-BD2A227D3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00042"/>
            <a:ext cx="381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9" name="Line 45">
            <a:extLst>
              <a:ext uri="{FF2B5EF4-FFF2-40B4-BE49-F238E27FC236}">
                <a16:creationId xmlns:a16="http://schemas.microsoft.com/office/drawing/2014/main" id="{4F34FC8D-2A99-4E77-9CB0-1914B372F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68242"/>
            <a:ext cx="3048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0" name="Text Box 46">
            <a:extLst>
              <a:ext uri="{FF2B5EF4-FFF2-40B4-BE49-F238E27FC236}">
                <a16:creationId xmlns:a16="http://schemas.microsoft.com/office/drawing/2014/main" id="{0A9343A3-6A1D-4BBD-8850-7C888FC4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4125317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</a:p>
        </p:txBody>
      </p:sp>
      <p:sp>
        <p:nvSpPr>
          <p:cNvPr id="47151" name="Text Box 47">
            <a:extLst>
              <a:ext uri="{FF2B5EF4-FFF2-40B4-BE49-F238E27FC236}">
                <a16:creationId xmlns:a16="http://schemas.microsoft.com/office/drawing/2014/main" id="{90F3C6A7-4741-499D-B87F-06A3BA70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2882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sp>
        <p:nvSpPr>
          <p:cNvPr id="47152" name="Text Box 48">
            <a:extLst>
              <a:ext uri="{FF2B5EF4-FFF2-40B4-BE49-F238E27FC236}">
                <a16:creationId xmlns:a16="http://schemas.microsoft.com/office/drawing/2014/main" id="{B4F27279-7C8C-40B4-9E46-EFFB2799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00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</p:txBody>
      </p:sp>
      <p:sp>
        <p:nvSpPr>
          <p:cNvPr id="47153" name="Text Box 49">
            <a:extLst>
              <a:ext uri="{FF2B5EF4-FFF2-40B4-BE49-F238E27FC236}">
                <a16:creationId xmlns:a16="http://schemas.microsoft.com/office/drawing/2014/main" id="{AB50055D-B430-4200-9B1F-7814DDA16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2055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6874" name="Group 74">
            <a:extLst>
              <a:ext uri="{FF2B5EF4-FFF2-40B4-BE49-F238E27FC236}">
                <a16:creationId xmlns:a16="http://schemas.microsoft.com/office/drawing/2014/main" id="{26FEDCAB-5FE7-4D0B-B011-21533A8A4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7792"/>
              </p:ext>
            </p:extLst>
          </p:nvPr>
        </p:nvGraphicFramePr>
        <p:xfrm>
          <a:off x="2041525" y="4304705"/>
          <a:ext cx="381000" cy="58896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62" name="Text Box 58">
            <a:extLst>
              <a:ext uri="{FF2B5EF4-FFF2-40B4-BE49-F238E27FC236}">
                <a16:creationId xmlns:a16="http://schemas.microsoft.com/office/drawing/2014/main" id="{2B8706CD-3E5E-44FB-9E4C-922AA34F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7608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</p:txBody>
      </p:sp>
      <p:graphicFrame>
        <p:nvGraphicFramePr>
          <p:cNvPr id="76875" name="Group 75">
            <a:extLst>
              <a:ext uri="{FF2B5EF4-FFF2-40B4-BE49-F238E27FC236}">
                <a16:creationId xmlns:a16="http://schemas.microsoft.com/office/drawing/2014/main" id="{6C069624-2DD0-4DFF-A6E6-ACA62CED32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244725"/>
          <a:ext cx="381000" cy="5492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71" name="Line 67">
            <a:extLst>
              <a:ext uri="{FF2B5EF4-FFF2-40B4-BE49-F238E27FC236}">
                <a16:creationId xmlns:a16="http://schemas.microsoft.com/office/drawing/2014/main" id="{200E9651-C650-4742-A345-6265583B6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098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2" name="Line 68">
            <a:extLst>
              <a:ext uri="{FF2B5EF4-FFF2-40B4-BE49-F238E27FC236}">
                <a16:creationId xmlns:a16="http://schemas.microsoft.com/office/drawing/2014/main" id="{A915D37F-8F91-40BA-8518-4E8E6F1FD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6384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3" name="Line 69">
            <a:extLst>
              <a:ext uri="{FF2B5EF4-FFF2-40B4-BE49-F238E27FC236}">
                <a16:creationId xmlns:a16="http://schemas.microsoft.com/office/drawing/2014/main" id="{05B604C5-76D3-477B-A8D8-F199AE22A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8568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4" name="Line 70">
            <a:extLst>
              <a:ext uri="{FF2B5EF4-FFF2-40B4-BE49-F238E27FC236}">
                <a16:creationId xmlns:a16="http://schemas.microsoft.com/office/drawing/2014/main" id="{60C0422F-D81E-40E2-BACD-89447EF78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668242"/>
            <a:ext cx="6858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5" name="椭圆 2">
            <a:extLst>
              <a:ext uri="{FF2B5EF4-FFF2-40B4-BE49-F238E27FC236}">
                <a16:creationId xmlns:a16="http://schemas.microsoft.com/office/drawing/2014/main" id="{93CCDDCB-5162-48C9-AFC8-D410DFD0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587500"/>
            <a:ext cx="1789113" cy="1687513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76" name="矩形 3">
            <a:extLst>
              <a:ext uri="{FF2B5EF4-FFF2-40B4-BE49-F238E27FC236}">
                <a16:creationId xmlns:a16="http://schemas.microsoft.com/office/drawing/2014/main" id="{8FD0633D-8F51-43AE-86FC-D2A52760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3038"/>
            <a:ext cx="1895475" cy="414337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与普通链表区别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7177" name="直接箭头连接符 5">
            <a:extLst>
              <a:ext uri="{FF2B5EF4-FFF2-40B4-BE49-F238E27FC236}">
                <a16:creationId xmlns:a16="http://schemas.microsoft.com/office/drawing/2014/main" id="{CE5070DD-01EF-4F05-B669-BEF400D625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22525" y="1616075"/>
            <a:ext cx="549275" cy="269875"/>
          </a:xfrm>
          <a:prstGeom prst="straightConnector1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1292B4-BAA1-4B6B-975C-0B6D1B9D0304}"/>
              </a:ext>
            </a:extLst>
          </p:cNvPr>
          <p:cNvSpPr/>
          <p:nvPr/>
        </p:nvSpPr>
        <p:spPr>
          <a:xfrm>
            <a:off x="498392" y="4653136"/>
            <a:ext cx="4951164" cy="16875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4B30559-071F-41B3-9E47-B139F2D7E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758825"/>
            <a:ext cx="8763000" cy="5797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定义结点类型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存放元素的结点类型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{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data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//data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为抽象元素类型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*next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//next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为指针类型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QueuePtr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结点类型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指针类型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其中：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结点类型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QueuePtr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的指针类型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由头、尾指针组成的结点类型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{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*front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头指针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*rear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尾指针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链式队列类型</a:t>
            </a:r>
          </a:p>
        </p:txBody>
      </p:sp>
      <p:graphicFrame>
        <p:nvGraphicFramePr>
          <p:cNvPr id="77827" name="Group 3">
            <a:extLst>
              <a:ext uri="{FF2B5EF4-FFF2-40B4-BE49-F238E27FC236}">
                <a16:creationId xmlns:a16="http://schemas.microsoft.com/office/drawing/2014/main" id="{4B338B2B-3C8C-45E6-8967-256D3AB3D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98738"/>
              </p:ext>
            </p:extLst>
          </p:nvPr>
        </p:nvGraphicFramePr>
        <p:xfrm>
          <a:off x="7187381" y="3810843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39" name="Text Box 11">
            <a:extLst>
              <a:ext uri="{FF2B5EF4-FFF2-40B4-BE49-F238E27FC236}">
                <a16:creationId xmlns:a16="http://schemas.microsoft.com/office/drawing/2014/main" id="{B7BA869B-5673-4508-9CB8-9A730FA0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31" y="3353643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892CD1D2-7726-4FDF-9C74-13F893C4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581" y="5411043"/>
            <a:ext cx="99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front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rear</a:t>
            </a:r>
          </a:p>
        </p:txBody>
      </p:sp>
      <p:graphicFrame>
        <p:nvGraphicFramePr>
          <p:cNvPr id="77837" name="Group 13">
            <a:extLst>
              <a:ext uri="{FF2B5EF4-FFF2-40B4-BE49-F238E27FC236}">
                <a16:creationId xmlns:a16="http://schemas.microsoft.com/office/drawing/2014/main" id="{0DA0AEE2-9A27-43E8-BF4D-8D5304F3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29315"/>
              </p:ext>
            </p:extLst>
          </p:nvPr>
        </p:nvGraphicFramePr>
        <p:xfrm>
          <a:off x="7796981" y="5563443"/>
          <a:ext cx="381000" cy="66999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49" name="Line 21">
            <a:extLst>
              <a:ext uri="{FF2B5EF4-FFF2-40B4-BE49-F238E27FC236}">
                <a16:creationId xmlns:a16="http://schemas.microsoft.com/office/drawing/2014/main" id="{62DC6C90-5BA7-4AE9-A40F-F53EEDE5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781" y="40394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B1497A7B-C7EF-4726-BCFA-D116722FC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7781" y="403944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A9486CCA-DB59-43BB-9B63-61F290E8C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5581" y="571584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8FDB4331-7DF7-4B8B-BA87-573DDD751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5581" y="602064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椭圆 10">
            <a:extLst>
              <a:ext uri="{FF2B5EF4-FFF2-40B4-BE49-F238E27FC236}">
                <a16:creationId xmlns:a16="http://schemas.microsoft.com/office/drawing/2014/main" id="{6A4BAF31-9D4A-4F30-A696-F56BB8CD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756" y="3153618"/>
            <a:ext cx="1790700" cy="1687513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54" name="椭圆 11">
            <a:extLst>
              <a:ext uri="{FF2B5EF4-FFF2-40B4-BE49-F238E27FC236}">
                <a16:creationId xmlns:a16="http://schemas.microsoft.com/office/drawing/2014/main" id="{0BC5C027-F172-4A60-88EB-DA17A3B4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431" y="5055443"/>
            <a:ext cx="1790700" cy="1685925"/>
          </a:xfrm>
          <a:prstGeom prst="ellipse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FA9B91F-378D-47A3-82FA-607B6D48E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764704"/>
            <a:ext cx="8763000" cy="593770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生成空队列算法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1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#define LENG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求结点所占的单元数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 )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生成仅带表头结点的空队列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</a:t>
            </a:r>
            <a:r>
              <a:rPr kumimoji="0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LinkQueue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说明变量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QueuePtr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(LENG)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生成表头结点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-&gt;next=NULL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表头结点的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next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为空指针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return Q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的值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main()                      //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LinkQueue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que;        /*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定义一个队列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();	     /*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初始化队列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………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8CDB2C-1D16-4C0B-8597-0F0EC01F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861048"/>
            <a:ext cx="2993374" cy="104470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BCC8753E-0F8F-40F2-9E6F-BC2BB4E8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8786"/>
              </p:ext>
            </p:extLst>
          </p:nvPr>
        </p:nvGraphicFramePr>
        <p:xfrm>
          <a:off x="3717925" y="1551112"/>
          <a:ext cx="1066800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8636433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16353963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8136"/>
                  </a:ext>
                </a:extLst>
              </a:tr>
            </a:tbl>
          </a:graphicData>
        </a:graphic>
      </p:graphicFrame>
      <p:sp>
        <p:nvSpPr>
          <p:cNvPr id="50186" name="Text Box 10">
            <a:extLst>
              <a:ext uri="{FF2B5EF4-FFF2-40B4-BE49-F238E27FC236}">
                <a16:creationId xmlns:a16="http://schemas.microsoft.com/office/drawing/2014/main" id="{250A8CBB-E74D-4437-B0D5-8AAEE607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054224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AB0B7FBB-EEA3-4765-A6BA-67354107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2022599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E5F64E47-B39A-41D1-9A1D-17B588DFF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46312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5C2C31EF-BC3A-49A7-ACD8-6DA93BE88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978024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</a:p>
        </p:txBody>
      </p:sp>
      <p:graphicFrame>
        <p:nvGraphicFramePr>
          <p:cNvPr id="79886" name="Group 14">
            <a:extLst>
              <a:ext uri="{FF2B5EF4-FFF2-40B4-BE49-F238E27FC236}">
                <a16:creationId xmlns:a16="http://schemas.microsoft.com/office/drawing/2014/main" id="{22C88B62-F276-400A-A2CC-70097435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5339"/>
              </p:ext>
            </p:extLst>
          </p:nvPr>
        </p:nvGraphicFramePr>
        <p:xfrm>
          <a:off x="2667000" y="1462212"/>
          <a:ext cx="381000" cy="5492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98" name="Line 22">
            <a:extLst>
              <a:ext uri="{FF2B5EF4-FFF2-40B4-BE49-F238E27FC236}">
                <a16:creationId xmlns:a16="http://schemas.microsoft.com/office/drawing/2014/main" id="{AB73007A-494E-4F3F-A5E2-FA45FA1C4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2731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24B603B9-2CF8-43E8-80E9-39B1BA25F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85591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896" name="Group 24">
            <a:extLst>
              <a:ext uri="{FF2B5EF4-FFF2-40B4-BE49-F238E27FC236}">
                <a16:creationId xmlns:a16="http://schemas.microsoft.com/office/drawing/2014/main" id="{D1742B99-9610-4863-A16C-BE732FAE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9998"/>
              </p:ext>
            </p:extLst>
          </p:nvPr>
        </p:nvGraphicFramePr>
        <p:xfrm>
          <a:off x="5851525" y="1551112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08" name="Text Box 32">
            <a:extLst>
              <a:ext uri="{FF2B5EF4-FFF2-40B4-BE49-F238E27FC236}">
                <a16:creationId xmlns:a16="http://schemas.microsoft.com/office/drawing/2014/main" id="{C2D10EB7-3D66-44F9-A922-F8FE1756E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170112"/>
            <a:ext cx="108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新结点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9" name="Line 33">
            <a:extLst>
              <a:ext uri="{FF2B5EF4-FFF2-40B4-BE49-F238E27FC236}">
                <a16:creationId xmlns:a16="http://schemas.microsoft.com/office/drawing/2014/main" id="{E59BD590-7E3A-49B5-9F55-DC2B743CE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779712"/>
            <a:ext cx="10668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0" name="Line 34">
            <a:extLst>
              <a:ext uri="{FF2B5EF4-FFF2-40B4-BE49-F238E27FC236}">
                <a16:creationId xmlns:a16="http://schemas.microsoft.com/office/drawing/2014/main" id="{AAAE6176-82E2-4565-8DDE-689F19B0C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32112"/>
            <a:ext cx="685800" cy="533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1" name="Line 35">
            <a:extLst>
              <a:ext uri="{FF2B5EF4-FFF2-40B4-BE49-F238E27FC236}">
                <a16:creationId xmlns:a16="http://schemas.microsoft.com/office/drawing/2014/main" id="{A7BFAD4F-9CD6-468F-82A7-214DDCC3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65512"/>
            <a:ext cx="21336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2" name="Line 36">
            <a:extLst>
              <a:ext uri="{FF2B5EF4-FFF2-40B4-BE49-F238E27FC236}">
                <a16:creationId xmlns:a16="http://schemas.microsoft.com/office/drawing/2014/main" id="{C9F147BE-FEDA-451E-BAEE-D55DA8C8B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84512"/>
            <a:ext cx="152400" cy="3810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909" name="Group 37">
            <a:extLst>
              <a:ext uri="{FF2B5EF4-FFF2-40B4-BE49-F238E27FC236}">
                <a16:creationId xmlns:a16="http://schemas.microsoft.com/office/drawing/2014/main" id="{56B4FC01-E59E-473C-A70B-E786335B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72591"/>
              </p:ext>
            </p:extLst>
          </p:nvPr>
        </p:nvGraphicFramePr>
        <p:xfrm>
          <a:off x="3717925" y="2730624"/>
          <a:ext cx="1066800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30902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26109946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06405"/>
                  </a:ext>
                </a:extLst>
              </a:tr>
            </a:tbl>
          </a:graphicData>
        </a:graphic>
      </p:graphicFrame>
      <p:sp>
        <p:nvSpPr>
          <p:cNvPr id="50221" name="Text Box 45">
            <a:extLst>
              <a:ext uri="{FF2B5EF4-FFF2-40B4-BE49-F238E27FC236}">
                <a16:creationId xmlns:a16="http://schemas.microsoft.com/office/drawing/2014/main" id="{DFA0393A-985A-4FA3-91A3-1CD755D8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175124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22" name="Text Box 46">
            <a:extLst>
              <a:ext uri="{FF2B5EF4-FFF2-40B4-BE49-F238E27FC236}">
                <a16:creationId xmlns:a16="http://schemas.microsoft.com/office/drawing/2014/main" id="{9CB9E3AB-26D7-434D-9BC6-23B3E5E1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65524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79919" name="Group 47">
            <a:extLst>
              <a:ext uri="{FF2B5EF4-FFF2-40B4-BE49-F238E27FC236}">
                <a16:creationId xmlns:a16="http://schemas.microsoft.com/office/drawing/2014/main" id="{CFFC06C0-2574-4D8E-8F13-1179AD17C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40069"/>
              </p:ext>
            </p:extLst>
          </p:nvPr>
        </p:nvGraphicFramePr>
        <p:xfrm>
          <a:off x="2667000" y="2749674"/>
          <a:ext cx="381000" cy="5794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31" name="Line 55">
            <a:extLst>
              <a:ext uri="{FF2B5EF4-FFF2-40B4-BE49-F238E27FC236}">
                <a16:creationId xmlns:a16="http://schemas.microsoft.com/office/drawing/2014/main" id="{42D66FAD-84EB-4E5D-BB76-6372790BE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46524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928" name="Group 56">
            <a:extLst>
              <a:ext uri="{FF2B5EF4-FFF2-40B4-BE49-F238E27FC236}">
                <a16:creationId xmlns:a16="http://schemas.microsoft.com/office/drawing/2014/main" id="{704E7CDF-057F-4E49-80D6-AA540E7A8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46158"/>
              </p:ext>
            </p:extLst>
          </p:nvPr>
        </p:nvGraphicFramePr>
        <p:xfrm>
          <a:off x="5851525" y="2730624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40" name="Line 64">
            <a:extLst>
              <a:ext uri="{FF2B5EF4-FFF2-40B4-BE49-F238E27FC236}">
                <a16:creationId xmlns:a16="http://schemas.microsoft.com/office/drawing/2014/main" id="{C379CC42-034C-46D8-AF5A-72826FCFD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59224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1" name="Line 65">
            <a:extLst>
              <a:ext uri="{FF2B5EF4-FFF2-40B4-BE49-F238E27FC236}">
                <a16:creationId xmlns:a16="http://schemas.microsoft.com/office/drawing/2014/main" id="{E2D59C1F-1E91-4C1A-B552-D4460B889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75124"/>
            <a:ext cx="685800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2" name="Line 66">
            <a:extLst>
              <a:ext uri="{FF2B5EF4-FFF2-40B4-BE49-F238E27FC236}">
                <a16:creationId xmlns:a16="http://schemas.microsoft.com/office/drawing/2014/main" id="{DC306DA4-04F5-409A-B6F9-ED4289CF0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45024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3" name="Line 67">
            <a:extLst>
              <a:ext uri="{FF2B5EF4-FFF2-40B4-BE49-F238E27FC236}">
                <a16:creationId xmlns:a16="http://schemas.microsoft.com/office/drawing/2014/main" id="{ADAA6E4C-5173-44DC-874F-641E6B55F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64024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4" name="Text Box 68">
            <a:extLst>
              <a:ext uri="{FF2B5EF4-FFF2-40B4-BE49-F238E27FC236}">
                <a16:creationId xmlns:a16="http://schemas.microsoft.com/office/drawing/2014/main" id="{CF360965-6F4E-4356-91A9-0A90FA88C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1703512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0245" name="Text Box 69">
            <a:extLst>
              <a:ext uri="{FF2B5EF4-FFF2-40B4-BE49-F238E27FC236}">
                <a16:creationId xmlns:a16="http://schemas.microsoft.com/office/drawing/2014/main" id="{206274DF-7415-4C57-9DED-E0E85D88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75124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尾）结点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46" name="Line 70">
            <a:extLst>
              <a:ext uri="{FF2B5EF4-FFF2-40B4-BE49-F238E27FC236}">
                <a16:creationId xmlns:a16="http://schemas.microsoft.com/office/drawing/2014/main" id="{CF58904A-1998-4387-8752-316C7F9B0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246312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7" name="Text Box 71">
            <a:extLst>
              <a:ext uri="{FF2B5EF4-FFF2-40B4-BE49-F238E27FC236}">
                <a16:creationId xmlns:a16="http://schemas.microsoft.com/office/drawing/2014/main" id="{BC63BBBA-52A5-4F00-B355-BCEF6160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62149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0248" name="Text Box 72">
            <a:extLst>
              <a:ext uri="{FF2B5EF4-FFF2-40B4-BE49-F238E27FC236}">
                <a16:creationId xmlns:a16="http://schemas.microsoft.com/office/drawing/2014/main" id="{CFD1914B-87E8-4CAD-BF7D-72F55AED0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8774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（空队列时）插入新元素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  <p:sp>
        <p:nvSpPr>
          <p:cNvPr id="50249" name="Text Box 73">
            <a:extLst>
              <a:ext uri="{FF2B5EF4-FFF2-40B4-BE49-F238E27FC236}">
                <a16:creationId xmlns:a16="http://schemas.microsoft.com/office/drawing/2014/main" id="{E589736D-4473-4420-843D-54959E6B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86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graphicFrame>
        <p:nvGraphicFramePr>
          <p:cNvPr id="79946" name="Group 74">
            <a:extLst>
              <a:ext uri="{FF2B5EF4-FFF2-40B4-BE49-F238E27FC236}">
                <a16:creationId xmlns:a16="http://schemas.microsoft.com/office/drawing/2014/main" id="{13959206-055A-479C-A1A5-68EC070E928E}"/>
              </a:ext>
            </a:extLst>
          </p:cNvPr>
          <p:cNvGraphicFramePr>
            <a:graphicFrameLocks noGrp="1"/>
          </p:cNvGraphicFramePr>
          <p:nvPr/>
        </p:nvGraphicFramePr>
        <p:xfrm>
          <a:off x="2911475" y="4448175"/>
          <a:ext cx="1066800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096616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54574813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0000"/>
                  </a:ext>
                </a:extLst>
              </a:tr>
            </a:tbl>
          </a:graphicData>
        </a:graphic>
      </p:graphicFrame>
      <p:sp>
        <p:nvSpPr>
          <p:cNvPr id="50258" name="Text Box 82">
            <a:extLst>
              <a:ext uri="{FF2B5EF4-FFF2-40B4-BE49-F238E27FC236}">
                <a16:creationId xmlns:a16="http://schemas.microsoft.com/office/drawing/2014/main" id="{91DAA593-3612-4814-B549-CDC6C188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92675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59" name="Text Box 83">
            <a:extLst>
              <a:ext uri="{FF2B5EF4-FFF2-40B4-BE49-F238E27FC236}">
                <a16:creationId xmlns:a16="http://schemas.microsoft.com/office/drawing/2014/main" id="{DEBABFF0-D124-49F3-B7B9-13D72855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4314825"/>
            <a:ext cx="1250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79956" name="Group 84">
            <a:extLst>
              <a:ext uri="{FF2B5EF4-FFF2-40B4-BE49-F238E27FC236}">
                <a16:creationId xmlns:a16="http://schemas.microsoft.com/office/drawing/2014/main" id="{C6275DB0-30C2-49F2-9353-03F2F134BC4E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4467225"/>
          <a:ext cx="381000" cy="5794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964" name="Group 92">
            <a:extLst>
              <a:ext uri="{FF2B5EF4-FFF2-40B4-BE49-F238E27FC236}">
                <a16:creationId xmlns:a16="http://schemas.microsoft.com/office/drawing/2014/main" id="{F265940A-31B9-4265-9C58-21903E3EF7C1}"/>
              </a:ext>
            </a:extLst>
          </p:cNvPr>
          <p:cNvGraphicFramePr>
            <a:graphicFrameLocks noGrp="1"/>
          </p:cNvGraphicFramePr>
          <p:nvPr/>
        </p:nvGraphicFramePr>
        <p:xfrm>
          <a:off x="4359275" y="4419600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76" name="Text Box 100">
            <a:extLst>
              <a:ext uri="{FF2B5EF4-FFF2-40B4-BE49-F238E27FC236}">
                <a16:creationId xmlns:a16="http://schemas.microsoft.com/office/drawing/2014/main" id="{56C317EC-C5CF-4158-97CE-79E06973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876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尾）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973" name="Group 101">
            <a:extLst>
              <a:ext uri="{FF2B5EF4-FFF2-40B4-BE49-F238E27FC236}">
                <a16:creationId xmlns:a16="http://schemas.microsoft.com/office/drawing/2014/main" id="{66A9B3EC-A63C-4C4E-8BEE-78E9D6F37E3C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4435475"/>
          <a:ext cx="1082675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55914195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673090660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y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376958"/>
                  </a:ext>
                </a:extLst>
              </a:tr>
            </a:tbl>
          </a:graphicData>
        </a:graphic>
      </p:graphicFrame>
      <p:sp>
        <p:nvSpPr>
          <p:cNvPr id="50285" name="Text Box 109">
            <a:extLst>
              <a:ext uri="{FF2B5EF4-FFF2-40B4-BE49-F238E27FC236}">
                <a16:creationId xmlns:a16="http://schemas.microsoft.com/office/drawing/2014/main" id="{EBAFE60F-B6F1-475B-85C9-2BD6E266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data next</a:t>
            </a:r>
          </a:p>
        </p:txBody>
      </p:sp>
      <p:sp>
        <p:nvSpPr>
          <p:cNvPr id="50286" name="Line 110">
            <a:extLst>
              <a:ext uri="{FF2B5EF4-FFF2-40B4-BE49-F238E27FC236}">
                <a16:creationId xmlns:a16="http://schemas.microsoft.com/office/drawing/2014/main" id="{058A3AE1-7BB0-49D0-8EEA-234C253C1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41306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" name="Line 111">
            <a:extLst>
              <a:ext uri="{FF2B5EF4-FFF2-40B4-BE49-F238E27FC236}">
                <a16:creationId xmlns:a16="http://schemas.microsoft.com/office/drawing/2014/main" id="{F235FEBF-0E82-4835-92AF-B8607CB63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8" name="Line 112">
            <a:extLst>
              <a:ext uri="{FF2B5EF4-FFF2-40B4-BE49-F238E27FC236}">
                <a16:creationId xmlns:a16="http://schemas.microsoft.com/office/drawing/2014/main" id="{443A52C2-2D80-435F-AF51-B5961DC92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9" name="Line 113">
            <a:extLst>
              <a:ext uri="{FF2B5EF4-FFF2-40B4-BE49-F238E27FC236}">
                <a16:creationId xmlns:a16="http://schemas.microsoft.com/office/drawing/2014/main" id="{C89F1D27-44C7-4A7A-B84A-237702F43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0" name="Line 114">
            <a:extLst>
              <a:ext uri="{FF2B5EF4-FFF2-40B4-BE49-F238E27FC236}">
                <a16:creationId xmlns:a16="http://schemas.microsoft.com/office/drawing/2014/main" id="{9A43E129-EF48-45FE-932F-3FD43EA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1" name="Line 115">
            <a:extLst>
              <a:ext uri="{FF2B5EF4-FFF2-40B4-BE49-F238E27FC236}">
                <a16:creationId xmlns:a16="http://schemas.microsoft.com/office/drawing/2014/main" id="{4C5B31F0-FA2C-49C1-90B6-AE9825E58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6875" y="4953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2" name="Line 116">
            <a:extLst>
              <a:ext uri="{FF2B5EF4-FFF2-40B4-BE49-F238E27FC236}">
                <a16:creationId xmlns:a16="http://schemas.microsoft.com/office/drawing/2014/main" id="{D0D41DA0-09BB-43D8-A074-087DFA7F6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4648200"/>
            <a:ext cx="7620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3" name="Line 117">
            <a:extLst>
              <a:ext uri="{FF2B5EF4-FFF2-40B4-BE49-F238E27FC236}">
                <a16:creationId xmlns:a16="http://schemas.microsoft.com/office/drawing/2014/main" id="{2A821B03-553D-4E43-A0D9-C3265B912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876800"/>
            <a:ext cx="533400" cy="609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4" name="Line 118">
            <a:extLst>
              <a:ext uri="{FF2B5EF4-FFF2-40B4-BE49-F238E27FC236}">
                <a16:creationId xmlns:a16="http://schemas.microsoft.com/office/drawing/2014/main" id="{BD7475E3-6EDA-494C-8A3D-A42DA5DC6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5486400"/>
            <a:ext cx="28956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5" name="Line 119">
            <a:extLst>
              <a:ext uri="{FF2B5EF4-FFF2-40B4-BE49-F238E27FC236}">
                <a16:creationId xmlns:a16="http://schemas.microsoft.com/office/drawing/2014/main" id="{330DA146-8FC5-47DF-BB11-90BF3490C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875" y="4876800"/>
            <a:ext cx="381000" cy="609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992" name="Group 120">
            <a:extLst>
              <a:ext uri="{FF2B5EF4-FFF2-40B4-BE49-F238E27FC236}">
                <a16:creationId xmlns:a16="http://schemas.microsoft.com/office/drawing/2014/main" id="{54135F67-4DC5-4E76-B887-6D95B357316F}"/>
              </a:ext>
            </a:extLst>
          </p:cNvPr>
          <p:cNvGraphicFramePr>
            <a:graphicFrameLocks noGrp="1"/>
          </p:cNvGraphicFramePr>
          <p:nvPr/>
        </p:nvGraphicFramePr>
        <p:xfrm>
          <a:off x="2911475" y="5667375"/>
          <a:ext cx="1066800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1906840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69507116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046"/>
                  </a:ext>
                </a:extLst>
              </a:tr>
            </a:tbl>
          </a:graphicData>
        </a:graphic>
      </p:graphicFrame>
      <p:sp>
        <p:nvSpPr>
          <p:cNvPr id="50304" name="Text Box 128">
            <a:extLst>
              <a:ext uri="{FF2B5EF4-FFF2-40B4-BE49-F238E27FC236}">
                <a16:creationId xmlns:a16="http://schemas.microsoft.com/office/drawing/2014/main" id="{8C3AB7B8-CD80-407E-A9E0-BA9D66413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111875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05" name="Text Box 129">
            <a:extLst>
              <a:ext uri="{FF2B5EF4-FFF2-40B4-BE49-F238E27FC236}">
                <a16:creationId xmlns:a16="http://schemas.microsoft.com/office/drawing/2014/main" id="{69A7D697-ADA9-442E-9C81-8F9DCBFB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5562600"/>
            <a:ext cx="1250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0002" name="Group 130">
            <a:extLst>
              <a:ext uri="{FF2B5EF4-FFF2-40B4-BE49-F238E27FC236}">
                <a16:creationId xmlns:a16="http://schemas.microsoft.com/office/drawing/2014/main" id="{CADA71F8-589F-4C2F-A0DA-3D04406B0E88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5686425"/>
          <a:ext cx="381000" cy="5794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010" name="Group 138">
            <a:extLst>
              <a:ext uri="{FF2B5EF4-FFF2-40B4-BE49-F238E27FC236}">
                <a16:creationId xmlns:a16="http://schemas.microsoft.com/office/drawing/2014/main" id="{B3D209E7-573D-43FC-81E4-98A2F7887513}"/>
              </a:ext>
            </a:extLst>
          </p:cNvPr>
          <p:cNvGraphicFramePr>
            <a:graphicFrameLocks noGrp="1"/>
          </p:cNvGraphicFramePr>
          <p:nvPr/>
        </p:nvGraphicFramePr>
        <p:xfrm>
          <a:off x="4359275" y="5638800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322" name="Text Box 146">
            <a:extLst>
              <a:ext uri="{FF2B5EF4-FFF2-40B4-BE49-F238E27FC236}">
                <a16:creationId xmlns:a16="http://schemas.microsoft.com/office/drawing/2014/main" id="{62DB0354-A939-4706-8D3E-B221B26D2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609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</a:p>
        </p:txBody>
      </p:sp>
      <p:graphicFrame>
        <p:nvGraphicFramePr>
          <p:cNvPr id="80019" name="Group 147">
            <a:extLst>
              <a:ext uri="{FF2B5EF4-FFF2-40B4-BE49-F238E27FC236}">
                <a16:creationId xmlns:a16="http://schemas.microsoft.com/office/drawing/2014/main" id="{E6AFAE3D-C5A8-4016-8C72-86AC545545F2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5654675"/>
          <a:ext cx="1082675" cy="441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437418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715555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y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8617"/>
                  </a:ext>
                </a:extLst>
              </a:tr>
            </a:tbl>
          </a:graphicData>
        </a:graphic>
      </p:graphicFrame>
      <p:sp>
        <p:nvSpPr>
          <p:cNvPr id="50331" name="Text Box 155">
            <a:extLst>
              <a:ext uri="{FF2B5EF4-FFF2-40B4-BE49-F238E27FC236}">
                <a16:creationId xmlns:a16="http://schemas.microsoft.com/office/drawing/2014/main" id="{C3771053-D881-47B9-9D52-E824C867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272088"/>
            <a:ext cx="108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新结点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32" name="Line 156">
            <a:extLst>
              <a:ext uri="{FF2B5EF4-FFF2-40B4-BE49-F238E27FC236}">
                <a16:creationId xmlns:a16="http://schemas.microsoft.com/office/drawing/2014/main" id="{2CFE5CEB-C8D2-4377-B174-97A1837C9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3" name="Line 157">
            <a:extLst>
              <a:ext uri="{FF2B5EF4-FFF2-40B4-BE49-F238E27FC236}">
                <a16:creationId xmlns:a16="http://schemas.microsoft.com/office/drawing/2014/main" id="{EF8DD1FD-F16B-449A-BB37-6D0424335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4" name="Line 158">
            <a:extLst>
              <a:ext uri="{FF2B5EF4-FFF2-40B4-BE49-F238E27FC236}">
                <a16:creationId xmlns:a16="http://schemas.microsoft.com/office/drawing/2014/main" id="{74CE2658-38C6-4983-BD36-9A0D9684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6096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5" name="Line 159">
            <a:extLst>
              <a:ext uri="{FF2B5EF4-FFF2-40B4-BE49-F238E27FC236}">
                <a16:creationId xmlns:a16="http://schemas.microsoft.com/office/drawing/2014/main" id="{386472B2-2E25-434B-8994-3FDAAD7C6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6553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6" name="Line 160">
            <a:extLst>
              <a:ext uri="{FF2B5EF4-FFF2-40B4-BE49-F238E27FC236}">
                <a16:creationId xmlns:a16="http://schemas.microsoft.com/office/drawing/2014/main" id="{63ACF2AE-59DF-4C99-AD82-B6C9FD37D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0875" y="617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7" name="Line 161">
            <a:extLst>
              <a:ext uri="{FF2B5EF4-FFF2-40B4-BE49-F238E27FC236}">
                <a16:creationId xmlns:a16="http://schemas.microsoft.com/office/drawing/2014/main" id="{996AEDDB-D0A2-457A-B3E0-2BE39CA15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38" name="Text Box 162">
            <a:extLst>
              <a:ext uri="{FF2B5EF4-FFF2-40B4-BE49-F238E27FC236}">
                <a16:creationId xmlns:a16="http://schemas.microsoft.com/office/drawing/2014/main" id="{661E88C4-8A11-41DD-9274-B70687A69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09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队尾结点</a:t>
            </a:r>
          </a:p>
        </p:txBody>
      </p:sp>
      <p:sp>
        <p:nvSpPr>
          <p:cNvPr id="50339" name="Text Box 163">
            <a:extLst>
              <a:ext uri="{FF2B5EF4-FFF2-40B4-BE49-F238E27FC236}">
                <a16:creationId xmlns:a16="http://schemas.microsoft.com/office/drawing/2014/main" id="{24D804AD-B2B1-4A65-A836-FE00A339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119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  <p:sp>
        <p:nvSpPr>
          <p:cNvPr id="50340" name="Text Box 164">
            <a:extLst>
              <a:ext uri="{FF2B5EF4-FFF2-40B4-BE49-F238E27FC236}">
                <a16:creationId xmlns:a16="http://schemas.microsoft.com/office/drawing/2014/main" id="{538E8DA8-5AB9-4896-BDBB-89FDDE8BD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80" y="3601858"/>
            <a:ext cx="4208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（非空队列时）插入新元素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B7E52ABF-E650-4C44-8D33-98B32917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7026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插入新元素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的的算法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Q,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e)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说明变量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p=(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u="sng" dirty="0">
                <a:solidFill>
                  <a:srgbClr val="000000"/>
                </a:solidFill>
                <a:latin typeface="宋体" panose="02010600030101010101" pitchFamily="2" charset="-122"/>
              </a:rPr>
              <a:t>LENG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生成新元素结点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p-&gt;data=e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装入元素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p-&gt;next=NULL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为队尾结点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-&gt;next=p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插入新结点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修改尾指针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return 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的新值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que;        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定义一个队列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que=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();		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初始化队列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que=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(que,10);	 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插入新元素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} 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AE5E281-2A6D-4ED4-8287-18A1B6D4E33C}"/>
              </a:ext>
            </a:extLst>
          </p:cNvPr>
          <p:cNvSpPr/>
          <p:nvPr/>
        </p:nvSpPr>
        <p:spPr>
          <a:xfrm>
            <a:off x="4355976" y="692696"/>
            <a:ext cx="2520280" cy="360040"/>
          </a:xfrm>
          <a:prstGeom prst="wedgeRoundRectCallout">
            <a:avLst>
              <a:gd name="adj1" fmla="val -38611"/>
              <a:gd name="adj2" fmla="val 11075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#define </a:t>
            </a:r>
            <a:r>
              <a:rPr lang="en-US" altLang="zh-CN" sz="1400" u="sng" dirty="0">
                <a:solidFill>
                  <a:srgbClr val="000000"/>
                </a:solidFill>
                <a:latin typeface="宋体" panose="02010600030101010101" pitchFamily="2" charset="-122"/>
              </a:rPr>
              <a:t>LENG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DC44171-01C9-4AC3-B9BE-9163119E9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839200" cy="5473030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2.</a:t>
            </a:r>
            <a:r>
              <a:rPr kumimoji="0"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栈的基本操作</a:t>
            </a:r>
            <a:endParaRPr kumimoji="0" lang="en-US" altLang="zh-CN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(1)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Initstack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(s)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置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为空栈。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(2) Push(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已满，则发生溢出（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overflow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若不能解决溢出，重新分配空间失败，则插入失败。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(3) Pop(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删除栈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的顶元素，并送入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发生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下溢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(underflow)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(4)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Gettop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的顶元素拷贝到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为空栈，则结束拷贝。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(5) Empty(s)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判断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是否为空栈。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为空栈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Empty(s)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true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；否则为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false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0"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A5A04FA9-EA55-44D4-AD5D-9C74C8DF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702675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插入新元素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的算法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*Q,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e)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说明变量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p=(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*)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(LENG)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生成新元素结点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if (!p)  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OVERFLOW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新结点生成失败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return ERROR;}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p-&gt;data=e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		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装入元素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p-&gt;next=NULL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	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为队尾结点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Q-&gt;rear-&gt;next=p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插入新结点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Q-&gt;rear=p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修改尾指针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return OK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//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成功返回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que;        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定义一个队列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que=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InitQueue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();	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初始化队列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(&amp;que,10);	 /*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插入新元素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}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3D3D97-2CA9-4821-B87D-C9812D22E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892" y="649784"/>
            <a:ext cx="8763000" cy="914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5.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出队</a:t>
            </a:r>
            <a:r>
              <a:rPr kumimoji="0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----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删除队头结点</a:t>
            </a:r>
            <a:endParaRPr kumimoji="0"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若原队列有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个或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个以上的结点</a:t>
            </a:r>
          </a:p>
        </p:txBody>
      </p:sp>
      <p:graphicFrame>
        <p:nvGraphicFramePr>
          <p:cNvPr id="82947" name="Group 3">
            <a:extLst>
              <a:ext uri="{FF2B5EF4-FFF2-40B4-BE49-F238E27FC236}">
                <a16:creationId xmlns:a16="http://schemas.microsoft.com/office/drawing/2014/main" id="{9D1CBEAD-6D32-4BA9-A740-4F852BF4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21498"/>
              </p:ext>
            </p:extLst>
          </p:nvPr>
        </p:nvGraphicFramePr>
        <p:xfrm>
          <a:off x="3223592" y="1846089"/>
          <a:ext cx="1066800" cy="3968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5009361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2959059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5044"/>
                  </a:ext>
                </a:extLst>
              </a:tr>
            </a:tbl>
          </a:graphicData>
        </a:graphic>
      </p:graphicFrame>
      <p:sp>
        <p:nvSpPr>
          <p:cNvPr id="53259" name="Text Box 11">
            <a:extLst>
              <a:ext uri="{FF2B5EF4-FFF2-40B4-BE49-F238E27FC236}">
                <a16:creationId xmlns:a16="http://schemas.microsoft.com/office/drawing/2014/main" id="{BFEBA1F7-6543-4C41-A0BC-E01CB949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17" y="22556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56" name="Group 12">
            <a:extLst>
              <a:ext uri="{FF2B5EF4-FFF2-40B4-BE49-F238E27FC236}">
                <a16:creationId xmlns:a16="http://schemas.microsoft.com/office/drawing/2014/main" id="{D68651FE-7AAA-434F-92D5-8ECBA6ED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6176"/>
              </p:ext>
            </p:extLst>
          </p:nvPr>
        </p:nvGraphicFramePr>
        <p:xfrm>
          <a:off x="4823792" y="1784176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68" name="Text Box 20">
            <a:extLst>
              <a:ext uri="{FF2B5EF4-FFF2-40B4-BE49-F238E27FC236}">
                <a16:creationId xmlns:a16="http://schemas.microsoft.com/office/drawing/2014/main" id="{33AD8940-6E2A-429F-B8B4-EF568F920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917" y="22556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65" name="Group 21">
            <a:extLst>
              <a:ext uri="{FF2B5EF4-FFF2-40B4-BE49-F238E27FC236}">
                <a16:creationId xmlns:a16="http://schemas.microsoft.com/office/drawing/2014/main" id="{1D4A76B3-4365-4B65-B162-88F23FDB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34865"/>
              </p:ext>
            </p:extLst>
          </p:nvPr>
        </p:nvGraphicFramePr>
        <p:xfrm>
          <a:off x="6195392" y="1784176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77" name="Line 29">
            <a:extLst>
              <a:ext uri="{FF2B5EF4-FFF2-40B4-BE49-F238E27FC236}">
                <a16:creationId xmlns:a16="http://schemas.microsoft.com/office/drawing/2014/main" id="{8DB41AD7-EE87-411F-BC24-0F1802134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92" y="20127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Line 30">
            <a:extLst>
              <a:ext uri="{FF2B5EF4-FFF2-40B4-BE49-F238E27FC236}">
                <a16:creationId xmlns:a16="http://schemas.microsoft.com/office/drawing/2014/main" id="{BB85E803-3079-49A5-8185-2E1C2C1A6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192" y="269857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Line 31">
            <a:extLst>
              <a:ext uri="{FF2B5EF4-FFF2-40B4-BE49-F238E27FC236}">
                <a16:creationId xmlns:a16="http://schemas.microsoft.com/office/drawing/2014/main" id="{9EAFC128-97CC-4ABB-8552-7AB4D11CF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5592" y="2241376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Text Box 32">
            <a:extLst>
              <a:ext uri="{FF2B5EF4-FFF2-40B4-BE49-F238E27FC236}">
                <a16:creationId xmlns:a16="http://schemas.microsoft.com/office/drawing/2014/main" id="{25EF7B02-1D49-4667-A7F5-722BF97C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92" y="17079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233C8F5-1E33-46E7-83B3-98D8A2A3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92" y="1711151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2978" name="Group 34">
            <a:extLst>
              <a:ext uri="{FF2B5EF4-FFF2-40B4-BE49-F238E27FC236}">
                <a16:creationId xmlns:a16="http://schemas.microsoft.com/office/drawing/2014/main" id="{9ADE18C8-920F-49B9-BE88-5E978B978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3498"/>
              </p:ext>
            </p:extLst>
          </p:nvPr>
        </p:nvGraphicFramePr>
        <p:xfrm>
          <a:off x="2156792" y="1831801"/>
          <a:ext cx="381000" cy="6080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90" name="Line 42">
            <a:extLst>
              <a:ext uri="{FF2B5EF4-FFF2-40B4-BE49-F238E27FC236}">
                <a16:creationId xmlns:a16="http://schemas.microsoft.com/office/drawing/2014/main" id="{183E62F4-BA6C-4A55-8DD4-0B5EA23BD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267" y="20127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43">
            <a:extLst>
              <a:ext uri="{FF2B5EF4-FFF2-40B4-BE49-F238E27FC236}">
                <a16:creationId xmlns:a16="http://schemas.microsoft.com/office/drawing/2014/main" id="{961A496F-EA34-487B-8DDF-A6FBC0F5B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267" y="224137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44">
            <a:extLst>
              <a:ext uri="{FF2B5EF4-FFF2-40B4-BE49-F238E27FC236}">
                <a16:creationId xmlns:a16="http://schemas.microsoft.com/office/drawing/2014/main" id="{26B3DBBE-56F2-4347-BB85-7393028D5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4392" y="2012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8A0911A5-9D25-42C8-BE0B-58099C352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992" y="20127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Text Box 46">
            <a:extLst>
              <a:ext uri="{FF2B5EF4-FFF2-40B4-BE49-F238E27FC236}">
                <a16:creationId xmlns:a16="http://schemas.microsoft.com/office/drawing/2014/main" id="{8042C33D-D473-44D8-9E05-6CD99A65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17" y="1326976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3295" name="Line 47">
            <a:extLst>
              <a:ext uri="{FF2B5EF4-FFF2-40B4-BE49-F238E27FC236}">
                <a16:creationId xmlns:a16="http://schemas.microsoft.com/office/drawing/2014/main" id="{90123DBA-9861-4523-A544-FCEE9A66E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1392" y="1555576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48">
            <a:extLst>
              <a:ext uri="{FF2B5EF4-FFF2-40B4-BE49-F238E27FC236}">
                <a16:creationId xmlns:a16="http://schemas.microsoft.com/office/drawing/2014/main" id="{625E7D2B-8CCE-4AE7-978E-EAC2E358E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1792" y="1403176"/>
            <a:ext cx="0" cy="685800"/>
          </a:xfrm>
          <a:prstGeom prst="line">
            <a:avLst/>
          </a:prstGeom>
          <a:noFill/>
          <a:ln w="12700">
            <a:solidFill>
              <a:srgbClr val="FF5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49">
            <a:extLst>
              <a:ext uri="{FF2B5EF4-FFF2-40B4-BE49-F238E27FC236}">
                <a16:creationId xmlns:a16="http://schemas.microsoft.com/office/drawing/2014/main" id="{092A9F33-093C-4C82-8519-8D4560DE4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792" y="1403176"/>
            <a:ext cx="2209800" cy="0"/>
          </a:xfrm>
          <a:prstGeom prst="line">
            <a:avLst/>
          </a:prstGeom>
          <a:noFill/>
          <a:ln w="12700">
            <a:solidFill>
              <a:srgbClr val="FF5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F1B7AE6F-65A5-48D5-B527-5D262A04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792" y="1403176"/>
            <a:ext cx="0" cy="304800"/>
          </a:xfrm>
          <a:prstGeom prst="line">
            <a:avLst/>
          </a:prstGeom>
          <a:noFill/>
          <a:ln w="12700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95" name="Group 51">
            <a:extLst>
              <a:ext uri="{FF2B5EF4-FFF2-40B4-BE49-F238E27FC236}">
                <a16:creationId xmlns:a16="http://schemas.microsoft.com/office/drawing/2014/main" id="{89684589-900F-4408-86C8-AB0F0DDA1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59928"/>
              </p:ext>
            </p:extLst>
          </p:nvPr>
        </p:nvGraphicFramePr>
        <p:xfrm>
          <a:off x="3299792" y="3979689"/>
          <a:ext cx="1066800" cy="3968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513727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5651604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13101"/>
                  </a:ext>
                </a:extLst>
              </a:tr>
            </a:tbl>
          </a:graphicData>
        </a:graphic>
      </p:graphicFrame>
      <p:sp>
        <p:nvSpPr>
          <p:cNvPr id="53307" name="Text Box 59">
            <a:extLst>
              <a:ext uri="{FF2B5EF4-FFF2-40B4-BE49-F238E27FC236}">
                <a16:creationId xmlns:a16="http://schemas.microsoft.com/office/drawing/2014/main" id="{878B566C-D4BC-4491-8CB4-8C8DCE3D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917" y="43892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004" name="Group 60">
            <a:extLst>
              <a:ext uri="{FF2B5EF4-FFF2-40B4-BE49-F238E27FC236}">
                <a16:creationId xmlns:a16="http://schemas.microsoft.com/office/drawing/2014/main" id="{A534F8A0-752C-406E-BA71-528B6536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9016"/>
              </p:ext>
            </p:extLst>
          </p:nvPr>
        </p:nvGraphicFramePr>
        <p:xfrm>
          <a:off x="4823792" y="3917776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 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16" name="Text Box 68">
            <a:extLst>
              <a:ext uri="{FF2B5EF4-FFF2-40B4-BE49-F238E27FC236}">
                <a16:creationId xmlns:a16="http://schemas.microsoft.com/office/drawing/2014/main" id="{7D4E5DA3-64A2-4232-AAC7-9F802141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917" y="43892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013" name="Group 69">
            <a:extLst>
              <a:ext uri="{FF2B5EF4-FFF2-40B4-BE49-F238E27FC236}">
                <a16:creationId xmlns:a16="http://schemas.microsoft.com/office/drawing/2014/main" id="{96F8FC93-8C95-4E45-9DE5-46F5B291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5334"/>
              </p:ext>
            </p:extLst>
          </p:nvPr>
        </p:nvGraphicFramePr>
        <p:xfrm>
          <a:off x="6195392" y="3917776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25" name="Line 77">
            <a:extLst>
              <a:ext uri="{FF2B5EF4-FFF2-40B4-BE49-F238E27FC236}">
                <a16:creationId xmlns:a16="http://schemas.microsoft.com/office/drawing/2014/main" id="{9581E420-187D-4C2C-8C67-4A60E1CFD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92" y="41463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26" name="Line 78">
            <a:extLst>
              <a:ext uri="{FF2B5EF4-FFF2-40B4-BE49-F238E27FC236}">
                <a16:creationId xmlns:a16="http://schemas.microsoft.com/office/drawing/2014/main" id="{043E930D-AA87-4791-9870-2A3221D4E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392" y="483217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27" name="Line 79">
            <a:extLst>
              <a:ext uri="{FF2B5EF4-FFF2-40B4-BE49-F238E27FC236}">
                <a16:creationId xmlns:a16="http://schemas.microsoft.com/office/drawing/2014/main" id="{C4007DB2-FBEB-412D-A58B-19FA544E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5592" y="4374976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28" name="Text Box 80">
            <a:extLst>
              <a:ext uri="{FF2B5EF4-FFF2-40B4-BE49-F238E27FC236}">
                <a16:creationId xmlns:a16="http://schemas.microsoft.com/office/drawing/2014/main" id="{8E48AC9D-48FF-4ED7-8AD4-DA0AC574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92" y="38415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</a:p>
        </p:txBody>
      </p:sp>
      <p:sp>
        <p:nvSpPr>
          <p:cNvPr id="53329" name="Text Box 81">
            <a:extLst>
              <a:ext uri="{FF2B5EF4-FFF2-40B4-BE49-F238E27FC236}">
                <a16:creationId xmlns:a16="http://schemas.microsoft.com/office/drawing/2014/main" id="{06CBCC17-EE3E-479E-9665-AAFC76DB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92" y="3844751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3026" name="Group 82">
            <a:extLst>
              <a:ext uri="{FF2B5EF4-FFF2-40B4-BE49-F238E27FC236}">
                <a16:creationId xmlns:a16="http://schemas.microsoft.com/office/drawing/2014/main" id="{63AFF077-3868-4A51-B727-43A82FA9C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300"/>
              </p:ext>
            </p:extLst>
          </p:nvPr>
        </p:nvGraphicFramePr>
        <p:xfrm>
          <a:off x="2232992" y="3965401"/>
          <a:ext cx="381000" cy="6080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38" name="Line 90">
            <a:extLst>
              <a:ext uri="{FF2B5EF4-FFF2-40B4-BE49-F238E27FC236}">
                <a16:creationId xmlns:a16="http://schemas.microsoft.com/office/drawing/2014/main" id="{7C1CB71C-7411-4AEF-9B08-051052E3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7467" y="41463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9" name="Line 91">
            <a:extLst>
              <a:ext uri="{FF2B5EF4-FFF2-40B4-BE49-F238E27FC236}">
                <a16:creationId xmlns:a16="http://schemas.microsoft.com/office/drawing/2014/main" id="{EACBDBE9-209E-42AC-95B0-0D9EE988E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7467" y="437497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0" name="Line 92">
            <a:extLst>
              <a:ext uri="{FF2B5EF4-FFF2-40B4-BE49-F238E27FC236}">
                <a16:creationId xmlns:a16="http://schemas.microsoft.com/office/drawing/2014/main" id="{E75335FF-C2AE-4C07-86C1-8CC800A19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4392" y="41463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1" name="Text Box 93">
            <a:extLst>
              <a:ext uri="{FF2B5EF4-FFF2-40B4-BE49-F238E27FC236}">
                <a16:creationId xmlns:a16="http://schemas.microsoft.com/office/drawing/2014/main" id="{3EE1B32F-05AF-4D37-B4C6-B802B539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317" y="3460576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3342" name="Line 94">
            <a:extLst>
              <a:ext uri="{FF2B5EF4-FFF2-40B4-BE49-F238E27FC236}">
                <a16:creationId xmlns:a16="http://schemas.microsoft.com/office/drawing/2014/main" id="{9BBDAE65-009B-4BB0-AD4C-E6CDFA68D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1392" y="3689176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3" name="Line 95">
            <a:extLst>
              <a:ext uri="{FF2B5EF4-FFF2-40B4-BE49-F238E27FC236}">
                <a16:creationId xmlns:a16="http://schemas.microsoft.com/office/drawing/2014/main" id="{669273EF-9B77-4DE6-99ED-5EC30F2A0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7992" y="353677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4" name="Line 96">
            <a:extLst>
              <a:ext uri="{FF2B5EF4-FFF2-40B4-BE49-F238E27FC236}">
                <a16:creationId xmlns:a16="http://schemas.microsoft.com/office/drawing/2014/main" id="{5DCCB62F-7586-4666-A063-C80B76DBA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992" y="3536776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5" name="Line 97">
            <a:extLst>
              <a:ext uri="{FF2B5EF4-FFF2-40B4-BE49-F238E27FC236}">
                <a16:creationId xmlns:a16="http://schemas.microsoft.com/office/drawing/2014/main" id="{858D09E9-CDCB-4B7F-A741-6E5812587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792" y="353677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6" name="Text Box 98">
            <a:extLst>
              <a:ext uri="{FF2B5EF4-FFF2-40B4-BE49-F238E27FC236}">
                <a16:creationId xmlns:a16="http://schemas.microsoft.com/office/drawing/2014/main" id="{AB6AB206-EA13-40C4-A610-4817A4CC2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2" y="2927176"/>
            <a:ext cx="506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(a)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执行：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-&gt;next=p-&gt;next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53347" name="Text Box 99">
            <a:extLst>
              <a:ext uri="{FF2B5EF4-FFF2-40B4-BE49-F238E27FC236}">
                <a16:creationId xmlns:a16="http://schemas.microsoft.com/office/drawing/2014/main" id="{EDA23DC9-D557-4B90-A284-9DC6E77C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2" y="5060776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(b)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执行：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free(p)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graphicFrame>
        <p:nvGraphicFramePr>
          <p:cNvPr id="83044" name="Group 100">
            <a:extLst>
              <a:ext uri="{FF2B5EF4-FFF2-40B4-BE49-F238E27FC236}">
                <a16:creationId xmlns:a16="http://schemas.microsoft.com/office/drawing/2014/main" id="{98F05BD5-90D3-4D1C-B666-E3E26A907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83427"/>
              </p:ext>
            </p:extLst>
          </p:nvPr>
        </p:nvGraphicFramePr>
        <p:xfrm>
          <a:off x="3375992" y="5960889"/>
          <a:ext cx="1066800" cy="3968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98091725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8285230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99269"/>
                  </a:ext>
                </a:extLst>
              </a:tr>
            </a:tbl>
          </a:graphicData>
        </a:graphic>
      </p:graphicFrame>
      <p:sp>
        <p:nvSpPr>
          <p:cNvPr id="53356" name="Text Box 108">
            <a:extLst>
              <a:ext uri="{FF2B5EF4-FFF2-40B4-BE49-F238E27FC236}">
                <a16:creationId xmlns:a16="http://schemas.microsoft.com/office/drawing/2014/main" id="{CF3661AA-5AA8-4B92-816C-E85CBEDA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117" y="63704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7" name="Text Box 109">
            <a:extLst>
              <a:ext uri="{FF2B5EF4-FFF2-40B4-BE49-F238E27FC236}">
                <a16:creationId xmlns:a16="http://schemas.microsoft.com/office/drawing/2014/main" id="{B80F8276-1F29-4837-A061-CA8257B2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17" y="6370464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054" name="Group 110">
            <a:extLst>
              <a:ext uri="{FF2B5EF4-FFF2-40B4-BE49-F238E27FC236}">
                <a16:creationId xmlns:a16="http://schemas.microsoft.com/office/drawing/2014/main" id="{707B6F12-CE63-42B9-BACC-F7A257026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5235"/>
              </p:ext>
            </p:extLst>
          </p:nvPr>
        </p:nvGraphicFramePr>
        <p:xfrm>
          <a:off x="6195392" y="5898976"/>
          <a:ext cx="1066800" cy="457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6" name="Line 118">
            <a:extLst>
              <a:ext uri="{FF2B5EF4-FFF2-40B4-BE49-F238E27FC236}">
                <a16:creationId xmlns:a16="http://schemas.microsoft.com/office/drawing/2014/main" id="{929B0E69-8C40-4A72-A501-1C73C6D86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792" y="61275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67" name="Line 119">
            <a:extLst>
              <a:ext uri="{FF2B5EF4-FFF2-40B4-BE49-F238E27FC236}">
                <a16:creationId xmlns:a16="http://schemas.microsoft.com/office/drawing/2014/main" id="{E6504DFF-C0B1-4ECE-8E14-DFFEB21AC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592" y="6813376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68" name="Line 120">
            <a:extLst>
              <a:ext uri="{FF2B5EF4-FFF2-40B4-BE49-F238E27FC236}">
                <a16:creationId xmlns:a16="http://schemas.microsoft.com/office/drawing/2014/main" id="{AAB8F9F0-FBAB-4BB4-AC19-65B9F2BD5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5592" y="6356176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69" name="Text Box 121">
            <a:extLst>
              <a:ext uri="{FF2B5EF4-FFF2-40B4-BE49-F238E27FC236}">
                <a16:creationId xmlns:a16="http://schemas.microsoft.com/office/drawing/2014/main" id="{9E2DE320-A884-4C7E-AEC8-C357B5F1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92" y="58227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</a:p>
        </p:txBody>
      </p:sp>
      <p:sp>
        <p:nvSpPr>
          <p:cNvPr id="53370" name="Text Box 122">
            <a:extLst>
              <a:ext uri="{FF2B5EF4-FFF2-40B4-BE49-F238E27FC236}">
                <a16:creationId xmlns:a16="http://schemas.microsoft.com/office/drawing/2014/main" id="{A6E98037-43C3-44C9-AE13-7819FEC40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2" y="5825951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3067" name="Group 123">
            <a:extLst>
              <a:ext uri="{FF2B5EF4-FFF2-40B4-BE49-F238E27FC236}">
                <a16:creationId xmlns:a16="http://schemas.microsoft.com/office/drawing/2014/main" id="{D9B1B535-2C9E-4C8A-A3E5-0A0265D4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3038"/>
              </p:ext>
            </p:extLst>
          </p:nvPr>
        </p:nvGraphicFramePr>
        <p:xfrm>
          <a:off x="2309192" y="5946601"/>
          <a:ext cx="381000" cy="6080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79" name="Line 131">
            <a:extLst>
              <a:ext uri="{FF2B5EF4-FFF2-40B4-BE49-F238E27FC236}">
                <a16:creationId xmlns:a16="http://schemas.microsoft.com/office/drawing/2014/main" id="{5FA9843B-DCAF-4BFD-A62B-5A5C707B0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3667" y="61275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0" name="Line 132">
            <a:extLst>
              <a:ext uri="{FF2B5EF4-FFF2-40B4-BE49-F238E27FC236}">
                <a16:creationId xmlns:a16="http://schemas.microsoft.com/office/drawing/2014/main" id="{D23AC9BF-C2BD-4D64-82C4-8993DCF4E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3667" y="635617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1" name="Text Box 133">
            <a:extLst>
              <a:ext uri="{FF2B5EF4-FFF2-40B4-BE49-F238E27FC236}">
                <a16:creationId xmlns:a16="http://schemas.microsoft.com/office/drawing/2014/main" id="{D94FB0D9-64E9-4B7E-9121-38FB7971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517" y="5441776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3382" name="Line 134">
            <a:extLst>
              <a:ext uri="{FF2B5EF4-FFF2-40B4-BE49-F238E27FC236}">
                <a16:creationId xmlns:a16="http://schemas.microsoft.com/office/drawing/2014/main" id="{B679B127-E568-4A5B-BADC-36FADAE23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192" y="551797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3" name="Line 135">
            <a:extLst>
              <a:ext uri="{FF2B5EF4-FFF2-40B4-BE49-F238E27FC236}">
                <a16:creationId xmlns:a16="http://schemas.microsoft.com/office/drawing/2014/main" id="{EF2DB5D1-CAF1-4C4E-AFE5-4258E85C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192" y="5517976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4" name="Line 136">
            <a:extLst>
              <a:ext uri="{FF2B5EF4-FFF2-40B4-BE49-F238E27FC236}">
                <a16:creationId xmlns:a16="http://schemas.microsoft.com/office/drawing/2014/main" id="{ED271E55-CF0D-49CC-AFAF-0F4985D82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792" y="551797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5" name="Text Box 137">
            <a:extLst>
              <a:ext uri="{FF2B5EF4-FFF2-40B4-BE49-F238E27FC236}">
                <a16:creationId xmlns:a16="http://schemas.microsoft.com/office/drawing/2014/main" id="{19C17610-47E1-446F-8D89-2B0EF99CF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592" y="17841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D6438C5-F4A5-459C-81D9-D61BC11A3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99880"/>
            <a:ext cx="3962400" cy="457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若原队列只有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个结点</a:t>
            </a:r>
          </a:p>
        </p:txBody>
      </p:sp>
      <p:graphicFrame>
        <p:nvGraphicFramePr>
          <p:cNvPr id="83971" name="Group 3">
            <a:extLst>
              <a:ext uri="{FF2B5EF4-FFF2-40B4-BE49-F238E27FC236}">
                <a16:creationId xmlns:a16="http://schemas.microsoft.com/office/drawing/2014/main" id="{6E0AB9E2-8717-4A16-92AD-61A737E66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44865"/>
              </p:ext>
            </p:extLst>
          </p:nvPr>
        </p:nvGraphicFramePr>
        <p:xfrm>
          <a:off x="3930650" y="823913"/>
          <a:ext cx="1066800" cy="396875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38684097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404411423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05516"/>
                  </a:ext>
                </a:extLst>
              </a:tr>
            </a:tbl>
          </a:graphicData>
        </a:graphic>
      </p:graphicFrame>
      <p:sp>
        <p:nvSpPr>
          <p:cNvPr id="54283" name="Text Box 11">
            <a:extLst>
              <a:ext uri="{FF2B5EF4-FFF2-40B4-BE49-F238E27FC236}">
                <a16:creationId xmlns:a16="http://schemas.microsoft.com/office/drawing/2014/main" id="{0EACFA9D-66F2-4AED-B8D5-BBD09FF9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219200"/>
            <a:ext cx="1190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80" name="Group 12">
            <a:extLst>
              <a:ext uri="{FF2B5EF4-FFF2-40B4-BE49-F238E27FC236}">
                <a16:creationId xmlns:a16="http://schemas.microsoft.com/office/drawing/2014/main" id="{CD38BBFD-30AC-41EC-9FDF-5EA7495290B9}"/>
              </a:ext>
            </a:extLst>
          </p:cNvPr>
          <p:cNvGraphicFramePr>
            <a:graphicFrameLocks noGrp="1"/>
          </p:cNvGraphicFramePr>
          <p:nvPr/>
        </p:nvGraphicFramePr>
        <p:xfrm>
          <a:off x="5699125" y="838200"/>
          <a:ext cx="10668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292" name="Text Box 20">
            <a:extLst>
              <a:ext uri="{FF2B5EF4-FFF2-40B4-BE49-F238E27FC236}">
                <a16:creationId xmlns:a16="http://schemas.microsoft.com/office/drawing/2014/main" id="{C392D5D5-7DA9-405B-81AF-6038A9F8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295400"/>
            <a:ext cx="1311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F9701505-88B0-43B9-BF3B-32113BB6F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1600200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8D64DADE-A358-4D92-8153-11DB34DF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609600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3991" name="Group 23">
            <a:extLst>
              <a:ext uri="{FF2B5EF4-FFF2-40B4-BE49-F238E27FC236}">
                <a16:creationId xmlns:a16="http://schemas.microsoft.com/office/drawing/2014/main" id="{E535B381-EB9A-4018-9543-2CE113F1F0A1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685800"/>
          <a:ext cx="381000" cy="6080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03" name="Line 31">
            <a:extLst>
              <a:ext uri="{FF2B5EF4-FFF2-40B4-BE49-F238E27FC236}">
                <a16:creationId xmlns:a16="http://schemas.microsoft.com/office/drawing/2014/main" id="{3B4D7EAA-458C-4B34-80A3-126A29717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325" y="91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F4A97EB3-8C89-4388-86F5-ABE1F56C7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19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87C20532-829C-434D-878A-C021FF8D1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984" y="990599"/>
            <a:ext cx="8329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18B03AEA-7C06-4535-B19F-F81698B9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04800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4307" name="Line 35">
            <a:extLst>
              <a:ext uri="{FF2B5EF4-FFF2-40B4-BE49-F238E27FC236}">
                <a16:creationId xmlns:a16="http://schemas.microsoft.com/office/drawing/2014/main" id="{523CF85D-5843-49AC-9A7D-F5D82D28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8" name="Line 36">
            <a:extLst>
              <a:ext uri="{FF2B5EF4-FFF2-40B4-BE49-F238E27FC236}">
                <a16:creationId xmlns:a16="http://schemas.microsoft.com/office/drawing/2014/main" id="{0564AE3A-BD6A-42CA-87F5-19401045A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143000"/>
            <a:ext cx="762000" cy="0"/>
          </a:xfrm>
          <a:prstGeom prst="line">
            <a:avLst/>
          </a:prstGeom>
          <a:noFill/>
          <a:ln w="9525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9" name="Text Box 37">
            <a:extLst>
              <a:ext uri="{FF2B5EF4-FFF2-40B4-BE49-F238E27FC236}">
                <a16:creationId xmlns:a16="http://schemas.microsoft.com/office/drawing/2014/main" id="{8E818943-42B9-4865-AD4A-D7CF66471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1825"/>
            <a:ext cx="50609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(a)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执行：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-&gt;next=p-&gt;next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graphicFrame>
        <p:nvGraphicFramePr>
          <p:cNvPr id="84006" name="Group 38">
            <a:extLst>
              <a:ext uri="{FF2B5EF4-FFF2-40B4-BE49-F238E27FC236}">
                <a16:creationId xmlns:a16="http://schemas.microsoft.com/office/drawing/2014/main" id="{AB79402B-6C9F-4D3F-97AC-695CB3BB453E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2652713"/>
          <a:ext cx="1066800" cy="396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426829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371936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9293"/>
                  </a:ext>
                </a:extLst>
              </a:tr>
            </a:tbl>
          </a:graphicData>
        </a:graphic>
      </p:graphicFrame>
      <p:sp>
        <p:nvSpPr>
          <p:cNvPr id="54318" name="Text Box 46">
            <a:extLst>
              <a:ext uri="{FF2B5EF4-FFF2-40B4-BE49-F238E27FC236}">
                <a16:creationId xmlns:a16="http://schemas.microsoft.com/office/drawing/2014/main" id="{3BA63512-FF47-4734-A9E0-2A62E18D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048000"/>
            <a:ext cx="1158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015" name="Group 47">
            <a:extLst>
              <a:ext uri="{FF2B5EF4-FFF2-40B4-BE49-F238E27FC236}">
                <a16:creationId xmlns:a16="http://schemas.microsoft.com/office/drawing/2014/main" id="{317013E2-4391-4131-95A6-58446A47DA25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667000"/>
          <a:ext cx="10668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宋体" charset="0"/>
                          <a:cs typeface="宋体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27" name="Text Box 55">
            <a:extLst>
              <a:ext uri="{FF2B5EF4-FFF2-40B4-BE49-F238E27FC236}">
                <a16:creationId xmlns:a16="http://schemas.microsoft.com/office/drawing/2014/main" id="{8284B113-8599-4336-A918-1F4A97D9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124200"/>
            <a:ext cx="1311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队头结点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8" name="Line 56">
            <a:extLst>
              <a:ext uri="{FF2B5EF4-FFF2-40B4-BE49-F238E27FC236}">
                <a16:creationId xmlns:a16="http://schemas.microsoft.com/office/drawing/2014/main" id="{43B9014E-9F19-449F-AC0A-82F04B255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9" name="Text Box 57">
            <a:extLst>
              <a:ext uri="{FF2B5EF4-FFF2-40B4-BE49-F238E27FC236}">
                <a16:creationId xmlns:a16="http://schemas.microsoft.com/office/drawing/2014/main" id="{2A0958FA-4D23-49FE-A352-97F13C52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4026" name="Group 58">
            <a:extLst>
              <a:ext uri="{FF2B5EF4-FFF2-40B4-BE49-F238E27FC236}">
                <a16:creationId xmlns:a16="http://schemas.microsoft.com/office/drawing/2014/main" id="{B25B08D5-9B37-445A-9512-2E88F7220D77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514600"/>
          <a:ext cx="381000" cy="60801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38" name="Line 66">
            <a:extLst>
              <a:ext uri="{FF2B5EF4-FFF2-40B4-BE49-F238E27FC236}">
                <a16:creationId xmlns:a16="http://schemas.microsoft.com/office/drawing/2014/main" id="{5BDA43A6-D70A-4D75-B57C-D7A1B335E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9" name="Line 67">
            <a:extLst>
              <a:ext uri="{FF2B5EF4-FFF2-40B4-BE49-F238E27FC236}">
                <a16:creationId xmlns:a16="http://schemas.microsoft.com/office/drawing/2014/main" id="{66CBBB66-317C-4918-BAD0-855BF9002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048000"/>
            <a:ext cx="746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0" name="Text Box 68">
            <a:extLst>
              <a:ext uri="{FF2B5EF4-FFF2-40B4-BE49-F238E27FC236}">
                <a16:creationId xmlns:a16="http://schemas.microsoft.com/office/drawing/2014/main" id="{C91D33C5-A059-4EC7-8373-DCB501A9D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133600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54341" name="Line 69">
            <a:extLst>
              <a:ext uri="{FF2B5EF4-FFF2-40B4-BE49-F238E27FC236}">
                <a16:creationId xmlns:a16="http://schemas.microsoft.com/office/drawing/2014/main" id="{1C2F1469-BCA6-4401-A01C-E74EC5CB5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2" name="Line 70">
            <a:extLst>
              <a:ext uri="{FF2B5EF4-FFF2-40B4-BE49-F238E27FC236}">
                <a16:creationId xmlns:a16="http://schemas.microsoft.com/office/drawing/2014/main" id="{44F866E6-B823-4F47-90C7-D0C120139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762000" cy="0"/>
          </a:xfrm>
          <a:prstGeom prst="line">
            <a:avLst/>
          </a:prstGeom>
          <a:noFill/>
          <a:ln w="9525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3" name="Line 71">
            <a:extLst>
              <a:ext uri="{FF2B5EF4-FFF2-40B4-BE49-F238E27FC236}">
                <a16:creationId xmlns:a16="http://schemas.microsoft.com/office/drawing/2014/main" id="{6EBA0693-C353-4D47-85BD-0DB547484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29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4" name="Text Box 72">
            <a:extLst>
              <a:ext uri="{FF2B5EF4-FFF2-40B4-BE49-F238E27FC236}">
                <a16:creationId xmlns:a16="http://schemas.microsoft.com/office/drawing/2014/main" id="{79B7091C-C192-4BF7-A74E-E14D2643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0625"/>
            <a:ext cx="2927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(b)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执行：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free(p)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graphicFrame>
        <p:nvGraphicFramePr>
          <p:cNvPr id="84041" name="Group 73">
            <a:extLst>
              <a:ext uri="{FF2B5EF4-FFF2-40B4-BE49-F238E27FC236}">
                <a16:creationId xmlns:a16="http://schemas.microsoft.com/office/drawing/2014/main" id="{B34B6ADB-B1A6-44F6-AA60-1E87694760BA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4329113"/>
          <a:ext cx="1066800" cy="396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2902991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4374989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63387"/>
                  </a:ext>
                </a:extLst>
              </a:tr>
            </a:tbl>
          </a:graphicData>
        </a:graphic>
      </p:graphicFrame>
      <p:sp>
        <p:nvSpPr>
          <p:cNvPr id="54353" name="Text Box 81">
            <a:extLst>
              <a:ext uri="{FF2B5EF4-FFF2-40B4-BE49-F238E27FC236}">
                <a16:creationId xmlns:a16="http://schemas.microsoft.com/office/drawing/2014/main" id="{02B745C3-013E-45D3-A83F-14DD7975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724400"/>
            <a:ext cx="1158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54" name="Line 82">
            <a:extLst>
              <a:ext uri="{FF2B5EF4-FFF2-40B4-BE49-F238E27FC236}">
                <a16:creationId xmlns:a16="http://schemas.microsoft.com/office/drawing/2014/main" id="{E7D9C3A4-1B2F-4935-BC15-C1154A308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55" name="Text Box 83">
            <a:extLst>
              <a:ext uri="{FF2B5EF4-FFF2-40B4-BE49-F238E27FC236}">
                <a16:creationId xmlns:a16="http://schemas.microsoft.com/office/drawing/2014/main" id="{E981D514-833F-468A-8516-DADFAEA2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4094" name="Group 126">
            <a:extLst>
              <a:ext uri="{FF2B5EF4-FFF2-40B4-BE49-F238E27FC236}">
                <a16:creationId xmlns:a16="http://schemas.microsoft.com/office/drawing/2014/main" id="{8A7A85EF-15CE-4A0A-A8DD-6D40B1AE3892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191000"/>
          <a:ext cx="381000" cy="5921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64" name="Line 92">
            <a:extLst>
              <a:ext uri="{FF2B5EF4-FFF2-40B4-BE49-F238E27FC236}">
                <a16:creationId xmlns:a16="http://schemas.microsoft.com/office/drawing/2014/main" id="{B4A859E2-93BF-4FAD-AB2D-1C654AF56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65" name="Line 93">
            <a:extLst>
              <a:ext uri="{FF2B5EF4-FFF2-40B4-BE49-F238E27FC236}">
                <a16:creationId xmlns:a16="http://schemas.microsoft.com/office/drawing/2014/main" id="{6269F44B-084D-43FF-8D56-9A496E470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4724400"/>
            <a:ext cx="746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66" name="Line 94">
            <a:extLst>
              <a:ext uri="{FF2B5EF4-FFF2-40B4-BE49-F238E27FC236}">
                <a16:creationId xmlns:a16="http://schemas.microsoft.com/office/drawing/2014/main" id="{723DDD41-2AA4-4C58-B2B1-C33B65829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9525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67" name="Text Box 95">
            <a:extLst>
              <a:ext uri="{FF2B5EF4-FFF2-40B4-BE49-F238E27FC236}">
                <a16:creationId xmlns:a16="http://schemas.microsoft.com/office/drawing/2014/main" id="{2B17EE21-75D9-4BDA-AA2D-EDE8BA59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810000"/>
            <a:ext cx="24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graphicFrame>
        <p:nvGraphicFramePr>
          <p:cNvPr id="84064" name="Group 96">
            <a:extLst>
              <a:ext uri="{FF2B5EF4-FFF2-40B4-BE49-F238E27FC236}">
                <a16:creationId xmlns:a16="http://schemas.microsoft.com/office/drawing/2014/main" id="{02067D41-998F-4F4F-B608-A190A0A18852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5970588"/>
          <a:ext cx="1066800" cy="396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035444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407998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03200"/>
                  </a:ext>
                </a:extLst>
              </a:tr>
            </a:tbl>
          </a:graphicData>
        </a:graphic>
      </p:graphicFrame>
      <p:sp>
        <p:nvSpPr>
          <p:cNvPr id="54376" name="Text Box 104">
            <a:extLst>
              <a:ext uri="{FF2B5EF4-FFF2-40B4-BE49-F238E27FC236}">
                <a16:creationId xmlns:a16="http://schemas.microsoft.com/office/drawing/2014/main" id="{C749C400-DF77-4DA9-9500-CA5D5633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65875"/>
            <a:ext cx="114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表头结点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7" name="Text Box 105">
            <a:extLst>
              <a:ext uri="{FF2B5EF4-FFF2-40B4-BE49-F238E27FC236}">
                <a16:creationId xmlns:a16="http://schemas.microsoft.com/office/drawing/2014/main" id="{4132F7C1-9B8D-4467-9013-A1E580C4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91200"/>
            <a:ext cx="1250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</a:p>
        </p:txBody>
      </p:sp>
      <p:graphicFrame>
        <p:nvGraphicFramePr>
          <p:cNvPr id="84074" name="Group 106">
            <a:extLst>
              <a:ext uri="{FF2B5EF4-FFF2-40B4-BE49-F238E27FC236}">
                <a16:creationId xmlns:a16="http://schemas.microsoft.com/office/drawing/2014/main" id="{7D4C33A6-DF37-4D99-AAC3-0360CF3BA11A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5867400"/>
          <a:ext cx="381000" cy="5492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86" name="Line 114">
            <a:extLst>
              <a:ext uri="{FF2B5EF4-FFF2-40B4-BE49-F238E27FC236}">
                <a16:creationId xmlns:a16="http://schemas.microsoft.com/office/drawing/2014/main" id="{CA710902-420F-4625-B143-52151E243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610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87" name="Text Box 115">
            <a:extLst>
              <a:ext uri="{FF2B5EF4-FFF2-40B4-BE49-F238E27FC236}">
                <a16:creationId xmlns:a16="http://schemas.microsoft.com/office/drawing/2014/main" id="{22915896-4E83-4CFD-BA13-7585B7F2C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43538"/>
            <a:ext cx="39941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(c)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执行：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Q.rear=Q.front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54388" name="Line 116">
            <a:extLst>
              <a:ext uri="{FF2B5EF4-FFF2-40B4-BE49-F238E27FC236}">
                <a16:creationId xmlns:a16="http://schemas.microsoft.com/office/drawing/2014/main" id="{307FF23D-53D9-4AEF-B690-47FA1FCE9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89" name="Line 117">
            <a:extLst>
              <a:ext uri="{FF2B5EF4-FFF2-40B4-BE49-F238E27FC236}">
                <a16:creationId xmlns:a16="http://schemas.microsoft.com/office/drawing/2014/main" id="{5D79CB5A-5491-4D79-ADF5-9A9E4FA80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6576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90" name="Line 118">
            <a:extLst>
              <a:ext uri="{FF2B5EF4-FFF2-40B4-BE49-F238E27FC236}">
                <a16:creationId xmlns:a16="http://schemas.microsoft.com/office/drawing/2014/main" id="{B374E7E0-5EFD-46D7-A266-29C2B17E4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33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91" name="Line 119">
            <a:extLst>
              <a:ext uri="{FF2B5EF4-FFF2-40B4-BE49-F238E27FC236}">
                <a16:creationId xmlns:a16="http://schemas.microsoft.com/office/drawing/2014/main" id="{9EA92B5A-593A-48B4-ADFA-093E7B0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92" name="Line 120">
            <a:extLst>
              <a:ext uri="{FF2B5EF4-FFF2-40B4-BE49-F238E27FC236}">
                <a16:creationId xmlns:a16="http://schemas.microsoft.com/office/drawing/2014/main" id="{8507568D-6FC8-4AD6-A199-C217AE325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93" name="Line 121">
            <a:extLst>
              <a:ext uri="{FF2B5EF4-FFF2-40B4-BE49-F238E27FC236}">
                <a16:creationId xmlns:a16="http://schemas.microsoft.com/office/drawing/2014/main" id="{6BB45067-EBEF-4510-9D39-B8D9FC14F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94" name="Text Box 122">
            <a:extLst>
              <a:ext uri="{FF2B5EF4-FFF2-40B4-BE49-F238E27FC236}">
                <a16:creationId xmlns:a16="http://schemas.microsoft.com/office/drawing/2014/main" id="{BB1927F1-0774-44C1-885E-97F3585FF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  <p:sp>
        <p:nvSpPr>
          <p:cNvPr id="54395" name="Text Box 123">
            <a:extLst>
              <a:ext uri="{FF2B5EF4-FFF2-40B4-BE49-F238E27FC236}">
                <a16:creationId xmlns:a16="http://schemas.microsoft.com/office/drawing/2014/main" id="{17702987-43F2-42B7-B34C-EEA2B003D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121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  <p:sp>
        <p:nvSpPr>
          <p:cNvPr id="54396" name="Text Box 124">
            <a:extLst>
              <a:ext uri="{FF2B5EF4-FFF2-40B4-BE49-F238E27FC236}">
                <a16:creationId xmlns:a16="http://schemas.microsoft.com/office/drawing/2014/main" id="{8DFFFAE7-B1F3-48E9-ABA4-BA9BB688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  <p:sp>
        <p:nvSpPr>
          <p:cNvPr id="54397" name="Text Box 125">
            <a:extLst>
              <a:ext uri="{FF2B5EF4-FFF2-40B4-BE49-F238E27FC236}">
                <a16:creationId xmlns:a16="http://schemas.microsoft.com/office/drawing/2014/main" id="{F2A75C3C-13FD-43D2-AF07-B4B84AC0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E5F37F4-34C3-432A-A6FB-60B96C989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8763000" cy="619298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出队算法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Status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DeQueue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LinkQueue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&amp;Q,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&amp;e)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Qnode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说明变量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if 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==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若原队列为空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{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Empty queue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空队列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return Q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p = 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-&gt;next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//P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指向队头结点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e = p-&gt;data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取出元素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赋值给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Q.front</a:t>
            </a:r>
            <a:r>
              <a:rPr kumimoji="0"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-&gt;next=p-&gt;next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删除队头结点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if (</a:t>
            </a:r>
            <a:r>
              <a:rPr kumimoji="0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==p)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若原队列只有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个结点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Q.rear</a:t>
            </a:r>
            <a:r>
              <a:rPr kumimoji="0"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kumimoji="0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Q.front</a:t>
            </a:r>
            <a:r>
              <a:rPr kumimoji="0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修改尾指针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free(p)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//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释放被删除结点的空间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return OK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075240" cy="5233988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小结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基本逻辑：定义术语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存储表示与相关操作 （顺序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链式）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栈的应用：数制转换、括号匹配、递归调用等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队列的应用：广度优先搜索等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思考题：</a:t>
            </a:r>
            <a:endParaRPr lang="en-US" altLang="zh-CN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如何用两个栈实现一个队列？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70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5332"/>
            <a:ext cx="8229600" cy="5233988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10.1-1, 10.1-3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本讲内容的思维导图（不交）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84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25E5A-9544-4E92-8ED6-B82E9CAD1340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90021" y="2636912"/>
            <a:ext cx="617832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ts val="4500"/>
              </a:lnSpc>
              <a:buClr>
                <a:srgbClr val="4747BA"/>
              </a:buClr>
              <a:buFont typeface="Wingdings" pitchFamily="2" charset="2"/>
              <a:buNone/>
            </a:pPr>
            <a:r>
              <a:rPr lang="en-US" altLang="zh-CN" sz="4800" b="1" dirty="0">
                <a:solidFill>
                  <a:srgbClr val="4747BA"/>
                </a:solidFill>
                <a:latin typeface="微软雅黑" charset="0"/>
                <a:ea typeface="微软雅黑" charset="0"/>
              </a:rPr>
              <a:t>Thank You!</a:t>
            </a:r>
          </a:p>
          <a:p>
            <a:pPr indent="0" algn="ctr">
              <a:lnSpc>
                <a:spcPts val="4500"/>
              </a:lnSpc>
              <a:buClr>
                <a:srgbClr val="4747BA"/>
              </a:buClr>
              <a:buFont typeface="Wingdings" pitchFamily="2" charset="2"/>
              <a:buNone/>
            </a:pPr>
            <a:endParaRPr lang="en-US" altLang="zh-CN" sz="4800" b="1" dirty="0">
              <a:solidFill>
                <a:srgbClr val="4747BA"/>
              </a:solidFill>
              <a:latin typeface="微软雅黑" charset="0"/>
              <a:ea typeface="微软雅黑" charset="0"/>
            </a:endParaRPr>
          </a:p>
          <a:p>
            <a:pPr indent="0" algn="ctr">
              <a:lnSpc>
                <a:spcPts val="4500"/>
              </a:lnSpc>
              <a:buClr>
                <a:srgbClr val="4747BA"/>
              </a:buClr>
              <a:buFont typeface="Wingdings" pitchFamily="2" charset="2"/>
              <a:buNone/>
            </a:pPr>
            <a:r>
              <a:rPr lang="en-US" altLang="zh-CN" sz="4800" b="1" dirty="0">
                <a:solidFill>
                  <a:srgbClr val="4747BA"/>
                </a:solidFill>
                <a:latin typeface="微软雅黑" charset="0"/>
                <a:ea typeface="微软雅黑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997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6A0997E-62F5-49F5-8AD9-3A7F85C56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8610600" cy="612085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3</a:t>
            </a:r>
            <a:r>
              <a:rPr kumimoji="0"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.</a:t>
            </a:r>
            <a:r>
              <a:rPr kumimoji="0"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理解栈操作</a:t>
            </a:r>
            <a:r>
              <a:rPr kumimoji="0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（模拟铁路调度站）</a:t>
            </a: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0"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讨论：</a:t>
            </a:r>
            <a:endParaRPr kumimoji="0"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假设依次输入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个元素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车厢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)A,B,C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到栈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调度站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可得到哪几种不同输出？</a:t>
            </a:r>
          </a:p>
        </p:txBody>
      </p:sp>
      <p:graphicFrame>
        <p:nvGraphicFramePr>
          <p:cNvPr id="32864" name="Group 96">
            <a:extLst>
              <a:ext uri="{FF2B5EF4-FFF2-40B4-BE49-F238E27FC236}">
                <a16:creationId xmlns:a16="http://schemas.microsoft.com/office/drawing/2014/main" id="{F6340645-E51D-409A-AADF-629509EB5AA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2533650"/>
          <a:ext cx="685800" cy="20732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altLang="zh-CN" sz="2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31" name="弧 74">
            <a:extLst>
              <a:ext uri="{FF2B5EF4-FFF2-40B4-BE49-F238E27FC236}">
                <a16:creationId xmlns:a16="http://schemas.microsoft.com/office/drawing/2014/main" id="{CC640545-72E3-48AF-BE76-0BF38F89CA82}"/>
              </a:ext>
            </a:extLst>
          </p:cNvPr>
          <p:cNvSpPr>
            <a:spLocks/>
          </p:cNvSpPr>
          <p:nvPr/>
        </p:nvSpPr>
        <p:spPr bwMode="auto">
          <a:xfrm>
            <a:off x="2209800" y="2165350"/>
            <a:ext cx="1371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弧 75">
            <a:extLst>
              <a:ext uri="{FF2B5EF4-FFF2-40B4-BE49-F238E27FC236}">
                <a16:creationId xmlns:a16="http://schemas.microsoft.com/office/drawing/2014/main" id="{C7BD3202-D7B4-4E2B-96CB-31F782531277}"/>
              </a:ext>
            </a:extLst>
          </p:cNvPr>
          <p:cNvSpPr>
            <a:spLocks/>
          </p:cNvSpPr>
          <p:nvPr/>
        </p:nvSpPr>
        <p:spPr bwMode="auto">
          <a:xfrm>
            <a:off x="2362200" y="1784350"/>
            <a:ext cx="1905000" cy="762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弧 76">
            <a:extLst>
              <a:ext uri="{FF2B5EF4-FFF2-40B4-BE49-F238E27FC236}">
                <a16:creationId xmlns:a16="http://schemas.microsoft.com/office/drawing/2014/main" id="{72D64E20-1684-41D3-887B-CB25A3315213}"/>
              </a:ext>
            </a:extLst>
          </p:cNvPr>
          <p:cNvSpPr>
            <a:spLocks/>
          </p:cNvSpPr>
          <p:nvPr/>
        </p:nvSpPr>
        <p:spPr bwMode="auto">
          <a:xfrm flipH="1">
            <a:off x="3579813" y="1708150"/>
            <a:ext cx="2068512" cy="838200"/>
          </a:xfrm>
          <a:custGeom>
            <a:avLst/>
            <a:gdLst>
              <a:gd name="T0" fmla="*/ 0 w 23450"/>
              <a:gd name="T1" fmla="*/ 2147483646 h 21600"/>
              <a:gd name="T2" fmla="*/ 2147483646 w 23450"/>
              <a:gd name="T3" fmla="*/ 2147483646 h 21600"/>
              <a:gd name="T4" fmla="*/ 2147483646 w 23450"/>
              <a:gd name="T5" fmla="*/ 2147483646 h 21600"/>
              <a:gd name="T6" fmla="*/ 0 60000 65536"/>
              <a:gd name="T7" fmla="*/ 0 60000 65536"/>
              <a:gd name="T8" fmla="*/ 0 60000 65536"/>
              <a:gd name="T9" fmla="*/ 0 w 23450"/>
              <a:gd name="T10" fmla="*/ 0 h 21600"/>
              <a:gd name="T11" fmla="*/ 23450 w 234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50" h="21600" fill="none" extrusionOk="0">
                <a:moveTo>
                  <a:pt x="0" y="79"/>
                </a:moveTo>
                <a:cubicBezTo>
                  <a:pt x="615" y="26"/>
                  <a:pt x="1232" y="-1"/>
                  <a:pt x="1850" y="-1"/>
                </a:cubicBezTo>
                <a:cubicBezTo>
                  <a:pt x="13779" y="-1"/>
                  <a:pt x="23450" y="9670"/>
                  <a:pt x="23450" y="21600"/>
                </a:cubicBezTo>
              </a:path>
              <a:path w="23450" h="21600" stroke="0" extrusionOk="0">
                <a:moveTo>
                  <a:pt x="0" y="79"/>
                </a:moveTo>
                <a:cubicBezTo>
                  <a:pt x="615" y="26"/>
                  <a:pt x="1232" y="-1"/>
                  <a:pt x="1850" y="-1"/>
                </a:cubicBezTo>
                <a:cubicBezTo>
                  <a:pt x="13779" y="-1"/>
                  <a:pt x="23450" y="9670"/>
                  <a:pt x="23450" y="21600"/>
                </a:cubicBezTo>
                <a:lnTo>
                  <a:pt x="1850" y="21600"/>
                </a:lnTo>
                <a:lnTo>
                  <a:pt x="0" y="7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弧 77">
            <a:extLst>
              <a:ext uri="{FF2B5EF4-FFF2-40B4-BE49-F238E27FC236}">
                <a16:creationId xmlns:a16="http://schemas.microsoft.com/office/drawing/2014/main" id="{EA2C22A3-68AF-4B4B-9274-A767B8C9054B}"/>
              </a:ext>
            </a:extLst>
          </p:cNvPr>
          <p:cNvSpPr>
            <a:spLocks/>
          </p:cNvSpPr>
          <p:nvPr/>
        </p:nvSpPr>
        <p:spPr bwMode="auto">
          <a:xfrm flipH="1">
            <a:off x="4267200" y="2089150"/>
            <a:ext cx="1676400" cy="381000"/>
          </a:xfrm>
          <a:custGeom>
            <a:avLst/>
            <a:gdLst>
              <a:gd name="T0" fmla="*/ 2147483646 w 21600"/>
              <a:gd name="T1" fmla="*/ 0 h 21414"/>
              <a:gd name="T2" fmla="*/ 2147483646 w 21600"/>
              <a:gd name="T3" fmla="*/ 2147483646 h 21414"/>
              <a:gd name="T4" fmla="*/ 0 w 21600"/>
              <a:gd name="T5" fmla="*/ 2147483646 h 21414"/>
              <a:gd name="T6" fmla="*/ 0 60000 65536"/>
              <a:gd name="T7" fmla="*/ 0 60000 65536"/>
              <a:gd name="T8" fmla="*/ 0 60000 65536"/>
              <a:gd name="T9" fmla="*/ 0 w 21600"/>
              <a:gd name="T10" fmla="*/ 0 h 21414"/>
              <a:gd name="T11" fmla="*/ 21600 w 21600"/>
              <a:gd name="T12" fmla="*/ 21414 h 21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14" fill="none" extrusionOk="0">
                <a:moveTo>
                  <a:pt x="2829" y="0"/>
                </a:moveTo>
                <a:cubicBezTo>
                  <a:pt x="13572" y="1419"/>
                  <a:pt x="21600" y="10578"/>
                  <a:pt x="21600" y="21414"/>
                </a:cubicBezTo>
              </a:path>
              <a:path w="21600" h="21414" stroke="0" extrusionOk="0">
                <a:moveTo>
                  <a:pt x="2829" y="0"/>
                </a:moveTo>
                <a:cubicBezTo>
                  <a:pt x="13572" y="1419"/>
                  <a:pt x="21600" y="10578"/>
                  <a:pt x="21600" y="21414"/>
                </a:cubicBezTo>
                <a:lnTo>
                  <a:pt x="0" y="21414"/>
                </a:lnTo>
                <a:lnTo>
                  <a:pt x="282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78">
            <a:extLst>
              <a:ext uri="{FF2B5EF4-FFF2-40B4-BE49-F238E27FC236}">
                <a16:creationId xmlns:a16="http://schemas.microsoft.com/office/drawing/2014/main" id="{D26C7609-6104-411F-A89A-FB0F1770C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4155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79">
            <a:extLst>
              <a:ext uri="{FF2B5EF4-FFF2-40B4-BE49-F238E27FC236}">
                <a16:creationId xmlns:a16="http://schemas.microsoft.com/office/drawing/2014/main" id="{97EE60E8-8C2A-40B1-B666-24745E29F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4155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80">
            <a:extLst>
              <a:ext uri="{FF2B5EF4-FFF2-40B4-BE49-F238E27FC236}">
                <a16:creationId xmlns:a16="http://schemas.microsoft.com/office/drawing/2014/main" id="{012DB02B-A959-4561-8581-62164DDC9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0129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81">
            <a:extLst>
              <a:ext uri="{FF2B5EF4-FFF2-40B4-BE49-F238E27FC236}">
                <a16:creationId xmlns:a16="http://schemas.microsoft.com/office/drawing/2014/main" id="{B7D600A7-5EAB-4EFA-9B24-B68A30D88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8605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82">
            <a:extLst>
              <a:ext uri="{FF2B5EF4-FFF2-40B4-BE49-F238E27FC236}">
                <a16:creationId xmlns:a16="http://schemas.microsoft.com/office/drawing/2014/main" id="{EEC2C148-6E50-4677-B073-56B3312FC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7843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83">
            <a:extLst>
              <a:ext uri="{FF2B5EF4-FFF2-40B4-BE49-F238E27FC236}">
                <a16:creationId xmlns:a16="http://schemas.microsoft.com/office/drawing/2014/main" id="{7FB87465-8775-496F-A616-52380813F1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860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84">
            <a:extLst>
              <a:ext uri="{FF2B5EF4-FFF2-40B4-BE49-F238E27FC236}">
                <a16:creationId xmlns:a16="http://schemas.microsoft.com/office/drawing/2014/main" id="{BD1410C4-A949-4E70-8756-5C2627152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9367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Text Box 85">
            <a:extLst>
              <a:ext uri="{FF2B5EF4-FFF2-40B4-BE49-F238E27FC236}">
                <a16:creationId xmlns:a16="http://schemas.microsoft.com/office/drawing/2014/main" id="{1FA09B4A-5101-4773-83A1-7271AE5F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174750"/>
            <a:ext cx="1600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输入端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A,B,C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sp>
        <p:nvSpPr>
          <p:cNvPr id="9243" name="Line 86">
            <a:extLst>
              <a:ext uri="{FF2B5EF4-FFF2-40B4-BE49-F238E27FC236}">
                <a16:creationId xmlns:a16="http://schemas.microsoft.com/office/drawing/2014/main" id="{50415F30-897B-4D5F-AFCD-35F8EBFE8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27146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Text Box 87">
            <a:extLst>
              <a:ext uri="{FF2B5EF4-FFF2-40B4-BE49-F238E27FC236}">
                <a16:creationId xmlns:a16="http://schemas.microsoft.com/office/drawing/2014/main" id="{D34A2FBF-0C4A-4435-B95D-35C968D0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03550"/>
            <a:ext cx="45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sp>
        <p:nvSpPr>
          <p:cNvPr id="9245" name="Line 88">
            <a:extLst>
              <a:ext uri="{FF2B5EF4-FFF2-40B4-BE49-F238E27FC236}">
                <a16:creationId xmlns:a16="http://schemas.microsoft.com/office/drawing/2014/main" id="{1C0EDC6F-0EF4-462B-987F-348479C380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3125" y="27908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Text Box 89">
            <a:extLst>
              <a:ext uri="{FF2B5EF4-FFF2-40B4-BE49-F238E27FC236}">
                <a16:creationId xmlns:a16="http://schemas.microsoft.com/office/drawing/2014/main" id="{20CF6BF8-9A79-4600-A7AB-C57C52A4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833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出</a:t>
            </a:r>
            <a:endParaRPr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</a:t>
            </a:r>
          </a:p>
        </p:txBody>
      </p:sp>
      <p:sp>
        <p:nvSpPr>
          <p:cNvPr id="9247" name="Text Box 90">
            <a:extLst>
              <a:ext uri="{FF2B5EF4-FFF2-40B4-BE49-F238E27FC236}">
                <a16:creationId xmlns:a16="http://schemas.microsoft.com/office/drawing/2014/main" id="{C92604B9-48B1-4E38-AE3B-7449BF8D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1906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输出端</a:t>
            </a:r>
          </a:p>
        </p:txBody>
      </p:sp>
      <p:sp>
        <p:nvSpPr>
          <p:cNvPr id="9248" name="Text Box 91">
            <a:extLst>
              <a:ext uri="{FF2B5EF4-FFF2-40B4-BE49-F238E27FC236}">
                <a16:creationId xmlns:a16="http://schemas.microsoft.com/office/drawing/2014/main" id="{C985B8AE-3118-45FF-BF4E-B92BB497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7995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调度站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栈）</a:t>
            </a:r>
          </a:p>
        </p:txBody>
      </p:sp>
      <p:sp>
        <p:nvSpPr>
          <p:cNvPr id="9249" name="Line 92">
            <a:extLst>
              <a:ext uri="{FF2B5EF4-FFF2-40B4-BE49-F238E27FC236}">
                <a16:creationId xmlns:a16="http://schemas.microsoft.com/office/drawing/2014/main" id="{970E89A9-4F89-496E-91D2-01117558A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367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93">
            <a:extLst>
              <a:ext uri="{FF2B5EF4-FFF2-40B4-BE49-F238E27FC236}">
                <a16:creationId xmlns:a16="http://schemas.microsoft.com/office/drawing/2014/main" id="{D24CED71-082E-43BB-AB5E-89970FB59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605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Line 94">
            <a:extLst>
              <a:ext uri="{FF2B5EF4-FFF2-40B4-BE49-F238E27FC236}">
                <a16:creationId xmlns:a16="http://schemas.microsoft.com/office/drawing/2014/main" id="{B3D65C2E-82E3-4DF8-9206-840F93507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7843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2" name="Line 95">
            <a:extLst>
              <a:ext uri="{FF2B5EF4-FFF2-40B4-BE49-F238E27FC236}">
                <a16:creationId xmlns:a16="http://schemas.microsoft.com/office/drawing/2014/main" id="{955AB999-9BAD-4B22-83E8-ECB0EE1DD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7081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3" name="弧 98">
            <a:extLst>
              <a:ext uri="{FF2B5EF4-FFF2-40B4-BE49-F238E27FC236}">
                <a16:creationId xmlns:a16="http://schemas.microsoft.com/office/drawing/2014/main" id="{A02C244E-DAEE-4CF9-A35C-01CC97F5D3D5}"/>
              </a:ext>
            </a:extLst>
          </p:cNvPr>
          <p:cNvSpPr>
            <a:spLocks/>
          </p:cNvSpPr>
          <p:nvPr/>
        </p:nvSpPr>
        <p:spPr bwMode="auto">
          <a:xfrm flipH="1">
            <a:off x="4403725" y="2333625"/>
            <a:ext cx="914400" cy="381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弧 100">
            <a:extLst>
              <a:ext uri="{FF2B5EF4-FFF2-40B4-BE49-F238E27FC236}">
                <a16:creationId xmlns:a16="http://schemas.microsoft.com/office/drawing/2014/main" id="{EA5377BC-D5E2-45E4-A694-B4347B8BFB97}"/>
              </a:ext>
            </a:extLst>
          </p:cNvPr>
          <p:cNvSpPr>
            <a:spLocks/>
          </p:cNvSpPr>
          <p:nvPr/>
        </p:nvSpPr>
        <p:spPr bwMode="auto">
          <a:xfrm>
            <a:off x="2422525" y="2409825"/>
            <a:ext cx="990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5" name="AutoShape 104">
            <a:extLst>
              <a:ext uri="{FF2B5EF4-FFF2-40B4-BE49-F238E27FC236}">
                <a16:creationId xmlns:a16="http://schemas.microsoft.com/office/drawing/2014/main" id="{32EF66EB-5A72-4B1D-9DA6-F218749A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5213350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56" name="AutoShape 105">
            <a:extLst>
              <a:ext uri="{FF2B5EF4-FFF2-40B4-BE49-F238E27FC236}">
                <a16:creationId xmlns:a16="http://schemas.microsoft.com/office/drawing/2014/main" id="{6C8CE5F5-F3C9-457A-994B-6DD2A4C6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5213350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57" name="AutoShape 106">
            <a:extLst>
              <a:ext uri="{FF2B5EF4-FFF2-40B4-BE49-F238E27FC236}">
                <a16:creationId xmlns:a16="http://schemas.microsoft.com/office/drawing/2014/main" id="{7A33CF2B-18B2-41AB-A52E-C52640EB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5213350"/>
            <a:ext cx="4572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A17E94-71DA-4A68-AB9C-F9CD734CE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22139"/>
            <a:ext cx="57150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A,B,C,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产生输出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的过程：</a:t>
            </a:r>
            <a:endParaRPr kumimoji="0"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33960" name="Group 168">
            <a:extLst>
              <a:ext uri="{FF2B5EF4-FFF2-40B4-BE49-F238E27FC236}">
                <a16:creationId xmlns:a16="http://schemas.microsoft.com/office/drawing/2014/main" id="{B727B3D0-B6E1-4592-9386-247B1EB6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4217"/>
              </p:ext>
            </p:extLst>
          </p:nvPr>
        </p:nvGraphicFramePr>
        <p:xfrm>
          <a:off x="1828800" y="1873076"/>
          <a:ext cx="609600" cy="17033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07514474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770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3414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513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32224"/>
                  </a:ext>
                </a:extLst>
              </a:tr>
            </a:tbl>
          </a:graphicData>
        </a:graphic>
      </p:graphicFrame>
      <p:sp>
        <p:nvSpPr>
          <p:cNvPr id="10254" name="Line 36">
            <a:extLst>
              <a:ext uri="{FF2B5EF4-FFF2-40B4-BE49-F238E27FC236}">
                <a16:creationId xmlns:a16="http://schemas.microsoft.com/office/drawing/2014/main" id="{B7366D40-3FF1-4838-8ECD-2CA403146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37">
            <a:extLst>
              <a:ext uri="{FF2B5EF4-FFF2-40B4-BE49-F238E27FC236}">
                <a16:creationId xmlns:a16="http://schemas.microsoft.com/office/drawing/2014/main" id="{61AB3570-9BD2-44DB-AC0A-D16F15D48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41">
            <a:extLst>
              <a:ext uri="{FF2B5EF4-FFF2-40B4-BE49-F238E27FC236}">
                <a16:creationId xmlns:a16="http://schemas.microsoft.com/office/drawing/2014/main" id="{D5941F3B-9292-456D-A540-A0038DD8E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2067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Text Box 43">
            <a:extLst>
              <a:ext uri="{FF2B5EF4-FFF2-40B4-BE49-F238E27FC236}">
                <a16:creationId xmlns:a16="http://schemas.microsoft.com/office/drawing/2014/main" id="{85F75DC5-CF51-445C-9E33-AAC69F8F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1263476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</a:p>
        </p:txBody>
      </p:sp>
      <p:sp>
        <p:nvSpPr>
          <p:cNvPr id="10258" name="Text Box 45">
            <a:extLst>
              <a:ext uri="{FF2B5EF4-FFF2-40B4-BE49-F238E27FC236}">
                <a16:creationId xmlns:a16="http://schemas.microsoft.com/office/drawing/2014/main" id="{EEBB1751-04A5-4917-AC01-84E07F5D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53677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3955" name="Group 163">
            <a:extLst>
              <a:ext uri="{FF2B5EF4-FFF2-40B4-BE49-F238E27FC236}">
                <a16:creationId xmlns:a16="http://schemas.microsoft.com/office/drawing/2014/main" id="{35DCDF6B-1D22-4CA5-B67B-7F60520B4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36130"/>
              </p:ext>
            </p:extLst>
          </p:nvPr>
        </p:nvGraphicFramePr>
        <p:xfrm>
          <a:off x="4419600" y="1949276"/>
          <a:ext cx="609600" cy="16144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08141318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8029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77742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1192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04253"/>
                  </a:ext>
                </a:extLst>
              </a:tr>
            </a:tbl>
          </a:graphicData>
        </a:graphic>
      </p:graphicFrame>
      <p:sp>
        <p:nvSpPr>
          <p:cNvPr id="10270" name="Line 58">
            <a:extLst>
              <a:ext uri="{FF2B5EF4-FFF2-40B4-BE49-F238E27FC236}">
                <a16:creationId xmlns:a16="http://schemas.microsoft.com/office/drawing/2014/main" id="{335FA161-525D-415D-88FA-C84CFD7CF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59">
            <a:extLst>
              <a:ext uri="{FF2B5EF4-FFF2-40B4-BE49-F238E27FC236}">
                <a16:creationId xmlns:a16="http://schemas.microsoft.com/office/drawing/2014/main" id="{44B98CF6-CC63-41F7-B317-A2AB00E3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61">
            <a:extLst>
              <a:ext uri="{FF2B5EF4-FFF2-40B4-BE49-F238E27FC236}">
                <a16:creationId xmlns:a16="http://schemas.microsoft.com/office/drawing/2014/main" id="{667F826D-6B2B-4E23-9D16-DBB110A43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72067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 Box 62">
            <a:extLst>
              <a:ext uri="{FF2B5EF4-FFF2-40B4-BE49-F238E27FC236}">
                <a16:creationId xmlns:a16="http://schemas.microsoft.com/office/drawing/2014/main" id="{3C67B9FD-42F6-4C3E-8F55-FC3325A7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63476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</a:p>
        </p:txBody>
      </p:sp>
      <p:sp>
        <p:nvSpPr>
          <p:cNvPr id="10274" name="Text Box 63">
            <a:extLst>
              <a:ext uri="{FF2B5EF4-FFF2-40B4-BE49-F238E27FC236}">
                <a16:creationId xmlns:a16="http://schemas.microsoft.com/office/drawing/2014/main" id="{D7C53CEF-D28D-4768-9974-4C42A8B9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353677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3961" name="Group 169">
            <a:extLst>
              <a:ext uri="{FF2B5EF4-FFF2-40B4-BE49-F238E27FC236}">
                <a16:creationId xmlns:a16="http://schemas.microsoft.com/office/drawing/2014/main" id="{8D0E247B-0DB3-4CC4-9B29-400FA0FB9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74304"/>
              </p:ext>
            </p:extLst>
          </p:nvPr>
        </p:nvGraphicFramePr>
        <p:xfrm>
          <a:off x="7086600" y="1928639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8668539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593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82907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748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B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77984"/>
                  </a:ext>
                </a:extLst>
              </a:tr>
            </a:tbl>
          </a:graphicData>
        </a:graphic>
      </p:graphicFrame>
      <p:sp>
        <p:nvSpPr>
          <p:cNvPr id="10286" name="Line 76">
            <a:extLst>
              <a:ext uri="{FF2B5EF4-FFF2-40B4-BE49-F238E27FC236}">
                <a16:creationId xmlns:a16="http://schemas.microsoft.com/office/drawing/2014/main" id="{7AAD7452-C103-4C65-86F6-57328D1E8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7" name="Line 77">
            <a:extLst>
              <a:ext uri="{FF2B5EF4-FFF2-40B4-BE49-F238E27FC236}">
                <a16:creationId xmlns:a16="http://schemas.microsoft.com/office/drawing/2014/main" id="{93A029B7-4594-440C-9362-0079D0D02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7206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8" name="Line 79">
            <a:extLst>
              <a:ext uri="{FF2B5EF4-FFF2-40B4-BE49-F238E27FC236}">
                <a16:creationId xmlns:a16="http://schemas.microsoft.com/office/drawing/2014/main" id="{3F8FE739-F5D9-4608-BD83-D4EBE678F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72067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9" name="Text Box 80">
            <a:extLst>
              <a:ext uri="{FF2B5EF4-FFF2-40B4-BE49-F238E27FC236}">
                <a16:creationId xmlns:a16="http://schemas.microsoft.com/office/drawing/2014/main" id="{B341D5AE-93D9-4650-B499-6E842B5C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1263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0290" name="Text Box 81">
            <a:extLst>
              <a:ext uri="{FF2B5EF4-FFF2-40B4-BE49-F238E27FC236}">
                <a16:creationId xmlns:a16="http://schemas.microsoft.com/office/drawing/2014/main" id="{6F9C0B3C-A559-48C0-AD8F-48F9D46E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354947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3875" name="Group 83">
            <a:extLst>
              <a:ext uri="{FF2B5EF4-FFF2-40B4-BE49-F238E27FC236}">
                <a16:creationId xmlns:a16="http://schemas.microsoft.com/office/drawing/2014/main" id="{7CD0C373-BFAA-4ADC-A048-6B94EE60F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80631"/>
              </p:ext>
            </p:extLst>
          </p:nvPr>
        </p:nvGraphicFramePr>
        <p:xfrm>
          <a:off x="1828800" y="4735339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5426185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4335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5151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962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22998"/>
                  </a:ext>
                </a:extLst>
              </a:tr>
            </a:tbl>
          </a:graphicData>
        </a:graphic>
      </p:graphicFrame>
      <p:sp>
        <p:nvSpPr>
          <p:cNvPr id="10302" name="Line 95">
            <a:extLst>
              <a:ext uri="{FF2B5EF4-FFF2-40B4-BE49-F238E27FC236}">
                <a16:creationId xmlns:a16="http://schemas.microsoft.com/office/drawing/2014/main" id="{99CAEEC7-4E2D-433B-9256-F1D6958A7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829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3" name="Line 96">
            <a:extLst>
              <a:ext uri="{FF2B5EF4-FFF2-40B4-BE49-F238E27FC236}">
                <a16:creationId xmlns:a16="http://schemas.microsoft.com/office/drawing/2014/main" id="{8A737D33-0704-4895-901B-D405E2BC3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162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4" name="Line 98">
            <a:extLst>
              <a:ext uri="{FF2B5EF4-FFF2-40B4-BE49-F238E27FC236}">
                <a16:creationId xmlns:a16="http://schemas.microsoft.com/office/drawing/2014/main" id="{B290867B-C66F-4D17-A22B-E3410720E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58293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5" name="Text Box 99">
            <a:extLst>
              <a:ext uri="{FF2B5EF4-FFF2-40B4-BE49-F238E27FC236}">
                <a16:creationId xmlns:a16="http://schemas.microsoft.com/office/drawing/2014/main" id="{6416A939-75AE-4DFB-948C-667AD9144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35617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(4)B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3962" name="Group 170">
            <a:extLst>
              <a:ext uri="{FF2B5EF4-FFF2-40B4-BE49-F238E27FC236}">
                <a16:creationId xmlns:a16="http://schemas.microsoft.com/office/drawing/2014/main" id="{7E289585-45BA-4403-9FAF-A5E4C811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89465"/>
              </p:ext>
            </p:extLst>
          </p:nvPr>
        </p:nvGraphicFramePr>
        <p:xfrm>
          <a:off x="4419600" y="4735339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34381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5610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3635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0350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C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97767"/>
                  </a:ext>
                </a:extLst>
              </a:tr>
            </a:tbl>
          </a:graphicData>
        </a:graphic>
      </p:graphicFrame>
      <p:sp>
        <p:nvSpPr>
          <p:cNvPr id="10317" name="Line 112">
            <a:extLst>
              <a:ext uri="{FF2B5EF4-FFF2-40B4-BE49-F238E27FC236}">
                <a16:creationId xmlns:a16="http://schemas.microsoft.com/office/drawing/2014/main" id="{4D1D3552-9609-46FE-8342-FA1D58885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829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8" name="Line 113">
            <a:extLst>
              <a:ext uri="{FF2B5EF4-FFF2-40B4-BE49-F238E27FC236}">
                <a16:creationId xmlns:a16="http://schemas.microsoft.com/office/drawing/2014/main" id="{7F9139B8-1C46-43B4-B908-2C5409272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162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9" name="Line 115">
            <a:extLst>
              <a:ext uri="{FF2B5EF4-FFF2-40B4-BE49-F238E27FC236}">
                <a16:creationId xmlns:a16="http://schemas.microsoft.com/office/drawing/2014/main" id="{99EFC1EC-D3DB-4AFF-A1F7-F8916F6F5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8293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0" name="Text Box 116">
            <a:extLst>
              <a:ext uri="{FF2B5EF4-FFF2-40B4-BE49-F238E27FC236}">
                <a16:creationId xmlns:a16="http://schemas.microsoft.com/office/drawing/2014/main" id="{F57174E6-2A3D-437F-B8D6-B46406AA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635617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(5)C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3909" name="Group 117">
            <a:extLst>
              <a:ext uri="{FF2B5EF4-FFF2-40B4-BE49-F238E27FC236}">
                <a16:creationId xmlns:a16="http://schemas.microsoft.com/office/drawing/2014/main" id="{4BA99840-ACB1-45E1-891E-919948A6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35684"/>
              </p:ext>
            </p:extLst>
          </p:nvPr>
        </p:nvGraphicFramePr>
        <p:xfrm>
          <a:off x="7086600" y="4748039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509837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264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9313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6659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2587"/>
                  </a:ext>
                </a:extLst>
              </a:tr>
            </a:tbl>
          </a:graphicData>
        </a:graphic>
      </p:graphicFrame>
      <p:sp>
        <p:nvSpPr>
          <p:cNvPr id="10332" name="Line 129">
            <a:extLst>
              <a:ext uri="{FF2B5EF4-FFF2-40B4-BE49-F238E27FC236}">
                <a16:creationId xmlns:a16="http://schemas.microsoft.com/office/drawing/2014/main" id="{DB7A82E2-091A-496B-BBCC-3428E1DC7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5956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3" name="Line 130">
            <a:extLst>
              <a:ext uri="{FF2B5EF4-FFF2-40B4-BE49-F238E27FC236}">
                <a16:creationId xmlns:a16="http://schemas.microsoft.com/office/drawing/2014/main" id="{4352F797-2883-4917-8070-3E0E31F1B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6162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4" name="Line 132">
            <a:extLst>
              <a:ext uri="{FF2B5EF4-FFF2-40B4-BE49-F238E27FC236}">
                <a16:creationId xmlns:a16="http://schemas.microsoft.com/office/drawing/2014/main" id="{73395900-3531-4C03-84B8-84825CB80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9563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5" name="Text Box 133">
            <a:extLst>
              <a:ext uri="{FF2B5EF4-FFF2-40B4-BE49-F238E27FC236}">
                <a16:creationId xmlns:a16="http://schemas.microsoft.com/office/drawing/2014/main" id="{1948918E-E7B5-4AF6-A443-F488CD99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631331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(6)C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sp>
        <p:nvSpPr>
          <p:cNvPr id="10336" name="Text Box 137">
            <a:extLst>
              <a:ext uri="{FF2B5EF4-FFF2-40B4-BE49-F238E27FC236}">
                <a16:creationId xmlns:a16="http://schemas.microsoft.com/office/drawing/2014/main" id="{62593404-F6AA-4A2E-A42B-0B53DF483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125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0337" name="Text Box 143">
            <a:extLst>
              <a:ext uri="{FF2B5EF4-FFF2-40B4-BE49-F238E27FC236}">
                <a16:creationId xmlns:a16="http://schemas.microsoft.com/office/drawing/2014/main" id="{619F6724-AE7A-423A-B433-2DD2E4B3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4159076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</a:t>
            </a:r>
          </a:p>
        </p:txBody>
      </p:sp>
      <p:sp>
        <p:nvSpPr>
          <p:cNvPr id="10338" name="Text Box 144">
            <a:extLst>
              <a:ext uri="{FF2B5EF4-FFF2-40B4-BE49-F238E27FC236}">
                <a16:creationId xmlns:a16="http://schemas.microsoft.com/office/drawing/2014/main" id="{40B93653-ACC7-4B08-9666-514EDC85D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263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339" name="Text Box 145">
            <a:extLst>
              <a:ext uri="{FF2B5EF4-FFF2-40B4-BE49-F238E27FC236}">
                <a16:creationId xmlns:a16="http://schemas.microsoft.com/office/drawing/2014/main" id="{641D088E-DA04-4486-8D4B-B509BFDB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4159076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</a:t>
            </a:r>
          </a:p>
        </p:txBody>
      </p:sp>
      <p:sp>
        <p:nvSpPr>
          <p:cNvPr id="10340" name="Text Box 146">
            <a:extLst>
              <a:ext uri="{FF2B5EF4-FFF2-40B4-BE49-F238E27FC236}">
                <a16:creationId xmlns:a16="http://schemas.microsoft.com/office/drawing/2014/main" id="{D7E63083-50DD-4758-A8BB-98FDA071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4159076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</a:t>
            </a:r>
          </a:p>
        </p:txBody>
      </p:sp>
      <p:sp>
        <p:nvSpPr>
          <p:cNvPr id="10341" name="Text Box 147">
            <a:extLst>
              <a:ext uri="{FF2B5EF4-FFF2-40B4-BE49-F238E27FC236}">
                <a16:creationId xmlns:a16="http://schemas.microsoft.com/office/drawing/2014/main" id="{26EE7C3A-C70D-46FB-96A7-7A05A34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63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342" name="Line 156">
            <a:extLst>
              <a:ext uri="{FF2B5EF4-FFF2-40B4-BE49-F238E27FC236}">
                <a16:creationId xmlns:a16="http://schemas.microsoft.com/office/drawing/2014/main" id="{24340B81-3DFE-4E6E-819C-1574A021D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72067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" name="Line 158">
            <a:extLst>
              <a:ext uri="{FF2B5EF4-FFF2-40B4-BE49-F238E27FC236}">
                <a16:creationId xmlns:a16="http://schemas.microsoft.com/office/drawing/2014/main" id="{0699B41A-D558-4651-997C-50A7E6192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6162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" name="Line 159">
            <a:extLst>
              <a:ext uri="{FF2B5EF4-FFF2-40B4-BE49-F238E27FC236}">
                <a16:creationId xmlns:a16="http://schemas.microsoft.com/office/drawing/2014/main" id="{5C049334-24C3-4373-A786-C7FF89C90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7206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" name="Line 160">
            <a:extLst>
              <a:ext uri="{FF2B5EF4-FFF2-40B4-BE49-F238E27FC236}">
                <a16:creationId xmlns:a16="http://schemas.microsoft.com/office/drawing/2014/main" id="{B5CB8B0F-DDA5-4DE1-9F74-01EB88C0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1627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" name="Line 161">
            <a:extLst>
              <a:ext uri="{FF2B5EF4-FFF2-40B4-BE49-F238E27FC236}">
                <a16:creationId xmlns:a16="http://schemas.microsoft.com/office/drawing/2014/main" id="{FA9C146D-A6CE-4176-9E1D-E113739CA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162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7" name="Line 162">
            <a:extLst>
              <a:ext uri="{FF2B5EF4-FFF2-40B4-BE49-F238E27FC236}">
                <a16:creationId xmlns:a16="http://schemas.microsoft.com/office/drawing/2014/main" id="{30772F5D-427D-410E-909A-538F535FE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2067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31665D-8A5B-4E71-850C-A52CE827B4AE}"/>
              </a:ext>
            </a:extLst>
          </p:cNvPr>
          <p:cNvGrpSpPr/>
          <p:nvPr/>
        </p:nvGrpSpPr>
        <p:grpSpPr>
          <a:xfrm>
            <a:off x="5629656" y="684336"/>
            <a:ext cx="1852307" cy="461665"/>
            <a:chOff x="5629656" y="684336"/>
            <a:chExt cx="1852307" cy="4616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28EAF7B-2273-429F-8ADE-645E435D074F}"/>
                </a:ext>
              </a:extLst>
            </p:cNvPr>
            <p:cNvSpPr txBox="1"/>
            <p:nvPr/>
          </p:nvSpPr>
          <p:spPr>
            <a:xfrm>
              <a:off x="6005437" y="684336"/>
              <a:ext cx="147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</a:rPr>
                <a:t>{ } [ ] ( )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4DC24D17-8117-4528-A8AC-38A15B0660C0}"/>
                </a:ext>
              </a:extLst>
            </p:cNvPr>
            <p:cNvSpPr/>
            <p:nvPr/>
          </p:nvSpPr>
          <p:spPr>
            <a:xfrm>
              <a:off x="5629656" y="812702"/>
              <a:ext cx="359296" cy="26417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83BA6A-458B-4431-AFA1-AD6489829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73373"/>
            <a:ext cx="55626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A,B,C,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产生输出</a:t>
            </a:r>
            <a:r>
              <a:rPr kumimoji="0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C,B,A</a:t>
            </a:r>
            <a:r>
              <a:rPr kumimoji="0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的过程：</a:t>
            </a:r>
            <a:endParaRPr kumimoji="0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34933" name="Group 117">
            <a:extLst>
              <a:ext uri="{FF2B5EF4-FFF2-40B4-BE49-F238E27FC236}">
                <a16:creationId xmlns:a16="http://schemas.microsoft.com/office/drawing/2014/main" id="{FB381307-AB0D-41A8-B6F8-E3DC3452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79783"/>
              </p:ext>
            </p:extLst>
          </p:nvPr>
        </p:nvGraphicFramePr>
        <p:xfrm>
          <a:off x="1676400" y="1640160"/>
          <a:ext cx="609600" cy="17033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15129217"/>
                    </a:ext>
                  </a:extLst>
                </a:gridCol>
              </a:tblGrid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06853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437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849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85200"/>
                  </a:ext>
                </a:extLst>
              </a:tr>
            </a:tbl>
          </a:graphicData>
        </a:graphic>
      </p:graphicFrame>
      <p:sp>
        <p:nvSpPr>
          <p:cNvPr id="11278" name="Line 15">
            <a:extLst>
              <a:ext uri="{FF2B5EF4-FFF2-40B4-BE49-F238E27FC236}">
                <a16:creationId xmlns:a16="http://schemas.microsoft.com/office/drawing/2014/main" id="{7203B5B1-A199-440C-BC98-12DCBC155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id="{F59455B3-1B7F-4056-ADAE-F22C3160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id="{A4C1C546-9757-4704-B4AD-0463282B2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487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Text Box 18">
            <a:extLst>
              <a:ext uri="{FF2B5EF4-FFF2-40B4-BE49-F238E27FC236}">
                <a16:creationId xmlns:a16="http://schemas.microsoft.com/office/drawing/2014/main" id="{404DD0BA-8BCB-43F8-9937-75580BE0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3056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B,C</a:t>
            </a:r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46E4FFFE-7602-4F0D-A9BE-64B5B933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038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(1)A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4935" name="Group 119">
            <a:extLst>
              <a:ext uri="{FF2B5EF4-FFF2-40B4-BE49-F238E27FC236}">
                <a16:creationId xmlns:a16="http://schemas.microsoft.com/office/drawing/2014/main" id="{A546EF10-4293-4573-84D5-ED1BE43B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40507"/>
              </p:ext>
            </p:extLst>
          </p:nvPr>
        </p:nvGraphicFramePr>
        <p:xfrm>
          <a:off x="4267200" y="1716360"/>
          <a:ext cx="609600" cy="16144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12105145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62656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1289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527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88688"/>
                  </a:ext>
                </a:extLst>
              </a:tr>
            </a:tbl>
          </a:graphicData>
        </a:graphic>
      </p:graphicFrame>
      <p:sp>
        <p:nvSpPr>
          <p:cNvPr id="11294" name="Line 32">
            <a:extLst>
              <a:ext uri="{FF2B5EF4-FFF2-40B4-BE49-F238E27FC236}">
                <a16:creationId xmlns:a16="http://schemas.microsoft.com/office/drawing/2014/main" id="{F9B01846-D4CD-4FEB-B44B-1D3761A0D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C46DCA83-B5ED-4896-B8FA-706F9CA4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Line 34">
            <a:extLst>
              <a:ext uri="{FF2B5EF4-FFF2-40B4-BE49-F238E27FC236}">
                <a16:creationId xmlns:a16="http://schemas.microsoft.com/office/drawing/2014/main" id="{EC955E7B-1BCB-4A67-943A-F8A5A0F13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877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Text Box 35">
            <a:extLst>
              <a:ext uri="{FF2B5EF4-FFF2-40B4-BE49-F238E27FC236}">
                <a16:creationId xmlns:a16="http://schemas.microsoft.com/office/drawing/2014/main" id="{30972C8D-1FEA-4DBA-83E9-80ADFA56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03056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C</a:t>
            </a:r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E5B6CF7F-24C9-43AD-AC92-BB9D1B08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3038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(2)B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4938" name="Group 122">
            <a:extLst>
              <a:ext uri="{FF2B5EF4-FFF2-40B4-BE49-F238E27FC236}">
                <a16:creationId xmlns:a16="http://schemas.microsoft.com/office/drawing/2014/main" id="{1C514926-556A-4ADD-96E1-A49294CA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24028"/>
              </p:ext>
            </p:extLst>
          </p:nvPr>
        </p:nvGraphicFramePr>
        <p:xfrm>
          <a:off x="6934200" y="1695723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6160484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74129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7353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4044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585"/>
                  </a:ext>
                </a:extLst>
              </a:tr>
            </a:tbl>
          </a:graphicData>
        </a:graphic>
      </p:graphicFrame>
      <p:sp>
        <p:nvSpPr>
          <p:cNvPr id="11310" name="Line 49">
            <a:extLst>
              <a:ext uri="{FF2B5EF4-FFF2-40B4-BE49-F238E27FC236}">
                <a16:creationId xmlns:a16="http://schemas.microsoft.com/office/drawing/2014/main" id="{65E7A681-D12D-4FC7-9525-B1AD8DB88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1" name="Line 50">
            <a:extLst>
              <a:ext uri="{FF2B5EF4-FFF2-40B4-BE49-F238E27FC236}">
                <a16:creationId xmlns:a16="http://schemas.microsoft.com/office/drawing/2014/main" id="{D8332599-6410-43C8-8A6E-3FC1154E7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877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Line 51">
            <a:extLst>
              <a:ext uri="{FF2B5EF4-FFF2-40B4-BE49-F238E27FC236}">
                <a16:creationId xmlns:a16="http://schemas.microsoft.com/office/drawing/2014/main" id="{D6764D4D-5C28-4B8B-BAA5-861BF4F7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877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Text Box 52">
            <a:extLst>
              <a:ext uri="{FF2B5EF4-FFF2-40B4-BE49-F238E27FC236}">
                <a16:creationId xmlns:a16="http://schemas.microsoft.com/office/drawing/2014/main" id="{15AC8155-0F9B-4E81-B4F3-75F24CF4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10305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314" name="Text Box 53">
            <a:extLst>
              <a:ext uri="{FF2B5EF4-FFF2-40B4-BE49-F238E27FC236}">
                <a16:creationId xmlns:a16="http://schemas.microsoft.com/office/drawing/2014/main" id="{B22036E0-E92E-4212-86F5-AB1BAD17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33165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(3)C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进栈</a:t>
            </a:r>
          </a:p>
        </p:txBody>
      </p:sp>
      <p:graphicFrame>
        <p:nvGraphicFramePr>
          <p:cNvPr id="34940" name="Group 124">
            <a:extLst>
              <a:ext uri="{FF2B5EF4-FFF2-40B4-BE49-F238E27FC236}">
                <a16:creationId xmlns:a16="http://schemas.microsoft.com/office/drawing/2014/main" id="{8305C598-EE3E-444F-AE38-4CAD90D1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52676"/>
              </p:ext>
            </p:extLst>
          </p:nvPr>
        </p:nvGraphicFramePr>
        <p:xfrm>
          <a:off x="1676400" y="4502423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067006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0311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8136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B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458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1956"/>
                  </a:ext>
                </a:extLst>
              </a:tr>
            </a:tbl>
          </a:graphicData>
        </a:graphic>
      </p:graphicFrame>
      <p:sp>
        <p:nvSpPr>
          <p:cNvPr id="11326" name="Line 66">
            <a:extLst>
              <a:ext uri="{FF2B5EF4-FFF2-40B4-BE49-F238E27FC236}">
                <a16:creationId xmlns:a16="http://schemas.microsoft.com/office/drawing/2014/main" id="{7900007B-7A94-419F-9209-184142DE6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833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7" name="Line 67">
            <a:extLst>
              <a:ext uri="{FF2B5EF4-FFF2-40B4-BE49-F238E27FC236}">
                <a16:creationId xmlns:a16="http://schemas.microsoft.com/office/drawing/2014/main" id="{35E11310-ACDB-4F90-AE6E-A378A60F4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833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8" name="Line 68">
            <a:extLst>
              <a:ext uri="{FF2B5EF4-FFF2-40B4-BE49-F238E27FC236}">
                <a16:creationId xmlns:a16="http://schemas.microsoft.com/office/drawing/2014/main" id="{66C99E42-3EC6-4022-AD39-36C50C2A6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3833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9" name="Text Box 69">
            <a:extLst>
              <a:ext uri="{FF2B5EF4-FFF2-40B4-BE49-F238E27FC236}">
                <a16:creationId xmlns:a16="http://schemas.microsoft.com/office/drawing/2014/main" id="{9D654B29-A29E-42F8-B656-7735A31F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61232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(4)C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4941" name="Group 125">
            <a:extLst>
              <a:ext uri="{FF2B5EF4-FFF2-40B4-BE49-F238E27FC236}">
                <a16:creationId xmlns:a16="http://schemas.microsoft.com/office/drawing/2014/main" id="{B39F7B43-16E9-4D32-A745-832261978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69602"/>
              </p:ext>
            </p:extLst>
          </p:nvPr>
        </p:nvGraphicFramePr>
        <p:xfrm>
          <a:off x="4267200" y="4502423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90932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57658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6360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4138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63077"/>
                  </a:ext>
                </a:extLst>
              </a:tr>
            </a:tbl>
          </a:graphicData>
        </a:graphic>
      </p:graphicFrame>
      <p:sp>
        <p:nvSpPr>
          <p:cNvPr id="11341" name="Line 82">
            <a:extLst>
              <a:ext uri="{FF2B5EF4-FFF2-40B4-BE49-F238E27FC236}">
                <a16:creationId xmlns:a16="http://schemas.microsoft.com/office/drawing/2014/main" id="{9C4CB15A-73C4-4F42-92E1-F6406A00F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833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2" name="Line 83">
            <a:extLst>
              <a:ext uri="{FF2B5EF4-FFF2-40B4-BE49-F238E27FC236}">
                <a16:creationId xmlns:a16="http://schemas.microsoft.com/office/drawing/2014/main" id="{544B70B7-2CC0-42D8-AEC5-813E93683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833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3" name="Text Box 85">
            <a:extLst>
              <a:ext uri="{FF2B5EF4-FFF2-40B4-BE49-F238E27FC236}">
                <a16:creationId xmlns:a16="http://schemas.microsoft.com/office/drawing/2014/main" id="{AAA0AC97-2927-4AF5-A132-8570D97B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61232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(5)B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graphicFrame>
        <p:nvGraphicFramePr>
          <p:cNvPr id="34902" name="Group 86">
            <a:extLst>
              <a:ext uri="{FF2B5EF4-FFF2-40B4-BE49-F238E27FC236}">
                <a16:creationId xmlns:a16="http://schemas.microsoft.com/office/drawing/2014/main" id="{F9683492-B85E-4979-B750-5FBFB18A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51522"/>
              </p:ext>
            </p:extLst>
          </p:nvPr>
        </p:nvGraphicFramePr>
        <p:xfrm>
          <a:off x="6934200" y="4515123"/>
          <a:ext cx="609600" cy="16478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20449288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4881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283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288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510889"/>
                  </a:ext>
                </a:extLst>
              </a:tr>
            </a:tbl>
          </a:graphicData>
        </a:graphic>
      </p:graphicFrame>
      <p:sp>
        <p:nvSpPr>
          <p:cNvPr id="11355" name="Line 98">
            <a:extLst>
              <a:ext uri="{FF2B5EF4-FFF2-40B4-BE49-F238E27FC236}">
                <a16:creationId xmlns:a16="http://schemas.microsoft.com/office/drawing/2014/main" id="{5CD57E12-2A4E-4422-8296-B93EB96F6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627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" name="Line 99">
            <a:extLst>
              <a:ext uri="{FF2B5EF4-FFF2-40B4-BE49-F238E27FC236}">
                <a16:creationId xmlns:a16="http://schemas.microsoft.com/office/drawing/2014/main" id="{A311D04C-3091-427E-9445-4FB26B004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3833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7" name="Line 100">
            <a:extLst>
              <a:ext uri="{FF2B5EF4-FFF2-40B4-BE49-F238E27FC236}">
                <a16:creationId xmlns:a16="http://schemas.microsoft.com/office/drawing/2014/main" id="{278FF806-1A6B-4957-BED8-60574D8AF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6272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8" name="Text Box 101">
            <a:extLst>
              <a:ext uri="{FF2B5EF4-FFF2-40B4-BE49-F238E27FC236}">
                <a16:creationId xmlns:a16="http://schemas.microsoft.com/office/drawing/2014/main" id="{96BB6BF2-BF7C-4B3B-BA18-2C0DD8A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62121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(6)A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出栈</a:t>
            </a:r>
          </a:p>
        </p:txBody>
      </p:sp>
      <p:sp>
        <p:nvSpPr>
          <p:cNvPr id="11359" name="Text Box 102">
            <a:extLst>
              <a:ext uri="{FF2B5EF4-FFF2-40B4-BE49-F238E27FC236}">
                <a16:creationId xmlns:a16="http://schemas.microsoft.com/office/drawing/2014/main" id="{E793127A-34A7-40DB-897E-8F416FE0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89282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360" name="Text Box 103">
            <a:extLst>
              <a:ext uri="{FF2B5EF4-FFF2-40B4-BE49-F238E27FC236}">
                <a16:creationId xmlns:a16="http://schemas.microsoft.com/office/drawing/2014/main" id="{07862E58-03B6-4489-BAD9-498B4F6A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392616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C,B,A</a:t>
            </a:r>
          </a:p>
        </p:txBody>
      </p:sp>
      <p:sp>
        <p:nvSpPr>
          <p:cNvPr id="11361" name="Text Box 105">
            <a:extLst>
              <a:ext uri="{FF2B5EF4-FFF2-40B4-BE49-F238E27FC236}">
                <a16:creationId xmlns:a16="http://schemas.microsoft.com/office/drawing/2014/main" id="{5CB213A4-236A-44DF-8B91-E2239817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39261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1362" name="Text Box 106">
            <a:extLst>
              <a:ext uri="{FF2B5EF4-FFF2-40B4-BE49-F238E27FC236}">
                <a16:creationId xmlns:a16="http://schemas.microsoft.com/office/drawing/2014/main" id="{24FC9219-7A55-4F9C-BDAD-CD3CDDEB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392616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C,B</a:t>
            </a:r>
          </a:p>
        </p:txBody>
      </p:sp>
      <p:sp>
        <p:nvSpPr>
          <p:cNvPr id="11363" name="Line 109">
            <a:extLst>
              <a:ext uri="{FF2B5EF4-FFF2-40B4-BE49-F238E27FC236}">
                <a16:creationId xmlns:a16="http://schemas.microsoft.com/office/drawing/2014/main" id="{7E17AB71-4907-4BAE-88FD-DAD3C0764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87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4" name="Line 110">
            <a:extLst>
              <a:ext uri="{FF2B5EF4-FFF2-40B4-BE49-F238E27FC236}">
                <a16:creationId xmlns:a16="http://schemas.microsoft.com/office/drawing/2014/main" id="{837129BE-4E23-4125-9F36-91D4BD702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3833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5" name="Line 111">
            <a:extLst>
              <a:ext uri="{FF2B5EF4-FFF2-40B4-BE49-F238E27FC236}">
                <a16:creationId xmlns:a16="http://schemas.microsoft.com/office/drawing/2014/main" id="{0160A0DA-E330-490E-88BE-83C91C298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87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" name="Line 112">
            <a:extLst>
              <a:ext uri="{FF2B5EF4-FFF2-40B4-BE49-F238E27FC236}">
                <a16:creationId xmlns:a16="http://schemas.microsoft.com/office/drawing/2014/main" id="{2FC8760A-BD04-4930-8EF7-E3EBCD213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833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" name="Line 113">
            <a:extLst>
              <a:ext uri="{FF2B5EF4-FFF2-40B4-BE49-F238E27FC236}">
                <a16:creationId xmlns:a16="http://schemas.microsoft.com/office/drawing/2014/main" id="{BD9CE0BB-E241-499F-BF1B-FE947DD4C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833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" name="Line 114">
            <a:extLst>
              <a:ext uri="{FF2B5EF4-FFF2-40B4-BE49-F238E27FC236}">
                <a16:creationId xmlns:a16="http://schemas.microsoft.com/office/drawing/2014/main" id="{25248421-D98B-4802-9CE2-F15398119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487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" name="Line 127">
            <a:extLst>
              <a:ext uri="{FF2B5EF4-FFF2-40B4-BE49-F238E27FC236}">
                <a16:creationId xmlns:a16="http://schemas.microsoft.com/office/drawing/2014/main" id="{712E2226-3C29-4759-82AF-0184E8DC0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38336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333FD8-3AF3-419B-817C-888F00122960}"/>
              </a:ext>
            </a:extLst>
          </p:cNvPr>
          <p:cNvGrpSpPr/>
          <p:nvPr/>
        </p:nvGrpSpPr>
        <p:grpSpPr>
          <a:xfrm>
            <a:off x="5629656" y="684336"/>
            <a:ext cx="1852307" cy="461665"/>
            <a:chOff x="5629656" y="684336"/>
            <a:chExt cx="1852307" cy="461665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3428CBD-CA6F-4B5D-8910-8667D5B810FB}"/>
                </a:ext>
              </a:extLst>
            </p:cNvPr>
            <p:cNvSpPr txBox="1"/>
            <p:nvPr/>
          </p:nvSpPr>
          <p:spPr>
            <a:xfrm>
              <a:off x="6005437" y="684336"/>
              <a:ext cx="147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</a:rPr>
                <a:t>{ [ ( ) ] }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6C33E34D-1386-42C2-A476-1734C9714D60}"/>
                </a:ext>
              </a:extLst>
            </p:cNvPr>
            <p:cNvSpPr/>
            <p:nvPr/>
          </p:nvSpPr>
          <p:spPr>
            <a:xfrm>
              <a:off x="5629656" y="812702"/>
              <a:ext cx="359296" cy="26417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6846</Words>
  <Application>Microsoft Office PowerPoint</Application>
  <PresentationFormat>全屏显示(4:3)</PresentationFormat>
  <Paragraphs>1305</Paragraphs>
  <Slides>66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2.2.2 队列的顺序表示和实现</vt:lpstr>
      <vt:lpstr>(4)A,B,C 出队之后：</vt:lpstr>
      <vt:lpstr>(7)G进队之后：</vt:lpstr>
      <vt:lpstr>PowerPoint 演示文稿</vt:lpstr>
      <vt:lpstr>将Q[0..5]解释为循环队列的示意图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4.顺序队列算法举例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Hwang</cp:lastModifiedBy>
  <cp:revision>496</cp:revision>
  <dcterms:created xsi:type="dcterms:W3CDTF">2012-06-25T00:59:22Z</dcterms:created>
  <dcterms:modified xsi:type="dcterms:W3CDTF">2025-09-03T07:19:55Z</dcterms:modified>
</cp:coreProperties>
</file>