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24" r:id="rId3"/>
    <p:sldId id="325" r:id="rId4"/>
    <p:sldId id="326" r:id="rId5"/>
    <p:sldId id="327" r:id="rId6"/>
    <p:sldId id="328" r:id="rId7"/>
    <p:sldId id="330" r:id="rId8"/>
    <p:sldId id="329" r:id="rId9"/>
    <p:sldId id="331" r:id="rId10"/>
    <p:sldId id="334" r:id="rId11"/>
    <p:sldId id="332" r:id="rId12"/>
    <p:sldId id="335" r:id="rId13"/>
    <p:sldId id="336" r:id="rId14"/>
    <p:sldId id="337" r:id="rId15"/>
  </p:sldIdLst>
  <p:sldSz cx="12192000" cy="6858000"/>
  <p:notesSz cx="7104063" cy="10234613"/>
  <p:embeddedFontLst>
    <p:embeddedFont>
      <p:font typeface="Cambria Math" panose="02040503050406030204" pitchFamily="18" charset="0"/>
      <p:regular r:id="rId17"/>
    </p:embeddedFont>
    <p:embeddedFont>
      <p:font typeface="Constantia" panose="02030602050306030303" pitchFamily="18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等线" panose="02010600030101010101" pitchFamily="2" charset="-122"/>
      <p:regular r:id="rId26"/>
      <p:bold r:id="rId27"/>
    </p:embeddedFont>
    <p:embeddedFont>
      <p:font typeface="等线" panose="02010600030101010101" pitchFamily="2" charset="-122"/>
      <p:regular r:id="rId26"/>
      <p:bold r:id="rId27"/>
    </p:embeddedFont>
    <p:embeddedFont>
      <p:font typeface="宋体" panose="02010600030101010101" pitchFamily="2" charset="-122"/>
      <p:regular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myhan(韩耀东)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97F"/>
    <a:srgbClr val="FFC000"/>
    <a:srgbClr val="FFFFFF"/>
    <a:srgbClr val="53BABA"/>
    <a:srgbClr val="CB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7049"/>
  </p:normalViewPr>
  <p:slideViewPr>
    <p:cSldViewPr snapToGrid="0">
      <p:cViewPr>
        <p:scale>
          <a:sx n="100" d="100"/>
          <a:sy n="100" d="100"/>
        </p:scale>
        <p:origin x="984" y="492"/>
      </p:cViewPr>
      <p:guideLst>
        <p:guide orient="horz" pos="426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5256" y="19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208347493505524E-2"/>
          <c:y val="4.7018040278259621E-2"/>
          <c:w val="0.93635396161417328"/>
          <c:h val="0.745888795159399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考试平均分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1C2-442D-8C5B-6BF5E1D37CBB}"/>
                </c:ext>
              </c:extLst>
            </c:dLbl>
            <c:dLbl>
              <c:idx val="1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C2-442D-8C5B-6BF5E1D37C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82.4</c:v>
                </c:pt>
                <c:pt idx="1">
                  <c:v>79.8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C2-442D-8C5B-6BF5E1D37C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总分平均分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C2-442D-8C5B-6BF5E1D37C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86</c:v>
                </c:pt>
                <c:pt idx="1">
                  <c:v>83.9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1C2-442D-8C5B-6BF5E1D37CBB}"/>
            </c:ext>
          </c:extLst>
        </c:ser>
        <c:ser>
          <c:idx val="4"/>
          <c:order val="4"/>
          <c:tx>
            <c:strRef>
              <c:f>Sheet1!$D$1</c:f>
              <c:strCache>
                <c:ptCount val="1"/>
                <c:pt idx="0">
                  <c:v>80+占比(%）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1C2-442D-8C5B-6BF5E1D37CBB}"/>
                </c:ext>
              </c:extLst>
            </c:dLbl>
            <c:dLbl>
              <c:idx val="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1C2-442D-8C5B-6BF5E1D37C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75.2</c:v>
                </c:pt>
                <c:pt idx="1">
                  <c:v>72.599999999999994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91C2-442D-8C5B-6BF5E1D37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1183808"/>
        <c:axId val="55118620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考试方差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dLblPos val="l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5-91C2-442D-8C5B-6BF5E1D37CBB}"/>
                      </c:ext>
                    </c:extLst>
                  </c:dLbl>
                  <c:dLbl>
                    <c:idx val="1"/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6-91C2-442D-8C5B-6BF5E1D37CB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defRPr>
                      </a:pPr>
                      <a:endParaRPr lang="zh-CN"/>
                    </a:p>
                  </c:txPr>
                  <c:dLblPos val="b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2022</c:v>
                      </c:pt>
                      <c:pt idx="1">
                        <c:v>2023</c:v>
                      </c:pt>
                      <c:pt idx="2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132.1</c:v>
                      </c:pt>
                      <c:pt idx="1">
                        <c:v>171.1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91C2-442D-8C5B-6BF5E1D37CB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总分方差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0"/>
                    <c:dLblPos val="l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8-91C2-442D-8C5B-6BF5E1D37CBB}"/>
                      </c:ext>
                    </c:extLst>
                  </c:dLbl>
                  <c:dLbl>
                    <c:idx val="1"/>
                    <c:dLblPos val="r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9-91C2-442D-8C5B-6BF5E1D37CBB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defRPr>
                      </a:pPr>
                      <a:endParaRPr lang="zh-CN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2022</c:v>
                      </c:pt>
                      <c:pt idx="1">
                        <c:v>2023</c:v>
                      </c:pt>
                      <c:pt idx="2">
                        <c:v>2024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160.30000000000001</c:v>
                      </c:pt>
                      <c:pt idx="1">
                        <c:v>116.1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91C2-442D-8C5B-6BF5E1D37CBB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及格率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8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defRPr>
                      </a:pPr>
                      <a:endParaRPr lang="zh-CN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2022</c:v>
                      </c:pt>
                      <c:pt idx="1">
                        <c:v>2023</c:v>
                      </c:pt>
                      <c:pt idx="2">
                        <c:v>2024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97.5</c:v>
                      </c:pt>
                      <c:pt idx="1">
                        <c:v>98.3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91C2-442D-8C5B-6BF5E1D37CBB}"/>
                  </c:ext>
                </c:extLst>
              </c15:ser>
            </c15:filteredLineSeries>
          </c:ext>
        </c:extLst>
      </c:lineChart>
      <c:catAx>
        <c:axId val="551183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551186208"/>
        <c:crosses val="autoZero"/>
        <c:auto val="1"/>
        <c:lblAlgn val="ctr"/>
        <c:lblOffset val="100"/>
        <c:noMultiLvlLbl val="0"/>
      </c:catAx>
      <c:valAx>
        <c:axId val="551186208"/>
        <c:scaling>
          <c:orientation val="minMax"/>
          <c:min val="60"/>
        </c:scaling>
        <c:delete val="1"/>
        <c:axPos val="l"/>
        <c:numFmt formatCode="General" sourceLinked="1"/>
        <c:majorTickMark val="none"/>
        <c:minorTickMark val="none"/>
        <c:tickLblPos val="nextTo"/>
        <c:crossAx val="55118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Arial" panose="020B0604020202090204" pitchFamily="34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5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45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68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3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13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3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7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8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9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72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8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19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778E0FAC-9B20-4140-9DA2-49AC0C0D3756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4292" y="1537427"/>
            <a:ext cx="1008410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2024</a:t>
            </a:r>
            <a:r>
              <a:rPr lang="zh-CN" altLang="en-US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rbel" panose="020B0503020204020204" charset="0"/>
              </a:rPr>
              <a:t>年 算法课第一次实验</a:t>
            </a:r>
          </a:p>
        </p:txBody>
      </p:sp>
      <p:pic>
        <p:nvPicPr>
          <p:cNvPr id="4" name="图片 3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5945" y="3037442"/>
            <a:ext cx="596011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武汉光电国家研究中心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IDSM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实验室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2024.09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进阶：前缀和</a:t>
            </a:r>
            <a:r>
              <a:rPr lang="en-US" altLang="zh-CN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&amp;</a:t>
            </a: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差分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A7A5F1-4621-44C7-C942-60400AF0B959}"/>
              </a:ext>
            </a:extLst>
          </p:cNvPr>
          <p:cNvSpPr/>
          <p:nvPr/>
        </p:nvSpPr>
        <p:spPr>
          <a:xfrm>
            <a:off x="21114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CC287-C1F4-7AE4-111A-5F2405FE92CA}"/>
              </a:ext>
            </a:extLst>
          </p:cNvPr>
          <p:cNvSpPr/>
          <p:nvPr/>
        </p:nvSpPr>
        <p:spPr>
          <a:xfrm>
            <a:off x="25542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1C844A-106D-AE99-09AB-E6AC23C8D974}"/>
              </a:ext>
            </a:extLst>
          </p:cNvPr>
          <p:cNvSpPr/>
          <p:nvPr/>
        </p:nvSpPr>
        <p:spPr>
          <a:xfrm>
            <a:off x="29970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A05479-2DA8-2F4E-CDEA-2CBC27D47FCA}"/>
              </a:ext>
            </a:extLst>
          </p:cNvPr>
          <p:cNvSpPr/>
          <p:nvPr/>
        </p:nvSpPr>
        <p:spPr>
          <a:xfrm>
            <a:off x="34398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9FD0F1-D251-7DDE-EB20-C5D8E5F7E1A0}"/>
              </a:ext>
            </a:extLst>
          </p:cNvPr>
          <p:cNvSpPr/>
          <p:nvPr/>
        </p:nvSpPr>
        <p:spPr>
          <a:xfrm>
            <a:off x="38826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ABC3B4-9947-A7AF-C124-CC06C227115B}"/>
              </a:ext>
            </a:extLst>
          </p:cNvPr>
          <p:cNvSpPr/>
          <p:nvPr/>
        </p:nvSpPr>
        <p:spPr>
          <a:xfrm>
            <a:off x="43254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A79EED-9937-F796-143F-0173FABCD123}"/>
              </a:ext>
            </a:extLst>
          </p:cNvPr>
          <p:cNvSpPr/>
          <p:nvPr/>
        </p:nvSpPr>
        <p:spPr>
          <a:xfrm>
            <a:off x="47682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CBE830-08E5-88FC-C1C4-D830FFDE7BDC}"/>
              </a:ext>
            </a:extLst>
          </p:cNvPr>
          <p:cNvSpPr/>
          <p:nvPr/>
        </p:nvSpPr>
        <p:spPr>
          <a:xfrm>
            <a:off x="52110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84438-CDC0-E6CA-0B63-C557EF575C6F}"/>
              </a:ext>
            </a:extLst>
          </p:cNvPr>
          <p:cNvSpPr txBox="1"/>
          <p:nvPr/>
        </p:nvSpPr>
        <p:spPr>
          <a:xfrm>
            <a:off x="981632" y="149868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68AD826-8326-89BC-EB9B-FCB44147A5A3}"/>
              </a:ext>
            </a:extLst>
          </p:cNvPr>
          <p:cNvSpPr/>
          <p:nvPr/>
        </p:nvSpPr>
        <p:spPr>
          <a:xfrm>
            <a:off x="21114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A8322E-C629-DAB2-6104-F2CFDA255D78}"/>
              </a:ext>
            </a:extLst>
          </p:cNvPr>
          <p:cNvSpPr/>
          <p:nvPr/>
        </p:nvSpPr>
        <p:spPr>
          <a:xfrm>
            <a:off x="25542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74E74C9-0638-C4E3-893B-13322530B0B0}"/>
              </a:ext>
            </a:extLst>
          </p:cNvPr>
          <p:cNvSpPr/>
          <p:nvPr/>
        </p:nvSpPr>
        <p:spPr>
          <a:xfrm>
            <a:off x="29970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1722C2C-E8BE-0B0D-78EB-013CFF639363}"/>
              </a:ext>
            </a:extLst>
          </p:cNvPr>
          <p:cNvSpPr/>
          <p:nvPr/>
        </p:nvSpPr>
        <p:spPr>
          <a:xfrm>
            <a:off x="34398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01F3CCC-3F66-AE15-56A7-FFC7D4E7A441}"/>
              </a:ext>
            </a:extLst>
          </p:cNvPr>
          <p:cNvSpPr/>
          <p:nvPr/>
        </p:nvSpPr>
        <p:spPr>
          <a:xfrm>
            <a:off x="38826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8CC47E-3993-1720-2E2E-DC8500DA75C4}"/>
              </a:ext>
            </a:extLst>
          </p:cNvPr>
          <p:cNvSpPr/>
          <p:nvPr/>
        </p:nvSpPr>
        <p:spPr>
          <a:xfrm>
            <a:off x="43254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DB68BE-9739-A5DF-9BD7-E662E885AA18}"/>
              </a:ext>
            </a:extLst>
          </p:cNvPr>
          <p:cNvSpPr/>
          <p:nvPr/>
        </p:nvSpPr>
        <p:spPr>
          <a:xfrm>
            <a:off x="47682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5DA86C3-6F17-43B6-7134-AFA5D9EC25B3}"/>
              </a:ext>
            </a:extLst>
          </p:cNvPr>
          <p:cNvSpPr/>
          <p:nvPr/>
        </p:nvSpPr>
        <p:spPr>
          <a:xfrm>
            <a:off x="5211087" y="242012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-2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A529B8-4713-589D-C5BB-D5B61FA13DD5}"/>
                  </a:ext>
                </a:extLst>
              </p:cNvPr>
              <p:cNvSpPr txBox="1"/>
              <p:nvPr/>
            </p:nvSpPr>
            <p:spPr>
              <a:xfrm>
                <a:off x="7535137" y="2408947"/>
                <a:ext cx="248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AA529B8-4713-589D-C5BB-D5B61FA13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37" y="2408947"/>
                <a:ext cx="2488245" cy="461665"/>
              </a:xfrm>
              <a:prstGeom prst="rect">
                <a:avLst/>
              </a:prstGeom>
              <a:blipFill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5880D17-03BB-897E-229B-B47123BEEA5B}"/>
                  </a:ext>
                </a:extLst>
              </p:cNvPr>
              <p:cNvSpPr txBox="1"/>
              <p:nvPr/>
            </p:nvSpPr>
            <p:spPr>
              <a:xfrm>
                <a:off x="6182972" y="2408947"/>
                <a:ext cx="1352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5880D17-03BB-897E-229B-B47123BEE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2" y="2408947"/>
                <a:ext cx="135216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39887E4-A2E7-D220-B6D7-95391A59A09C}"/>
              </a:ext>
            </a:extLst>
          </p:cNvPr>
          <p:cNvSpPr txBox="1"/>
          <p:nvPr/>
        </p:nvSpPr>
        <p:spPr>
          <a:xfrm>
            <a:off x="782060" y="24092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063E26-65B8-2FEE-51F4-C721AE1CFDFD}"/>
                  </a:ext>
                </a:extLst>
              </p:cNvPr>
              <p:cNvSpPr txBox="1"/>
              <p:nvPr/>
            </p:nvSpPr>
            <p:spPr>
              <a:xfrm>
                <a:off x="1283291" y="3429000"/>
                <a:ext cx="8190909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sz="2400" i="0" dirty="0">
                    <a:latin typeface="+mj-lt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latin typeface="+mj-lt"/>
                    <a:ea typeface="微软雅黑" panose="020B0503020204020204" pitchFamily="34" charset="-122"/>
                  </a:rPr>
                  <a:t>中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400" i="0" dirty="0">
                    <a:latin typeface="+mj-lt"/>
                    <a:ea typeface="微软雅黑" panose="020B0503020204020204" pitchFamily="34" charset="-122"/>
                  </a:rPr>
                  <a:t> 均加上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←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←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063E26-65B8-2FEE-51F4-C721AE1CF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91" y="3429000"/>
                <a:ext cx="8190909" cy="491417"/>
              </a:xfrm>
              <a:prstGeom prst="rect">
                <a:avLst/>
              </a:prstGeom>
              <a:blipFill>
                <a:blip r:embed="rId6"/>
                <a:stretch>
                  <a:fillRect l="-1191" t="-10000" b="-2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7A82D95-DB61-C43F-9D82-BA0FDE4BB9E6}"/>
              </a:ext>
            </a:extLst>
          </p:cNvPr>
          <p:cNvSpPr/>
          <p:nvPr/>
        </p:nvSpPr>
        <p:spPr>
          <a:xfrm>
            <a:off x="21114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23C1A0-CC94-B879-9D3E-7950FB07A80E}"/>
              </a:ext>
            </a:extLst>
          </p:cNvPr>
          <p:cNvSpPr/>
          <p:nvPr/>
        </p:nvSpPr>
        <p:spPr>
          <a:xfrm>
            <a:off x="25542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10A638-C893-D242-6F4D-F8952DAF20A2}"/>
              </a:ext>
            </a:extLst>
          </p:cNvPr>
          <p:cNvSpPr/>
          <p:nvPr/>
        </p:nvSpPr>
        <p:spPr>
          <a:xfrm>
            <a:off x="29970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4B619-6524-3C49-D3D4-64DE6C619B1E}"/>
              </a:ext>
            </a:extLst>
          </p:cNvPr>
          <p:cNvSpPr/>
          <p:nvPr/>
        </p:nvSpPr>
        <p:spPr>
          <a:xfrm>
            <a:off x="34398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2B2B34-1915-0653-56A7-26F9CC193B25}"/>
              </a:ext>
            </a:extLst>
          </p:cNvPr>
          <p:cNvSpPr/>
          <p:nvPr/>
        </p:nvSpPr>
        <p:spPr>
          <a:xfrm>
            <a:off x="38826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FFA0B9-6754-C538-3A7C-BE2C8083DF81}"/>
              </a:ext>
            </a:extLst>
          </p:cNvPr>
          <p:cNvSpPr/>
          <p:nvPr/>
        </p:nvSpPr>
        <p:spPr>
          <a:xfrm>
            <a:off x="43254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435865-FA16-B0FF-D7BE-370693624177}"/>
              </a:ext>
            </a:extLst>
          </p:cNvPr>
          <p:cNvSpPr/>
          <p:nvPr/>
        </p:nvSpPr>
        <p:spPr>
          <a:xfrm>
            <a:off x="47682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19906C-16A5-86B6-8F4F-4778CA3824F6}"/>
              </a:ext>
            </a:extLst>
          </p:cNvPr>
          <p:cNvSpPr/>
          <p:nvPr/>
        </p:nvSpPr>
        <p:spPr>
          <a:xfrm>
            <a:off x="5211087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ADE7345-20CC-A16A-05E9-1FC86F38D861}"/>
              </a:ext>
            </a:extLst>
          </p:cNvPr>
          <p:cNvSpPr txBox="1"/>
          <p:nvPr/>
        </p:nvSpPr>
        <p:spPr>
          <a:xfrm>
            <a:off x="519167" y="4231117"/>
            <a:ext cx="1326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[2,4] +2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77F0CE-7C72-3DB6-7A7D-7FB380517B53}"/>
              </a:ext>
            </a:extLst>
          </p:cNvPr>
          <p:cNvSpPr/>
          <p:nvPr/>
        </p:nvSpPr>
        <p:spPr>
          <a:xfrm>
            <a:off x="71846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F8F12A3-EF9F-B1A9-9F9E-F9491C16D029}"/>
              </a:ext>
            </a:extLst>
          </p:cNvPr>
          <p:cNvSpPr/>
          <p:nvPr/>
        </p:nvSpPr>
        <p:spPr>
          <a:xfrm>
            <a:off x="76274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DD2166C-339B-CEDD-620F-CA63CA43F8ED}"/>
              </a:ext>
            </a:extLst>
          </p:cNvPr>
          <p:cNvSpPr/>
          <p:nvPr/>
        </p:nvSpPr>
        <p:spPr>
          <a:xfrm>
            <a:off x="80702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5C9BC7-B281-285F-5EC7-7C52D99B5DDE}"/>
              </a:ext>
            </a:extLst>
          </p:cNvPr>
          <p:cNvSpPr/>
          <p:nvPr/>
        </p:nvSpPr>
        <p:spPr>
          <a:xfrm>
            <a:off x="85130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B012435-C17A-4B39-31D6-551A72876F6F}"/>
              </a:ext>
            </a:extLst>
          </p:cNvPr>
          <p:cNvSpPr/>
          <p:nvPr/>
        </p:nvSpPr>
        <p:spPr>
          <a:xfrm>
            <a:off x="89558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617EECD-0999-14E5-0681-901FF9B2F9E1}"/>
              </a:ext>
            </a:extLst>
          </p:cNvPr>
          <p:cNvSpPr/>
          <p:nvPr/>
        </p:nvSpPr>
        <p:spPr>
          <a:xfrm>
            <a:off x="93986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63B0665-DCBE-C9B3-9737-DE9121EC8A58}"/>
              </a:ext>
            </a:extLst>
          </p:cNvPr>
          <p:cNvSpPr/>
          <p:nvPr/>
        </p:nvSpPr>
        <p:spPr>
          <a:xfrm>
            <a:off x="98414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584AAEC-C7AA-4122-1F61-C70B02FD5260}"/>
              </a:ext>
            </a:extLst>
          </p:cNvPr>
          <p:cNvSpPr/>
          <p:nvPr/>
        </p:nvSpPr>
        <p:spPr>
          <a:xfrm>
            <a:off x="10284262" y="4240971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CDD0BC34-DEF3-A31F-9A7F-DFB9438254DF}"/>
              </a:ext>
            </a:extLst>
          </p:cNvPr>
          <p:cNvSpPr/>
          <p:nvPr/>
        </p:nvSpPr>
        <p:spPr>
          <a:xfrm>
            <a:off x="6123597" y="4487338"/>
            <a:ext cx="591354" cy="161248"/>
          </a:xfrm>
          <a:prstGeom prst="rightArrow">
            <a:avLst>
              <a:gd name="adj1" fmla="val 50000"/>
              <a:gd name="adj2" fmla="val 9725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C546977-A14A-7909-DC01-52D65992D0C0}"/>
              </a:ext>
            </a:extLst>
          </p:cNvPr>
          <p:cNvSpPr txBox="1"/>
          <p:nvPr/>
        </p:nvSpPr>
        <p:spPr>
          <a:xfrm>
            <a:off x="6000690" y="421093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31619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9" grpId="0" animBg="1"/>
      <p:bldP spid="10" grpId="0" animBg="1"/>
      <p:bldP spid="11" grpId="0" animBg="1"/>
      <p:bldP spid="12" grpId="0" animBg="1"/>
      <p:bldP spid="28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7" grpId="0" animBg="1"/>
      <p:bldP spid="60" grpId="0" animBg="1"/>
      <p:bldP spid="67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进阶：树状数组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907A44-7639-7728-6F4A-94E80564254B}"/>
              </a:ext>
            </a:extLst>
          </p:cNvPr>
          <p:cNvSpPr txBox="1"/>
          <p:nvPr/>
        </p:nvSpPr>
        <p:spPr>
          <a:xfrm>
            <a:off x="812722" y="108720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动态修改查询？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026413-4C66-0144-F151-D7A3121B8A22}"/>
              </a:ext>
            </a:extLst>
          </p:cNvPr>
          <p:cNvSpPr txBox="1"/>
          <p:nvPr/>
        </p:nvSpPr>
        <p:spPr>
          <a:xfrm>
            <a:off x="1296258" y="1770392"/>
            <a:ext cx="778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树状数组 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Binary Indexed Tree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Peter M. Fenwick 1994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</a:p>
        </p:txBody>
      </p:sp>
      <p:pic>
        <p:nvPicPr>
          <p:cNvPr id="11" name="图片 8197">
            <a:extLst>
              <a:ext uri="{FF2B5EF4-FFF2-40B4-BE49-F238E27FC236}">
                <a16:creationId xmlns:a16="http://schemas.microsoft.com/office/drawing/2014/main" id="{B58DE9AF-8DCB-A6BF-C54B-D5D345A3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2768"/>
          <a:stretch>
            <a:fillRect/>
          </a:stretch>
        </p:blipFill>
        <p:spPr bwMode="auto">
          <a:xfrm>
            <a:off x="3111239" y="2678152"/>
            <a:ext cx="5969522" cy="339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6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进阶：树状数组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pSp>
        <p:nvGrpSpPr>
          <p:cNvPr id="3" name="组合 9217">
            <a:extLst>
              <a:ext uri="{FF2B5EF4-FFF2-40B4-BE49-F238E27FC236}">
                <a16:creationId xmlns:a16="http://schemas.microsoft.com/office/drawing/2014/main" id="{E3544591-05ED-5E72-3737-7DCAF872FE38}"/>
              </a:ext>
            </a:extLst>
          </p:cNvPr>
          <p:cNvGrpSpPr>
            <a:grpSpLocks/>
          </p:cNvGrpSpPr>
          <p:nvPr/>
        </p:nvGrpSpPr>
        <p:grpSpPr bwMode="auto">
          <a:xfrm>
            <a:off x="944860" y="1393022"/>
            <a:ext cx="10302279" cy="3160711"/>
            <a:chOff x="0" y="0"/>
            <a:chExt cx="9524" cy="2624"/>
          </a:xfrm>
        </p:grpSpPr>
        <p:pic>
          <p:nvPicPr>
            <p:cNvPr id="4" name="图片 12">
              <a:extLst>
                <a:ext uri="{FF2B5EF4-FFF2-40B4-BE49-F238E27FC236}">
                  <a16:creationId xmlns:a16="http://schemas.microsoft.com/office/drawing/2014/main" id="{D5FF7091-C7C4-6C06-7946-DE479F21C8A5}"/>
                </a:ext>
              </a:extLst>
            </p:cNvPr>
            <p:cNvPicPr>
              <a:picLocks noGrp="1"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525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本框 9219">
              <a:extLst>
                <a:ext uri="{FF2B5EF4-FFF2-40B4-BE49-F238E27FC236}">
                  <a16:creationId xmlns:a16="http://schemas.microsoft.com/office/drawing/2014/main" id="{F08969EC-46D2-5330-75DD-9D1ED1F5B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13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" name="文本框 9220">
              <a:extLst>
                <a:ext uri="{FF2B5EF4-FFF2-40B4-BE49-F238E27FC236}">
                  <a16:creationId xmlns:a16="http://schemas.microsoft.com/office/drawing/2014/main" id="{184F9599-7FDE-34BA-1E87-89413DF8B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81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811369-1A36-B28E-6607-FBE89E68AD55}"/>
                  </a:ext>
                </a:extLst>
              </p:cNvPr>
              <p:cNvSpPr txBox="1"/>
              <p:nvPr/>
            </p:nvSpPr>
            <p:spPr>
              <a:xfrm>
                <a:off x="944860" y="5448416"/>
                <a:ext cx="576106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管辖长度：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为二进制末尾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的个数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811369-1A36-B28E-6607-FBE89E68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60" y="5448416"/>
                <a:ext cx="5761064" cy="468205"/>
              </a:xfrm>
              <a:prstGeom prst="rect">
                <a:avLst/>
              </a:prstGeom>
              <a:blipFill>
                <a:blip r:embed="rId5"/>
                <a:stretch>
                  <a:fillRect l="-1693" t="-9091" r="-63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05AA38-5B16-02C5-3806-22954505ADD2}"/>
                  </a:ext>
                </a:extLst>
              </p:cNvPr>
              <p:cNvSpPr txBox="1"/>
              <p:nvPr/>
            </p:nvSpPr>
            <p:spPr>
              <a:xfrm>
                <a:off x="3048000" y="4726031"/>
                <a:ext cx="6096000" cy="550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–</m:t>
                          </m:r>
                          <m:sSup>
                            <m:sSup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+ 1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05AA38-5B16-02C5-3806-22954505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26031"/>
                <a:ext cx="6096000" cy="550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0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进阶：树状数组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811369-1A36-B28E-6607-FBE89E68AD55}"/>
              </a:ext>
            </a:extLst>
          </p:cNvPr>
          <p:cNvSpPr txBox="1"/>
          <p:nvPr/>
        </p:nvSpPr>
        <p:spPr>
          <a:xfrm>
            <a:off x="944860" y="1162189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二进制末尾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E67962-3EF4-505C-DB3F-1A0A2C1E83E8}"/>
              </a:ext>
            </a:extLst>
          </p:cNvPr>
          <p:cNvSpPr txBox="1"/>
          <p:nvPr/>
        </p:nvSpPr>
        <p:spPr>
          <a:xfrm>
            <a:off x="4267200" y="1162188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&amp; (-x)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02B50-5FF4-84DD-5293-6BB0FEE4FE9A}"/>
              </a:ext>
            </a:extLst>
          </p:cNvPr>
          <p:cNvSpPr txBox="1"/>
          <p:nvPr/>
        </p:nvSpPr>
        <p:spPr>
          <a:xfrm>
            <a:off x="944860" y="2074040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(…)10…00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9CF1B9-F437-8084-805E-9999B4646413}"/>
              </a:ext>
            </a:extLst>
          </p:cNvPr>
          <p:cNvSpPr txBox="1"/>
          <p:nvPr/>
        </p:nvSpPr>
        <p:spPr>
          <a:xfrm>
            <a:off x="944860" y="3080849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[…]01…11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CDECBB-4298-5BF5-3384-061B6A34404C}"/>
              </a:ext>
            </a:extLst>
          </p:cNvPr>
          <p:cNvSpPr txBox="1"/>
          <p:nvPr/>
        </p:nvSpPr>
        <p:spPr>
          <a:xfrm>
            <a:off x="3148348" y="3080849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[…]10…00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C43A4AF-373D-68DA-00B3-6B62EF3E62FF}"/>
              </a:ext>
            </a:extLst>
          </p:cNvPr>
          <p:cNvSpPr/>
          <p:nvPr/>
        </p:nvSpPr>
        <p:spPr>
          <a:xfrm rot="5400000">
            <a:off x="1521299" y="2727654"/>
            <a:ext cx="461665" cy="161248"/>
          </a:xfrm>
          <a:prstGeom prst="rightArrow">
            <a:avLst>
              <a:gd name="adj1" fmla="val 50000"/>
              <a:gd name="adj2" fmla="val 9725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DB6FDE9-BD48-1B0D-60CB-17EAC0962097}"/>
              </a:ext>
            </a:extLst>
          </p:cNvPr>
          <p:cNvSpPr/>
          <p:nvPr/>
        </p:nvSpPr>
        <p:spPr>
          <a:xfrm>
            <a:off x="2623044" y="3258853"/>
            <a:ext cx="461665" cy="161248"/>
          </a:xfrm>
          <a:prstGeom prst="rightArrow">
            <a:avLst>
              <a:gd name="adj1" fmla="val 50000"/>
              <a:gd name="adj2" fmla="val 9725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5DE2F7-E8B9-8E1F-0684-E8FC321BB042}"/>
              </a:ext>
            </a:extLst>
          </p:cNvPr>
          <p:cNvSpPr txBox="1"/>
          <p:nvPr/>
        </p:nvSpPr>
        <p:spPr>
          <a:xfrm>
            <a:off x="1752131" y="26228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取反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55771F-6410-0EBB-E153-AB69BDA78048}"/>
              </a:ext>
            </a:extLst>
          </p:cNvPr>
          <p:cNvSpPr txBox="1"/>
          <p:nvPr/>
        </p:nvSpPr>
        <p:spPr>
          <a:xfrm>
            <a:off x="2623044" y="300727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endParaRPr lang="zh-CN" altLang="en-US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5ABD47-54CA-55AA-36E7-20D2CA9C1706}"/>
              </a:ext>
            </a:extLst>
          </p:cNvPr>
          <p:cNvSpPr txBox="1"/>
          <p:nvPr/>
        </p:nvSpPr>
        <p:spPr>
          <a:xfrm>
            <a:off x="944860" y="4009763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[1, 6]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之和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DC003D-5A73-567A-30F3-8CE84F34EB57}"/>
              </a:ext>
            </a:extLst>
          </p:cNvPr>
          <p:cNvSpPr txBox="1"/>
          <p:nvPr/>
        </p:nvSpPr>
        <p:spPr>
          <a:xfrm>
            <a:off x="1509819" y="4661527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C[6] + C[4] 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8" name="组合 9217">
            <a:extLst>
              <a:ext uri="{FF2B5EF4-FFF2-40B4-BE49-F238E27FC236}">
                <a16:creationId xmlns:a16="http://schemas.microsoft.com/office/drawing/2014/main" id="{09BC8AB3-02B2-EC19-7495-FAB5F339D1EE}"/>
              </a:ext>
            </a:extLst>
          </p:cNvPr>
          <p:cNvGrpSpPr>
            <a:grpSpLocks/>
          </p:cNvGrpSpPr>
          <p:nvPr/>
        </p:nvGrpSpPr>
        <p:grpSpPr bwMode="auto">
          <a:xfrm>
            <a:off x="5243978" y="1778279"/>
            <a:ext cx="6744738" cy="2069267"/>
            <a:chOff x="0" y="0"/>
            <a:chExt cx="9524" cy="2624"/>
          </a:xfrm>
        </p:grpSpPr>
        <p:pic>
          <p:nvPicPr>
            <p:cNvPr id="29" name="图片 12">
              <a:extLst>
                <a:ext uri="{FF2B5EF4-FFF2-40B4-BE49-F238E27FC236}">
                  <a16:creationId xmlns:a16="http://schemas.microsoft.com/office/drawing/2014/main" id="{E909A8E9-EA0E-F97D-4183-4CFC73A8FB05}"/>
                </a:ext>
              </a:extLst>
            </p:cNvPr>
            <p:cNvPicPr>
              <a:picLocks noGrp="1"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525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9219">
              <a:extLst>
                <a:ext uri="{FF2B5EF4-FFF2-40B4-BE49-F238E27FC236}">
                  <a16:creationId xmlns:a16="http://schemas.microsoft.com/office/drawing/2014/main" id="{1A39BCAE-5D98-0951-F0EB-2E86A33CC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13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1" name="文本框 9220">
              <a:extLst>
                <a:ext uri="{FF2B5EF4-FFF2-40B4-BE49-F238E27FC236}">
                  <a16:creationId xmlns:a16="http://schemas.microsoft.com/office/drawing/2014/main" id="{1DF93784-0D23-25AB-FFB7-F95CAF7AB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81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8D99805-CAC8-79CB-8DBE-80C850B61006}"/>
              </a:ext>
            </a:extLst>
          </p:cNvPr>
          <p:cNvSpPr txBox="1"/>
          <p:nvPr/>
        </p:nvSpPr>
        <p:spPr>
          <a:xfrm>
            <a:off x="3500942" y="4661527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C[(110)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]+C[(100)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3D75EE0-19F7-52ED-EA4B-71022106766E}"/>
                  </a:ext>
                </a:extLst>
              </p:cNvPr>
              <p:cNvSpPr txBox="1"/>
              <p:nvPr/>
            </p:nvSpPr>
            <p:spPr>
              <a:xfrm>
                <a:off x="1509819" y="5235988"/>
                <a:ext cx="2728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lowbit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3D75EE0-19F7-52ED-EA4B-71022106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19" y="5235988"/>
                <a:ext cx="2728760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/>
      <p:bldP spid="27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进阶：树状数组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811369-1A36-B28E-6607-FBE89E68AD55}"/>
              </a:ext>
            </a:extLst>
          </p:cNvPr>
          <p:cNvSpPr txBox="1"/>
          <p:nvPr/>
        </p:nvSpPr>
        <p:spPr>
          <a:xfrm>
            <a:off x="944860" y="11621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单点修改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5ABD47-54CA-55AA-36E7-20D2CA9C1706}"/>
              </a:ext>
            </a:extLst>
          </p:cNvPr>
          <p:cNvSpPr txBox="1"/>
          <p:nvPr/>
        </p:nvSpPr>
        <p:spPr>
          <a:xfrm>
            <a:off x="1484610" y="177753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修改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A[3]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DC003D-5A73-567A-30F3-8CE84F34EB57}"/>
              </a:ext>
            </a:extLst>
          </p:cNvPr>
          <p:cNvSpPr txBox="1"/>
          <p:nvPr/>
        </p:nvSpPr>
        <p:spPr>
          <a:xfrm>
            <a:off x="1484610" y="2392874"/>
            <a:ext cx="365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只有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C[3] C[4] C[8]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受影响</a:t>
            </a:r>
          </a:p>
        </p:txBody>
      </p:sp>
      <p:grpSp>
        <p:nvGrpSpPr>
          <p:cNvPr id="28" name="组合 9217">
            <a:extLst>
              <a:ext uri="{FF2B5EF4-FFF2-40B4-BE49-F238E27FC236}">
                <a16:creationId xmlns:a16="http://schemas.microsoft.com/office/drawing/2014/main" id="{09BC8AB3-02B2-EC19-7495-FAB5F339D1EE}"/>
              </a:ext>
            </a:extLst>
          </p:cNvPr>
          <p:cNvGrpSpPr>
            <a:grpSpLocks/>
          </p:cNvGrpSpPr>
          <p:nvPr/>
        </p:nvGrpSpPr>
        <p:grpSpPr bwMode="auto">
          <a:xfrm>
            <a:off x="2281961" y="3780139"/>
            <a:ext cx="7628077" cy="2340273"/>
            <a:chOff x="0" y="0"/>
            <a:chExt cx="9524" cy="2624"/>
          </a:xfrm>
        </p:grpSpPr>
        <p:pic>
          <p:nvPicPr>
            <p:cNvPr id="29" name="图片 12">
              <a:extLst>
                <a:ext uri="{FF2B5EF4-FFF2-40B4-BE49-F238E27FC236}">
                  <a16:creationId xmlns:a16="http://schemas.microsoft.com/office/drawing/2014/main" id="{E909A8E9-EA0E-F97D-4183-4CFC73A8FB05}"/>
                </a:ext>
              </a:extLst>
            </p:cNvPr>
            <p:cNvPicPr>
              <a:picLocks noGrp="1"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525" cy="2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9219">
              <a:extLst>
                <a:ext uri="{FF2B5EF4-FFF2-40B4-BE49-F238E27FC236}">
                  <a16:creationId xmlns:a16="http://schemas.microsoft.com/office/drawing/2014/main" id="{1A39BCAE-5D98-0951-F0EB-2E86A33CC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13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1" name="文本框 9220">
              <a:extLst>
                <a:ext uri="{FF2B5EF4-FFF2-40B4-BE49-F238E27FC236}">
                  <a16:creationId xmlns:a16="http://schemas.microsoft.com/office/drawing/2014/main" id="{1DF93784-0D23-25AB-FFB7-F95CAF7AB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814"/>
              <a:ext cx="488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ea typeface="宋体" panose="02010600030101010101" pitchFamily="2" charset="-122"/>
                </a:rPr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3D75EE0-19F7-52ED-EA4B-71022106766E}"/>
                  </a:ext>
                </a:extLst>
              </p:cNvPr>
              <p:cNvSpPr txBox="1"/>
              <p:nvPr/>
            </p:nvSpPr>
            <p:spPr>
              <a:xfrm>
                <a:off x="5683901" y="2967335"/>
                <a:ext cx="2728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lowbit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3D75EE0-19F7-52ED-EA4B-71022106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901" y="2967335"/>
                <a:ext cx="2728760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B15CFB1-D68F-6AA1-253D-D40302C2AF3E}"/>
              </a:ext>
            </a:extLst>
          </p:cNvPr>
          <p:cNvSpPr txBox="1"/>
          <p:nvPr/>
        </p:nvSpPr>
        <p:spPr>
          <a:xfrm>
            <a:off x="1484610" y="2972684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C[(11)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 C[(100)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 C[(1000)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]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4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历年课程成绩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75C411D-08A6-DC3F-2E8A-7693642D78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838983"/>
              </p:ext>
            </p:extLst>
          </p:nvPr>
        </p:nvGraphicFramePr>
        <p:xfrm>
          <a:off x="1755775" y="1141636"/>
          <a:ext cx="8680450" cy="5098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25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127E5471-E9AD-04B2-5315-83290E9385E3}"/>
              </a:ext>
            </a:extLst>
          </p:cNvPr>
          <p:cNvSpPr/>
          <p:nvPr/>
        </p:nvSpPr>
        <p:spPr>
          <a:xfrm>
            <a:off x="439420" y="1915747"/>
            <a:ext cx="11310620" cy="1904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88C2D3-64D1-C347-F486-CDA20933437F}"/>
              </a:ext>
            </a:extLst>
          </p:cNvPr>
          <p:cNvSpPr/>
          <p:nvPr/>
        </p:nvSpPr>
        <p:spPr>
          <a:xfrm>
            <a:off x="441960" y="4037074"/>
            <a:ext cx="11308080" cy="1429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实验成绩赋分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9521C6A2-136C-8622-95D1-769394520935}"/>
              </a:ext>
            </a:extLst>
          </p:cNvPr>
          <p:cNvSpPr/>
          <p:nvPr/>
        </p:nvSpPr>
        <p:spPr>
          <a:xfrm>
            <a:off x="1112686" y="1133942"/>
            <a:ext cx="5966460" cy="4586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基础题总分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8D1240-1020-8A72-63F7-0B37083B4E95}"/>
              </a:ext>
            </a:extLst>
          </p:cNvPr>
          <p:cNvSpPr/>
          <p:nvPr/>
        </p:nvSpPr>
        <p:spPr>
          <a:xfrm>
            <a:off x="7079146" y="1133942"/>
            <a:ext cx="3063074" cy="45863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拓展题总分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354514-4B51-5B5A-18E0-6583EE77273E}"/>
              </a:ext>
            </a:extLst>
          </p:cNvPr>
          <p:cNvSpPr/>
          <p:nvPr/>
        </p:nvSpPr>
        <p:spPr>
          <a:xfrm>
            <a:off x="1112686" y="4640672"/>
            <a:ext cx="5097946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C5E98C-9BF5-3540-05CC-8FF0A5C655C1}"/>
              </a:ext>
            </a:extLst>
          </p:cNvPr>
          <p:cNvSpPr/>
          <p:nvPr/>
        </p:nvSpPr>
        <p:spPr>
          <a:xfrm>
            <a:off x="6210632" y="4640671"/>
            <a:ext cx="868514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FA8B1D-9D59-EE49-08D8-6F31808B042C}"/>
              </a:ext>
            </a:extLst>
          </p:cNvPr>
          <p:cNvSpPr/>
          <p:nvPr/>
        </p:nvSpPr>
        <p:spPr>
          <a:xfrm>
            <a:off x="1112686" y="2078736"/>
            <a:ext cx="5966460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50240A-1ABC-B286-826B-95FA393B9945}"/>
              </a:ext>
            </a:extLst>
          </p:cNvPr>
          <p:cNvSpPr/>
          <p:nvPr/>
        </p:nvSpPr>
        <p:spPr>
          <a:xfrm>
            <a:off x="1112686" y="5116071"/>
            <a:ext cx="4442294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0E428-17AE-C100-59FE-79AFDBB95AC0}"/>
              </a:ext>
            </a:extLst>
          </p:cNvPr>
          <p:cNvSpPr/>
          <p:nvPr/>
        </p:nvSpPr>
        <p:spPr>
          <a:xfrm>
            <a:off x="5554980" y="5116070"/>
            <a:ext cx="1524166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77A8C5-4372-E8B3-2F74-B2BDA3707017}"/>
              </a:ext>
            </a:extLst>
          </p:cNvPr>
          <p:cNvSpPr txBox="1"/>
          <p:nvPr/>
        </p:nvSpPr>
        <p:spPr>
          <a:xfrm>
            <a:off x="10667135" y="4397846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90</a:t>
            </a:r>
            <a:endParaRPr lang="zh-CN" altLang="en-US" sz="4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8EF4DDA-64F8-4BF7-C4B6-DFCB02D79AA8}"/>
              </a:ext>
            </a:extLst>
          </p:cNvPr>
          <p:cNvSpPr/>
          <p:nvPr/>
        </p:nvSpPr>
        <p:spPr>
          <a:xfrm>
            <a:off x="7079146" y="2078735"/>
            <a:ext cx="3063074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7DFEB4-D0D0-7C5C-05CA-8B3B5D703004}"/>
              </a:ext>
            </a:extLst>
          </p:cNvPr>
          <p:cNvSpPr txBox="1"/>
          <p:nvPr/>
        </p:nvSpPr>
        <p:spPr>
          <a:xfrm>
            <a:off x="10527418" y="2067717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2"/>
                </a:solidFill>
              </a:rPr>
              <a:t>100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B9A7D-D024-7B05-150E-32317BCDAFC1}"/>
              </a:ext>
            </a:extLst>
          </p:cNvPr>
          <p:cNvSpPr txBox="1"/>
          <p:nvPr/>
        </p:nvSpPr>
        <p:spPr>
          <a:xfrm>
            <a:off x="10672766" y="3073212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95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5610290-62F9-7DC4-F56D-3EA93E1079A3}"/>
              </a:ext>
            </a:extLst>
          </p:cNvPr>
          <p:cNvSpPr/>
          <p:nvPr/>
        </p:nvSpPr>
        <p:spPr>
          <a:xfrm>
            <a:off x="1112686" y="3096683"/>
            <a:ext cx="5974080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BCFE06A-6BC4-ACFF-4052-2210FBCDEF25}"/>
              </a:ext>
            </a:extLst>
          </p:cNvPr>
          <p:cNvSpPr/>
          <p:nvPr/>
        </p:nvSpPr>
        <p:spPr>
          <a:xfrm>
            <a:off x="7086766" y="3096682"/>
            <a:ext cx="1447634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90AB64A-7FDA-C36E-F501-7198B1CC8620}"/>
              </a:ext>
            </a:extLst>
          </p:cNvPr>
          <p:cNvSpPr txBox="1"/>
          <p:nvPr/>
        </p:nvSpPr>
        <p:spPr>
          <a:xfrm>
            <a:off x="3933383" y="241932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573F16-F388-F93C-2A01-4256C1C0FC93}"/>
              </a:ext>
            </a:extLst>
          </p:cNvPr>
          <p:cNvSpPr/>
          <p:nvPr/>
        </p:nvSpPr>
        <p:spPr>
          <a:xfrm>
            <a:off x="439420" y="5683259"/>
            <a:ext cx="11308080" cy="5434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4E2CFEE-F325-6A55-B402-572B7ABB4092}"/>
                  </a:ext>
                </a:extLst>
              </p:cNvPr>
              <p:cNvSpPr/>
              <p:nvPr/>
            </p:nvSpPr>
            <p:spPr>
              <a:xfrm>
                <a:off x="1112686" y="5852132"/>
                <a:ext cx="4792814" cy="205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0.7 base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44E2CFEE-F325-6A55-B402-572B7ABB4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686" y="5852132"/>
                <a:ext cx="4792814" cy="205740"/>
              </a:xfrm>
              <a:prstGeom prst="roundRect">
                <a:avLst/>
              </a:prstGeom>
              <a:blipFill>
                <a:blip r:embed="rId4"/>
                <a:stretch>
                  <a:fillRect t="-25000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2EEE84F-1837-F933-0E48-0704B471F01D}"/>
              </a:ext>
            </a:extLst>
          </p:cNvPr>
          <p:cNvSpPr/>
          <p:nvPr/>
        </p:nvSpPr>
        <p:spPr>
          <a:xfrm>
            <a:off x="1112686" y="4161670"/>
            <a:ext cx="5966460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C4DA364-1379-F548-8E1A-3DABBB467BF3}"/>
              </a:ext>
            </a:extLst>
          </p:cNvPr>
          <p:cNvSpPr txBox="1"/>
          <p:nvPr/>
        </p:nvSpPr>
        <p:spPr>
          <a:xfrm>
            <a:off x="10657262" y="5598080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80+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08849E7-502C-2D49-C0DD-2E9E3274F595}"/>
              </a:ext>
            </a:extLst>
          </p:cNvPr>
          <p:cNvSpPr/>
          <p:nvPr/>
        </p:nvSpPr>
        <p:spPr>
          <a:xfrm>
            <a:off x="1112686" y="2507086"/>
            <a:ext cx="5966460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37E5822-986A-B8DC-B7F3-AF523C9CD9A6}"/>
              </a:ext>
            </a:extLst>
          </p:cNvPr>
          <p:cNvSpPr/>
          <p:nvPr/>
        </p:nvSpPr>
        <p:spPr>
          <a:xfrm>
            <a:off x="7086766" y="2507085"/>
            <a:ext cx="2400300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E05CFB-EF53-F99B-A9D7-DF2788E961F6}"/>
              </a:ext>
            </a:extLst>
          </p:cNvPr>
          <p:cNvSpPr/>
          <p:nvPr/>
        </p:nvSpPr>
        <p:spPr>
          <a:xfrm>
            <a:off x="1112686" y="3503461"/>
            <a:ext cx="5600845" cy="20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601F897-E6C6-58B3-7E09-453916171AED}"/>
              </a:ext>
            </a:extLst>
          </p:cNvPr>
          <p:cNvSpPr/>
          <p:nvPr/>
        </p:nvSpPr>
        <p:spPr>
          <a:xfrm>
            <a:off x="6713531" y="3503460"/>
            <a:ext cx="959809" cy="2057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4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超时提交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026" name="Picture 2" descr="补交折扣">
            <a:extLst>
              <a:ext uri="{FF2B5EF4-FFF2-40B4-BE49-F238E27FC236}">
                <a16:creationId xmlns:a16="http://schemas.microsoft.com/office/drawing/2014/main" id="{BE36E030-5C72-66A9-EE9F-BB2B0503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12" y="1244074"/>
            <a:ext cx="8832375" cy="40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A1086E6-0EB9-F755-364F-09CD894A0AF1}"/>
              </a:ext>
            </a:extLst>
          </p:cNvPr>
          <p:cNvSpPr txBox="1"/>
          <p:nvPr/>
        </p:nvSpPr>
        <p:spPr>
          <a:xfrm>
            <a:off x="3048000" y="56139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Source:</a:t>
            </a:r>
            <a:r>
              <a:rPr lang="en-US" altLang="zh-CN" dirty="0"/>
              <a:t> </a:t>
            </a:r>
            <a:r>
              <a:rPr lang="zh-CN" altLang="en-US" dirty="0"/>
              <a:t>https://dsa.cs.tsinghua.edu.cn/oj/static/pa-book.html</a:t>
            </a:r>
          </a:p>
        </p:txBody>
      </p:sp>
    </p:spTree>
    <p:extLst>
      <p:ext uri="{BB962C8B-B14F-4D97-AF65-F5344CB8AC3E}">
        <p14:creationId xmlns:p14="http://schemas.microsoft.com/office/powerpoint/2010/main" val="9034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超时提交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41833BC-50FD-083B-CF42-2CA2B91A1CBE}"/>
              </a:ext>
            </a:extLst>
          </p:cNvPr>
          <p:cNvCxnSpPr>
            <a:cxnSpLocks/>
          </p:cNvCxnSpPr>
          <p:nvPr/>
        </p:nvCxnSpPr>
        <p:spPr>
          <a:xfrm>
            <a:off x="1768371" y="4867484"/>
            <a:ext cx="86415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D9E78D-1F6C-17EB-DF7A-E3A244F0CAB7}"/>
              </a:ext>
            </a:extLst>
          </p:cNvPr>
          <p:cNvSpPr txBox="1"/>
          <p:nvPr/>
        </p:nvSpPr>
        <p:spPr>
          <a:xfrm>
            <a:off x="5040396" y="504280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+48h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20FFF6-7DCF-B90F-700C-6B0F2B692438}"/>
              </a:ext>
            </a:extLst>
          </p:cNvPr>
          <p:cNvSpPr txBox="1"/>
          <p:nvPr/>
        </p:nvSpPr>
        <p:spPr>
          <a:xfrm>
            <a:off x="6856687" y="504280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+72h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EFDD47-101B-9BF9-3DA5-EBCE006980EF}"/>
              </a:ext>
            </a:extLst>
          </p:cNvPr>
          <p:cNvSpPr/>
          <p:nvPr/>
        </p:nvSpPr>
        <p:spPr>
          <a:xfrm>
            <a:off x="1768371" y="1956765"/>
            <a:ext cx="36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9518BF-2397-A390-9227-4ABB3803E974}"/>
              </a:ext>
            </a:extLst>
          </p:cNvPr>
          <p:cNvSpPr/>
          <p:nvPr/>
        </p:nvSpPr>
        <p:spPr>
          <a:xfrm>
            <a:off x="5384662" y="2100764"/>
            <a:ext cx="18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486C04-0313-6DA4-F1E8-21F3C02E9376}"/>
              </a:ext>
            </a:extLst>
          </p:cNvPr>
          <p:cNvSpPr/>
          <p:nvPr/>
        </p:nvSpPr>
        <p:spPr>
          <a:xfrm>
            <a:off x="7196786" y="2244765"/>
            <a:ext cx="18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D6D7B2-83DD-F9BC-B96F-411A0E601E84}"/>
              </a:ext>
            </a:extLst>
          </p:cNvPr>
          <p:cNvSpPr txBox="1"/>
          <p:nvPr/>
        </p:nvSpPr>
        <p:spPr>
          <a:xfrm>
            <a:off x="3300509" y="15736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8A0332-BB7A-ADDB-20E6-1692E5FB6D8C}"/>
              </a:ext>
            </a:extLst>
          </p:cNvPr>
          <p:cNvSpPr txBox="1"/>
          <p:nvPr/>
        </p:nvSpPr>
        <p:spPr>
          <a:xfrm>
            <a:off x="6056729" y="17308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1C3F60-2012-AD22-032D-BB94220BE62D}"/>
              </a:ext>
            </a:extLst>
          </p:cNvPr>
          <p:cNvSpPr txBox="1"/>
          <p:nvPr/>
        </p:nvSpPr>
        <p:spPr>
          <a:xfrm>
            <a:off x="7883124" y="1875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4FCB903-6360-C6EF-42AB-A3BCFDC9D1B3}"/>
              </a:ext>
            </a:extLst>
          </p:cNvPr>
          <p:cNvCxnSpPr>
            <a:cxnSpLocks/>
          </p:cNvCxnSpPr>
          <p:nvPr/>
        </p:nvCxnSpPr>
        <p:spPr>
          <a:xfrm>
            <a:off x="5368371" y="1979625"/>
            <a:ext cx="0" cy="288785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FA2A6C-9D00-6953-EC31-C326FD938B9D}"/>
              </a:ext>
            </a:extLst>
          </p:cNvPr>
          <p:cNvCxnSpPr>
            <a:cxnSpLocks/>
          </p:cNvCxnSpPr>
          <p:nvPr/>
        </p:nvCxnSpPr>
        <p:spPr>
          <a:xfrm>
            <a:off x="7184662" y="2123624"/>
            <a:ext cx="0" cy="27964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A8024E5-3CD8-A814-6AD6-DABAFA8FFA4B}"/>
              </a:ext>
            </a:extLst>
          </p:cNvPr>
          <p:cNvCxnSpPr>
            <a:cxnSpLocks/>
          </p:cNvCxnSpPr>
          <p:nvPr/>
        </p:nvCxnSpPr>
        <p:spPr>
          <a:xfrm>
            <a:off x="1780494" y="1956765"/>
            <a:ext cx="0" cy="29107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F160039-8776-AEFF-6155-C5F496AE32E3}"/>
              </a:ext>
            </a:extLst>
          </p:cNvPr>
          <p:cNvCxnSpPr>
            <a:cxnSpLocks/>
          </p:cNvCxnSpPr>
          <p:nvPr/>
        </p:nvCxnSpPr>
        <p:spPr>
          <a:xfrm>
            <a:off x="9000201" y="2275538"/>
            <a:ext cx="0" cy="25919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27EB60D-E2BF-FD5E-A822-1E6F26407DC5}"/>
              </a:ext>
            </a:extLst>
          </p:cNvPr>
          <p:cNvSpPr txBox="1"/>
          <p:nvPr/>
        </p:nvSpPr>
        <p:spPr>
          <a:xfrm>
            <a:off x="8668811" y="504280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+96h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189D18-B4DE-B16B-4EF9-F15294293343}"/>
              </a:ext>
            </a:extLst>
          </p:cNvPr>
          <p:cNvSpPr txBox="1"/>
          <p:nvPr/>
        </p:nvSpPr>
        <p:spPr>
          <a:xfrm>
            <a:off x="1510227" y="50428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due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学术诚信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A14037-FD37-5E51-F455-50DFED29C743}"/>
              </a:ext>
            </a:extLst>
          </p:cNvPr>
          <p:cNvSpPr txBox="1"/>
          <p:nvPr/>
        </p:nvSpPr>
        <p:spPr>
          <a:xfrm>
            <a:off x="946668" y="145984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某次提交的代码重复率过高将被标记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F6186-AAB0-179A-F120-7EC650BEF882}"/>
              </a:ext>
            </a:extLst>
          </p:cNvPr>
          <p:cNvSpPr txBox="1"/>
          <p:nvPr/>
        </p:nvSpPr>
        <p:spPr>
          <a:xfrm>
            <a:off x="946668" y="2430806"/>
            <a:ext cx="784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视情况严重程度而扣分，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2023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年扣分系数为 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2.0</a:t>
            </a:r>
            <a:endParaRPr lang="zh-CN" altLang="en-US" sz="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04E1F0-654A-CA3E-ADC1-A944432CD252}"/>
              </a:ext>
            </a:extLst>
          </p:cNvPr>
          <p:cNvSpPr txBox="1"/>
          <p:nvPr/>
        </p:nvSpPr>
        <p:spPr>
          <a:xfrm>
            <a:off x="946668" y="340177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经常性的抄袭行为将被额外扣分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E9A05B-82EF-A9CA-FC25-1FAF222104E8}"/>
              </a:ext>
            </a:extLst>
          </p:cNvPr>
          <p:cNvSpPr txBox="1"/>
          <p:nvPr/>
        </p:nvSpPr>
        <p:spPr>
          <a:xfrm>
            <a:off x="946668" y="437273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修改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OJ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密码！</a:t>
            </a:r>
          </a:p>
        </p:txBody>
      </p:sp>
    </p:spTree>
    <p:extLst>
      <p:ext uri="{BB962C8B-B14F-4D97-AF65-F5344CB8AC3E}">
        <p14:creationId xmlns:p14="http://schemas.microsoft.com/office/powerpoint/2010/main" val="42501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融会贯通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EBD8955-99A6-3CC6-009F-51C214F5F0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447" b="5706"/>
          <a:stretch/>
        </p:blipFill>
        <p:spPr>
          <a:xfrm>
            <a:off x="565429" y="1476588"/>
            <a:ext cx="4618553" cy="431348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B9EE3D7-9D45-ED29-5573-C5CAA67F049F}"/>
              </a:ext>
            </a:extLst>
          </p:cNvPr>
          <p:cNvCxnSpPr/>
          <p:nvPr/>
        </p:nvCxnSpPr>
        <p:spPr>
          <a:xfrm>
            <a:off x="5852018" y="5271870"/>
            <a:ext cx="5067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6AECB48-B0CB-73EF-2078-F1323BB3880F}"/>
              </a:ext>
            </a:extLst>
          </p:cNvPr>
          <p:cNvSpPr txBox="1"/>
          <p:nvPr/>
        </p:nvSpPr>
        <p:spPr>
          <a:xfrm>
            <a:off x="6864897" y="5504850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97BB16-D7D3-441E-0B23-4672F6624A43}"/>
              </a:ext>
            </a:extLst>
          </p:cNvPr>
          <p:cNvSpPr txBox="1"/>
          <p:nvPr/>
        </p:nvSpPr>
        <p:spPr>
          <a:xfrm>
            <a:off x="8279685" y="5503064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一系列优化后的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06BF33-506F-976B-4953-F7A02FEFBA16}"/>
              </a:ext>
            </a:extLst>
          </p:cNvPr>
          <p:cNvSpPr/>
          <p:nvPr/>
        </p:nvSpPr>
        <p:spPr>
          <a:xfrm>
            <a:off x="7291200" y="2035324"/>
            <a:ext cx="122918" cy="3240000"/>
          </a:xfrm>
          <a:prstGeom prst="rect">
            <a:avLst/>
          </a:prstGeom>
          <a:solidFill>
            <a:srgbClr val="F379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FC86EE-9131-C2E2-0619-655FD82C7DF2}"/>
              </a:ext>
            </a:extLst>
          </p:cNvPr>
          <p:cNvSpPr txBox="1"/>
          <p:nvPr/>
        </p:nvSpPr>
        <p:spPr>
          <a:xfrm>
            <a:off x="6905088" y="1643014"/>
            <a:ext cx="89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20min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D1E3BD-DABF-B9C2-9FBF-31D75133D0D5}"/>
              </a:ext>
            </a:extLst>
          </p:cNvPr>
          <p:cNvSpPr/>
          <p:nvPr/>
        </p:nvSpPr>
        <p:spPr>
          <a:xfrm>
            <a:off x="9366939" y="4976524"/>
            <a:ext cx="122918" cy="29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53FAFF-0C26-FB40-5E34-41CCA32C9371}"/>
              </a:ext>
            </a:extLst>
          </p:cNvPr>
          <p:cNvSpPr txBox="1"/>
          <p:nvPr/>
        </p:nvSpPr>
        <p:spPr>
          <a:xfrm>
            <a:off x="8885872" y="4582744"/>
            <a:ext cx="108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2min 20s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9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融会贯通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81E616-A37C-94DA-3825-F105A190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1277774"/>
            <a:ext cx="83439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November 20,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进阶：前缀和 </a:t>
            </a:r>
            <a:r>
              <a:rPr lang="en-US" altLang="zh-CN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&amp; </a:t>
            </a: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差分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A7A5F1-4621-44C7-C942-60400AF0B959}"/>
              </a:ext>
            </a:extLst>
          </p:cNvPr>
          <p:cNvSpPr/>
          <p:nvPr/>
        </p:nvSpPr>
        <p:spPr>
          <a:xfrm>
            <a:off x="21114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BCC287-C1F4-7AE4-111A-5F2405FE92CA}"/>
              </a:ext>
            </a:extLst>
          </p:cNvPr>
          <p:cNvSpPr/>
          <p:nvPr/>
        </p:nvSpPr>
        <p:spPr>
          <a:xfrm>
            <a:off x="25542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1C844A-106D-AE99-09AB-E6AC23C8D974}"/>
              </a:ext>
            </a:extLst>
          </p:cNvPr>
          <p:cNvSpPr/>
          <p:nvPr/>
        </p:nvSpPr>
        <p:spPr>
          <a:xfrm>
            <a:off x="29970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A05479-2DA8-2F4E-CDEA-2CBC27D47FCA}"/>
              </a:ext>
            </a:extLst>
          </p:cNvPr>
          <p:cNvSpPr/>
          <p:nvPr/>
        </p:nvSpPr>
        <p:spPr>
          <a:xfrm>
            <a:off x="34398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9FD0F1-D251-7DDE-EB20-C5D8E5F7E1A0}"/>
              </a:ext>
            </a:extLst>
          </p:cNvPr>
          <p:cNvSpPr/>
          <p:nvPr/>
        </p:nvSpPr>
        <p:spPr>
          <a:xfrm>
            <a:off x="38826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ABC3B4-9947-A7AF-C124-CC06C227115B}"/>
              </a:ext>
            </a:extLst>
          </p:cNvPr>
          <p:cNvSpPr/>
          <p:nvPr/>
        </p:nvSpPr>
        <p:spPr>
          <a:xfrm>
            <a:off x="43254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A79EED-9937-F796-143F-0173FABCD123}"/>
              </a:ext>
            </a:extLst>
          </p:cNvPr>
          <p:cNvSpPr/>
          <p:nvPr/>
        </p:nvSpPr>
        <p:spPr>
          <a:xfrm>
            <a:off x="47682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CBE830-08E5-88FC-C1C4-D830FFDE7BDC}"/>
              </a:ext>
            </a:extLst>
          </p:cNvPr>
          <p:cNvSpPr/>
          <p:nvPr/>
        </p:nvSpPr>
        <p:spPr>
          <a:xfrm>
            <a:off x="5211087" y="1508769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84438-CDC0-E6CA-0B63-C557EF575C6F}"/>
              </a:ext>
            </a:extLst>
          </p:cNvPr>
          <p:cNvSpPr txBox="1"/>
          <p:nvPr/>
        </p:nvSpPr>
        <p:spPr>
          <a:xfrm>
            <a:off x="981632" y="149868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FE1775-46D0-0236-890A-6D3A187E6A2B}"/>
              </a:ext>
            </a:extLst>
          </p:cNvPr>
          <p:cNvSpPr/>
          <p:nvPr/>
        </p:nvSpPr>
        <p:spPr>
          <a:xfrm>
            <a:off x="21114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11C940D-B36D-7CB7-6AA2-4516514B5F10}"/>
              </a:ext>
            </a:extLst>
          </p:cNvPr>
          <p:cNvSpPr/>
          <p:nvPr/>
        </p:nvSpPr>
        <p:spPr>
          <a:xfrm>
            <a:off x="25542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AA505C-48B9-314D-0588-29B46D1E5B35}"/>
              </a:ext>
            </a:extLst>
          </p:cNvPr>
          <p:cNvSpPr/>
          <p:nvPr/>
        </p:nvSpPr>
        <p:spPr>
          <a:xfrm>
            <a:off x="29970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51DD25-35A7-BEB8-5EA1-5AFDDDBA4D16}"/>
              </a:ext>
            </a:extLst>
          </p:cNvPr>
          <p:cNvSpPr/>
          <p:nvPr/>
        </p:nvSpPr>
        <p:spPr>
          <a:xfrm>
            <a:off x="34398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2708168-1482-9C17-6349-B0C9392A4EF1}"/>
              </a:ext>
            </a:extLst>
          </p:cNvPr>
          <p:cNvSpPr/>
          <p:nvPr/>
        </p:nvSpPr>
        <p:spPr>
          <a:xfrm>
            <a:off x="38826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0F5D84-D993-F8D3-818F-FE8CBAA5B573}"/>
              </a:ext>
            </a:extLst>
          </p:cNvPr>
          <p:cNvSpPr/>
          <p:nvPr/>
        </p:nvSpPr>
        <p:spPr>
          <a:xfrm>
            <a:off x="43254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7440D30-E7C7-E04D-9683-840C3C524C7C}"/>
              </a:ext>
            </a:extLst>
          </p:cNvPr>
          <p:cNvSpPr/>
          <p:nvPr/>
        </p:nvSpPr>
        <p:spPr>
          <a:xfrm>
            <a:off x="47682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41A2FF-D700-63D6-F439-83F44946D605}"/>
              </a:ext>
            </a:extLst>
          </p:cNvPr>
          <p:cNvSpPr/>
          <p:nvPr/>
        </p:nvSpPr>
        <p:spPr>
          <a:xfrm>
            <a:off x="5211087" y="2419072"/>
            <a:ext cx="442800" cy="4419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306C07-C1F9-41FF-6A33-7F629B45C998}"/>
              </a:ext>
            </a:extLst>
          </p:cNvPr>
          <p:cNvSpPr txBox="1"/>
          <p:nvPr/>
        </p:nvSpPr>
        <p:spPr>
          <a:xfrm>
            <a:off x="628170" y="24092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0DFD1C-737B-13BC-3A5F-114265D7AB1B}"/>
                  </a:ext>
                </a:extLst>
              </p:cNvPr>
              <p:cNvSpPr txBox="1"/>
              <p:nvPr/>
            </p:nvSpPr>
            <p:spPr>
              <a:xfrm>
                <a:off x="7492315" y="2419072"/>
                <a:ext cx="23974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=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+ 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dirty="0" err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0DFD1C-737B-13BC-3A5F-114265D7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315" y="2419072"/>
                <a:ext cx="2397451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4E483DA-5508-F2EF-17B7-B8B66A437A51}"/>
                  </a:ext>
                </a:extLst>
              </p:cNvPr>
              <p:cNvSpPr txBox="1"/>
              <p:nvPr/>
            </p:nvSpPr>
            <p:spPr>
              <a:xfrm>
                <a:off x="6182972" y="2409217"/>
                <a:ext cx="1306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4E483DA-5508-F2EF-17B7-B8B66A437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72" y="2409217"/>
                <a:ext cx="130696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F958BC2-AC78-7A58-9A3C-48536E71B3E5}"/>
                  </a:ext>
                </a:extLst>
              </p:cNvPr>
              <p:cNvSpPr txBox="1"/>
              <p:nvPr/>
            </p:nvSpPr>
            <p:spPr>
              <a:xfrm>
                <a:off x="1317937" y="3429000"/>
                <a:ext cx="3855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F958BC2-AC78-7A58-9A3C-48536E71B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37" y="3429000"/>
                <a:ext cx="3855478" cy="461665"/>
              </a:xfrm>
              <a:prstGeom prst="rect">
                <a:avLst/>
              </a:prstGeom>
              <a:blipFill>
                <a:blip r:embed="rId6"/>
                <a:stretch>
                  <a:fillRect l="-1896" t="-10667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FFB16B8-250B-48C1-D2F7-D57F23FB1991}"/>
                  </a:ext>
                </a:extLst>
              </p:cNvPr>
              <p:cNvSpPr txBox="1"/>
              <p:nvPr/>
            </p:nvSpPr>
            <p:spPr>
              <a:xfrm>
                <a:off x="1221228" y="4103447"/>
                <a:ext cx="4880119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+…+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–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FFB16B8-250B-48C1-D2F7-D57F23FB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28" y="4103447"/>
                <a:ext cx="4880119" cy="491417"/>
              </a:xfrm>
              <a:prstGeom prst="rect">
                <a:avLst/>
              </a:prstGeom>
              <a:blipFill>
                <a:blip r:embed="rId7"/>
                <a:stretch>
                  <a:fillRect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43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479</Words>
  <Application>Microsoft Office PowerPoint</Application>
  <PresentationFormat>宽屏</PresentationFormat>
  <Paragraphs>189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Corbel</vt:lpstr>
      <vt:lpstr>Calibri</vt:lpstr>
      <vt:lpstr>Arial</vt:lpstr>
      <vt:lpstr>等线</vt:lpstr>
      <vt:lpstr>微软雅黑</vt:lpstr>
      <vt:lpstr>Times New Roman</vt:lpstr>
      <vt:lpstr>Calibri Light</vt:lpstr>
      <vt:lpstr>Cambria Math</vt:lpstr>
      <vt:lpstr>Constantia</vt:lpstr>
      <vt:lpstr>等线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charmy</dc:creator>
  <cp:lastModifiedBy>心 惭</cp:lastModifiedBy>
  <cp:revision>1246</cp:revision>
  <dcterms:created xsi:type="dcterms:W3CDTF">2022-06-09T15:10:45Z</dcterms:created>
  <dcterms:modified xsi:type="dcterms:W3CDTF">2024-11-20T12:00:05Z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