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325" r:id="rId3"/>
    <p:sldId id="332" r:id="rId4"/>
    <p:sldId id="333" r:id="rId5"/>
    <p:sldId id="334" r:id="rId6"/>
    <p:sldId id="335" r:id="rId7"/>
    <p:sldId id="336" r:id="rId8"/>
    <p:sldId id="331" r:id="rId9"/>
    <p:sldId id="329" r:id="rId10"/>
  </p:sldIdLst>
  <p:sldSz cx="12192000" cy="6858000"/>
  <p:notesSz cx="7104063" cy="10234613"/>
  <p:embeddedFontLst>
    <p:embeddedFont>
      <p:font typeface="Cambria Math" panose="02040503050406030204" pitchFamily="18" charset="0"/>
      <p:regular r:id="rId12"/>
    </p:embeddedFont>
    <p:embeddedFont>
      <p:font typeface="Constantia" panose="02030602050306030303" pitchFamily="18" charset="0"/>
      <p:regular r:id="rId13"/>
      <p:bold r:id="rId14"/>
      <p:italic r:id="rId15"/>
      <p:boldItalic r:id="rId16"/>
    </p:embeddedFont>
    <p:embeddedFont>
      <p:font typeface="等线" panose="02010600030101010101" pitchFamily="2" charset="-122"/>
      <p:regular r:id="rId17"/>
      <p:bold r:id="rId18"/>
    </p:embeddedFont>
    <p:embeddedFont>
      <p:font typeface="微软雅黑" panose="020B0503020204020204" pitchFamily="34" charset="-122"/>
      <p:regular r:id="rId19"/>
      <p:bold r:id="rId20"/>
    </p:embeddedFont>
  </p:embeddedFontLst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00" userDrawn="1">
          <p15:clr>
            <a:srgbClr val="A4A3A4"/>
          </p15:clr>
        </p15:guide>
        <p15:guide id="2" pos="38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5">
          <p15:clr>
            <a:srgbClr val="A4A3A4"/>
          </p15:clr>
        </p15:guide>
        <p15:guide id="2" pos="224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myhan(韩耀东)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3797F"/>
    <a:srgbClr val="FFC000"/>
    <a:srgbClr val="FFFFFF"/>
    <a:srgbClr val="53BABA"/>
    <a:srgbClr val="CB000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7049"/>
  </p:normalViewPr>
  <p:slideViewPr>
    <p:cSldViewPr snapToGrid="0" showGuides="1">
      <p:cViewPr>
        <p:scale>
          <a:sx n="125" d="100"/>
          <a:sy n="125" d="100"/>
        </p:scale>
        <p:origin x="1734" y="996"/>
      </p:cViewPr>
      <p:guideLst>
        <p:guide orient="horz" pos="4300"/>
        <p:guide pos="38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109" d="100"/>
          <a:sy n="109" d="100"/>
        </p:scale>
        <p:origin x="5256" y="192"/>
      </p:cViewPr>
      <p:guideLst>
        <p:guide orient="horz" pos="3215"/>
        <p:guide pos="22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Arial" panose="020B0604020202020204" pitchFamily="34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2024/10/7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522719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tantia" panose="02030602050306030303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778E0FAC-9B20-4140-9DA2-49AC0C0D3756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October 7,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1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14292" y="1537427"/>
            <a:ext cx="10084106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4747B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2024</a:t>
            </a:r>
            <a:r>
              <a:rPr lang="zh-CN" altLang="en-US" sz="5400" b="1" dirty="0">
                <a:solidFill>
                  <a:srgbClr val="4747BA"/>
                </a:solidFill>
                <a:latin typeface="等线" panose="02010600030101010101" pitchFamily="2" charset="-122"/>
                <a:ea typeface="等线" panose="02010600030101010101" pitchFamily="2" charset="-122"/>
                <a:cs typeface="Corbel" panose="020B0503020204020204" charset="0"/>
              </a:rPr>
              <a:t>年 算法课第三次实验</a:t>
            </a:r>
          </a:p>
        </p:txBody>
      </p:sp>
      <p:pic>
        <p:nvPicPr>
          <p:cNvPr id="4" name="图片 3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15945" y="3037442"/>
            <a:ext cx="596011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武汉光电国家研究中心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IDSM 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实验室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2024.10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October 7,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panose="020B0503020204020204" charset="0"/>
              </a:rPr>
              <a:t>实验二  </a:t>
            </a:r>
            <a:r>
              <a:rPr lang="en-US" altLang="zh-CN" sz="32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panose="020B0503020204020204" charset="0"/>
              </a:rPr>
              <a:t>C</a:t>
            </a:r>
            <a:r>
              <a:rPr lang="zh-CN" altLang="en-US" sz="32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panose="020B0503020204020204" charset="0"/>
              </a:rPr>
              <a:t> 智慧树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2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98500" y="98119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层序遍历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907" y="1781175"/>
            <a:ext cx="3286125" cy="34480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784725" y="1781175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按每一层进行遍历，从上往下，从左至右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784725" y="2768639"/>
            <a:ext cx="5803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层序遍历的结果为 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 B D C E G F </a:t>
            </a:r>
            <a:r>
              <a:rPr lang="en-US" altLang="zh-CN" sz="2800" dirty="0" err="1">
                <a:latin typeface="等线" panose="02010600030101010101" pitchFamily="2" charset="-122"/>
                <a:ea typeface="等线" panose="02010600030101010101" pitchFamily="2" charset="-122"/>
              </a:rPr>
              <a:t>F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 K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October 7,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panose="020B0503020204020204" charset="0"/>
              </a:rPr>
              <a:t>实验二  </a:t>
            </a:r>
            <a:r>
              <a:rPr lang="en-US" altLang="zh-CN" sz="32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panose="020B0503020204020204" charset="0"/>
              </a:rPr>
              <a:t>C</a:t>
            </a:r>
            <a:r>
              <a:rPr lang="zh-CN" altLang="en-US" sz="32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panose="020B0503020204020204" charset="0"/>
              </a:rPr>
              <a:t> 智慧树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60425" y="1057275"/>
                <a:ext cx="50409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0&lt;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𝑣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≤1000</m:t>
                    </m:r>
                  </m:oMath>
                </a14:m>
                <a:r>
                  <a:rPr lang="zh-CN" altLang="en-US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−1</m:t>
                    </m:r>
                  </m:oMath>
                </a14:m>
                <a:r>
                  <a:rPr lang="zh-CN" altLang="en-US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代表空结点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25" y="1057275"/>
                <a:ext cx="5040995" cy="523220"/>
              </a:xfrm>
              <a:prstGeom prst="rect">
                <a:avLst/>
              </a:prstGeom>
              <a:blipFill rotWithShape="1">
                <a:blip r:embed="rId4"/>
                <a:stretch>
                  <a:fillRect r="-131" b="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860425" y="186320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10 5 20 4 6 15 25 -1 -1 -1 -1 -1 13 -1 22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60425" y="266606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可得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2702819"/>
            <a:ext cx="6153150" cy="3314700"/>
          </a:xfrm>
          <a:prstGeom prst="rect">
            <a:avLst/>
          </a:prstGeom>
        </p:spPr>
      </p:pic>
      <p:cxnSp>
        <p:nvCxnSpPr>
          <p:cNvPr id="21" name="直接连接符 20"/>
          <p:cNvCxnSpPr/>
          <p:nvPr/>
        </p:nvCxnSpPr>
        <p:spPr>
          <a:xfrm>
            <a:off x="2971800" y="5514975"/>
            <a:ext cx="3670301" cy="2667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461250" y="5443755"/>
            <a:ext cx="711200" cy="36649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October 7,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panose="020B0503020204020204" charset="0"/>
              </a:rPr>
              <a:t>实验二  </a:t>
            </a:r>
            <a:r>
              <a:rPr lang="en-US" altLang="zh-CN" sz="32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panose="020B0503020204020204" charset="0"/>
              </a:rPr>
              <a:t>C</a:t>
            </a:r>
            <a:r>
              <a:rPr lang="zh-CN" altLang="en-US" sz="32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panose="020B0503020204020204" charset="0"/>
              </a:rPr>
              <a:t> 智慧树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60425" y="105727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建树：顺序存储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500" y="2084776"/>
            <a:ext cx="4602923" cy="248165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37171" y="223778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index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480626" y="1878624"/>
          <a:ext cx="623463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6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6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6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6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56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56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564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564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-1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-1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-1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-1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860425" y="3692556"/>
                <a:ext cx="22928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的左孩子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25" y="3692556"/>
                <a:ext cx="2292872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7" r="23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860425" y="4220111"/>
                <a:ext cx="28288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右孩子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25" y="4220111"/>
                <a:ext cx="2828851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116" r="20" b="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860425" y="3162860"/>
                <a:ext cx="28754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的父母      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25" y="3162860"/>
                <a:ext cx="2875403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121" r="4" b="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/>
      <p:bldP spid="23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October 7,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panose="020B0503020204020204" charset="0"/>
              </a:rPr>
              <a:t>实验二  </a:t>
            </a:r>
            <a:r>
              <a:rPr lang="en-US" altLang="zh-CN" sz="32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panose="020B0503020204020204" charset="0"/>
              </a:rPr>
              <a:t>C</a:t>
            </a:r>
            <a:r>
              <a:rPr lang="zh-CN" altLang="en-US" sz="32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panose="020B0503020204020204" charset="0"/>
              </a:rPr>
              <a:t> 智慧树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60425" y="105727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高度计算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530985" y="1679180"/>
                <a:ext cx="52636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显然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+1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，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为结点个数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985" y="1679180"/>
                <a:ext cx="5263685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46" r="3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7292" y="2320085"/>
            <a:ext cx="6083914" cy="36364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October 7,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panose="020B0503020204020204" charset="0"/>
              </a:rPr>
              <a:t>实验二  </a:t>
            </a:r>
            <a:r>
              <a:rPr lang="en-US" altLang="zh-CN" sz="32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panose="020B0503020204020204" charset="0"/>
              </a:rPr>
              <a:t>C</a:t>
            </a:r>
            <a:r>
              <a:rPr lang="zh-CN" altLang="en-US" sz="32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panose="020B0503020204020204" charset="0"/>
              </a:rPr>
              <a:t> 智慧树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6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60425" y="105727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30985" y="1679180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遍历时携带当前已经走过的这条路径的长度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60425" y="272858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特殊区域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530985" y="3420113"/>
                <a:ext cx="75244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err="1">
                    <a:latin typeface="等线" panose="02010600030101010101" pitchFamily="2" charset="-122"/>
                    <a:ea typeface="等线" panose="02010600030101010101" pitchFamily="2" charset="-122"/>
                  </a:rPr>
                  <a:t>hasLeft</a:t>
                </a:r>
                <a:r>
                  <a:rPr lang="en-US" altLang="zh-CN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l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𝑒𝑓𝑡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𝑠𝑖𝑧𝑒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𝑎𝑛𝑑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𝑡𝑟𝑒𝑒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𝑙𝑒𝑓𝑡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≠−1</m:t>
                    </m:r>
                  </m:oMath>
                </a14:m>
                <a:endParaRPr lang="zh-CN" altLang="en-US" sz="28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985" y="3420113"/>
                <a:ext cx="7524432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" r="4" b="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530985" y="4073204"/>
                <a:ext cx="78931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hasRight  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    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𝑟𝑖𝑔h𝑡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𝑠𝑖𝑧𝑒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𝑎𝑛𝑑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𝑡𝑟𝑒𝑒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𝑟𝑖𝑔h𝑡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≠−1</m:t>
                    </m:r>
                  </m:oMath>
                </a14:m>
                <a:endParaRPr lang="zh-CN" altLang="en-US" sz="28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985" y="4073204"/>
                <a:ext cx="7893123" cy="523220"/>
              </a:xfrm>
              <a:prstGeom prst="rect">
                <a:avLst/>
              </a:prstGeom>
              <a:blipFill rotWithShape="1">
                <a:blip r:embed="rId5"/>
                <a:stretch>
                  <a:fillRect t="-60" r="1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530985" y="4724791"/>
                <a:ext cx="56154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非叶子结点 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h𝑎𝑠𝐿𝑒𝑓𝑡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𝑜𝑟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h𝑎𝑠𝑅𝑖𝑔h𝑡</m:t>
                    </m:r>
                  </m:oMath>
                </a14:m>
                <a:endParaRPr lang="zh-CN" altLang="en-US" sz="28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985" y="4724791"/>
                <a:ext cx="5615448" cy="523220"/>
              </a:xfrm>
              <a:prstGeom prst="rect">
                <a:avLst/>
              </a:prstGeom>
              <a:blipFill rotWithShape="1">
                <a:blip r:embed="rId6"/>
                <a:stretch>
                  <a:fillRect t="-75" r="3" b="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1530985" y="5376378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结点值大于任意直接子结点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October 7,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panose="020B0503020204020204" charset="0"/>
              </a:rPr>
              <a:t>实验二  </a:t>
            </a:r>
            <a:r>
              <a:rPr lang="en-US" altLang="zh-CN" sz="32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panose="020B0503020204020204" charset="0"/>
              </a:rPr>
              <a:t>E【</a:t>
            </a:r>
            <a:r>
              <a:rPr lang="zh-CN" altLang="en-US" sz="32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panose="020B0503020204020204" charset="0"/>
              </a:rPr>
              <a:t>拓展题</a:t>
            </a:r>
            <a:r>
              <a:rPr lang="en-US" altLang="zh-CN" sz="32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panose="020B0503020204020204" charset="0"/>
              </a:rPr>
              <a:t>】</a:t>
            </a:r>
            <a:r>
              <a:rPr lang="zh-CN" altLang="en-US" sz="32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panose="020B0503020204020204" charset="0"/>
              </a:rPr>
              <a:t>晶体分裂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7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60425" y="105727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077011" y="1057275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考虑分解时的对称性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769629" y="217113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/>
              <a:t>17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886648" y="299719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/>
              <a:t>1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162393" y="299719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/>
              <a:t>8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610903" y="2997191"/>
            <a:ext cx="418703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8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162393" y="3817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/>
              <a:t>0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681620" y="3817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/>
              <a:t>4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3643166" y="3817201"/>
            <a:ext cx="418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4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7610903" y="3817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/>
              <a:t>0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8130130" y="3817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/>
              <a:t>4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7091676" y="3817201"/>
            <a:ext cx="418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4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stCxn id="48" idx="1"/>
            <a:endCxn id="7" idx="3"/>
          </p:cNvCxnSpPr>
          <p:nvPr/>
        </p:nvCxnSpPr>
        <p:spPr>
          <a:xfrm flipH="1">
            <a:off x="6305352" y="2738432"/>
            <a:ext cx="682070" cy="5819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6987422" y="2284654"/>
                <a:ext cx="623481" cy="907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422" y="2284654"/>
                <a:ext cx="623481" cy="907556"/>
              </a:xfrm>
              <a:prstGeom prst="rect">
                <a:avLst/>
              </a:prstGeom>
              <a:blipFill rotWithShape="1">
                <a:blip r:embed="rId4"/>
                <a:stretch>
                  <a:fillRect l="-83" t="-62" r="-4005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箭头连接符 48"/>
          <p:cNvCxnSpPr>
            <a:endCxn id="21" idx="2"/>
          </p:cNvCxnSpPr>
          <p:nvPr/>
        </p:nvCxnSpPr>
        <p:spPr>
          <a:xfrm flipH="1" flipV="1">
            <a:off x="4371745" y="4463532"/>
            <a:ext cx="728579" cy="5906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5172565" y="4821511"/>
                <a:ext cx="2456469" cy="907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565" y="4821511"/>
                <a:ext cx="2456469" cy="907556"/>
              </a:xfrm>
              <a:prstGeom prst="rect">
                <a:avLst/>
              </a:prstGeom>
              <a:blipFill rotWithShape="1">
                <a:blip r:embed="rId5"/>
                <a:stretch>
                  <a:fillRect l="-20" t="-65" r="6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1164777" y="1971114"/>
                <a:ext cx="26598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最终序列长度 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𝑙</m:t>
                    </m:r>
                  </m:oMath>
                </a14:m>
                <a:endParaRPr lang="zh-CN" altLang="en-US" sz="28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777" y="1971114"/>
                <a:ext cx="2659895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7" t="-14" r="-1072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接箭头连接符 55"/>
          <p:cNvCxnSpPr/>
          <p:nvPr/>
        </p:nvCxnSpPr>
        <p:spPr>
          <a:xfrm flipH="1" flipV="1">
            <a:off x="7818814" y="4463532"/>
            <a:ext cx="728579" cy="5906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8619634" y="4821511"/>
                <a:ext cx="2456469" cy="907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634" y="4821511"/>
                <a:ext cx="2456469" cy="907556"/>
              </a:xfrm>
              <a:prstGeom prst="rect">
                <a:avLst/>
              </a:prstGeom>
              <a:blipFill rotWithShape="1">
                <a:blip r:embed="rId7"/>
                <a:stretch>
                  <a:fillRect l="-6" t="-65" r="18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本框 60"/>
          <p:cNvSpPr txBox="1"/>
          <p:nvPr/>
        </p:nvSpPr>
        <p:spPr>
          <a:xfrm>
            <a:off x="4118472" y="4874639"/>
            <a:ext cx="503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/>
              <a:t>…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7565541" y="4874639"/>
            <a:ext cx="503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/>
              <a:t>…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21" grpId="0"/>
      <p:bldP spid="23" grpId="0"/>
      <p:bldP spid="27" grpId="0"/>
      <p:bldP spid="31" grpId="0"/>
      <p:bldP spid="32" grpId="0"/>
      <p:bldP spid="33" grpId="0"/>
      <p:bldP spid="48" grpId="0"/>
      <p:bldP spid="54" grpId="0"/>
      <p:bldP spid="55" grpId="0"/>
      <p:bldP spid="57" grpId="0"/>
      <p:bldP spid="61" grpId="0"/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October 7,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panose="020B0503020204020204" charset="0"/>
              </a:rPr>
              <a:t>实验三  </a:t>
            </a:r>
            <a:r>
              <a:rPr lang="en-US" altLang="zh-CN" sz="32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panose="020B0503020204020204" charset="0"/>
              </a:rPr>
              <a:t>A</a:t>
            </a:r>
            <a:r>
              <a:rPr lang="zh-CN" altLang="en-US" sz="32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panose="020B0503020204020204" charset="0"/>
              </a:rPr>
              <a:t> 堆排序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8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cxnSp>
        <p:nvCxnSpPr>
          <p:cNvPr id="42" name="直接连接符 41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60425" y="1057275"/>
            <a:ext cx="4451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区分 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建堆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取最值后调整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October 7,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实验内容检查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9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00251" y="1063076"/>
            <a:ext cx="2044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U202311539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0251" y="1552487"/>
            <a:ext cx="2044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U202311548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0251" y="1999936"/>
            <a:ext cx="2044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U202311565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0251" y="2489347"/>
            <a:ext cx="2044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U202311555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0251" y="2977223"/>
            <a:ext cx="2044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U202311564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0251" y="3466634"/>
            <a:ext cx="2044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U202311547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0251" y="3914083"/>
            <a:ext cx="2044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U202311563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0251" y="4403494"/>
            <a:ext cx="2044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U202311587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0251" y="4851025"/>
            <a:ext cx="2044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U202311575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0251" y="5340436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U202311554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385795" y="1063076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U202311556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385795" y="1552487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U202311579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TM2MWM0YjM1ZGFiYjVlZmY4YTg0ZTYxYTUxMjg5Mz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Microsoft Office PowerPoint</Application>
  <PresentationFormat>宽屏</PresentationFormat>
  <Paragraphs>129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Cambria Math</vt:lpstr>
      <vt:lpstr>Calibri Light</vt:lpstr>
      <vt:lpstr>Constantia</vt:lpstr>
      <vt:lpstr>Arial</vt:lpstr>
      <vt:lpstr>Calibri</vt:lpstr>
      <vt:lpstr>等线</vt:lpstr>
      <vt:lpstr>Times New Roman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charmy</dc:creator>
  <cp:lastModifiedBy>心 惭</cp:lastModifiedBy>
  <cp:revision>1471</cp:revision>
  <dcterms:created xsi:type="dcterms:W3CDTF">2022-06-09T15:10:00Z</dcterms:created>
  <dcterms:modified xsi:type="dcterms:W3CDTF">2024-10-07T02:29:46Z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ED5F4A592F9741479852E55A3EAF1AE6_12</vt:lpwstr>
  </property>
</Properties>
</file>