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8" r:id="rId1"/>
  </p:sldMasterIdLst>
  <p:notesMasterIdLst>
    <p:notesMasterId r:id="rId17"/>
  </p:notesMasterIdLst>
  <p:handoutMasterIdLst>
    <p:handoutMasterId r:id="rId18"/>
  </p:handoutMasterIdLst>
  <p:sldIdLst>
    <p:sldId id="352" r:id="rId2"/>
    <p:sldId id="358" r:id="rId3"/>
    <p:sldId id="359" r:id="rId4"/>
    <p:sldId id="355" r:id="rId5"/>
    <p:sldId id="330" r:id="rId6"/>
    <p:sldId id="332" r:id="rId7"/>
    <p:sldId id="360" r:id="rId8"/>
    <p:sldId id="357" r:id="rId9"/>
    <p:sldId id="361" r:id="rId10"/>
    <p:sldId id="362" r:id="rId11"/>
    <p:sldId id="340" r:id="rId12"/>
    <p:sldId id="341" r:id="rId13"/>
    <p:sldId id="342" r:id="rId14"/>
    <p:sldId id="343" r:id="rId15"/>
    <p:sldId id="353" r:id="rId16"/>
  </p:sldIdLst>
  <p:sldSz cx="9144000" cy="6858000" type="screen4x3"/>
  <p:notesSz cx="7023100" cy="93091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352"/>
            <p14:sldId id="358"/>
            <p14:sldId id="359"/>
            <p14:sldId id="355"/>
            <p14:sldId id="330"/>
            <p14:sldId id="332"/>
            <p14:sldId id="360"/>
            <p14:sldId id="357"/>
            <p14:sldId id="361"/>
            <p14:sldId id="362"/>
            <p14:sldId id="340"/>
            <p14:sldId id="341"/>
            <p14:sldId id="342"/>
            <p14:sldId id="343"/>
            <p14:sldId id="353"/>
          </p14:sldIdLst>
        </p14:section>
        <p14:section name="Conclusion and Summary" id="{790CEF5B-569A-4C2F-BED5-750B08C0E5A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66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83977" autoAdjust="0"/>
  </p:normalViewPr>
  <p:slideViewPr>
    <p:cSldViewPr>
      <p:cViewPr varScale="1">
        <p:scale>
          <a:sx n="78" d="100"/>
          <a:sy n="78" d="100"/>
        </p:scale>
        <p:origin x="170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924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E2909D-46F4-4685-B881-427279550B9B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7DC33D7-0CFD-47E3-9DD6-F019F40B34C2}">
      <dgm:prSet phldrT="[Text]" custT="1"/>
      <dgm:spPr>
        <a:solidFill>
          <a:srgbClr val="FF0000"/>
        </a:solidFill>
      </dgm:spPr>
      <dgm:t>
        <a:bodyPr/>
        <a:lstStyle/>
        <a:p>
          <a:r>
            <a:rPr lang="en-CA" sz="2400" dirty="0"/>
            <a:t>1 - Identify Entities</a:t>
          </a:r>
        </a:p>
      </dgm:t>
    </dgm:pt>
    <dgm:pt modelId="{026A7A1E-010F-47E0-952D-CCFA77BBCE64}" type="parTrans" cxnId="{9759E54E-6030-4973-8F21-A1C72D82CAA0}">
      <dgm:prSet/>
      <dgm:spPr/>
      <dgm:t>
        <a:bodyPr/>
        <a:lstStyle/>
        <a:p>
          <a:endParaRPr lang="en-CA"/>
        </a:p>
      </dgm:t>
    </dgm:pt>
    <dgm:pt modelId="{7EF1100F-DC10-450A-B6AF-680985223ED7}" type="sibTrans" cxnId="{9759E54E-6030-4973-8F21-A1C72D82CAA0}">
      <dgm:prSet/>
      <dgm:spPr/>
      <dgm:t>
        <a:bodyPr/>
        <a:lstStyle/>
        <a:p>
          <a:endParaRPr lang="en-CA"/>
        </a:p>
      </dgm:t>
    </dgm:pt>
    <dgm:pt modelId="{4ACDDCDB-BA87-43A3-AED6-24F48FF45D25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CA" sz="1800" dirty="0"/>
            <a:t>People, places, events, about which the end user wants to store data</a:t>
          </a:r>
        </a:p>
      </dgm:t>
    </dgm:pt>
    <dgm:pt modelId="{B4958EF5-FDF8-44E3-A6A6-5B64AA8D71B7}" type="parTrans" cxnId="{3AE61ACC-EEE0-4434-B677-2D27B37D8E1E}">
      <dgm:prSet/>
      <dgm:spPr/>
      <dgm:t>
        <a:bodyPr/>
        <a:lstStyle/>
        <a:p>
          <a:endParaRPr lang="en-CA"/>
        </a:p>
      </dgm:t>
    </dgm:pt>
    <dgm:pt modelId="{353EAC11-056F-43B8-95EF-B5A9EFA1D31C}" type="sibTrans" cxnId="{3AE61ACC-EEE0-4434-B677-2D27B37D8E1E}">
      <dgm:prSet/>
      <dgm:spPr/>
      <dgm:t>
        <a:bodyPr/>
        <a:lstStyle/>
        <a:p>
          <a:endParaRPr lang="en-CA"/>
        </a:p>
      </dgm:t>
    </dgm:pt>
    <dgm:pt modelId="{360662A0-022A-4A97-8AC0-997EE5165365}">
      <dgm:prSet phldrT="[Text]" custT="1"/>
      <dgm:spPr>
        <a:solidFill>
          <a:srgbClr val="0070C0"/>
        </a:solidFill>
      </dgm:spPr>
      <dgm:t>
        <a:bodyPr/>
        <a:lstStyle/>
        <a:p>
          <a:r>
            <a:rPr lang="en-CA" sz="2400" dirty="0"/>
            <a:t>2 - Identify Attributes</a:t>
          </a:r>
        </a:p>
      </dgm:t>
    </dgm:pt>
    <dgm:pt modelId="{575D3FEC-91B9-4C13-ADE8-6BAF2C773649}" type="parTrans" cxnId="{629870A5-6606-4AC2-B7A8-07FEDE660056}">
      <dgm:prSet/>
      <dgm:spPr/>
      <dgm:t>
        <a:bodyPr/>
        <a:lstStyle/>
        <a:p>
          <a:endParaRPr lang="en-CA"/>
        </a:p>
      </dgm:t>
    </dgm:pt>
    <dgm:pt modelId="{9E89682E-A1CE-492F-8B5D-B623A8FB069F}" type="sibTrans" cxnId="{629870A5-6606-4AC2-B7A8-07FEDE660056}">
      <dgm:prSet/>
      <dgm:spPr/>
      <dgm:t>
        <a:bodyPr/>
        <a:lstStyle/>
        <a:p>
          <a:endParaRPr lang="en-CA"/>
        </a:p>
      </dgm:t>
    </dgm:pt>
    <dgm:pt modelId="{71747770-3935-4034-A119-483507AA543E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CA" sz="1800" dirty="0"/>
            <a:t>Define the attributes and match them with exactly one entity that each describes</a:t>
          </a:r>
        </a:p>
      </dgm:t>
    </dgm:pt>
    <dgm:pt modelId="{A088B9BA-69D2-4578-8091-C9E31A672CA3}" type="parTrans" cxnId="{670FCD41-59F8-4093-B517-80E292966430}">
      <dgm:prSet/>
      <dgm:spPr/>
      <dgm:t>
        <a:bodyPr/>
        <a:lstStyle/>
        <a:p>
          <a:endParaRPr lang="en-CA"/>
        </a:p>
      </dgm:t>
    </dgm:pt>
    <dgm:pt modelId="{DAB7B50C-2C29-4D8F-8BDE-295071FA2CEC}" type="sibTrans" cxnId="{670FCD41-59F8-4093-B517-80E292966430}">
      <dgm:prSet/>
      <dgm:spPr/>
      <dgm:t>
        <a:bodyPr/>
        <a:lstStyle/>
        <a:p>
          <a:endParaRPr lang="en-CA"/>
        </a:p>
      </dgm:t>
    </dgm:pt>
    <dgm:pt modelId="{DCDDF478-0AD2-4BAA-AAD4-3BD55A2015C6}">
      <dgm:prSet phldrT="[Text]" custT="1"/>
      <dgm:spPr>
        <a:solidFill>
          <a:srgbClr val="00B050"/>
        </a:solidFill>
      </dgm:spPr>
      <dgm:t>
        <a:bodyPr/>
        <a:lstStyle/>
        <a:p>
          <a:r>
            <a:rPr lang="en-CA" sz="2400" dirty="0"/>
            <a:t>3 - Specify Unique Identifiers</a:t>
          </a:r>
        </a:p>
      </dgm:t>
    </dgm:pt>
    <dgm:pt modelId="{A3E10290-B102-451F-BC7C-748DDEBC1B7A}" type="parTrans" cxnId="{16AF2B9F-2D82-475C-8EE2-D47DB6FDC6CF}">
      <dgm:prSet/>
      <dgm:spPr/>
      <dgm:t>
        <a:bodyPr/>
        <a:lstStyle/>
        <a:p>
          <a:endParaRPr lang="en-CA"/>
        </a:p>
      </dgm:t>
    </dgm:pt>
    <dgm:pt modelId="{63B046A8-9D37-43F2-9E99-792530F2CD20}" type="sibTrans" cxnId="{16AF2B9F-2D82-475C-8EE2-D47DB6FDC6CF}">
      <dgm:prSet/>
      <dgm:spPr/>
      <dgm:t>
        <a:bodyPr/>
        <a:lstStyle/>
        <a:p>
          <a:endParaRPr lang="en-CA"/>
        </a:p>
      </dgm:t>
    </dgm:pt>
    <dgm:pt modelId="{AAB8D082-EA14-487C-9DFD-D82344B621BA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CA" sz="1800" dirty="0"/>
            <a:t>Define attributes that uniquely identify one and only one occurrence of each entity</a:t>
          </a:r>
        </a:p>
      </dgm:t>
    </dgm:pt>
    <dgm:pt modelId="{7927FFED-C246-41E6-88D2-59CE860A3E33}" type="parTrans" cxnId="{6FD724B9-4365-4825-AA3A-6908D2526F6D}">
      <dgm:prSet/>
      <dgm:spPr/>
      <dgm:t>
        <a:bodyPr/>
        <a:lstStyle/>
        <a:p>
          <a:endParaRPr lang="en-CA"/>
        </a:p>
      </dgm:t>
    </dgm:pt>
    <dgm:pt modelId="{0740978D-C944-43AC-ACF9-C598E63EE07F}" type="sibTrans" cxnId="{6FD724B9-4365-4825-AA3A-6908D2526F6D}">
      <dgm:prSet/>
      <dgm:spPr/>
      <dgm:t>
        <a:bodyPr/>
        <a:lstStyle/>
        <a:p>
          <a:endParaRPr lang="en-CA"/>
        </a:p>
      </dgm:t>
    </dgm:pt>
    <dgm:pt modelId="{50638024-9081-43BE-823F-7D56E31298FD}" type="pres">
      <dgm:prSet presAssocID="{4BE2909D-46F4-4685-B881-427279550B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CF65CD-38CD-4F59-AFA2-06F0FBA14450}" type="pres">
      <dgm:prSet presAssocID="{07DC33D7-0CFD-47E3-9DD6-F019F40B34C2}" presName="linNode" presStyleCnt="0"/>
      <dgm:spPr/>
    </dgm:pt>
    <dgm:pt modelId="{871CA39F-7AB8-4BB0-B907-9DFB9D903190}" type="pres">
      <dgm:prSet presAssocID="{07DC33D7-0CFD-47E3-9DD6-F019F40B34C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B7214-F3CD-4889-8EC0-0CEA12DFBCAF}" type="pres">
      <dgm:prSet presAssocID="{07DC33D7-0CFD-47E3-9DD6-F019F40B34C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9085A7-05F2-4404-AD54-4875FF850BE9}" type="pres">
      <dgm:prSet presAssocID="{7EF1100F-DC10-450A-B6AF-680985223ED7}" presName="sp" presStyleCnt="0"/>
      <dgm:spPr/>
    </dgm:pt>
    <dgm:pt modelId="{8662DBDE-E1A1-4535-A5F7-42BD4B05BC2E}" type="pres">
      <dgm:prSet presAssocID="{360662A0-022A-4A97-8AC0-997EE5165365}" presName="linNode" presStyleCnt="0"/>
      <dgm:spPr/>
    </dgm:pt>
    <dgm:pt modelId="{2EB28ED3-E225-4F27-9EA6-6E1F981BB03B}" type="pres">
      <dgm:prSet presAssocID="{360662A0-022A-4A97-8AC0-997EE516536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24488-679D-48FD-8115-2879BD9E05E0}" type="pres">
      <dgm:prSet presAssocID="{360662A0-022A-4A97-8AC0-997EE516536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C8ADA-4D7C-4A57-97F0-7A9F78F2200A}" type="pres">
      <dgm:prSet presAssocID="{9E89682E-A1CE-492F-8B5D-B623A8FB069F}" presName="sp" presStyleCnt="0"/>
      <dgm:spPr/>
    </dgm:pt>
    <dgm:pt modelId="{5EEAB748-FF3E-44A4-8217-6D2DCB4E37B0}" type="pres">
      <dgm:prSet presAssocID="{DCDDF478-0AD2-4BAA-AAD4-3BD55A2015C6}" presName="linNode" presStyleCnt="0"/>
      <dgm:spPr/>
    </dgm:pt>
    <dgm:pt modelId="{EDE5D7DE-AABE-4F64-8B93-B2B1C460D8F7}" type="pres">
      <dgm:prSet presAssocID="{DCDDF478-0AD2-4BAA-AAD4-3BD55A2015C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3419C-DE15-481A-9F84-C09ADA1C2E0B}" type="pres">
      <dgm:prSet presAssocID="{DCDDF478-0AD2-4BAA-AAD4-3BD55A2015C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C4A2E3-A202-4289-B82F-6B1176B9288C}" type="presOf" srcId="{71747770-3935-4034-A119-483507AA543E}" destId="{D1924488-679D-48FD-8115-2879BD9E05E0}" srcOrd="0" destOrd="0" presId="urn:microsoft.com/office/officeart/2005/8/layout/vList5"/>
    <dgm:cxn modelId="{274854C5-6D94-4885-BB9B-EA72181A344B}" type="presOf" srcId="{AAB8D082-EA14-487C-9DFD-D82344B621BA}" destId="{5333419C-DE15-481A-9F84-C09ADA1C2E0B}" srcOrd="0" destOrd="0" presId="urn:microsoft.com/office/officeart/2005/8/layout/vList5"/>
    <dgm:cxn modelId="{3AE61ACC-EEE0-4434-B677-2D27B37D8E1E}" srcId="{07DC33D7-0CFD-47E3-9DD6-F019F40B34C2}" destId="{4ACDDCDB-BA87-43A3-AED6-24F48FF45D25}" srcOrd="0" destOrd="0" parTransId="{B4958EF5-FDF8-44E3-A6A6-5B64AA8D71B7}" sibTransId="{353EAC11-056F-43B8-95EF-B5A9EFA1D31C}"/>
    <dgm:cxn modelId="{9ED04C76-E996-49B5-8174-59495C5DF159}" type="presOf" srcId="{4BE2909D-46F4-4685-B881-427279550B9B}" destId="{50638024-9081-43BE-823F-7D56E31298FD}" srcOrd="0" destOrd="0" presId="urn:microsoft.com/office/officeart/2005/8/layout/vList5"/>
    <dgm:cxn modelId="{670FCD41-59F8-4093-B517-80E292966430}" srcId="{360662A0-022A-4A97-8AC0-997EE5165365}" destId="{71747770-3935-4034-A119-483507AA543E}" srcOrd="0" destOrd="0" parTransId="{A088B9BA-69D2-4578-8091-C9E31A672CA3}" sibTransId="{DAB7B50C-2C29-4D8F-8BDE-295071FA2CEC}"/>
    <dgm:cxn modelId="{FC3ACD8E-7E5E-47AC-BE85-FB2324130829}" type="presOf" srcId="{DCDDF478-0AD2-4BAA-AAD4-3BD55A2015C6}" destId="{EDE5D7DE-AABE-4F64-8B93-B2B1C460D8F7}" srcOrd="0" destOrd="0" presId="urn:microsoft.com/office/officeart/2005/8/layout/vList5"/>
    <dgm:cxn modelId="{9759E54E-6030-4973-8F21-A1C72D82CAA0}" srcId="{4BE2909D-46F4-4685-B881-427279550B9B}" destId="{07DC33D7-0CFD-47E3-9DD6-F019F40B34C2}" srcOrd="0" destOrd="0" parTransId="{026A7A1E-010F-47E0-952D-CCFA77BBCE64}" sibTransId="{7EF1100F-DC10-450A-B6AF-680985223ED7}"/>
    <dgm:cxn modelId="{32343EFC-A30F-48BD-A1C9-04254A38B4FE}" type="presOf" srcId="{07DC33D7-0CFD-47E3-9DD6-F019F40B34C2}" destId="{871CA39F-7AB8-4BB0-B907-9DFB9D903190}" srcOrd="0" destOrd="0" presId="urn:microsoft.com/office/officeart/2005/8/layout/vList5"/>
    <dgm:cxn modelId="{629870A5-6606-4AC2-B7A8-07FEDE660056}" srcId="{4BE2909D-46F4-4685-B881-427279550B9B}" destId="{360662A0-022A-4A97-8AC0-997EE5165365}" srcOrd="1" destOrd="0" parTransId="{575D3FEC-91B9-4C13-ADE8-6BAF2C773649}" sibTransId="{9E89682E-A1CE-492F-8B5D-B623A8FB069F}"/>
    <dgm:cxn modelId="{BB054ABB-44D3-4BCA-AF52-752472C63B83}" type="presOf" srcId="{4ACDDCDB-BA87-43A3-AED6-24F48FF45D25}" destId="{0C9B7214-F3CD-4889-8EC0-0CEA12DFBCAF}" srcOrd="0" destOrd="0" presId="urn:microsoft.com/office/officeart/2005/8/layout/vList5"/>
    <dgm:cxn modelId="{0FA571EC-9A2C-41EA-B049-4411B953A012}" type="presOf" srcId="{360662A0-022A-4A97-8AC0-997EE5165365}" destId="{2EB28ED3-E225-4F27-9EA6-6E1F981BB03B}" srcOrd="0" destOrd="0" presId="urn:microsoft.com/office/officeart/2005/8/layout/vList5"/>
    <dgm:cxn modelId="{16AF2B9F-2D82-475C-8EE2-D47DB6FDC6CF}" srcId="{4BE2909D-46F4-4685-B881-427279550B9B}" destId="{DCDDF478-0AD2-4BAA-AAD4-3BD55A2015C6}" srcOrd="2" destOrd="0" parTransId="{A3E10290-B102-451F-BC7C-748DDEBC1B7A}" sibTransId="{63B046A8-9D37-43F2-9E99-792530F2CD20}"/>
    <dgm:cxn modelId="{6FD724B9-4365-4825-AA3A-6908D2526F6D}" srcId="{DCDDF478-0AD2-4BAA-AAD4-3BD55A2015C6}" destId="{AAB8D082-EA14-487C-9DFD-D82344B621BA}" srcOrd="0" destOrd="0" parTransId="{7927FFED-C246-41E6-88D2-59CE860A3E33}" sibTransId="{0740978D-C944-43AC-ACF9-C598E63EE07F}"/>
    <dgm:cxn modelId="{F4AEB7D8-8B94-4C8B-BA3C-EB49F54EA0F6}" type="presParOf" srcId="{50638024-9081-43BE-823F-7D56E31298FD}" destId="{98CF65CD-38CD-4F59-AFA2-06F0FBA14450}" srcOrd="0" destOrd="0" presId="urn:microsoft.com/office/officeart/2005/8/layout/vList5"/>
    <dgm:cxn modelId="{75DFCC33-7D24-4379-9E7E-02458AD6A268}" type="presParOf" srcId="{98CF65CD-38CD-4F59-AFA2-06F0FBA14450}" destId="{871CA39F-7AB8-4BB0-B907-9DFB9D903190}" srcOrd="0" destOrd="0" presId="urn:microsoft.com/office/officeart/2005/8/layout/vList5"/>
    <dgm:cxn modelId="{16168B41-E51C-4D4A-BAAA-CCF210DCC689}" type="presParOf" srcId="{98CF65CD-38CD-4F59-AFA2-06F0FBA14450}" destId="{0C9B7214-F3CD-4889-8EC0-0CEA12DFBCAF}" srcOrd="1" destOrd="0" presId="urn:microsoft.com/office/officeart/2005/8/layout/vList5"/>
    <dgm:cxn modelId="{755247A2-4439-4AFA-AFAE-0A426256D383}" type="presParOf" srcId="{50638024-9081-43BE-823F-7D56E31298FD}" destId="{C79085A7-05F2-4404-AD54-4875FF850BE9}" srcOrd="1" destOrd="0" presId="urn:microsoft.com/office/officeart/2005/8/layout/vList5"/>
    <dgm:cxn modelId="{21BB69FB-FA80-4BE2-A0BD-053D052DC6F3}" type="presParOf" srcId="{50638024-9081-43BE-823F-7D56E31298FD}" destId="{8662DBDE-E1A1-4535-A5F7-42BD4B05BC2E}" srcOrd="2" destOrd="0" presId="urn:microsoft.com/office/officeart/2005/8/layout/vList5"/>
    <dgm:cxn modelId="{CCABDCF6-EEEC-45BD-BC11-0BF575569958}" type="presParOf" srcId="{8662DBDE-E1A1-4535-A5F7-42BD4B05BC2E}" destId="{2EB28ED3-E225-4F27-9EA6-6E1F981BB03B}" srcOrd="0" destOrd="0" presId="urn:microsoft.com/office/officeart/2005/8/layout/vList5"/>
    <dgm:cxn modelId="{E012E591-85AC-47A0-9115-AF47DC765B4C}" type="presParOf" srcId="{8662DBDE-E1A1-4535-A5F7-42BD4B05BC2E}" destId="{D1924488-679D-48FD-8115-2879BD9E05E0}" srcOrd="1" destOrd="0" presId="urn:microsoft.com/office/officeart/2005/8/layout/vList5"/>
    <dgm:cxn modelId="{2FDABC50-472E-49FA-ACCE-8DBDB065D4F8}" type="presParOf" srcId="{50638024-9081-43BE-823F-7D56E31298FD}" destId="{D2BC8ADA-4D7C-4A57-97F0-7A9F78F2200A}" srcOrd="3" destOrd="0" presId="urn:microsoft.com/office/officeart/2005/8/layout/vList5"/>
    <dgm:cxn modelId="{395F64F3-7BB4-476E-AE97-E9098C642385}" type="presParOf" srcId="{50638024-9081-43BE-823F-7D56E31298FD}" destId="{5EEAB748-FF3E-44A4-8217-6D2DCB4E37B0}" srcOrd="4" destOrd="0" presId="urn:microsoft.com/office/officeart/2005/8/layout/vList5"/>
    <dgm:cxn modelId="{745D130E-CAD8-443C-BF90-5DD222CC7E82}" type="presParOf" srcId="{5EEAB748-FF3E-44A4-8217-6D2DCB4E37B0}" destId="{EDE5D7DE-AABE-4F64-8B93-B2B1C460D8F7}" srcOrd="0" destOrd="0" presId="urn:microsoft.com/office/officeart/2005/8/layout/vList5"/>
    <dgm:cxn modelId="{D7CDAC9E-3DA2-4C14-9F17-5D3E78AFBE63}" type="presParOf" srcId="{5EEAB748-FF3E-44A4-8217-6D2DCB4E37B0}" destId="{5333419C-DE15-481A-9F84-C09ADA1C2E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E2909D-46F4-4685-B881-427279550B9B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7DC33D7-0CFD-47E3-9DD6-F019F40B34C2}">
      <dgm:prSet phldrT="[Text]" custT="1"/>
      <dgm:spPr>
        <a:solidFill>
          <a:srgbClr val="FF0000"/>
        </a:solidFill>
      </dgm:spPr>
      <dgm:t>
        <a:bodyPr/>
        <a:lstStyle/>
        <a:p>
          <a:r>
            <a:rPr lang="en-CA" sz="2400" dirty="0"/>
            <a:t>4 – Establish Relationships</a:t>
          </a:r>
        </a:p>
      </dgm:t>
    </dgm:pt>
    <dgm:pt modelId="{026A7A1E-010F-47E0-952D-CCFA77BBCE64}" type="parTrans" cxnId="{9759E54E-6030-4973-8F21-A1C72D82CAA0}">
      <dgm:prSet/>
      <dgm:spPr/>
      <dgm:t>
        <a:bodyPr/>
        <a:lstStyle/>
        <a:p>
          <a:endParaRPr lang="en-CA"/>
        </a:p>
      </dgm:t>
    </dgm:pt>
    <dgm:pt modelId="{7EF1100F-DC10-450A-B6AF-680985223ED7}" type="sibTrans" cxnId="{9759E54E-6030-4973-8F21-A1C72D82CAA0}">
      <dgm:prSet/>
      <dgm:spPr/>
      <dgm:t>
        <a:bodyPr/>
        <a:lstStyle/>
        <a:p>
          <a:endParaRPr lang="en-CA"/>
        </a:p>
      </dgm:t>
    </dgm:pt>
    <dgm:pt modelId="{4ACDDCDB-BA87-43A3-AED6-24F48FF45D25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CA" sz="1800" dirty="0"/>
            <a:t>Identify relationships consisting of a natural association between pairs of entities</a:t>
          </a:r>
        </a:p>
      </dgm:t>
    </dgm:pt>
    <dgm:pt modelId="{B4958EF5-FDF8-44E3-A6A6-5B64AA8D71B7}" type="parTrans" cxnId="{3AE61ACC-EEE0-4434-B677-2D27B37D8E1E}">
      <dgm:prSet/>
      <dgm:spPr/>
      <dgm:t>
        <a:bodyPr/>
        <a:lstStyle/>
        <a:p>
          <a:endParaRPr lang="en-CA"/>
        </a:p>
      </dgm:t>
    </dgm:pt>
    <dgm:pt modelId="{353EAC11-056F-43B8-95EF-B5A9EFA1D31C}" type="sibTrans" cxnId="{3AE61ACC-EEE0-4434-B677-2D27B37D8E1E}">
      <dgm:prSet/>
      <dgm:spPr/>
      <dgm:t>
        <a:bodyPr/>
        <a:lstStyle/>
        <a:p>
          <a:endParaRPr lang="en-CA"/>
        </a:p>
      </dgm:t>
    </dgm:pt>
    <dgm:pt modelId="{360662A0-022A-4A97-8AC0-997EE5165365}">
      <dgm:prSet phldrT="[Text]" custT="1"/>
      <dgm:spPr>
        <a:solidFill>
          <a:srgbClr val="0070C0"/>
        </a:solidFill>
      </dgm:spPr>
      <dgm:t>
        <a:bodyPr/>
        <a:lstStyle/>
        <a:p>
          <a:r>
            <a:rPr lang="en-CA" sz="2400" dirty="0"/>
            <a:t>5 – Define Relationship optionality and cardinality</a:t>
          </a:r>
        </a:p>
      </dgm:t>
    </dgm:pt>
    <dgm:pt modelId="{575D3FEC-91B9-4C13-ADE8-6BAF2C773649}" type="parTrans" cxnId="{629870A5-6606-4AC2-B7A8-07FEDE660056}">
      <dgm:prSet/>
      <dgm:spPr/>
      <dgm:t>
        <a:bodyPr/>
        <a:lstStyle/>
        <a:p>
          <a:endParaRPr lang="en-CA"/>
        </a:p>
      </dgm:t>
    </dgm:pt>
    <dgm:pt modelId="{9E89682E-A1CE-492F-8B5D-B623A8FB069F}" type="sibTrans" cxnId="{629870A5-6606-4AC2-B7A8-07FEDE660056}">
      <dgm:prSet/>
      <dgm:spPr/>
      <dgm:t>
        <a:bodyPr/>
        <a:lstStyle/>
        <a:p>
          <a:endParaRPr lang="en-CA"/>
        </a:p>
      </dgm:t>
    </dgm:pt>
    <dgm:pt modelId="{71747770-3935-4034-A119-483507AA543E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CA" sz="1800" dirty="0"/>
            <a:t>Determine the number of occurrences of one entity for a single occurrence of the related entity</a:t>
          </a:r>
        </a:p>
      </dgm:t>
    </dgm:pt>
    <dgm:pt modelId="{A088B9BA-69D2-4578-8091-C9E31A672CA3}" type="parTrans" cxnId="{670FCD41-59F8-4093-B517-80E292966430}">
      <dgm:prSet/>
      <dgm:spPr/>
      <dgm:t>
        <a:bodyPr/>
        <a:lstStyle/>
        <a:p>
          <a:endParaRPr lang="en-CA"/>
        </a:p>
      </dgm:t>
    </dgm:pt>
    <dgm:pt modelId="{DAB7B50C-2C29-4D8F-8BDE-295071FA2CEC}" type="sibTrans" cxnId="{670FCD41-59F8-4093-B517-80E292966430}">
      <dgm:prSet/>
      <dgm:spPr/>
      <dgm:t>
        <a:bodyPr/>
        <a:lstStyle/>
        <a:p>
          <a:endParaRPr lang="en-CA"/>
        </a:p>
      </dgm:t>
    </dgm:pt>
    <dgm:pt modelId="{DCDDF478-0AD2-4BAA-AAD4-3BD55A2015C6}">
      <dgm:prSet phldrT="[Text]" custT="1"/>
      <dgm:spPr>
        <a:solidFill>
          <a:srgbClr val="00B050"/>
        </a:solidFill>
      </dgm:spPr>
      <dgm:t>
        <a:bodyPr/>
        <a:lstStyle/>
        <a:p>
          <a:r>
            <a:rPr lang="en-CA" sz="2400" dirty="0"/>
            <a:t>6 – Eliminate Many-to-Many</a:t>
          </a:r>
        </a:p>
      </dgm:t>
    </dgm:pt>
    <dgm:pt modelId="{A3E10290-B102-451F-BC7C-748DDEBC1B7A}" type="parTrans" cxnId="{16AF2B9F-2D82-475C-8EE2-D47DB6FDC6CF}">
      <dgm:prSet/>
      <dgm:spPr/>
      <dgm:t>
        <a:bodyPr/>
        <a:lstStyle/>
        <a:p>
          <a:endParaRPr lang="en-CA"/>
        </a:p>
      </dgm:t>
    </dgm:pt>
    <dgm:pt modelId="{63B046A8-9D37-43F2-9E99-792530F2CD20}" type="sibTrans" cxnId="{16AF2B9F-2D82-475C-8EE2-D47DB6FDC6CF}">
      <dgm:prSet/>
      <dgm:spPr/>
      <dgm:t>
        <a:bodyPr/>
        <a:lstStyle/>
        <a:p>
          <a:endParaRPr lang="en-CA"/>
        </a:p>
      </dgm:t>
    </dgm:pt>
    <dgm:pt modelId="{AAB8D082-EA14-487C-9DFD-D82344B621BA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CA" sz="1800" dirty="0"/>
            <a:t>Eliminate many-to-many relationships with an associative entity that includes a unique identifier and foreign keys in each parent entity (i.e. junction table)</a:t>
          </a:r>
        </a:p>
      </dgm:t>
    </dgm:pt>
    <dgm:pt modelId="{7927FFED-C246-41E6-88D2-59CE860A3E33}" type="parTrans" cxnId="{6FD724B9-4365-4825-AA3A-6908D2526F6D}">
      <dgm:prSet/>
      <dgm:spPr/>
      <dgm:t>
        <a:bodyPr/>
        <a:lstStyle/>
        <a:p>
          <a:endParaRPr lang="en-CA"/>
        </a:p>
      </dgm:t>
    </dgm:pt>
    <dgm:pt modelId="{0740978D-C944-43AC-ACF9-C598E63EE07F}" type="sibTrans" cxnId="{6FD724B9-4365-4825-AA3A-6908D2526F6D}">
      <dgm:prSet/>
      <dgm:spPr/>
      <dgm:t>
        <a:bodyPr/>
        <a:lstStyle/>
        <a:p>
          <a:endParaRPr lang="en-CA"/>
        </a:p>
      </dgm:t>
    </dgm:pt>
    <dgm:pt modelId="{50638024-9081-43BE-823F-7D56E31298FD}" type="pres">
      <dgm:prSet presAssocID="{4BE2909D-46F4-4685-B881-427279550B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CF65CD-38CD-4F59-AFA2-06F0FBA14450}" type="pres">
      <dgm:prSet presAssocID="{07DC33D7-0CFD-47E3-9DD6-F019F40B34C2}" presName="linNode" presStyleCnt="0"/>
      <dgm:spPr/>
    </dgm:pt>
    <dgm:pt modelId="{871CA39F-7AB8-4BB0-B907-9DFB9D903190}" type="pres">
      <dgm:prSet presAssocID="{07DC33D7-0CFD-47E3-9DD6-F019F40B34C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B7214-F3CD-4889-8EC0-0CEA12DFBCAF}" type="pres">
      <dgm:prSet presAssocID="{07DC33D7-0CFD-47E3-9DD6-F019F40B34C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9085A7-05F2-4404-AD54-4875FF850BE9}" type="pres">
      <dgm:prSet presAssocID="{7EF1100F-DC10-450A-B6AF-680985223ED7}" presName="sp" presStyleCnt="0"/>
      <dgm:spPr/>
    </dgm:pt>
    <dgm:pt modelId="{8662DBDE-E1A1-4535-A5F7-42BD4B05BC2E}" type="pres">
      <dgm:prSet presAssocID="{360662A0-022A-4A97-8AC0-997EE5165365}" presName="linNode" presStyleCnt="0"/>
      <dgm:spPr/>
    </dgm:pt>
    <dgm:pt modelId="{2EB28ED3-E225-4F27-9EA6-6E1F981BB03B}" type="pres">
      <dgm:prSet presAssocID="{360662A0-022A-4A97-8AC0-997EE516536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24488-679D-48FD-8115-2879BD9E05E0}" type="pres">
      <dgm:prSet presAssocID="{360662A0-022A-4A97-8AC0-997EE516536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C8ADA-4D7C-4A57-97F0-7A9F78F2200A}" type="pres">
      <dgm:prSet presAssocID="{9E89682E-A1CE-492F-8B5D-B623A8FB069F}" presName="sp" presStyleCnt="0"/>
      <dgm:spPr/>
    </dgm:pt>
    <dgm:pt modelId="{5EEAB748-FF3E-44A4-8217-6D2DCB4E37B0}" type="pres">
      <dgm:prSet presAssocID="{DCDDF478-0AD2-4BAA-AAD4-3BD55A2015C6}" presName="linNode" presStyleCnt="0"/>
      <dgm:spPr/>
    </dgm:pt>
    <dgm:pt modelId="{EDE5D7DE-AABE-4F64-8B93-B2B1C460D8F7}" type="pres">
      <dgm:prSet presAssocID="{DCDDF478-0AD2-4BAA-AAD4-3BD55A2015C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3419C-DE15-481A-9F84-C09ADA1C2E0B}" type="pres">
      <dgm:prSet presAssocID="{DCDDF478-0AD2-4BAA-AAD4-3BD55A2015C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C4A2E3-A202-4289-B82F-6B1176B9288C}" type="presOf" srcId="{71747770-3935-4034-A119-483507AA543E}" destId="{D1924488-679D-48FD-8115-2879BD9E05E0}" srcOrd="0" destOrd="0" presId="urn:microsoft.com/office/officeart/2005/8/layout/vList5"/>
    <dgm:cxn modelId="{274854C5-6D94-4885-BB9B-EA72181A344B}" type="presOf" srcId="{AAB8D082-EA14-487C-9DFD-D82344B621BA}" destId="{5333419C-DE15-481A-9F84-C09ADA1C2E0B}" srcOrd="0" destOrd="0" presId="urn:microsoft.com/office/officeart/2005/8/layout/vList5"/>
    <dgm:cxn modelId="{3AE61ACC-EEE0-4434-B677-2D27B37D8E1E}" srcId="{07DC33D7-0CFD-47E3-9DD6-F019F40B34C2}" destId="{4ACDDCDB-BA87-43A3-AED6-24F48FF45D25}" srcOrd="0" destOrd="0" parTransId="{B4958EF5-FDF8-44E3-A6A6-5B64AA8D71B7}" sibTransId="{353EAC11-056F-43B8-95EF-B5A9EFA1D31C}"/>
    <dgm:cxn modelId="{9ED04C76-E996-49B5-8174-59495C5DF159}" type="presOf" srcId="{4BE2909D-46F4-4685-B881-427279550B9B}" destId="{50638024-9081-43BE-823F-7D56E31298FD}" srcOrd="0" destOrd="0" presId="urn:microsoft.com/office/officeart/2005/8/layout/vList5"/>
    <dgm:cxn modelId="{670FCD41-59F8-4093-B517-80E292966430}" srcId="{360662A0-022A-4A97-8AC0-997EE5165365}" destId="{71747770-3935-4034-A119-483507AA543E}" srcOrd="0" destOrd="0" parTransId="{A088B9BA-69D2-4578-8091-C9E31A672CA3}" sibTransId="{DAB7B50C-2C29-4D8F-8BDE-295071FA2CEC}"/>
    <dgm:cxn modelId="{FC3ACD8E-7E5E-47AC-BE85-FB2324130829}" type="presOf" srcId="{DCDDF478-0AD2-4BAA-AAD4-3BD55A2015C6}" destId="{EDE5D7DE-AABE-4F64-8B93-B2B1C460D8F7}" srcOrd="0" destOrd="0" presId="urn:microsoft.com/office/officeart/2005/8/layout/vList5"/>
    <dgm:cxn modelId="{9759E54E-6030-4973-8F21-A1C72D82CAA0}" srcId="{4BE2909D-46F4-4685-B881-427279550B9B}" destId="{07DC33D7-0CFD-47E3-9DD6-F019F40B34C2}" srcOrd="0" destOrd="0" parTransId="{026A7A1E-010F-47E0-952D-CCFA77BBCE64}" sibTransId="{7EF1100F-DC10-450A-B6AF-680985223ED7}"/>
    <dgm:cxn modelId="{32343EFC-A30F-48BD-A1C9-04254A38B4FE}" type="presOf" srcId="{07DC33D7-0CFD-47E3-9DD6-F019F40B34C2}" destId="{871CA39F-7AB8-4BB0-B907-9DFB9D903190}" srcOrd="0" destOrd="0" presId="urn:microsoft.com/office/officeart/2005/8/layout/vList5"/>
    <dgm:cxn modelId="{629870A5-6606-4AC2-B7A8-07FEDE660056}" srcId="{4BE2909D-46F4-4685-B881-427279550B9B}" destId="{360662A0-022A-4A97-8AC0-997EE5165365}" srcOrd="1" destOrd="0" parTransId="{575D3FEC-91B9-4C13-ADE8-6BAF2C773649}" sibTransId="{9E89682E-A1CE-492F-8B5D-B623A8FB069F}"/>
    <dgm:cxn modelId="{BB054ABB-44D3-4BCA-AF52-752472C63B83}" type="presOf" srcId="{4ACDDCDB-BA87-43A3-AED6-24F48FF45D25}" destId="{0C9B7214-F3CD-4889-8EC0-0CEA12DFBCAF}" srcOrd="0" destOrd="0" presId="urn:microsoft.com/office/officeart/2005/8/layout/vList5"/>
    <dgm:cxn modelId="{0FA571EC-9A2C-41EA-B049-4411B953A012}" type="presOf" srcId="{360662A0-022A-4A97-8AC0-997EE5165365}" destId="{2EB28ED3-E225-4F27-9EA6-6E1F981BB03B}" srcOrd="0" destOrd="0" presId="urn:microsoft.com/office/officeart/2005/8/layout/vList5"/>
    <dgm:cxn modelId="{16AF2B9F-2D82-475C-8EE2-D47DB6FDC6CF}" srcId="{4BE2909D-46F4-4685-B881-427279550B9B}" destId="{DCDDF478-0AD2-4BAA-AAD4-3BD55A2015C6}" srcOrd="2" destOrd="0" parTransId="{A3E10290-B102-451F-BC7C-748DDEBC1B7A}" sibTransId="{63B046A8-9D37-43F2-9E99-792530F2CD20}"/>
    <dgm:cxn modelId="{6FD724B9-4365-4825-AA3A-6908D2526F6D}" srcId="{DCDDF478-0AD2-4BAA-AAD4-3BD55A2015C6}" destId="{AAB8D082-EA14-487C-9DFD-D82344B621BA}" srcOrd="0" destOrd="0" parTransId="{7927FFED-C246-41E6-88D2-59CE860A3E33}" sibTransId="{0740978D-C944-43AC-ACF9-C598E63EE07F}"/>
    <dgm:cxn modelId="{F4AEB7D8-8B94-4C8B-BA3C-EB49F54EA0F6}" type="presParOf" srcId="{50638024-9081-43BE-823F-7D56E31298FD}" destId="{98CF65CD-38CD-4F59-AFA2-06F0FBA14450}" srcOrd="0" destOrd="0" presId="urn:microsoft.com/office/officeart/2005/8/layout/vList5"/>
    <dgm:cxn modelId="{75DFCC33-7D24-4379-9E7E-02458AD6A268}" type="presParOf" srcId="{98CF65CD-38CD-4F59-AFA2-06F0FBA14450}" destId="{871CA39F-7AB8-4BB0-B907-9DFB9D903190}" srcOrd="0" destOrd="0" presId="urn:microsoft.com/office/officeart/2005/8/layout/vList5"/>
    <dgm:cxn modelId="{16168B41-E51C-4D4A-BAAA-CCF210DCC689}" type="presParOf" srcId="{98CF65CD-38CD-4F59-AFA2-06F0FBA14450}" destId="{0C9B7214-F3CD-4889-8EC0-0CEA12DFBCAF}" srcOrd="1" destOrd="0" presId="urn:microsoft.com/office/officeart/2005/8/layout/vList5"/>
    <dgm:cxn modelId="{755247A2-4439-4AFA-AFAE-0A426256D383}" type="presParOf" srcId="{50638024-9081-43BE-823F-7D56E31298FD}" destId="{C79085A7-05F2-4404-AD54-4875FF850BE9}" srcOrd="1" destOrd="0" presId="urn:microsoft.com/office/officeart/2005/8/layout/vList5"/>
    <dgm:cxn modelId="{21BB69FB-FA80-4BE2-A0BD-053D052DC6F3}" type="presParOf" srcId="{50638024-9081-43BE-823F-7D56E31298FD}" destId="{8662DBDE-E1A1-4535-A5F7-42BD4B05BC2E}" srcOrd="2" destOrd="0" presId="urn:microsoft.com/office/officeart/2005/8/layout/vList5"/>
    <dgm:cxn modelId="{CCABDCF6-EEEC-45BD-BC11-0BF575569958}" type="presParOf" srcId="{8662DBDE-E1A1-4535-A5F7-42BD4B05BC2E}" destId="{2EB28ED3-E225-4F27-9EA6-6E1F981BB03B}" srcOrd="0" destOrd="0" presId="urn:microsoft.com/office/officeart/2005/8/layout/vList5"/>
    <dgm:cxn modelId="{E012E591-85AC-47A0-9115-AF47DC765B4C}" type="presParOf" srcId="{8662DBDE-E1A1-4535-A5F7-42BD4B05BC2E}" destId="{D1924488-679D-48FD-8115-2879BD9E05E0}" srcOrd="1" destOrd="0" presId="urn:microsoft.com/office/officeart/2005/8/layout/vList5"/>
    <dgm:cxn modelId="{2FDABC50-472E-49FA-ACCE-8DBDB065D4F8}" type="presParOf" srcId="{50638024-9081-43BE-823F-7D56E31298FD}" destId="{D2BC8ADA-4D7C-4A57-97F0-7A9F78F2200A}" srcOrd="3" destOrd="0" presId="urn:microsoft.com/office/officeart/2005/8/layout/vList5"/>
    <dgm:cxn modelId="{395F64F3-7BB4-476E-AE97-E9098C642385}" type="presParOf" srcId="{50638024-9081-43BE-823F-7D56E31298FD}" destId="{5EEAB748-FF3E-44A4-8217-6D2DCB4E37B0}" srcOrd="4" destOrd="0" presId="urn:microsoft.com/office/officeart/2005/8/layout/vList5"/>
    <dgm:cxn modelId="{745D130E-CAD8-443C-BF90-5DD222CC7E82}" type="presParOf" srcId="{5EEAB748-FF3E-44A4-8217-6D2DCB4E37B0}" destId="{EDE5D7DE-AABE-4F64-8B93-B2B1C460D8F7}" srcOrd="0" destOrd="0" presId="urn:microsoft.com/office/officeart/2005/8/layout/vList5"/>
    <dgm:cxn modelId="{D7CDAC9E-3DA2-4C14-9F17-5D3E78AFBE63}" type="presParOf" srcId="{5EEAB748-FF3E-44A4-8217-6D2DCB4E37B0}" destId="{5333419C-DE15-481A-9F84-C09ADA1C2E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E2909D-46F4-4685-B881-427279550B9B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7DC33D7-0CFD-47E3-9DD6-F019F40B34C2}">
      <dgm:prSet phldrT="[Text]" custT="1"/>
      <dgm:spPr>
        <a:solidFill>
          <a:srgbClr val="FF0000"/>
        </a:solidFill>
      </dgm:spPr>
      <dgm:t>
        <a:bodyPr/>
        <a:lstStyle/>
        <a:p>
          <a:r>
            <a:rPr lang="en-CA" sz="2400" dirty="0"/>
            <a:t>7 – Name Relationships</a:t>
          </a:r>
        </a:p>
      </dgm:t>
    </dgm:pt>
    <dgm:pt modelId="{026A7A1E-010F-47E0-952D-CCFA77BBCE64}" type="parTrans" cxnId="{9759E54E-6030-4973-8F21-A1C72D82CAA0}">
      <dgm:prSet/>
      <dgm:spPr/>
      <dgm:t>
        <a:bodyPr/>
        <a:lstStyle/>
        <a:p>
          <a:endParaRPr lang="en-CA"/>
        </a:p>
      </dgm:t>
    </dgm:pt>
    <dgm:pt modelId="{7EF1100F-DC10-450A-B6AF-680985223ED7}" type="sibTrans" cxnId="{9759E54E-6030-4973-8F21-A1C72D82CAA0}">
      <dgm:prSet/>
      <dgm:spPr/>
      <dgm:t>
        <a:bodyPr/>
        <a:lstStyle/>
        <a:p>
          <a:endParaRPr lang="en-CA"/>
        </a:p>
      </dgm:t>
    </dgm:pt>
    <dgm:pt modelId="{4ACDDCDB-BA87-43A3-AED6-24F48FF45D25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CA" sz="1800" dirty="0"/>
            <a:t>Name each relationship between entities</a:t>
          </a:r>
        </a:p>
      </dgm:t>
    </dgm:pt>
    <dgm:pt modelId="{B4958EF5-FDF8-44E3-A6A6-5B64AA8D71B7}" type="parTrans" cxnId="{3AE61ACC-EEE0-4434-B677-2D27B37D8E1E}">
      <dgm:prSet/>
      <dgm:spPr/>
      <dgm:t>
        <a:bodyPr/>
        <a:lstStyle/>
        <a:p>
          <a:endParaRPr lang="en-CA"/>
        </a:p>
      </dgm:t>
    </dgm:pt>
    <dgm:pt modelId="{353EAC11-056F-43B8-95EF-B5A9EFA1D31C}" type="sibTrans" cxnId="{3AE61ACC-EEE0-4434-B677-2D27B37D8E1E}">
      <dgm:prSet/>
      <dgm:spPr/>
      <dgm:t>
        <a:bodyPr/>
        <a:lstStyle/>
        <a:p>
          <a:endParaRPr lang="en-CA"/>
        </a:p>
      </dgm:t>
    </dgm:pt>
    <dgm:pt modelId="{360662A0-022A-4A97-8AC0-997EE5165365}">
      <dgm:prSet phldrT="[Text]" custT="1"/>
      <dgm:spPr>
        <a:solidFill>
          <a:srgbClr val="0070C0"/>
        </a:solidFill>
      </dgm:spPr>
      <dgm:t>
        <a:bodyPr/>
        <a:lstStyle/>
        <a:p>
          <a:r>
            <a:rPr lang="en-CA" sz="2400" dirty="0"/>
            <a:t>8 – Normalize the Database</a:t>
          </a:r>
        </a:p>
      </dgm:t>
    </dgm:pt>
    <dgm:pt modelId="{575D3FEC-91B9-4C13-ADE8-6BAF2C773649}" type="parTrans" cxnId="{629870A5-6606-4AC2-B7A8-07FEDE660056}">
      <dgm:prSet/>
      <dgm:spPr/>
      <dgm:t>
        <a:bodyPr/>
        <a:lstStyle/>
        <a:p>
          <a:endParaRPr lang="en-CA"/>
        </a:p>
      </dgm:t>
    </dgm:pt>
    <dgm:pt modelId="{9E89682E-A1CE-492F-8B5D-B623A8FB069F}" type="sibTrans" cxnId="{629870A5-6606-4AC2-B7A8-07FEDE660056}">
      <dgm:prSet/>
      <dgm:spPr/>
      <dgm:t>
        <a:bodyPr/>
        <a:lstStyle/>
        <a:p>
          <a:endParaRPr lang="en-CA"/>
        </a:p>
      </dgm:t>
    </dgm:pt>
    <dgm:pt modelId="{71747770-3935-4034-A119-483507AA543E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CA" sz="1800" dirty="0"/>
            <a:t>Chapter 3 – textbook </a:t>
          </a:r>
        </a:p>
      </dgm:t>
    </dgm:pt>
    <dgm:pt modelId="{A088B9BA-69D2-4578-8091-C9E31A672CA3}" type="parTrans" cxnId="{670FCD41-59F8-4093-B517-80E292966430}">
      <dgm:prSet/>
      <dgm:spPr/>
      <dgm:t>
        <a:bodyPr/>
        <a:lstStyle/>
        <a:p>
          <a:endParaRPr lang="en-CA"/>
        </a:p>
      </dgm:t>
    </dgm:pt>
    <dgm:pt modelId="{DAB7B50C-2C29-4D8F-8BDE-295071FA2CEC}" type="sibTrans" cxnId="{670FCD41-59F8-4093-B517-80E292966430}">
      <dgm:prSet/>
      <dgm:spPr/>
      <dgm:t>
        <a:bodyPr/>
        <a:lstStyle/>
        <a:p>
          <a:endParaRPr lang="en-CA"/>
        </a:p>
      </dgm:t>
    </dgm:pt>
    <dgm:pt modelId="{DCDDF478-0AD2-4BAA-AAD4-3BD55A2015C6}">
      <dgm:prSet phldrT="[Text]" custT="1"/>
      <dgm:spPr>
        <a:solidFill>
          <a:srgbClr val="00B050"/>
        </a:solidFill>
      </dgm:spPr>
      <dgm:t>
        <a:bodyPr/>
        <a:lstStyle/>
        <a:p>
          <a:r>
            <a:rPr lang="en-CA" sz="2400" dirty="0"/>
            <a:t>9 – Define Column Types and Sizes</a:t>
          </a:r>
        </a:p>
      </dgm:t>
    </dgm:pt>
    <dgm:pt modelId="{A3E10290-B102-451F-BC7C-748DDEBC1B7A}" type="parTrans" cxnId="{16AF2B9F-2D82-475C-8EE2-D47DB6FDC6CF}">
      <dgm:prSet/>
      <dgm:spPr/>
      <dgm:t>
        <a:bodyPr/>
        <a:lstStyle/>
        <a:p>
          <a:endParaRPr lang="en-CA"/>
        </a:p>
      </dgm:t>
    </dgm:pt>
    <dgm:pt modelId="{63B046A8-9D37-43F2-9E99-792530F2CD20}" type="sibTrans" cxnId="{16AF2B9F-2D82-475C-8EE2-D47DB6FDC6CF}">
      <dgm:prSet/>
      <dgm:spPr/>
      <dgm:t>
        <a:bodyPr/>
        <a:lstStyle/>
        <a:p>
          <a:endParaRPr lang="en-CA"/>
        </a:p>
      </dgm:t>
    </dgm:pt>
    <dgm:pt modelId="{AAB8D082-EA14-487C-9DFD-D82344B621BA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CA" sz="1800" dirty="0"/>
            <a:t>Define field types and sizes in the physical database</a:t>
          </a:r>
        </a:p>
      </dgm:t>
    </dgm:pt>
    <dgm:pt modelId="{7927FFED-C246-41E6-88D2-59CE860A3E33}" type="parTrans" cxnId="{6FD724B9-4365-4825-AA3A-6908D2526F6D}">
      <dgm:prSet/>
      <dgm:spPr/>
      <dgm:t>
        <a:bodyPr/>
        <a:lstStyle/>
        <a:p>
          <a:endParaRPr lang="en-CA"/>
        </a:p>
      </dgm:t>
    </dgm:pt>
    <dgm:pt modelId="{0740978D-C944-43AC-ACF9-C598E63EE07F}" type="sibTrans" cxnId="{6FD724B9-4365-4825-AA3A-6908D2526F6D}">
      <dgm:prSet/>
      <dgm:spPr/>
      <dgm:t>
        <a:bodyPr/>
        <a:lstStyle/>
        <a:p>
          <a:endParaRPr lang="en-CA"/>
        </a:p>
      </dgm:t>
    </dgm:pt>
    <dgm:pt modelId="{0D0CCAFE-7339-465B-A292-B919A04AA842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CA" sz="1800" dirty="0"/>
            <a:t>Remodel design to eliminate redundancy, repetition, and irrelevant associated data</a:t>
          </a:r>
        </a:p>
      </dgm:t>
    </dgm:pt>
    <dgm:pt modelId="{7F1B358F-2B5B-4F87-A9EC-10C6EEFC4AAF}" type="parTrans" cxnId="{719CCBD4-A72F-4AAD-87E7-BA5E8FE15C79}">
      <dgm:prSet/>
      <dgm:spPr/>
      <dgm:t>
        <a:bodyPr/>
        <a:lstStyle/>
        <a:p>
          <a:endParaRPr lang="en-CA"/>
        </a:p>
      </dgm:t>
    </dgm:pt>
    <dgm:pt modelId="{EE613792-B4CF-4811-B393-5F5A66DD488A}" type="sibTrans" cxnId="{719CCBD4-A72F-4AAD-87E7-BA5E8FE15C79}">
      <dgm:prSet/>
      <dgm:spPr/>
      <dgm:t>
        <a:bodyPr/>
        <a:lstStyle/>
        <a:p>
          <a:endParaRPr lang="en-CA"/>
        </a:p>
      </dgm:t>
    </dgm:pt>
    <dgm:pt modelId="{50638024-9081-43BE-823F-7D56E31298FD}" type="pres">
      <dgm:prSet presAssocID="{4BE2909D-46F4-4685-B881-427279550B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CF65CD-38CD-4F59-AFA2-06F0FBA14450}" type="pres">
      <dgm:prSet presAssocID="{07DC33D7-0CFD-47E3-9DD6-F019F40B34C2}" presName="linNode" presStyleCnt="0"/>
      <dgm:spPr/>
    </dgm:pt>
    <dgm:pt modelId="{871CA39F-7AB8-4BB0-B907-9DFB9D903190}" type="pres">
      <dgm:prSet presAssocID="{07DC33D7-0CFD-47E3-9DD6-F019F40B34C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B7214-F3CD-4889-8EC0-0CEA12DFBCAF}" type="pres">
      <dgm:prSet presAssocID="{07DC33D7-0CFD-47E3-9DD6-F019F40B34C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9085A7-05F2-4404-AD54-4875FF850BE9}" type="pres">
      <dgm:prSet presAssocID="{7EF1100F-DC10-450A-B6AF-680985223ED7}" presName="sp" presStyleCnt="0"/>
      <dgm:spPr/>
    </dgm:pt>
    <dgm:pt modelId="{8662DBDE-E1A1-4535-A5F7-42BD4B05BC2E}" type="pres">
      <dgm:prSet presAssocID="{360662A0-022A-4A97-8AC0-997EE5165365}" presName="linNode" presStyleCnt="0"/>
      <dgm:spPr/>
    </dgm:pt>
    <dgm:pt modelId="{2EB28ED3-E225-4F27-9EA6-6E1F981BB03B}" type="pres">
      <dgm:prSet presAssocID="{360662A0-022A-4A97-8AC0-997EE516536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24488-679D-48FD-8115-2879BD9E05E0}" type="pres">
      <dgm:prSet presAssocID="{360662A0-022A-4A97-8AC0-997EE516536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C8ADA-4D7C-4A57-97F0-7A9F78F2200A}" type="pres">
      <dgm:prSet presAssocID="{9E89682E-A1CE-492F-8B5D-B623A8FB069F}" presName="sp" presStyleCnt="0"/>
      <dgm:spPr/>
    </dgm:pt>
    <dgm:pt modelId="{5EEAB748-FF3E-44A4-8217-6D2DCB4E37B0}" type="pres">
      <dgm:prSet presAssocID="{DCDDF478-0AD2-4BAA-AAD4-3BD55A2015C6}" presName="linNode" presStyleCnt="0"/>
      <dgm:spPr/>
    </dgm:pt>
    <dgm:pt modelId="{EDE5D7DE-AABE-4F64-8B93-B2B1C460D8F7}" type="pres">
      <dgm:prSet presAssocID="{DCDDF478-0AD2-4BAA-AAD4-3BD55A2015C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3419C-DE15-481A-9F84-C09ADA1C2E0B}" type="pres">
      <dgm:prSet presAssocID="{DCDDF478-0AD2-4BAA-AAD4-3BD55A2015C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C4A2E3-A202-4289-B82F-6B1176B9288C}" type="presOf" srcId="{71747770-3935-4034-A119-483507AA543E}" destId="{D1924488-679D-48FD-8115-2879BD9E05E0}" srcOrd="0" destOrd="0" presId="urn:microsoft.com/office/officeart/2005/8/layout/vList5"/>
    <dgm:cxn modelId="{274854C5-6D94-4885-BB9B-EA72181A344B}" type="presOf" srcId="{AAB8D082-EA14-487C-9DFD-D82344B621BA}" destId="{5333419C-DE15-481A-9F84-C09ADA1C2E0B}" srcOrd="0" destOrd="0" presId="urn:microsoft.com/office/officeart/2005/8/layout/vList5"/>
    <dgm:cxn modelId="{3AE61ACC-EEE0-4434-B677-2D27B37D8E1E}" srcId="{07DC33D7-0CFD-47E3-9DD6-F019F40B34C2}" destId="{4ACDDCDB-BA87-43A3-AED6-24F48FF45D25}" srcOrd="0" destOrd="0" parTransId="{B4958EF5-FDF8-44E3-A6A6-5B64AA8D71B7}" sibTransId="{353EAC11-056F-43B8-95EF-B5A9EFA1D31C}"/>
    <dgm:cxn modelId="{9ED04C76-E996-49B5-8174-59495C5DF159}" type="presOf" srcId="{4BE2909D-46F4-4685-B881-427279550B9B}" destId="{50638024-9081-43BE-823F-7D56E31298FD}" srcOrd="0" destOrd="0" presId="urn:microsoft.com/office/officeart/2005/8/layout/vList5"/>
    <dgm:cxn modelId="{670FCD41-59F8-4093-B517-80E292966430}" srcId="{360662A0-022A-4A97-8AC0-997EE5165365}" destId="{71747770-3935-4034-A119-483507AA543E}" srcOrd="0" destOrd="0" parTransId="{A088B9BA-69D2-4578-8091-C9E31A672CA3}" sibTransId="{DAB7B50C-2C29-4D8F-8BDE-295071FA2CEC}"/>
    <dgm:cxn modelId="{FC3ACD8E-7E5E-47AC-BE85-FB2324130829}" type="presOf" srcId="{DCDDF478-0AD2-4BAA-AAD4-3BD55A2015C6}" destId="{EDE5D7DE-AABE-4F64-8B93-B2B1C460D8F7}" srcOrd="0" destOrd="0" presId="urn:microsoft.com/office/officeart/2005/8/layout/vList5"/>
    <dgm:cxn modelId="{AB020100-0D0B-4616-B500-A3ADFD5904A9}" type="presOf" srcId="{0D0CCAFE-7339-465B-A292-B919A04AA842}" destId="{D1924488-679D-48FD-8115-2879BD9E05E0}" srcOrd="0" destOrd="1" presId="urn:microsoft.com/office/officeart/2005/8/layout/vList5"/>
    <dgm:cxn modelId="{9759E54E-6030-4973-8F21-A1C72D82CAA0}" srcId="{4BE2909D-46F4-4685-B881-427279550B9B}" destId="{07DC33D7-0CFD-47E3-9DD6-F019F40B34C2}" srcOrd="0" destOrd="0" parTransId="{026A7A1E-010F-47E0-952D-CCFA77BBCE64}" sibTransId="{7EF1100F-DC10-450A-B6AF-680985223ED7}"/>
    <dgm:cxn modelId="{32343EFC-A30F-48BD-A1C9-04254A38B4FE}" type="presOf" srcId="{07DC33D7-0CFD-47E3-9DD6-F019F40B34C2}" destId="{871CA39F-7AB8-4BB0-B907-9DFB9D903190}" srcOrd="0" destOrd="0" presId="urn:microsoft.com/office/officeart/2005/8/layout/vList5"/>
    <dgm:cxn modelId="{629870A5-6606-4AC2-B7A8-07FEDE660056}" srcId="{4BE2909D-46F4-4685-B881-427279550B9B}" destId="{360662A0-022A-4A97-8AC0-997EE5165365}" srcOrd="1" destOrd="0" parTransId="{575D3FEC-91B9-4C13-ADE8-6BAF2C773649}" sibTransId="{9E89682E-A1CE-492F-8B5D-B623A8FB069F}"/>
    <dgm:cxn modelId="{BB054ABB-44D3-4BCA-AF52-752472C63B83}" type="presOf" srcId="{4ACDDCDB-BA87-43A3-AED6-24F48FF45D25}" destId="{0C9B7214-F3CD-4889-8EC0-0CEA12DFBCAF}" srcOrd="0" destOrd="0" presId="urn:microsoft.com/office/officeart/2005/8/layout/vList5"/>
    <dgm:cxn modelId="{0FA571EC-9A2C-41EA-B049-4411B953A012}" type="presOf" srcId="{360662A0-022A-4A97-8AC0-997EE5165365}" destId="{2EB28ED3-E225-4F27-9EA6-6E1F981BB03B}" srcOrd="0" destOrd="0" presId="urn:microsoft.com/office/officeart/2005/8/layout/vList5"/>
    <dgm:cxn modelId="{16AF2B9F-2D82-475C-8EE2-D47DB6FDC6CF}" srcId="{4BE2909D-46F4-4685-B881-427279550B9B}" destId="{DCDDF478-0AD2-4BAA-AAD4-3BD55A2015C6}" srcOrd="2" destOrd="0" parTransId="{A3E10290-B102-451F-BC7C-748DDEBC1B7A}" sibTransId="{63B046A8-9D37-43F2-9E99-792530F2CD20}"/>
    <dgm:cxn modelId="{6FD724B9-4365-4825-AA3A-6908D2526F6D}" srcId="{DCDDF478-0AD2-4BAA-AAD4-3BD55A2015C6}" destId="{AAB8D082-EA14-487C-9DFD-D82344B621BA}" srcOrd="0" destOrd="0" parTransId="{7927FFED-C246-41E6-88D2-59CE860A3E33}" sibTransId="{0740978D-C944-43AC-ACF9-C598E63EE07F}"/>
    <dgm:cxn modelId="{719CCBD4-A72F-4AAD-87E7-BA5E8FE15C79}" srcId="{360662A0-022A-4A97-8AC0-997EE5165365}" destId="{0D0CCAFE-7339-465B-A292-B919A04AA842}" srcOrd="1" destOrd="0" parTransId="{7F1B358F-2B5B-4F87-A9EC-10C6EEFC4AAF}" sibTransId="{EE613792-B4CF-4811-B393-5F5A66DD488A}"/>
    <dgm:cxn modelId="{F4AEB7D8-8B94-4C8B-BA3C-EB49F54EA0F6}" type="presParOf" srcId="{50638024-9081-43BE-823F-7D56E31298FD}" destId="{98CF65CD-38CD-4F59-AFA2-06F0FBA14450}" srcOrd="0" destOrd="0" presId="urn:microsoft.com/office/officeart/2005/8/layout/vList5"/>
    <dgm:cxn modelId="{75DFCC33-7D24-4379-9E7E-02458AD6A268}" type="presParOf" srcId="{98CF65CD-38CD-4F59-AFA2-06F0FBA14450}" destId="{871CA39F-7AB8-4BB0-B907-9DFB9D903190}" srcOrd="0" destOrd="0" presId="urn:microsoft.com/office/officeart/2005/8/layout/vList5"/>
    <dgm:cxn modelId="{16168B41-E51C-4D4A-BAAA-CCF210DCC689}" type="presParOf" srcId="{98CF65CD-38CD-4F59-AFA2-06F0FBA14450}" destId="{0C9B7214-F3CD-4889-8EC0-0CEA12DFBCAF}" srcOrd="1" destOrd="0" presId="urn:microsoft.com/office/officeart/2005/8/layout/vList5"/>
    <dgm:cxn modelId="{755247A2-4439-4AFA-AFAE-0A426256D383}" type="presParOf" srcId="{50638024-9081-43BE-823F-7D56E31298FD}" destId="{C79085A7-05F2-4404-AD54-4875FF850BE9}" srcOrd="1" destOrd="0" presId="urn:microsoft.com/office/officeart/2005/8/layout/vList5"/>
    <dgm:cxn modelId="{21BB69FB-FA80-4BE2-A0BD-053D052DC6F3}" type="presParOf" srcId="{50638024-9081-43BE-823F-7D56E31298FD}" destId="{8662DBDE-E1A1-4535-A5F7-42BD4B05BC2E}" srcOrd="2" destOrd="0" presId="urn:microsoft.com/office/officeart/2005/8/layout/vList5"/>
    <dgm:cxn modelId="{CCABDCF6-EEEC-45BD-BC11-0BF575569958}" type="presParOf" srcId="{8662DBDE-E1A1-4535-A5F7-42BD4B05BC2E}" destId="{2EB28ED3-E225-4F27-9EA6-6E1F981BB03B}" srcOrd="0" destOrd="0" presId="urn:microsoft.com/office/officeart/2005/8/layout/vList5"/>
    <dgm:cxn modelId="{E012E591-85AC-47A0-9115-AF47DC765B4C}" type="presParOf" srcId="{8662DBDE-E1A1-4535-A5F7-42BD4B05BC2E}" destId="{D1924488-679D-48FD-8115-2879BD9E05E0}" srcOrd="1" destOrd="0" presId="urn:microsoft.com/office/officeart/2005/8/layout/vList5"/>
    <dgm:cxn modelId="{2FDABC50-472E-49FA-ACCE-8DBDB065D4F8}" type="presParOf" srcId="{50638024-9081-43BE-823F-7D56E31298FD}" destId="{D2BC8ADA-4D7C-4A57-97F0-7A9F78F2200A}" srcOrd="3" destOrd="0" presId="urn:microsoft.com/office/officeart/2005/8/layout/vList5"/>
    <dgm:cxn modelId="{395F64F3-7BB4-476E-AE97-E9098C642385}" type="presParOf" srcId="{50638024-9081-43BE-823F-7D56E31298FD}" destId="{5EEAB748-FF3E-44A4-8217-6D2DCB4E37B0}" srcOrd="4" destOrd="0" presId="urn:microsoft.com/office/officeart/2005/8/layout/vList5"/>
    <dgm:cxn modelId="{745D130E-CAD8-443C-BF90-5DD222CC7E82}" type="presParOf" srcId="{5EEAB748-FF3E-44A4-8217-6D2DCB4E37B0}" destId="{EDE5D7DE-AABE-4F64-8B93-B2B1C460D8F7}" srcOrd="0" destOrd="0" presId="urn:microsoft.com/office/officeart/2005/8/layout/vList5"/>
    <dgm:cxn modelId="{D7CDAC9E-3DA2-4C14-9F17-5D3E78AFBE63}" type="presParOf" srcId="{5EEAB748-FF3E-44A4-8217-6D2DCB4E37B0}" destId="{5333419C-DE15-481A-9F84-C09ADA1C2E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B7214-F3CD-4889-8EC0-0CEA12DFBCAF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CA" sz="1800" kern="1200" dirty="0"/>
            <a:t>People, places, events, about which the end user wants to store data</a:t>
          </a:r>
        </a:p>
      </dsp:txBody>
      <dsp:txXfrm rot="-5400000">
        <a:off x="2962656" y="205028"/>
        <a:ext cx="5209983" cy="1052927"/>
      </dsp:txXfrm>
    </dsp:sp>
    <dsp:sp modelId="{871CA39F-7AB8-4BB0-B907-9DFB9D903190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/>
            <a:t>1 - Identify Entities</a:t>
          </a:r>
        </a:p>
      </dsp:txBody>
      <dsp:txXfrm>
        <a:off x="71201" y="73410"/>
        <a:ext cx="2820254" cy="1316160"/>
      </dsp:txXfrm>
    </dsp:sp>
    <dsp:sp modelId="{D1924488-679D-48FD-8115-2879BD9E05E0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800" kern="1200" dirty="0"/>
            <a:t>Define the attributes and match them with exactly one entity that each describes</a:t>
          </a:r>
        </a:p>
      </dsp:txBody>
      <dsp:txXfrm rot="-5400000">
        <a:off x="2962656" y="1736518"/>
        <a:ext cx="5209983" cy="1052927"/>
      </dsp:txXfrm>
    </dsp:sp>
    <dsp:sp modelId="{2EB28ED3-E225-4F27-9EA6-6E1F981BB03B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/>
            <a:t>2 - Identify Attributes</a:t>
          </a:r>
        </a:p>
      </dsp:txBody>
      <dsp:txXfrm>
        <a:off x="71201" y="1604901"/>
        <a:ext cx="2820254" cy="1316160"/>
      </dsp:txXfrm>
    </dsp:sp>
    <dsp:sp modelId="{5333419C-DE15-481A-9F84-C09ADA1C2E0B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800" kern="1200" dirty="0"/>
            <a:t>Define attributes that uniquely identify one and only one occurrence of each entity</a:t>
          </a:r>
        </a:p>
      </dsp:txBody>
      <dsp:txXfrm rot="-5400000">
        <a:off x="2962656" y="3268008"/>
        <a:ext cx="5209983" cy="1052927"/>
      </dsp:txXfrm>
    </dsp:sp>
    <dsp:sp modelId="{EDE5D7DE-AABE-4F64-8B93-B2B1C460D8F7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/>
            <a:t>3 - Specify Unique Identifiers</a:t>
          </a:r>
        </a:p>
      </dsp:txBody>
      <dsp:txXfrm>
        <a:off x="71201" y="3136391"/>
        <a:ext cx="2820254" cy="1316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B7214-F3CD-4889-8EC0-0CEA12DFBCAF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CA" sz="1800" kern="1200" dirty="0"/>
            <a:t>Identify relationships consisting of a natural association between pairs of entities</a:t>
          </a:r>
        </a:p>
      </dsp:txBody>
      <dsp:txXfrm rot="-5400000">
        <a:off x="2962656" y="205028"/>
        <a:ext cx="5209983" cy="1052927"/>
      </dsp:txXfrm>
    </dsp:sp>
    <dsp:sp modelId="{871CA39F-7AB8-4BB0-B907-9DFB9D903190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/>
            <a:t>4 – Establish Relationships</a:t>
          </a:r>
        </a:p>
      </dsp:txBody>
      <dsp:txXfrm>
        <a:off x="71201" y="73410"/>
        <a:ext cx="2820254" cy="1316160"/>
      </dsp:txXfrm>
    </dsp:sp>
    <dsp:sp modelId="{D1924488-679D-48FD-8115-2879BD9E05E0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800" kern="1200" dirty="0"/>
            <a:t>Determine the number of occurrences of one entity for a single occurrence of the related entity</a:t>
          </a:r>
        </a:p>
      </dsp:txBody>
      <dsp:txXfrm rot="-5400000">
        <a:off x="2962656" y="1736518"/>
        <a:ext cx="5209983" cy="1052927"/>
      </dsp:txXfrm>
    </dsp:sp>
    <dsp:sp modelId="{2EB28ED3-E225-4F27-9EA6-6E1F981BB03B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/>
            <a:t>5 – Define Relationship optionality and cardinality</a:t>
          </a:r>
        </a:p>
      </dsp:txBody>
      <dsp:txXfrm>
        <a:off x="71201" y="1604901"/>
        <a:ext cx="2820254" cy="1316160"/>
      </dsp:txXfrm>
    </dsp:sp>
    <dsp:sp modelId="{5333419C-DE15-481A-9F84-C09ADA1C2E0B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800" kern="1200" dirty="0"/>
            <a:t>Eliminate many-to-many relationships with an associative entity that includes a unique identifier and foreign keys in each parent entity (i.e. junction table)</a:t>
          </a:r>
        </a:p>
      </dsp:txBody>
      <dsp:txXfrm rot="-5400000">
        <a:off x="2962656" y="3268008"/>
        <a:ext cx="5209983" cy="1052927"/>
      </dsp:txXfrm>
    </dsp:sp>
    <dsp:sp modelId="{EDE5D7DE-AABE-4F64-8B93-B2B1C460D8F7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/>
            <a:t>6 – Eliminate Many-to-Many</a:t>
          </a:r>
        </a:p>
      </dsp:txBody>
      <dsp:txXfrm>
        <a:off x="71201" y="3136391"/>
        <a:ext cx="2820254" cy="1316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B7214-F3CD-4889-8EC0-0CEA12DFBCAF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CA" sz="1800" kern="1200" dirty="0"/>
            <a:t>Name each relationship between entities</a:t>
          </a:r>
        </a:p>
      </dsp:txBody>
      <dsp:txXfrm rot="-5400000">
        <a:off x="2962656" y="205028"/>
        <a:ext cx="5209983" cy="1052927"/>
      </dsp:txXfrm>
    </dsp:sp>
    <dsp:sp modelId="{871CA39F-7AB8-4BB0-B907-9DFB9D903190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/>
            <a:t>7 – Name Relationships</a:t>
          </a:r>
        </a:p>
      </dsp:txBody>
      <dsp:txXfrm>
        <a:off x="71201" y="73410"/>
        <a:ext cx="2820254" cy="1316160"/>
      </dsp:txXfrm>
    </dsp:sp>
    <dsp:sp modelId="{D1924488-679D-48FD-8115-2879BD9E05E0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800" kern="1200" dirty="0"/>
            <a:t>Chapter 3 – textbook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800" kern="1200" dirty="0"/>
            <a:t>Remodel design to eliminate redundancy, repetition, and irrelevant associated data</a:t>
          </a:r>
        </a:p>
      </dsp:txBody>
      <dsp:txXfrm rot="-5400000">
        <a:off x="2962656" y="1736518"/>
        <a:ext cx="5209983" cy="1052927"/>
      </dsp:txXfrm>
    </dsp:sp>
    <dsp:sp modelId="{2EB28ED3-E225-4F27-9EA6-6E1F981BB03B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/>
            <a:t>8 – Normalize the Database</a:t>
          </a:r>
        </a:p>
      </dsp:txBody>
      <dsp:txXfrm>
        <a:off x="71201" y="1604901"/>
        <a:ext cx="2820254" cy="1316160"/>
      </dsp:txXfrm>
    </dsp:sp>
    <dsp:sp modelId="{5333419C-DE15-481A-9F84-C09ADA1C2E0B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800" kern="1200" dirty="0"/>
            <a:t>Define field types and sizes in the physical database</a:t>
          </a:r>
        </a:p>
      </dsp:txBody>
      <dsp:txXfrm rot="-5400000">
        <a:off x="2962656" y="3268008"/>
        <a:ext cx="5209983" cy="1052927"/>
      </dsp:txXfrm>
    </dsp:sp>
    <dsp:sp modelId="{EDE5D7DE-AABE-4F64-8B93-B2B1C460D8F7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/>
            <a:t>9 – Define Column Types and Sizes</a:t>
          </a:r>
        </a:p>
      </dsp:txBody>
      <dsp:txXfrm>
        <a:off x="71201" y="3136391"/>
        <a:ext cx="2820254" cy="131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48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4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25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71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94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4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00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95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B281C-5159-4971-8228-52B9A72E9ED2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65" y="6515452"/>
            <a:ext cx="926835" cy="3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2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54ECF-96A9-4F0A-A222-135E4804E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822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none"/>
        </p:style>
        <p:txBody>
          <a:bodyPr/>
          <a:lstStyle>
            <a:lvl1pPr>
              <a:defRPr sz="4000">
                <a:solidFill>
                  <a:schemeClr val="bg1"/>
                </a:solidFill>
                <a:latin typeface="A Love of Thunder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  <a:alpha val="50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65" y="6515452"/>
            <a:ext cx="926835" cy="3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36720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A Love of Thunder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567729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 Love of Thunder" panose="02000503000000020004" pitchFamily="2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65" y="6515452"/>
            <a:ext cx="926835" cy="3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B281C-5159-4971-8228-52B9A72E9ED2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8268A6-4127-41B1-830D-E1730CDBB3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1787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047651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  <a:latin typeface="A Love of Thunder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546969"/>
            <a:ext cx="3868737" cy="82391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none"/>
        </p:style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 Love of Thunder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543829"/>
            <a:ext cx="3887788" cy="82391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none"/>
        </p:style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 Love of Thunder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B281C-5159-4971-8228-52B9A72E9ED2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C6CAB8-6160-4832-8364-C021E83EE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74462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B281C-5159-4971-8228-52B9A72E9ED2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1E1A8E-02D1-45C7-8ED6-0C3538DE42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56123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B281C-5159-4971-8228-52B9A72E9ED2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27D58-C169-4F66-B380-6198B0AAC7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726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B281C-5159-4971-8228-52B9A72E9ED2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5136D0-0AA2-4093-8BD6-83FF6BBC22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3942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B281C-5159-4971-8228-52B9A72E9ED2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552889-2E0C-4F98-8942-C76A41221F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42602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757B281C-5159-4971-8228-52B9A72E9ED2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7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70" r:id="rId10"/>
  </p:sldLayoutIdLst>
  <p:transition spd="slow">
    <p:wipe dir="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slideLayout" Target="../slideLayouts/slideLayout2.xml"/><Relationship Id="rId7" Type="http://schemas.openxmlformats.org/officeDocument/2006/relationships/diagramLayout" Target="../diagrams/layout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diagramData" Target="../diagrams/data3.xml"/><Relationship Id="rId5" Type="http://schemas.openxmlformats.org/officeDocument/2006/relationships/image" Target="../media/image3.png"/><Relationship Id="rId10" Type="http://schemas.microsoft.com/office/2007/relationships/diagramDrawing" Target="../diagrams/drawing3.xml"/><Relationship Id="rId4" Type="http://schemas.openxmlformats.org/officeDocument/2006/relationships/notesSlide" Target="../notesSlides/notesSlide8.xml"/><Relationship Id="rId9" Type="http://schemas.openxmlformats.org/officeDocument/2006/relationships/diagramColors" Target="../diagrams/colors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2.xml"/><Relationship Id="rId7" Type="http://schemas.openxmlformats.org/officeDocument/2006/relationships/diagramLayout" Target="../diagrams/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diagramData" Target="../diagrams/data1.xml"/><Relationship Id="rId5" Type="http://schemas.openxmlformats.org/officeDocument/2006/relationships/image" Target="../media/image3.png"/><Relationship Id="rId10" Type="http://schemas.microsoft.com/office/2007/relationships/diagramDrawing" Target="../diagrams/drawing1.xml"/><Relationship Id="rId4" Type="http://schemas.openxmlformats.org/officeDocument/2006/relationships/notesSlide" Target="../notesSlides/notesSlide6.xml"/><Relationship Id="rId9" Type="http://schemas.openxmlformats.org/officeDocument/2006/relationships/diagramColors" Target="../diagrams/colors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slideLayout" Target="../slideLayouts/slideLayout2.xml"/><Relationship Id="rId7" Type="http://schemas.openxmlformats.org/officeDocument/2006/relationships/diagramLayout" Target="../diagrams/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diagramData" Target="../diagrams/data2.xml"/><Relationship Id="rId5" Type="http://schemas.openxmlformats.org/officeDocument/2006/relationships/image" Target="../media/image3.png"/><Relationship Id="rId10" Type="http://schemas.microsoft.com/office/2007/relationships/diagramDrawing" Target="../diagrams/drawing2.xml"/><Relationship Id="rId4" Type="http://schemas.openxmlformats.org/officeDocument/2006/relationships/notesSlide" Target="../notesSlides/notesSlide7.xml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2060848"/>
            <a:ext cx="9138264" cy="20882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Modelling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2700" dirty="0" smtClean="0">
                <a:solidFill>
                  <a:schemeClr val="tx1"/>
                </a:solidFill>
              </a:rPr>
              <a:t>including</a:t>
            </a:r>
            <a:r>
              <a:rPr lang="en-US" sz="2700" dirty="0">
                <a:solidFill>
                  <a:schemeClr val="tx1"/>
                </a:solidFill>
              </a:rPr>
              <a:t/>
            </a:r>
            <a:br>
              <a:rPr lang="en-US" sz="2700" dirty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Entity Relationship Diagrams</a:t>
            </a:r>
            <a:br>
              <a:rPr lang="en-US" sz="2700" dirty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ERDs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0" y="5085184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+mn-lt"/>
              </a:rPr>
              <a:t>DBS301</a:t>
            </a:r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95D5D-2FF2-4CDE-9E4C-EED45D47BF7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5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Data Modelling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563BC-D7A1-444C-9F55-49AEB106854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580488C-EC43-4809-9764-8B222F73A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49566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4645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71CA39F-7AB8-4BB0-B907-9DFB9D9031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871CA39F-7AB8-4BB0-B907-9DFB9D9031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C9B7214-F3CD-4889-8EC0-0CEA12DFBC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0C9B7214-F3CD-4889-8EC0-0CEA12DFBC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EB28ED3-E225-4F27-9EA6-6E1F981BB0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2EB28ED3-E225-4F27-9EA6-6E1F981BB0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924488-679D-48FD-8115-2879BD9E0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D1924488-679D-48FD-8115-2879BD9E05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DE5D7DE-AABE-4F64-8B93-B2B1C460D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EDE5D7DE-AABE-4F64-8B93-B2B1C460D8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333419C-DE15-481A-9F84-C09ADA1C2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5333419C-DE15-481A-9F84-C09ADA1C2E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1215152"/>
          </a:xfrm>
          <a:solidFill>
            <a:srgbClr val="0070C0"/>
          </a:solidFill>
        </p:spPr>
        <p:txBody>
          <a:bodyPr>
            <a:normAutofit fontScale="90000"/>
          </a:bodyPr>
          <a:lstStyle/>
          <a:p>
            <a:r>
              <a:rPr lang="en-CA" dirty="0"/>
              <a:t>Textbook Case Study</a:t>
            </a:r>
            <a:br>
              <a:rPr lang="en-CA" dirty="0"/>
            </a:br>
            <a:r>
              <a:rPr lang="en-CA" dirty="0"/>
              <a:t>(Jim Cooper)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628800"/>
            <a:ext cx="8077200" cy="4536503"/>
          </a:xfrm>
        </p:spPr>
        <p:txBody>
          <a:bodyPr>
            <a:normAutofit/>
          </a:bodyPr>
          <a:lstStyle/>
          <a:p>
            <a:r>
              <a:rPr lang="en-CA" sz="2000" dirty="0"/>
              <a:t>Each employee may be assigned to one and </a:t>
            </a:r>
            <a:br>
              <a:rPr lang="en-CA" sz="2000" dirty="0"/>
            </a:br>
            <a:r>
              <a:rPr lang="en-CA" sz="2000" dirty="0"/>
              <a:t>only one department.  Some employees may not be assigned to any department.  The employee data is stored in the employee entity.</a:t>
            </a:r>
          </a:p>
          <a:p>
            <a:endParaRPr lang="en-CA" sz="2000" dirty="0"/>
          </a:p>
          <a:p>
            <a:r>
              <a:rPr lang="en-CA" sz="2000" dirty="0"/>
              <a:t>Each department could have many employees assigned to it. Some departments may not have any employees assigned to them.  The department data is stored in the department entity.</a:t>
            </a:r>
          </a:p>
          <a:p>
            <a:endParaRPr lang="en-CA" sz="2000" dirty="0"/>
          </a:p>
          <a:p>
            <a:r>
              <a:rPr lang="en-CA" sz="2000" dirty="0"/>
              <a:t>Each employee may have one and only one job title.  Under certain circumstances, some employees may not be assigned a job title.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DD3F-7FD2-42C9-9890-D803EA2AF9C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72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927120"/>
          </a:xfrm>
          <a:solidFill>
            <a:srgbClr val="0070C0"/>
          </a:solidFill>
        </p:spPr>
        <p:txBody>
          <a:bodyPr/>
          <a:lstStyle/>
          <a:p>
            <a:r>
              <a:rPr lang="en-CA" dirty="0"/>
              <a:t>Case Study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40768"/>
            <a:ext cx="8077200" cy="4824535"/>
          </a:xfrm>
        </p:spPr>
        <p:txBody>
          <a:bodyPr>
            <a:normAutofit/>
          </a:bodyPr>
          <a:lstStyle/>
          <a:p>
            <a:r>
              <a:rPr lang="en-CA" sz="2000" dirty="0"/>
              <a:t>Each job title may be assigned to many employees. Some job titles may not be assigned to any employees.  The job data is stored in the job entity.</a:t>
            </a:r>
          </a:p>
          <a:p>
            <a:endParaRPr lang="en-CA" sz="2000" dirty="0"/>
          </a:p>
          <a:p>
            <a:r>
              <a:rPr lang="en-CA" sz="2000" dirty="0"/>
              <a:t>Each employee may be assigned to many projects.  Sometimes an employee may be off work and is not assigned to any projects.</a:t>
            </a:r>
          </a:p>
          <a:p>
            <a:endParaRPr lang="en-CA" sz="2000" dirty="0"/>
          </a:p>
          <a:p>
            <a:r>
              <a:rPr lang="en-US" sz="2000" dirty="0"/>
              <a:t>Each project must be assigned to at least one employee.  Some projects may have several employees assigned to them. The project data is stored in the project entity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3E6AC-49D3-4CAF-8F43-19184A43196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168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927120"/>
          </a:xfrm>
          <a:solidFill>
            <a:srgbClr val="0070C0"/>
          </a:solidFill>
        </p:spPr>
        <p:txBody>
          <a:bodyPr/>
          <a:lstStyle/>
          <a:p>
            <a:r>
              <a:rPr lang="en-CA" dirty="0"/>
              <a:t>Identify Entities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40768"/>
            <a:ext cx="8077200" cy="482453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2598738"/>
            <a:r>
              <a:rPr lang="en-CA" dirty="0"/>
              <a:t>Employee</a:t>
            </a:r>
          </a:p>
          <a:p>
            <a:pPr marL="2598738"/>
            <a:r>
              <a:rPr lang="en-CA" dirty="0"/>
              <a:t>Department</a:t>
            </a:r>
          </a:p>
          <a:p>
            <a:pPr marL="2598738"/>
            <a:r>
              <a:rPr lang="en-CA" dirty="0"/>
              <a:t>Job</a:t>
            </a:r>
          </a:p>
          <a:p>
            <a:pPr marL="2598738"/>
            <a:r>
              <a:rPr lang="en-CA" dirty="0"/>
              <a:t>Project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423FB-148F-45C9-9729-5EE299E3955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19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927120"/>
          </a:xfrm>
          <a:solidFill>
            <a:srgbClr val="0070C0"/>
          </a:solidFill>
        </p:spPr>
        <p:txBody>
          <a:bodyPr/>
          <a:lstStyle/>
          <a:p>
            <a:r>
              <a:rPr lang="en-CA" dirty="0"/>
              <a:t>Identify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40768"/>
            <a:ext cx="8077200" cy="4824535"/>
          </a:xfrm>
        </p:spPr>
        <p:txBody>
          <a:bodyPr>
            <a:normAutofit lnSpcReduction="10000"/>
          </a:bodyPr>
          <a:lstStyle/>
          <a:p>
            <a:endParaRPr lang="en-CA" dirty="0"/>
          </a:p>
          <a:p>
            <a:r>
              <a:rPr lang="en-CA" dirty="0"/>
              <a:t>Employee</a:t>
            </a:r>
          </a:p>
          <a:p>
            <a:pPr lvl="1"/>
            <a:r>
              <a:rPr lang="en-CA" dirty="0" err="1"/>
              <a:t>employee_id</a:t>
            </a:r>
            <a:r>
              <a:rPr lang="en-CA" dirty="0"/>
              <a:t>, </a:t>
            </a:r>
          </a:p>
          <a:p>
            <a:pPr lvl="1"/>
            <a:r>
              <a:rPr lang="en-CA" dirty="0" err="1"/>
              <a:t>first_name</a:t>
            </a:r>
            <a:r>
              <a:rPr lang="en-CA" dirty="0"/>
              <a:t>, </a:t>
            </a:r>
          </a:p>
          <a:p>
            <a:pPr lvl="1"/>
            <a:r>
              <a:rPr lang="en-CA" dirty="0" err="1"/>
              <a:t>last_name</a:t>
            </a:r>
            <a:r>
              <a:rPr lang="en-CA" dirty="0"/>
              <a:t>, </a:t>
            </a:r>
          </a:p>
          <a:p>
            <a:pPr lvl="1"/>
            <a:r>
              <a:rPr lang="en-CA" dirty="0"/>
              <a:t>sin, </a:t>
            </a:r>
          </a:p>
          <a:p>
            <a:pPr lvl="1"/>
            <a:r>
              <a:rPr lang="en-CA" dirty="0" err="1"/>
              <a:t>hire_date</a:t>
            </a:r>
            <a:endParaRPr lang="en-CA" dirty="0"/>
          </a:p>
          <a:p>
            <a:pPr lvl="1"/>
            <a:r>
              <a:rPr lang="en-CA" dirty="0"/>
              <a:t>Age</a:t>
            </a:r>
          </a:p>
          <a:p>
            <a:pPr lvl="1"/>
            <a:r>
              <a:rPr lang="en-CA" dirty="0"/>
              <a:t>salary</a:t>
            </a:r>
          </a:p>
          <a:p>
            <a:r>
              <a:rPr lang="en-CA" dirty="0"/>
              <a:t>Volatile attributes (change over time)</a:t>
            </a:r>
          </a:p>
          <a:p>
            <a:r>
              <a:rPr lang="en-CA" dirty="0"/>
              <a:t>Required and Optional Attributes</a:t>
            </a:r>
          </a:p>
          <a:p>
            <a:r>
              <a:rPr lang="en-CA" dirty="0"/>
              <a:t>Time dependant attributes</a:t>
            </a:r>
          </a:p>
          <a:p>
            <a:r>
              <a:rPr lang="en-CA" dirty="0"/>
              <a:t>Domains (range, default values, etc.)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C9246-81A6-4463-B953-EE208ACE64E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35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3568" y="2924944"/>
            <a:ext cx="8077200" cy="927120"/>
          </a:xfrm>
        </p:spPr>
        <p:txBody>
          <a:bodyPr/>
          <a:lstStyle/>
          <a:p>
            <a:pPr algn="ctr"/>
            <a:r>
              <a:rPr lang="en-CA" dirty="0"/>
              <a:t>Solution in 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5CA64-0544-4B40-9F75-FA7D7EA5923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174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B68CEB-4BF4-476F-949E-23AEEAE9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Modelling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AAEFB-8B55-49AD-A5E1-5A5E32F34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Is the process of developing a graphical </a:t>
            </a:r>
          </a:p>
          <a:p>
            <a:pPr marL="0" indent="0">
              <a:buNone/>
            </a:pPr>
            <a:r>
              <a:rPr lang="en-CA" dirty="0"/>
              <a:t>representation of the proposed database using an entity relationship diagram.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 design of the data storage based on the business rules and requirements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 process followed to design a database model.</a:t>
            </a:r>
          </a:p>
        </p:txBody>
      </p:sp>
      <p:pic>
        <p:nvPicPr>
          <p:cNvPr id="1026" name="Picture 2" descr="Image result for data modelling">
            <a:extLst>
              <a:ext uri="{FF2B5EF4-FFF2-40B4-BE49-F238E27FC236}">
                <a16:creationId xmlns:a16="http://schemas.microsoft.com/office/drawing/2014/main" id="{BF703D4D-09D3-41E8-AE17-EE7A6A7EC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085184"/>
            <a:ext cx="3476981" cy="157772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655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EF64-F289-4E25-929B-6CCDEABF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14909-09D6-4C15-AD0D-1D9D15DD1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 graphical representation of the proposed </a:t>
            </a:r>
            <a:br>
              <a:rPr lang="en-CA" dirty="0"/>
            </a:br>
            <a:r>
              <a:rPr lang="en-CA" dirty="0"/>
              <a:t>database showing the relationships between entities (people, places, concepts, and events) and attributes or characteristics of the entities.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4 Goals</a:t>
            </a:r>
          </a:p>
          <a:p>
            <a:r>
              <a:rPr lang="en-CA" sz="2000" dirty="0">
                <a:solidFill>
                  <a:srgbClr val="003366"/>
                </a:solidFill>
              </a:rPr>
              <a:t>Capture all required data</a:t>
            </a:r>
          </a:p>
          <a:p>
            <a:r>
              <a:rPr lang="en-CA" sz="2000" dirty="0">
                <a:solidFill>
                  <a:srgbClr val="003366"/>
                </a:solidFill>
              </a:rPr>
              <a:t>Ensure no data repetition</a:t>
            </a:r>
          </a:p>
          <a:p>
            <a:r>
              <a:rPr lang="en-CA" sz="2000" dirty="0">
                <a:solidFill>
                  <a:srgbClr val="003366"/>
                </a:solidFill>
              </a:rPr>
              <a:t>Do not include any data that is derived from other data</a:t>
            </a:r>
          </a:p>
          <a:p>
            <a:r>
              <a:rPr lang="en-CA" sz="2000" dirty="0">
                <a:solidFill>
                  <a:srgbClr val="003366"/>
                </a:solidFill>
              </a:rPr>
              <a:t>Arrange data in a logical manner</a:t>
            </a:r>
          </a:p>
        </p:txBody>
      </p:sp>
    </p:spTree>
    <p:extLst>
      <p:ext uri="{BB962C8B-B14F-4D97-AF65-F5344CB8AC3E}">
        <p14:creationId xmlns:p14="http://schemas.microsoft.com/office/powerpoint/2010/main" val="26772557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Why ERDs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1524000"/>
            <a:r>
              <a:rPr lang="en-US" dirty="0"/>
              <a:t>Why ERDs</a:t>
            </a:r>
          </a:p>
          <a:p>
            <a:pPr marL="1524000"/>
            <a:r>
              <a:rPr lang="en-CA" dirty="0"/>
              <a:t>What is an ERD</a:t>
            </a:r>
          </a:p>
          <a:p>
            <a:pPr marL="1524000"/>
            <a:r>
              <a:rPr lang="en-CA" dirty="0"/>
              <a:t>What is represented by boxes</a:t>
            </a:r>
          </a:p>
          <a:p>
            <a:pPr marL="1524000"/>
            <a:r>
              <a:rPr lang="en-CA" dirty="0"/>
              <a:t>What is the connection between boxes called</a:t>
            </a:r>
          </a:p>
          <a:p>
            <a:pPr lvl="2"/>
            <a:endParaRPr lang="en-CA" dirty="0"/>
          </a:p>
          <a:p>
            <a:pPr lvl="2"/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52903-DAAE-4C3E-AA0A-F139BAF7BA4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393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47FB5-CFE3-44BF-96BA-44586BC0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How does employee relate to Department?</a:t>
            </a:r>
          </a:p>
          <a:p>
            <a:r>
              <a:rPr lang="en-CA" sz="2000" dirty="0"/>
              <a:t>An employee must be in </a:t>
            </a:r>
            <a:r>
              <a:rPr lang="en-CA" sz="2000" dirty="0">
                <a:solidFill>
                  <a:srgbClr val="FF0000"/>
                </a:solidFill>
              </a:rPr>
              <a:t>one and only one </a:t>
            </a:r>
            <a:r>
              <a:rPr lang="en-CA" sz="2000" dirty="0"/>
              <a:t>department</a:t>
            </a:r>
          </a:p>
          <a:p>
            <a:endParaRPr lang="en-CA" dirty="0"/>
          </a:p>
        </p:txBody>
      </p:sp>
      <p:sp>
        <p:nvSpPr>
          <p:cNvPr id="4" name="Text Box 181"/>
          <p:cNvSpPr txBox="1"/>
          <p:nvPr/>
        </p:nvSpPr>
        <p:spPr>
          <a:xfrm>
            <a:off x="5364088" y="2766335"/>
            <a:ext cx="3168352" cy="318829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a typeface="Times New Roman"/>
                <a:cs typeface="Times New Roman"/>
              </a:rPr>
              <a:t/>
            </a:r>
            <a:br>
              <a:rPr lang="en-US" b="1" dirty="0">
                <a:ea typeface="Times New Roman"/>
                <a:cs typeface="Times New Roman"/>
              </a:rPr>
            </a:br>
            <a:r>
              <a:rPr lang="en-US" b="1" dirty="0">
                <a:ea typeface="Times New Roman"/>
                <a:cs typeface="Times New Roman"/>
              </a:rPr>
              <a:t>PK     	</a:t>
            </a:r>
            <a:r>
              <a:rPr lang="en-US" b="1" dirty="0" err="1">
                <a:ea typeface="Times New Roman"/>
                <a:cs typeface="Times New Roman"/>
              </a:rPr>
              <a:t>employee_id</a:t>
            </a:r>
            <a:r>
              <a:rPr lang="en-US" b="1" dirty="0">
                <a:effectLst/>
                <a:ea typeface="Times New Roman"/>
                <a:cs typeface="Times New Roman"/>
              </a:rPr>
              <a:t>                                      	</a:t>
            </a:r>
            <a:r>
              <a:rPr lang="en-US" b="1" dirty="0" err="1">
                <a:effectLst/>
                <a:ea typeface="Times New Roman"/>
                <a:cs typeface="Times New Roman"/>
              </a:rPr>
              <a:t>first_name</a:t>
            </a:r>
            <a:r>
              <a:rPr lang="en-US" dirty="0">
                <a:ea typeface="Times New Roman"/>
                <a:cs typeface="Times New Roman"/>
              </a:rPr>
              <a:t>	</a:t>
            </a:r>
            <a:r>
              <a:rPr lang="en-US" b="1" dirty="0" err="1">
                <a:ea typeface="Times New Roman"/>
                <a:cs typeface="Times New Roman"/>
              </a:rPr>
              <a:t>last_name</a:t>
            </a:r>
            <a:r>
              <a:rPr lang="en-US" b="1" dirty="0">
                <a:effectLst/>
                <a:ea typeface="Times New Roman"/>
                <a:cs typeface="Times New Roman"/>
              </a:rPr>
              <a:t>          </a:t>
            </a:r>
            <a:r>
              <a:rPr lang="en-US" dirty="0">
                <a:effectLst/>
                <a:ea typeface="Times New Roman"/>
                <a:cs typeface="Times New Roman"/>
              </a:rPr>
              <a:t>	</a:t>
            </a:r>
            <a:r>
              <a:rPr lang="en-US" b="1" dirty="0">
                <a:effectLst/>
                <a:ea typeface="Times New Roman"/>
                <a:cs typeface="Times New Roman"/>
              </a:rPr>
              <a:t>sin</a:t>
            </a:r>
            <a:r>
              <a:rPr lang="en-US" dirty="0">
                <a:effectLst/>
                <a:ea typeface="Times New Roman"/>
                <a:cs typeface="Times New Roman"/>
              </a:rPr>
              <a:t/>
            </a:r>
            <a:br>
              <a:rPr lang="en-US" dirty="0">
                <a:effectLst/>
                <a:ea typeface="Times New Roman"/>
                <a:cs typeface="Times New Roman"/>
              </a:rPr>
            </a:br>
            <a:r>
              <a:rPr lang="en-US" dirty="0">
                <a:effectLst/>
                <a:ea typeface="Times New Roman"/>
                <a:cs typeface="Times New Roman"/>
              </a:rPr>
              <a:t>	</a:t>
            </a:r>
            <a:r>
              <a:rPr lang="en-US" dirty="0" err="1">
                <a:effectLst/>
                <a:ea typeface="Times New Roman"/>
                <a:cs typeface="Times New Roman"/>
              </a:rPr>
              <a:t>hire_date</a:t>
            </a:r>
            <a:r>
              <a:rPr lang="en-US" dirty="0">
                <a:effectLst/>
                <a:ea typeface="Times New Roman"/>
                <a:cs typeface="Times New Roman"/>
              </a:rPr>
              <a:t>		</a:t>
            </a:r>
            <a:r>
              <a:rPr lang="en-US" dirty="0" err="1">
                <a:effectLst/>
                <a:ea typeface="Times New Roman"/>
                <a:cs typeface="Times New Roman"/>
              </a:rPr>
              <a:t>job_id</a:t>
            </a:r>
            <a:endParaRPr lang="en-US" dirty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a typeface="Times New Roman"/>
                <a:cs typeface="Times New Roman"/>
              </a:rPr>
              <a:t>FK1	</a:t>
            </a:r>
            <a:r>
              <a:rPr lang="en-US" b="1" dirty="0" err="1">
                <a:ea typeface="Times New Roman"/>
                <a:cs typeface="Times New Roman"/>
              </a:rPr>
              <a:t>department_code</a:t>
            </a:r>
            <a:endParaRPr lang="en-US" b="1" dirty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="1" dirty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="1" dirty="0">
              <a:effectLst/>
              <a:ea typeface="Times New Roman"/>
              <a:cs typeface="Times New Roman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617623" y="4474782"/>
            <a:ext cx="274646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51920" y="4265768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006095" y="4265768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8072" y="609600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ext Box 181"/>
          <p:cNvSpPr txBox="1"/>
          <p:nvPr/>
        </p:nvSpPr>
        <p:spPr>
          <a:xfrm>
            <a:off x="619802" y="3724775"/>
            <a:ext cx="2995621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a typeface="Times New Roman"/>
                <a:cs typeface="Times New Roman"/>
              </a:rPr>
              <a:t/>
            </a:r>
            <a:br>
              <a:rPr lang="en-US" b="1" dirty="0">
                <a:ea typeface="Times New Roman"/>
                <a:cs typeface="Times New Roman"/>
              </a:rPr>
            </a:br>
            <a:r>
              <a:rPr lang="en-US" sz="1600" b="1" dirty="0">
                <a:ea typeface="Times New Roman"/>
                <a:cs typeface="Times New Roman"/>
              </a:rPr>
              <a:t>PK	</a:t>
            </a:r>
            <a:r>
              <a:rPr lang="en-US" sz="1600" b="1" dirty="0" err="1">
                <a:ea typeface="Times New Roman"/>
                <a:cs typeface="Times New Roman"/>
              </a:rPr>
              <a:t>department_code</a:t>
            </a:r>
            <a:r>
              <a:rPr lang="en-US" sz="1600" b="1" dirty="0">
                <a:ea typeface="Times New Roman"/>
                <a:cs typeface="Times New Roman"/>
              </a:rPr>
              <a:t/>
            </a:r>
            <a:br>
              <a:rPr lang="en-US" sz="1600" b="1" dirty="0">
                <a:ea typeface="Times New Roman"/>
                <a:cs typeface="Times New Roman"/>
              </a:rPr>
            </a:br>
            <a:r>
              <a:rPr lang="en-US" sz="1600" b="1" dirty="0">
                <a:ea typeface="Times New Roman"/>
                <a:cs typeface="Times New Roman"/>
              </a:rPr>
              <a:t>	</a:t>
            </a:r>
            <a:br>
              <a:rPr lang="en-US" sz="1600" b="1" dirty="0">
                <a:ea typeface="Times New Roman"/>
                <a:cs typeface="Times New Roman"/>
              </a:rPr>
            </a:br>
            <a:r>
              <a:rPr lang="en-US" sz="1600" b="1" dirty="0">
                <a:ea typeface="Times New Roman"/>
                <a:cs typeface="Times New Roman"/>
              </a:rPr>
              <a:t>	</a:t>
            </a:r>
            <a:r>
              <a:rPr lang="en-US" sz="1600" dirty="0" err="1">
                <a:ea typeface="Times New Roman"/>
                <a:cs typeface="Times New Roman"/>
              </a:rPr>
              <a:t>department_name</a:t>
            </a:r>
            <a:r>
              <a:rPr lang="en-US" sz="1600" dirty="0">
                <a:ea typeface="Times New Roman"/>
                <a:cs typeface="Times New Roman"/>
              </a:rPr>
              <a:t>		</a:t>
            </a:r>
            <a:r>
              <a:rPr lang="en-US" sz="1600" dirty="0" err="1">
                <a:ea typeface="Times New Roman"/>
                <a:cs typeface="Times New Roman"/>
              </a:rPr>
              <a:t>manager_id</a:t>
            </a:r>
            <a:endParaRPr lang="en-US" sz="1600" dirty="0">
              <a:effectLst/>
              <a:ea typeface="Times New Roman"/>
              <a:cs typeface="Times New Roman"/>
            </a:endParaRPr>
          </a:p>
        </p:txBody>
      </p:sp>
      <p:sp>
        <p:nvSpPr>
          <p:cNvPr id="13" name="Text Box 102"/>
          <p:cNvSpPr txBox="1"/>
          <p:nvPr/>
        </p:nvSpPr>
        <p:spPr>
          <a:xfrm>
            <a:off x="626565" y="3724775"/>
            <a:ext cx="2995621" cy="352292"/>
          </a:xfrm>
          <a:prstGeom prst="rect">
            <a:avLst/>
          </a:prstGeom>
          <a:solidFill>
            <a:schemeClr val="tx1">
              <a:lumMod val="75000"/>
              <a:lumOff val="25000"/>
              <a:alpha val="38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1400" dirty="0">
                <a:latin typeface="Calibri"/>
                <a:ea typeface="Calibri"/>
                <a:cs typeface="Times New Roman"/>
              </a:rPr>
              <a:t>                     </a:t>
            </a:r>
            <a:r>
              <a:rPr lang="en-CA" dirty="0">
                <a:latin typeface="Calibri"/>
                <a:ea typeface="Calibri"/>
                <a:cs typeface="Times New Roman"/>
              </a:rPr>
              <a:t>DEPARTMENT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6" name="Text Box 102"/>
          <p:cNvSpPr txBox="1"/>
          <p:nvPr/>
        </p:nvSpPr>
        <p:spPr>
          <a:xfrm>
            <a:off x="5364088" y="2766335"/>
            <a:ext cx="3168352" cy="374633"/>
          </a:xfrm>
          <a:prstGeom prst="rect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dirty="0">
                <a:latin typeface="Calibri"/>
                <a:ea typeface="Calibri"/>
                <a:cs typeface="Times New Roman"/>
              </a:rPr>
              <a:t>                     EMPLOYEE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4859263" y="4360482"/>
            <a:ext cx="228600" cy="2286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19" name="Isosceles Triangle 18"/>
          <p:cNvSpPr>
            <a:spLocks/>
          </p:cNvSpPr>
          <p:nvPr/>
        </p:nvSpPr>
        <p:spPr>
          <a:xfrm rot="16200000">
            <a:off x="5011663" y="4342603"/>
            <a:ext cx="428625" cy="276225"/>
          </a:xfrm>
          <a:prstGeom prst="triangle">
            <a:avLst/>
          </a:prstGeom>
          <a:noFill/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546F4-D8A2-4EAE-88CB-6A2F439F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186F26-E4EB-464C-B57F-881ED1702072}"/>
              </a:ext>
            </a:extLst>
          </p:cNvPr>
          <p:cNvSpPr/>
          <p:nvPr/>
        </p:nvSpPr>
        <p:spPr>
          <a:xfrm>
            <a:off x="3479345" y="4012856"/>
            <a:ext cx="949814" cy="9361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57B3AC56-FFAD-425B-A888-ED6E81E9B3BA}"/>
              </a:ext>
            </a:extLst>
          </p:cNvPr>
          <p:cNvSpPr/>
          <p:nvPr/>
        </p:nvSpPr>
        <p:spPr>
          <a:xfrm>
            <a:off x="2555776" y="2478311"/>
            <a:ext cx="1584176" cy="662657"/>
          </a:xfrm>
          <a:prstGeom prst="borderCallout1">
            <a:avLst>
              <a:gd name="adj1" fmla="val 53832"/>
              <a:gd name="adj2" fmla="val 99453"/>
              <a:gd name="adj3" fmla="val 117178"/>
              <a:gd name="adj4" fmla="val 184566"/>
            </a:avLst>
          </a:prstGeom>
          <a:ln w="19050">
            <a:solidFill>
              <a:schemeClr val="tx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Primary Key</a:t>
            </a:r>
          </a:p>
          <a:p>
            <a:pPr algn="ctr"/>
            <a:r>
              <a:rPr lang="en-CA" sz="1200" dirty="0"/>
              <a:t>Bold, Separate box, underlined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1898D2-FA01-4585-832C-4BC06240D4ED}"/>
              </a:ext>
            </a:extLst>
          </p:cNvPr>
          <p:cNvCxnSpPr/>
          <p:nvPr/>
        </p:nvCxnSpPr>
        <p:spPr>
          <a:xfrm>
            <a:off x="5364088" y="3428992"/>
            <a:ext cx="316835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BACEDE-E3C5-4264-99DF-1805DF1238CD}"/>
              </a:ext>
            </a:extLst>
          </p:cNvPr>
          <p:cNvCxnSpPr>
            <a:cxnSpLocks/>
          </p:cNvCxnSpPr>
          <p:nvPr/>
        </p:nvCxnSpPr>
        <p:spPr>
          <a:xfrm>
            <a:off x="611560" y="4360482"/>
            <a:ext cx="300386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D665A0-B53B-4CD2-886D-AAA81192B2C0}"/>
              </a:ext>
            </a:extLst>
          </p:cNvPr>
          <p:cNvCxnSpPr/>
          <p:nvPr/>
        </p:nvCxnSpPr>
        <p:spPr>
          <a:xfrm flipH="1">
            <a:off x="1115616" y="3140968"/>
            <a:ext cx="1440160" cy="100811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BBEDFF-1570-4241-86FE-DEECAB754729}"/>
              </a:ext>
            </a:extLst>
          </p:cNvPr>
          <p:cNvCxnSpPr/>
          <p:nvPr/>
        </p:nvCxnSpPr>
        <p:spPr>
          <a:xfrm>
            <a:off x="6372200" y="5445224"/>
            <a:ext cx="1884015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0D18E951-7BAC-444D-A3ED-F573F2035F2E}"/>
              </a:ext>
            </a:extLst>
          </p:cNvPr>
          <p:cNvSpPr/>
          <p:nvPr/>
        </p:nvSpPr>
        <p:spPr>
          <a:xfrm>
            <a:off x="2961979" y="5357597"/>
            <a:ext cx="2088231" cy="988704"/>
          </a:xfrm>
          <a:prstGeom prst="borderCallout1">
            <a:avLst>
              <a:gd name="adj1" fmla="val 1058"/>
              <a:gd name="adj2" fmla="val 99206"/>
              <a:gd name="adj3" fmla="val -128404"/>
              <a:gd name="adj4" fmla="val 157442"/>
            </a:avLst>
          </a:prstGeom>
          <a:ln w="19050">
            <a:solidFill>
              <a:schemeClr val="tx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/>
              <a:t>Fields</a:t>
            </a:r>
          </a:p>
          <a:p>
            <a:r>
              <a:rPr lang="en-CA" sz="1200" dirty="0"/>
              <a:t>Bold = Required,</a:t>
            </a:r>
          </a:p>
          <a:p>
            <a:r>
              <a:rPr lang="en-CA" sz="1200" dirty="0"/>
              <a:t>Not Bold = Not Required</a:t>
            </a:r>
          </a:p>
          <a:p>
            <a:r>
              <a:rPr lang="en-CA" sz="1200" dirty="0"/>
              <a:t>Lowercase</a:t>
            </a:r>
          </a:p>
          <a:p>
            <a:r>
              <a:rPr lang="en-CA" sz="1200" dirty="0"/>
              <a:t>Singular name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06E4DA-0004-4B0B-B814-F6683E35F196}"/>
              </a:ext>
            </a:extLst>
          </p:cNvPr>
          <p:cNvCxnSpPr>
            <a:cxnSpLocks/>
          </p:cNvCxnSpPr>
          <p:nvPr/>
        </p:nvCxnSpPr>
        <p:spPr>
          <a:xfrm flipH="1" flipV="1">
            <a:off x="2770999" y="5013176"/>
            <a:ext cx="192629" cy="34442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5003F4A0-E8CD-44D5-92A1-76C6E7FD8395}"/>
              </a:ext>
            </a:extLst>
          </p:cNvPr>
          <p:cNvSpPr/>
          <p:nvPr/>
        </p:nvSpPr>
        <p:spPr>
          <a:xfrm>
            <a:off x="7289578" y="1720546"/>
            <a:ext cx="1584176" cy="830925"/>
          </a:xfrm>
          <a:prstGeom prst="borderCallout1">
            <a:avLst>
              <a:gd name="adj1" fmla="val 97490"/>
              <a:gd name="adj2" fmla="val -10"/>
              <a:gd name="adj3" fmla="val 148295"/>
              <a:gd name="adj4" fmla="val -14938"/>
            </a:avLst>
          </a:prstGeom>
          <a:ln w="19050">
            <a:solidFill>
              <a:schemeClr val="tx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/>
              <a:t>Entity</a:t>
            </a:r>
          </a:p>
          <a:p>
            <a:pPr algn="ctr"/>
            <a:r>
              <a:rPr lang="en-CA" sz="1200" dirty="0"/>
              <a:t>Rectangular Box</a:t>
            </a:r>
          </a:p>
          <a:p>
            <a:pPr algn="ctr"/>
            <a:r>
              <a:rPr lang="en-CA" sz="1200" dirty="0"/>
              <a:t>Singular Name</a:t>
            </a:r>
          </a:p>
          <a:p>
            <a:pPr algn="ctr"/>
            <a:r>
              <a:rPr lang="en-CA" sz="1200" dirty="0"/>
              <a:t>Uppercase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E906629-A7E5-411A-A9CE-F93FC7590E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3" grpId="0" animBg="1"/>
      <p:bldP spid="16" grpId="0" animBg="1"/>
      <p:bldP spid="17" grpId="0" animBg="1"/>
      <p:bldP spid="19" grpId="0" animBg="1"/>
      <p:bldP spid="11" grpId="0" animBg="1"/>
      <p:bldP spid="18" grpId="0" animBg="1"/>
      <p:bldP spid="30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CAEF3-D610-416F-A773-91393C24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How does employee relate to Department?</a:t>
            </a:r>
          </a:p>
          <a:p>
            <a:r>
              <a:rPr lang="en-CA" dirty="0"/>
              <a:t>An employee must be in </a:t>
            </a:r>
            <a:r>
              <a:rPr lang="en-CA" dirty="0">
                <a:solidFill>
                  <a:srgbClr val="FF0000"/>
                </a:solidFill>
              </a:rPr>
              <a:t>zero or one </a:t>
            </a:r>
            <a:r>
              <a:rPr lang="en-CA" dirty="0"/>
              <a:t>department</a:t>
            </a:r>
          </a:p>
          <a:p>
            <a:endParaRPr lang="en-CA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17623" y="4474782"/>
            <a:ext cx="274646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51920" y="4265768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8072" y="609600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4859263" y="4360482"/>
            <a:ext cx="228600" cy="2286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19" name="Isosceles Triangle 18"/>
          <p:cNvSpPr>
            <a:spLocks/>
          </p:cNvSpPr>
          <p:nvPr/>
        </p:nvSpPr>
        <p:spPr>
          <a:xfrm rot="16200000">
            <a:off x="5011663" y="4342603"/>
            <a:ext cx="428625" cy="276225"/>
          </a:xfrm>
          <a:prstGeom prst="triangle">
            <a:avLst/>
          </a:prstGeom>
          <a:noFill/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3990855" y="4360482"/>
            <a:ext cx="228600" cy="2286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BED97-E2DD-467D-A812-68CD3EF9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2</a:t>
            </a:r>
          </a:p>
        </p:txBody>
      </p:sp>
      <p:sp>
        <p:nvSpPr>
          <p:cNvPr id="20" name="Text Box 181">
            <a:extLst>
              <a:ext uri="{FF2B5EF4-FFF2-40B4-BE49-F238E27FC236}">
                <a16:creationId xmlns:a16="http://schemas.microsoft.com/office/drawing/2014/main" id="{B075A06C-2848-4F31-8BEB-78274DE96644}"/>
              </a:ext>
            </a:extLst>
          </p:cNvPr>
          <p:cNvSpPr txBox="1"/>
          <p:nvPr/>
        </p:nvSpPr>
        <p:spPr>
          <a:xfrm>
            <a:off x="5364088" y="2766335"/>
            <a:ext cx="3168352" cy="318829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a typeface="Times New Roman"/>
                <a:cs typeface="Times New Roman"/>
              </a:rPr>
              <a:t/>
            </a:r>
            <a:br>
              <a:rPr lang="en-US" b="1" dirty="0">
                <a:ea typeface="Times New Roman"/>
                <a:cs typeface="Times New Roman"/>
              </a:rPr>
            </a:br>
            <a:r>
              <a:rPr lang="en-US" b="1" dirty="0">
                <a:ea typeface="Times New Roman"/>
                <a:cs typeface="Times New Roman"/>
              </a:rPr>
              <a:t>PK     	</a:t>
            </a:r>
            <a:r>
              <a:rPr lang="en-US" b="1" dirty="0" err="1">
                <a:ea typeface="Times New Roman"/>
                <a:cs typeface="Times New Roman"/>
              </a:rPr>
              <a:t>employee_id</a:t>
            </a:r>
            <a:r>
              <a:rPr lang="en-US" b="1" dirty="0">
                <a:effectLst/>
                <a:ea typeface="Times New Roman"/>
                <a:cs typeface="Times New Roman"/>
              </a:rPr>
              <a:t>                                      	</a:t>
            </a:r>
            <a:r>
              <a:rPr lang="en-US" b="1" dirty="0" err="1">
                <a:effectLst/>
                <a:ea typeface="Times New Roman"/>
                <a:cs typeface="Times New Roman"/>
              </a:rPr>
              <a:t>first_name</a:t>
            </a:r>
            <a:r>
              <a:rPr lang="en-US" dirty="0">
                <a:ea typeface="Times New Roman"/>
                <a:cs typeface="Times New Roman"/>
              </a:rPr>
              <a:t>	</a:t>
            </a:r>
            <a:r>
              <a:rPr lang="en-US" b="1" dirty="0" err="1">
                <a:ea typeface="Times New Roman"/>
                <a:cs typeface="Times New Roman"/>
              </a:rPr>
              <a:t>last_name</a:t>
            </a:r>
            <a:r>
              <a:rPr lang="en-US" b="1" dirty="0">
                <a:effectLst/>
                <a:ea typeface="Times New Roman"/>
                <a:cs typeface="Times New Roman"/>
              </a:rPr>
              <a:t>          </a:t>
            </a:r>
            <a:r>
              <a:rPr lang="en-US" dirty="0">
                <a:effectLst/>
                <a:ea typeface="Times New Roman"/>
                <a:cs typeface="Times New Roman"/>
              </a:rPr>
              <a:t>	</a:t>
            </a:r>
            <a:r>
              <a:rPr lang="en-US" b="1" dirty="0">
                <a:effectLst/>
                <a:ea typeface="Times New Roman"/>
                <a:cs typeface="Times New Roman"/>
              </a:rPr>
              <a:t>sin</a:t>
            </a:r>
            <a:r>
              <a:rPr lang="en-US" dirty="0">
                <a:effectLst/>
                <a:ea typeface="Times New Roman"/>
                <a:cs typeface="Times New Roman"/>
              </a:rPr>
              <a:t/>
            </a:r>
            <a:br>
              <a:rPr lang="en-US" dirty="0">
                <a:effectLst/>
                <a:ea typeface="Times New Roman"/>
                <a:cs typeface="Times New Roman"/>
              </a:rPr>
            </a:br>
            <a:r>
              <a:rPr lang="en-US" dirty="0">
                <a:effectLst/>
                <a:ea typeface="Times New Roman"/>
                <a:cs typeface="Times New Roman"/>
              </a:rPr>
              <a:t>	</a:t>
            </a:r>
            <a:r>
              <a:rPr lang="en-US" dirty="0" err="1">
                <a:effectLst/>
                <a:ea typeface="Times New Roman"/>
                <a:cs typeface="Times New Roman"/>
              </a:rPr>
              <a:t>hire_date</a:t>
            </a:r>
            <a:r>
              <a:rPr lang="en-US" dirty="0">
                <a:effectLst/>
                <a:ea typeface="Times New Roman"/>
                <a:cs typeface="Times New Roman"/>
              </a:rPr>
              <a:t>		</a:t>
            </a:r>
            <a:r>
              <a:rPr lang="en-US" dirty="0" err="1">
                <a:effectLst/>
                <a:ea typeface="Times New Roman"/>
                <a:cs typeface="Times New Roman"/>
              </a:rPr>
              <a:t>job_id</a:t>
            </a:r>
            <a:endParaRPr lang="en-US" dirty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a typeface="Times New Roman"/>
                <a:cs typeface="Times New Roman"/>
              </a:rPr>
              <a:t>FK1	</a:t>
            </a:r>
            <a:r>
              <a:rPr lang="en-US" b="1" dirty="0" err="1">
                <a:ea typeface="Times New Roman"/>
                <a:cs typeface="Times New Roman"/>
              </a:rPr>
              <a:t>department_code</a:t>
            </a:r>
            <a:endParaRPr lang="en-US" b="1" dirty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="1" dirty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="1" dirty="0">
              <a:effectLst/>
              <a:ea typeface="Times New Roman"/>
              <a:cs typeface="Times New Roman"/>
            </a:endParaRPr>
          </a:p>
        </p:txBody>
      </p:sp>
      <p:sp>
        <p:nvSpPr>
          <p:cNvPr id="21" name="Text Box 181">
            <a:extLst>
              <a:ext uri="{FF2B5EF4-FFF2-40B4-BE49-F238E27FC236}">
                <a16:creationId xmlns:a16="http://schemas.microsoft.com/office/drawing/2014/main" id="{26E64998-EBA3-47D8-9AA9-AF86FAC58E26}"/>
              </a:ext>
            </a:extLst>
          </p:cNvPr>
          <p:cNvSpPr txBox="1"/>
          <p:nvPr/>
        </p:nvSpPr>
        <p:spPr>
          <a:xfrm>
            <a:off x="619802" y="3724775"/>
            <a:ext cx="2995621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a typeface="Times New Roman"/>
                <a:cs typeface="Times New Roman"/>
              </a:rPr>
              <a:t/>
            </a:r>
            <a:br>
              <a:rPr lang="en-US" b="1" dirty="0">
                <a:ea typeface="Times New Roman"/>
                <a:cs typeface="Times New Roman"/>
              </a:rPr>
            </a:br>
            <a:r>
              <a:rPr lang="en-US" sz="1600" b="1" dirty="0">
                <a:ea typeface="Times New Roman"/>
                <a:cs typeface="Times New Roman"/>
              </a:rPr>
              <a:t>PK	</a:t>
            </a:r>
            <a:r>
              <a:rPr lang="en-US" sz="1600" b="1" dirty="0" err="1">
                <a:ea typeface="Times New Roman"/>
                <a:cs typeface="Times New Roman"/>
              </a:rPr>
              <a:t>department_code</a:t>
            </a:r>
            <a:r>
              <a:rPr lang="en-US" sz="1600" b="1" dirty="0">
                <a:ea typeface="Times New Roman"/>
                <a:cs typeface="Times New Roman"/>
              </a:rPr>
              <a:t/>
            </a:r>
            <a:br>
              <a:rPr lang="en-US" sz="1600" b="1" dirty="0">
                <a:ea typeface="Times New Roman"/>
                <a:cs typeface="Times New Roman"/>
              </a:rPr>
            </a:br>
            <a:r>
              <a:rPr lang="en-US" sz="1600" b="1" dirty="0">
                <a:ea typeface="Times New Roman"/>
                <a:cs typeface="Times New Roman"/>
              </a:rPr>
              <a:t>	</a:t>
            </a:r>
            <a:br>
              <a:rPr lang="en-US" sz="1600" b="1" dirty="0">
                <a:ea typeface="Times New Roman"/>
                <a:cs typeface="Times New Roman"/>
              </a:rPr>
            </a:br>
            <a:r>
              <a:rPr lang="en-US" sz="1600" b="1" dirty="0">
                <a:ea typeface="Times New Roman"/>
                <a:cs typeface="Times New Roman"/>
              </a:rPr>
              <a:t>	</a:t>
            </a:r>
            <a:r>
              <a:rPr lang="en-US" sz="1600" dirty="0" err="1">
                <a:ea typeface="Times New Roman"/>
                <a:cs typeface="Times New Roman"/>
              </a:rPr>
              <a:t>department_name</a:t>
            </a:r>
            <a:r>
              <a:rPr lang="en-US" sz="1600" dirty="0">
                <a:ea typeface="Times New Roman"/>
                <a:cs typeface="Times New Roman"/>
              </a:rPr>
              <a:t>		</a:t>
            </a:r>
            <a:r>
              <a:rPr lang="en-US" sz="1600" dirty="0" err="1">
                <a:ea typeface="Times New Roman"/>
                <a:cs typeface="Times New Roman"/>
              </a:rPr>
              <a:t>manager_id</a:t>
            </a:r>
            <a:endParaRPr lang="en-US" sz="1600" dirty="0">
              <a:effectLst/>
              <a:ea typeface="Times New Roman"/>
              <a:cs typeface="Times New Roman"/>
            </a:endParaRPr>
          </a:p>
        </p:txBody>
      </p:sp>
      <p:sp>
        <p:nvSpPr>
          <p:cNvPr id="22" name="Text Box 102">
            <a:extLst>
              <a:ext uri="{FF2B5EF4-FFF2-40B4-BE49-F238E27FC236}">
                <a16:creationId xmlns:a16="http://schemas.microsoft.com/office/drawing/2014/main" id="{236A8A0D-66CD-4CE2-B333-A5249DD2B38F}"/>
              </a:ext>
            </a:extLst>
          </p:cNvPr>
          <p:cNvSpPr txBox="1"/>
          <p:nvPr/>
        </p:nvSpPr>
        <p:spPr>
          <a:xfrm>
            <a:off x="626565" y="3724775"/>
            <a:ext cx="2995621" cy="352292"/>
          </a:xfrm>
          <a:prstGeom prst="rect">
            <a:avLst/>
          </a:prstGeom>
          <a:solidFill>
            <a:schemeClr val="tx1">
              <a:lumMod val="75000"/>
              <a:lumOff val="25000"/>
              <a:alpha val="38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1400" dirty="0">
                <a:latin typeface="Calibri"/>
                <a:ea typeface="Calibri"/>
                <a:cs typeface="Times New Roman"/>
              </a:rPr>
              <a:t>                     </a:t>
            </a:r>
            <a:r>
              <a:rPr lang="en-CA" dirty="0">
                <a:latin typeface="Calibri"/>
                <a:ea typeface="Calibri"/>
                <a:cs typeface="Times New Roman"/>
              </a:rPr>
              <a:t>DEPARTMENT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3" name="Text Box 102">
            <a:extLst>
              <a:ext uri="{FF2B5EF4-FFF2-40B4-BE49-F238E27FC236}">
                <a16:creationId xmlns:a16="http://schemas.microsoft.com/office/drawing/2014/main" id="{655ED593-F160-40DA-AB53-94E218213E2E}"/>
              </a:ext>
            </a:extLst>
          </p:cNvPr>
          <p:cNvSpPr txBox="1"/>
          <p:nvPr/>
        </p:nvSpPr>
        <p:spPr>
          <a:xfrm>
            <a:off x="5364088" y="2766335"/>
            <a:ext cx="3168352" cy="374633"/>
          </a:xfrm>
          <a:prstGeom prst="rect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dirty="0">
                <a:latin typeface="Calibri"/>
                <a:ea typeface="Calibri"/>
                <a:cs typeface="Times New Roman"/>
              </a:rPr>
              <a:t>                     EMPLOYEE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113BC4-76FB-4126-9F7D-260AF0117C2B}"/>
              </a:ext>
            </a:extLst>
          </p:cNvPr>
          <p:cNvCxnSpPr/>
          <p:nvPr/>
        </p:nvCxnSpPr>
        <p:spPr>
          <a:xfrm>
            <a:off x="5364088" y="3428992"/>
            <a:ext cx="316835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AB30E6-A490-4B66-800D-A6DCBC596B9E}"/>
              </a:ext>
            </a:extLst>
          </p:cNvPr>
          <p:cNvCxnSpPr>
            <a:cxnSpLocks/>
          </p:cNvCxnSpPr>
          <p:nvPr/>
        </p:nvCxnSpPr>
        <p:spPr>
          <a:xfrm>
            <a:off x="611560" y="4360482"/>
            <a:ext cx="300386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F328C78-1086-4D26-98AA-82A50E75A391}"/>
              </a:ext>
            </a:extLst>
          </p:cNvPr>
          <p:cNvSpPr/>
          <p:nvPr/>
        </p:nvSpPr>
        <p:spPr>
          <a:xfrm>
            <a:off x="3479345" y="4012856"/>
            <a:ext cx="949814" cy="9361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8201A09-98B2-4AC1-AAE8-2585D58DACF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CAEF3-D610-416F-A773-91393C24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How does employee relate to Department?</a:t>
            </a:r>
          </a:p>
          <a:p>
            <a:r>
              <a:rPr lang="en-CA" dirty="0"/>
              <a:t>An department may have </a:t>
            </a:r>
            <a:r>
              <a:rPr lang="en-CA" dirty="0">
                <a:solidFill>
                  <a:srgbClr val="FF0000"/>
                </a:solidFill>
              </a:rPr>
              <a:t>zero, one, or many</a:t>
            </a:r>
            <a:r>
              <a:rPr lang="en-CA" dirty="0"/>
              <a:t> employees</a:t>
            </a:r>
          </a:p>
          <a:p>
            <a:endParaRPr lang="en-CA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17623" y="4474782"/>
            <a:ext cx="274646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51920" y="4265768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8072" y="609600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4859263" y="4360482"/>
            <a:ext cx="228600" cy="2286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19" name="Isosceles Triangle 18"/>
          <p:cNvSpPr>
            <a:spLocks/>
          </p:cNvSpPr>
          <p:nvPr/>
        </p:nvSpPr>
        <p:spPr>
          <a:xfrm rot="16200000">
            <a:off x="5011663" y="4342603"/>
            <a:ext cx="428625" cy="276225"/>
          </a:xfrm>
          <a:prstGeom prst="triangle">
            <a:avLst/>
          </a:prstGeom>
          <a:noFill/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BED97-E2DD-467D-A812-68CD3EF9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3</a:t>
            </a:r>
          </a:p>
        </p:txBody>
      </p:sp>
      <p:sp>
        <p:nvSpPr>
          <p:cNvPr id="20" name="Text Box 181">
            <a:extLst>
              <a:ext uri="{FF2B5EF4-FFF2-40B4-BE49-F238E27FC236}">
                <a16:creationId xmlns:a16="http://schemas.microsoft.com/office/drawing/2014/main" id="{B075A06C-2848-4F31-8BEB-78274DE96644}"/>
              </a:ext>
            </a:extLst>
          </p:cNvPr>
          <p:cNvSpPr txBox="1"/>
          <p:nvPr/>
        </p:nvSpPr>
        <p:spPr>
          <a:xfrm>
            <a:off x="5364088" y="2766335"/>
            <a:ext cx="3168352" cy="318829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a typeface="Times New Roman"/>
                <a:cs typeface="Times New Roman"/>
              </a:rPr>
              <a:t/>
            </a:r>
            <a:br>
              <a:rPr lang="en-US" b="1" dirty="0">
                <a:ea typeface="Times New Roman"/>
                <a:cs typeface="Times New Roman"/>
              </a:rPr>
            </a:br>
            <a:r>
              <a:rPr lang="en-US" b="1" dirty="0">
                <a:ea typeface="Times New Roman"/>
                <a:cs typeface="Times New Roman"/>
              </a:rPr>
              <a:t>PK     	</a:t>
            </a:r>
            <a:r>
              <a:rPr lang="en-US" b="1" dirty="0" err="1">
                <a:ea typeface="Times New Roman"/>
                <a:cs typeface="Times New Roman"/>
              </a:rPr>
              <a:t>employee_id</a:t>
            </a:r>
            <a:r>
              <a:rPr lang="en-US" b="1" dirty="0">
                <a:effectLst/>
                <a:ea typeface="Times New Roman"/>
                <a:cs typeface="Times New Roman"/>
              </a:rPr>
              <a:t>                                      	</a:t>
            </a:r>
            <a:r>
              <a:rPr lang="en-US" b="1" dirty="0" err="1">
                <a:effectLst/>
                <a:ea typeface="Times New Roman"/>
                <a:cs typeface="Times New Roman"/>
              </a:rPr>
              <a:t>first_name</a:t>
            </a:r>
            <a:r>
              <a:rPr lang="en-US" dirty="0">
                <a:ea typeface="Times New Roman"/>
                <a:cs typeface="Times New Roman"/>
              </a:rPr>
              <a:t>	</a:t>
            </a:r>
            <a:r>
              <a:rPr lang="en-US" b="1" dirty="0" err="1">
                <a:ea typeface="Times New Roman"/>
                <a:cs typeface="Times New Roman"/>
              </a:rPr>
              <a:t>last_name</a:t>
            </a:r>
            <a:r>
              <a:rPr lang="en-US" b="1" dirty="0">
                <a:effectLst/>
                <a:ea typeface="Times New Roman"/>
                <a:cs typeface="Times New Roman"/>
              </a:rPr>
              <a:t>          </a:t>
            </a:r>
            <a:r>
              <a:rPr lang="en-US" dirty="0">
                <a:effectLst/>
                <a:ea typeface="Times New Roman"/>
                <a:cs typeface="Times New Roman"/>
              </a:rPr>
              <a:t>	</a:t>
            </a:r>
            <a:r>
              <a:rPr lang="en-US" b="1" dirty="0">
                <a:effectLst/>
                <a:ea typeface="Times New Roman"/>
                <a:cs typeface="Times New Roman"/>
              </a:rPr>
              <a:t>sin</a:t>
            </a:r>
            <a:r>
              <a:rPr lang="en-US" dirty="0">
                <a:effectLst/>
                <a:ea typeface="Times New Roman"/>
                <a:cs typeface="Times New Roman"/>
              </a:rPr>
              <a:t/>
            </a:r>
            <a:br>
              <a:rPr lang="en-US" dirty="0">
                <a:effectLst/>
                <a:ea typeface="Times New Roman"/>
                <a:cs typeface="Times New Roman"/>
              </a:rPr>
            </a:br>
            <a:r>
              <a:rPr lang="en-US" dirty="0">
                <a:effectLst/>
                <a:ea typeface="Times New Roman"/>
                <a:cs typeface="Times New Roman"/>
              </a:rPr>
              <a:t>	</a:t>
            </a:r>
            <a:r>
              <a:rPr lang="en-US" dirty="0" err="1">
                <a:effectLst/>
                <a:ea typeface="Times New Roman"/>
                <a:cs typeface="Times New Roman"/>
              </a:rPr>
              <a:t>hire_date</a:t>
            </a:r>
            <a:r>
              <a:rPr lang="en-US" dirty="0">
                <a:effectLst/>
                <a:ea typeface="Times New Roman"/>
                <a:cs typeface="Times New Roman"/>
              </a:rPr>
              <a:t>		</a:t>
            </a:r>
            <a:r>
              <a:rPr lang="en-US" dirty="0" err="1">
                <a:effectLst/>
                <a:ea typeface="Times New Roman"/>
                <a:cs typeface="Times New Roman"/>
              </a:rPr>
              <a:t>job_id</a:t>
            </a:r>
            <a:endParaRPr lang="en-US" dirty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a typeface="Times New Roman"/>
                <a:cs typeface="Times New Roman"/>
              </a:rPr>
              <a:t>FK1	</a:t>
            </a:r>
            <a:r>
              <a:rPr lang="en-US" b="1" dirty="0" err="1">
                <a:ea typeface="Times New Roman"/>
                <a:cs typeface="Times New Roman"/>
              </a:rPr>
              <a:t>department_code</a:t>
            </a:r>
            <a:endParaRPr lang="en-US" b="1" dirty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="1" dirty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="1" dirty="0">
              <a:effectLst/>
              <a:ea typeface="Times New Roman"/>
              <a:cs typeface="Times New Roman"/>
            </a:endParaRPr>
          </a:p>
        </p:txBody>
      </p:sp>
      <p:sp>
        <p:nvSpPr>
          <p:cNvPr id="21" name="Text Box 181">
            <a:extLst>
              <a:ext uri="{FF2B5EF4-FFF2-40B4-BE49-F238E27FC236}">
                <a16:creationId xmlns:a16="http://schemas.microsoft.com/office/drawing/2014/main" id="{26E64998-EBA3-47D8-9AA9-AF86FAC58E26}"/>
              </a:ext>
            </a:extLst>
          </p:cNvPr>
          <p:cNvSpPr txBox="1"/>
          <p:nvPr/>
        </p:nvSpPr>
        <p:spPr>
          <a:xfrm>
            <a:off x="619802" y="3724775"/>
            <a:ext cx="2995621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a typeface="Times New Roman"/>
                <a:cs typeface="Times New Roman"/>
              </a:rPr>
              <a:t/>
            </a:r>
            <a:br>
              <a:rPr lang="en-US" b="1" dirty="0">
                <a:ea typeface="Times New Roman"/>
                <a:cs typeface="Times New Roman"/>
              </a:rPr>
            </a:br>
            <a:r>
              <a:rPr lang="en-US" sz="1600" b="1" dirty="0">
                <a:ea typeface="Times New Roman"/>
                <a:cs typeface="Times New Roman"/>
              </a:rPr>
              <a:t>PK	</a:t>
            </a:r>
            <a:r>
              <a:rPr lang="en-US" sz="1600" b="1" dirty="0" err="1">
                <a:ea typeface="Times New Roman"/>
                <a:cs typeface="Times New Roman"/>
              </a:rPr>
              <a:t>department_code</a:t>
            </a:r>
            <a:r>
              <a:rPr lang="en-US" sz="1600" b="1" dirty="0">
                <a:ea typeface="Times New Roman"/>
                <a:cs typeface="Times New Roman"/>
              </a:rPr>
              <a:t/>
            </a:r>
            <a:br>
              <a:rPr lang="en-US" sz="1600" b="1" dirty="0">
                <a:ea typeface="Times New Roman"/>
                <a:cs typeface="Times New Roman"/>
              </a:rPr>
            </a:br>
            <a:r>
              <a:rPr lang="en-US" sz="1600" b="1" dirty="0">
                <a:ea typeface="Times New Roman"/>
                <a:cs typeface="Times New Roman"/>
              </a:rPr>
              <a:t>	</a:t>
            </a:r>
            <a:br>
              <a:rPr lang="en-US" sz="1600" b="1" dirty="0">
                <a:ea typeface="Times New Roman"/>
                <a:cs typeface="Times New Roman"/>
              </a:rPr>
            </a:br>
            <a:r>
              <a:rPr lang="en-US" sz="1600" b="1" dirty="0">
                <a:ea typeface="Times New Roman"/>
                <a:cs typeface="Times New Roman"/>
              </a:rPr>
              <a:t>	</a:t>
            </a:r>
            <a:r>
              <a:rPr lang="en-US" sz="1600" dirty="0" err="1">
                <a:ea typeface="Times New Roman"/>
                <a:cs typeface="Times New Roman"/>
              </a:rPr>
              <a:t>department_name</a:t>
            </a:r>
            <a:r>
              <a:rPr lang="en-US" sz="1600" dirty="0">
                <a:ea typeface="Times New Roman"/>
                <a:cs typeface="Times New Roman"/>
              </a:rPr>
              <a:t>		</a:t>
            </a:r>
            <a:r>
              <a:rPr lang="en-US" sz="1600" dirty="0" err="1">
                <a:ea typeface="Times New Roman"/>
                <a:cs typeface="Times New Roman"/>
              </a:rPr>
              <a:t>manager_id</a:t>
            </a:r>
            <a:endParaRPr lang="en-US" sz="1600" dirty="0">
              <a:effectLst/>
              <a:ea typeface="Times New Roman"/>
              <a:cs typeface="Times New Roman"/>
            </a:endParaRPr>
          </a:p>
        </p:txBody>
      </p:sp>
      <p:sp>
        <p:nvSpPr>
          <p:cNvPr id="22" name="Text Box 102">
            <a:extLst>
              <a:ext uri="{FF2B5EF4-FFF2-40B4-BE49-F238E27FC236}">
                <a16:creationId xmlns:a16="http://schemas.microsoft.com/office/drawing/2014/main" id="{236A8A0D-66CD-4CE2-B333-A5249DD2B38F}"/>
              </a:ext>
            </a:extLst>
          </p:cNvPr>
          <p:cNvSpPr txBox="1"/>
          <p:nvPr/>
        </p:nvSpPr>
        <p:spPr>
          <a:xfrm>
            <a:off x="626565" y="3724775"/>
            <a:ext cx="2995621" cy="352292"/>
          </a:xfrm>
          <a:prstGeom prst="rect">
            <a:avLst/>
          </a:prstGeom>
          <a:solidFill>
            <a:schemeClr val="tx1">
              <a:lumMod val="75000"/>
              <a:lumOff val="25000"/>
              <a:alpha val="38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1400" dirty="0">
                <a:latin typeface="Calibri"/>
                <a:ea typeface="Calibri"/>
                <a:cs typeface="Times New Roman"/>
              </a:rPr>
              <a:t>                     </a:t>
            </a:r>
            <a:r>
              <a:rPr lang="en-CA" dirty="0">
                <a:latin typeface="Calibri"/>
                <a:ea typeface="Calibri"/>
                <a:cs typeface="Times New Roman"/>
              </a:rPr>
              <a:t>DEPARTMENT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3" name="Text Box 102">
            <a:extLst>
              <a:ext uri="{FF2B5EF4-FFF2-40B4-BE49-F238E27FC236}">
                <a16:creationId xmlns:a16="http://schemas.microsoft.com/office/drawing/2014/main" id="{655ED593-F160-40DA-AB53-94E218213E2E}"/>
              </a:ext>
            </a:extLst>
          </p:cNvPr>
          <p:cNvSpPr txBox="1"/>
          <p:nvPr/>
        </p:nvSpPr>
        <p:spPr>
          <a:xfrm>
            <a:off x="5364088" y="2766335"/>
            <a:ext cx="3168352" cy="374633"/>
          </a:xfrm>
          <a:prstGeom prst="rect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dirty="0">
                <a:latin typeface="Calibri"/>
                <a:ea typeface="Calibri"/>
                <a:cs typeface="Times New Roman"/>
              </a:rPr>
              <a:t>                     EMPLOYEE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113BC4-76FB-4126-9F7D-260AF0117C2B}"/>
              </a:ext>
            </a:extLst>
          </p:cNvPr>
          <p:cNvCxnSpPr/>
          <p:nvPr/>
        </p:nvCxnSpPr>
        <p:spPr>
          <a:xfrm>
            <a:off x="5364088" y="3428992"/>
            <a:ext cx="316835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AB30E6-A490-4B66-800D-A6DCBC596B9E}"/>
              </a:ext>
            </a:extLst>
          </p:cNvPr>
          <p:cNvCxnSpPr>
            <a:cxnSpLocks/>
          </p:cNvCxnSpPr>
          <p:nvPr/>
        </p:nvCxnSpPr>
        <p:spPr>
          <a:xfrm>
            <a:off x="611560" y="4360482"/>
            <a:ext cx="300386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F328C78-1086-4D26-98AA-82A50E75A391}"/>
              </a:ext>
            </a:extLst>
          </p:cNvPr>
          <p:cNvSpPr/>
          <p:nvPr/>
        </p:nvSpPr>
        <p:spPr>
          <a:xfrm>
            <a:off x="4695189" y="3974673"/>
            <a:ext cx="949814" cy="9361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8201A09-98B2-4AC1-AAE8-2585D58DACF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2E7C5E-7CDB-4EBE-9120-C8D63C3D154A}"/>
              </a:ext>
            </a:extLst>
          </p:cNvPr>
          <p:cNvCxnSpPr/>
          <p:nvPr/>
        </p:nvCxnSpPr>
        <p:spPr>
          <a:xfrm>
            <a:off x="4067944" y="4265768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411478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Data Modelling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563BC-D7A1-444C-9F55-49AEB106854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580488C-EC43-4809-9764-8B222F73A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58689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3141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71CA39F-7AB8-4BB0-B907-9DFB9D9031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871CA39F-7AB8-4BB0-B907-9DFB9D9031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C9B7214-F3CD-4889-8EC0-0CEA12DFBC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0C9B7214-F3CD-4889-8EC0-0CEA12DFBC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EB28ED3-E225-4F27-9EA6-6E1F981BB0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2EB28ED3-E225-4F27-9EA6-6E1F981BB0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924488-679D-48FD-8115-2879BD9E0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D1924488-679D-48FD-8115-2879BD9E05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DE5D7DE-AABE-4F64-8B93-B2B1C460D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EDE5D7DE-AABE-4F64-8B93-B2B1C460D8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333419C-DE15-481A-9F84-C09ADA1C2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5333419C-DE15-481A-9F84-C09ADA1C2E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Data Modelling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563BC-D7A1-444C-9F55-49AEB106854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580488C-EC43-4809-9764-8B222F73A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53159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5498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71CA39F-7AB8-4BB0-B907-9DFB9D9031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871CA39F-7AB8-4BB0-B907-9DFB9D9031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C9B7214-F3CD-4889-8EC0-0CEA12DFBC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0C9B7214-F3CD-4889-8EC0-0CEA12DFBC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EB28ED3-E225-4F27-9EA6-6E1F981BB0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2EB28ED3-E225-4F27-9EA6-6E1F981BB0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924488-679D-48FD-8115-2879BD9E0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D1924488-679D-48FD-8115-2879BD9E05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DE5D7DE-AABE-4F64-8B93-B2B1C460D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EDE5D7DE-AABE-4F64-8B93-B2B1C460D8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333419C-DE15-481A-9F84-C09ADA1C2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5333419C-DE15-481A-9F84-C09ADA1C2E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ICONSet</Template>
  <TotalTime>0</TotalTime>
  <Words>503</Words>
  <Application>Microsoft Office PowerPoint</Application>
  <PresentationFormat>On-screen Show (4:3)</PresentationFormat>
  <Paragraphs>154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 Love of Thunder</vt:lpstr>
      <vt:lpstr>Arial</vt:lpstr>
      <vt:lpstr>Calibri</vt:lpstr>
      <vt:lpstr>Georgia</vt:lpstr>
      <vt:lpstr>Times New Roman</vt:lpstr>
      <vt:lpstr>Diseño predeterminado</vt:lpstr>
      <vt:lpstr>Data Modelling including Entity Relationship Diagrams ERDs  </vt:lpstr>
      <vt:lpstr>Data Modelling</vt:lpstr>
      <vt:lpstr>ERDs</vt:lpstr>
      <vt:lpstr>Why ERDs</vt:lpstr>
      <vt:lpstr>Example</vt:lpstr>
      <vt:lpstr>Example 2</vt:lpstr>
      <vt:lpstr>Example 3</vt:lpstr>
      <vt:lpstr>Data Modelling Process</vt:lpstr>
      <vt:lpstr>Data Modelling Process</vt:lpstr>
      <vt:lpstr>Data Modelling Process</vt:lpstr>
      <vt:lpstr>Textbook Case Study (Jim Cooper)</vt:lpstr>
      <vt:lpstr>Case Study</vt:lpstr>
      <vt:lpstr>Identify Entities</vt:lpstr>
      <vt:lpstr>Identify Attributes</vt:lpstr>
      <vt:lpstr>Solution in 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2013-07-01T13:50:36Z</dcterms:created>
  <dcterms:modified xsi:type="dcterms:W3CDTF">2018-11-05T18:28:35Z</dcterms:modified>
</cp:coreProperties>
</file>