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C31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626110"/>
          </a:xfrm>
        </p:spPr>
        <p:txBody>
          <a:bodyPr/>
          <a:p>
            <a:r>
              <a:rPr lang="zh-CN" altLang="zh-CN" sz="2000">
                <a:latin typeface="+mj-ea"/>
              </a:rPr>
              <a:t>业务背景</a:t>
            </a:r>
            <a:endParaRPr lang="zh-CN" altLang="zh-CN" sz="20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609725"/>
            <a:ext cx="9799320" cy="3416300"/>
          </a:xfrm>
        </p:spPr>
        <p:txBody>
          <a:bodyPr>
            <a:normAutofit fontScale="50000"/>
          </a:bodyPr>
          <a:p>
            <a:pPr algn="l"/>
            <a:r>
              <a:rPr lang="zh-CN" altLang="en-US"/>
              <a:t>1. 你们挑选选品各大电商平台上畅销和好评的商品进行销售，每个品类不超过20个商品，目前做了10个品类；</a:t>
            </a:r>
            <a:endParaRPr lang="zh-CN" altLang="en-US"/>
          </a:p>
          <a:p>
            <a:pPr algn="l"/>
            <a:r>
              <a:rPr lang="zh-CN" altLang="en-US"/>
              <a:t>2. 本次6.18秒杀选择了1000个充电宝，10台 iPhone 1</a:t>
            </a:r>
            <a:r>
              <a:rPr lang="en-US" altLang="zh-CN"/>
              <a:t>4 PRO</a:t>
            </a:r>
            <a:r>
              <a:rPr lang="zh-CN" altLang="en-US"/>
              <a:t> 作为秒杀商品；在</a:t>
            </a:r>
            <a:r>
              <a:rPr lang="en-US" altLang="zh-CN"/>
              <a:t>5</a:t>
            </a:r>
            <a:r>
              <a:rPr lang="zh-CN" altLang="en-US"/>
              <a:t>个时间段完成抢购秒杀，每个时间段参与商品</a:t>
            </a:r>
            <a:r>
              <a:rPr lang="en-US" altLang="zh-CN"/>
              <a:t>200</a:t>
            </a:r>
            <a:r>
              <a:rPr lang="zh-CN" altLang="en-US"/>
              <a:t>充电宝，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iPhone 14 PRO,</a:t>
            </a:r>
            <a:r>
              <a:rPr lang="zh-CN" altLang="en-US"/>
              <a:t>已成功参与秒杀</a:t>
            </a:r>
            <a:r>
              <a:rPr lang="en-US" altLang="zh-CN"/>
              <a:t>iPhone</a:t>
            </a:r>
            <a:r>
              <a:rPr lang="zh-CN" altLang="en-US">
                <a:sym typeface="+mn-ea"/>
              </a:rPr>
              <a:t>活动</a:t>
            </a:r>
            <a:r>
              <a:rPr lang="zh-CN" altLang="en-US"/>
              <a:t>用户不参与当日其他</a:t>
            </a:r>
            <a:r>
              <a:rPr lang="en-US" altLang="zh-CN"/>
              <a:t>iPhone</a:t>
            </a:r>
            <a:r>
              <a:rPr lang="zh-CN" altLang="en-US"/>
              <a:t>秒杀。秒杀成功后，</a:t>
            </a:r>
            <a:r>
              <a:rPr lang="en-US" altLang="zh-CN"/>
              <a:t>5</a:t>
            </a:r>
            <a:r>
              <a:rPr lang="zh-CN" altLang="en-US"/>
              <a:t>分钟完成付款，超</a:t>
            </a:r>
            <a:r>
              <a:rPr lang="zh-CN" altLang="en-US"/>
              <a:t>时自动放弃</a:t>
            </a:r>
            <a:endParaRPr lang="zh-CN" altLang="en-US"/>
          </a:p>
          <a:p>
            <a:pPr algn="l"/>
            <a:r>
              <a:rPr lang="zh-CN" altLang="en-US"/>
              <a:t>3. 注册用户约</a:t>
            </a:r>
            <a:r>
              <a:rPr lang="en-US" altLang="zh-CN"/>
              <a:t>300W</a:t>
            </a:r>
            <a:r>
              <a:rPr lang="zh-CN" altLang="en-US"/>
              <a:t>，日活大约100万用户；</a:t>
            </a:r>
            <a:endParaRPr lang="zh-CN" altLang="en-US"/>
          </a:p>
          <a:p>
            <a:pPr algn="l"/>
            <a:r>
              <a:rPr lang="zh-CN" altLang="en-US"/>
              <a:t>4. 老板要求万无一失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. 技术团队以 Java 为主，已经落地了微服务架构；</a:t>
            </a:r>
            <a:endParaRPr lang="zh-CN" altLang="en-US"/>
          </a:p>
          <a:p>
            <a:pPr algn="l"/>
            <a:r>
              <a:rPr lang="en-US" altLang="zh-CN"/>
              <a:t>6</a:t>
            </a:r>
            <a:r>
              <a:rPr lang="zh-CN" altLang="en-US"/>
              <a:t>. 主要渠道是自有的 App（包括 iOS 和 Android）和微信小程序，为了促进用户转化为 App 用户，只有下载 App 才能参加秒杀活动；</a:t>
            </a:r>
            <a:endParaRPr lang="zh-CN" altLang="en-US"/>
          </a:p>
          <a:p>
            <a:pPr algn="l"/>
            <a:r>
              <a:rPr lang="en-US" altLang="zh-CN"/>
              <a:t>7</a:t>
            </a:r>
            <a:r>
              <a:rPr lang="zh-CN" altLang="en-US"/>
              <a:t>. 目前只有单机房。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6811645" y="1732280"/>
            <a:ext cx="4687570" cy="4381500"/>
          </a:xfrm>
          <a:prstGeom prst="rect">
            <a:avLst/>
          </a:prstGeom>
          <a:gradFill>
            <a:gsLst>
              <a:gs pos="0">
                <a:srgbClr val="E38B79"/>
              </a:gs>
              <a:gs pos="100000">
                <a:srgbClr val="EA735D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516890" y="1724660"/>
            <a:ext cx="4577080" cy="438150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高可用架构设计 - 同城双中心</a:t>
            </a:r>
            <a:endParaRPr lang="zh-CN" altLang="en-US"/>
          </a:p>
        </p:txBody>
      </p:sp>
      <p:pic>
        <p:nvPicPr>
          <p:cNvPr id="4" name="内容占位符 3" descr="Web服务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1735" y="2141855"/>
            <a:ext cx="912495" cy="1080770"/>
          </a:xfrm>
          <a:prstGeom prst="rect">
            <a:avLst/>
          </a:prstGeom>
        </p:spPr>
      </p:pic>
      <p:pic>
        <p:nvPicPr>
          <p:cNvPr id="5" name="图片 4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85" y="3636010"/>
            <a:ext cx="464185" cy="556895"/>
          </a:xfrm>
          <a:prstGeom prst="rect">
            <a:avLst/>
          </a:prstGeom>
        </p:spPr>
      </p:pic>
      <p:pic>
        <p:nvPicPr>
          <p:cNvPr id="6" name="图片 5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3636010"/>
            <a:ext cx="464185" cy="556895"/>
          </a:xfrm>
          <a:prstGeom prst="rect">
            <a:avLst/>
          </a:prstGeom>
        </p:spPr>
      </p:pic>
      <p:pic>
        <p:nvPicPr>
          <p:cNvPr id="7" name="图片 6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5" y="3636010"/>
            <a:ext cx="464185" cy="556895"/>
          </a:xfrm>
          <a:prstGeom prst="rect">
            <a:avLst/>
          </a:prstGeom>
        </p:spPr>
      </p:pic>
      <p:pic>
        <p:nvPicPr>
          <p:cNvPr id="8" name="图片 7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5" y="3636010"/>
            <a:ext cx="464185" cy="556895"/>
          </a:xfrm>
          <a:prstGeom prst="rect">
            <a:avLst/>
          </a:prstGeom>
        </p:spPr>
      </p:pic>
      <p:pic>
        <p:nvPicPr>
          <p:cNvPr id="9" name="图片 8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45" y="3636010"/>
            <a:ext cx="464185" cy="556895"/>
          </a:xfrm>
          <a:prstGeom prst="rect">
            <a:avLst/>
          </a:prstGeom>
        </p:spPr>
      </p:pic>
      <p:pic>
        <p:nvPicPr>
          <p:cNvPr id="10" name="图片 9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15" y="3636010"/>
            <a:ext cx="464185" cy="556895"/>
          </a:xfrm>
          <a:prstGeom prst="rect">
            <a:avLst/>
          </a:prstGeom>
        </p:spPr>
      </p:pic>
      <p:pic>
        <p:nvPicPr>
          <p:cNvPr id="11" name="图片 10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4961890"/>
            <a:ext cx="638810" cy="793750"/>
          </a:xfrm>
          <a:prstGeom prst="rect">
            <a:avLst/>
          </a:prstGeom>
        </p:spPr>
      </p:pic>
      <p:pic>
        <p:nvPicPr>
          <p:cNvPr id="12" name="图片 11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4961890"/>
            <a:ext cx="638810" cy="793750"/>
          </a:xfrm>
          <a:prstGeom prst="rect">
            <a:avLst/>
          </a:prstGeom>
        </p:spPr>
      </p:pic>
      <p:pic>
        <p:nvPicPr>
          <p:cNvPr id="13" name="图片 12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05" y="4961890"/>
            <a:ext cx="638810" cy="793750"/>
          </a:xfrm>
          <a:prstGeom prst="rect">
            <a:avLst/>
          </a:prstGeom>
        </p:spPr>
      </p:pic>
      <p:pic>
        <p:nvPicPr>
          <p:cNvPr id="14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0290" y="2164080"/>
            <a:ext cx="912495" cy="1080770"/>
          </a:xfrm>
          <a:prstGeom prst="rect">
            <a:avLst/>
          </a:prstGeom>
        </p:spPr>
      </p:pic>
      <p:pic>
        <p:nvPicPr>
          <p:cNvPr id="15" name="图片 14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540" y="3658235"/>
            <a:ext cx="464185" cy="556895"/>
          </a:xfrm>
          <a:prstGeom prst="rect">
            <a:avLst/>
          </a:prstGeom>
        </p:spPr>
      </p:pic>
      <p:pic>
        <p:nvPicPr>
          <p:cNvPr id="16" name="图片 15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95" y="3658235"/>
            <a:ext cx="464185" cy="556895"/>
          </a:xfrm>
          <a:prstGeom prst="rect">
            <a:avLst/>
          </a:prstGeom>
        </p:spPr>
      </p:pic>
      <p:pic>
        <p:nvPicPr>
          <p:cNvPr id="17" name="图片 16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60" y="3658235"/>
            <a:ext cx="464185" cy="556895"/>
          </a:xfrm>
          <a:prstGeom prst="rect">
            <a:avLst/>
          </a:prstGeom>
        </p:spPr>
      </p:pic>
      <p:pic>
        <p:nvPicPr>
          <p:cNvPr id="18" name="图片 17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30" y="3658235"/>
            <a:ext cx="464185" cy="556895"/>
          </a:xfrm>
          <a:prstGeom prst="rect">
            <a:avLst/>
          </a:prstGeom>
        </p:spPr>
      </p:pic>
      <p:pic>
        <p:nvPicPr>
          <p:cNvPr id="19" name="图片 18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658235"/>
            <a:ext cx="464185" cy="556895"/>
          </a:xfrm>
          <a:prstGeom prst="rect">
            <a:avLst/>
          </a:prstGeom>
        </p:spPr>
      </p:pic>
      <p:pic>
        <p:nvPicPr>
          <p:cNvPr id="20" name="图片 19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570" y="3658235"/>
            <a:ext cx="464185" cy="556895"/>
          </a:xfrm>
          <a:prstGeom prst="rect">
            <a:avLst/>
          </a:prstGeom>
        </p:spPr>
      </p:pic>
      <p:pic>
        <p:nvPicPr>
          <p:cNvPr id="21" name="图片 20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4984115"/>
            <a:ext cx="638810" cy="793750"/>
          </a:xfrm>
          <a:prstGeom prst="rect">
            <a:avLst/>
          </a:prstGeom>
        </p:spPr>
      </p:pic>
      <p:pic>
        <p:nvPicPr>
          <p:cNvPr id="22" name="图片 21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55" y="4984115"/>
            <a:ext cx="638810" cy="793750"/>
          </a:xfrm>
          <a:prstGeom prst="rect">
            <a:avLst/>
          </a:prstGeom>
        </p:spPr>
      </p:pic>
      <p:pic>
        <p:nvPicPr>
          <p:cNvPr id="23" name="图片 22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460" y="4984115"/>
            <a:ext cx="638810" cy="79375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32130" y="1725930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IDC1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667760" y="2566035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APP/</a:t>
            </a:r>
            <a:r>
              <a:rPr lang="zh-CN" altLang="en-US"/>
              <a:t>小程序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36130" y="1892935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IDC2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0030460" y="252095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APP/</a:t>
            </a:r>
            <a:r>
              <a:rPr lang="zh-CN" altLang="en-US"/>
              <a:t>小程序</a:t>
            </a:r>
            <a:endParaRPr lang="zh-CN" altLang="en-US"/>
          </a:p>
        </p:txBody>
      </p:sp>
      <p:sp>
        <p:nvSpPr>
          <p:cNvPr id="30" name="左右箭头 29"/>
          <p:cNvSpPr/>
          <p:nvPr/>
        </p:nvSpPr>
        <p:spPr>
          <a:xfrm>
            <a:off x="5093970" y="3884930"/>
            <a:ext cx="1717675" cy="75565"/>
          </a:xfrm>
          <a:prstGeom prst="left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320030" y="34702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切换</a:t>
            </a:r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5088890" y="5252720"/>
            <a:ext cx="1738630" cy="75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432425" y="49218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同步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基本业务</a:t>
            </a:r>
            <a:r>
              <a:rPr lang="zh-CN" altLang="en-US"/>
              <a:t>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300W</a:t>
            </a:r>
            <a:r>
              <a:rPr lang="zh-CN" altLang="en-US"/>
              <a:t>用户注册，</a:t>
            </a:r>
            <a:r>
              <a:rPr lang="en-US" altLang="zh-CN"/>
              <a:t>100W</a:t>
            </a:r>
            <a:r>
              <a:rPr lang="zh-CN" altLang="en-US"/>
              <a:t>日活</a:t>
            </a:r>
            <a:r>
              <a:rPr lang="zh-CN" altLang="en-US"/>
              <a:t>用户</a:t>
            </a:r>
            <a:endParaRPr lang="zh-CN" altLang="en-US"/>
          </a:p>
          <a:p>
            <a:r>
              <a:rPr lang="en-US" altLang="zh-CN"/>
              <a:t>40W</a:t>
            </a:r>
            <a:r>
              <a:rPr lang="zh-CN" altLang="en-US"/>
              <a:t>用户登录同时在线</a:t>
            </a:r>
            <a:r>
              <a:rPr lang="zh-CN" altLang="en-US"/>
              <a:t>抢购</a:t>
            </a:r>
            <a:endParaRPr lang="zh-CN" altLang="en-US"/>
          </a:p>
          <a:p>
            <a:r>
              <a:rPr lang="en-US"/>
              <a:t>10000</a:t>
            </a:r>
            <a:r>
              <a:rPr lang="zh-CN" altLang="en-US"/>
              <a:t>用户在</a:t>
            </a:r>
            <a:r>
              <a:rPr lang="en-US" altLang="zh-CN"/>
              <a:t>5</a:t>
            </a:r>
            <a:r>
              <a:rPr lang="zh-CN" altLang="en-US"/>
              <a:t>分钟内付款</a:t>
            </a:r>
            <a:r>
              <a:rPr lang="zh-CN" altLang="en-US"/>
              <a:t>成功</a:t>
            </a:r>
            <a:endParaRPr lang="zh-CN" altLang="en-US"/>
          </a:p>
          <a:p>
            <a:r>
              <a:rPr lang="zh-CN" altLang="en-US"/>
              <a:t>商品物流</a:t>
            </a:r>
            <a:r>
              <a:rPr lang="zh-CN" altLang="en-US"/>
              <a:t>跟踪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618</a:t>
            </a:r>
            <a:r>
              <a:rPr lang="zh-CN" altLang="en-US"/>
              <a:t>存储性能</a:t>
            </a:r>
            <a:r>
              <a:rPr lang="zh-CN" altLang="en-US"/>
              <a:t>估算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300W</a:t>
            </a:r>
            <a:r>
              <a:rPr lang="zh-CN" altLang="en-US"/>
              <a:t>注册</a:t>
            </a:r>
            <a:r>
              <a:rPr lang="zh-CN" altLang="en-US"/>
              <a:t>用户</a:t>
            </a:r>
            <a:endParaRPr lang="zh-CN" altLang="en-US"/>
          </a:p>
          <a:p>
            <a:r>
              <a:rPr lang="en-US" altLang="zh-CN"/>
              <a:t>100W</a:t>
            </a:r>
            <a:r>
              <a:rPr lang="zh-CN" altLang="en-US"/>
              <a:t>日活用户，</a:t>
            </a:r>
            <a:r>
              <a:rPr lang="en-US" altLang="zh-CN"/>
              <a:t>60W</a:t>
            </a:r>
            <a:r>
              <a:rPr lang="zh-CN" altLang="en-US"/>
              <a:t>用户参与</a:t>
            </a:r>
            <a:r>
              <a:rPr lang="en-US" altLang="zh-CN"/>
              <a:t>618</a:t>
            </a:r>
            <a:r>
              <a:rPr lang="zh-CN" altLang="en-US"/>
              <a:t>抢购</a:t>
            </a:r>
            <a:endParaRPr lang="en-US" altLang="zh-CN"/>
          </a:p>
          <a:p>
            <a:r>
              <a:rPr lang="en-US"/>
              <a:t>2</a:t>
            </a:r>
            <a:r>
              <a:rPr lang="en-US" altLang="zh-CN"/>
              <a:t>0W</a:t>
            </a:r>
            <a:r>
              <a:rPr lang="zh-CN" altLang="en-US"/>
              <a:t>用户预购商品，平均每个用户有</a:t>
            </a:r>
            <a:r>
              <a:rPr lang="en-US" altLang="zh-CN"/>
              <a:t>5</a:t>
            </a:r>
            <a:r>
              <a:rPr lang="zh-CN" altLang="en-US"/>
              <a:t>件存放购物车待付款，则购物车商品件数合计</a:t>
            </a:r>
            <a:r>
              <a:rPr lang="en-US" altLang="zh-CN"/>
              <a:t>100W</a:t>
            </a:r>
            <a:r>
              <a:rPr lang="zh-CN" altLang="en-US"/>
              <a:t>；平均每日成交</a:t>
            </a:r>
            <a:r>
              <a:rPr lang="en-US" altLang="zh-CN"/>
              <a:t>5W</a:t>
            </a:r>
            <a:r>
              <a:rPr lang="zh-CN" altLang="en-US"/>
              <a:t>笔订单</a:t>
            </a:r>
            <a:r>
              <a:rPr lang="zh-CN" altLang="en-US"/>
              <a:t>商品</a:t>
            </a:r>
            <a:endParaRPr lang="zh-CN" altLang="en-US"/>
          </a:p>
          <a:p>
            <a:r>
              <a:rPr lang="zh-CN" altLang="en-US"/>
              <a:t>每笔订单经历物流节点平均</a:t>
            </a:r>
            <a:r>
              <a:rPr lang="en-US" altLang="zh-CN"/>
              <a:t>7</a:t>
            </a:r>
            <a:r>
              <a:rPr lang="zh-CN" altLang="en-US"/>
              <a:t>个，每日物流记录</a:t>
            </a:r>
            <a:r>
              <a:rPr lang="en-US" altLang="zh-CN"/>
              <a:t>35W*180,</a:t>
            </a:r>
            <a:r>
              <a:rPr lang="zh-CN" altLang="en-US"/>
              <a:t>提供</a:t>
            </a:r>
            <a:r>
              <a:rPr lang="zh-CN" altLang="en-US"/>
              <a:t>半年以内的物流查询</a:t>
            </a:r>
            <a:r>
              <a:rPr lang="en-US" altLang="zh-CN"/>
              <a:t>63</a:t>
            </a:r>
            <a:r>
              <a:rPr lang="en-US" altLang="zh-CN"/>
              <a:t>00W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765" y="559505"/>
            <a:ext cx="10969200" cy="705600"/>
          </a:xfrm>
        </p:spPr>
        <p:txBody>
          <a:bodyPr/>
          <a:p>
            <a:r>
              <a:rPr lang="zh-CN" altLang="en-US"/>
              <a:t>存储架构</a:t>
            </a:r>
            <a:r>
              <a:rPr lang="zh-CN" altLang="en-US"/>
              <a:t>设计</a:t>
            </a:r>
            <a:endParaRPr lang="zh-CN" altLang="en-US"/>
          </a:p>
        </p:txBody>
      </p:sp>
      <p:pic>
        <p:nvPicPr>
          <p:cNvPr id="4" name="内容占位符 3" descr="database-蓝色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7695" y="2002790"/>
            <a:ext cx="1126490" cy="803275"/>
          </a:xfrm>
          <a:prstGeom prst="rect">
            <a:avLst/>
          </a:prstGeom>
        </p:spPr>
      </p:pic>
      <p:pic>
        <p:nvPicPr>
          <p:cNvPr id="5" name="内容占位符 3" descr="database-蓝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2615" y="2026920"/>
            <a:ext cx="1092200" cy="75438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734185" y="2404110"/>
            <a:ext cx="1457960" cy="5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1650" y="300164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ClickHouse-</a:t>
            </a:r>
            <a:r>
              <a:rPr lang="zh-CN" altLang="en-US"/>
              <a:t>主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19425" y="300164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ClickHouse-</a:t>
            </a:r>
            <a:r>
              <a:rPr lang="zh-CN" altLang="en-US"/>
              <a:t>备</a:t>
            </a:r>
            <a:endParaRPr lang="zh-CN" altLang="en-US"/>
          </a:p>
        </p:txBody>
      </p:sp>
      <p:pic>
        <p:nvPicPr>
          <p:cNvPr id="14" name="图片 13" descr="database-r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05" y="1914525"/>
            <a:ext cx="1071245" cy="886460"/>
          </a:xfrm>
          <a:prstGeom prst="rect">
            <a:avLst/>
          </a:prstGeom>
        </p:spPr>
      </p:pic>
      <p:pic>
        <p:nvPicPr>
          <p:cNvPr id="15" name="图片 14" descr="database-r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330" y="1886585"/>
            <a:ext cx="1071245" cy="8864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341870" y="1197610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 cluster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539865" y="314960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share-</a:t>
            </a:r>
            <a:r>
              <a:rPr lang="zh-CN" altLang="en-US"/>
              <a:t>主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66480" y="314960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share-</a:t>
            </a:r>
            <a:r>
              <a:rPr lang="zh-CN" altLang="en-US"/>
              <a:t>从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78330" y="2437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复制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21410" y="144843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用户数据</a:t>
            </a:r>
            <a:r>
              <a:rPr lang="en-US" altLang="zh-CN"/>
              <a:t>-</a:t>
            </a:r>
            <a:r>
              <a:rPr lang="zh-CN" altLang="en-US"/>
              <a:t>商品数据</a:t>
            </a:r>
            <a:r>
              <a:rPr lang="en-US" altLang="zh-CN"/>
              <a:t>-</a:t>
            </a:r>
            <a:r>
              <a:rPr lang="zh-CN" altLang="en-US"/>
              <a:t>支付数据</a:t>
            </a:r>
            <a:r>
              <a:rPr lang="en-US" altLang="zh-CN"/>
              <a:t>-</a:t>
            </a:r>
            <a:r>
              <a:rPr lang="zh-CN" altLang="en-US"/>
              <a:t>物流数据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4535" y="3543935"/>
            <a:ext cx="542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300W</a:t>
            </a:r>
            <a:r>
              <a:rPr lang="zh-CN" altLang="en-US"/>
              <a:t>注册数据，</a:t>
            </a:r>
            <a:r>
              <a:rPr lang="en-US" altLang="zh-CN"/>
              <a:t>4000W</a:t>
            </a:r>
            <a:r>
              <a:rPr lang="zh-CN" altLang="en-US"/>
              <a:t>商品数据，</a:t>
            </a:r>
            <a:r>
              <a:rPr lang="en-US" altLang="zh-CN"/>
              <a:t>6800W</a:t>
            </a:r>
            <a:r>
              <a:rPr lang="zh-CN" altLang="en-US"/>
              <a:t>物流数据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134100" y="3700145"/>
            <a:ext cx="409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60W</a:t>
            </a:r>
            <a:r>
              <a:rPr lang="zh-CN" altLang="en-US"/>
              <a:t>用户</a:t>
            </a:r>
            <a:r>
              <a:rPr lang="en-US" altLang="zh-CN"/>
              <a:t>session</a:t>
            </a:r>
            <a:r>
              <a:rPr lang="zh-CN" altLang="en-US"/>
              <a:t>、</a:t>
            </a:r>
            <a:r>
              <a:rPr lang="en-US" altLang="zh-CN"/>
              <a:t>200</a:t>
            </a:r>
            <a:r>
              <a:rPr lang="zh-CN" altLang="en-US"/>
              <a:t>品类商品信息、</a:t>
            </a:r>
            <a:endParaRPr lang="zh-CN" altLang="en-US"/>
          </a:p>
          <a:p>
            <a:pPr algn="ctr"/>
            <a:r>
              <a:rPr lang="en-US" altLang="zh-CN"/>
              <a:t>201</a:t>
            </a:r>
            <a:r>
              <a:rPr lang="zh-CN" altLang="en-US"/>
              <a:t>件抢购商品</a:t>
            </a:r>
            <a:r>
              <a:rPr lang="zh-CN" altLang="en-US"/>
              <a:t>库存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计算性能</a:t>
            </a:r>
            <a:r>
              <a:rPr lang="zh-CN" altLang="en-US"/>
              <a:t>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300W</a:t>
            </a:r>
            <a:r>
              <a:rPr lang="zh-CN" altLang="en-US">
                <a:sym typeface="+mn-ea"/>
              </a:rPr>
              <a:t>注册用户</a:t>
            </a:r>
            <a:endParaRPr lang="zh-CN" altLang="en-US"/>
          </a:p>
          <a:p>
            <a:r>
              <a:rPr lang="en-US" altLang="zh-CN">
                <a:sym typeface="+mn-ea"/>
              </a:rPr>
              <a:t>100W</a:t>
            </a:r>
            <a:r>
              <a:rPr lang="zh-CN" altLang="en-US">
                <a:sym typeface="+mn-ea"/>
              </a:rPr>
              <a:t>日活用户，日浏览商品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件，主要集中在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个小时内进行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上午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</a:t>
            </a:r>
            <a:r>
              <a:rPr lang="zh-CN" altLang="en-US">
                <a:sym typeface="+mn-ea"/>
              </a:rPr>
              <a:t>至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，下午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00—20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，则读性能为</a:t>
            </a:r>
            <a:r>
              <a:rPr lang="en-US" altLang="zh-CN">
                <a:sym typeface="+mn-ea"/>
              </a:rPr>
              <a:t> 100W*20 / *(4 * 3600)  = 1338 QPS</a:t>
            </a:r>
            <a:endParaRPr lang="en-US" altLang="zh-CN"/>
          </a:p>
          <a:p>
            <a:r>
              <a:rPr lang="zh-CN" altLang="en-US">
                <a:sym typeface="+mn-ea"/>
              </a:rPr>
              <a:t>非活动日，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0W</a:t>
            </a:r>
            <a:r>
              <a:rPr lang="zh-CN" altLang="en-US">
                <a:sym typeface="+mn-ea"/>
              </a:rPr>
              <a:t>用户预购商品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件存放购物车待付款；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平均每日成交</a:t>
            </a:r>
            <a:r>
              <a:rPr lang="en-US" altLang="zh-CN">
                <a:sym typeface="+mn-ea"/>
              </a:rPr>
              <a:t>5W</a:t>
            </a:r>
            <a:r>
              <a:rPr lang="zh-CN" altLang="en-US">
                <a:sym typeface="+mn-ea"/>
              </a:rPr>
              <a:t>笔订单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120W</a:t>
            </a:r>
            <a:r>
              <a:rPr lang="zh-CN" altLang="en-US">
                <a:sym typeface="+mn-ea"/>
              </a:rPr>
              <a:t>用户参与</a:t>
            </a:r>
            <a:r>
              <a:rPr lang="en-US" altLang="zh-CN">
                <a:sym typeface="+mn-ea"/>
              </a:rPr>
              <a:t>618</a:t>
            </a:r>
            <a:r>
              <a:rPr lang="zh-CN" altLang="en-US">
                <a:sym typeface="+mn-ea"/>
              </a:rPr>
              <a:t>抢购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用户在活动开始前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分钟开始登录，并浏览商品，平均浏览商品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并提前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分钟进入抢购</a:t>
            </a:r>
            <a:r>
              <a:rPr lang="zh-CN" altLang="en-US">
                <a:sym typeface="+mn-ea"/>
              </a:rPr>
              <a:t>倒计时。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618</a:t>
            </a:r>
            <a:r>
              <a:rPr lang="zh-CN" altLang="en-US">
                <a:sym typeface="+mn-ea"/>
              </a:rPr>
              <a:t>当日每轮抢购，平均读取抢购商品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次，并在活动开始后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分钟完成提交，最高提交</a:t>
            </a:r>
            <a:r>
              <a:rPr lang="en-US" altLang="zh-CN">
                <a:sym typeface="+mn-ea"/>
              </a:rPr>
              <a:t>120W / 600s = 2000 TPS</a:t>
            </a:r>
            <a:r>
              <a:rPr lang="zh-CN" altLang="en-US">
                <a:sym typeface="+mn-ea"/>
              </a:rPr>
              <a:t>，读性能为</a:t>
            </a:r>
            <a:r>
              <a:rPr lang="en-US" altLang="zh-CN">
                <a:sym typeface="+mn-ea"/>
              </a:rPr>
              <a:t> 120W*10/600s = 2W QPS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计算性能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 descr="Web服务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2420" y="1212850"/>
            <a:ext cx="603885" cy="74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5" name="文本框 4"/>
          <p:cNvSpPr txBox="1"/>
          <p:nvPr/>
        </p:nvSpPr>
        <p:spPr>
          <a:xfrm>
            <a:off x="4187190" y="94551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小程序</a:t>
            </a:r>
            <a:endParaRPr lang="zh-CN" altLang="en-US" sz="1400"/>
          </a:p>
        </p:txBody>
      </p:sp>
      <p:pic>
        <p:nvPicPr>
          <p:cNvPr id="6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835" y="1212850"/>
            <a:ext cx="597535" cy="74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7" name="文本框 6"/>
          <p:cNvSpPr txBox="1"/>
          <p:nvPr/>
        </p:nvSpPr>
        <p:spPr>
          <a:xfrm>
            <a:off x="6045835" y="945515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app</a:t>
            </a:r>
            <a:endParaRPr lang="en-US" altLang="zh-CN" sz="1400"/>
          </a:p>
        </p:txBody>
      </p:sp>
      <p:pic>
        <p:nvPicPr>
          <p:cNvPr id="8" name="图片 7" descr="目录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80" y="1213485"/>
            <a:ext cx="744855" cy="74358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文本框 8"/>
          <p:cNvSpPr txBox="1"/>
          <p:nvPr/>
        </p:nvSpPr>
        <p:spPr>
          <a:xfrm>
            <a:off x="9141460" y="88392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DNS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997325" y="350520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</a:t>
            </a:r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4122420" y="2765425"/>
            <a:ext cx="2597150" cy="675005"/>
            <a:chOff x="6492" y="4333"/>
            <a:chExt cx="4090" cy="1063"/>
          </a:xfrm>
          <a:solidFill>
            <a:schemeClr val="accent4">
              <a:lumMod val="50000"/>
            </a:schemeClr>
          </a:solidFill>
        </p:grpSpPr>
        <p:pic>
          <p:nvPicPr>
            <p:cNvPr id="10" name="图片 9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" y="4333"/>
              <a:ext cx="891" cy="1063"/>
            </a:xfrm>
            <a:prstGeom prst="rect">
              <a:avLst/>
            </a:prstGeom>
            <a:grpFill/>
          </p:spPr>
        </p:pic>
        <p:pic>
          <p:nvPicPr>
            <p:cNvPr id="12" name="图片 11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" y="4333"/>
              <a:ext cx="891" cy="1063"/>
            </a:xfrm>
            <a:prstGeom prst="rect">
              <a:avLst/>
            </a:prstGeom>
            <a:grpFill/>
          </p:spPr>
        </p:pic>
      </p:grpSp>
      <p:sp>
        <p:nvSpPr>
          <p:cNvPr id="13" name="文本框 12"/>
          <p:cNvSpPr txBox="1"/>
          <p:nvPr/>
        </p:nvSpPr>
        <p:spPr>
          <a:xfrm>
            <a:off x="6096635" y="3555365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2225040" y="4580890"/>
            <a:ext cx="6154420" cy="1004570"/>
            <a:chOff x="3084" y="6647"/>
            <a:chExt cx="9692" cy="1582"/>
          </a:xfrm>
          <a:solidFill>
            <a:schemeClr val="tx2">
              <a:lumMod val="75000"/>
              <a:lumOff val="25000"/>
            </a:schemeClr>
          </a:solidFill>
        </p:grpSpPr>
        <p:pic>
          <p:nvPicPr>
            <p:cNvPr id="14" name="图片 13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5" name="图片 14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6" name="图片 15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7" name="图片 16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8" name="图片 17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5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9" name="图片 18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9" y="6647"/>
              <a:ext cx="1217" cy="1582"/>
            </a:xfrm>
            <a:prstGeom prst="rect">
              <a:avLst/>
            </a:prstGeom>
            <a:grpFill/>
          </p:spPr>
        </p:pic>
      </p:grpSp>
      <p:cxnSp>
        <p:nvCxnSpPr>
          <p:cNvPr id="22" name="直接箭头连接符 21"/>
          <p:cNvCxnSpPr/>
          <p:nvPr/>
        </p:nvCxnSpPr>
        <p:spPr>
          <a:xfrm>
            <a:off x="4745990" y="3100705"/>
            <a:ext cx="1407795" cy="4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83455" y="3187065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Keepalived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81880" y="2732405"/>
            <a:ext cx="1105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Virtual IP</a:t>
            </a:r>
            <a:endParaRPr lang="zh-CN" altLang="en-US"/>
          </a:p>
        </p:txBody>
      </p:sp>
      <p:cxnSp>
        <p:nvCxnSpPr>
          <p:cNvPr id="26" name="肘形连接符 25"/>
          <p:cNvCxnSpPr>
            <a:stCxn id="4" idx="2"/>
            <a:endCxn id="25" idx="0"/>
          </p:cNvCxnSpPr>
          <p:nvPr/>
        </p:nvCxnSpPr>
        <p:spPr>
          <a:xfrm rot="5400000" flipV="1">
            <a:off x="4542155" y="1838960"/>
            <a:ext cx="775335" cy="1010285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25" idx="0"/>
          </p:cNvCxnSpPr>
          <p:nvPr/>
        </p:nvCxnSpPr>
        <p:spPr>
          <a:xfrm rot="5400000">
            <a:off x="5502275" y="1889125"/>
            <a:ext cx="775335" cy="909955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8" idx="1"/>
          </p:cNvCxnSpPr>
          <p:nvPr/>
        </p:nvCxnSpPr>
        <p:spPr>
          <a:xfrm>
            <a:off x="6643370" y="1584960"/>
            <a:ext cx="2239010" cy="6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下箭头 29"/>
          <p:cNvSpPr/>
          <p:nvPr/>
        </p:nvSpPr>
        <p:spPr>
          <a:xfrm>
            <a:off x="5305425" y="3873500"/>
            <a:ext cx="7620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70705" y="416433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业务服务器</a:t>
            </a:r>
            <a:r>
              <a:rPr lang="zh-CN" altLang="en-US"/>
              <a:t>集群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计算架构之负载均衡 - 架构重构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410" y="1915160"/>
            <a:ext cx="388620" cy="4787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7" name="文本框 6"/>
          <p:cNvSpPr txBox="1"/>
          <p:nvPr/>
        </p:nvSpPr>
        <p:spPr>
          <a:xfrm>
            <a:off x="1687830" y="1670050"/>
            <a:ext cx="615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小程序</a:t>
            </a:r>
            <a:endParaRPr lang="zh-CN" altLang="en-US" sz="1000"/>
          </a:p>
        </p:txBody>
      </p:sp>
      <p:pic>
        <p:nvPicPr>
          <p:cNvPr id="8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665" y="1918335"/>
            <a:ext cx="384810" cy="479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9" name="文本框 8"/>
          <p:cNvSpPr txBox="1"/>
          <p:nvPr/>
        </p:nvSpPr>
        <p:spPr>
          <a:xfrm>
            <a:off x="3762375" y="1673225"/>
            <a:ext cx="4540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app</a:t>
            </a:r>
            <a:endParaRPr lang="en-US" altLang="zh-CN" sz="1000"/>
          </a:p>
        </p:txBody>
      </p:sp>
      <p:pic>
        <p:nvPicPr>
          <p:cNvPr id="24" name="图片 23" descr="目录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355" y="1914525"/>
            <a:ext cx="479425" cy="47879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8" name="文本框 27"/>
          <p:cNvSpPr txBox="1"/>
          <p:nvPr/>
        </p:nvSpPr>
        <p:spPr>
          <a:xfrm>
            <a:off x="4999355" y="1673225"/>
            <a:ext cx="5105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DNS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1534795" y="4020185"/>
            <a:ext cx="527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nginx</a:t>
            </a:r>
            <a:endParaRPr lang="en-US" altLang="zh-CN" sz="1000"/>
          </a:p>
        </p:txBody>
      </p:sp>
      <p:grpSp>
        <p:nvGrpSpPr>
          <p:cNvPr id="32" name="组合 31"/>
          <p:cNvGrpSpPr/>
          <p:nvPr/>
        </p:nvGrpSpPr>
        <p:grpSpPr>
          <a:xfrm>
            <a:off x="1587500" y="3584575"/>
            <a:ext cx="2466340" cy="293370"/>
            <a:chOff x="6492" y="4333"/>
            <a:chExt cx="4090" cy="1063"/>
          </a:xfrm>
          <a:solidFill>
            <a:schemeClr val="accent4">
              <a:lumMod val="50000"/>
            </a:schemeClr>
          </a:solidFill>
        </p:grpSpPr>
        <p:pic>
          <p:nvPicPr>
            <p:cNvPr id="33" name="图片 32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" y="4333"/>
              <a:ext cx="891" cy="1063"/>
            </a:xfrm>
            <a:prstGeom prst="rect">
              <a:avLst/>
            </a:prstGeom>
            <a:grpFill/>
          </p:spPr>
        </p:pic>
        <p:pic>
          <p:nvPicPr>
            <p:cNvPr id="34" name="图片 33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" y="4333"/>
              <a:ext cx="891" cy="1063"/>
            </a:xfrm>
            <a:prstGeom prst="rect">
              <a:avLst/>
            </a:prstGeom>
            <a:grpFill/>
          </p:spPr>
        </p:pic>
      </p:grpSp>
      <p:sp>
        <p:nvSpPr>
          <p:cNvPr id="35" name="文本框 34"/>
          <p:cNvSpPr txBox="1"/>
          <p:nvPr/>
        </p:nvSpPr>
        <p:spPr>
          <a:xfrm>
            <a:off x="3495040" y="4053840"/>
            <a:ext cx="580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nginx</a:t>
            </a:r>
            <a:endParaRPr lang="en-US" altLang="zh-CN" sz="1000"/>
          </a:p>
        </p:txBody>
      </p:sp>
      <p:grpSp>
        <p:nvGrpSpPr>
          <p:cNvPr id="36" name="组合 35"/>
          <p:cNvGrpSpPr/>
          <p:nvPr/>
        </p:nvGrpSpPr>
        <p:grpSpPr>
          <a:xfrm>
            <a:off x="849630" y="5286375"/>
            <a:ext cx="3959860" cy="436245"/>
            <a:chOff x="3084" y="6647"/>
            <a:chExt cx="9692" cy="1582"/>
          </a:xfrm>
          <a:solidFill>
            <a:schemeClr val="tx2">
              <a:lumMod val="75000"/>
              <a:lumOff val="25000"/>
            </a:schemeClr>
          </a:solidFill>
        </p:grpSpPr>
        <p:pic>
          <p:nvPicPr>
            <p:cNvPr id="37" name="图片 36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38" name="图片 37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39" name="图片 38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40" name="图片 39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41" name="图片 40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5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42" name="图片 41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9" y="6647"/>
              <a:ext cx="1217" cy="1582"/>
            </a:xfrm>
            <a:prstGeom prst="rect">
              <a:avLst/>
            </a:prstGeom>
            <a:grpFill/>
          </p:spPr>
        </p:pic>
      </p:grpSp>
      <p:sp>
        <p:nvSpPr>
          <p:cNvPr id="44" name="文本框 43"/>
          <p:cNvSpPr txBox="1"/>
          <p:nvPr/>
        </p:nvSpPr>
        <p:spPr>
          <a:xfrm>
            <a:off x="2389505" y="376618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Keepalived</a:t>
            </a:r>
            <a:endParaRPr lang="zh-CN" altLang="en-US" sz="1000"/>
          </a:p>
        </p:txBody>
      </p:sp>
      <p:sp>
        <p:nvSpPr>
          <p:cNvPr id="45" name="文本框 44"/>
          <p:cNvSpPr txBox="1"/>
          <p:nvPr/>
        </p:nvSpPr>
        <p:spPr>
          <a:xfrm>
            <a:off x="2480310" y="3442335"/>
            <a:ext cx="698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Virtual IP</a:t>
            </a:r>
            <a:endParaRPr lang="zh-CN" altLang="en-US" sz="1000"/>
          </a:p>
        </p:txBody>
      </p:sp>
      <p:cxnSp>
        <p:nvCxnSpPr>
          <p:cNvPr id="46" name="肘形连接符 45"/>
          <p:cNvCxnSpPr>
            <a:stCxn id="5" idx="2"/>
            <a:endCxn id="45" idx="0"/>
          </p:cNvCxnSpPr>
          <p:nvPr/>
        </p:nvCxnSpPr>
        <p:spPr>
          <a:xfrm rot="5400000" flipV="1">
            <a:off x="1865948" y="2478723"/>
            <a:ext cx="1048385" cy="878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8" idx="2"/>
            <a:endCxn id="45" idx="0"/>
          </p:cNvCxnSpPr>
          <p:nvPr/>
        </p:nvCxnSpPr>
        <p:spPr>
          <a:xfrm rot="5400000">
            <a:off x="2887028" y="2340293"/>
            <a:ext cx="1044575" cy="1159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8" idx="3"/>
            <a:endCxn id="24" idx="1"/>
          </p:cNvCxnSpPr>
          <p:nvPr/>
        </p:nvCxnSpPr>
        <p:spPr>
          <a:xfrm flipV="1">
            <a:off x="4181475" y="2153920"/>
            <a:ext cx="817880" cy="44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53920" y="4735830"/>
            <a:ext cx="1147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业务服务器</a:t>
            </a:r>
            <a:r>
              <a:rPr lang="zh-CN" altLang="en-US" sz="1000"/>
              <a:t>集群</a:t>
            </a:r>
            <a:endParaRPr lang="zh-CN" altLang="en-US" sz="1000"/>
          </a:p>
        </p:txBody>
      </p:sp>
      <p:sp>
        <p:nvSpPr>
          <p:cNvPr id="51" name="下箭头 50"/>
          <p:cNvSpPr/>
          <p:nvPr/>
        </p:nvSpPr>
        <p:spPr>
          <a:xfrm>
            <a:off x="2783205" y="4023995"/>
            <a:ext cx="104775" cy="624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左右箭头 51"/>
          <p:cNvSpPr/>
          <p:nvPr/>
        </p:nvSpPr>
        <p:spPr>
          <a:xfrm>
            <a:off x="2179955" y="3680460"/>
            <a:ext cx="1276350" cy="75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3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3680" y="1918970"/>
            <a:ext cx="388620" cy="4787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54" name="文本框 53"/>
          <p:cNvSpPr txBox="1"/>
          <p:nvPr/>
        </p:nvSpPr>
        <p:spPr>
          <a:xfrm>
            <a:off x="7785100" y="1673860"/>
            <a:ext cx="615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小程序</a:t>
            </a:r>
            <a:endParaRPr lang="zh-CN" altLang="en-US" sz="1000"/>
          </a:p>
        </p:txBody>
      </p:sp>
      <p:pic>
        <p:nvPicPr>
          <p:cNvPr id="55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935" y="1922145"/>
            <a:ext cx="384810" cy="479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56" name="文本框 55"/>
          <p:cNvSpPr txBox="1"/>
          <p:nvPr/>
        </p:nvSpPr>
        <p:spPr>
          <a:xfrm>
            <a:off x="9859645" y="1677035"/>
            <a:ext cx="4540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app</a:t>
            </a:r>
            <a:endParaRPr lang="en-US" altLang="zh-CN" sz="1000"/>
          </a:p>
        </p:txBody>
      </p:sp>
      <p:pic>
        <p:nvPicPr>
          <p:cNvPr id="57" name="图片 56" descr="目录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5" y="1918335"/>
            <a:ext cx="479425" cy="47879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8" name="文本框 57"/>
          <p:cNvSpPr txBox="1"/>
          <p:nvPr/>
        </p:nvSpPr>
        <p:spPr>
          <a:xfrm>
            <a:off x="11096625" y="1677035"/>
            <a:ext cx="5105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DNS</a:t>
            </a:r>
            <a:endParaRPr lang="en-US" altLang="zh-CN" sz="1000"/>
          </a:p>
        </p:txBody>
      </p:sp>
      <p:sp>
        <p:nvSpPr>
          <p:cNvPr id="59" name="文本框 58"/>
          <p:cNvSpPr txBox="1"/>
          <p:nvPr/>
        </p:nvSpPr>
        <p:spPr>
          <a:xfrm>
            <a:off x="7632065" y="4023995"/>
            <a:ext cx="527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LVS</a:t>
            </a:r>
            <a:endParaRPr lang="en-US" altLang="zh-CN" sz="1000"/>
          </a:p>
        </p:txBody>
      </p:sp>
      <p:grpSp>
        <p:nvGrpSpPr>
          <p:cNvPr id="60" name="组合 59"/>
          <p:cNvGrpSpPr/>
          <p:nvPr/>
        </p:nvGrpSpPr>
        <p:grpSpPr>
          <a:xfrm>
            <a:off x="7684770" y="3588385"/>
            <a:ext cx="2466340" cy="293370"/>
            <a:chOff x="6492" y="4333"/>
            <a:chExt cx="4090" cy="1063"/>
          </a:xfrm>
          <a:solidFill>
            <a:schemeClr val="accent4">
              <a:lumMod val="50000"/>
            </a:schemeClr>
          </a:solidFill>
        </p:grpSpPr>
        <p:pic>
          <p:nvPicPr>
            <p:cNvPr id="61" name="图片 60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" y="4333"/>
              <a:ext cx="891" cy="1063"/>
            </a:xfrm>
            <a:prstGeom prst="rect">
              <a:avLst/>
            </a:prstGeom>
            <a:grpFill/>
          </p:spPr>
        </p:pic>
        <p:pic>
          <p:nvPicPr>
            <p:cNvPr id="62" name="图片 61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" y="4333"/>
              <a:ext cx="891" cy="1063"/>
            </a:xfrm>
            <a:prstGeom prst="rect">
              <a:avLst/>
            </a:prstGeom>
            <a:grpFill/>
          </p:spPr>
        </p:pic>
      </p:grpSp>
      <p:sp>
        <p:nvSpPr>
          <p:cNvPr id="63" name="文本框 62"/>
          <p:cNvSpPr txBox="1"/>
          <p:nvPr/>
        </p:nvSpPr>
        <p:spPr>
          <a:xfrm>
            <a:off x="9592310" y="4057650"/>
            <a:ext cx="580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LVS</a:t>
            </a:r>
            <a:endParaRPr lang="en-US" altLang="zh-CN" sz="1000"/>
          </a:p>
        </p:txBody>
      </p:sp>
      <p:grpSp>
        <p:nvGrpSpPr>
          <p:cNvPr id="64" name="组合 63"/>
          <p:cNvGrpSpPr/>
          <p:nvPr/>
        </p:nvGrpSpPr>
        <p:grpSpPr>
          <a:xfrm>
            <a:off x="6946900" y="5286375"/>
            <a:ext cx="3959860" cy="436245"/>
            <a:chOff x="3084" y="6647"/>
            <a:chExt cx="9692" cy="1582"/>
          </a:xfrm>
          <a:solidFill>
            <a:schemeClr val="tx2">
              <a:lumMod val="75000"/>
              <a:lumOff val="25000"/>
            </a:schemeClr>
          </a:solidFill>
        </p:grpSpPr>
        <p:pic>
          <p:nvPicPr>
            <p:cNvPr id="65" name="图片 64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6" name="图片 65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7" name="图片 66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8" name="图片 67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9" name="图片 68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5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70" name="图片 69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9" y="6647"/>
              <a:ext cx="1217" cy="1582"/>
            </a:xfrm>
            <a:prstGeom prst="rect">
              <a:avLst/>
            </a:prstGeom>
            <a:grpFill/>
          </p:spPr>
        </p:pic>
      </p:grpSp>
      <p:sp>
        <p:nvSpPr>
          <p:cNvPr id="71" name="文本框 70"/>
          <p:cNvSpPr txBox="1"/>
          <p:nvPr/>
        </p:nvSpPr>
        <p:spPr>
          <a:xfrm>
            <a:off x="8486775" y="376999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Keepalived</a:t>
            </a:r>
            <a:endParaRPr lang="zh-CN" altLang="en-US" sz="1000"/>
          </a:p>
        </p:txBody>
      </p:sp>
      <p:sp>
        <p:nvSpPr>
          <p:cNvPr id="72" name="文本框 71"/>
          <p:cNvSpPr txBox="1"/>
          <p:nvPr/>
        </p:nvSpPr>
        <p:spPr>
          <a:xfrm>
            <a:off x="8577580" y="3446145"/>
            <a:ext cx="698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Virtual IP</a:t>
            </a:r>
            <a:endParaRPr lang="zh-CN" altLang="en-US" sz="1000"/>
          </a:p>
        </p:txBody>
      </p:sp>
      <p:cxnSp>
        <p:nvCxnSpPr>
          <p:cNvPr id="73" name="肘形连接符 72"/>
          <p:cNvCxnSpPr>
            <a:stCxn id="53" idx="2"/>
            <a:endCxn id="72" idx="0"/>
          </p:cNvCxnSpPr>
          <p:nvPr/>
        </p:nvCxnSpPr>
        <p:spPr>
          <a:xfrm rot="5400000" flipV="1">
            <a:off x="7963218" y="2482533"/>
            <a:ext cx="1048385" cy="878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55" idx="2"/>
            <a:endCxn id="72" idx="0"/>
          </p:cNvCxnSpPr>
          <p:nvPr/>
        </p:nvCxnSpPr>
        <p:spPr>
          <a:xfrm rot="5400000">
            <a:off x="8984298" y="2344103"/>
            <a:ext cx="1044575" cy="1159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5" idx="3"/>
            <a:endCxn id="57" idx="1"/>
          </p:cNvCxnSpPr>
          <p:nvPr/>
        </p:nvCxnSpPr>
        <p:spPr>
          <a:xfrm flipV="1">
            <a:off x="10278745" y="2157730"/>
            <a:ext cx="817880" cy="44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251190" y="4739640"/>
            <a:ext cx="1147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业务服务器</a:t>
            </a:r>
            <a:r>
              <a:rPr lang="zh-CN" altLang="en-US" sz="1000"/>
              <a:t>集群</a:t>
            </a:r>
            <a:endParaRPr lang="zh-CN" altLang="en-US" sz="1000"/>
          </a:p>
        </p:txBody>
      </p:sp>
      <p:sp>
        <p:nvSpPr>
          <p:cNvPr id="77" name="下箭头 76"/>
          <p:cNvSpPr/>
          <p:nvPr/>
        </p:nvSpPr>
        <p:spPr>
          <a:xfrm>
            <a:off x="8880475" y="4027805"/>
            <a:ext cx="104775" cy="624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左右箭头 77"/>
          <p:cNvSpPr/>
          <p:nvPr/>
        </p:nvSpPr>
        <p:spPr>
          <a:xfrm>
            <a:off x="8277225" y="3684270"/>
            <a:ext cx="1276350" cy="75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>
            <a:off x="4312285" y="3525520"/>
            <a:ext cx="32016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日登录用户</a:t>
            </a:r>
            <a:r>
              <a:rPr lang="en-US" altLang="zh-CN">
                <a:solidFill>
                  <a:srgbClr val="FF0000"/>
                </a:solidFill>
              </a:rPr>
              <a:t>100W</a:t>
            </a:r>
            <a:r>
              <a:rPr lang="zh-CN" altLang="en-US">
                <a:solidFill>
                  <a:srgbClr val="FF0000"/>
                </a:solidFill>
              </a:rPr>
              <a:t>增至</a:t>
            </a:r>
            <a:r>
              <a:rPr lang="en-US" altLang="zh-CN">
                <a:solidFill>
                  <a:srgbClr val="FF0000"/>
                </a:solidFill>
              </a:rPr>
              <a:t>300W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559505"/>
            <a:ext cx="10969200" cy="705600"/>
          </a:xfrm>
        </p:spPr>
        <p:txBody>
          <a:bodyPr/>
          <a:p>
            <a:r>
              <a:rPr lang="zh-CN" altLang="en-US"/>
              <a:t>计算架构之缓存架构</a:t>
            </a:r>
            <a:endParaRPr lang="zh-CN" altLang="en-US"/>
          </a:p>
        </p:txBody>
      </p:sp>
      <p:pic>
        <p:nvPicPr>
          <p:cNvPr id="4" name="内容占位符 3" descr="Web服务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6620" y="2459355"/>
            <a:ext cx="1304925" cy="180975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678295" y="1753870"/>
            <a:ext cx="993140" cy="3007360"/>
            <a:chOff x="10517" y="2762"/>
            <a:chExt cx="1564" cy="4736"/>
          </a:xfrm>
          <a:solidFill>
            <a:srgbClr val="FF0000"/>
          </a:solidFill>
        </p:grpSpPr>
        <p:pic>
          <p:nvPicPr>
            <p:cNvPr id="5" name="图片 4" descr="database-r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7" y="2762"/>
              <a:ext cx="1564" cy="1233"/>
            </a:xfrm>
            <a:prstGeom prst="rect">
              <a:avLst/>
            </a:prstGeom>
            <a:grpFill/>
            <a:ln>
              <a:solidFill>
                <a:srgbClr val="D94C31"/>
              </a:solidFill>
            </a:ln>
          </p:spPr>
        </p:pic>
        <p:pic>
          <p:nvPicPr>
            <p:cNvPr id="6" name="图片 5" descr="database-r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7" y="6266"/>
              <a:ext cx="1564" cy="1233"/>
            </a:xfrm>
            <a:prstGeom prst="rect">
              <a:avLst/>
            </a:prstGeom>
            <a:grpFill/>
            <a:ln>
              <a:solidFill>
                <a:srgbClr val="D94C31"/>
              </a:solidFill>
            </a:ln>
          </p:spPr>
        </p:pic>
      </p:grpSp>
      <p:pic>
        <p:nvPicPr>
          <p:cNvPr id="7" name="图片 6" descr="通用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95" y="1694815"/>
            <a:ext cx="1003935" cy="901700"/>
          </a:xfrm>
          <a:prstGeom prst="rect">
            <a:avLst/>
          </a:prstGeom>
        </p:spPr>
      </p:pic>
      <p:pic>
        <p:nvPicPr>
          <p:cNvPr id="8" name="图片 7" descr="通用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245" y="3900170"/>
            <a:ext cx="1003935" cy="940435"/>
          </a:xfrm>
          <a:prstGeom prst="rect">
            <a:avLst/>
          </a:prstGeom>
        </p:spPr>
      </p:pic>
      <p:pic>
        <p:nvPicPr>
          <p:cNvPr id="9" name="图片 8" descr="数据库服务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640" y="1306830"/>
            <a:ext cx="1304925" cy="1173480"/>
          </a:xfrm>
          <a:prstGeom prst="rect">
            <a:avLst/>
          </a:prstGeom>
        </p:spPr>
      </p:pic>
      <p:pic>
        <p:nvPicPr>
          <p:cNvPr id="10" name="图片 9" descr="文件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640" y="2904490"/>
            <a:ext cx="1304925" cy="1188720"/>
          </a:xfrm>
          <a:prstGeom prst="rect">
            <a:avLst/>
          </a:prstGeom>
        </p:spPr>
      </p:pic>
      <p:pic>
        <p:nvPicPr>
          <p:cNvPr id="11" name="图片 10" descr="电子商务服务器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5640" y="4424680"/>
            <a:ext cx="1304925" cy="13512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6620" y="4424680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app/</a:t>
            </a:r>
            <a:r>
              <a:rPr lang="zh-CN" altLang="en-US"/>
              <a:t>小程序</a:t>
            </a:r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1394460" y="5097145"/>
            <a:ext cx="893445" cy="42926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r>
              <a:rPr lang="zh-CN" altLang="en-US" sz="1000"/>
              <a:t>缓存</a:t>
            </a:r>
            <a:endParaRPr lang="zh-CN" altLang="en-US" sz="1000"/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>
            <a:off x="1534795" y="4332605"/>
            <a:ext cx="306705" cy="764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7" idx="1"/>
          </p:cNvCxnSpPr>
          <p:nvPr/>
        </p:nvCxnSpPr>
        <p:spPr>
          <a:xfrm flipV="1">
            <a:off x="2201545" y="2145665"/>
            <a:ext cx="1657350" cy="1218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8" idx="1"/>
          </p:cNvCxnSpPr>
          <p:nvPr/>
        </p:nvCxnSpPr>
        <p:spPr>
          <a:xfrm>
            <a:off x="2201545" y="3364230"/>
            <a:ext cx="1663700" cy="10064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5" idx="1"/>
          </p:cNvCxnSpPr>
          <p:nvPr/>
        </p:nvCxnSpPr>
        <p:spPr>
          <a:xfrm>
            <a:off x="4862830" y="2145665"/>
            <a:ext cx="1815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6" idx="1"/>
          </p:cNvCxnSpPr>
          <p:nvPr/>
        </p:nvCxnSpPr>
        <p:spPr>
          <a:xfrm>
            <a:off x="4869180" y="4370705"/>
            <a:ext cx="1809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961505" y="2639695"/>
            <a:ext cx="4273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分布式缓存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endCxn id="9" idx="1"/>
          </p:cNvCxnSpPr>
          <p:nvPr/>
        </p:nvCxnSpPr>
        <p:spPr>
          <a:xfrm flipV="1">
            <a:off x="7718425" y="1893570"/>
            <a:ext cx="1847215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662545" y="3253105"/>
            <a:ext cx="184404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11" idx="1"/>
          </p:cNvCxnSpPr>
          <p:nvPr/>
        </p:nvCxnSpPr>
        <p:spPr>
          <a:xfrm>
            <a:off x="7671435" y="4370705"/>
            <a:ext cx="1894205" cy="729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77005" y="271335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983990" y="509714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</a:t>
            </a:r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1799590" y="4135120"/>
            <a:ext cx="7859395" cy="117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6490" y="1913890"/>
            <a:ext cx="945134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可扩展架构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895" y="1476430"/>
            <a:ext cx="10969200" cy="4759200"/>
          </a:xfrm>
          <a:noFill/>
        </p:spPr>
        <p:txBody>
          <a:bodyPr/>
          <a:p>
            <a:pPr marL="0" indent="0">
              <a:buNone/>
            </a:pPr>
            <a:endParaRPr lang="zh-CN" altLang="en-US"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2439670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服务注册</a:t>
            </a:r>
            <a:endParaRPr lang="zh-CN" altLang="en-US" sz="1200"/>
          </a:p>
        </p:txBody>
      </p:sp>
      <p:sp>
        <p:nvSpPr>
          <p:cNvPr id="12" name="流程图: 可选过程 11"/>
          <p:cNvSpPr/>
          <p:nvPr/>
        </p:nvSpPr>
        <p:spPr>
          <a:xfrm>
            <a:off x="392366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服务发现</a:t>
            </a:r>
            <a:endParaRPr lang="zh-CN" altLang="en-US" sz="1200"/>
          </a:p>
        </p:txBody>
      </p:sp>
      <p:sp>
        <p:nvSpPr>
          <p:cNvPr id="13" name="流程图: 可选过程 12"/>
          <p:cNvSpPr/>
          <p:nvPr/>
        </p:nvSpPr>
        <p:spPr>
          <a:xfrm>
            <a:off x="531050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服务路由</a:t>
            </a:r>
            <a:endParaRPr lang="zh-CN" altLang="en-US" sz="1200"/>
          </a:p>
        </p:txBody>
      </p:sp>
      <p:sp>
        <p:nvSpPr>
          <p:cNvPr id="14" name="流程图: 可选过程 13"/>
          <p:cNvSpPr/>
          <p:nvPr/>
        </p:nvSpPr>
        <p:spPr>
          <a:xfrm>
            <a:off x="683577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服务网关</a:t>
            </a:r>
            <a:endParaRPr lang="zh-CN" altLang="en-US" sz="1200"/>
          </a:p>
        </p:txBody>
      </p:sp>
      <p:sp>
        <p:nvSpPr>
          <p:cNvPr id="15" name="流程图: 可选过程 14"/>
          <p:cNvSpPr/>
          <p:nvPr/>
        </p:nvSpPr>
        <p:spPr>
          <a:xfrm>
            <a:off x="846518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grpSp>
        <p:nvGrpSpPr>
          <p:cNvPr id="18" name="组合 17"/>
          <p:cNvGrpSpPr/>
          <p:nvPr/>
        </p:nvGrpSpPr>
        <p:grpSpPr>
          <a:xfrm>
            <a:off x="1555750" y="2258060"/>
            <a:ext cx="8712200" cy="556260"/>
            <a:chOff x="1779" y="3556"/>
            <a:chExt cx="13720" cy="876"/>
          </a:xfrm>
          <a:effectLst>
            <a:outerShdw blurRad="50800" dist="50800" dir="5400000" algn="ctr" rotWithShape="0">
              <a:srgbClr val="000000">
                <a:alpha val="52000"/>
              </a:srgb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3765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用户服务</a:t>
              </a:r>
              <a:endParaRPr lang="zh-CN" altLang="en-US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6305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商品服务</a:t>
              </a:r>
              <a:endParaRPr lang="zh-CN" altLang="en-US" sz="1000"/>
            </a:p>
          </p:txBody>
        </p:sp>
        <p:sp>
          <p:nvSpPr>
            <p:cNvPr id="6" name="矩形 5"/>
            <p:cNvSpPr/>
            <p:nvPr/>
          </p:nvSpPr>
          <p:spPr>
            <a:xfrm>
              <a:off x="9023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订单服务</a:t>
              </a:r>
              <a:endParaRPr lang="zh-CN" altLang="en-US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1663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支付服务</a:t>
              </a:r>
              <a:endParaRPr lang="zh-CN" altLang="en-US" sz="1000"/>
            </a:p>
          </p:txBody>
        </p:sp>
        <p:sp>
          <p:nvSpPr>
            <p:cNvPr id="8" name="矩形 7"/>
            <p:cNvSpPr/>
            <p:nvPr/>
          </p:nvSpPr>
          <p:spPr>
            <a:xfrm>
              <a:off x="14281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物流服务</a:t>
              </a:r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779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抢购服务</a:t>
              </a:r>
              <a:endParaRPr lang="zh-CN" altLang="en-US" sz="100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726420" y="23272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817735" y="455168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微服务基础</a:t>
            </a:r>
            <a:r>
              <a:rPr lang="zh-CN" altLang="en-US"/>
              <a:t>设施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3240,&quot;width&quot;:3840}"/>
</p:tagLst>
</file>

<file path=ppt/tags/tag69.xml><?xml version="1.0" encoding="utf-8"?>
<p:tagLst xmlns:p="http://schemas.openxmlformats.org/presentationml/2006/main">
  <p:tag name="KSO_WM_UNIT_PLACING_PICTURE_USER_VIEWPORT" val="{&quot;height&quot;:3240,&quot;width&quot;:38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COMMONDATA" val="eyJoZGlkIjoiYTM5NzI1YjEyMjYxMWI0NWFhNjYxZGRkODJiM2VhOD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演示</Application>
  <PresentationFormat>宽屏</PresentationFormat>
  <Paragraphs>163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业务背景</vt:lpstr>
      <vt:lpstr>基本业务场景</vt:lpstr>
      <vt:lpstr>618存储性能估算</vt:lpstr>
      <vt:lpstr>存储架构设计</vt:lpstr>
      <vt:lpstr>计算性能估计</vt:lpstr>
      <vt:lpstr>计算性能架构</vt:lpstr>
      <vt:lpstr>计算架构之负载均衡 - 架构重构</vt:lpstr>
      <vt:lpstr>计算架构之缓存架构</vt:lpstr>
      <vt:lpstr>可扩展架构设计</vt:lpstr>
      <vt:lpstr>高可用架构设计 - 同城双中心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WPS_liuxgld</cp:lastModifiedBy>
  <cp:revision>180</cp:revision>
  <dcterms:created xsi:type="dcterms:W3CDTF">2019-06-19T02:08:00Z</dcterms:created>
  <dcterms:modified xsi:type="dcterms:W3CDTF">2022-10-08T14:01:40Z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5C832A44109548D59835BC14676688CB</vt:lpwstr>
  </property>
</Properties>
</file>