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546735"/>
          </a:xfrm>
        </p:spPr>
        <p:txBody>
          <a:bodyPr/>
          <a:p>
            <a:r>
              <a:rPr lang="zh-CN" altLang="en-US" sz="2400"/>
              <a:t>王者荣耀商城</a:t>
            </a:r>
            <a:endParaRPr lang="zh-CN" altLang="en-US" sz="2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09395" y="1954530"/>
          <a:ext cx="9174624" cy="355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465"/>
                <a:gridCol w="775970"/>
                <a:gridCol w="782320"/>
                <a:gridCol w="746125"/>
                <a:gridCol w="903605"/>
                <a:gridCol w="716280"/>
                <a:gridCol w="1471930"/>
                <a:gridCol w="2470929"/>
              </a:tblGrid>
              <a:tr h="7105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修改量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一致性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唯一性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可丢失性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可恢复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同步技巧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主键</a:t>
                      </a:r>
                      <a:endParaRPr lang="zh-CN" altLang="en-US" sz="1400"/>
                    </a:p>
                  </a:txBody>
                  <a:tcPr/>
                </a:tc>
              </a:tr>
              <a:tr h="7105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账号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强一致性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全局</a:t>
                      </a:r>
                      <a:r>
                        <a:rPr lang="zh-CN" altLang="en-US"/>
                        <a:t>唯一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数据库</a:t>
                      </a:r>
                      <a:r>
                        <a:rPr lang="en-US" altLang="zh-CN" sz="1800">
                          <a:sym typeface="+mn-ea"/>
                        </a:rPr>
                        <a:t>+mq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账号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分区</a:t>
                      </a:r>
                      <a:endParaRPr lang="zh-CN" altLang="en-US"/>
                    </a:p>
                  </a:txBody>
                  <a:tcPr/>
                </a:tc>
              </a:tr>
              <a:tr h="7105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点券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强一致性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全局唯一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数据库</a:t>
                      </a:r>
                      <a:r>
                        <a:rPr lang="en-US" altLang="zh-CN" sz="1800">
                          <a:sym typeface="+mn-ea"/>
                        </a:rPr>
                        <a:t>+mq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账号</a:t>
                      </a:r>
                      <a:r>
                        <a:rPr lang="en-US" altLang="zh-CN" sz="1800">
                          <a:sym typeface="+mn-ea"/>
                        </a:rPr>
                        <a:t>+</a:t>
                      </a:r>
                      <a:r>
                        <a:rPr lang="zh-CN" altLang="en-US" sz="1800">
                          <a:sym typeface="+mn-ea"/>
                        </a:rPr>
                        <a:t>分区</a:t>
                      </a:r>
                      <a:r>
                        <a:rPr lang="en-US" altLang="zh-CN" sz="1800">
                          <a:sym typeface="+mn-ea"/>
                        </a:rPr>
                        <a:t>+</a:t>
                      </a:r>
                      <a:r>
                        <a:rPr lang="zh-CN" altLang="en-US" sz="1800">
                          <a:sym typeface="+mn-ea"/>
                        </a:rPr>
                        <a:t>点券</a:t>
                      </a:r>
                      <a:r>
                        <a:rPr lang="zh-CN" altLang="en-US" sz="1800">
                          <a:sym typeface="+mn-ea"/>
                        </a:rPr>
                        <a:t>额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7105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金币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钻石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最终</a:t>
                      </a:r>
                      <a:r>
                        <a:rPr lang="zh-CN" altLang="en-US"/>
                        <a:t>一致性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不涉及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账号</a:t>
                      </a:r>
                      <a:r>
                        <a:rPr lang="en-US" altLang="zh-CN" sz="1800">
                          <a:sym typeface="+mn-ea"/>
                        </a:rPr>
                        <a:t>+</a:t>
                      </a:r>
                      <a:r>
                        <a:rPr lang="zh-CN" altLang="en-US" sz="1800">
                          <a:sym typeface="+mn-ea"/>
                        </a:rPr>
                        <a:t>分区</a:t>
                      </a:r>
                      <a:r>
                        <a:rPr lang="en-US" altLang="zh-CN" sz="1800">
                          <a:sym typeface="+mn-ea"/>
                        </a:rPr>
                        <a:t>+</a:t>
                      </a:r>
                      <a:r>
                        <a:rPr lang="zh-CN" altLang="en-US" sz="1800">
                          <a:sym typeface="+mn-ea"/>
                        </a:rPr>
                        <a:t>科目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7105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英雄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皮肤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最终</a:t>
                      </a:r>
                      <a:r>
                        <a:rPr lang="zh-CN" altLang="en-US"/>
                        <a:t>一致性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全局唯一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账号</a:t>
                      </a:r>
                      <a:r>
                        <a:rPr lang="en-US" altLang="zh-CN" sz="1800">
                          <a:sym typeface="+mn-ea"/>
                        </a:rPr>
                        <a:t>+</a:t>
                      </a:r>
                      <a:r>
                        <a:rPr lang="zh-CN" altLang="en-US" sz="1800">
                          <a:sym typeface="+mn-ea"/>
                        </a:rPr>
                        <a:t>分区</a:t>
                      </a:r>
                      <a:r>
                        <a:rPr lang="en-US" altLang="zh-CN" sz="1800">
                          <a:sym typeface="+mn-ea"/>
                        </a:rPr>
                        <a:t>+</a:t>
                      </a:r>
                      <a:r>
                        <a:rPr lang="zh-CN" altLang="en-US" sz="1800">
                          <a:sym typeface="+mn-ea"/>
                        </a:rPr>
                        <a:t>皮肤</a:t>
                      </a:r>
                      <a:r>
                        <a:rPr lang="zh-CN" altLang="en-US" sz="1800">
                          <a:sym typeface="+mn-ea"/>
                        </a:rPr>
                        <a:t>编号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异地多活架构</a:t>
            </a:r>
            <a:r>
              <a:rPr lang="zh-CN" altLang="en-US"/>
              <a:t>示意图</a:t>
            </a:r>
            <a:endParaRPr lang="zh-CN" altLang="en-US"/>
          </a:p>
        </p:txBody>
      </p:sp>
      <p:pic>
        <p:nvPicPr>
          <p:cNvPr id="4" name="图片 3" descr="32303038313138353b32303039303630333bc9cfbf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98880" y="1215390"/>
            <a:ext cx="656590" cy="59372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150485" y="1295400"/>
            <a:ext cx="914400" cy="433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7030A0"/>
                </a:solidFill>
              </a:rPr>
              <a:t>DNS</a:t>
            </a:r>
            <a:endParaRPr lang="en-US" altLang="zh-CN">
              <a:solidFill>
                <a:srgbClr val="7030A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868410" y="2335530"/>
            <a:ext cx="1241425" cy="433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归属地路由</a:t>
            </a:r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716405" y="2155825"/>
            <a:ext cx="1242060" cy="433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归属地路由</a:t>
            </a:r>
            <a:endParaRPr lang="zh-CN" altLang="en-US" sz="1600"/>
          </a:p>
        </p:txBody>
      </p:sp>
      <p:pic>
        <p:nvPicPr>
          <p:cNvPr id="30" name="内容占位符 29" descr="通用服务器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2630" y="3624580"/>
            <a:ext cx="712470" cy="771525"/>
          </a:xfrm>
          <a:prstGeom prst="rect">
            <a:avLst/>
          </a:prstGeom>
        </p:spPr>
      </p:pic>
      <p:pic>
        <p:nvPicPr>
          <p:cNvPr id="31" name="内容占位符 29" descr="通用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205" y="3789680"/>
            <a:ext cx="712470" cy="771525"/>
          </a:xfrm>
          <a:prstGeom prst="rect">
            <a:avLst/>
          </a:prstGeom>
        </p:spPr>
      </p:pic>
      <p:pic>
        <p:nvPicPr>
          <p:cNvPr id="34" name="图片 33" descr="database-棕色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515" y="5238115"/>
            <a:ext cx="774065" cy="652145"/>
          </a:xfrm>
          <a:prstGeom prst="rect">
            <a:avLst/>
          </a:prstGeom>
        </p:spPr>
      </p:pic>
      <p:pic>
        <p:nvPicPr>
          <p:cNvPr id="36" name="图片 35" descr="database-棕色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090" y="5339715"/>
            <a:ext cx="774065" cy="652145"/>
          </a:xfrm>
          <a:prstGeom prst="rect">
            <a:avLst/>
          </a:prstGeom>
        </p:spPr>
      </p:pic>
      <p:cxnSp>
        <p:nvCxnSpPr>
          <p:cNvPr id="37" name="肘形连接符 36"/>
          <p:cNvCxnSpPr>
            <a:stCxn id="7" idx="1"/>
            <a:endCxn id="9" idx="0"/>
          </p:cNvCxnSpPr>
          <p:nvPr/>
        </p:nvCxnSpPr>
        <p:spPr>
          <a:xfrm rot="10800000" flipV="1">
            <a:off x="2337435" y="1512570"/>
            <a:ext cx="2813050" cy="6432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7" idx="3"/>
            <a:endCxn id="8" idx="0"/>
          </p:cNvCxnSpPr>
          <p:nvPr/>
        </p:nvCxnSpPr>
        <p:spPr>
          <a:xfrm>
            <a:off x="6064885" y="1512570"/>
            <a:ext cx="3424555" cy="8229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 rot="5400000" flipV="1">
            <a:off x="1847850" y="3101340"/>
            <a:ext cx="1026795" cy="3175"/>
          </a:xfrm>
          <a:prstGeom prst="bent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8" idx="2"/>
            <a:endCxn id="31" idx="0"/>
          </p:cNvCxnSpPr>
          <p:nvPr/>
        </p:nvCxnSpPr>
        <p:spPr>
          <a:xfrm rot="5400000" flipV="1">
            <a:off x="8979535" y="3279140"/>
            <a:ext cx="102044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4" idx="2"/>
            <a:endCxn id="36" idx="2"/>
          </p:cNvCxnSpPr>
          <p:nvPr/>
        </p:nvCxnSpPr>
        <p:spPr>
          <a:xfrm rot="5400000" flipV="1">
            <a:off x="5868353" y="2370773"/>
            <a:ext cx="101600" cy="7140575"/>
          </a:xfrm>
          <a:prstGeom prst="bentConnector3">
            <a:avLst>
              <a:gd name="adj1" fmla="val 334063"/>
            </a:avLst>
          </a:prstGeom>
          <a:ln w="95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370070" y="629983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highlight>
                  <a:srgbClr val="0000FF"/>
                </a:highlight>
              </a:rPr>
              <a:t>按区分</a:t>
            </a:r>
            <a:r>
              <a:rPr lang="zh-CN" altLang="en-US">
                <a:highlight>
                  <a:srgbClr val="0000FF"/>
                </a:highlight>
              </a:rPr>
              <a:t>同步</a:t>
            </a:r>
            <a:endParaRPr lang="zh-CN" altLang="en-US">
              <a:highlight>
                <a:srgbClr val="0000FF"/>
              </a:highlight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55370" y="46037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商城服务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937385" y="18529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北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9228455" y="201993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南</a:t>
            </a:r>
            <a:endParaRPr lang="zh-CN" altLang="en-US"/>
          </a:p>
        </p:txBody>
      </p:sp>
      <p:cxnSp>
        <p:nvCxnSpPr>
          <p:cNvPr id="53" name="直接箭头连接符 52"/>
          <p:cNvCxnSpPr>
            <a:stCxn id="30" idx="2"/>
            <a:endCxn id="34" idx="0"/>
          </p:cNvCxnSpPr>
          <p:nvPr/>
        </p:nvCxnSpPr>
        <p:spPr>
          <a:xfrm>
            <a:off x="2348865" y="4396105"/>
            <a:ext cx="0" cy="842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1" idx="2"/>
            <a:endCxn id="36" idx="0"/>
          </p:cNvCxnSpPr>
          <p:nvPr/>
        </p:nvCxnSpPr>
        <p:spPr>
          <a:xfrm>
            <a:off x="9489440" y="4561205"/>
            <a:ext cx="0" cy="778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070100" y="6111240"/>
            <a:ext cx="745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</a:t>
            </a:r>
            <a:r>
              <a:rPr lang="en-US" altLang="zh-CN"/>
              <a:t>|</a:t>
            </a:r>
            <a:r>
              <a:rPr lang="zh-CN" altLang="en-US"/>
              <a:t>备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8155305" y="6111240"/>
            <a:ext cx="745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</a:t>
            </a:r>
            <a:r>
              <a:rPr lang="en-US" altLang="zh-CN"/>
              <a:t>|</a:t>
            </a:r>
            <a:r>
              <a:rPr lang="zh-CN" altLang="en-US"/>
              <a:t>备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c8ee700-b575-424c-ba65-8624bd0740ab}"/>
  <p:tag name="TABLE_ENDDRAG_ORIGIN_RECT" val="692*279"/>
  <p:tag name="TABLE_ENDDRAG_RECT" val="132*154*692*279"/>
</p:tagLst>
</file>

<file path=ppt/tags/tag2.xml><?xml version="1.0" encoding="utf-8"?>
<p:tagLst xmlns:p="http://schemas.openxmlformats.org/presentationml/2006/main">
  <p:tag name="COMMONDATA" val="eyJoZGlkIjoiYTM5NzI1YjEyMjYxMWI0NWFhNjYxZGRkODJiM2VhOD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演示</Application>
  <PresentationFormat>宽屏</PresentationFormat>
  <Paragraphs>102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王者荣耀商城</vt:lpstr>
      <vt:lpstr>异地多活架构示意图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WPS_liuxgld</cp:lastModifiedBy>
  <cp:revision>15</cp:revision>
  <dcterms:created xsi:type="dcterms:W3CDTF">2022-09-12T14:42:00Z</dcterms:created>
  <dcterms:modified xsi:type="dcterms:W3CDTF">2022-09-14T13:08:09Z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37ADEA2F50834E37BB924DE75560EA93</vt:lpwstr>
  </property>
  <property fmtid="{D5CDD505-2E9C-101B-9397-08002B2CF9AE}" pid="3" name="KSOProductBuildVer">
    <vt:lpwstr>2052-11.1.0.12358</vt:lpwstr>
  </property>
</Properties>
</file>