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7" r:id="rId3"/>
    <p:sldId id="272" r:id="rId4"/>
    <p:sldId id="258" r:id="rId5"/>
    <p:sldId id="264" r:id="rId6"/>
    <p:sldId id="277" r:id="rId7"/>
    <p:sldId id="279" r:id="rId8"/>
    <p:sldId id="281" r:id="rId9"/>
    <p:sldId id="278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>
      <p:cViewPr varScale="1">
        <p:scale>
          <a:sx n="83" d="100"/>
          <a:sy n="83" d="100"/>
        </p:scale>
        <p:origin x="114" y="1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3/16/2016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3/16/2016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/>
              <a:pPr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</a:t>
            </a:r>
            <a:r>
              <a:rPr lang="en-US" dirty="0" smtClean="0"/>
              <a:t>ffect </a:t>
            </a:r>
            <a:r>
              <a:rPr lang="en-US" dirty="0"/>
              <a:t>of </a:t>
            </a:r>
            <a:r>
              <a:rPr lang="en-US" dirty="0" smtClean="0"/>
              <a:t>Nasal </a:t>
            </a:r>
            <a:r>
              <a:rPr lang="en-US" dirty="0"/>
              <a:t>M</a:t>
            </a:r>
            <a:r>
              <a:rPr lang="en-US" dirty="0" smtClean="0"/>
              <a:t>ucus </a:t>
            </a:r>
            <a:r>
              <a:rPr lang="en-US" dirty="0"/>
              <a:t>V</a:t>
            </a:r>
            <a:r>
              <a:rPr lang="en-US" dirty="0" smtClean="0"/>
              <a:t>iscosity </a:t>
            </a:r>
            <a:r>
              <a:rPr lang="en-US" dirty="0"/>
              <a:t>on </a:t>
            </a:r>
            <a:r>
              <a:rPr lang="en-US" dirty="0" smtClean="0"/>
              <a:t>Annual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</a:t>
            </a:r>
            <a:r>
              <a:rPr lang="en-US" dirty="0" smtClean="0"/>
              <a:t>osebleed Rates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765" y="4800600"/>
            <a:ext cx="8458200" cy="1371600"/>
          </a:xfrm>
        </p:spPr>
        <p:txBody>
          <a:bodyPr/>
          <a:lstStyle/>
          <a:p>
            <a:pPr algn="r"/>
            <a:r>
              <a:rPr lang="en-US" dirty="0" err="1" smtClean="0"/>
              <a:t>Liuxia</a:t>
            </a:r>
            <a:r>
              <a:rPr lang="en-US" dirty="0" smtClean="0"/>
              <a:t> Wang</a:t>
            </a:r>
          </a:p>
          <a:p>
            <a:pPr algn="r"/>
            <a:r>
              <a:rPr lang="en-US" dirty="0" smtClean="0"/>
              <a:t>March 18, 2016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Tissue Usage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9331" y="2209800"/>
                <a:ext cx="9601200" cy="4495800"/>
              </a:xfrm>
            </p:spPr>
            <p:txBody>
              <a:bodyPr>
                <a:normAutofit/>
              </a:bodyPr>
              <a:lstStyle/>
              <a:p>
                <a:pPr marL="452438" indent="-457200">
                  <a:buFont typeface="+mj-lt"/>
                  <a:buAutoNum type="arabicPeriod"/>
                </a:pPr>
                <a:r>
                  <a:rPr lang="en-US" dirty="0" smtClean="0"/>
                  <a:t>The model is Poisson regression with interaction effect between treatment arm and Tissue 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𝑁𝑜𝑠𝑒𝑏𝑙𝑒𝑒𝑑𝑠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𝑇𝑖𝑠𝑠𝑢𝑒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𝑇𝑖𝑠𝑠𝑢𝑒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𝑇𝑖𝑠𝑠𝑢𝑒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𝑈𝑠𝑒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2. Result: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1300" dirty="0"/>
                  <a:t>                           Estimate </a:t>
                </a:r>
                <a:r>
                  <a:rPr lang="en-US" sz="1300" dirty="0" smtClean="0"/>
                  <a:t>  Std</a:t>
                </a:r>
                <a:r>
                  <a:rPr lang="en-US" sz="1300" dirty="0"/>
                  <a:t>. Error </a:t>
                </a:r>
                <a:r>
                  <a:rPr lang="en-US" sz="1300" dirty="0" smtClean="0"/>
                  <a:t>z </a:t>
                </a:r>
                <a:r>
                  <a:rPr lang="en-US" sz="1300" dirty="0"/>
                  <a:t>value </a:t>
                </a:r>
                <a:r>
                  <a:rPr lang="en-US" sz="1300" dirty="0" err="1" smtClean="0"/>
                  <a:t>Pr</a:t>
                </a:r>
                <a:r>
                  <a:rPr lang="en-US" sz="1300" dirty="0"/>
                  <a:t>(&gt;|z|)   </a:t>
                </a:r>
              </a:p>
              <a:p>
                <a:pPr marL="0" indent="0">
                  <a:buNone/>
                </a:pPr>
                <a:r>
                  <a:rPr lang="en-US" sz="1300" dirty="0"/>
                  <a:t>(Intercept)                 </a:t>
                </a:r>
                <a:r>
                  <a:rPr lang="en-US" sz="1300" dirty="0" smtClean="0"/>
                  <a:t>  -</a:t>
                </a:r>
                <a:r>
                  <a:rPr lang="en-US" sz="1300" dirty="0"/>
                  <a:t>0.3814     0.1336  -2.854  0.00432 **</a:t>
                </a:r>
              </a:p>
              <a:p>
                <a:pPr marL="0" indent="0">
                  <a:buNone/>
                </a:pPr>
                <a:r>
                  <a:rPr lang="en-US" sz="1300" dirty="0"/>
                  <a:t>treatment                   -0.2284     0.1946  -1.174  0.24045   </a:t>
                </a:r>
              </a:p>
              <a:p>
                <a:pPr marL="0" indent="0">
                  <a:buNone/>
                </a:pPr>
                <a:r>
                  <a:rPr lang="en-US" sz="1300" dirty="0" err="1"/>
                  <a:t>tissue.useMEDIUM</a:t>
                </a:r>
                <a:r>
                  <a:rPr lang="en-US" sz="1300" dirty="0"/>
                  <a:t>            -0.3679     0.1926  -1.910  0.05611 . </a:t>
                </a:r>
              </a:p>
              <a:p>
                <a:pPr marL="0" indent="0">
                  <a:buNone/>
                </a:pPr>
                <a:r>
                  <a:rPr lang="en-US" sz="1300" dirty="0" err="1"/>
                  <a:t>treatment:tissue.useMEDIUM</a:t>
                </a:r>
                <a:r>
                  <a:rPr lang="en-US" sz="1300" dirty="0"/>
                  <a:t>  -0.2840     0.2972  -0.956  0.33928 </a:t>
                </a:r>
                <a:endParaRPr lang="en-US" sz="1300" b="0" dirty="0" smtClean="0"/>
              </a:p>
              <a:p>
                <a:pPr marL="0" indent="0">
                  <a:buNone/>
                </a:pPr>
                <a:endParaRPr lang="en-US" sz="13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9331" y="2209800"/>
                <a:ext cx="9601200" cy="4495800"/>
              </a:xfrm>
              <a:blipFill rotWithShape="0">
                <a:blip r:embed="rId2"/>
                <a:stretch>
                  <a:fillRect l="-1206" t="-2849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84850" y="1447800"/>
            <a:ext cx="9605681" cy="625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/>
            <a:r>
              <a:rPr lang="en-US" u="sng" dirty="0" smtClean="0">
                <a:solidFill>
                  <a:schemeClr val="tx1"/>
                </a:solidFill>
              </a:rPr>
              <a:t>Hypothesis: The </a:t>
            </a:r>
            <a:r>
              <a:rPr lang="en-US" u="sng" dirty="0">
                <a:solidFill>
                  <a:schemeClr val="tx1"/>
                </a:solidFill>
              </a:rPr>
              <a:t>drug is </a:t>
            </a:r>
            <a:r>
              <a:rPr lang="en-US" u="sng" dirty="0" smtClean="0">
                <a:solidFill>
                  <a:schemeClr val="tx1"/>
                </a:solidFill>
              </a:rPr>
              <a:t>more </a:t>
            </a:r>
            <a:r>
              <a:rPr lang="en-US" u="sng" dirty="0">
                <a:solidFill>
                  <a:schemeClr val="tx1"/>
                </a:solidFill>
              </a:rPr>
              <a:t>effective in patients with high </a:t>
            </a:r>
            <a:r>
              <a:rPr lang="en-US" u="sng" dirty="0" smtClean="0">
                <a:solidFill>
                  <a:schemeClr val="tx1"/>
                </a:solidFill>
              </a:rPr>
              <a:t>usage of Tissue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89612" y="5638800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161212" y="4724400"/>
            <a:ext cx="6096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066308" y="4116341"/>
            <a:ext cx="334831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Conclusion:  </a:t>
            </a:r>
            <a:endParaRPr lang="en-US" dirty="0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Patients </a:t>
            </a:r>
            <a:r>
              <a:rPr lang="en-US" dirty="0" smtClean="0"/>
              <a:t>with high volume usage of tissue may not target patients for the </a:t>
            </a:r>
            <a:r>
              <a:rPr lang="en-US" dirty="0" smtClean="0"/>
              <a:t>drug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Potential explanations: nose-bleeding is not the only reason for patients to use tissue;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 -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7200">
              <a:buFont typeface="+mj-lt"/>
              <a:buAutoNum type="arabicPeriod"/>
            </a:pPr>
            <a:r>
              <a:rPr lang="en-US" dirty="0" smtClean="0"/>
              <a:t>Objective: build a statistical model to understand the effectiveness of drugs on different types of patients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Steps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dirty="0" smtClean="0"/>
              <a:t>Start with full model with treatment interaction with all variables, i.e. </a:t>
            </a:r>
            <a:r>
              <a:rPr lang="en-US" dirty="0"/>
              <a:t>the formula is </a:t>
            </a:r>
            <a:endParaRPr lang="en-US" dirty="0" smtClean="0"/>
          </a:p>
          <a:p>
            <a:pPr marL="274320" lvl="1" indent="0">
              <a:buNone/>
            </a:pPr>
            <a:r>
              <a:rPr lang="en-US" i="1" dirty="0" smtClean="0"/>
              <a:t>nosebleeds </a:t>
            </a:r>
            <a:r>
              <a:rPr lang="en-US" i="1" dirty="0"/>
              <a:t>~ treatment *(</a:t>
            </a:r>
            <a:r>
              <a:rPr lang="en-US" i="1" dirty="0" err="1"/>
              <a:t>mucus.viscosity</a:t>
            </a:r>
            <a:r>
              <a:rPr lang="en-US" i="1" dirty="0"/>
              <a:t> + </a:t>
            </a:r>
            <a:r>
              <a:rPr lang="en-US" i="1" dirty="0" err="1"/>
              <a:t>tissue.use</a:t>
            </a:r>
            <a:r>
              <a:rPr lang="en-US" i="1" dirty="0"/>
              <a:t> + </a:t>
            </a:r>
            <a:r>
              <a:rPr lang="en-US" i="1" dirty="0" err="1"/>
              <a:t>previous.year</a:t>
            </a:r>
            <a:r>
              <a:rPr lang="en-US" i="1" dirty="0"/>
              <a:t>+ </a:t>
            </a:r>
            <a:r>
              <a:rPr lang="en-US" i="1" dirty="0" err="1" smtClean="0"/>
              <a:t>country+eye.colour</a:t>
            </a:r>
            <a:r>
              <a:rPr lang="en-US" i="1" dirty="0" smtClean="0"/>
              <a:t>)</a:t>
            </a:r>
          </a:p>
          <a:p>
            <a:pPr marL="731520" lvl="1" indent="-457200">
              <a:buFont typeface="+mj-lt"/>
              <a:buAutoNum type="arabicParenR" startAt="2"/>
            </a:pPr>
            <a:r>
              <a:rPr lang="en-US" dirty="0" smtClean="0"/>
              <a:t>Use Elastic Net to do variable selection using cross-validation criterion</a:t>
            </a:r>
          </a:p>
          <a:p>
            <a:pPr marL="731520" lvl="1" indent="-457200">
              <a:buFont typeface="+mj-lt"/>
              <a:buAutoNum type="arabicParenR" startAt="2"/>
            </a:pPr>
            <a:r>
              <a:rPr lang="en-US" dirty="0" smtClean="0"/>
              <a:t>The ‘best’ model selected using Elastic Net will be used for simulation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1524000"/>
            <a:ext cx="4952999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 selected variables along with coefficients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73007"/>
              </p:ext>
            </p:extLst>
          </p:nvPr>
        </p:nvGraphicFramePr>
        <p:xfrm>
          <a:off x="1751012" y="2514601"/>
          <a:ext cx="4038600" cy="4502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24125"/>
                <a:gridCol w="1514475"/>
              </a:tblGrid>
              <a:tr h="33662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Variable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Coefficients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(Intercept)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-1.2523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tissue.useMEDIUM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-0.0095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previous.year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0.2505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countryD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-0.0601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countryE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0.0001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countryF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0.4195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countryH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-0.2746</a:t>
                      </a:r>
                      <a:endParaRPr lang="en-US" sz="1700" dirty="0"/>
                    </a:p>
                  </a:txBody>
                  <a:tcPr/>
                </a:tc>
              </a:tr>
              <a:tr h="585438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treatment:mucus.viscosity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</a:t>
                      </a:r>
                      <a:r>
                        <a:rPr lang="en-US" sz="1700" dirty="0" smtClean="0"/>
                        <a:t>0.0764</a:t>
                      </a:r>
                      <a:endParaRPr lang="en-US" sz="1700" dirty="0"/>
                    </a:p>
                  </a:txBody>
                  <a:tcPr/>
                </a:tc>
              </a:tr>
              <a:tr h="585438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treatment:tissue.useMEDIUM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-0.0578</a:t>
                      </a:r>
                      <a:endParaRPr lang="en-US" sz="1700" dirty="0"/>
                    </a:p>
                  </a:txBody>
                  <a:tcPr/>
                </a:tc>
              </a:tr>
              <a:tr h="479506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treatment:countryF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0.0409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2612" y="2667000"/>
            <a:ext cx="441960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The nosebleeds condition in previous year has positive impact on the nosebleed prediction.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The hospitalization and/or local practice have impact on the number of </a:t>
            </a:r>
            <a:r>
              <a:rPr lang="en-US" dirty="0" smtClean="0"/>
              <a:t>nosebleeds</a:t>
            </a:r>
            <a:endParaRPr lang="en-US" dirty="0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The higher is mucus viscosity, the more efficacious is the treatment effect.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When </a:t>
            </a:r>
            <a:r>
              <a:rPr lang="en-US" dirty="0" smtClean="0"/>
              <a:t>more patient information </a:t>
            </a:r>
            <a:r>
              <a:rPr lang="en-US" dirty="0" smtClean="0"/>
              <a:t>included in the model, the patients with Medium tissue usage tend to have more significant treatment effect.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Using Statistical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Number of Iterations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Sample size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Significance </a:t>
            </a:r>
            <a:r>
              <a:rPr lang="en-US" dirty="0" smtClean="0"/>
              <a:t>level, e.g. 0.05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Patient conditions, such as if mucus viscosity &gt; 1.2 and/or tissue use = Medium, or no constraints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Data:</a:t>
            </a:r>
          </a:p>
          <a:p>
            <a:pPr marL="891540" lvl="2" indent="-342900">
              <a:buFont typeface="+mj-lt"/>
              <a:buAutoNum type="arabicParenR"/>
            </a:pPr>
            <a:r>
              <a:rPr lang="en-US" dirty="0" smtClean="0"/>
              <a:t>Generate the selected variables using the empirical distribution subject to patient constraints if there are</a:t>
            </a:r>
          </a:p>
          <a:p>
            <a:pPr marL="1223010" lvl="3" indent="-400050">
              <a:buFont typeface="+mj-lt"/>
              <a:buAutoNum type="romanUcPeriod"/>
            </a:pPr>
            <a:r>
              <a:rPr lang="en-US" dirty="0" smtClean="0"/>
              <a:t>Previous year, country, mucus viscosity and tissue use</a:t>
            </a:r>
          </a:p>
          <a:p>
            <a:pPr marL="1223010" lvl="3" indent="-400050">
              <a:buFont typeface="+mj-lt"/>
              <a:buAutoNum type="romanUcPeriod"/>
            </a:pPr>
            <a:r>
              <a:rPr lang="en-US" dirty="0" smtClean="0"/>
              <a:t>Randomly split the samples into treatment and placebo group</a:t>
            </a:r>
          </a:p>
          <a:p>
            <a:pPr marL="891540" lvl="2" indent="-342900">
              <a:buFont typeface="+mj-lt"/>
              <a:buAutoNum type="arabicParenR"/>
            </a:pPr>
            <a:r>
              <a:rPr lang="en-US" dirty="0" smtClean="0"/>
              <a:t>Generate nosebleeds using the estimated model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The power: the percentage of iterations that the treatment effect is significant with pre-specified </a:t>
            </a:r>
            <a:r>
              <a:rPr lang="en-US" dirty="0" smtClean="0"/>
              <a:t>significance level.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settings</a:t>
            </a:r>
          </a:p>
          <a:p>
            <a:pPr lvl="1"/>
            <a:r>
              <a:rPr lang="en-US" dirty="0" smtClean="0"/>
              <a:t>Significance level = </a:t>
            </a:r>
            <a:r>
              <a:rPr lang="en-US" dirty="0" smtClean="0"/>
              <a:t>.05</a:t>
            </a:r>
          </a:p>
          <a:p>
            <a:pPr lvl="1"/>
            <a:r>
              <a:rPr lang="en-US" dirty="0" smtClean="0"/>
              <a:t>Number of Iterations = </a:t>
            </a:r>
            <a:r>
              <a:rPr lang="en-US" dirty="0" smtClean="0"/>
              <a:t>5000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33591"/>
              </p:ext>
            </p:extLst>
          </p:nvPr>
        </p:nvGraphicFramePr>
        <p:xfrm>
          <a:off x="1827212" y="2971800"/>
          <a:ext cx="8125884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52600"/>
                <a:gridCol w="3664656"/>
                <a:gridCol w="270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Patients 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Whole </a:t>
                      </a:r>
                      <a:r>
                        <a:rPr lang="en-US" baseline="0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Mucus</a:t>
                      </a:r>
                      <a:r>
                        <a:rPr lang="en-US" baseline="0" dirty="0" smtClean="0"/>
                        <a:t> viscosity &gt;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Tissue </a:t>
                      </a:r>
                      <a:r>
                        <a:rPr lang="en-US" dirty="0" smtClean="0"/>
                        <a:t>Use =</a:t>
                      </a:r>
                      <a:r>
                        <a:rPr lang="en-US" baseline="0" dirty="0" smtClean="0"/>
                        <a:t>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Mucus Viscosity &gt;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Tissue </a:t>
                      </a:r>
                      <a:r>
                        <a:rPr lang="en-US" dirty="0" smtClean="0"/>
                        <a:t>Use =</a:t>
                      </a:r>
                      <a:r>
                        <a:rPr lang="en-US" baseline="0" dirty="0" smtClean="0"/>
                        <a:t>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Mucus Viscosity &gt; 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8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r>
              <a:rPr lang="en-US" smtClean="0"/>
              <a:t>: LASSO/Elastic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6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720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Exploratory Analysis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Statistical Model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7200">
              <a:buFont typeface="+mj-lt"/>
              <a:buAutoNum type="arabicPeriod"/>
            </a:pPr>
            <a:r>
              <a:rPr lang="en-US" dirty="0" smtClean="0"/>
              <a:t>A new treatment (</a:t>
            </a:r>
            <a:r>
              <a:rPr lang="en-US" dirty="0" err="1" smtClean="0"/>
              <a:t>superduprinpine</a:t>
            </a:r>
            <a:r>
              <a:rPr lang="en-US" dirty="0" smtClean="0"/>
              <a:t>) for unmet need of recurrent serious nosebleeds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Medical Hypothesis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drug is much </a:t>
            </a:r>
            <a:r>
              <a:rPr lang="en-US" dirty="0"/>
              <a:t>more </a:t>
            </a:r>
            <a:r>
              <a:rPr lang="en-US" dirty="0" smtClean="0"/>
              <a:t>effective </a:t>
            </a:r>
            <a:r>
              <a:rPr lang="en-US" dirty="0"/>
              <a:t>in patients </a:t>
            </a:r>
            <a:r>
              <a:rPr lang="en-US" dirty="0" smtClean="0"/>
              <a:t>with high </a:t>
            </a:r>
            <a:r>
              <a:rPr lang="en-US" dirty="0"/>
              <a:t>nasal mucus </a:t>
            </a:r>
            <a:r>
              <a:rPr lang="en-US" dirty="0" smtClean="0"/>
              <a:t>viscosity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patients with high volume of tissue usage are more medically serious.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Objectives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Validate the two hypothesis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Build a statistical model to quantify the effectiveness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Simulate the effectiveness using the statistical model 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Expletory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There are totally 444 patients in the data set. Filter out the patients with duration &lt; 300, there are 397 patients left.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Since the response variable – Nosebleeds is a non-negative counting variable, we will use Poisson regression for the rest of presentation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48627"/>
              </p:ext>
            </p:extLst>
          </p:nvPr>
        </p:nvGraphicFramePr>
        <p:xfrm>
          <a:off x="1827212" y="2362200"/>
          <a:ext cx="8915400" cy="2804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57400"/>
                <a:gridCol w="3429000"/>
                <a:gridCol w="3429000"/>
              </a:tblGrid>
              <a:tr h="3011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Variable</a:t>
                      </a:r>
                      <a:r>
                        <a:rPr lang="en-US" sz="1600" baseline="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Summary</a:t>
                      </a:r>
                      <a:r>
                        <a:rPr lang="en-US" sz="1600" baseline="0" dirty="0" smtClean="0"/>
                        <a:t> Statistics</a:t>
                      </a:r>
                      <a:endParaRPr lang="en-US" sz="1600" dirty="0"/>
                    </a:p>
                  </a:txBody>
                  <a:tcPr/>
                </a:tc>
              </a:tr>
              <a:tr h="3011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Nosebleeds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0.4786 +/- 0.9198</a:t>
                      </a:r>
                      <a:endParaRPr lang="en-US" sz="1400" dirty="0"/>
                    </a:p>
                  </a:txBody>
                  <a:tcPr/>
                </a:tc>
              </a:tr>
              <a:tr h="5128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Treatment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Binary Variable with 1 being  treatment</a:t>
                      </a:r>
                      <a:r>
                        <a:rPr lang="en-US" sz="1400" baseline="0" dirty="0" smtClean="0"/>
                        <a:t>  and 0 in placebo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Treatment: 205</a:t>
                      </a:r>
                    </a:p>
                    <a:p>
                      <a:pPr algn="ctr"/>
                      <a:r>
                        <a:rPr lang="en-US" sz="1400" dirty="0" smtClean="0"/>
                        <a:t>Placebo: 192</a:t>
                      </a:r>
                      <a:endParaRPr lang="en-US" sz="1400" dirty="0"/>
                    </a:p>
                  </a:txBody>
                  <a:tcPr/>
                </a:tc>
              </a:tr>
              <a:tr h="5128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Tissue Use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High: 174</a:t>
                      </a:r>
                    </a:p>
                    <a:p>
                      <a:pPr algn="ctr"/>
                      <a:r>
                        <a:rPr lang="en-US" sz="1400" dirty="0" smtClean="0"/>
                        <a:t>Medium: 223</a:t>
                      </a:r>
                      <a:endParaRPr lang="en-US" sz="1400" dirty="0"/>
                    </a:p>
                  </a:txBody>
                  <a:tcPr/>
                </a:tc>
              </a:tr>
              <a:tr h="3011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Previous Year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2.275 +/- 0.5883</a:t>
                      </a:r>
                      <a:endParaRPr lang="en-US" sz="1400" dirty="0"/>
                    </a:p>
                  </a:txBody>
                  <a:tcPr/>
                </a:tc>
              </a:tr>
              <a:tr h="3011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Mucus</a:t>
                      </a:r>
                      <a:r>
                        <a:rPr lang="en-US" sz="1400" b="1" baseline="0" dirty="0" smtClean="0"/>
                        <a:t> Viscosity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1.340 +/- 1.1323</a:t>
                      </a:r>
                      <a:endParaRPr lang="en-US" sz="1400" dirty="0"/>
                    </a:p>
                  </a:txBody>
                  <a:tcPr/>
                </a:tc>
              </a:tr>
              <a:tr h="5128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Country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 A  B  C  D  E  F  G  H  I  J </a:t>
                      </a:r>
                    </a:p>
                    <a:p>
                      <a:pPr algn="ctr"/>
                      <a:r>
                        <a:rPr lang="pt-BR" sz="1400" dirty="0" smtClean="0"/>
                        <a:t>43 68  7 45 36 40 31 79 20 28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31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Coefficients: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Estimate    Std</a:t>
            </a:r>
            <a:r>
              <a:rPr lang="en-US" dirty="0"/>
              <a:t>. Error z value 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/>
              <a:t>(&gt;|z|)    </a:t>
            </a:r>
          </a:p>
          <a:p>
            <a:pPr marL="0" indent="0">
              <a:buNone/>
            </a:pPr>
            <a:r>
              <a:rPr lang="en-US" dirty="0"/>
              <a:t>(Intercept) </a:t>
            </a:r>
            <a:r>
              <a:rPr lang="en-US" dirty="0" smtClean="0"/>
              <a:t>  -</a:t>
            </a:r>
            <a:r>
              <a:rPr lang="en-US" dirty="0"/>
              <a:t>0.57536    0.09623  -5.979 2.24e-09 ***</a:t>
            </a:r>
          </a:p>
          <a:p>
            <a:pPr marL="0" indent="0">
              <a:buNone/>
            </a:pPr>
            <a:r>
              <a:rPr lang="en-US" dirty="0"/>
              <a:t>treatment   -0.34093    0.14647  -2.328   0.0199 *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all types of patients in the trial, the treatment effect is significant.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Mucus Viscosity -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9331" y="2209800"/>
                <a:ext cx="9601200" cy="4495800"/>
              </a:xfrm>
            </p:spPr>
            <p:txBody>
              <a:bodyPr>
                <a:normAutofit/>
              </a:bodyPr>
              <a:lstStyle/>
              <a:p>
                <a:pPr marL="452438" indent="-457200">
                  <a:buFont typeface="+mj-lt"/>
                  <a:buAutoNum type="arabicPeriod"/>
                </a:pPr>
                <a:r>
                  <a:rPr lang="en-US" dirty="0" smtClean="0"/>
                  <a:t>The model is Poisson regression with interaction effect between treatment arm and mucus viscosity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𝑁𝑜𝑠𝑒𝑏𝑙𝑒𝑒𝑑𝑠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𝑣𝑖𝑠𝑐𝑜𝑠𝑖𝑡𝑦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𝑣𝑖𝑠𝑐𝑜𝑠𝑖𝑡𝑦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2. To evaluate the effectiveness of treatment over different values of mucus viscosity</a:t>
                </a:r>
              </a:p>
              <a:p>
                <a:pPr marL="736282" lvl="1" indent="-457200">
                  <a:buFont typeface="+mj-lt"/>
                  <a:buAutoNum type="arabicParenR"/>
                </a:pPr>
                <a:r>
                  <a:rPr lang="en-US" dirty="0"/>
                  <a:t>	</a:t>
                </a:r>
                <a:r>
                  <a:rPr lang="en-US" dirty="0" smtClean="0"/>
                  <a:t>The treatment effect of different value of </a:t>
                </a:r>
                <a:r>
                  <a:rPr lang="en-US" dirty="0" err="1" smtClean="0"/>
                  <a:t>mucus.viscosity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calcualted</a:t>
                </a:r>
                <a:r>
                  <a:rPr lang="en-US" dirty="0" smtClean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𝑣𝑖𝑠𝑐𝑜𝑠𝑖𝑡𝑦</m:t>
                      </m:r>
                    </m:oMath>
                  </m:oMathPara>
                </a14:m>
                <a:endParaRPr lang="en-US" dirty="0"/>
              </a:p>
              <a:p>
                <a:pPr marL="736282" lvl="1" indent="-457200">
                  <a:buFont typeface="+mj-lt"/>
                  <a:buAutoNum type="arabicParenR" startAt="2"/>
                </a:pPr>
                <a:r>
                  <a:rPr lang="en-US" dirty="0" smtClean="0"/>
                  <a:t>The standard deviation of the </a:t>
                </a:r>
                <a:r>
                  <a:rPr lang="en-US" dirty="0"/>
                  <a:t>treatment </a:t>
                </a:r>
                <a:r>
                  <a:rPr lang="en-US" dirty="0" smtClean="0"/>
                  <a:t>effect </a:t>
                </a:r>
                <a:r>
                  <a:rPr lang="en-US" dirty="0"/>
                  <a:t>is </a:t>
                </a:r>
                <a:r>
                  <a:rPr lang="en-US" dirty="0" smtClean="0"/>
                  <a:t>calculated </a:t>
                </a:r>
                <a:r>
                  <a:rPr lang="en-US" dirty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=√(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𝑣𝑖𝑠𝑐𝑜𝑠𝑖𝑡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𝑣𝑖𝑠𝑐𝑜𝑠𝑖𝑡𝑦</m:t>
                      </m:r>
                    </m:oMath>
                  </m:oMathPara>
                </a14:m>
                <a:endParaRPr lang="en-US" b="0" dirty="0" smtClean="0"/>
              </a:p>
              <a:p>
                <a:pPr marL="279082" lvl="1" indent="0">
                  <a:buNone/>
                </a:pPr>
                <a:r>
                  <a:rPr lang="en-US" dirty="0" smtClean="0"/>
                  <a:t>3)   p </a:t>
                </a:r>
                <a:r>
                  <a:rPr lang="en-US" dirty="0"/>
                  <a:t>values can be </a:t>
                </a:r>
                <a:r>
                  <a:rPr lang="en-US" dirty="0" smtClean="0"/>
                  <a:t>calculated </a:t>
                </a:r>
                <a:r>
                  <a:rPr lang="en-US" dirty="0"/>
                  <a:t>for each value of </a:t>
                </a:r>
                <a:r>
                  <a:rPr lang="en-US" dirty="0" smtClean="0"/>
                  <a:t>mucus viscosity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9331" y="2209800"/>
                <a:ext cx="9601200" cy="4495800"/>
              </a:xfrm>
              <a:blipFill rotWithShape="0">
                <a:blip r:embed="rId2"/>
                <a:stretch>
                  <a:fillRect l="-1206" t="-2849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84850" y="1447800"/>
            <a:ext cx="9605681" cy="625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/>
            <a:r>
              <a:rPr lang="en-US" u="sng" dirty="0" smtClean="0">
                <a:solidFill>
                  <a:schemeClr val="tx1"/>
                </a:solidFill>
              </a:rPr>
              <a:t>Hypothesis: The </a:t>
            </a:r>
            <a:r>
              <a:rPr lang="en-US" u="sng" dirty="0">
                <a:solidFill>
                  <a:schemeClr val="tx1"/>
                </a:solidFill>
              </a:rPr>
              <a:t>drug is much more effective in patients with high nasal mucus viscosity</a:t>
            </a:r>
          </a:p>
        </p:txBody>
      </p:sp>
    </p:spTree>
    <p:extLst>
      <p:ext uri="{BB962C8B-B14F-4D97-AF65-F5344CB8AC3E}">
        <p14:creationId xmlns:p14="http://schemas.microsoft.com/office/powerpoint/2010/main" val="294998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05" y="1981199"/>
            <a:ext cx="4391025" cy="3124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Mucus Viscosity -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60198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 smtClean="0"/>
              <a:t>The coefficients</a:t>
            </a:r>
          </a:p>
          <a:p>
            <a:pPr marL="0" indent="0">
              <a:buNone/>
            </a:pPr>
            <a:r>
              <a:rPr lang="en-US" sz="1400" dirty="0" smtClean="0"/>
              <a:t>		  Estimate    Std</a:t>
            </a:r>
            <a:r>
              <a:rPr lang="en-US" sz="1400" dirty="0"/>
              <a:t>. Error  </a:t>
            </a:r>
            <a:r>
              <a:rPr lang="en-US" sz="1400" dirty="0" smtClean="0"/>
              <a:t>z </a:t>
            </a:r>
            <a:r>
              <a:rPr lang="en-US" sz="1400" dirty="0"/>
              <a:t>value </a:t>
            </a:r>
            <a:r>
              <a:rPr lang="en-US" sz="1400" dirty="0" smtClean="0"/>
              <a:t>	</a:t>
            </a:r>
            <a:r>
              <a:rPr lang="en-US" sz="1400" dirty="0" err="1" smtClean="0"/>
              <a:t>Pr</a:t>
            </a:r>
            <a:r>
              <a:rPr lang="en-US" sz="1400" dirty="0"/>
              <a:t>(&gt;|z|)    </a:t>
            </a:r>
          </a:p>
          <a:p>
            <a:pPr marL="0" indent="0">
              <a:buNone/>
            </a:pPr>
            <a:r>
              <a:rPr lang="en-US" sz="1400" dirty="0"/>
              <a:t>(Intercept)               -0.65175    0.14715  -4.429 9.46e-06 ***</a:t>
            </a:r>
          </a:p>
          <a:p>
            <a:pPr marL="0" indent="0">
              <a:buNone/>
            </a:pPr>
            <a:r>
              <a:rPr lang="en-US" sz="1400" dirty="0"/>
              <a:t>treatment                </a:t>
            </a:r>
            <a:r>
              <a:rPr lang="en-US" sz="1400" dirty="0" smtClean="0">
                <a:solidFill>
                  <a:srgbClr val="7030A0"/>
                </a:solidFill>
              </a:rPr>
              <a:t>0.13524 </a:t>
            </a:r>
            <a:r>
              <a:rPr lang="en-US" sz="1400" dirty="0" smtClean="0"/>
              <a:t>   </a:t>
            </a:r>
            <a:r>
              <a:rPr lang="en-US" sz="1400" dirty="0"/>
              <a:t>0.23319   0.580   0.5619    </a:t>
            </a:r>
          </a:p>
          <a:p>
            <a:pPr marL="0" indent="0">
              <a:buNone/>
            </a:pPr>
            <a:r>
              <a:rPr lang="en-US" sz="1400" dirty="0" err="1"/>
              <a:t>mucus.viscosity</a:t>
            </a:r>
            <a:r>
              <a:rPr lang="en-US" sz="1400" dirty="0"/>
              <a:t>           </a:t>
            </a:r>
            <a:r>
              <a:rPr lang="en-US" sz="1400" dirty="0" smtClean="0"/>
              <a:t>0.05883    </a:t>
            </a:r>
            <a:r>
              <a:rPr lang="en-US" sz="1400" dirty="0"/>
              <a:t>0.08332   0.706   0.4801    </a:t>
            </a:r>
          </a:p>
          <a:p>
            <a:pPr marL="0" indent="0">
              <a:buNone/>
            </a:pPr>
            <a:r>
              <a:rPr lang="en-US" sz="1400" dirty="0" err="1" smtClean="0"/>
              <a:t>treatment:mucus.viscosity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FF0000"/>
                </a:solidFill>
              </a:rPr>
              <a:t>-0.38216    </a:t>
            </a:r>
            <a:r>
              <a:rPr lang="en-US" sz="1400" dirty="0"/>
              <a:t>0.15524  -</a:t>
            </a:r>
            <a:r>
              <a:rPr lang="en-US" sz="1400" dirty="0" smtClean="0"/>
              <a:t>2.462   </a:t>
            </a:r>
            <a:r>
              <a:rPr lang="en-US" sz="1400" dirty="0"/>
              <a:t>0.0138 </a:t>
            </a:r>
            <a:r>
              <a:rPr lang="en-US" sz="1400" dirty="0" smtClean="0"/>
              <a:t>*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/>
            <a:r>
              <a:rPr lang="en-US" sz="2000" b="1" dirty="0" smtClean="0"/>
              <a:t>Covariance Matrix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                treatment        </a:t>
            </a:r>
            <a:r>
              <a:rPr lang="en-US" sz="1400" dirty="0" err="1" smtClean="0"/>
              <a:t>treatment:mucus.viscosity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treatment                  0.05437634          </a:t>
            </a:r>
            <a:r>
              <a:rPr lang="en-US" sz="1400" dirty="0" smtClean="0"/>
              <a:t>-</a:t>
            </a:r>
            <a:r>
              <a:rPr lang="en-US" sz="1400" dirty="0"/>
              <a:t>0.02804258</a:t>
            </a:r>
          </a:p>
          <a:p>
            <a:pPr marL="0" indent="0">
              <a:buNone/>
            </a:pPr>
            <a:r>
              <a:rPr lang="en-US" sz="1400" dirty="0" err="1"/>
              <a:t>treatment:mucus.viscosity</a:t>
            </a:r>
            <a:r>
              <a:rPr lang="en-US" sz="1400" dirty="0"/>
              <a:t> </a:t>
            </a:r>
            <a:r>
              <a:rPr lang="en-US" sz="1400" dirty="0" smtClean="0"/>
              <a:t>   -</a:t>
            </a:r>
            <a:r>
              <a:rPr lang="en-US" sz="1400" dirty="0"/>
              <a:t>0.02804258         </a:t>
            </a:r>
            <a:r>
              <a:rPr lang="en-US" sz="1400" dirty="0" smtClean="0"/>
              <a:t>0.02409858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18412" y="1676401"/>
            <a:ext cx="3733799" cy="3733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 err="1" smtClean="0"/>
              <a:t>P_value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v.s</a:t>
            </a:r>
            <a:r>
              <a:rPr lang="en-US" sz="2000" b="1" dirty="0" smtClean="0"/>
              <a:t>. mucus viscosity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9305716" y="3184574"/>
            <a:ext cx="18669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cutoff is 1.20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92356" y="3617448"/>
            <a:ext cx="416706" cy="6477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3811" y="5901397"/>
            <a:ext cx="10363201" cy="80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smtClean="0"/>
              <a:t>The higher the mucus viscosity is, the more significant is the treatment effect.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When the mucus viscosity is higher than 1.20 the treatment effect is significant.</a:t>
            </a:r>
            <a:endParaRPr lang="en-US" sz="2000" dirty="0"/>
          </a:p>
        </p:txBody>
      </p:sp>
      <p:sp>
        <p:nvSpPr>
          <p:cNvPr id="11" name="Down Arrow 10"/>
          <p:cNvSpPr/>
          <p:nvPr/>
        </p:nvSpPr>
        <p:spPr>
          <a:xfrm>
            <a:off x="4341812" y="5562600"/>
            <a:ext cx="3810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032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0</TotalTime>
  <Words>738</Words>
  <Application>Microsoft Office PowerPoint</Application>
  <PresentationFormat>Custom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Euphemia</vt:lpstr>
      <vt:lpstr>Serenity 16x9</vt:lpstr>
      <vt:lpstr>The Effect of Nasal Mucus Viscosity on Annual Nosebleed Rates</vt:lpstr>
      <vt:lpstr>Content  </vt:lpstr>
      <vt:lpstr>Motivation</vt:lpstr>
      <vt:lpstr>Motivation</vt:lpstr>
      <vt:lpstr>Expletory Analysis</vt:lpstr>
      <vt:lpstr>Data Summary</vt:lpstr>
      <vt:lpstr>Overall Effectiveness</vt:lpstr>
      <vt:lpstr>Effect of Mucus Viscosity - Method</vt:lpstr>
      <vt:lpstr>Effect of Mucus Viscosity - Result</vt:lpstr>
      <vt:lpstr>Effect of Tissue Usage</vt:lpstr>
      <vt:lpstr>Statistical Model</vt:lpstr>
      <vt:lpstr>Statistical Model - Methodology</vt:lpstr>
      <vt:lpstr>Statistical Model - Result</vt:lpstr>
      <vt:lpstr>Simulation Using Statistical Model</vt:lpstr>
      <vt:lpstr>Simulation Scenario</vt:lpstr>
      <vt:lpstr>Simulation Results</vt:lpstr>
      <vt:lpstr>Summary</vt:lpstr>
      <vt:lpstr>Appendix: LASSO/Elastic Net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2016-03-13T20:57:16Z</dcterms:created>
  <dcterms:modified xsi:type="dcterms:W3CDTF">2016-03-17T01:04:37Z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TC028011099991</vt:lpwstr>
  </property>
</Properties>
</file>