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7" r:id="rId3"/>
    <p:sldId id="272" r:id="rId4"/>
    <p:sldId id="258" r:id="rId5"/>
    <p:sldId id="264" r:id="rId6"/>
    <p:sldId id="277" r:id="rId7"/>
    <p:sldId id="279" r:id="rId8"/>
    <p:sldId id="281" r:id="rId9"/>
    <p:sldId id="278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65" r:id="rId20"/>
    <p:sldId id="273" r:id="rId21"/>
    <p:sldId id="275" r:id="rId22"/>
    <p:sldId id="267" r:id="rId23"/>
    <p:sldId id="269" r:id="rId24"/>
    <p:sldId id="276" r:id="rId25"/>
    <p:sldId id="262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>
      <p:cViewPr varScale="1">
        <p:scale>
          <a:sx n="83" d="100"/>
          <a:sy n="83" d="100"/>
        </p:scale>
        <p:origin x="114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2007_Workbook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68770536"/>
        <c:axId val="368767008"/>
      </c:barChart>
      <c:catAx>
        <c:axId val="368770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67008"/>
        <c:crosses val="autoZero"/>
        <c:auto val="1"/>
        <c:lblAlgn val="ctr"/>
        <c:lblOffset val="100"/>
        <c:noMultiLvlLbl val="0"/>
      </c:catAx>
      <c:valAx>
        <c:axId val="36876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70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46BDD-CA72-48F2-BE8C-F82CCFFB0DBE}" type="doc">
      <dgm:prSet loTypeId="urn:microsoft.com/office/officeart/2005/8/layout/hList9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F46F06-3DF2-4911-BCDA-55B38875805A}">
      <dgm:prSet phldrT="[Text]"/>
      <dgm:spPr/>
      <dgm:t>
        <a:bodyPr/>
        <a:lstStyle/>
        <a:p>
          <a:r>
            <a:rPr lang="en-US" smtClean="0"/>
            <a:t>Group A</a:t>
          </a:r>
          <a:endParaRPr lang="en-US"/>
        </a:p>
      </dgm:t>
    </dgm:pt>
    <dgm:pt modelId="{29669FA9-BCDB-4E04-BCBD-ADB6BBFECA77}" type="parTrans" cxnId="{3167943C-B617-47EE-AB4E-F103014F0B0F}">
      <dgm:prSet/>
      <dgm:spPr/>
      <dgm:t>
        <a:bodyPr/>
        <a:lstStyle/>
        <a:p>
          <a:endParaRPr lang="en-US"/>
        </a:p>
      </dgm:t>
    </dgm:pt>
    <dgm:pt modelId="{A2AB0762-8DE6-4EC9-8643-86B41C470FE8}" type="sibTrans" cxnId="{3167943C-B617-47EE-AB4E-F103014F0B0F}">
      <dgm:prSet/>
      <dgm:spPr/>
      <dgm:t>
        <a:bodyPr/>
        <a:lstStyle/>
        <a:p>
          <a:endParaRPr lang="en-US"/>
        </a:p>
      </dgm:t>
    </dgm:pt>
    <dgm:pt modelId="{20BB34D1-39DB-4D4A-8F74-38BB6AD52986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8369DE2E-05BE-4F58-ACF4-FFA3BF09D772}" type="parTrans" cxnId="{B4712C0E-A30F-43CC-BC2E-1C5644020AC8}">
      <dgm:prSet/>
      <dgm:spPr/>
      <dgm:t>
        <a:bodyPr/>
        <a:lstStyle/>
        <a:p>
          <a:endParaRPr lang="en-US"/>
        </a:p>
      </dgm:t>
    </dgm:pt>
    <dgm:pt modelId="{84668B4B-C68E-4C7B-8232-D5A08E3BE881}" type="sibTrans" cxnId="{B4712C0E-A30F-43CC-BC2E-1C5644020AC8}">
      <dgm:prSet/>
      <dgm:spPr/>
      <dgm:t>
        <a:bodyPr/>
        <a:lstStyle/>
        <a:p>
          <a:endParaRPr lang="en-US"/>
        </a:p>
      </dgm:t>
    </dgm:pt>
    <dgm:pt modelId="{76A93280-A4EB-4F31-BCFF-BD984FEDD50F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1C92D782-B050-4892-9519-839E2BD7B42C}" type="parTrans" cxnId="{FE330E5A-EA72-4133-BB4C-B1C3A357F977}">
      <dgm:prSet/>
      <dgm:spPr/>
      <dgm:t>
        <a:bodyPr/>
        <a:lstStyle/>
        <a:p>
          <a:endParaRPr lang="en-US"/>
        </a:p>
      </dgm:t>
    </dgm:pt>
    <dgm:pt modelId="{8240E23B-34F6-439D-92CA-C802127A8D7A}" type="sibTrans" cxnId="{FE330E5A-EA72-4133-BB4C-B1C3A357F977}">
      <dgm:prSet/>
      <dgm:spPr/>
      <dgm:t>
        <a:bodyPr/>
        <a:lstStyle/>
        <a:p>
          <a:endParaRPr lang="en-US"/>
        </a:p>
      </dgm:t>
    </dgm:pt>
    <dgm:pt modelId="{D8FC5610-3898-4562-A903-BD6F3DA6CF69}">
      <dgm:prSet phldrT="[Text]"/>
      <dgm:spPr/>
      <dgm:t>
        <a:bodyPr/>
        <a:lstStyle/>
        <a:p>
          <a:r>
            <a:rPr lang="en-US" dirty="0" smtClean="0"/>
            <a:t>Group B</a:t>
          </a:r>
          <a:endParaRPr lang="en-US" dirty="0"/>
        </a:p>
      </dgm:t>
    </dgm:pt>
    <dgm:pt modelId="{363A8C60-CC8B-4A97-9DB3-77D22A0D0C49}" type="parTrans" cxnId="{4676E083-2700-4795-A813-45405EB1FF52}">
      <dgm:prSet/>
      <dgm:spPr/>
      <dgm:t>
        <a:bodyPr/>
        <a:lstStyle/>
        <a:p>
          <a:endParaRPr lang="en-US"/>
        </a:p>
      </dgm:t>
    </dgm:pt>
    <dgm:pt modelId="{5AE2A356-4C4D-431C-9D04-8B80B25413E5}" type="sibTrans" cxnId="{4676E083-2700-4795-A813-45405EB1FF52}">
      <dgm:prSet/>
      <dgm:spPr/>
      <dgm:t>
        <a:bodyPr/>
        <a:lstStyle/>
        <a:p>
          <a:endParaRPr lang="en-US"/>
        </a:p>
      </dgm:t>
    </dgm:pt>
    <dgm:pt modelId="{A7DD8379-771D-49D5-B4B6-C11A31BBB56A}">
      <dgm:prSet phldrT="[Text]"/>
      <dgm:spPr/>
      <dgm:t>
        <a:bodyPr/>
        <a:lstStyle/>
        <a:p>
          <a:r>
            <a:rPr lang="en-US" dirty="0" smtClean="0"/>
            <a:t>Task 1</a:t>
          </a:r>
          <a:endParaRPr lang="en-US" dirty="0"/>
        </a:p>
      </dgm:t>
    </dgm:pt>
    <dgm:pt modelId="{0B19244D-3C32-4E60-9E2E-00B7CE0082EB}" type="parTrans" cxnId="{8D4A74BD-0C6E-4A29-8A1B-8253B76608B2}">
      <dgm:prSet/>
      <dgm:spPr/>
      <dgm:t>
        <a:bodyPr/>
        <a:lstStyle/>
        <a:p>
          <a:endParaRPr lang="en-US"/>
        </a:p>
      </dgm:t>
    </dgm:pt>
    <dgm:pt modelId="{15F7A114-8617-4D09-8B60-367816E92F8F}" type="sibTrans" cxnId="{8D4A74BD-0C6E-4A29-8A1B-8253B76608B2}">
      <dgm:prSet/>
      <dgm:spPr/>
      <dgm:t>
        <a:bodyPr/>
        <a:lstStyle/>
        <a:p>
          <a:endParaRPr lang="en-US"/>
        </a:p>
      </dgm:t>
    </dgm:pt>
    <dgm:pt modelId="{82DE7D47-D1BA-4E59-B361-CA2ABACE2EAA}">
      <dgm:prSet phldrT="[Text]"/>
      <dgm:spPr/>
      <dgm:t>
        <a:bodyPr/>
        <a:lstStyle/>
        <a:p>
          <a:r>
            <a:rPr lang="en-US" dirty="0" smtClean="0"/>
            <a:t>Task 2</a:t>
          </a:r>
          <a:endParaRPr lang="en-US" dirty="0"/>
        </a:p>
      </dgm:t>
    </dgm:pt>
    <dgm:pt modelId="{C52F8A1B-113A-4D30-8213-61F9BB506ABD}" type="parTrans" cxnId="{834B86CB-DE42-43CD-83DC-932EBE0D87AF}">
      <dgm:prSet/>
      <dgm:spPr/>
      <dgm:t>
        <a:bodyPr/>
        <a:lstStyle/>
        <a:p>
          <a:endParaRPr lang="en-US"/>
        </a:p>
      </dgm:t>
    </dgm:pt>
    <dgm:pt modelId="{B40BEF04-9AE4-4445-A2EE-81C5B4E33F66}" type="sibTrans" cxnId="{834B86CB-DE42-43CD-83DC-932EBE0D87AF}">
      <dgm:prSet/>
      <dgm:spPr/>
      <dgm:t>
        <a:bodyPr/>
        <a:lstStyle/>
        <a:p>
          <a:endParaRPr lang="en-US"/>
        </a:p>
      </dgm:t>
    </dgm:pt>
    <dgm:pt modelId="{5C2E62E1-1403-45CD-B00A-19CE535DF946}">
      <dgm:prSet phldrT="[Text]"/>
      <dgm:spPr/>
      <dgm:t>
        <a:bodyPr/>
        <a:lstStyle/>
        <a:p>
          <a:r>
            <a:rPr lang="en-US" dirty="0" smtClean="0"/>
            <a:t>Task 3</a:t>
          </a:r>
          <a:endParaRPr lang="en-US" dirty="0"/>
        </a:p>
      </dgm:t>
    </dgm:pt>
    <dgm:pt modelId="{EE0448C6-4814-4B68-ACC1-347848103E0C}" type="parTrans" cxnId="{9BDBEAE5-E1B1-48A7-BFAA-1A87CC3DA916}">
      <dgm:prSet/>
      <dgm:spPr/>
      <dgm:t>
        <a:bodyPr/>
        <a:lstStyle/>
        <a:p>
          <a:endParaRPr lang="en-US"/>
        </a:p>
      </dgm:t>
    </dgm:pt>
    <dgm:pt modelId="{6BC58D2C-77DC-4035-AD05-0A299B3D518A}" type="sibTrans" cxnId="{9BDBEAE5-E1B1-48A7-BFAA-1A87CC3DA916}">
      <dgm:prSet/>
      <dgm:spPr/>
      <dgm:t>
        <a:bodyPr/>
        <a:lstStyle/>
        <a:p>
          <a:endParaRPr lang="en-US"/>
        </a:p>
      </dgm:t>
    </dgm:pt>
    <dgm:pt modelId="{BDEF73D4-A90F-47F6-B3DA-2F04BE3F9A65}">
      <dgm:prSet phldrT="[Text]"/>
      <dgm:spPr/>
      <dgm:t>
        <a:bodyPr/>
        <a:lstStyle/>
        <a:p>
          <a:r>
            <a:rPr lang="en-US" dirty="0" smtClean="0"/>
            <a:t>Task 4</a:t>
          </a:r>
          <a:endParaRPr lang="en-US" dirty="0"/>
        </a:p>
      </dgm:t>
    </dgm:pt>
    <dgm:pt modelId="{750E37C7-4809-437E-B264-95D9E7B43C5C}" type="parTrans" cxnId="{03C54D89-F077-417B-BE1A-25171ECDBA88}">
      <dgm:prSet/>
      <dgm:spPr/>
      <dgm:t>
        <a:bodyPr/>
        <a:lstStyle/>
        <a:p>
          <a:endParaRPr lang="en-US"/>
        </a:p>
      </dgm:t>
    </dgm:pt>
    <dgm:pt modelId="{12FD805F-A963-4162-926A-F9804E7816BA}" type="sibTrans" cxnId="{03C54D89-F077-417B-BE1A-25171ECDBA88}">
      <dgm:prSet/>
      <dgm:spPr/>
      <dgm:t>
        <a:bodyPr/>
        <a:lstStyle/>
        <a:p>
          <a:endParaRPr lang="en-US"/>
        </a:p>
      </dgm:t>
    </dgm:pt>
    <dgm:pt modelId="{7D8E1F04-2EC1-492B-95D5-816B90057241}">
      <dgm:prSet phldrT="[Text]"/>
      <dgm:spPr/>
      <dgm:t>
        <a:bodyPr/>
        <a:lstStyle/>
        <a:p>
          <a:r>
            <a:rPr lang="en-US" dirty="0" smtClean="0"/>
            <a:t>Task 3</a:t>
          </a:r>
          <a:endParaRPr lang="en-US" dirty="0"/>
        </a:p>
      </dgm:t>
    </dgm:pt>
    <dgm:pt modelId="{BA811E1A-C0E6-4424-8694-357D9968236A}" type="parTrans" cxnId="{48D50064-F6E3-4849-BB22-F8FEC72D1FB5}">
      <dgm:prSet/>
      <dgm:spPr/>
      <dgm:t>
        <a:bodyPr/>
        <a:lstStyle/>
        <a:p>
          <a:endParaRPr lang="en-US"/>
        </a:p>
      </dgm:t>
    </dgm:pt>
    <dgm:pt modelId="{92F21B56-22F8-4FB6-A393-4142B762765A}" type="sibTrans" cxnId="{48D50064-F6E3-4849-BB22-F8FEC72D1FB5}">
      <dgm:prSet/>
      <dgm:spPr/>
      <dgm:t>
        <a:bodyPr/>
        <a:lstStyle/>
        <a:p>
          <a:endParaRPr lang="en-US"/>
        </a:p>
      </dgm:t>
    </dgm:pt>
    <dgm:pt modelId="{E6A0252F-27F3-486D-A278-6B92C212A3A8}" type="pres">
      <dgm:prSet presAssocID="{6DD46BDD-CA72-48F2-BE8C-F82CCFFB0DBE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5071D52C-AA9E-4418-938D-D9AD58968FE7}" type="pres">
      <dgm:prSet presAssocID="{D9F46F06-3DF2-4911-BCDA-55B38875805A}" presName="posSpace" presStyleCnt="0"/>
      <dgm:spPr/>
    </dgm:pt>
    <dgm:pt modelId="{FFEF8555-8D54-4A33-94C4-F0131C0452B0}" type="pres">
      <dgm:prSet presAssocID="{D9F46F06-3DF2-4911-BCDA-55B38875805A}" presName="vertFlow" presStyleCnt="0"/>
      <dgm:spPr/>
    </dgm:pt>
    <dgm:pt modelId="{2632CC26-A159-4F77-B9CB-DD0FCE2A5829}" type="pres">
      <dgm:prSet presAssocID="{D9F46F06-3DF2-4911-BCDA-55B38875805A}" presName="topSpace" presStyleCnt="0"/>
      <dgm:spPr/>
    </dgm:pt>
    <dgm:pt modelId="{F09D65A3-FDB3-4381-9285-A7B1A6BBA703}" type="pres">
      <dgm:prSet presAssocID="{D9F46F06-3DF2-4911-BCDA-55B38875805A}" presName="firstComp" presStyleCnt="0"/>
      <dgm:spPr/>
    </dgm:pt>
    <dgm:pt modelId="{A40B6350-F943-41DE-88CA-6BB1201D312F}" type="pres">
      <dgm:prSet presAssocID="{D9F46F06-3DF2-4911-BCDA-55B38875805A}" presName="firstChild" presStyleLbl="bgAccFollowNode1" presStyleIdx="0" presStyleCnt="7"/>
      <dgm:spPr/>
      <dgm:t>
        <a:bodyPr/>
        <a:lstStyle/>
        <a:p>
          <a:endParaRPr lang="en-US"/>
        </a:p>
      </dgm:t>
    </dgm:pt>
    <dgm:pt modelId="{6C5D3B8C-8A0C-4B1F-9A82-E2BB97071881}" type="pres">
      <dgm:prSet presAssocID="{D9F46F06-3DF2-4911-BCDA-55B38875805A}" presName="firstChildTx" presStyleLbl="b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2656E-8773-4CA9-B60F-C6D15F79706B}" type="pres">
      <dgm:prSet presAssocID="{76A93280-A4EB-4F31-BCFF-BD984FEDD50F}" presName="comp" presStyleCnt="0"/>
      <dgm:spPr/>
    </dgm:pt>
    <dgm:pt modelId="{FC1F2FE6-58F5-420D-9DE7-5BAB2796B2E2}" type="pres">
      <dgm:prSet presAssocID="{76A93280-A4EB-4F31-BCFF-BD984FEDD50F}" presName="child" presStyleLbl="bgAccFollowNode1" presStyleIdx="1" presStyleCnt="7"/>
      <dgm:spPr/>
      <dgm:t>
        <a:bodyPr/>
        <a:lstStyle/>
        <a:p>
          <a:endParaRPr lang="en-US"/>
        </a:p>
      </dgm:t>
    </dgm:pt>
    <dgm:pt modelId="{D67FA1D0-5919-4B16-8C64-A2C6C1973777}" type="pres">
      <dgm:prSet presAssocID="{76A93280-A4EB-4F31-BCFF-BD984FEDD50F}" presName="childTx" presStyleLbl="b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DD63A-36B0-4775-9DA4-4773BF8A6466}" type="pres">
      <dgm:prSet presAssocID="{7D8E1F04-2EC1-492B-95D5-816B90057241}" presName="comp" presStyleCnt="0"/>
      <dgm:spPr/>
    </dgm:pt>
    <dgm:pt modelId="{DED3BFC3-544F-42E5-9E1A-77C53311601F}" type="pres">
      <dgm:prSet presAssocID="{7D8E1F04-2EC1-492B-95D5-816B90057241}" presName="child" presStyleLbl="bgAccFollowNode1" presStyleIdx="2" presStyleCnt="7"/>
      <dgm:spPr/>
      <dgm:t>
        <a:bodyPr/>
        <a:lstStyle/>
        <a:p>
          <a:endParaRPr lang="en-US"/>
        </a:p>
      </dgm:t>
    </dgm:pt>
    <dgm:pt modelId="{6B465FD3-423E-46A4-B126-2F4B3649D9B1}" type="pres">
      <dgm:prSet presAssocID="{7D8E1F04-2EC1-492B-95D5-816B90057241}" presName="childTx" presStyleLbl="b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A6DAB-1E58-429F-9DD7-50E4A0208591}" type="pres">
      <dgm:prSet presAssocID="{D9F46F06-3DF2-4911-BCDA-55B38875805A}" presName="negSpace" presStyleCnt="0"/>
      <dgm:spPr/>
    </dgm:pt>
    <dgm:pt modelId="{0D82DEB6-674D-425E-9C14-81B86C0A54B4}" type="pres">
      <dgm:prSet presAssocID="{D9F46F06-3DF2-4911-BCDA-55B38875805A}" presName="circle" presStyleLbl="node1" presStyleIdx="0" presStyleCnt="2"/>
      <dgm:spPr/>
      <dgm:t>
        <a:bodyPr/>
        <a:lstStyle/>
        <a:p>
          <a:endParaRPr lang="en-US"/>
        </a:p>
      </dgm:t>
    </dgm:pt>
    <dgm:pt modelId="{2D8D3251-0350-4344-BA0C-FE8B1C9F6531}" type="pres">
      <dgm:prSet presAssocID="{A2AB0762-8DE6-4EC9-8643-86B41C470FE8}" presName="transSpace" presStyleCnt="0"/>
      <dgm:spPr/>
    </dgm:pt>
    <dgm:pt modelId="{89065BC9-C7DE-4A6E-83CF-F45A6BD1CF92}" type="pres">
      <dgm:prSet presAssocID="{D8FC5610-3898-4562-A903-BD6F3DA6CF69}" presName="posSpace" presStyleCnt="0"/>
      <dgm:spPr/>
    </dgm:pt>
    <dgm:pt modelId="{9E863EE2-5F29-4FCF-879E-F83626B5334D}" type="pres">
      <dgm:prSet presAssocID="{D8FC5610-3898-4562-A903-BD6F3DA6CF69}" presName="vertFlow" presStyleCnt="0"/>
      <dgm:spPr/>
    </dgm:pt>
    <dgm:pt modelId="{087939FA-F74E-4918-A009-A7DBEE2A184D}" type="pres">
      <dgm:prSet presAssocID="{D8FC5610-3898-4562-A903-BD6F3DA6CF69}" presName="topSpace" presStyleCnt="0"/>
      <dgm:spPr/>
    </dgm:pt>
    <dgm:pt modelId="{9786080E-37A0-400B-9482-48F2EF7F4F7D}" type="pres">
      <dgm:prSet presAssocID="{D8FC5610-3898-4562-A903-BD6F3DA6CF69}" presName="firstComp" presStyleCnt="0"/>
      <dgm:spPr/>
    </dgm:pt>
    <dgm:pt modelId="{7FFBCDDD-B00A-4BA8-8ADF-9DC37CB99996}" type="pres">
      <dgm:prSet presAssocID="{D8FC5610-3898-4562-A903-BD6F3DA6CF69}" presName="firstChild" presStyleLbl="bgAccFollowNode1" presStyleIdx="3" presStyleCnt="7"/>
      <dgm:spPr/>
      <dgm:t>
        <a:bodyPr/>
        <a:lstStyle/>
        <a:p>
          <a:endParaRPr lang="en-US"/>
        </a:p>
      </dgm:t>
    </dgm:pt>
    <dgm:pt modelId="{47E0465A-EF86-488A-B4C6-C29755B5BE61}" type="pres">
      <dgm:prSet presAssocID="{D8FC5610-3898-4562-A903-BD6F3DA6CF69}" presName="firstChildTx" presStyleLbl="b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EF1C77-9E25-4E15-B712-C5823488DB23}" type="pres">
      <dgm:prSet presAssocID="{82DE7D47-D1BA-4E59-B361-CA2ABACE2EAA}" presName="comp" presStyleCnt="0"/>
      <dgm:spPr/>
    </dgm:pt>
    <dgm:pt modelId="{EED1BF07-D58F-4D25-83B2-A74ACCD15F57}" type="pres">
      <dgm:prSet presAssocID="{82DE7D47-D1BA-4E59-B361-CA2ABACE2EAA}" presName="child" presStyleLbl="bgAccFollowNode1" presStyleIdx="4" presStyleCnt="7"/>
      <dgm:spPr/>
      <dgm:t>
        <a:bodyPr/>
        <a:lstStyle/>
        <a:p>
          <a:endParaRPr lang="en-US"/>
        </a:p>
      </dgm:t>
    </dgm:pt>
    <dgm:pt modelId="{F0988B4C-7B8E-4C08-BE26-049D5A1C506F}" type="pres">
      <dgm:prSet presAssocID="{82DE7D47-D1BA-4E59-B361-CA2ABACE2EAA}" presName="childTx" presStyleLbl="b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5D0F05-0A40-4F15-8D76-CBD433BB39FA}" type="pres">
      <dgm:prSet presAssocID="{5C2E62E1-1403-45CD-B00A-19CE535DF946}" presName="comp" presStyleCnt="0"/>
      <dgm:spPr/>
    </dgm:pt>
    <dgm:pt modelId="{7CECBCE6-61D1-44D5-BAA1-80ECE8E9F578}" type="pres">
      <dgm:prSet presAssocID="{5C2E62E1-1403-45CD-B00A-19CE535DF946}" presName="child" presStyleLbl="bgAccFollowNode1" presStyleIdx="5" presStyleCnt="7"/>
      <dgm:spPr/>
      <dgm:t>
        <a:bodyPr/>
        <a:lstStyle/>
        <a:p>
          <a:endParaRPr lang="en-US"/>
        </a:p>
      </dgm:t>
    </dgm:pt>
    <dgm:pt modelId="{B160A640-759B-4A42-9C41-425543D560F9}" type="pres">
      <dgm:prSet presAssocID="{5C2E62E1-1403-45CD-B00A-19CE535DF946}" presName="childTx" presStyleLbl="b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903465-EF60-4BF8-8B85-A822E4627704}" type="pres">
      <dgm:prSet presAssocID="{BDEF73D4-A90F-47F6-B3DA-2F04BE3F9A65}" presName="comp" presStyleCnt="0"/>
      <dgm:spPr/>
    </dgm:pt>
    <dgm:pt modelId="{8E90FD15-88E0-4BBF-A32D-3DD4F1311E2F}" type="pres">
      <dgm:prSet presAssocID="{BDEF73D4-A90F-47F6-B3DA-2F04BE3F9A65}" presName="child" presStyleLbl="bgAccFollowNode1" presStyleIdx="6" presStyleCnt="7"/>
      <dgm:spPr/>
      <dgm:t>
        <a:bodyPr/>
        <a:lstStyle/>
        <a:p>
          <a:endParaRPr lang="en-US"/>
        </a:p>
      </dgm:t>
    </dgm:pt>
    <dgm:pt modelId="{2134C435-CC64-4681-9A84-836C05B6021C}" type="pres">
      <dgm:prSet presAssocID="{BDEF73D4-A90F-47F6-B3DA-2F04BE3F9A65}" presName="childTx" presStyleLbl="b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F3580-08E0-4C3E-8D2C-63C251CEBC97}" type="pres">
      <dgm:prSet presAssocID="{D8FC5610-3898-4562-A903-BD6F3DA6CF69}" presName="negSpace" presStyleCnt="0"/>
      <dgm:spPr/>
    </dgm:pt>
    <dgm:pt modelId="{2518DF80-CA43-4EFA-A570-D6C994F07512}" type="pres">
      <dgm:prSet presAssocID="{D8FC5610-3898-4562-A903-BD6F3DA6CF69}" presName="circle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2901B29A-F062-4CBE-8B06-5E5D35CE743A}" type="presOf" srcId="{5C2E62E1-1403-45CD-B00A-19CE535DF946}" destId="{7CECBCE6-61D1-44D5-BAA1-80ECE8E9F578}" srcOrd="0" destOrd="0" presId="urn:microsoft.com/office/officeart/2005/8/layout/hList9"/>
    <dgm:cxn modelId="{01923391-779E-4964-AE54-107B62209B7B}" type="presOf" srcId="{6DD46BDD-CA72-48F2-BE8C-F82CCFFB0DBE}" destId="{E6A0252F-27F3-486D-A278-6B92C212A3A8}" srcOrd="0" destOrd="0" presId="urn:microsoft.com/office/officeart/2005/8/layout/hList9"/>
    <dgm:cxn modelId="{3CE9D6CB-191F-408E-91CC-1F7FE56A5047}" type="presOf" srcId="{7D8E1F04-2EC1-492B-95D5-816B90057241}" destId="{DED3BFC3-544F-42E5-9E1A-77C53311601F}" srcOrd="0" destOrd="0" presId="urn:microsoft.com/office/officeart/2005/8/layout/hList9"/>
    <dgm:cxn modelId="{875555AF-CA8B-4AFE-A6B7-3F4465221C97}" type="presOf" srcId="{A7DD8379-771D-49D5-B4B6-C11A31BBB56A}" destId="{7FFBCDDD-B00A-4BA8-8ADF-9DC37CB99996}" srcOrd="0" destOrd="0" presId="urn:microsoft.com/office/officeart/2005/8/layout/hList9"/>
    <dgm:cxn modelId="{175558D3-18E1-45E2-851F-B338D73A0E1C}" type="presOf" srcId="{20BB34D1-39DB-4D4A-8F74-38BB6AD52986}" destId="{6C5D3B8C-8A0C-4B1F-9A82-E2BB97071881}" srcOrd="1" destOrd="0" presId="urn:microsoft.com/office/officeart/2005/8/layout/hList9"/>
    <dgm:cxn modelId="{46D92507-09F3-48E7-91C2-02DEF077520A}" type="presOf" srcId="{D8FC5610-3898-4562-A903-BD6F3DA6CF69}" destId="{2518DF80-CA43-4EFA-A570-D6C994F07512}" srcOrd="0" destOrd="0" presId="urn:microsoft.com/office/officeart/2005/8/layout/hList9"/>
    <dgm:cxn modelId="{B4712C0E-A30F-43CC-BC2E-1C5644020AC8}" srcId="{D9F46F06-3DF2-4911-BCDA-55B38875805A}" destId="{20BB34D1-39DB-4D4A-8F74-38BB6AD52986}" srcOrd="0" destOrd="0" parTransId="{8369DE2E-05BE-4F58-ACF4-FFA3BF09D772}" sibTransId="{84668B4B-C68E-4C7B-8232-D5A08E3BE881}"/>
    <dgm:cxn modelId="{5776125C-BA47-4DB3-9E56-C678CA0325CB}" type="presOf" srcId="{20BB34D1-39DB-4D4A-8F74-38BB6AD52986}" destId="{A40B6350-F943-41DE-88CA-6BB1201D312F}" srcOrd="0" destOrd="0" presId="urn:microsoft.com/office/officeart/2005/8/layout/hList9"/>
    <dgm:cxn modelId="{834B86CB-DE42-43CD-83DC-932EBE0D87AF}" srcId="{D8FC5610-3898-4562-A903-BD6F3DA6CF69}" destId="{82DE7D47-D1BA-4E59-B361-CA2ABACE2EAA}" srcOrd="1" destOrd="0" parTransId="{C52F8A1B-113A-4D30-8213-61F9BB506ABD}" sibTransId="{B40BEF04-9AE4-4445-A2EE-81C5B4E33F66}"/>
    <dgm:cxn modelId="{3167943C-B617-47EE-AB4E-F103014F0B0F}" srcId="{6DD46BDD-CA72-48F2-BE8C-F82CCFFB0DBE}" destId="{D9F46F06-3DF2-4911-BCDA-55B38875805A}" srcOrd="0" destOrd="0" parTransId="{29669FA9-BCDB-4E04-BCBD-ADB6BBFECA77}" sibTransId="{A2AB0762-8DE6-4EC9-8643-86B41C470FE8}"/>
    <dgm:cxn modelId="{4676E083-2700-4795-A813-45405EB1FF52}" srcId="{6DD46BDD-CA72-48F2-BE8C-F82CCFFB0DBE}" destId="{D8FC5610-3898-4562-A903-BD6F3DA6CF69}" srcOrd="1" destOrd="0" parTransId="{363A8C60-CC8B-4A97-9DB3-77D22A0D0C49}" sibTransId="{5AE2A356-4C4D-431C-9D04-8B80B25413E5}"/>
    <dgm:cxn modelId="{E3C2D008-D84F-4C45-9646-713C11B648EB}" type="presOf" srcId="{D9F46F06-3DF2-4911-BCDA-55B38875805A}" destId="{0D82DEB6-674D-425E-9C14-81B86C0A54B4}" srcOrd="0" destOrd="0" presId="urn:microsoft.com/office/officeart/2005/8/layout/hList9"/>
    <dgm:cxn modelId="{9E9B593A-9209-49CD-BE0A-49F0528C6831}" type="presOf" srcId="{82DE7D47-D1BA-4E59-B361-CA2ABACE2EAA}" destId="{F0988B4C-7B8E-4C08-BE26-049D5A1C506F}" srcOrd="1" destOrd="0" presId="urn:microsoft.com/office/officeart/2005/8/layout/hList9"/>
    <dgm:cxn modelId="{9BDBEAE5-E1B1-48A7-BFAA-1A87CC3DA916}" srcId="{D8FC5610-3898-4562-A903-BD6F3DA6CF69}" destId="{5C2E62E1-1403-45CD-B00A-19CE535DF946}" srcOrd="2" destOrd="0" parTransId="{EE0448C6-4814-4B68-ACC1-347848103E0C}" sibTransId="{6BC58D2C-77DC-4035-AD05-0A299B3D518A}"/>
    <dgm:cxn modelId="{8D4A74BD-0C6E-4A29-8A1B-8253B76608B2}" srcId="{D8FC5610-3898-4562-A903-BD6F3DA6CF69}" destId="{A7DD8379-771D-49D5-B4B6-C11A31BBB56A}" srcOrd="0" destOrd="0" parTransId="{0B19244D-3C32-4E60-9E2E-00B7CE0082EB}" sibTransId="{15F7A114-8617-4D09-8B60-367816E92F8F}"/>
    <dgm:cxn modelId="{BAD02640-4046-48F5-92F4-C61D2B4BF085}" type="presOf" srcId="{5C2E62E1-1403-45CD-B00A-19CE535DF946}" destId="{B160A640-759B-4A42-9C41-425543D560F9}" srcOrd="1" destOrd="0" presId="urn:microsoft.com/office/officeart/2005/8/layout/hList9"/>
    <dgm:cxn modelId="{FE330E5A-EA72-4133-BB4C-B1C3A357F977}" srcId="{D9F46F06-3DF2-4911-BCDA-55B38875805A}" destId="{76A93280-A4EB-4F31-BCFF-BD984FEDD50F}" srcOrd="1" destOrd="0" parTransId="{1C92D782-B050-4892-9519-839E2BD7B42C}" sibTransId="{8240E23B-34F6-439D-92CA-C802127A8D7A}"/>
    <dgm:cxn modelId="{21FE6DC7-5F6F-4FF8-B0C4-8D7F8A76E9BF}" type="presOf" srcId="{A7DD8379-771D-49D5-B4B6-C11A31BBB56A}" destId="{47E0465A-EF86-488A-B4C6-C29755B5BE61}" srcOrd="1" destOrd="0" presId="urn:microsoft.com/office/officeart/2005/8/layout/hList9"/>
    <dgm:cxn modelId="{D2008F22-9182-435A-BD07-E5AA242BB3BC}" type="presOf" srcId="{82DE7D47-D1BA-4E59-B361-CA2ABACE2EAA}" destId="{EED1BF07-D58F-4D25-83B2-A74ACCD15F57}" srcOrd="0" destOrd="0" presId="urn:microsoft.com/office/officeart/2005/8/layout/hList9"/>
    <dgm:cxn modelId="{19A7BF02-4860-4999-8640-45ED22DA323A}" type="presOf" srcId="{76A93280-A4EB-4F31-BCFF-BD984FEDD50F}" destId="{FC1F2FE6-58F5-420D-9DE7-5BAB2796B2E2}" srcOrd="0" destOrd="0" presId="urn:microsoft.com/office/officeart/2005/8/layout/hList9"/>
    <dgm:cxn modelId="{D1228834-4940-4BE8-8A4F-193BA215C362}" type="presOf" srcId="{76A93280-A4EB-4F31-BCFF-BD984FEDD50F}" destId="{D67FA1D0-5919-4B16-8C64-A2C6C1973777}" srcOrd="1" destOrd="0" presId="urn:microsoft.com/office/officeart/2005/8/layout/hList9"/>
    <dgm:cxn modelId="{48D50064-F6E3-4849-BB22-F8FEC72D1FB5}" srcId="{D9F46F06-3DF2-4911-BCDA-55B38875805A}" destId="{7D8E1F04-2EC1-492B-95D5-816B90057241}" srcOrd="2" destOrd="0" parTransId="{BA811E1A-C0E6-4424-8694-357D9968236A}" sibTransId="{92F21B56-22F8-4FB6-A393-4142B762765A}"/>
    <dgm:cxn modelId="{D5BE0BD8-37EB-4086-BEB5-392BA869D84A}" type="presOf" srcId="{BDEF73D4-A90F-47F6-B3DA-2F04BE3F9A65}" destId="{2134C435-CC64-4681-9A84-836C05B6021C}" srcOrd="1" destOrd="0" presId="urn:microsoft.com/office/officeart/2005/8/layout/hList9"/>
    <dgm:cxn modelId="{AFAC5088-2219-408A-9776-37BACE09AFE6}" type="presOf" srcId="{BDEF73D4-A90F-47F6-B3DA-2F04BE3F9A65}" destId="{8E90FD15-88E0-4BBF-A32D-3DD4F1311E2F}" srcOrd="0" destOrd="0" presId="urn:microsoft.com/office/officeart/2005/8/layout/hList9"/>
    <dgm:cxn modelId="{03C54D89-F077-417B-BE1A-25171ECDBA88}" srcId="{D8FC5610-3898-4562-A903-BD6F3DA6CF69}" destId="{BDEF73D4-A90F-47F6-B3DA-2F04BE3F9A65}" srcOrd="3" destOrd="0" parTransId="{750E37C7-4809-437E-B264-95D9E7B43C5C}" sibTransId="{12FD805F-A963-4162-926A-F9804E7816BA}"/>
    <dgm:cxn modelId="{3F5A0B10-5E21-40A2-8E6D-3C2AC124B109}" type="presOf" srcId="{7D8E1F04-2EC1-492B-95D5-816B90057241}" destId="{6B465FD3-423E-46A4-B126-2F4B3649D9B1}" srcOrd="1" destOrd="0" presId="urn:microsoft.com/office/officeart/2005/8/layout/hList9"/>
    <dgm:cxn modelId="{FE1B0D46-022A-4604-9E75-40EAEADBBA52}" type="presParOf" srcId="{E6A0252F-27F3-486D-A278-6B92C212A3A8}" destId="{5071D52C-AA9E-4418-938D-D9AD58968FE7}" srcOrd="0" destOrd="0" presId="urn:microsoft.com/office/officeart/2005/8/layout/hList9"/>
    <dgm:cxn modelId="{3663F3B5-F24D-43A9-9A2E-699309DDB9AD}" type="presParOf" srcId="{E6A0252F-27F3-486D-A278-6B92C212A3A8}" destId="{FFEF8555-8D54-4A33-94C4-F0131C0452B0}" srcOrd="1" destOrd="0" presId="urn:microsoft.com/office/officeart/2005/8/layout/hList9"/>
    <dgm:cxn modelId="{8122DDC6-99C6-4F78-AA48-E3DE80E4327A}" type="presParOf" srcId="{FFEF8555-8D54-4A33-94C4-F0131C0452B0}" destId="{2632CC26-A159-4F77-B9CB-DD0FCE2A5829}" srcOrd="0" destOrd="0" presId="urn:microsoft.com/office/officeart/2005/8/layout/hList9"/>
    <dgm:cxn modelId="{F583D60F-2896-40D1-B1A6-AC1DBE3F27A8}" type="presParOf" srcId="{FFEF8555-8D54-4A33-94C4-F0131C0452B0}" destId="{F09D65A3-FDB3-4381-9285-A7B1A6BBA703}" srcOrd="1" destOrd="0" presId="urn:microsoft.com/office/officeart/2005/8/layout/hList9"/>
    <dgm:cxn modelId="{E3B82652-BA89-4BF0-BDE8-207CACA094AD}" type="presParOf" srcId="{F09D65A3-FDB3-4381-9285-A7B1A6BBA703}" destId="{A40B6350-F943-41DE-88CA-6BB1201D312F}" srcOrd="0" destOrd="0" presId="urn:microsoft.com/office/officeart/2005/8/layout/hList9"/>
    <dgm:cxn modelId="{F24594D3-0E9E-42A4-B0A9-F39BFE8EA877}" type="presParOf" srcId="{F09D65A3-FDB3-4381-9285-A7B1A6BBA703}" destId="{6C5D3B8C-8A0C-4B1F-9A82-E2BB97071881}" srcOrd="1" destOrd="0" presId="urn:microsoft.com/office/officeart/2005/8/layout/hList9"/>
    <dgm:cxn modelId="{765F3D42-193B-4B3C-9CEA-6B32DF9FE40A}" type="presParOf" srcId="{FFEF8555-8D54-4A33-94C4-F0131C0452B0}" destId="{4202656E-8773-4CA9-B60F-C6D15F79706B}" srcOrd="2" destOrd="0" presId="urn:microsoft.com/office/officeart/2005/8/layout/hList9"/>
    <dgm:cxn modelId="{3BE414CB-5837-4A74-8F19-B9C0B7657425}" type="presParOf" srcId="{4202656E-8773-4CA9-B60F-C6D15F79706B}" destId="{FC1F2FE6-58F5-420D-9DE7-5BAB2796B2E2}" srcOrd="0" destOrd="0" presId="urn:microsoft.com/office/officeart/2005/8/layout/hList9"/>
    <dgm:cxn modelId="{7E80DAA4-675B-4681-BA31-6C88631EBF22}" type="presParOf" srcId="{4202656E-8773-4CA9-B60F-C6D15F79706B}" destId="{D67FA1D0-5919-4B16-8C64-A2C6C1973777}" srcOrd="1" destOrd="0" presId="urn:microsoft.com/office/officeart/2005/8/layout/hList9"/>
    <dgm:cxn modelId="{AB734F2A-71E0-4300-9111-AE41D229ECBE}" type="presParOf" srcId="{FFEF8555-8D54-4A33-94C4-F0131C0452B0}" destId="{9B6DD63A-36B0-4775-9DA4-4773BF8A6466}" srcOrd="3" destOrd="0" presId="urn:microsoft.com/office/officeart/2005/8/layout/hList9"/>
    <dgm:cxn modelId="{8A633084-211F-42CE-A02F-E50E1AA2DA95}" type="presParOf" srcId="{9B6DD63A-36B0-4775-9DA4-4773BF8A6466}" destId="{DED3BFC3-544F-42E5-9E1A-77C53311601F}" srcOrd="0" destOrd="0" presId="urn:microsoft.com/office/officeart/2005/8/layout/hList9"/>
    <dgm:cxn modelId="{4F11738F-3166-4B39-9B93-D0658B8BBDEC}" type="presParOf" srcId="{9B6DD63A-36B0-4775-9DA4-4773BF8A6466}" destId="{6B465FD3-423E-46A4-B126-2F4B3649D9B1}" srcOrd="1" destOrd="0" presId="urn:microsoft.com/office/officeart/2005/8/layout/hList9"/>
    <dgm:cxn modelId="{DC8064F3-37E6-473D-825D-B4FE5DE9E910}" type="presParOf" srcId="{E6A0252F-27F3-486D-A278-6B92C212A3A8}" destId="{F17A6DAB-1E58-429F-9DD7-50E4A0208591}" srcOrd="2" destOrd="0" presId="urn:microsoft.com/office/officeart/2005/8/layout/hList9"/>
    <dgm:cxn modelId="{DC3784CD-14A8-44AD-BF64-99822884F20A}" type="presParOf" srcId="{E6A0252F-27F3-486D-A278-6B92C212A3A8}" destId="{0D82DEB6-674D-425E-9C14-81B86C0A54B4}" srcOrd="3" destOrd="0" presId="urn:microsoft.com/office/officeart/2005/8/layout/hList9"/>
    <dgm:cxn modelId="{950C433E-1E77-4C3C-B677-545EAB858F1C}" type="presParOf" srcId="{E6A0252F-27F3-486D-A278-6B92C212A3A8}" destId="{2D8D3251-0350-4344-BA0C-FE8B1C9F6531}" srcOrd="4" destOrd="0" presId="urn:microsoft.com/office/officeart/2005/8/layout/hList9"/>
    <dgm:cxn modelId="{CC3F8541-6AF8-4123-99C7-0C68B4A2647C}" type="presParOf" srcId="{E6A0252F-27F3-486D-A278-6B92C212A3A8}" destId="{89065BC9-C7DE-4A6E-83CF-F45A6BD1CF92}" srcOrd="5" destOrd="0" presId="urn:microsoft.com/office/officeart/2005/8/layout/hList9"/>
    <dgm:cxn modelId="{7F80633B-2E00-486F-A49F-7F1CED0FB310}" type="presParOf" srcId="{E6A0252F-27F3-486D-A278-6B92C212A3A8}" destId="{9E863EE2-5F29-4FCF-879E-F83626B5334D}" srcOrd="6" destOrd="0" presId="urn:microsoft.com/office/officeart/2005/8/layout/hList9"/>
    <dgm:cxn modelId="{E1133432-7404-45CF-A1FF-DAEE325BEDD9}" type="presParOf" srcId="{9E863EE2-5F29-4FCF-879E-F83626B5334D}" destId="{087939FA-F74E-4918-A009-A7DBEE2A184D}" srcOrd="0" destOrd="0" presId="urn:microsoft.com/office/officeart/2005/8/layout/hList9"/>
    <dgm:cxn modelId="{00895F34-1371-4B89-864B-3FC2C7178722}" type="presParOf" srcId="{9E863EE2-5F29-4FCF-879E-F83626B5334D}" destId="{9786080E-37A0-400B-9482-48F2EF7F4F7D}" srcOrd="1" destOrd="0" presId="urn:microsoft.com/office/officeart/2005/8/layout/hList9"/>
    <dgm:cxn modelId="{773CBF24-77BA-4A98-AB6B-B24BB21A8DB5}" type="presParOf" srcId="{9786080E-37A0-400B-9482-48F2EF7F4F7D}" destId="{7FFBCDDD-B00A-4BA8-8ADF-9DC37CB99996}" srcOrd="0" destOrd="0" presId="urn:microsoft.com/office/officeart/2005/8/layout/hList9"/>
    <dgm:cxn modelId="{58B5BE6F-13BD-4DE4-9CD2-D21288B279AE}" type="presParOf" srcId="{9786080E-37A0-400B-9482-48F2EF7F4F7D}" destId="{47E0465A-EF86-488A-B4C6-C29755B5BE61}" srcOrd="1" destOrd="0" presId="urn:microsoft.com/office/officeart/2005/8/layout/hList9"/>
    <dgm:cxn modelId="{238B6808-4F1B-40C0-BBC8-EBE7862342B5}" type="presParOf" srcId="{9E863EE2-5F29-4FCF-879E-F83626B5334D}" destId="{04EF1C77-9E25-4E15-B712-C5823488DB23}" srcOrd="2" destOrd="0" presId="urn:microsoft.com/office/officeart/2005/8/layout/hList9"/>
    <dgm:cxn modelId="{E33B2555-EA37-4AE9-BF4A-991D382EDCFC}" type="presParOf" srcId="{04EF1C77-9E25-4E15-B712-C5823488DB23}" destId="{EED1BF07-D58F-4D25-83B2-A74ACCD15F57}" srcOrd="0" destOrd="0" presId="urn:microsoft.com/office/officeart/2005/8/layout/hList9"/>
    <dgm:cxn modelId="{DCF3A755-421A-488E-AD8B-62388EAB8252}" type="presParOf" srcId="{04EF1C77-9E25-4E15-B712-C5823488DB23}" destId="{F0988B4C-7B8E-4C08-BE26-049D5A1C506F}" srcOrd="1" destOrd="0" presId="urn:microsoft.com/office/officeart/2005/8/layout/hList9"/>
    <dgm:cxn modelId="{A235659A-3DE0-45E9-A409-C3125FADB02D}" type="presParOf" srcId="{9E863EE2-5F29-4FCF-879E-F83626B5334D}" destId="{985D0F05-0A40-4F15-8D76-CBD433BB39FA}" srcOrd="3" destOrd="0" presId="urn:microsoft.com/office/officeart/2005/8/layout/hList9"/>
    <dgm:cxn modelId="{8E55D091-F5DE-4509-9F74-8B87D54E5D8E}" type="presParOf" srcId="{985D0F05-0A40-4F15-8D76-CBD433BB39FA}" destId="{7CECBCE6-61D1-44D5-BAA1-80ECE8E9F578}" srcOrd="0" destOrd="0" presId="urn:microsoft.com/office/officeart/2005/8/layout/hList9"/>
    <dgm:cxn modelId="{2E06F235-FAD5-4444-A532-6C7A035DBE5C}" type="presParOf" srcId="{985D0F05-0A40-4F15-8D76-CBD433BB39FA}" destId="{B160A640-759B-4A42-9C41-425543D560F9}" srcOrd="1" destOrd="0" presId="urn:microsoft.com/office/officeart/2005/8/layout/hList9"/>
    <dgm:cxn modelId="{7995C611-C390-4516-BAEF-04C7149D39BF}" type="presParOf" srcId="{9E863EE2-5F29-4FCF-879E-F83626B5334D}" destId="{1B903465-EF60-4BF8-8B85-A822E4627704}" srcOrd="4" destOrd="0" presId="urn:microsoft.com/office/officeart/2005/8/layout/hList9"/>
    <dgm:cxn modelId="{9905A538-97CD-4E00-87D9-98676F01BC81}" type="presParOf" srcId="{1B903465-EF60-4BF8-8B85-A822E4627704}" destId="{8E90FD15-88E0-4BBF-A32D-3DD4F1311E2F}" srcOrd="0" destOrd="0" presId="urn:microsoft.com/office/officeart/2005/8/layout/hList9"/>
    <dgm:cxn modelId="{81581A2E-A18E-4DA0-844C-28B380CE1703}" type="presParOf" srcId="{1B903465-EF60-4BF8-8B85-A822E4627704}" destId="{2134C435-CC64-4681-9A84-836C05B6021C}" srcOrd="1" destOrd="0" presId="urn:microsoft.com/office/officeart/2005/8/layout/hList9"/>
    <dgm:cxn modelId="{3EA8E88A-DBEE-4D71-AF13-61518DD0552D}" type="presParOf" srcId="{E6A0252F-27F3-486D-A278-6B92C212A3A8}" destId="{230F3580-08E0-4C3E-8D2C-63C251CEBC97}" srcOrd="7" destOrd="0" presId="urn:microsoft.com/office/officeart/2005/8/layout/hList9"/>
    <dgm:cxn modelId="{7FD8BF2C-28C6-4C2A-B042-0EE03D5C4DB6}" type="presParOf" srcId="{E6A0252F-27F3-486D-A278-6B92C212A3A8}" destId="{2518DF80-CA43-4EFA-A570-D6C994F0751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3/16/2016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3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00EA6-0821-4AC5-933C-321AA65453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353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57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4" y="381000"/>
            <a:ext cx="1904998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22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76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86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46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855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712D-992A-4AB1-A5C2-575F75921AA2}" type="datetimeFigureOut">
              <a:rPr lang="en-US"/>
              <a:t>3/16/2016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885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4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6614" y="0"/>
            <a:ext cx="11352212" cy="6858000"/>
          </a:xfrm>
          <a:prstGeom prst="rect">
            <a:avLst/>
          </a:prstGeom>
          <a:gradFill>
            <a:gsLst>
              <a:gs pos="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3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D9712D-992A-4AB1-A5C2-575F75921AA2}" type="datetimeFigureOut">
              <a:rPr lang="en-US"/>
              <a:pPr/>
              <a:t>3/16/2016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81FEFA0A-2F20-4B60-98C6-5FFDA469AA1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872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</a:t>
            </a:r>
            <a:r>
              <a:rPr lang="en-US" dirty="0" smtClean="0"/>
              <a:t>ffect </a:t>
            </a:r>
            <a:r>
              <a:rPr lang="en-US" dirty="0"/>
              <a:t>of </a:t>
            </a:r>
            <a:r>
              <a:rPr lang="en-US" dirty="0" smtClean="0"/>
              <a:t>Nasal </a:t>
            </a:r>
            <a:r>
              <a:rPr lang="en-US" dirty="0"/>
              <a:t>M</a:t>
            </a:r>
            <a:r>
              <a:rPr lang="en-US" dirty="0" smtClean="0"/>
              <a:t>ucus </a:t>
            </a:r>
            <a:r>
              <a:rPr lang="en-US" dirty="0"/>
              <a:t>V</a:t>
            </a:r>
            <a:r>
              <a:rPr lang="en-US" dirty="0" smtClean="0"/>
              <a:t>iscosity </a:t>
            </a:r>
            <a:r>
              <a:rPr lang="en-US" dirty="0"/>
              <a:t>on </a:t>
            </a:r>
            <a:r>
              <a:rPr lang="en-US" dirty="0" smtClean="0"/>
              <a:t>Annual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</a:t>
            </a:r>
            <a:r>
              <a:rPr lang="en-US" dirty="0" smtClean="0"/>
              <a:t>osebleed Rates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765" y="4800600"/>
            <a:ext cx="8458200" cy="1371600"/>
          </a:xfrm>
        </p:spPr>
        <p:txBody>
          <a:bodyPr/>
          <a:lstStyle/>
          <a:p>
            <a:pPr algn="r"/>
            <a:r>
              <a:rPr lang="en-US" dirty="0" err="1" smtClean="0"/>
              <a:t>Liuxia</a:t>
            </a:r>
            <a:r>
              <a:rPr lang="en-US" dirty="0" smtClean="0"/>
              <a:t> Wang</a:t>
            </a:r>
          </a:p>
          <a:p>
            <a:pPr algn="r"/>
            <a:r>
              <a:rPr lang="en-US" dirty="0" smtClean="0"/>
              <a:t>March 18, 2016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Tissue Usage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</p:spPr>
            <p:txBody>
              <a:bodyPr>
                <a:normAutofit/>
              </a:bodyPr>
              <a:lstStyle/>
              <a:p>
                <a:pPr marL="452438" indent="-457200">
                  <a:buFont typeface="+mj-lt"/>
                  <a:buAutoNum type="arabicPeriod"/>
                </a:pPr>
                <a:r>
                  <a:rPr lang="en-US" dirty="0" smtClean="0"/>
                  <a:t>The model is Poisson regression with interaction effect between treatment arm and Tissue Use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𝑁𝑜𝑠𝑒𝑏𝑙𝑒𝑒𝑑𝑠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𝑇𝑖𝑠𝑠𝑢𝑒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𝑈𝑠𝑒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2. Result: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300" dirty="0"/>
                  <a:t>                           Estimate </a:t>
                </a:r>
                <a:r>
                  <a:rPr lang="en-US" sz="1300" dirty="0" smtClean="0"/>
                  <a:t>  Std</a:t>
                </a:r>
                <a:r>
                  <a:rPr lang="en-US" sz="1300" dirty="0"/>
                  <a:t>. Error </a:t>
                </a:r>
                <a:r>
                  <a:rPr lang="en-US" sz="1300" dirty="0" smtClean="0"/>
                  <a:t>z </a:t>
                </a:r>
                <a:r>
                  <a:rPr lang="en-US" sz="1300" dirty="0"/>
                  <a:t>value </a:t>
                </a:r>
                <a:r>
                  <a:rPr lang="en-US" sz="1300" dirty="0" err="1" smtClean="0"/>
                  <a:t>Pr</a:t>
                </a:r>
                <a:r>
                  <a:rPr lang="en-US" sz="1300" dirty="0"/>
                  <a:t>(&gt;|z|)   </a:t>
                </a:r>
              </a:p>
              <a:p>
                <a:pPr marL="0" indent="0">
                  <a:buNone/>
                </a:pPr>
                <a:r>
                  <a:rPr lang="en-US" sz="1300" dirty="0"/>
                  <a:t>(Intercept)                 </a:t>
                </a:r>
                <a:r>
                  <a:rPr lang="en-US" sz="1300" dirty="0" smtClean="0"/>
                  <a:t>  -</a:t>
                </a:r>
                <a:r>
                  <a:rPr lang="en-US" sz="1300" dirty="0"/>
                  <a:t>0.3814     0.1336  -2.854  0.00432 **</a:t>
                </a:r>
              </a:p>
              <a:p>
                <a:pPr marL="0" indent="0">
                  <a:buNone/>
                </a:pPr>
                <a:r>
                  <a:rPr lang="en-US" sz="1300" dirty="0"/>
                  <a:t>treatment                   -0.2284     0.1946  -1.174  0.24045   </a:t>
                </a:r>
              </a:p>
              <a:p>
                <a:pPr marL="0" indent="0">
                  <a:buNone/>
                </a:pPr>
                <a:r>
                  <a:rPr lang="en-US" sz="1300" dirty="0" err="1"/>
                  <a:t>tissue.useMEDIUM</a:t>
                </a:r>
                <a:r>
                  <a:rPr lang="en-US" sz="1300" dirty="0"/>
                  <a:t>            -0.3679     0.1926  -1.910  0.05611 . </a:t>
                </a:r>
              </a:p>
              <a:p>
                <a:pPr marL="0" indent="0">
                  <a:buNone/>
                </a:pPr>
                <a:r>
                  <a:rPr lang="en-US" sz="1300" dirty="0" err="1"/>
                  <a:t>treatment:tissue.useMEDIUM</a:t>
                </a:r>
                <a:r>
                  <a:rPr lang="en-US" sz="1300" dirty="0"/>
                  <a:t>  -0.2840     0.2972  -0.956  0.33928 </a:t>
                </a:r>
                <a:endParaRPr lang="en-US" sz="1300" b="0" dirty="0" smtClean="0"/>
              </a:p>
              <a:p>
                <a:pPr marL="0" indent="0">
                  <a:buNone/>
                </a:pPr>
                <a:endParaRPr lang="en-US" sz="13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  <a:blipFill rotWithShape="0">
                <a:blip r:embed="rId2"/>
                <a:stretch>
                  <a:fillRect l="-1206" t="-2849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4850" y="1447800"/>
            <a:ext cx="9605681" cy="62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/>
            <a:r>
              <a:rPr lang="en-US" u="sng" dirty="0" smtClean="0">
                <a:solidFill>
                  <a:schemeClr val="tx1"/>
                </a:solidFill>
              </a:rPr>
              <a:t>Hypothesis: The </a:t>
            </a:r>
            <a:r>
              <a:rPr lang="en-US" u="sng" dirty="0">
                <a:solidFill>
                  <a:schemeClr val="tx1"/>
                </a:solidFill>
              </a:rPr>
              <a:t>drug is </a:t>
            </a:r>
            <a:r>
              <a:rPr lang="en-US" u="sng" dirty="0" smtClean="0">
                <a:solidFill>
                  <a:schemeClr val="tx1"/>
                </a:solidFill>
              </a:rPr>
              <a:t>more </a:t>
            </a:r>
            <a:r>
              <a:rPr lang="en-US" u="sng" dirty="0">
                <a:solidFill>
                  <a:schemeClr val="tx1"/>
                </a:solidFill>
              </a:rPr>
              <a:t>effective in patients with high </a:t>
            </a:r>
            <a:r>
              <a:rPr lang="en-US" u="sng" dirty="0" smtClean="0">
                <a:solidFill>
                  <a:schemeClr val="tx1"/>
                </a:solidFill>
              </a:rPr>
              <a:t>usage of Tissue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789612" y="5638800"/>
            <a:ext cx="8382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161212" y="4724400"/>
            <a:ext cx="6096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8304212" y="4701251"/>
            <a:ext cx="27476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Conclusion:  Patients with high volume usage of tissue may not target patients for the drug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1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-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Objective: build a statistical model to understand the effectiveness of drugs on different types of patients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Steps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 smtClean="0"/>
              <a:t>Start with full model with treatment interaction with all variables, i.e. </a:t>
            </a:r>
            <a:r>
              <a:rPr lang="en-US" dirty="0"/>
              <a:t>the formula is </a:t>
            </a:r>
            <a:endParaRPr lang="en-US" dirty="0" smtClean="0"/>
          </a:p>
          <a:p>
            <a:pPr marL="274320" lvl="1" indent="0">
              <a:buNone/>
            </a:pPr>
            <a:r>
              <a:rPr lang="en-US" i="1" dirty="0" smtClean="0"/>
              <a:t>nosebleeds </a:t>
            </a:r>
            <a:r>
              <a:rPr lang="en-US" i="1" dirty="0"/>
              <a:t>~ treatment *(</a:t>
            </a:r>
            <a:r>
              <a:rPr lang="en-US" i="1" dirty="0" err="1"/>
              <a:t>mucus.viscosity</a:t>
            </a:r>
            <a:r>
              <a:rPr lang="en-US" i="1" dirty="0"/>
              <a:t> + </a:t>
            </a:r>
            <a:r>
              <a:rPr lang="en-US" i="1" dirty="0" err="1"/>
              <a:t>tissue.use</a:t>
            </a:r>
            <a:r>
              <a:rPr lang="en-US" i="1" dirty="0"/>
              <a:t> + </a:t>
            </a:r>
            <a:r>
              <a:rPr lang="en-US" i="1" dirty="0" err="1"/>
              <a:t>previous.year</a:t>
            </a:r>
            <a:r>
              <a:rPr lang="en-US" i="1" dirty="0"/>
              <a:t>+ </a:t>
            </a:r>
            <a:r>
              <a:rPr lang="en-US" i="1" dirty="0" err="1" smtClean="0"/>
              <a:t>country+eye.colour</a:t>
            </a:r>
            <a:r>
              <a:rPr lang="en-US" i="1" dirty="0" smtClean="0"/>
              <a:t>)</a:t>
            </a:r>
          </a:p>
          <a:p>
            <a:pPr marL="731520" lvl="1" indent="-457200">
              <a:buFont typeface="+mj-lt"/>
              <a:buAutoNum type="arabicParenR" startAt="2"/>
            </a:pPr>
            <a:r>
              <a:rPr lang="en-US" dirty="0" smtClean="0"/>
              <a:t>Use Elastic Net to do variable selection using cross-validation criterion</a:t>
            </a:r>
          </a:p>
          <a:p>
            <a:pPr marL="731520" lvl="1" indent="-457200">
              <a:buFont typeface="+mj-lt"/>
              <a:buAutoNum type="arabicParenR" startAt="2"/>
            </a:pPr>
            <a:r>
              <a:rPr lang="en-US" dirty="0" smtClean="0"/>
              <a:t>The ‘best’ model selected using Elastic Net will be used for simulation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1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1524000"/>
            <a:ext cx="4952999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The selected variables along with coefficients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999927"/>
              </p:ext>
            </p:extLst>
          </p:nvPr>
        </p:nvGraphicFramePr>
        <p:xfrm>
          <a:off x="1751012" y="2514601"/>
          <a:ext cx="4038600" cy="4502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24125"/>
                <a:gridCol w="1514475"/>
              </a:tblGrid>
              <a:tr h="33662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Variable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Coefficients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(Intercept)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-1.2985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tissue.useMEDIUM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-0.0095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previous.year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0.2609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countryD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-0.0109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countryE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0.0001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countryF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0.4595</a:t>
                      </a:r>
                      <a:endParaRPr lang="en-US" sz="1700" dirty="0"/>
                    </a:p>
                  </a:txBody>
                  <a:tcPr/>
                </a:tc>
              </a:tr>
              <a:tr h="336627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countryH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-0.2746</a:t>
                      </a:r>
                      <a:endParaRPr lang="en-US" sz="1700" dirty="0"/>
                    </a:p>
                  </a:txBody>
                  <a:tcPr/>
                </a:tc>
              </a:tr>
              <a:tr h="585438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treatment:mucus.viscosity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-0.0761</a:t>
                      </a:r>
                      <a:endParaRPr lang="en-US" sz="1700" dirty="0"/>
                    </a:p>
                  </a:txBody>
                  <a:tcPr/>
                </a:tc>
              </a:tr>
              <a:tr h="585438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treatment:tissue.useMEDIUM</a:t>
                      </a:r>
                      <a:r>
                        <a:rPr lang="en-US" sz="1700" dirty="0" smtClean="0"/>
                        <a:t> 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-0.0279</a:t>
                      </a:r>
                      <a:endParaRPr lang="en-US" sz="1700" dirty="0"/>
                    </a:p>
                  </a:txBody>
                  <a:tcPr/>
                </a:tc>
              </a:tr>
              <a:tr h="479506">
                <a:tc>
                  <a:txBody>
                    <a:bodyPr/>
                    <a:lstStyle/>
                    <a:p>
                      <a:r>
                        <a:rPr lang="en-US" sz="1700" dirty="0" err="1" smtClean="0"/>
                        <a:t>treatment:countryF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0.0409</a:t>
                      </a:r>
                      <a:endParaRPr lang="en-US" sz="17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2612" y="2667000"/>
            <a:ext cx="441960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nosebleeds condition in previous year has positive impact on the nosebleed prediction.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hospitalization and/or local practice have impact on the number of </a:t>
            </a:r>
            <a:r>
              <a:rPr lang="en-US" dirty="0" smtClean="0"/>
              <a:t>nosebleeds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The higher is mucus viscosity, the more efficacious is the treatment effect.</a:t>
            </a:r>
          </a:p>
          <a:p>
            <a:pPr marL="342900" indent="-342900">
              <a:lnSpc>
                <a:spcPct val="90000"/>
              </a:lnSpc>
              <a:buAutoNum type="arabicPeriod"/>
            </a:pPr>
            <a:r>
              <a:rPr lang="en-US" dirty="0" smtClean="0"/>
              <a:t>When </a:t>
            </a:r>
            <a:r>
              <a:rPr lang="en-US" dirty="0" smtClean="0"/>
              <a:t>more patient information </a:t>
            </a:r>
            <a:r>
              <a:rPr lang="en-US" dirty="0" smtClean="0"/>
              <a:t>included in the model, the patients with Medium tissue usage tend to have more significant treatment effect.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Using Statistical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Number of Iterations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Sample size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Significant level, e.g. 0.05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Patient conditions, such as if mucus viscosity &gt; 1.2 and/or tissue use = Medium, or no constraints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Data: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US" dirty="0" smtClean="0"/>
              <a:t>Generate the selected variables using the empirical distribution subject to patient constraints if there are</a:t>
            </a:r>
          </a:p>
          <a:p>
            <a:pPr marL="1223010" lvl="3" indent="-400050">
              <a:buFont typeface="+mj-lt"/>
              <a:buAutoNum type="romanUcPeriod"/>
            </a:pPr>
            <a:r>
              <a:rPr lang="en-US" dirty="0" smtClean="0"/>
              <a:t>Previous year, country, mucus viscosity and tissue use</a:t>
            </a:r>
          </a:p>
          <a:p>
            <a:pPr marL="1223010" lvl="3" indent="-400050">
              <a:buFont typeface="+mj-lt"/>
              <a:buAutoNum type="romanUcPeriod"/>
            </a:pPr>
            <a:r>
              <a:rPr lang="en-US" dirty="0" smtClean="0"/>
              <a:t>Randomly split the samples into treatment and placebo group</a:t>
            </a:r>
          </a:p>
          <a:p>
            <a:pPr marL="891540" lvl="2" indent="-342900">
              <a:buFont typeface="+mj-lt"/>
              <a:buAutoNum type="arabicParenR"/>
            </a:pPr>
            <a:r>
              <a:rPr lang="en-US" dirty="0" smtClean="0"/>
              <a:t>Generate nosebleeds using the estimated model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The power: the percentage of iterations that the treatment effect is significant with pre-specified Type I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settings</a:t>
            </a:r>
          </a:p>
          <a:p>
            <a:pPr lvl="1"/>
            <a:r>
              <a:rPr lang="en-US" dirty="0" smtClean="0"/>
              <a:t>Type I error = .05</a:t>
            </a:r>
          </a:p>
          <a:p>
            <a:pPr lvl="1"/>
            <a:r>
              <a:rPr lang="en-US" dirty="0" smtClean="0"/>
              <a:t>Number of Iterations = 1000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96074"/>
              </p:ext>
            </p:extLst>
          </p:nvPr>
        </p:nvGraphicFramePr>
        <p:xfrm>
          <a:off x="1827212" y="2971800"/>
          <a:ext cx="8125884" cy="3134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52600"/>
                <a:gridCol w="3664656"/>
                <a:gridCol w="27086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Sample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Patients Conditions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 </a:t>
                      </a:r>
                      <a:r>
                        <a:rPr lang="en-US" baseline="0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Mucus</a:t>
                      </a:r>
                      <a:r>
                        <a:rPr lang="en-US" baseline="0" dirty="0" smtClean="0"/>
                        <a:t> viscosity &gt;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Mucus Viscosity &gt; 1.2</a:t>
                      </a:r>
                    </a:p>
                    <a:p>
                      <a:r>
                        <a:rPr lang="en-US" dirty="0" smtClean="0"/>
                        <a:t>Or Tissue Use =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Whole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Mucus Viscosity &gt; 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Mucus Viscosity &gt; 1.2</a:t>
                      </a:r>
                    </a:p>
                    <a:p>
                      <a:r>
                        <a:rPr lang="en-US" dirty="0" smtClean="0"/>
                        <a:t>Or Tissue Use =</a:t>
                      </a:r>
                      <a:r>
                        <a:rPr lang="en-US" baseline="0" dirty="0" smtClean="0"/>
                        <a:t> 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81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1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709955"/>
              </p:ext>
            </p:extLst>
          </p:nvPr>
        </p:nvGraphicFramePr>
        <p:xfrm>
          <a:off x="1293813" y="1676400"/>
          <a:ext cx="960120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56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6" name="Content Placeholder 5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0428082"/>
              </p:ext>
            </p:extLst>
          </p:nvPr>
        </p:nvGraphicFramePr>
        <p:xfrm>
          <a:off x="6202363" y="1676400"/>
          <a:ext cx="4698999" cy="2209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66333"/>
                <a:gridCol w="1566333"/>
                <a:gridCol w="1566333"/>
              </a:tblGrid>
              <a:tr h="552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 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B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 smtClean="0"/>
                        <a:t>Class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3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Motivation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Exploratory Analysis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Statistical Model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270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Content Layout with 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First bullet </a:t>
            </a:r>
            <a:r>
              <a:rPr lang="en-US" dirty="0"/>
              <a:t>point here</a:t>
            </a:r>
          </a:p>
          <a:p>
            <a:r>
              <a:rPr lang="en-US" dirty="0" smtClean="0"/>
              <a:t>Second </a:t>
            </a:r>
            <a:r>
              <a:rPr lang="en-US" dirty="0"/>
              <a:t>bullet point here</a:t>
            </a:r>
          </a:p>
          <a:p>
            <a:r>
              <a:rPr lang="en-US" dirty="0" smtClean="0"/>
              <a:t>Third bullet point here</a:t>
            </a:r>
            <a:endParaRPr lang="en-US" dirty="0"/>
          </a:p>
        </p:txBody>
      </p:sp>
      <p:graphicFrame>
        <p:nvGraphicFramePr>
          <p:cNvPr id="4" name="Content Placeholder 3" descr="Stacked List" title="SmartA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226581"/>
              </p:ext>
            </p:extLst>
          </p:nvPr>
        </p:nvGraphicFramePr>
        <p:xfrm>
          <a:off x="6202363" y="1676400"/>
          <a:ext cx="4699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4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0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6908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438" indent="-457200">
              <a:buFont typeface="+mj-lt"/>
              <a:buAutoNum type="arabicPeriod"/>
            </a:pPr>
            <a:r>
              <a:rPr lang="en-US" dirty="0" smtClean="0"/>
              <a:t>A new treatment (</a:t>
            </a:r>
            <a:r>
              <a:rPr lang="en-US" dirty="0" err="1" smtClean="0"/>
              <a:t>superduprinpine</a:t>
            </a:r>
            <a:r>
              <a:rPr lang="en-US" dirty="0" smtClean="0"/>
              <a:t>) for unmet need of recurrent serious nosebleeds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Medical Hypothesis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drug is much </a:t>
            </a:r>
            <a:r>
              <a:rPr lang="en-US" dirty="0"/>
              <a:t>more </a:t>
            </a:r>
            <a:r>
              <a:rPr lang="en-US" dirty="0" smtClean="0"/>
              <a:t>effective </a:t>
            </a:r>
            <a:r>
              <a:rPr lang="en-US" dirty="0"/>
              <a:t>in patients </a:t>
            </a:r>
            <a:r>
              <a:rPr lang="en-US" dirty="0" smtClean="0"/>
              <a:t>with high </a:t>
            </a:r>
            <a:r>
              <a:rPr lang="en-US" dirty="0"/>
              <a:t>nasal mucus </a:t>
            </a:r>
            <a:r>
              <a:rPr lang="en-US" dirty="0" smtClean="0"/>
              <a:t>viscosity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The patients with high volume of tissue usage are more medically serious.</a:t>
            </a:r>
          </a:p>
          <a:p>
            <a:pPr marL="452438" indent="-457200">
              <a:buFont typeface="+mj-lt"/>
              <a:buAutoNum type="arabicPeriod"/>
            </a:pPr>
            <a:r>
              <a:rPr lang="en-US" dirty="0" smtClean="0"/>
              <a:t>Objectives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Validate the two hypothesis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Build a statistical model to quantify the effectiveness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Simulate the effectiveness using the statistical model </a:t>
            </a:r>
          </a:p>
          <a:p>
            <a:pPr marL="73152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7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Expletory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81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There are totally 444 patients in the data set. Filter out the patients with duration &lt; 300, there are 397 patients left.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Since the response variable – Nosebleeds is a non-negative counting variable, we will use Poisson regression for the rest of presentation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48627"/>
              </p:ext>
            </p:extLst>
          </p:nvPr>
        </p:nvGraphicFramePr>
        <p:xfrm>
          <a:off x="1827212" y="2362200"/>
          <a:ext cx="8915400" cy="2804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57400"/>
                <a:gridCol w="3429000"/>
                <a:gridCol w="3429000"/>
              </a:tblGrid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Variable</a:t>
                      </a:r>
                      <a:r>
                        <a:rPr lang="en-US" sz="1600" baseline="0" dirty="0" smtClean="0"/>
                        <a:t> 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Summary</a:t>
                      </a:r>
                      <a:r>
                        <a:rPr lang="en-US" sz="1600" baseline="0" dirty="0" smtClean="0"/>
                        <a:t> Statistics</a:t>
                      </a:r>
                      <a:endParaRPr lang="en-US" sz="16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Nosebleeds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0.4786 +/- 0.9198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Treatment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Binary Variable with 1 being  treatment</a:t>
                      </a:r>
                      <a:r>
                        <a:rPr lang="en-US" sz="1400" baseline="0" dirty="0" smtClean="0"/>
                        <a:t>  and 0 in placebo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Treatment: 205</a:t>
                      </a:r>
                    </a:p>
                    <a:p>
                      <a:pPr algn="ctr"/>
                      <a:r>
                        <a:rPr lang="en-US" sz="1400" dirty="0" smtClean="0"/>
                        <a:t>Placebo: 192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Tissue Use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High: 174</a:t>
                      </a:r>
                    </a:p>
                    <a:p>
                      <a:pPr algn="ctr"/>
                      <a:r>
                        <a:rPr lang="en-US" sz="1400" dirty="0" smtClean="0"/>
                        <a:t>Medium: 223</a:t>
                      </a:r>
                      <a:endParaRPr lang="en-US" sz="14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Previous Year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2.275 +/- 0.5883</a:t>
                      </a:r>
                      <a:endParaRPr lang="en-US" sz="1400" dirty="0"/>
                    </a:p>
                  </a:txBody>
                  <a:tcPr/>
                </a:tc>
              </a:tr>
              <a:tr h="3011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Mucus</a:t>
                      </a:r>
                      <a:r>
                        <a:rPr lang="en-US" sz="1400" b="1" baseline="0" dirty="0" smtClean="0"/>
                        <a:t> Viscosity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1.340 +/- 1.1323</a:t>
                      </a:r>
                      <a:endParaRPr lang="en-US" sz="1400" dirty="0"/>
                    </a:p>
                  </a:txBody>
                  <a:tcPr/>
                </a:tc>
              </a:tr>
              <a:tr h="5128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Country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 A  B  C  D  E  F  G  H  I  J </a:t>
                      </a:r>
                    </a:p>
                    <a:p>
                      <a:pPr algn="ctr"/>
                      <a:r>
                        <a:rPr lang="pt-BR" sz="1400" dirty="0" smtClean="0"/>
                        <a:t>43 68  7 45 36 40 31 79 20 28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1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Coefficients:</a:t>
            </a:r>
          </a:p>
          <a:p>
            <a:pPr marL="0" indent="0">
              <a:buNone/>
            </a:pPr>
            <a:r>
              <a:rPr lang="en-US" dirty="0"/>
              <a:t>            Estimate Std. Error </a:t>
            </a:r>
            <a:r>
              <a:rPr lang="en-US" dirty="0" smtClean="0"/>
              <a:t>  z </a:t>
            </a:r>
            <a:r>
              <a:rPr lang="en-US" dirty="0"/>
              <a:t>value </a:t>
            </a:r>
            <a:r>
              <a:rPr lang="en-US" dirty="0" smtClean="0"/>
              <a:t>  </a:t>
            </a:r>
            <a:r>
              <a:rPr lang="en-US" dirty="0" err="1" smtClean="0"/>
              <a:t>Pr</a:t>
            </a:r>
            <a:r>
              <a:rPr lang="en-US" dirty="0"/>
              <a:t>(&gt;|z|)    </a:t>
            </a:r>
          </a:p>
          <a:p>
            <a:pPr marL="0" indent="0">
              <a:buNone/>
            </a:pPr>
            <a:r>
              <a:rPr lang="en-US" dirty="0"/>
              <a:t>(Intercept) </a:t>
            </a:r>
            <a:r>
              <a:rPr lang="en-US" dirty="0" smtClean="0"/>
              <a:t>  -</a:t>
            </a:r>
            <a:r>
              <a:rPr lang="en-US" dirty="0"/>
              <a:t>0.57536    0.09623  -5.979 2.24e-09 ***</a:t>
            </a:r>
          </a:p>
          <a:p>
            <a:pPr marL="0" indent="0">
              <a:buNone/>
            </a:pPr>
            <a:r>
              <a:rPr lang="en-US" dirty="0"/>
              <a:t>treatment   -0.34579    0.14647  -2.361   0.0182 *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all types of patients in the trial, the treatment effect is significant.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Mucus Viscosity -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</p:spPr>
            <p:txBody>
              <a:bodyPr>
                <a:normAutofit/>
              </a:bodyPr>
              <a:lstStyle/>
              <a:p>
                <a:pPr marL="452438" indent="-457200">
                  <a:buFont typeface="+mj-lt"/>
                  <a:buAutoNum type="arabicPeriod"/>
                </a:pPr>
                <a:r>
                  <a:rPr lang="en-US" dirty="0" smtClean="0"/>
                  <a:t>The model is Poisson regression with interaction effect between treatment arm and mucus viscosity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𝑁𝑜𝑠𝑒𝑏𝑙𝑒𝑒𝑑𝑠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𝑇𝑟𝑒𝑎𝑡𝑚𝑒𝑛𝑡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2. To evaluate the effectiveness of treatment over different values of mucus viscosity</a:t>
                </a:r>
              </a:p>
              <a:p>
                <a:pPr marL="736282" lvl="1" indent="-457200">
                  <a:buFont typeface="+mj-lt"/>
                  <a:buAutoNum type="arabicParenR"/>
                </a:pPr>
                <a:r>
                  <a:rPr lang="en-US" dirty="0"/>
                  <a:t>	</a:t>
                </a:r>
                <a:r>
                  <a:rPr lang="en-US" dirty="0" smtClean="0"/>
                  <a:t>The treatment effect of different value of </a:t>
                </a:r>
                <a:r>
                  <a:rPr lang="en-US" dirty="0" err="1" smtClean="0"/>
                  <a:t>mucus.viscosity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calcualted</a:t>
                </a:r>
                <a:r>
                  <a:rPr lang="en-US" dirty="0" smtClean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dirty="0"/>
              </a:p>
              <a:p>
                <a:pPr marL="736282" lvl="1" indent="-457200">
                  <a:buFont typeface="+mj-lt"/>
                  <a:buAutoNum type="arabicParenR" startAt="2"/>
                </a:pPr>
                <a:r>
                  <a:rPr lang="en-US" dirty="0" smtClean="0"/>
                  <a:t>The standard deviation of the </a:t>
                </a:r>
                <a:r>
                  <a:rPr lang="en-US" dirty="0"/>
                  <a:t>treatment </a:t>
                </a:r>
                <a:r>
                  <a:rPr lang="en-US" dirty="0" smtClean="0"/>
                  <a:t>effect </a:t>
                </a:r>
                <a:r>
                  <a:rPr lang="en-US" dirty="0"/>
                  <a:t>is </a:t>
                </a:r>
                <a:r>
                  <a:rPr lang="en-US" dirty="0" smtClean="0"/>
                  <a:t>calculated </a:t>
                </a:r>
                <a:r>
                  <a:rPr lang="en-US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=√(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𝑣𝑖𝑠𝑐𝑜𝑠𝑖𝑡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𝑚𝑢𝑐𝑢𝑠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𝑣𝑖𝑠𝑐𝑜𝑠𝑖𝑡𝑦</m:t>
                      </m:r>
                    </m:oMath>
                  </m:oMathPara>
                </a14:m>
                <a:endParaRPr lang="en-US" b="0" dirty="0" smtClean="0"/>
              </a:p>
              <a:p>
                <a:pPr marL="279082" lvl="1" indent="0">
                  <a:buNone/>
                </a:pPr>
                <a:r>
                  <a:rPr lang="en-US" dirty="0" smtClean="0"/>
                  <a:t>3)   p </a:t>
                </a:r>
                <a:r>
                  <a:rPr lang="en-US" dirty="0"/>
                  <a:t>values can be </a:t>
                </a:r>
                <a:r>
                  <a:rPr lang="en-US" dirty="0" smtClean="0"/>
                  <a:t>calculated </a:t>
                </a:r>
                <a:r>
                  <a:rPr lang="en-US" dirty="0"/>
                  <a:t>for each value of </a:t>
                </a:r>
                <a:r>
                  <a:rPr lang="en-US" dirty="0" smtClean="0"/>
                  <a:t>mucus viscosity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331" y="2209800"/>
                <a:ext cx="9601200" cy="4495800"/>
              </a:xfrm>
              <a:blipFill rotWithShape="0">
                <a:blip r:embed="rId2"/>
                <a:stretch>
                  <a:fillRect l="-1206" t="-2849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84850" y="1447800"/>
            <a:ext cx="9605681" cy="625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1"/>
            <a:r>
              <a:rPr lang="en-US" u="sng" dirty="0" smtClean="0">
                <a:solidFill>
                  <a:schemeClr val="tx1"/>
                </a:solidFill>
              </a:rPr>
              <a:t>Hypothesis: The </a:t>
            </a:r>
            <a:r>
              <a:rPr lang="en-US" u="sng" dirty="0">
                <a:solidFill>
                  <a:schemeClr val="tx1"/>
                </a:solidFill>
              </a:rPr>
              <a:t>drug is much more effective in patients with high nasal mucus viscosity</a:t>
            </a:r>
          </a:p>
        </p:txBody>
      </p:sp>
    </p:spTree>
    <p:extLst>
      <p:ext uri="{BB962C8B-B14F-4D97-AF65-F5344CB8AC3E}">
        <p14:creationId xmlns:p14="http://schemas.microsoft.com/office/powerpoint/2010/main" val="294998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005" y="1981199"/>
            <a:ext cx="4391025" cy="31242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Mucus Viscosity - </a:t>
            </a:r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60198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 smtClean="0"/>
              <a:t>The coefficients</a:t>
            </a:r>
          </a:p>
          <a:p>
            <a:pPr marL="0" indent="0">
              <a:buNone/>
            </a:pPr>
            <a:r>
              <a:rPr lang="en-US" sz="1400" dirty="0" smtClean="0"/>
              <a:t>		  Estimate    Std</a:t>
            </a:r>
            <a:r>
              <a:rPr lang="en-US" sz="1400" dirty="0"/>
              <a:t>. Error  </a:t>
            </a:r>
            <a:r>
              <a:rPr lang="en-US" sz="1400" dirty="0" smtClean="0"/>
              <a:t>z </a:t>
            </a:r>
            <a:r>
              <a:rPr lang="en-US" sz="1400" dirty="0"/>
              <a:t>value </a:t>
            </a:r>
            <a:r>
              <a:rPr lang="en-US" sz="1400" dirty="0" smtClean="0"/>
              <a:t>	</a:t>
            </a:r>
            <a:r>
              <a:rPr lang="en-US" sz="1400" dirty="0" err="1" smtClean="0"/>
              <a:t>Pr</a:t>
            </a:r>
            <a:r>
              <a:rPr lang="en-US" sz="1400" dirty="0"/>
              <a:t>(&gt;|z|)    </a:t>
            </a:r>
          </a:p>
          <a:p>
            <a:pPr marL="0" indent="0">
              <a:buNone/>
            </a:pPr>
            <a:r>
              <a:rPr lang="en-US" sz="1400" dirty="0"/>
              <a:t>(Intercept)               -0.65175    0.14715  -4.429 9.46e-06 ***</a:t>
            </a:r>
          </a:p>
          <a:p>
            <a:pPr marL="0" indent="0">
              <a:buNone/>
            </a:pPr>
            <a:r>
              <a:rPr lang="en-US" sz="1400" dirty="0"/>
              <a:t>treatment                </a:t>
            </a:r>
            <a:r>
              <a:rPr lang="en-US" sz="1400" dirty="0" smtClean="0">
                <a:solidFill>
                  <a:srgbClr val="7030A0"/>
                </a:solidFill>
              </a:rPr>
              <a:t>0.13524 </a:t>
            </a:r>
            <a:r>
              <a:rPr lang="en-US" sz="1400" dirty="0" smtClean="0"/>
              <a:t>   </a:t>
            </a:r>
            <a:r>
              <a:rPr lang="en-US" sz="1400" dirty="0"/>
              <a:t>0.23319   0.580   0.5619    </a:t>
            </a:r>
          </a:p>
          <a:p>
            <a:pPr marL="0" indent="0">
              <a:buNone/>
            </a:pPr>
            <a:r>
              <a:rPr lang="en-US" sz="1400" dirty="0" err="1"/>
              <a:t>mucus.viscosity</a:t>
            </a:r>
            <a:r>
              <a:rPr lang="en-US" sz="1400" dirty="0"/>
              <a:t>           </a:t>
            </a:r>
            <a:r>
              <a:rPr lang="en-US" sz="1400" dirty="0" smtClean="0"/>
              <a:t>0.05883    </a:t>
            </a:r>
            <a:r>
              <a:rPr lang="en-US" sz="1400" dirty="0"/>
              <a:t>0.08332   0.706   0.4801    </a:t>
            </a:r>
          </a:p>
          <a:p>
            <a:pPr marL="0" indent="0">
              <a:buNone/>
            </a:pPr>
            <a:r>
              <a:rPr lang="en-US" sz="1400" dirty="0" err="1" smtClean="0"/>
              <a:t>treatment:mucus.viscosity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0000"/>
                </a:solidFill>
              </a:rPr>
              <a:t>-0.38216    </a:t>
            </a:r>
            <a:r>
              <a:rPr lang="en-US" sz="1400" dirty="0"/>
              <a:t>0.15524  -</a:t>
            </a:r>
            <a:r>
              <a:rPr lang="en-US" sz="1400" dirty="0" smtClean="0"/>
              <a:t>2.462   </a:t>
            </a:r>
            <a:r>
              <a:rPr lang="en-US" sz="1400" dirty="0"/>
              <a:t>0.0138 </a:t>
            </a:r>
            <a:r>
              <a:rPr lang="en-US" sz="1400" dirty="0" smtClean="0"/>
              <a:t>*</a:t>
            </a:r>
          </a:p>
          <a:p>
            <a:pPr marL="0" indent="0">
              <a:buNone/>
            </a:pPr>
            <a:endParaRPr lang="en-US" sz="1400" dirty="0"/>
          </a:p>
          <a:p>
            <a:pPr marL="285750" indent="-285750"/>
            <a:r>
              <a:rPr lang="en-US" sz="2000" b="1" dirty="0" smtClean="0"/>
              <a:t>Covariance Matrix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	                treatment        </a:t>
            </a:r>
            <a:r>
              <a:rPr lang="en-US" sz="1400" dirty="0" err="1" smtClean="0"/>
              <a:t>treatment:mucus.viscosity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treatment                  0.05437634          </a:t>
            </a:r>
            <a:r>
              <a:rPr lang="en-US" sz="1400" dirty="0" smtClean="0"/>
              <a:t>-</a:t>
            </a:r>
            <a:r>
              <a:rPr lang="en-US" sz="1400" dirty="0"/>
              <a:t>0.02804258</a:t>
            </a:r>
          </a:p>
          <a:p>
            <a:pPr marL="0" indent="0">
              <a:buNone/>
            </a:pPr>
            <a:r>
              <a:rPr lang="en-US" sz="1400" dirty="0" err="1"/>
              <a:t>treatment:mucus.viscosity</a:t>
            </a:r>
            <a:r>
              <a:rPr lang="en-US" sz="1400" dirty="0"/>
              <a:t> </a:t>
            </a:r>
            <a:r>
              <a:rPr lang="en-US" sz="1400" dirty="0" smtClean="0"/>
              <a:t>   -</a:t>
            </a:r>
            <a:r>
              <a:rPr lang="en-US" sz="1400" dirty="0"/>
              <a:t>0.02804258         </a:t>
            </a:r>
            <a:r>
              <a:rPr lang="en-US" sz="1400" dirty="0" smtClean="0"/>
              <a:t>0.02409858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18412" y="1676401"/>
            <a:ext cx="3733799" cy="373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 err="1" smtClean="0"/>
              <a:t>P_value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v.s</a:t>
            </a:r>
            <a:r>
              <a:rPr lang="en-US" sz="2000" b="1" dirty="0" smtClean="0"/>
              <a:t>. mucus viscosity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6" name="Oval 5"/>
          <p:cNvSpPr/>
          <p:nvPr/>
        </p:nvSpPr>
        <p:spPr>
          <a:xfrm>
            <a:off x="9305716" y="3184574"/>
            <a:ext cx="18669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The cutoff is 1.20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992356" y="3617448"/>
            <a:ext cx="416706" cy="6477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3811" y="5901397"/>
            <a:ext cx="10363201" cy="80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sz="2000" dirty="0" smtClean="0"/>
              <a:t>The higher the mucus viscosity is, the more significant is the treatment effect.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When the mucus viscosity is higher than 1.20 the treatment effect is significant.</a:t>
            </a:r>
            <a:endParaRPr lang="en-US" sz="2000" dirty="0"/>
          </a:p>
        </p:txBody>
      </p:sp>
      <p:sp>
        <p:nvSpPr>
          <p:cNvPr id="11" name="Down Arrow 10"/>
          <p:cNvSpPr/>
          <p:nvPr/>
        </p:nvSpPr>
        <p:spPr>
          <a:xfrm>
            <a:off x="4341812" y="5562600"/>
            <a:ext cx="38100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0323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erenity 16x9">
  <a:themeElements>
    <a:clrScheme name="Serenity_16x9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erenity">
      <a:dk1>
        <a:srgbClr val="164B4F"/>
      </a:dk1>
      <a:lt1>
        <a:sysClr val="window" lastClr="FFFFFF"/>
      </a:lt1>
      <a:dk2>
        <a:srgbClr val="000000"/>
      </a:dk2>
      <a:lt2>
        <a:srgbClr val="C5E5EC"/>
      </a:lt2>
      <a:accent1>
        <a:srgbClr val="1B91A1"/>
      </a:accent1>
      <a:accent2>
        <a:srgbClr val="46AC6F"/>
      </a:accent2>
      <a:accent3>
        <a:srgbClr val="37AFD5"/>
      </a:accent3>
      <a:accent4>
        <a:srgbClr val="6786A9"/>
      </a:accent4>
      <a:accent5>
        <a:srgbClr val="90A693"/>
      </a:accent5>
      <a:accent6>
        <a:srgbClr val="389066"/>
      </a:accent6>
      <a:hlink>
        <a:srgbClr val="27A99A"/>
      </a:hlink>
      <a:folHlink>
        <a:srgbClr val="94AE9D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11E33DF-2340-4F4E-B874-B73FEFEBFC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Serenity nature presentation (widescreen)</Template>
  <TotalTime>0</TotalTime>
  <Words>797</Words>
  <Application>Microsoft Office PowerPoint</Application>
  <PresentationFormat>Custom</PresentationFormat>
  <Paragraphs>195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Euphemia</vt:lpstr>
      <vt:lpstr>Serenity 16x9</vt:lpstr>
      <vt:lpstr>The Effect of Nasal Mucus Viscosity on Annual Nosebleed Rates</vt:lpstr>
      <vt:lpstr>Content  </vt:lpstr>
      <vt:lpstr>Motivation</vt:lpstr>
      <vt:lpstr>Motivation</vt:lpstr>
      <vt:lpstr>Expletory Analysis</vt:lpstr>
      <vt:lpstr>Data Summary</vt:lpstr>
      <vt:lpstr>Overall Effectiveness</vt:lpstr>
      <vt:lpstr>Effect of Mucus Viscosity - Method</vt:lpstr>
      <vt:lpstr>Effect of Mucus Viscosity - Result</vt:lpstr>
      <vt:lpstr>Effect of Tissue Usage</vt:lpstr>
      <vt:lpstr>Statistical Model</vt:lpstr>
      <vt:lpstr>Statistical Model - Methodology</vt:lpstr>
      <vt:lpstr>Statistical Model - Result</vt:lpstr>
      <vt:lpstr>Simulation Using Statistical Model</vt:lpstr>
      <vt:lpstr>Simulation Scenario</vt:lpstr>
      <vt:lpstr>Simulation Results</vt:lpstr>
      <vt:lpstr>Summary</vt:lpstr>
      <vt:lpstr>Title and Content Layout with Chart</vt:lpstr>
      <vt:lpstr>Two Content Layout with Table</vt:lpstr>
      <vt:lpstr>Two Content Layout with 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2016-03-13T20:57:16Z</dcterms:created>
  <dcterms:modified xsi:type="dcterms:W3CDTF">2016-03-16T13:16:24Z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TC028011099991</vt:lpwstr>
  </property>
</Properties>
</file>