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70" r:id="rId4"/>
    <p:sldId id="271" r:id="rId5"/>
    <p:sldId id="269" r:id="rId6"/>
    <p:sldId id="258" r:id="rId7"/>
    <p:sldId id="283" r:id="rId8"/>
    <p:sldId id="259" r:id="rId9"/>
    <p:sldId id="263" r:id="rId10"/>
    <p:sldId id="260" r:id="rId11"/>
    <p:sldId id="268" r:id="rId12"/>
    <p:sldId id="261" r:id="rId13"/>
    <p:sldId id="280" r:id="rId14"/>
    <p:sldId id="264" r:id="rId15"/>
    <p:sldId id="265" r:id="rId16"/>
    <p:sldId id="274" r:id="rId17"/>
    <p:sldId id="275" r:id="rId18"/>
    <p:sldId id="278" r:id="rId19"/>
    <p:sldId id="279" r:id="rId20"/>
    <p:sldId id="272" r:id="rId21"/>
    <p:sldId id="266" r:id="rId22"/>
    <p:sldId id="276" r:id="rId23"/>
    <p:sldId id="277" r:id="rId24"/>
    <p:sldId id="282" r:id="rId25"/>
    <p:sldId id="273" r:id="rId26"/>
    <p:sldId id="281" r:id="rId27"/>
    <p:sldId id="267" r:id="rId28"/>
    <p:sldId id="291" r:id="rId29"/>
    <p:sldId id="284" r:id="rId30"/>
    <p:sldId id="285" r:id="rId31"/>
    <p:sldId id="292" r:id="rId32"/>
    <p:sldId id="286" r:id="rId33"/>
    <p:sldId id="287" r:id="rId34"/>
    <p:sldId id="288" r:id="rId35"/>
    <p:sldId id="289" r:id="rId36"/>
    <p:sldId id="290"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7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4064B9-D11A-4DD7-ABA8-CEDA6E2FAFBC}" type="datetimeFigureOut">
              <a:rPr lang="zh-CN" altLang="en-US" smtClean="0"/>
              <a:pPr/>
              <a:t>2013/8/4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9DC668-D29B-45EE-9B78-8DCFCCB2038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这里可以引入  带余除法概念，顺势引入取模运算。</a:t>
            </a:r>
            <a:endParaRPr lang="zh-CN" altLang="en-US" dirty="0"/>
          </a:p>
        </p:txBody>
      </p:sp>
      <p:sp>
        <p:nvSpPr>
          <p:cNvPr id="4" name="灯片编号占位符 3"/>
          <p:cNvSpPr>
            <a:spLocks noGrp="1"/>
          </p:cNvSpPr>
          <p:nvPr>
            <p:ph type="sldNum" sz="quarter" idx="10"/>
          </p:nvPr>
        </p:nvSpPr>
        <p:spPr/>
        <p:txBody>
          <a:bodyPr/>
          <a:lstStyle/>
          <a:p>
            <a:fld id="{049DC668-D29B-45EE-9B78-8DCFCCB2038E}" type="slidenum">
              <a:rPr lang="zh-CN" altLang="en-US" smtClean="0"/>
              <a:pPr/>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推广到多个数的最小公约数和最小公倍数的求法。</a:t>
            </a:r>
            <a:endParaRPr lang="zh-CN" altLang="en-US" dirty="0"/>
          </a:p>
        </p:txBody>
      </p:sp>
      <p:sp>
        <p:nvSpPr>
          <p:cNvPr id="4" name="灯片编号占位符 3"/>
          <p:cNvSpPr>
            <a:spLocks noGrp="1"/>
          </p:cNvSpPr>
          <p:nvPr>
            <p:ph type="sldNum" sz="quarter" idx="10"/>
          </p:nvPr>
        </p:nvSpPr>
        <p:spPr/>
        <p:txBody>
          <a:bodyPr/>
          <a:lstStyle/>
          <a:p>
            <a:fld id="{049DC668-D29B-45EE-9B78-8DCFCCB2038E}"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pPr/>
              <a:t>2013/8/4</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pPr/>
              <a:t>2013/8/4</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530820CF-B880-4189-942D-D702A7CBA730}" type="datetimeFigureOut">
              <a:rPr lang="zh-CN" altLang="en-US" smtClean="0"/>
              <a:pPr/>
              <a:t>2013/8/4</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pPr/>
              <a:t>2013/8/4</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pPr/>
              <a:t>2013/8/4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pPr/>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2013/8/4</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2013/8/4</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pPr/>
              <a:t>2013/8/4</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pPr/>
              <a:t>2013/8/4</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pPr/>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81000" y="4612235"/>
            <a:ext cx="8458200" cy="1222375"/>
          </a:xfrm>
        </p:spPr>
        <p:txBody>
          <a:bodyPr>
            <a:noAutofit/>
          </a:bodyPr>
          <a:lstStyle/>
          <a:p>
            <a:r>
              <a:rPr lang="zh-CN" altLang="en-US" sz="5400" dirty="0" smtClean="0"/>
              <a:t>最大公约数和最小公倍数</a:t>
            </a:r>
            <a:endParaRPr lang="zh-CN" altLang="en-US" sz="5400" dirty="0"/>
          </a:p>
        </p:txBody>
      </p:sp>
      <p:sp>
        <p:nvSpPr>
          <p:cNvPr id="3" name="副标题 2"/>
          <p:cNvSpPr>
            <a:spLocks noGrp="1"/>
          </p:cNvSpPr>
          <p:nvPr>
            <p:ph type="subTitle" idx="1"/>
          </p:nvPr>
        </p:nvSpPr>
        <p:spPr>
          <a:xfrm>
            <a:off x="381000" y="3645024"/>
            <a:ext cx="8458200" cy="914400"/>
          </a:xfrm>
        </p:spPr>
        <p:txBody>
          <a:bodyPr/>
          <a:lstStyle/>
          <a:p>
            <a:r>
              <a:rPr lang="zh-CN" altLang="en-US" dirty="0" smtClean="0"/>
              <a:t>六年级数学培训教材</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观察</a:t>
            </a:r>
            <a:endParaRPr lang="zh-CN" altLang="en-US" dirty="0"/>
          </a:p>
        </p:txBody>
      </p:sp>
      <p:sp>
        <p:nvSpPr>
          <p:cNvPr id="3" name="内容占位符 2"/>
          <p:cNvSpPr>
            <a:spLocks noGrp="1"/>
          </p:cNvSpPr>
          <p:nvPr>
            <p:ph idx="1"/>
          </p:nvPr>
        </p:nvSpPr>
        <p:spPr/>
        <p:txBody>
          <a:bodyPr/>
          <a:lstStyle/>
          <a:p>
            <a:r>
              <a:rPr lang="zh-CN" altLang="en-US" dirty="0" smtClean="0"/>
              <a:t>上述实例中，第一步到第二步，第四步到第七步，有什么特点？</a:t>
            </a:r>
            <a:endParaRPr lang="en-US" altLang="zh-CN" dirty="0" smtClean="0"/>
          </a:p>
          <a:p>
            <a:r>
              <a:rPr lang="zh-CN" altLang="en-US" dirty="0" smtClean="0"/>
              <a:t>第一步到第二步，实际上减去了</a:t>
            </a:r>
            <a:r>
              <a:rPr lang="en-US" altLang="zh-CN" dirty="0" smtClean="0"/>
              <a:t>2</a:t>
            </a:r>
            <a:r>
              <a:rPr lang="zh-CN" altLang="en-US" dirty="0" smtClean="0"/>
              <a:t>个</a:t>
            </a:r>
            <a:r>
              <a:rPr lang="en-US" altLang="zh-CN" dirty="0" smtClean="0"/>
              <a:t>165.</a:t>
            </a:r>
          </a:p>
          <a:p>
            <a:r>
              <a:rPr lang="zh-CN" altLang="en-US" dirty="0" smtClean="0"/>
              <a:t>第四步到第七步，实际上减去了</a:t>
            </a:r>
            <a:r>
              <a:rPr lang="en-US" altLang="zh-CN" dirty="0" smtClean="0"/>
              <a:t>4</a:t>
            </a:r>
            <a:r>
              <a:rPr lang="zh-CN" altLang="en-US" dirty="0" smtClean="0"/>
              <a:t>个</a:t>
            </a:r>
            <a:r>
              <a:rPr lang="en-US" altLang="zh-CN" dirty="0" smtClean="0"/>
              <a:t>33.</a:t>
            </a:r>
          </a:p>
          <a:p>
            <a:r>
              <a:rPr lang="zh-CN" altLang="en-US" dirty="0" smtClean="0"/>
              <a:t>最后剩下来的数是什么呢？如何一步得到最后剩下来的数呢？（想想我们学过的</a:t>
            </a:r>
            <a:r>
              <a:rPr lang="zh-CN" altLang="en-US" b="1" dirty="0" smtClean="0"/>
              <a:t>第六运算</a:t>
            </a:r>
            <a:r>
              <a:rPr lang="zh-CN" altLang="en-US" dirty="0" smtClean="0"/>
              <a:t>）</a:t>
            </a:r>
            <a:endParaRPr lang="en-US" altLang="zh-CN" dirty="0" smtClean="0"/>
          </a:p>
          <a:p>
            <a:r>
              <a:rPr lang="zh-CN" altLang="en-US" dirty="0" smtClean="0"/>
              <a:t>我们能不能找到更简便的方法来一次完成呢？</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smtClean="0"/>
              <a:t>辗转相除法</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辗转相除法求最大公约数（欧几里得算法）</a:t>
            </a:r>
            <a:endParaRPr lang="zh-CN" altLang="en-US" dirty="0"/>
          </a:p>
        </p:txBody>
      </p:sp>
      <p:sp>
        <p:nvSpPr>
          <p:cNvPr id="4" name="TextBox 3"/>
          <p:cNvSpPr txBox="1"/>
          <p:nvPr/>
        </p:nvSpPr>
        <p:spPr>
          <a:xfrm>
            <a:off x="539552" y="1556792"/>
            <a:ext cx="7992888" cy="4401205"/>
          </a:xfrm>
          <a:prstGeom prst="rect">
            <a:avLst/>
          </a:prstGeom>
          <a:noFill/>
        </p:spPr>
        <p:txBody>
          <a:bodyPr wrap="square" rtlCol="0">
            <a:spAutoFit/>
          </a:bodyPr>
          <a:lstStyle/>
          <a:p>
            <a:pPr marL="342900" indent="-342900"/>
            <a:r>
              <a:rPr lang="en-US" altLang="zh-CN" sz="4000" dirty="0" smtClean="0"/>
              <a:t> 165  462    </a:t>
            </a:r>
            <a:r>
              <a:rPr lang="zh-CN" altLang="en-US" sz="4000" dirty="0" smtClean="0"/>
              <a:t>（</a:t>
            </a:r>
            <a:r>
              <a:rPr lang="en-US" altLang="zh-CN" sz="4000" dirty="0" smtClean="0"/>
              <a:t>-2  </a:t>
            </a:r>
            <a:r>
              <a:rPr lang="zh-CN" altLang="en-US" sz="4000" dirty="0" smtClean="0"/>
              <a:t>商</a:t>
            </a:r>
            <a:endParaRPr lang="en-US" altLang="zh-CN" sz="4000" dirty="0" smtClean="0"/>
          </a:p>
          <a:p>
            <a:pPr marL="342900" indent="-342900"/>
            <a:r>
              <a:rPr lang="en-US" altLang="zh-CN" sz="4000" dirty="0" smtClean="0"/>
              <a:t>        - 330</a:t>
            </a:r>
          </a:p>
          <a:p>
            <a:pPr marL="342900" indent="-342900"/>
            <a:r>
              <a:rPr lang="en-US" altLang="zh-CN" sz="4000" dirty="0" smtClean="0"/>
              <a:t>          132     165  </a:t>
            </a:r>
            <a:r>
              <a:rPr lang="zh-CN" altLang="en-US" sz="4000" dirty="0" smtClean="0"/>
              <a:t>（</a:t>
            </a:r>
            <a:r>
              <a:rPr lang="en-US" altLang="zh-CN" sz="4000" dirty="0" smtClean="0"/>
              <a:t>-1 </a:t>
            </a:r>
            <a:r>
              <a:rPr lang="zh-CN" altLang="en-US" sz="4000" dirty="0" smtClean="0"/>
              <a:t>商</a:t>
            </a:r>
            <a:endParaRPr lang="en-US" altLang="zh-CN" sz="4000" dirty="0" smtClean="0"/>
          </a:p>
          <a:p>
            <a:pPr marL="342900" indent="-342900"/>
            <a:r>
              <a:rPr lang="en-US" altLang="zh-CN" sz="4000" dirty="0" smtClean="0"/>
              <a:t>                   -  132</a:t>
            </a:r>
          </a:p>
          <a:p>
            <a:pPr marL="342900" indent="-342900"/>
            <a:r>
              <a:rPr lang="en-US" altLang="zh-CN" sz="4000" dirty="0" smtClean="0"/>
              <a:t>                        33    132   </a:t>
            </a:r>
            <a:r>
              <a:rPr lang="zh-CN" altLang="en-US" sz="4000" dirty="0" smtClean="0"/>
              <a:t>（</a:t>
            </a:r>
            <a:r>
              <a:rPr lang="en-US" altLang="zh-CN" sz="4000" dirty="0" smtClean="0"/>
              <a:t>-4</a:t>
            </a:r>
            <a:r>
              <a:rPr lang="zh-CN" altLang="en-US" sz="4000" dirty="0" smtClean="0"/>
              <a:t>商</a:t>
            </a:r>
            <a:endParaRPr lang="en-US" altLang="zh-CN" sz="4000" dirty="0" smtClean="0"/>
          </a:p>
          <a:p>
            <a:pPr marL="342900" indent="-342900"/>
            <a:r>
              <a:rPr lang="en-US" altLang="zh-CN" sz="4000" dirty="0" smtClean="0"/>
              <a:t>                              -  132</a:t>
            </a:r>
          </a:p>
          <a:p>
            <a:pPr marL="342900" indent="-342900"/>
            <a:r>
              <a:rPr lang="en-US" altLang="zh-CN" sz="4000" dirty="0" smtClean="0"/>
              <a:t>                                     0</a:t>
            </a:r>
            <a:endParaRPr lang="zh-CN" altLang="en-US" sz="4000" dirty="0"/>
          </a:p>
        </p:txBody>
      </p:sp>
      <p:grpSp>
        <p:nvGrpSpPr>
          <p:cNvPr id="14" name="组合 13"/>
          <p:cNvGrpSpPr/>
          <p:nvPr/>
        </p:nvGrpSpPr>
        <p:grpSpPr>
          <a:xfrm>
            <a:off x="1763688" y="1700808"/>
            <a:ext cx="1872208" cy="576064"/>
            <a:chOff x="1763688" y="1700808"/>
            <a:chExt cx="1872208" cy="576064"/>
          </a:xfrm>
        </p:grpSpPr>
        <p:cxnSp>
          <p:nvCxnSpPr>
            <p:cNvPr id="11" name="直接连接符 10"/>
            <p:cNvCxnSpPr/>
            <p:nvPr/>
          </p:nvCxnSpPr>
          <p:spPr>
            <a:xfrm>
              <a:off x="1763688" y="2276872"/>
              <a:ext cx="187220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63688" y="1700808"/>
              <a:ext cx="0" cy="57606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059832" y="2852936"/>
            <a:ext cx="1872208" cy="576064"/>
            <a:chOff x="1763688" y="1700808"/>
            <a:chExt cx="1872208" cy="576064"/>
          </a:xfrm>
        </p:grpSpPr>
        <p:cxnSp>
          <p:nvCxnSpPr>
            <p:cNvPr id="16" name="直接连接符 15"/>
            <p:cNvCxnSpPr/>
            <p:nvPr/>
          </p:nvCxnSpPr>
          <p:spPr>
            <a:xfrm>
              <a:off x="1763688" y="2276872"/>
              <a:ext cx="187220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763688" y="1700808"/>
              <a:ext cx="0" cy="57606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4572000" y="4077072"/>
            <a:ext cx="1872208" cy="576064"/>
            <a:chOff x="1763688" y="1700808"/>
            <a:chExt cx="1872208" cy="576064"/>
          </a:xfrm>
        </p:grpSpPr>
        <p:cxnSp>
          <p:nvCxnSpPr>
            <p:cNvPr id="19" name="直接连接符 18"/>
            <p:cNvCxnSpPr/>
            <p:nvPr/>
          </p:nvCxnSpPr>
          <p:spPr>
            <a:xfrm>
              <a:off x="1763688" y="2276872"/>
              <a:ext cx="187220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763688" y="1700808"/>
              <a:ext cx="0" cy="57606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22" name="直接连接符 21"/>
          <p:cNvCxnSpPr/>
          <p:nvPr/>
        </p:nvCxnSpPr>
        <p:spPr>
          <a:xfrm>
            <a:off x="1619672" y="2852936"/>
            <a:ext cx="20162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987824" y="4077072"/>
            <a:ext cx="20162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499992" y="5301208"/>
            <a:ext cx="20162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additive="base">
                                        <p:cTn id="2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 calcmode="lin" valueType="num">
                                      <p:cBhvr additive="base">
                                        <p:cTn id="3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4"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linds(horizontal)">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 calcmode="lin" valueType="num">
                                      <p:cBhvr additive="base">
                                        <p:cTn id="5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61" fill="hold">
                            <p:stCondLst>
                              <p:cond delay="500"/>
                            </p:stCondLst>
                            <p:childTnLst>
                              <p:par>
                                <p:cTn id="62" presetID="2" presetClass="entr" presetSubtype="4"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500" fill="hold"/>
                                        <p:tgtEl>
                                          <p:spTgt spid="24"/>
                                        </p:tgtEl>
                                        <p:attrNameLst>
                                          <p:attrName>ppt_x</p:attrName>
                                        </p:attrNameLst>
                                      </p:cBhvr>
                                      <p:tavLst>
                                        <p:tav tm="0">
                                          <p:val>
                                            <p:strVal val="#ppt_x"/>
                                          </p:val>
                                        </p:tav>
                                        <p:tav tm="100000">
                                          <p:val>
                                            <p:strVal val="#ppt_x"/>
                                          </p:val>
                                        </p:tav>
                                      </p:tavLst>
                                    </p:anim>
                                    <p:anim calcmode="lin" valueType="num">
                                      <p:cBhvr additive="base">
                                        <p:cTn id="6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4">
                                            <p:txEl>
                                              <p:pRg st="6" end="6"/>
                                            </p:txEl>
                                          </p:spTgt>
                                        </p:tgtEl>
                                        <p:attrNameLst>
                                          <p:attrName>style.visibility</p:attrName>
                                        </p:attrNameLst>
                                      </p:cBhvr>
                                      <p:to>
                                        <p:strVal val="visible"/>
                                      </p:to>
                                    </p:set>
                                    <p:anim calcmode="lin" valueType="num">
                                      <p:cBhvr additive="base">
                                        <p:cTn id="7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辗转相除实例分析</a:t>
            </a:r>
            <a:endParaRPr lang="zh-CN" altLang="en-US" dirty="0"/>
          </a:p>
        </p:txBody>
      </p:sp>
      <p:graphicFrame>
        <p:nvGraphicFramePr>
          <p:cNvPr id="4" name="内容占位符 3"/>
          <p:cNvGraphicFramePr>
            <a:graphicFrameLocks noGrp="1"/>
          </p:cNvGraphicFramePr>
          <p:nvPr>
            <p:ph idx="1"/>
          </p:nvPr>
        </p:nvGraphicFramePr>
        <p:xfrm>
          <a:off x="304800" y="1554164"/>
          <a:ext cx="8587680" cy="3675035"/>
        </p:xfrm>
        <a:graphic>
          <a:graphicData uri="http://schemas.openxmlformats.org/drawingml/2006/table">
            <a:tbl>
              <a:tblPr firstRow="1" bandRow="1">
                <a:tableStyleId>{5C22544A-7EE6-4342-B048-85BDC9FD1C3A}</a:tableStyleId>
              </a:tblPr>
              <a:tblGrid>
                <a:gridCol w="2146920"/>
                <a:gridCol w="2146920"/>
                <a:gridCol w="2146920"/>
                <a:gridCol w="2146920"/>
              </a:tblGrid>
              <a:tr h="735007">
                <a:tc>
                  <a:txBody>
                    <a:bodyPr/>
                    <a:lstStyle/>
                    <a:p>
                      <a:r>
                        <a:rPr lang="zh-CN" altLang="en-US" sz="3200" dirty="0" smtClean="0"/>
                        <a:t>被除数</a:t>
                      </a:r>
                      <a:endParaRPr lang="zh-CN" altLang="en-US" sz="3200" dirty="0"/>
                    </a:p>
                  </a:txBody>
                  <a:tcPr/>
                </a:tc>
                <a:tc>
                  <a:txBody>
                    <a:bodyPr/>
                    <a:lstStyle/>
                    <a:p>
                      <a:r>
                        <a:rPr lang="zh-CN" altLang="en-US" sz="3200" dirty="0" smtClean="0"/>
                        <a:t>除数</a:t>
                      </a:r>
                      <a:endParaRPr lang="zh-CN" altLang="en-US" sz="3200" dirty="0"/>
                    </a:p>
                  </a:txBody>
                  <a:tcPr/>
                </a:tc>
                <a:tc>
                  <a:txBody>
                    <a:bodyPr/>
                    <a:lstStyle/>
                    <a:p>
                      <a:r>
                        <a:rPr lang="zh-CN" altLang="en-US" sz="3200" dirty="0" smtClean="0"/>
                        <a:t>商</a:t>
                      </a:r>
                      <a:endParaRPr lang="zh-CN" altLang="en-US" sz="3200" dirty="0"/>
                    </a:p>
                  </a:txBody>
                  <a:tcPr/>
                </a:tc>
                <a:tc>
                  <a:txBody>
                    <a:bodyPr/>
                    <a:lstStyle/>
                    <a:p>
                      <a:r>
                        <a:rPr lang="zh-CN" altLang="en-US" sz="3200" dirty="0" smtClean="0"/>
                        <a:t>余数</a:t>
                      </a:r>
                      <a:endParaRPr lang="zh-CN" altLang="en-US" sz="3200" dirty="0"/>
                    </a:p>
                  </a:txBody>
                  <a:tcPr/>
                </a:tc>
              </a:tr>
              <a:tr h="735007">
                <a:tc>
                  <a:txBody>
                    <a:bodyPr/>
                    <a:lstStyle/>
                    <a:p>
                      <a:r>
                        <a:rPr lang="en-US" altLang="zh-CN" sz="3200" dirty="0" smtClean="0"/>
                        <a:t>462</a:t>
                      </a:r>
                      <a:endParaRPr lang="zh-CN" altLang="en-US" sz="3200" dirty="0"/>
                    </a:p>
                  </a:txBody>
                  <a:tcPr/>
                </a:tc>
                <a:tc>
                  <a:txBody>
                    <a:bodyPr/>
                    <a:lstStyle/>
                    <a:p>
                      <a:r>
                        <a:rPr lang="en-US" altLang="zh-CN" sz="3200" dirty="0" smtClean="0"/>
                        <a:t>165</a:t>
                      </a:r>
                      <a:endParaRPr lang="zh-CN" altLang="en-US" sz="3200" dirty="0"/>
                    </a:p>
                  </a:txBody>
                  <a:tcPr/>
                </a:tc>
                <a:tc>
                  <a:txBody>
                    <a:bodyPr/>
                    <a:lstStyle/>
                    <a:p>
                      <a:r>
                        <a:rPr lang="en-US" altLang="zh-CN" sz="3200" dirty="0" smtClean="0"/>
                        <a:t>2</a:t>
                      </a:r>
                      <a:endParaRPr lang="zh-CN" altLang="en-US" sz="3200" dirty="0"/>
                    </a:p>
                  </a:txBody>
                  <a:tcPr/>
                </a:tc>
                <a:tc>
                  <a:txBody>
                    <a:bodyPr/>
                    <a:lstStyle/>
                    <a:p>
                      <a:r>
                        <a:rPr lang="en-US" altLang="zh-CN" sz="3200" dirty="0" smtClean="0"/>
                        <a:t>132</a:t>
                      </a:r>
                      <a:endParaRPr lang="zh-CN" altLang="en-US" sz="3200" dirty="0"/>
                    </a:p>
                  </a:txBody>
                  <a:tcPr/>
                </a:tc>
              </a:tr>
              <a:tr h="735007">
                <a:tc>
                  <a:txBody>
                    <a:bodyPr/>
                    <a:lstStyle/>
                    <a:p>
                      <a:r>
                        <a:rPr lang="en-US" altLang="zh-CN" sz="3200" dirty="0" smtClean="0"/>
                        <a:t>165</a:t>
                      </a:r>
                      <a:endParaRPr lang="zh-CN" altLang="en-US" sz="3200" dirty="0"/>
                    </a:p>
                  </a:txBody>
                  <a:tcPr/>
                </a:tc>
                <a:tc>
                  <a:txBody>
                    <a:bodyPr/>
                    <a:lstStyle/>
                    <a:p>
                      <a:r>
                        <a:rPr lang="en-US" altLang="zh-CN" sz="3200" dirty="0" smtClean="0"/>
                        <a:t>132</a:t>
                      </a:r>
                      <a:endParaRPr lang="zh-CN" altLang="en-US" sz="3200" dirty="0"/>
                    </a:p>
                  </a:txBody>
                  <a:tcPr/>
                </a:tc>
                <a:tc>
                  <a:txBody>
                    <a:bodyPr/>
                    <a:lstStyle/>
                    <a:p>
                      <a:r>
                        <a:rPr lang="en-US" altLang="zh-CN" sz="3200" dirty="0" smtClean="0"/>
                        <a:t>1</a:t>
                      </a:r>
                      <a:endParaRPr lang="zh-CN" altLang="en-US" sz="3200" dirty="0"/>
                    </a:p>
                  </a:txBody>
                  <a:tcPr/>
                </a:tc>
                <a:tc>
                  <a:txBody>
                    <a:bodyPr/>
                    <a:lstStyle/>
                    <a:p>
                      <a:r>
                        <a:rPr lang="en-US" altLang="zh-CN" sz="3200" dirty="0" smtClean="0"/>
                        <a:t>33</a:t>
                      </a:r>
                      <a:endParaRPr lang="zh-CN" altLang="en-US" sz="3200" dirty="0"/>
                    </a:p>
                  </a:txBody>
                  <a:tcPr/>
                </a:tc>
              </a:tr>
              <a:tr h="735007">
                <a:tc>
                  <a:txBody>
                    <a:bodyPr/>
                    <a:lstStyle/>
                    <a:p>
                      <a:r>
                        <a:rPr lang="en-US" altLang="zh-CN" sz="3200" dirty="0" smtClean="0"/>
                        <a:t>132</a:t>
                      </a:r>
                      <a:endParaRPr lang="zh-CN" altLang="en-US" sz="3200" dirty="0"/>
                    </a:p>
                  </a:txBody>
                  <a:tcPr/>
                </a:tc>
                <a:tc>
                  <a:txBody>
                    <a:bodyPr/>
                    <a:lstStyle/>
                    <a:p>
                      <a:r>
                        <a:rPr lang="en-US" altLang="zh-CN" sz="3200" dirty="0" smtClean="0"/>
                        <a:t>33</a:t>
                      </a:r>
                      <a:endParaRPr lang="zh-CN" altLang="en-US" sz="3200" dirty="0"/>
                    </a:p>
                  </a:txBody>
                  <a:tcPr/>
                </a:tc>
                <a:tc>
                  <a:txBody>
                    <a:bodyPr/>
                    <a:lstStyle/>
                    <a:p>
                      <a:r>
                        <a:rPr lang="en-US" altLang="zh-CN" sz="3200" dirty="0" smtClean="0"/>
                        <a:t>4</a:t>
                      </a:r>
                      <a:endParaRPr lang="zh-CN" altLang="en-US" sz="3200" dirty="0"/>
                    </a:p>
                  </a:txBody>
                  <a:tcPr/>
                </a:tc>
                <a:tc>
                  <a:txBody>
                    <a:bodyPr/>
                    <a:lstStyle/>
                    <a:p>
                      <a:r>
                        <a:rPr lang="en-US" altLang="zh-CN" sz="3200" dirty="0" smtClean="0"/>
                        <a:t>0</a:t>
                      </a:r>
                      <a:endParaRPr lang="zh-CN" altLang="en-US" sz="3200" dirty="0"/>
                    </a:p>
                  </a:txBody>
                  <a:tcPr/>
                </a:tc>
              </a:tr>
              <a:tr h="735007">
                <a:tc>
                  <a:txBody>
                    <a:bodyPr/>
                    <a:lstStyle/>
                    <a:p>
                      <a:endParaRPr lang="zh-CN" altLang="en-US" sz="3200"/>
                    </a:p>
                  </a:txBody>
                  <a:tcPr/>
                </a:tc>
                <a:tc>
                  <a:txBody>
                    <a:bodyPr/>
                    <a:lstStyle/>
                    <a:p>
                      <a:endParaRPr lang="zh-CN" altLang="en-US" sz="3200"/>
                    </a:p>
                  </a:txBody>
                  <a:tcPr/>
                </a:tc>
                <a:tc>
                  <a:txBody>
                    <a:bodyPr/>
                    <a:lstStyle/>
                    <a:p>
                      <a:endParaRPr lang="zh-CN" altLang="en-US" sz="3200"/>
                    </a:p>
                  </a:txBody>
                  <a:tcPr/>
                </a:tc>
                <a:tc>
                  <a:txBody>
                    <a:bodyPr/>
                    <a:lstStyle/>
                    <a:p>
                      <a:endParaRPr lang="zh-CN" altLang="en-US" sz="3200" dirty="0"/>
                    </a:p>
                  </a:txBody>
                  <a:tcPr/>
                </a:tc>
              </a:tr>
            </a:tbl>
          </a:graphicData>
        </a:graphic>
      </p:graphicFrame>
      <p:cxnSp>
        <p:nvCxnSpPr>
          <p:cNvPr id="6" name="直接箭头连接符 5"/>
          <p:cNvCxnSpPr/>
          <p:nvPr/>
        </p:nvCxnSpPr>
        <p:spPr>
          <a:xfrm flipH="1">
            <a:off x="1187624" y="2708920"/>
            <a:ext cx="1440160" cy="6480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1187624" y="3429000"/>
            <a:ext cx="1440160" cy="6480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3275856" y="2708920"/>
            <a:ext cx="3528392" cy="5760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059832" y="3429000"/>
            <a:ext cx="3672408" cy="6480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195736" y="3789040"/>
            <a:ext cx="1152128" cy="6480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辗转相除法（欧几里得算法）求最大公约数</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每次都是用大数对小数取模，循环下去，直到模为</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（余数为</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），最后那个除数就是最大公约数，如果最后的除数是</a:t>
            </a:r>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，称为这两个数互素（或互质）</a:t>
            </a:r>
            <a:r>
              <a:rPr lang="en-US" altLang="zh-CN" dirty="0" smtClean="0">
                <a:latin typeface="Times New Roman" pitchFamily="18" charset="0"/>
                <a:cs typeface="Times New Roman" pitchFamily="18" charset="0"/>
              </a:rPr>
              <a:t>.</a:t>
            </a:r>
          </a:p>
          <a:p>
            <a:r>
              <a:rPr lang="zh-CN" altLang="en-US" dirty="0" smtClean="0">
                <a:latin typeface="Times New Roman" pitchFamily="18" charset="0"/>
                <a:cs typeface="Times New Roman" pitchFamily="18" charset="0"/>
              </a:rPr>
              <a:t>依据的原理：</a:t>
            </a:r>
            <a:endParaRPr lang="en-US" altLang="zh-CN" dirty="0" smtClean="0">
              <a:latin typeface="Times New Roman" pitchFamily="18" charset="0"/>
              <a:cs typeface="Times New Roman" pitchFamily="18" charset="0"/>
            </a:endParaRPr>
          </a:p>
          <a:p>
            <a:r>
              <a:rPr lang="en-US" altLang="zh-CN" b="1" dirty="0" smtClean="0">
                <a:solidFill>
                  <a:schemeClr val="tx1"/>
                </a:solidFill>
                <a:latin typeface="Times New Roman" pitchFamily="18" charset="0"/>
                <a:cs typeface="Times New Roman" pitchFamily="18" charset="0"/>
              </a:rPr>
              <a:t>GCD(</a:t>
            </a:r>
            <a:r>
              <a:rPr lang="en-US" altLang="zh-CN" b="1" i="1" dirty="0" smtClean="0">
                <a:solidFill>
                  <a:schemeClr val="tx1"/>
                </a:solidFill>
                <a:latin typeface="Times New Roman" pitchFamily="18" charset="0"/>
                <a:cs typeface="Times New Roman" pitchFamily="18" charset="0"/>
              </a:rPr>
              <a:t>a</a:t>
            </a:r>
            <a:r>
              <a:rPr lang="en-US" altLang="zh-CN" b="1" dirty="0" smtClean="0">
                <a:solidFill>
                  <a:schemeClr val="tx1"/>
                </a:solidFill>
                <a:latin typeface="Times New Roman" pitchFamily="18" charset="0"/>
                <a:cs typeface="Times New Roman" pitchFamily="18" charset="0"/>
              </a:rPr>
              <a:t>, </a:t>
            </a:r>
            <a:r>
              <a:rPr lang="en-US" altLang="zh-CN" b="1" i="1" dirty="0" smtClean="0">
                <a:solidFill>
                  <a:schemeClr val="tx1"/>
                </a:solidFill>
                <a:latin typeface="Times New Roman" pitchFamily="18" charset="0"/>
                <a:cs typeface="Times New Roman" pitchFamily="18" charset="0"/>
              </a:rPr>
              <a:t>b</a:t>
            </a:r>
            <a:r>
              <a:rPr lang="en-US" altLang="zh-CN" b="1" dirty="0" smtClean="0">
                <a:solidFill>
                  <a:schemeClr val="tx1"/>
                </a:solidFill>
                <a:latin typeface="Times New Roman" pitchFamily="18" charset="0"/>
                <a:cs typeface="Times New Roman" pitchFamily="18" charset="0"/>
              </a:rPr>
              <a:t>)=GCD(</a:t>
            </a:r>
            <a:r>
              <a:rPr lang="en-US" altLang="zh-CN" b="1" i="1" dirty="0" smtClean="0">
                <a:solidFill>
                  <a:schemeClr val="tx1"/>
                </a:solidFill>
                <a:latin typeface="Times New Roman" pitchFamily="18" charset="0"/>
                <a:cs typeface="Times New Roman" pitchFamily="18" charset="0"/>
              </a:rPr>
              <a:t>b</a:t>
            </a:r>
            <a:r>
              <a:rPr lang="en-US" altLang="zh-CN" b="1" dirty="0" smtClean="0">
                <a:solidFill>
                  <a:schemeClr val="tx1"/>
                </a:solidFill>
                <a:latin typeface="Times New Roman" pitchFamily="18" charset="0"/>
                <a:cs typeface="Times New Roman" pitchFamily="18" charset="0"/>
              </a:rPr>
              <a:t>, </a:t>
            </a:r>
            <a:r>
              <a:rPr lang="en-US" altLang="zh-CN" b="1" i="1" dirty="0" smtClean="0">
                <a:solidFill>
                  <a:schemeClr val="tx1"/>
                </a:solidFill>
                <a:latin typeface="Times New Roman" pitchFamily="18" charset="0"/>
                <a:cs typeface="Times New Roman" pitchFamily="18" charset="0"/>
              </a:rPr>
              <a:t>a</a:t>
            </a:r>
            <a:r>
              <a:rPr lang="en-US" altLang="zh-CN" b="1" dirty="0" smtClean="0">
                <a:solidFill>
                  <a:schemeClr val="tx1"/>
                </a:solidFill>
                <a:latin typeface="Times New Roman" pitchFamily="18" charset="0"/>
                <a:cs typeface="Times New Roman" pitchFamily="18" charset="0"/>
              </a:rPr>
              <a:t> mod </a:t>
            </a:r>
            <a:r>
              <a:rPr lang="en-US" altLang="zh-CN" b="1" i="1" dirty="0" smtClean="0">
                <a:solidFill>
                  <a:schemeClr val="tx1"/>
                </a:solidFill>
                <a:latin typeface="Times New Roman" pitchFamily="18" charset="0"/>
                <a:cs typeface="Times New Roman" pitchFamily="18" charset="0"/>
              </a:rPr>
              <a:t>b</a:t>
            </a:r>
            <a:r>
              <a:rPr lang="en-US" altLang="zh-CN" b="1" dirty="0" smtClean="0">
                <a:solidFill>
                  <a:schemeClr val="tx1"/>
                </a:solidFill>
                <a:latin typeface="Times New Roman" pitchFamily="18" charset="0"/>
                <a:cs typeface="Times New Roman" pitchFamily="18" charset="0"/>
              </a:rPr>
              <a:t>) where </a:t>
            </a:r>
            <a:r>
              <a:rPr lang="en-US" altLang="zh-CN" b="1" i="1" dirty="0" smtClean="0">
                <a:solidFill>
                  <a:schemeClr val="tx1"/>
                </a:solidFill>
                <a:latin typeface="Times New Roman" pitchFamily="18" charset="0"/>
                <a:cs typeface="Times New Roman" pitchFamily="18" charset="0"/>
              </a:rPr>
              <a:t>a</a:t>
            </a:r>
            <a:r>
              <a:rPr lang="en-US" altLang="zh-CN" b="1" dirty="0" smtClean="0">
                <a:solidFill>
                  <a:schemeClr val="tx1"/>
                </a:solidFill>
                <a:latin typeface="Times New Roman" pitchFamily="18" charset="0"/>
                <a:cs typeface="Times New Roman" pitchFamily="18" charset="0"/>
              </a:rPr>
              <a:t>&gt;</a:t>
            </a:r>
            <a:r>
              <a:rPr lang="en-US" altLang="zh-CN" b="1" i="1" dirty="0" smtClean="0">
                <a:solidFill>
                  <a:schemeClr val="tx1"/>
                </a:solidFill>
                <a:latin typeface="Times New Roman" pitchFamily="18" charset="0"/>
                <a:cs typeface="Times New Roman" pitchFamily="18" charset="0"/>
              </a:rPr>
              <a:t>b</a:t>
            </a:r>
            <a:r>
              <a:rPr lang="en-US" altLang="zh-CN" b="1" dirty="0" smtClean="0">
                <a:solidFill>
                  <a:schemeClr val="tx1"/>
                </a:solidFill>
                <a:latin typeface="Times New Roman" pitchFamily="18" charset="0"/>
                <a:cs typeface="Times New Roman" pitchFamily="18" charset="0"/>
              </a:rPr>
              <a:t>&gt;0</a:t>
            </a:r>
          </a:p>
          <a:p>
            <a:r>
              <a:rPr lang="zh-CN" altLang="en-US" dirty="0" smtClean="0">
                <a:latin typeface="Times New Roman" pitchFamily="18" charset="0"/>
                <a:cs typeface="Times New Roman" pitchFamily="18" charset="0"/>
              </a:rPr>
              <a:t>这就是</a:t>
            </a:r>
            <a:r>
              <a:rPr lang="zh-CN" altLang="en-US" b="1" dirty="0" smtClean="0">
                <a:solidFill>
                  <a:srgbClr val="FF0000"/>
                </a:solidFill>
                <a:latin typeface="Times New Roman" pitchFamily="18" charset="0"/>
                <a:cs typeface="Times New Roman" pitchFamily="18" charset="0"/>
              </a:rPr>
              <a:t>辗转相除法</a:t>
            </a:r>
            <a:r>
              <a:rPr lang="zh-CN" altLang="en-US" dirty="0" smtClean="0">
                <a:latin typeface="Times New Roman" pitchFamily="18" charset="0"/>
                <a:cs typeface="Times New Roman" pitchFamily="18" charset="0"/>
              </a:rPr>
              <a:t>求最大公约数，西方数学史上也叫</a:t>
            </a:r>
            <a:r>
              <a:rPr lang="zh-CN" altLang="en-US" b="1" dirty="0" smtClean="0">
                <a:solidFill>
                  <a:srgbClr val="FF0000"/>
                </a:solidFill>
                <a:latin typeface="Times New Roman" pitchFamily="18" charset="0"/>
                <a:cs typeface="Times New Roman" pitchFamily="18" charset="0"/>
              </a:rPr>
              <a:t>欧几里得算法</a:t>
            </a:r>
            <a:r>
              <a:rPr lang="zh-CN" altLang="en-US"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流程图（辗转相除算法）</a:t>
            </a:r>
            <a:endParaRPr lang="zh-CN" altLang="en-US" dirty="0"/>
          </a:p>
        </p:txBody>
      </p:sp>
      <p:sp>
        <p:nvSpPr>
          <p:cNvPr id="3" name="流程图: 数据 2"/>
          <p:cNvSpPr/>
          <p:nvPr/>
        </p:nvSpPr>
        <p:spPr>
          <a:xfrm>
            <a:off x="2195736" y="1196752"/>
            <a:ext cx="2376264" cy="6480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2060"/>
                </a:solidFill>
              </a:rPr>
              <a:t>输入</a:t>
            </a:r>
            <a:r>
              <a:rPr lang="en-US" altLang="zh-CN" sz="2800" b="1" dirty="0" err="1" smtClean="0">
                <a:solidFill>
                  <a:srgbClr val="002060"/>
                </a:solidFill>
              </a:rPr>
              <a:t>a,b</a:t>
            </a:r>
            <a:endParaRPr lang="zh-CN" altLang="en-US" sz="2800" b="1" dirty="0">
              <a:solidFill>
                <a:srgbClr val="002060"/>
              </a:solidFill>
            </a:endParaRPr>
          </a:p>
        </p:txBody>
      </p:sp>
      <p:sp>
        <p:nvSpPr>
          <p:cNvPr id="4" name="流程图: 过程 3"/>
          <p:cNvSpPr/>
          <p:nvPr/>
        </p:nvSpPr>
        <p:spPr>
          <a:xfrm>
            <a:off x="2267744" y="2204864"/>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rgbClr val="002060"/>
                </a:solidFill>
              </a:rPr>
              <a:t>r</a:t>
            </a:r>
            <a:r>
              <a:rPr lang="en-US" altLang="zh-CN" sz="2400" b="1" dirty="0" err="1" smtClean="0">
                <a:solidFill>
                  <a:srgbClr val="002060"/>
                </a:solidFill>
                <a:sym typeface="Wingdings" pitchFamily="2" charset="2"/>
              </a:rPr>
              <a:t>mod</a:t>
            </a:r>
            <a:r>
              <a:rPr lang="en-US" altLang="zh-CN" sz="2400" b="1" dirty="0" smtClean="0">
                <a:solidFill>
                  <a:srgbClr val="002060"/>
                </a:solidFill>
                <a:sym typeface="Wingdings" pitchFamily="2" charset="2"/>
              </a:rPr>
              <a:t>(</a:t>
            </a:r>
            <a:r>
              <a:rPr lang="en-US" altLang="zh-CN" sz="2400" b="1" dirty="0" err="1" smtClean="0">
                <a:solidFill>
                  <a:srgbClr val="002060"/>
                </a:solidFill>
                <a:sym typeface="Wingdings" pitchFamily="2" charset="2"/>
              </a:rPr>
              <a:t>a,b</a:t>
            </a:r>
            <a:r>
              <a:rPr lang="en-US" altLang="zh-CN" sz="2400" b="1" dirty="0" smtClean="0">
                <a:solidFill>
                  <a:srgbClr val="002060"/>
                </a:solidFill>
                <a:sym typeface="Wingdings" pitchFamily="2" charset="2"/>
              </a:rPr>
              <a:t>)</a:t>
            </a:r>
            <a:endParaRPr lang="zh-CN" altLang="en-US" sz="2400" b="1" dirty="0">
              <a:solidFill>
                <a:srgbClr val="002060"/>
              </a:solidFill>
            </a:endParaRPr>
          </a:p>
        </p:txBody>
      </p:sp>
      <p:sp>
        <p:nvSpPr>
          <p:cNvPr id="5" name="流程图: 过程 4"/>
          <p:cNvSpPr/>
          <p:nvPr/>
        </p:nvSpPr>
        <p:spPr>
          <a:xfrm>
            <a:off x="2627784" y="4077072"/>
            <a:ext cx="1584176" cy="4320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smtClean="0">
                <a:solidFill>
                  <a:srgbClr val="002060"/>
                </a:solidFill>
              </a:rPr>
              <a:t>b</a:t>
            </a:r>
            <a:r>
              <a:rPr lang="en-US" altLang="zh-CN" sz="2800" dirty="0" err="1" smtClean="0">
                <a:solidFill>
                  <a:srgbClr val="002060"/>
                </a:solidFill>
                <a:sym typeface="Wingdings" pitchFamily="2" charset="2"/>
              </a:rPr>
              <a:t>r</a:t>
            </a:r>
            <a:endParaRPr lang="zh-CN" altLang="en-US" sz="2800" dirty="0">
              <a:solidFill>
                <a:srgbClr val="002060"/>
              </a:solidFill>
            </a:endParaRPr>
          </a:p>
        </p:txBody>
      </p:sp>
      <p:sp>
        <p:nvSpPr>
          <p:cNvPr id="6" name="流程图: 过程 5"/>
          <p:cNvSpPr/>
          <p:nvPr/>
        </p:nvSpPr>
        <p:spPr>
          <a:xfrm>
            <a:off x="2598982" y="3212976"/>
            <a:ext cx="1612978" cy="4320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smtClean="0">
                <a:solidFill>
                  <a:srgbClr val="002060"/>
                </a:solidFill>
              </a:rPr>
              <a:t>a</a:t>
            </a:r>
            <a:r>
              <a:rPr lang="en-US" altLang="zh-CN" sz="2800" dirty="0" err="1" smtClean="0">
                <a:solidFill>
                  <a:srgbClr val="002060"/>
                </a:solidFill>
                <a:sym typeface="Wingdings" pitchFamily="2" charset="2"/>
              </a:rPr>
              <a:t>b</a:t>
            </a:r>
            <a:endParaRPr lang="zh-CN" altLang="en-US" sz="2800" dirty="0">
              <a:solidFill>
                <a:srgbClr val="002060"/>
              </a:solidFill>
            </a:endParaRPr>
          </a:p>
        </p:txBody>
      </p:sp>
      <p:sp>
        <p:nvSpPr>
          <p:cNvPr id="7" name="流程图: 数据 6"/>
          <p:cNvSpPr/>
          <p:nvPr/>
        </p:nvSpPr>
        <p:spPr>
          <a:xfrm>
            <a:off x="2339752" y="6021288"/>
            <a:ext cx="2160240" cy="6480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2060"/>
                </a:solidFill>
              </a:rPr>
              <a:t>输出</a:t>
            </a:r>
            <a:r>
              <a:rPr lang="en-US" altLang="zh-CN" sz="2800" b="1" dirty="0" smtClean="0">
                <a:solidFill>
                  <a:srgbClr val="002060"/>
                </a:solidFill>
              </a:rPr>
              <a:t>a</a:t>
            </a:r>
            <a:endParaRPr lang="zh-CN" altLang="en-US" sz="2800" b="1" dirty="0">
              <a:solidFill>
                <a:srgbClr val="002060"/>
              </a:solidFill>
            </a:endParaRPr>
          </a:p>
        </p:txBody>
      </p:sp>
      <p:sp>
        <p:nvSpPr>
          <p:cNvPr id="8" name="流程图: 决策 7"/>
          <p:cNvSpPr/>
          <p:nvPr/>
        </p:nvSpPr>
        <p:spPr>
          <a:xfrm>
            <a:off x="2483768" y="4869160"/>
            <a:ext cx="1872208" cy="6480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2060"/>
                </a:solidFill>
              </a:rPr>
              <a:t>r=0</a:t>
            </a:r>
            <a:endParaRPr lang="zh-CN" altLang="en-US" sz="2800" dirty="0">
              <a:solidFill>
                <a:srgbClr val="002060"/>
              </a:solidFill>
            </a:endParaRPr>
          </a:p>
        </p:txBody>
      </p:sp>
      <p:cxnSp>
        <p:nvCxnSpPr>
          <p:cNvPr id="12" name="直接箭头连接符 11"/>
          <p:cNvCxnSpPr>
            <a:stCxn id="4" idx="2"/>
            <a:endCxn id="6" idx="0"/>
          </p:cNvCxnSpPr>
          <p:nvPr/>
        </p:nvCxnSpPr>
        <p:spPr>
          <a:xfrm>
            <a:off x="3383868" y="2708920"/>
            <a:ext cx="21603" cy="50405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2"/>
            <a:endCxn id="5" idx="0"/>
          </p:cNvCxnSpPr>
          <p:nvPr/>
        </p:nvCxnSpPr>
        <p:spPr>
          <a:xfrm>
            <a:off x="3405471" y="3645024"/>
            <a:ext cx="14401" cy="4320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8" idx="0"/>
          </p:cNvCxnSpPr>
          <p:nvPr/>
        </p:nvCxnSpPr>
        <p:spPr>
          <a:xfrm>
            <a:off x="3419872" y="4509120"/>
            <a:ext cx="0" cy="36004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7" idx="1"/>
          </p:cNvCxnSpPr>
          <p:nvPr/>
        </p:nvCxnSpPr>
        <p:spPr>
          <a:xfrm>
            <a:off x="3419872" y="5517232"/>
            <a:ext cx="0" cy="50405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4"/>
            <a:endCxn id="4" idx="0"/>
          </p:cNvCxnSpPr>
          <p:nvPr/>
        </p:nvCxnSpPr>
        <p:spPr>
          <a:xfrm>
            <a:off x="3383868" y="1844824"/>
            <a:ext cx="0" cy="36004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形状 46"/>
          <p:cNvCxnSpPr>
            <a:stCxn id="8" idx="3"/>
          </p:cNvCxnSpPr>
          <p:nvPr/>
        </p:nvCxnSpPr>
        <p:spPr>
          <a:xfrm flipV="1">
            <a:off x="4355976" y="1988840"/>
            <a:ext cx="864096" cy="3204356"/>
          </a:xfrm>
          <a:prstGeom prst="bentConnector2">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3419872" y="1988840"/>
            <a:ext cx="1800200" cy="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915816" y="5517232"/>
            <a:ext cx="504056" cy="369332"/>
          </a:xfrm>
          <a:prstGeom prst="rect">
            <a:avLst/>
          </a:prstGeom>
          <a:noFill/>
        </p:spPr>
        <p:txBody>
          <a:bodyPr wrap="square" rtlCol="0">
            <a:spAutoFit/>
          </a:bodyPr>
          <a:lstStyle/>
          <a:p>
            <a:r>
              <a:rPr lang="en-US" altLang="zh-CN" dirty="0" smtClean="0"/>
              <a:t>Y</a:t>
            </a:r>
            <a:endParaRPr lang="zh-CN" altLang="en-US" dirty="0"/>
          </a:p>
        </p:txBody>
      </p:sp>
      <p:sp>
        <p:nvSpPr>
          <p:cNvPr id="51" name="TextBox 50"/>
          <p:cNvSpPr txBox="1"/>
          <p:nvPr/>
        </p:nvSpPr>
        <p:spPr>
          <a:xfrm>
            <a:off x="4499992" y="4797152"/>
            <a:ext cx="504056" cy="369332"/>
          </a:xfrm>
          <a:prstGeom prst="rect">
            <a:avLst/>
          </a:prstGeom>
          <a:noFill/>
        </p:spPr>
        <p:txBody>
          <a:bodyPr wrap="square" rtlCol="0">
            <a:spAutoFit/>
          </a:bodyPr>
          <a:lstStyle/>
          <a:p>
            <a:r>
              <a:rPr lang="en-US" altLang="zh-CN" dirty="0" smtClean="0"/>
              <a:t>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par>
                          <p:cTn id="28" fill="hold">
                            <p:stCondLst>
                              <p:cond delay="500"/>
                            </p:stCondLst>
                            <p:childTnLst>
                              <p:par>
                                <p:cTn id="29" presetID="2" presetClass="entr" presetSubtype="4"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box(in)">
                                      <p:cBhvr>
                                        <p:cTn id="52" dur="500"/>
                                        <p:tgtEl>
                                          <p:spTgt spid="51"/>
                                        </p:tgtEl>
                                      </p:cBhvr>
                                    </p:animEffect>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fill="hold"/>
                                        <p:tgtEl>
                                          <p:spTgt spid="47"/>
                                        </p:tgtEl>
                                        <p:attrNameLst>
                                          <p:attrName>ppt_x</p:attrName>
                                        </p:attrNameLst>
                                      </p:cBhvr>
                                      <p:tavLst>
                                        <p:tav tm="0">
                                          <p:val>
                                            <p:strVal val="#ppt_x"/>
                                          </p:val>
                                        </p:tav>
                                        <p:tav tm="100000">
                                          <p:val>
                                            <p:strVal val="#ppt_x"/>
                                          </p:val>
                                        </p:tav>
                                      </p:tavLst>
                                    </p:anim>
                                    <p:anim calcmode="lin" valueType="num">
                                      <p:cBhvr additive="base">
                                        <p:cTn id="57" dur="500" fill="hold"/>
                                        <p:tgtEl>
                                          <p:spTgt spid="47"/>
                                        </p:tgtEl>
                                        <p:attrNameLst>
                                          <p:attrName>ppt_y</p:attrName>
                                        </p:attrNameLst>
                                      </p:cBhvr>
                                      <p:tavLst>
                                        <p:tav tm="0">
                                          <p:val>
                                            <p:strVal val="1+#ppt_h/2"/>
                                          </p:val>
                                        </p:tav>
                                        <p:tav tm="100000">
                                          <p:val>
                                            <p:strVal val="#ppt_y"/>
                                          </p:val>
                                        </p:tav>
                                      </p:tavLst>
                                    </p:anim>
                                  </p:childTnLst>
                                </p:cTn>
                              </p:par>
                            </p:childTnLst>
                          </p:cTn>
                        </p:par>
                        <p:par>
                          <p:cTn id="58" fill="hold">
                            <p:stCondLst>
                              <p:cond delay="1000"/>
                            </p:stCondLst>
                            <p:childTnLst>
                              <p:par>
                                <p:cTn id="59" presetID="22" presetClass="entr" presetSubtype="4" fill="hold" nodeType="after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wipe(down)">
                                      <p:cBhvr>
                                        <p:cTn id="61" dur="500"/>
                                        <p:tgtEl>
                                          <p:spTgt spid="49"/>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box(in)">
                                      <p:cBhvr>
                                        <p:cTn id="66" dur="500"/>
                                        <p:tgtEl>
                                          <p:spTgt spid="50"/>
                                        </p:tgtEl>
                                      </p:cBhvr>
                                    </p:animEffect>
                                  </p:childTnLst>
                                </p:cTn>
                              </p:par>
                            </p:childTnLst>
                          </p:cTn>
                        </p:par>
                        <p:par>
                          <p:cTn id="67" fill="hold">
                            <p:stCondLst>
                              <p:cond delay="500"/>
                            </p:stCondLst>
                            <p:childTnLst>
                              <p:par>
                                <p:cTn id="68" presetID="2" presetClass="entr" presetSubtype="4" fill="hold" nodeType="after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additive="base">
                                        <p:cTn id="70" dur="500" fill="hold"/>
                                        <p:tgtEl>
                                          <p:spTgt spid="21"/>
                                        </p:tgtEl>
                                        <p:attrNameLst>
                                          <p:attrName>ppt_x</p:attrName>
                                        </p:attrNameLst>
                                      </p:cBhvr>
                                      <p:tavLst>
                                        <p:tav tm="0">
                                          <p:val>
                                            <p:strVal val="#ppt_x"/>
                                          </p:val>
                                        </p:tav>
                                        <p:tav tm="100000">
                                          <p:val>
                                            <p:strVal val="#ppt_x"/>
                                          </p:val>
                                        </p:tav>
                                      </p:tavLst>
                                    </p:anim>
                                    <p:anim calcmode="lin" valueType="num">
                                      <p:cBhvr additive="base">
                                        <p:cTn id="7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blinds(horizontal)">
                                      <p:cBhvr>
                                        <p:cTn id="7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50" grpId="0"/>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normAutofit/>
          </a:bodyPr>
          <a:lstStyle/>
          <a:p>
            <a:r>
              <a:rPr lang="zh-CN" altLang="en-US" dirty="0" smtClean="0"/>
              <a:t>分解素因数</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分解素因数方法求最大公约数</a:t>
            </a:r>
            <a:endParaRPr lang="zh-CN" altLang="en-US" dirty="0"/>
          </a:p>
        </p:txBody>
      </p:sp>
      <p:sp>
        <p:nvSpPr>
          <p:cNvPr id="3" name="内容占位符 2"/>
          <p:cNvSpPr>
            <a:spLocks noGrp="1"/>
          </p:cNvSpPr>
          <p:nvPr>
            <p:ph idx="1"/>
          </p:nvPr>
        </p:nvSpPr>
        <p:spPr>
          <a:xfrm>
            <a:off x="304800" y="1554163"/>
            <a:ext cx="8686800" cy="3170982"/>
          </a:xfrm>
        </p:spPr>
        <p:txBody>
          <a:bodyPr>
            <a:normAutofit/>
          </a:bodyPr>
          <a:lstStyle/>
          <a:p>
            <a:r>
              <a:rPr lang="zh-CN" altLang="en-US" sz="2800" dirty="0" smtClean="0">
                <a:latin typeface="Times New Roman" pitchFamily="18" charset="0"/>
                <a:cs typeface="Times New Roman" pitchFamily="18" charset="0"/>
              </a:rPr>
              <a:t>采用的原理就是：</a:t>
            </a:r>
            <a:endParaRPr lang="en-US" altLang="zh-CN" sz="2800" dirty="0" smtClean="0">
              <a:latin typeface="Times New Roman" pitchFamily="18" charset="0"/>
              <a:cs typeface="Times New Roman" pitchFamily="18" charset="0"/>
            </a:endParaRPr>
          </a:p>
          <a:p>
            <a:r>
              <a:rPr lang="en-US" altLang="zh-CN" sz="2800" b="1" dirty="0" smtClean="0">
                <a:latin typeface="Times New Roman" pitchFamily="18" charset="0"/>
                <a:cs typeface="Times New Roman" pitchFamily="18" charset="0"/>
              </a:rPr>
              <a:t>GCD(</a:t>
            </a:r>
            <a:r>
              <a:rPr lang="en-US" altLang="zh-CN" sz="2800" b="1" i="1" dirty="0" smtClean="0">
                <a:latin typeface="Times New Roman" pitchFamily="18" charset="0"/>
                <a:cs typeface="Times New Roman" pitchFamily="18" charset="0"/>
              </a:rPr>
              <a:t>m</a:t>
            </a:r>
            <a:r>
              <a:rPr lang="en-US" altLang="zh-CN" sz="2800" b="1" dirty="0" smtClean="0">
                <a:latin typeface="Times New Roman" pitchFamily="18" charset="0"/>
                <a:cs typeface="Times New Roman" pitchFamily="18" charset="0"/>
              </a:rPr>
              <a:t> × </a:t>
            </a:r>
            <a:r>
              <a:rPr lang="en-US" altLang="zh-CN" sz="2800" b="1" i="1" dirty="0" smtClean="0">
                <a:latin typeface="Times New Roman" pitchFamily="18" charset="0"/>
                <a:cs typeface="Times New Roman" pitchFamily="18" charset="0"/>
              </a:rPr>
              <a:t>a</a:t>
            </a:r>
            <a:r>
              <a:rPr lang="en-US" altLang="zh-CN" sz="2800" b="1" dirty="0" smtClean="0">
                <a:latin typeface="Times New Roman" pitchFamily="18" charset="0"/>
                <a:cs typeface="Times New Roman" pitchFamily="18" charset="0"/>
              </a:rPr>
              <a:t>, </a:t>
            </a:r>
            <a:r>
              <a:rPr lang="en-US" altLang="zh-CN" sz="2800" b="1" i="1" dirty="0" smtClean="0">
                <a:latin typeface="Times New Roman" pitchFamily="18" charset="0"/>
                <a:cs typeface="Times New Roman" pitchFamily="18" charset="0"/>
              </a:rPr>
              <a:t>m</a:t>
            </a:r>
            <a:r>
              <a:rPr lang="en-US" altLang="zh-CN" sz="2800" b="1" dirty="0" smtClean="0">
                <a:latin typeface="Times New Roman" pitchFamily="18" charset="0"/>
                <a:cs typeface="Times New Roman" pitchFamily="18" charset="0"/>
              </a:rPr>
              <a:t> × </a:t>
            </a:r>
            <a:r>
              <a:rPr lang="en-US" altLang="zh-CN" sz="2800" b="1" i="1" dirty="0" smtClean="0">
                <a:latin typeface="Times New Roman" pitchFamily="18" charset="0"/>
                <a:cs typeface="Times New Roman" pitchFamily="18" charset="0"/>
              </a:rPr>
              <a:t>b</a:t>
            </a:r>
            <a:r>
              <a:rPr lang="en-US" altLang="zh-CN" sz="2800" b="1" dirty="0" smtClean="0">
                <a:latin typeface="Times New Roman" pitchFamily="18" charset="0"/>
                <a:cs typeface="Times New Roman" pitchFamily="18" charset="0"/>
              </a:rPr>
              <a:t>)=</a:t>
            </a:r>
            <a:r>
              <a:rPr lang="en-US" altLang="zh-CN" sz="2800" b="1" i="1" dirty="0" smtClean="0">
                <a:latin typeface="Times New Roman" pitchFamily="18" charset="0"/>
                <a:cs typeface="Times New Roman" pitchFamily="18" charset="0"/>
              </a:rPr>
              <a:t>m</a:t>
            </a:r>
            <a:r>
              <a:rPr lang="en-US" altLang="zh-CN" sz="2800" b="1" dirty="0" smtClean="0">
                <a:latin typeface="Times New Roman" pitchFamily="18" charset="0"/>
                <a:cs typeface="Times New Roman" pitchFamily="18" charset="0"/>
              </a:rPr>
              <a:t> × GCD(</a:t>
            </a:r>
            <a:r>
              <a:rPr lang="en-US" altLang="zh-CN" sz="2800" b="1" i="1" dirty="0" smtClean="0">
                <a:latin typeface="Times New Roman" pitchFamily="18" charset="0"/>
                <a:cs typeface="Times New Roman" pitchFamily="18" charset="0"/>
              </a:rPr>
              <a:t>a</a:t>
            </a:r>
            <a:r>
              <a:rPr lang="en-US" altLang="zh-CN" sz="2800" b="1" dirty="0" smtClean="0">
                <a:latin typeface="Times New Roman" pitchFamily="18" charset="0"/>
                <a:cs typeface="Times New Roman" pitchFamily="18" charset="0"/>
              </a:rPr>
              <a:t>, </a:t>
            </a:r>
            <a:r>
              <a:rPr lang="en-US" altLang="zh-CN" sz="2800" b="1" i="1" dirty="0" smtClean="0">
                <a:latin typeface="Times New Roman" pitchFamily="18" charset="0"/>
                <a:cs typeface="Times New Roman" pitchFamily="18" charset="0"/>
              </a:rPr>
              <a:t>b</a:t>
            </a:r>
            <a:r>
              <a:rPr lang="en-US" altLang="zh-CN" sz="2800" b="1" dirty="0" smtClean="0">
                <a:latin typeface="Times New Roman" pitchFamily="18" charset="0"/>
                <a:cs typeface="Times New Roman" pitchFamily="18" charset="0"/>
              </a:rPr>
              <a:t>), </a:t>
            </a:r>
            <a:r>
              <a:rPr lang="en-US" altLang="zh-CN" sz="2800" b="1" i="1" dirty="0" smtClean="0">
                <a:latin typeface="Times New Roman" pitchFamily="18" charset="0"/>
                <a:cs typeface="Times New Roman" pitchFamily="18" charset="0"/>
              </a:rPr>
              <a:t>m</a:t>
            </a:r>
            <a:r>
              <a:rPr lang="zh-CN" altLang="en-US" sz="2800" b="1" dirty="0" smtClean="0">
                <a:latin typeface="Times New Roman" pitchFamily="18" charset="0"/>
                <a:cs typeface="Times New Roman" pitchFamily="18" charset="0"/>
              </a:rPr>
              <a:t>是整数。</a:t>
            </a:r>
            <a:endParaRPr lang="en-US" altLang="zh-CN" sz="2800" b="1"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举例：</a:t>
            </a:r>
            <a:endParaRPr lang="en-US" altLang="zh-CN" sz="28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546,1729</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546=2</a:t>
            </a:r>
            <a:r>
              <a:rPr lang="en-US" altLang="zh-CN" sz="2800" b="1" dirty="0" smtClean="0">
                <a:latin typeface="Times New Roman" pitchFamily="18" charset="0"/>
                <a:cs typeface="Times New Roman" pitchFamily="18" charset="0"/>
              </a:rPr>
              <a:t> × </a:t>
            </a:r>
            <a:r>
              <a:rPr lang="en-US" altLang="zh-CN" sz="2800" dirty="0" smtClean="0">
                <a:latin typeface="Times New Roman" pitchFamily="18" charset="0"/>
                <a:cs typeface="Times New Roman" pitchFamily="18" charset="0"/>
              </a:rPr>
              <a:t>3</a:t>
            </a:r>
            <a:r>
              <a:rPr lang="en-US" altLang="zh-CN" sz="2800" b="1" dirty="0" smtClean="0">
                <a:latin typeface="Times New Roman" pitchFamily="18" charset="0"/>
                <a:cs typeface="Times New Roman" pitchFamily="18" charset="0"/>
              </a:rPr>
              <a:t> × </a:t>
            </a:r>
            <a:r>
              <a:rPr lang="en-US" altLang="zh-CN" sz="2800" dirty="0" smtClean="0">
                <a:latin typeface="Times New Roman" pitchFamily="18" charset="0"/>
                <a:cs typeface="Times New Roman" pitchFamily="18" charset="0"/>
              </a:rPr>
              <a:t>7</a:t>
            </a:r>
            <a:r>
              <a:rPr lang="en-US" altLang="zh-CN" sz="2800" b="1" dirty="0" smtClean="0">
                <a:latin typeface="Times New Roman" pitchFamily="18" charset="0"/>
                <a:cs typeface="Times New Roman" pitchFamily="18" charset="0"/>
              </a:rPr>
              <a:t> × </a:t>
            </a:r>
            <a:r>
              <a:rPr lang="en-US" altLang="zh-CN" sz="2800" dirty="0" smtClean="0">
                <a:latin typeface="Times New Roman" pitchFamily="18" charset="0"/>
                <a:cs typeface="Times New Roman" pitchFamily="18" charset="0"/>
              </a:rPr>
              <a:t>13, 1729=7</a:t>
            </a:r>
            <a:r>
              <a:rPr lang="en-US" altLang="zh-CN" sz="2800" b="1" dirty="0" smtClean="0">
                <a:latin typeface="Times New Roman" pitchFamily="18" charset="0"/>
                <a:cs typeface="Times New Roman" pitchFamily="18" charset="0"/>
              </a:rPr>
              <a:t> × </a:t>
            </a:r>
            <a:r>
              <a:rPr lang="en-US" altLang="zh-CN" sz="2800" dirty="0" smtClean="0">
                <a:latin typeface="Times New Roman" pitchFamily="18" charset="0"/>
                <a:cs typeface="Times New Roman" pitchFamily="18" charset="0"/>
              </a:rPr>
              <a:t>13</a:t>
            </a:r>
            <a:r>
              <a:rPr lang="en-US" altLang="zh-CN" sz="2800" b="1" dirty="0" smtClean="0">
                <a:latin typeface="Times New Roman" pitchFamily="18" charset="0"/>
                <a:cs typeface="Times New Roman" pitchFamily="18" charset="0"/>
              </a:rPr>
              <a:t> × </a:t>
            </a:r>
            <a:r>
              <a:rPr lang="en-US" altLang="zh-CN" sz="2800" dirty="0" smtClean="0">
                <a:latin typeface="Times New Roman" pitchFamily="18" charset="0"/>
                <a:cs typeface="Times New Roman" pitchFamily="18" charset="0"/>
              </a:rPr>
              <a:t>19</a:t>
            </a:r>
            <a:endParaRPr lang="zh-CN" altLang="en-US" sz="2800" dirty="0">
              <a:latin typeface="Times New Roman" pitchFamily="18" charset="0"/>
              <a:cs typeface="Times New Roman" pitchFamily="18" charset="0"/>
            </a:endParaRPr>
          </a:p>
        </p:txBody>
      </p:sp>
      <p:sp>
        <p:nvSpPr>
          <p:cNvPr id="4" name="TextBox 3"/>
          <p:cNvSpPr txBox="1"/>
          <p:nvPr/>
        </p:nvSpPr>
        <p:spPr>
          <a:xfrm>
            <a:off x="3275856" y="2996952"/>
            <a:ext cx="2304256" cy="584775"/>
          </a:xfrm>
          <a:prstGeom prst="rect">
            <a:avLst/>
          </a:prstGeom>
          <a:solidFill>
            <a:srgbClr val="92D050"/>
          </a:solidFill>
        </p:spPr>
        <p:txBody>
          <a:bodyPr wrap="square" rtlCol="0">
            <a:spAutoFit/>
          </a:bodyPr>
          <a:lstStyle/>
          <a:p>
            <a:r>
              <a:rPr lang="en-US" altLang="zh-CN" sz="3200" dirty="0" smtClean="0"/>
              <a:t>7</a:t>
            </a:r>
            <a:r>
              <a:rPr lang="en-US" altLang="zh-CN" sz="3200" b="1" dirty="0" smtClean="0">
                <a:latin typeface="Times New Roman" pitchFamily="18" charset="0"/>
                <a:cs typeface="Times New Roman" pitchFamily="18" charset="0"/>
              </a:rPr>
              <a:t> × </a:t>
            </a:r>
            <a:r>
              <a:rPr lang="en-US" altLang="zh-CN" sz="3200" dirty="0" smtClean="0"/>
              <a:t>13=91</a:t>
            </a:r>
            <a:endParaRPr lang="zh-CN" altLang="en-US" sz="3200" dirty="0"/>
          </a:p>
        </p:txBody>
      </p:sp>
      <p:grpSp>
        <p:nvGrpSpPr>
          <p:cNvPr id="29" name="组合 28"/>
          <p:cNvGrpSpPr/>
          <p:nvPr/>
        </p:nvGrpSpPr>
        <p:grpSpPr>
          <a:xfrm>
            <a:off x="827584" y="4293096"/>
            <a:ext cx="3024336" cy="2016224"/>
            <a:chOff x="467544" y="4437112"/>
            <a:chExt cx="3024336" cy="2016224"/>
          </a:xfrm>
        </p:grpSpPr>
        <p:sp>
          <p:nvSpPr>
            <p:cNvPr id="15" name="椭圆 14"/>
            <p:cNvSpPr/>
            <p:nvPr/>
          </p:nvSpPr>
          <p:spPr>
            <a:xfrm>
              <a:off x="1979712" y="587727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2</a:t>
              </a:r>
              <a:endParaRPr lang="zh-CN" altLang="en-US" sz="2800" b="1" dirty="0">
                <a:solidFill>
                  <a:srgbClr val="FF0000"/>
                </a:solidFill>
              </a:endParaRPr>
            </a:p>
          </p:txBody>
        </p:sp>
        <p:sp>
          <p:nvSpPr>
            <p:cNvPr id="16" name="椭圆 15"/>
            <p:cNvSpPr/>
            <p:nvPr/>
          </p:nvSpPr>
          <p:spPr>
            <a:xfrm>
              <a:off x="1259632" y="587727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7</a:t>
              </a:r>
              <a:endParaRPr lang="zh-CN" altLang="en-US" sz="2800" b="1" dirty="0">
                <a:solidFill>
                  <a:srgbClr val="FF0000"/>
                </a:solidFill>
              </a:endParaRPr>
            </a:p>
          </p:txBody>
        </p:sp>
        <p:sp>
          <p:nvSpPr>
            <p:cNvPr id="17" name="椭圆 16"/>
            <p:cNvSpPr/>
            <p:nvPr/>
          </p:nvSpPr>
          <p:spPr>
            <a:xfrm>
              <a:off x="467544" y="587727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3</a:t>
              </a:r>
              <a:endParaRPr lang="zh-CN" altLang="en-US" sz="2800" b="1" dirty="0">
                <a:solidFill>
                  <a:srgbClr val="FF0000"/>
                </a:solidFill>
              </a:endParaRPr>
            </a:p>
          </p:txBody>
        </p:sp>
        <p:sp>
          <p:nvSpPr>
            <p:cNvPr id="14" name="椭圆 13"/>
            <p:cNvSpPr/>
            <p:nvPr/>
          </p:nvSpPr>
          <p:spPr>
            <a:xfrm>
              <a:off x="2843808" y="587727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13</a:t>
              </a:r>
              <a:endParaRPr lang="zh-CN" altLang="en-US" b="1" dirty="0">
                <a:solidFill>
                  <a:srgbClr val="FF0000"/>
                </a:solidFill>
              </a:endParaRPr>
            </a:p>
          </p:txBody>
        </p:sp>
        <p:sp>
          <p:nvSpPr>
            <p:cNvPr id="5" name="TextBox 4"/>
            <p:cNvSpPr txBox="1"/>
            <p:nvPr/>
          </p:nvSpPr>
          <p:spPr>
            <a:xfrm>
              <a:off x="1403648" y="4437112"/>
              <a:ext cx="1152128" cy="523220"/>
            </a:xfrm>
            <a:prstGeom prst="rect">
              <a:avLst/>
            </a:prstGeom>
            <a:noFill/>
          </p:spPr>
          <p:txBody>
            <a:bodyPr wrap="square" rtlCol="0">
              <a:spAutoFit/>
            </a:bodyPr>
            <a:lstStyle/>
            <a:p>
              <a:pPr algn="ctr"/>
              <a:r>
                <a:rPr lang="en-US" altLang="zh-CN" sz="2800" dirty="0" smtClean="0"/>
                <a:t>546</a:t>
              </a:r>
              <a:endParaRPr lang="zh-CN" altLang="en-US" sz="2800" dirty="0"/>
            </a:p>
          </p:txBody>
        </p:sp>
        <p:sp>
          <p:nvSpPr>
            <p:cNvPr id="7" name="TextBox 6"/>
            <p:cNvSpPr txBox="1"/>
            <p:nvPr/>
          </p:nvSpPr>
          <p:spPr>
            <a:xfrm>
              <a:off x="2195736" y="5138028"/>
              <a:ext cx="1152128" cy="523220"/>
            </a:xfrm>
            <a:prstGeom prst="rect">
              <a:avLst/>
            </a:prstGeom>
            <a:noFill/>
          </p:spPr>
          <p:txBody>
            <a:bodyPr wrap="square" rtlCol="0">
              <a:spAutoFit/>
            </a:bodyPr>
            <a:lstStyle/>
            <a:p>
              <a:pPr algn="ctr"/>
              <a:r>
                <a:rPr lang="en-US" altLang="zh-CN" sz="2800" dirty="0" smtClean="0"/>
                <a:t>26</a:t>
              </a:r>
              <a:endParaRPr lang="zh-CN" altLang="en-US" sz="2800" dirty="0"/>
            </a:p>
          </p:txBody>
        </p:sp>
        <p:sp>
          <p:nvSpPr>
            <p:cNvPr id="8" name="TextBox 7"/>
            <p:cNvSpPr txBox="1"/>
            <p:nvPr/>
          </p:nvSpPr>
          <p:spPr>
            <a:xfrm>
              <a:off x="683568" y="5138028"/>
              <a:ext cx="1152128" cy="523220"/>
            </a:xfrm>
            <a:prstGeom prst="rect">
              <a:avLst/>
            </a:prstGeom>
            <a:noFill/>
          </p:spPr>
          <p:txBody>
            <a:bodyPr wrap="square" rtlCol="0">
              <a:spAutoFit/>
            </a:bodyPr>
            <a:lstStyle/>
            <a:p>
              <a:pPr algn="ctr"/>
              <a:r>
                <a:rPr lang="en-US" altLang="zh-CN" sz="2800" dirty="0" smtClean="0"/>
                <a:t>21</a:t>
              </a:r>
              <a:endParaRPr lang="zh-CN" altLang="en-US" sz="2800" dirty="0"/>
            </a:p>
          </p:txBody>
        </p:sp>
        <p:cxnSp>
          <p:nvCxnSpPr>
            <p:cNvPr id="19" name="直接箭头连接符 18"/>
            <p:cNvCxnSpPr>
              <a:stCxn id="5" idx="2"/>
              <a:endCxn id="8" idx="0"/>
            </p:cNvCxnSpPr>
            <p:nvPr/>
          </p:nvCxnSpPr>
          <p:spPr>
            <a:xfrm flipH="1">
              <a:off x="1259632" y="4960332"/>
              <a:ext cx="720080" cy="17769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2"/>
              <a:endCxn id="7" idx="0"/>
            </p:cNvCxnSpPr>
            <p:nvPr/>
          </p:nvCxnSpPr>
          <p:spPr>
            <a:xfrm>
              <a:off x="1979712" y="4960332"/>
              <a:ext cx="792088" cy="17769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8" idx="2"/>
              <a:endCxn id="17" idx="0"/>
            </p:cNvCxnSpPr>
            <p:nvPr/>
          </p:nvCxnSpPr>
          <p:spPr>
            <a:xfrm flipH="1">
              <a:off x="791580" y="5661248"/>
              <a:ext cx="468052"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8" idx="2"/>
              <a:endCxn id="16" idx="0"/>
            </p:cNvCxnSpPr>
            <p:nvPr/>
          </p:nvCxnSpPr>
          <p:spPr>
            <a:xfrm>
              <a:off x="1259632" y="5661248"/>
              <a:ext cx="324036"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7" idx="2"/>
              <a:endCxn id="15" idx="0"/>
            </p:cNvCxnSpPr>
            <p:nvPr/>
          </p:nvCxnSpPr>
          <p:spPr>
            <a:xfrm flipH="1">
              <a:off x="2303748" y="5661248"/>
              <a:ext cx="468052"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7" idx="2"/>
              <a:endCxn id="14" idx="0"/>
            </p:cNvCxnSpPr>
            <p:nvPr/>
          </p:nvCxnSpPr>
          <p:spPr>
            <a:xfrm>
              <a:off x="2771800" y="5661248"/>
              <a:ext cx="396044"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283968" y="4293096"/>
            <a:ext cx="2592288" cy="2069068"/>
            <a:chOff x="4644008" y="4437112"/>
            <a:chExt cx="2592288" cy="2069068"/>
          </a:xfrm>
        </p:grpSpPr>
        <p:sp>
          <p:nvSpPr>
            <p:cNvPr id="39" name="椭圆 38"/>
            <p:cNvSpPr/>
            <p:nvPr/>
          </p:nvSpPr>
          <p:spPr>
            <a:xfrm>
              <a:off x="5724128" y="5930116"/>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19</a:t>
              </a:r>
              <a:endParaRPr lang="zh-CN" altLang="en-US" b="1" dirty="0">
                <a:solidFill>
                  <a:srgbClr val="FF0000"/>
                </a:solidFill>
              </a:endParaRPr>
            </a:p>
          </p:txBody>
        </p:sp>
        <p:sp>
          <p:nvSpPr>
            <p:cNvPr id="40" name="椭圆 39"/>
            <p:cNvSpPr/>
            <p:nvPr/>
          </p:nvSpPr>
          <p:spPr>
            <a:xfrm>
              <a:off x="4644008" y="5229200"/>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7</a:t>
              </a:r>
              <a:endParaRPr lang="zh-CN" altLang="en-US" sz="2800" b="1" dirty="0">
                <a:solidFill>
                  <a:srgbClr val="FF0000"/>
                </a:solidFill>
              </a:endParaRPr>
            </a:p>
          </p:txBody>
        </p:sp>
        <p:sp>
          <p:nvSpPr>
            <p:cNvPr id="42" name="椭圆 41"/>
            <p:cNvSpPr/>
            <p:nvPr/>
          </p:nvSpPr>
          <p:spPr>
            <a:xfrm>
              <a:off x="6588224" y="5930116"/>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13</a:t>
              </a:r>
              <a:endParaRPr lang="zh-CN" altLang="en-US" b="1" dirty="0">
                <a:solidFill>
                  <a:srgbClr val="FF0000"/>
                </a:solidFill>
              </a:endParaRPr>
            </a:p>
          </p:txBody>
        </p:sp>
        <p:sp>
          <p:nvSpPr>
            <p:cNvPr id="43" name="TextBox 42"/>
            <p:cNvSpPr txBox="1"/>
            <p:nvPr/>
          </p:nvSpPr>
          <p:spPr>
            <a:xfrm>
              <a:off x="5940152" y="5190872"/>
              <a:ext cx="1152128" cy="523220"/>
            </a:xfrm>
            <a:prstGeom prst="rect">
              <a:avLst/>
            </a:prstGeom>
            <a:noFill/>
          </p:spPr>
          <p:txBody>
            <a:bodyPr wrap="square" rtlCol="0">
              <a:spAutoFit/>
            </a:bodyPr>
            <a:lstStyle/>
            <a:p>
              <a:pPr algn="ctr"/>
              <a:r>
                <a:rPr lang="en-US" altLang="zh-CN" sz="2800" dirty="0" smtClean="0"/>
                <a:t>247</a:t>
              </a:r>
              <a:endParaRPr lang="zh-CN" altLang="en-US" sz="2800" dirty="0"/>
            </a:p>
          </p:txBody>
        </p:sp>
        <p:cxnSp>
          <p:nvCxnSpPr>
            <p:cNvPr id="45" name="直接箭头连接符 44"/>
            <p:cNvCxnSpPr/>
            <p:nvPr/>
          </p:nvCxnSpPr>
          <p:spPr>
            <a:xfrm flipH="1">
              <a:off x="5004048" y="5013176"/>
              <a:ext cx="720080" cy="17769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endCxn id="43" idx="0"/>
            </p:cNvCxnSpPr>
            <p:nvPr/>
          </p:nvCxnSpPr>
          <p:spPr>
            <a:xfrm>
              <a:off x="5724128" y="5013176"/>
              <a:ext cx="792088" cy="17769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3" idx="2"/>
              <a:endCxn id="39" idx="0"/>
            </p:cNvCxnSpPr>
            <p:nvPr/>
          </p:nvCxnSpPr>
          <p:spPr>
            <a:xfrm flipH="1">
              <a:off x="6048164" y="5714092"/>
              <a:ext cx="468052"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3" idx="2"/>
              <a:endCxn id="42" idx="0"/>
            </p:cNvCxnSpPr>
            <p:nvPr/>
          </p:nvCxnSpPr>
          <p:spPr>
            <a:xfrm>
              <a:off x="6516216" y="5714092"/>
              <a:ext cx="396044"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148064" y="4437112"/>
              <a:ext cx="1152128" cy="523220"/>
            </a:xfrm>
            <a:prstGeom prst="rect">
              <a:avLst/>
            </a:prstGeom>
            <a:noFill/>
          </p:spPr>
          <p:txBody>
            <a:bodyPr wrap="square" rtlCol="0">
              <a:spAutoFit/>
            </a:bodyPr>
            <a:lstStyle/>
            <a:p>
              <a:pPr algn="ctr"/>
              <a:r>
                <a:rPr lang="en-US" altLang="zh-CN" sz="2800" dirty="0" smtClean="0"/>
                <a:t>1729</a:t>
              </a:r>
              <a:endParaRPr lang="zh-CN" altLang="en-US" sz="2800" dirty="0"/>
            </a:p>
          </p:txBody>
        </p:sp>
      </p:grpSp>
      <p:sp>
        <p:nvSpPr>
          <p:cNvPr id="28" name="TextBox 27"/>
          <p:cNvSpPr txBox="1"/>
          <p:nvPr/>
        </p:nvSpPr>
        <p:spPr>
          <a:xfrm>
            <a:off x="6839744" y="4869160"/>
            <a:ext cx="2304256" cy="584775"/>
          </a:xfrm>
          <a:prstGeom prst="rect">
            <a:avLst/>
          </a:prstGeom>
          <a:solidFill>
            <a:srgbClr val="92D050"/>
          </a:solidFill>
        </p:spPr>
        <p:txBody>
          <a:bodyPr wrap="square" rtlCol="0">
            <a:spAutoFit/>
          </a:bodyPr>
          <a:lstStyle/>
          <a:p>
            <a:r>
              <a:rPr lang="en-US" altLang="zh-CN" sz="3200" dirty="0" smtClean="0"/>
              <a:t>Factor Tree</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linds(horizontal)">
                                      <p:cBhvr>
                                        <p:cTn id="31" dur="500"/>
                                        <p:tgtEl>
                                          <p:spTgt spid="29"/>
                                        </p:tgtEl>
                                      </p:cBhvr>
                                    </p:animEffect>
                                  </p:childTnLst>
                                </p:cTn>
                              </p:par>
                              <p:par>
                                <p:cTn id="32" presetID="3" presetClass="entr" presetSubtype="10"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linds(horizontal)">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含有代数式的最大公约数求解</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15</a:t>
            </a:r>
            <a:r>
              <a:rPr lang="en-US" altLang="zh-CN"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25</a:t>
            </a:r>
            <a:r>
              <a:rPr lang="en-US" altLang="zh-CN" i="1" dirty="0" smtClean="0">
                <a:latin typeface="Times New Roman" pitchFamily="18" charset="0"/>
                <a:cs typeface="Times New Roman" pitchFamily="18" charset="0"/>
              </a:rPr>
              <a:t>a</a:t>
            </a:r>
            <a:r>
              <a:rPr lang="en-US" altLang="zh-CN" baseline="30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14</a:t>
            </a:r>
            <a:r>
              <a:rPr lang="en-US" altLang="zh-CN" i="1" dirty="0" smtClean="0">
                <a:latin typeface="Times New Roman" pitchFamily="18" charset="0"/>
                <a:cs typeface="Times New Roman" pitchFamily="18" charset="0"/>
              </a:rPr>
              <a:t>xyz</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21</a:t>
            </a:r>
            <a:r>
              <a:rPr lang="en-US" altLang="zh-CN" i="1" dirty="0" smtClean="0">
                <a:latin typeface="Times New Roman" pitchFamily="18" charset="0"/>
                <a:cs typeface="Times New Roman" pitchFamily="18" charset="0"/>
              </a:rPr>
              <a:t>xyzw</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35</a:t>
            </a:r>
            <a:r>
              <a:rPr lang="en-US" altLang="zh-CN" i="1" dirty="0" smtClean="0">
                <a:latin typeface="Times New Roman" pitchFamily="18" charset="0"/>
                <a:cs typeface="Times New Roman" pitchFamily="18" charset="0"/>
              </a:rPr>
              <a:t>xyzu</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短除法求</a:t>
            </a:r>
            <a:r>
              <a:rPr lang="en-US" altLang="zh-CN" dirty="0" smtClean="0"/>
              <a:t>GCD</a:t>
            </a:r>
            <a:r>
              <a:rPr lang="zh-CN" altLang="en-US" dirty="0" smtClean="0"/>
              <a:t>，</a:t>
            </a:r>
            <a:r>
              <a:rPr lang="en-US" altLang="zh-CN" dirty="0" smtClean="0"/>
              <a:t>LCM</a:t>
            </a:r>
            <a:r>
              <a:rPr lang="zh-CN" altLang="en-US" dirty="0" smtClean="0"/>
              <a:t> （</a:t>
            </a:r>
            <a:r>
              <a:rPr lang="en-US" altLang="zh-CN" dirty="0" smtClean="0"/>
              <a:t>Cake Method</a:t>
            </a:r>
            <a:r>
              <a:rPr lang="zh-CN" altLang="en-US" dirty="0" smtClean="0"/>
              <a:t>）</a:t>
            </a:r>
            <a:endParaRPr lang="zh-CN" altLang="en-US" dirty="0"/>
          </a:p>
        </p:txBody>
      </p:sp>
      <p:sp>
        <p:nvSpPr>
          <p:cNvPr id="3" name="内容占位符 2"/>
          <p:cNvSpPr>
            <a:spLocks noGrp="1"/>
          </p:cNvSpPr>
          <p:nvPr>
            <p:ph idx="1"/>
          </p:nvPr>
        </p:nvSpPr>
        <p:spPr>
          <a:xfrm>
            <a:off x="304800" y="1554163"/>
            <a:ext cx="4483224" cy="1658814"/>
          </a:xfrm>
        </p:spPr>
        <p:txBody>
          <a:bodyPr/>
          <a:lstStyle/>
          <a:p>
            <a:r>
              <a:rPr lang="en-US" altLang="zh-CN" dirty="0" smtClean="0"/>
              <a:t>(345,75)=?</a:t>
            </a:r>
          </a:p>
          <a:p>
            <a:r>
              <a:rPr lang="en-US" altLang="zh-CN" dirty="0" smtClean="0"/>
              <a:t>[345,75]=?</a:t>
            </a:r>
            <a:endParaRPr lang="zh-CN" altLang="en-US" dirty="0"/>
          </a:p>
        </p:txBody>
      </p:sp>
      <p:sp>
        <p:nvSpPr>
          <p:cNvPr id="8" name="TextBox 7"/>
          <p:cNvSpPr txBox="1"/>
          <p:nvPr/>
        </p:nvSpPr>
        <p:spPr>
          <a:xfrm>
            <a:off x="1475656" y="3789040"/>
            <a:ext cx="1152128" cy="523220"/>
          </a:xfrm>
          <a:prstGeom prst="rect">
            <a:avLst/>
          </a:prstGeom>
          <a:noFill/>
        </p:spPr>
        <p:txBody>
          <a:bodyPr wrap="square" rtlCol="0">
            <a:spAutoFit/>
          </a:bodyPr>
          <a:lstStyle/>
          <a:p>
            <a:pPr algn="ctr"/>
            <a:r>
              <a:rPr lang="en-US" altLang="zh-CN" sz="2800" dirty="0" smtClean="0"/>
              <a:t>345</a:t>
            </a:r>
            <a:endParaRPr lang="zh-CN" altLang="en-US" sz="2800" dirty="0"/>
          </a:p>
        </p:txBody>
      </p:sp>
      <p:sp>
        <p:nvSpPr>
          <p:cNvPr id="9" name="TextBox 8"/>
          <p:cNvSpPr txBox="1"/>
          <p:nvPr/>
        </p:nvSpPr>
        <p:spPr>
          <a:xfrm>
            <a:off x="1547664" y="4293096"/>
            <a:ext cx="1152128" cy="523220"/>
          </a:xfrm>
          <a:prstGeom prst="rect">
            <a:avLst/>
          </a:prstGeom>
          <a:noFill/>
        </p:spPr>
        <p:txBody>
          <a:bodyPr wrap="square" rtlCol="0">
            <a:spAutoFit/>
          </a:bodyPr>
          <a:lstStyle/>
          <a:p>
            <a:pPr algn="ctr"/>
            <a:r>
              <a:rPr lang="en-US" altLang="zh-CN" sz="2800" dirty="0" smtClean="0"/>
              <a:t>69</a:t>
            </a:r>
            <a:endParaRPr lang="zh-CN" altLang="en-US" sz="2800" dirty="0"/>
          </a:p>
        </p:txBody>
      </p:sp>
      <p:sp>
        <p:nvSpPr>
          <p:cNvPr id="10" name="TextBox 9"/>
          <p:cNvSpPr txBox="1"/>
          <p:nvPr/>
        </p:nvSpPr>
        <p:spPr>
          <a:xfrm>
            <a:off x="251520" y="3789040"/>
            <a:ext cx="1152128" cy="523220"/>
          </a:xfrm>
          <a:prstGeom prst="rect">
            <a:avLst/>
          </a:prstGeom>
          <a:noFill/>
        </p:spPr>
        <p:txBody>
          <a:bodyPr wrap="square" rtlCol="0">
            <a:spAutoFit/>
          </a:bodyPr>
          <a:lstStyle/>
          <a:p>
            <a:pPr algn="ctr"/>
            <a:r>
              <a:rPr lang="en-US" altLang="zh-CN" sz="2800" dirty="0" smtClean="0"/>
              <a:t>5</a:t>
            </a:r>
            <a:endParaRPr lang="zh-CN" altLang="en-US" sz="2800" dirty="0"/>
          </a:p>
        </p:txBody>
      </p:sp>
      <p:sp>
        <p:nvSpPr>
          <p:cNvPr id="17" name="TextBox 16"/>
          <p:cNvSpPr txBox="1"/>
          <p:nvPr/>
        </p:nvSpPr>
        <p:spPr>
          <a:xfrm>
            <a:off x="2699792" y="3789040"/>
            <a:ext cx="1152128" cy="523220"/>
          </a:xfrm>
          <a:prstGeom prst="rect">
            <a:avLst/>
          </a:prstGeom>
          <a:noFill/>
        </p:spPr>
        <p:txBody>
          <a:bodyPr wrap="square" rtlCol="0">
            <a:spAutoFit/>
          </a:bodyPr>
          <a:lstStyle/>
          <a:p>
            <a:pPr algn="ctr"/>
            <a:r>
              <a:rPr lang="en-US" altLang="zh-CN" sz="2800" dirty="0" smtClean="0"/>
              <a:t>75</a:t>
            </a:r>
            <a:endParaRPr lang="zh-CN" altLang="en-US" sz="2800" dirty="0"/>
          </a:p>
        </p:txBody>
      </p:sp>
      <p:grpSp>
        <p:nvGrpSpPr>
          <p:cNvPr id="26" name="组合 25"/>
          <p:cNvGrpSpPr/>
          <p:nvPr/>
        </p:nvGrpSpPr>
        <p:grpSpPr>
          <a:xfrm>
            <a:off x="1403648" y="3789040"/>
            <a:ext cx="2736304" cy="504056"/>
            <a:chOff x="1403648" y="3789040"/>
            <a:chExt cx="2736304" cy="504056"/>
          </a:xfrm>
        </p:grpSpPr>
        <p:cxnSp>
          <p:nvCxnSpPr>
            <p:cNvPr id="21" name="直接连接符 20"/>
            <p:cNvCxnSpPr/>
            <p:nvPr/>
          </p:nvCxnSpPr>
          <p:spPr>
            <a:xfrm>
              <a:off x="1403648" y="3789040"/>
              <a:ext cx="0" cy="504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403648" y="4293096"/>
              <a:ext cx="27363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771800" y="4293096"/>
            <a:ext cx="1152128" cy="523220"/>
          </a:xfrm>
          <a:prstGeom prst="rect">
            <a:avLst/>
          </a:prstGeom>
          <a:noFill/>
        </p:spPr>
        <p:txBody>
          <a:bodyPr wrap="square" rtlCol="0">
            <a:spAutoFit/>
          </a:bodyPr>
          <a:lstStyle/>
          <a:p>
            <a:pPr algn="ctr"/>
            <a:r>
              <a:rPr lang="en-US" altLang="zh-CN" sz="2800" dirty="0" smtClean="0"/>
              <a:t>15</a:t>
            </a:r>
            <a:endParaRPr lang="zh-CN" altLang="en-US" sz="2800" dirty="0"/>
          </a:p>
        </p:txBody>
      </p:sp>
      <p:grpSp>
        <p:nvGrpSpPr>
          <p:cNvPr id="32" name="组合 31"/>
          <p:cNvGrpSpPr/>
          <p:nvPr/>
        </p:nvGrpSpPr>
        <p:grpSpPr>
          <a:xfrm>
            <a:off x="1763688" y="4293096"/>
            <a:ext cx="2736304" cy="504056"/>
            <a:chOff x="1403648" y="3789040"/>
            <a:chExt cx="2736304" cy="504056"/>
          </a:xfrm>
        </p:grpSpPr>
        <p:cxnSp>
          <p:nvCxnSpPr>
            <p:cNvPr id="33" name="直接连接符 32"/>
            <p:cNvCxnSpPr/>
            <p:nvPr/>
          </p:nvCxnSpPr>
          <p:spPr>
            <a:xfrm>
              <a:off x="1403648" y="3789040"/>
              <a:ext cx="0" cy="504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403648" y="4293096"/>
              <a:ext cx="27363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11560" y="4293096"/>
            <a:ext cx="1152128" cy="523220"/>
          </a:xfrm>
          <a:prstGeom prst="rect">
            <a:avLst/>
          </a:prstGeom>
          <a:noFill/>
        </p:spPr>
        <p:txBody>
          <a:bodyPr wrap="square" rtlCol="0">
            <a:spAutoFit/>
          </a:bodyPr>
          <a:lstStyle/>
          <a:p>
            <a:pPr algn="ctr"/>
            <a:r>
              <a:rPr lang="en-US" altLang="zh-CN" sz="2800" dirty="0" smtClean="0"/>
              <a:t>3</a:t>
            </a:r>
            <a:endParaRPr lang="zh-CN" altLang="en-US" sz="2800" dirty="0"/>
          </a:p>
        </p:txBody>
      </p:sp>
      <p:sp>
        <p:nvSpPr>
          <p:cNvPr id="36" name="TextBox 35"/>
          <p:cNvSpPr txBox="1"/>
          <p:nvPr/>
        </p:nvSpPr>
        <p:spPr>
          <a:xfrm>
            <a:off x="1763688" y="4797152"/>
            <a:ext cx="792088" cy="523220"/>
          </a:xfrm>
          <a:prstGeom prst="rect">
            <a:avLst/>
          </a:prstGeom>
          <a:noFill/>
        </p:spPr>
        <p:txBody>
          <a:bodyPr wrap="square" rtlCol="0">
            <a:spAutoFit/>
          </a:bodyPr>
          <a:lstStyle/>
          <a:p>
            <a:pPr algn="ctr"/>
            <a:r>
              <a:rPr lang="en-US" altLang="zh-CN" sz="2800" dirty="0" smtClean="0"/>
              <a:t>23</a:t>
            </a:r>
            <a:endParaRPr lang="zh-CN" altLang="en-US" sz="2800" dirty="0"/>
          </a:p>
        </p:txBody>
      </p:sp>
      <p:sp>
        <p:nvSpPr>
          <p:cNvPr id="37" name="TextBox 36"/>
          <p:cNvSpPr txBox="1"/>
          <p:nvPr/>
        </p:nvSpPr>
        <p:spPr>
          <a:xfrm>
            <a:off x="2915816" y="4797152"/>
            <a:ext cx="1008112" cy="523220"/>
          </a:xfrm>
          <a:prstGeom prst="rect">
            <a:avLst/>
          </a:prstGeom>
          <a:noFill/>
        </p:spPr>
        <p:txBody>
          <a:bodyPr wrap="square" rtlCol="0">
            <a:spAutoFit/>
          </a:bodyPr>
          <a:lstStyle/>
          <a:p>
            <a:pPr algn="ctr"/>
            <a:r>
              <a:rPr lang="en-US" altLang="zh-CN" sz="2800" dirty="0" smtClean="0"/>
              <a:t>5</a:t>
            </a:r>
            <a:endParaRPr lang="zh-CN" altLang="en-US" sz="2800" dirty="0"/>
          </a:p>
        </p:txBody>
      </p:sp>
      <p:sp>
        <p:nvSpPr>
          <p:cNvPr id="38" name="椭圆 37"/>
          <p:cNvSpPr/>
          <p:nvPr/>
        </p:nvSpPr>
        <p:spPr>
          <a:xfrm>
            <a:off x="611560" y="3789040"/>
            <a:ext cx="432048"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71600" y="4293096"/>
            <a:ext cx="432048"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zh-CN" altLang="en-US" dirty="0" smtClean="0"/>
              <a:t>倍数</a:t>
            </a:r>
            <a:r>
              <a:rPr lang="en-US" altLang="zh-CN" dirty="0" smtClean="0"/>
              <a:t>multiple</a:t>
            </a:r>
            <a:r>
              <a:rPr lang="zh-CN" altLang="en-US" dirty="0" smtClean="0"/>
              <a:t>，公倍数</a:t>
            </a:r>
            <a:r>
              <a:rPr lang="en-US" altLang="zh-CN" dirty="0" smtClean="0"/>
              <a:t>common multiple</a:t>
            </a:r>
            <a:r>
              <a:rPr lang="zh-CN" altLang="en-US" dirty="0" smtClean="0"/>
              <a:t>，最小公倍数</a:t>
            </a:r>
            <a:r>
              <a:rPr lang="en-US" altLang="zh-CN" dirty="0" smtClean="0"/>
              <a:t>Least Common Multiple</a:t>
            </a:r>
          </a:p>
          <a:p>
            <a:r>
              <a:rPr lang="zh-CN" altLang="en-US" dirty="0" smtClean="0"/>
              <a:t>约数</a:t>
            </a:r>
            <a:r>
              <a:rPr lang="en-US" altLang="zh-CN" dirty="0" smtClean="0"/>
              <a:t>factor/divisor</a:t>
            </a:r>
            <a:r>
              <a:rPr lang="zh-CN" altLang="en-US" dirty="0" smtClean="0"/>
              <a:t>、公约数</a:t>
            </a:r>
            <a:r>
              <a:rPr lang="en-US" altLang="zh-CN" dirty="0" smtClean="0"/>
              <a:t>common factor/divisor</a:t>
            </a:r>
            <a:r>
              <a:rPr lang="zh-CN" altLang="en-US" dirty="0" smtClean="0"/>
              <a:t>、最大公约数</a:t>
            </a:r>
            <a:r>
              <a:rPr lang="en-US" altLang="zh-CN" dirty="0" smtClean="0"/>
              <a:t>Greatest Common Factor/divisor</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例题讲解</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a:xfrm>
            <a:off x="304800" y="1554163"/>
            <a:ext cx="8371656" cy="2522909"/>
          </a:xfrm>
        </p:spPr>
        <p:txBody>
          <a:bodyPr>
            <a:normAutofit/>
          </a:bodyPr>
          <a:lstStyle/>
          <a:p>
            <a:r>
              <a:rPr lang="zh-CN" altLang="en-US" dirty="0" smtClean="0"/>
              <a:t>求 （</a:t>
            </a:r>
            <a:r>
              <a:rPr lang="en-US" altLang="zh-CN" dirty="0" smtClean="0"/>
              <a:t>621,851</a:t>
            </a:r>
            <a:r>
              <a:rPr lang="zh-CN" altLang="en-US" dirty="0" smtClean="0"/>
              <a:t>）</a:t>
            </a:r>
            <a:r>
              <a:rPr lang="en-US" altLang="zh-CN" dirty="0" smtClean="0"/>
              <a:t>=</a:t>
            </a:r>
            <a:r>
              <a:rPr lang="zh-CN" altLang="en-US" dirty="0" smtClean="0"/>
              <a:t>？</a:t>
            </a:r>
            <a:endParaRPr lang="en-US" altLang="zh-CN" dirty="0" smtClean="0"/>
          </a:p>
          <a:p>
            <a:r>
              <a:rPr lang="zh-CN" altLang="en-US" dirty="0" smtClean="0"/>
              <a:t>求（</a:t>
            </a:r>
            <a:r>
              <a:rPr lang="en-US" altLang="zh-CN" dirty="0" smtClean="0"/>
              <a:t>27090, 21672, 11352, 8127</a:t>
            </a:r>
            <a:r>
              <a:rPr lang="zh-CN" altLang="en-US" dirty="0" smtClean="0"/>
              <a:t>）</a:t>
            </a:r>
            <a:r>
              <a:rPr lang="en-US" altLang="zh-CN" dirty="0" smtClean="0"/>
              <a:t>=</a:t>
            </a:r>
            <a:r>
              <a:rPr lang="zh-CN" altLang="en-US" dirty="0" smtClean="0"/>
              <a:t>？</a:t>
            </a:r>
            <a:endParaRPr lang="en-US" altLang="zh-CN" dirty="0" smtClean="0"/>
          </a:p>
          <a:p>
            <a:r>
              <a:rPr lang="en-US" altLang="zh-CN" dirty="0" smtClean="0"/>
              <a:t>(46,253)=?</a:t>
            </a:r>
          </a:p>
          <a:p>
            <a:r>
              <a:rPr lang="en-US" altLang="zh-CN" dirty="0" smtClean="0"/>
              <a:t>(245,315,560)=?</a:t>
            </a:r>
            <a:endParaRPr lang="zh-CN" altLang="en-US" dirty="0"/>
          </a:p>
        </p:txBody>
      </p:sp>
      <p:sp>
        <p:nvSpPr>
          <p:cNvPr id="4" name="TextBox 3"/>
          <p:cNvSpPr txBox="1"/>
          <p:nvPr/>
        </p:nvSpPr>
        <p:spPr>
          <a:xfrm>
            <a:off x="3779912" y="1548081"/>
            <a:ext cx="1512168" cy="584775"/>
          </a:xfrm>
          <a:prstGeom prst="rect">
            <a:avLst/>
          </a:prstGeom>
          <a:solidFill>
            <a:srgbClr val="92D050"/>
          </a:solidFill>
        </p:spPr>
        <p:txBody>
          <a:bodyPr wrap="square" rtlCol="0">
            <a:spAutoFit/>
          </a:bodyPr>
          <a:lstStyle/>
          <a:p>
            <a:pPr algn="ctr"/>
            <a:r>
              <a:rPr lang="en-US" altLang="zh-CN" sz="3200" dirty="0" smtClean="0"/>
              <a:t>23</a:t>
            </a:r>
            <a:endParaRPr lang="zh-CN" altLang="en-US" sz="3200" dirty="0"/>
          </a:p>
        </p:txBody>
      </p:sp>
      <p:sp>
        <p:nvSpPr>
          <p:cNvPr id="5" name="TextBox 4"/>
          <p:cNvSpPr txBox="1"/>
          <p:nvPr/>
        </p:nvSpPr>
        <p:spPr>
          <a:xfrm>
            <a:off x="7236296" y="2132856"/>
            <a:ext cx="1512168" cy="584775"/>
          </a:xfrm>
          <a:prstGeom prst="rect">
            <a:avLst/>
          </a:prstGeom>
          <a:solidFill>
            <a:srgbClr val="92D050"/>
          </a:solidFill>
        </p:spPr>
        <p:txBody>
          <a:bodyPr wrap="square" rtlCol="0">
            <a:spAutoFit/>
          </a:bodyPr>
          <a:lstStyle/>
          <a:p>
            <a:pPr algn="ctr"/>
            <a:r>
              <a:rPr lang="en-US" altLang="zh-CN" sz="3200" dirty="0" smtClean="0"/>
              <a:t>129</a:t>
            </a:r>
            <a:endParaRPr lang="zh-CN" altLang="en-US" sz="3200" dirty="0"/>
          </a:p>
        </p:txBody>
      </p:sp>
      <p:sp>
        <p:nvSpPr>
          <p:cNvPr id="6" name="TextBox 5"/>
          <p:cNvSpPr txBox="1"/>
          <p:nvPr/>
        </p:nvSpPr>
        <p:spPr>
          <a:xfrm>
            <a:off x="2483768" y="2708920"/>
            <a:ext cx="5400600" cy="584775"/>
          </a:xfrm>
          <a:prstGeom prst="rect">
            <a:avLst/>
          </a:prstGeom>
          <a:solidFill>
            <a:srgbClr val="92D050"/>
          </a:solidFill>
        </p:spPr>
        <p:txBody>
          <a:bodyPr wrap="square" rtlCol="0">
            <a:spAutoFit/>
          </a:bodyPr>
          <a:lstStyle/>
          <a:p>
            <a:r>
              <a:rPr lang="en-US" altLang="zh-CN" sz="3200" dirty="0" smtClean="0"/>
              <a:t>(2x23, 11x23)=23(2,11)=23</a:t>
            </a:r>
            <a:endParaRPr lang="zh-CN" altLang="en-US" sz="3200" dirty="0"/>
          </a:p>
        </p:txBody>
      </p:sp>
      <p:sp>
        <p:nvSpPr>
          <p:cNvPr id="7" name="TextBox 6"/>
          <p:cNvSpPr txBox="1"/>
          <p:nvPr/>
        </p:nvSpPr>
        <p:spPr>
          <a:xfrm>
            <a:off x="3491880" y="3337828"/>
            <a:ext cx="5328592" cy="523220"/>
          </a:xfrm>
          <a:prstGeom prst="rect">
            <a:avLst/>
          </a:prstGeom>
          <a:solidFill>
            <a:srgbClr val="92D050"/>
          </a:solidFill>
        </p:spPr>
        <p:txBody>
          <a:bodyPr wrap="square" rtlCol="0">
            <a:spAutoFit/>
          </a:bodyPr>
          <a:lstStyle/>
          <a:p>
            <a:pPr algn="ctr"/>
            <a:r>
              <a:rPr lang="en-US" altLang="zh-CN" sz="2800" dirty="0" smtClean="0"/>
              <a:t>=5(49, 63, 112)=5x7(7,9,16)=35</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最大公约数性质，计算方法</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最大公约数性质</a:t>
            </a:r>
            <a:endParaRPr lang="zh-CN" altLang="en-US" dirty="0"/>
          </a:p>
        </p:txBody>
      </p:sp>
      <p:sp>
        <p:nvSpPr>
          <p:cNvPr id="3" name="内容占位符 2"/>
          <p:cNvSpPr>
            <a:spLocks noGrp="1"/>
          </p:cNvSpPr>
          <p:nvPr>
            <p:ph idx="1"/>
          </p:nvPr>
        </p:nvSpPr>
        <p:spPr>
          <a:xfrm>
            <a:off x="304800" y="1554162"/>
            <a:ext cx="8686800" cy="4899174"/>
          </a:xfrm>
        </p:spPr>
        <p:txBody>
          <a:bodyPr>
            <a:normAutofit fontScale="92500"/>
          </a:bodyPr>
          <a:lstStyle/>
          <a:p>
            <a:r>
              <a:rPr lang="en-US" altLang="zh-CN" dirty="0" smtClean="0"/>
              <a:t>(a, b)=(b, a)</a:t>
            </a:r>
          </a:p>
          <a:p>
            <a:r>
              <a:rPr lang="en-US" altLang="zh-CN" dirty="0" smtClean="0"/>
              <a:t>(a, 1)=1,  (-a, b)=(a, b), (a, a)=|a|,  (a, 0)=|a|</a:t>
            </a:r>
          </a:p>
          <a:p>
            <a:r>
              <a:rPr lang="en-US" altLang="zh-CN" dirty="0" smtClean="0"/>
              <a:t>(a, b) = </a:t>
            </a:r>
            <a:r>
              <a:rPr lang="en-US" altLang="zh-CN" dirty="0" smtClean="0"/>
              <a:t>(b, </a:t>
            </a:r>
            <a:r>
              <a:rPr lang="en-US" altLang="zh-CN" dirty="0" smtClean="0"/>
              <a:t>a-b), where a&gt;b&gt;0  </a:t>
            </a:r>
            <a:r>
              <a:rPr lang="zh-CN" altLang="en-US" dirty="0" smtClean="0"/>
              <a:t>即辗转相减法</a:t>
            </a:r>
            <a:endParaRPr lang="en-US" altLang="zh-CN" dirty="0" smtClean="0"/>
          </a:p>
          <a:p>
            <a:r>
              <a:rPr lang="en-US" altLang="zh-CN" dirty="0" smtClean="0"/>
              <a:t>(a, b) = (b, a mod b), where a&gt;b&gt;0 </a:t>
            </a:r>
            <a:r>
              <a:rPr lang="zh-CN" altLang="en-US" dirty="0" smtClean="0"/>
              <a:t>即辗转相除法</a:t>
            </a:r>
            <a:endParaRPr lang="en-US" altLang="zh-CN" dirty="0" smtClean="0"/>
          </a:p>
          <a:p>
            <a:r>
              <a:rPr lang="en-US" altLang="zh-CN" dirty="0" smtClean="0"/>
              <a:t>(ma, </a:t>
            </a:r>
            <a:r>
              <a:rPr lang="en-US" altLang="zh-CN" dirty="0" err="1" smtClean="0"/>
              <a:t>mb</a:t>
            </a:r>
            <a:r>
              <a:rPr lang="en-US" altLang="zh-CN" dirty="0" smtClean="0"/>
              <a:t>)=m(a, b), (a/m, b/m)=(a, b)/m, where m</a:t>
            </a:r>
            <a:r>
              <a:rPr lang="zh-CN" altLang="en-US" dirty="0" smtClean="0"/>
              <a:t>是非零整数</a:t>
            </a:r>
            <a:endParaRPr lang="en-US" altLang="zh-CN" dirty="0" smtClean="0"/>
          </a:p>
          <a:p>
            <a:r>
              <a:rPr lang="en-US" altLang="zh-CN" dirty="0" smtClean="0"/>
              <a:t>(</a:t>
            </a:r>
            <a:r>
              <a:rPr lang="en-US" altLang="zh-CN" dirty="0" err="1" smtClean="0"/>
              <a:t>a+mb</a:t>
            </a:r>
            <a:r>
              <a:rPr lang="en-US" altLang="zh-CN" dirty="0" smtClean="0"/>
              <a:t>, b)=(b, (</a:t>
            </a:r>
            <a:r>
              <a:rPr lang="en-US" altLang="zh-CN" dirty="0" err="1" smtClean="0"/>
              <a:t>a+mb</a:t>
            </a:r>
            <a:r>
              <a:rPr lang="en-US" altLang="zh-CN" dirty="0" smtClean="0"/>
              <a:t>) mod b)=(a, b), m</a:t>
            </a:r>
            <a:r>
              <a:rPr lang="zh-CN" altLang="en-US" dirty="0" smtClean="0"/>
              <a:t>是整数</a:t>
            </a:r>
            <a:endParaRPr lang="en-US" altLang="zh-CN" dirty="0" smtClean="0"/>
          </a:p>
          <a:p>
            <a:r>
              <a:rPr lang="en-US" altLang="zh-CN" dirty="0" smtClean="0"/>
              <a:t>(</a:t>
            </a:r>
            <a:r>
              <a:rPr lang="en-US" altLang="zh-CN" dirty="0" err="1" smtClean="0"/>
              <a:t>ab</a:t>
            </a:r>
            <a:r>
              <a:rPr lang="en-US" altLang="zh-CN" dirty="0" smtClean="0"/>
              <a:t>, c)=(a, c)x(b, c)</a:t>
            </a:r>
          </a:p>
          <a:p>
            <a:r>
              <a:rPr lang="en-US" altLang="zh-CN" dirty="0" smtClean="0"/>
              <a:t>If (a, b)=1, then (ac, b)=(</a:t>
            </a:r>
            <a:r>
              <a:rPr lang="en-US" altLang="zh-CN" dirty="0" err="1" smtClean="0"/>
              <a:t>a,b</a:t>
            </a:r>
            <a:r>
              <a:rPr lang="en-US" altLang="zh-CN" dirty="0" smtClean="0"/>
              <a:t>)x(c, b)=(</a:t>
            </a:r>
            <a:r>
              <a:rPr lang="en-US" altLang="zh-CN" dirty="0" err="1" smtClean="0"/>
              <a:t>c,b</a:t>
            </a: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最大公约数求法与互素性质</a:t>
            </a:r>
            <a:endParaRPr lang="zh-CN" altLang="en-US" dirty="0"/>
          </a:p>
        </p:txBody>
      </p:sp>
      <p:sp>
        <p:nvSpPr>
          <p:cNvPr id="5" name="内容占位符 4"/>
          <p:cNvSpPr>
            <a:spLocks noGrp="1"/>
          </p:cNvSpPr>
          <p:nvPr>
            <p:ph idx="1"/>
          </p:nvPr>
        </p:nvSpPr>
        <p:spPr/>
        <p:txBody>
          <a:bodyPr>
            <a:normAutofit fontScale="77500" lnSpcReduction="20000"/>
          </a:bodyPr>
          <a:lstStyle/>
          <a:p>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zh-CN" altLang="zh-CN" dirty="0" smtClean="0">
                <a:latin typeface="Times New Roman" pitchFamily="18" charset="0"/>
                <a:cs typeface="Times New Roman" pitchFamily="18" charset="0"/>
              </a:rPr>
              <a:t>求两个数的最大公因数可以用</a:t>
            </a:r>
            <a:r>
              <a:rPr lang="zh-CN" altLang="zh-CN" b="1" dirty="0" smtClean="0">
                <a:latin typeface="Times New Roman" pitchFamily="18" charset="0"/>
                <a:cs typeface="Times New Roman" pitchFamily="18" charset="0"/>
              </a:rPr>
              <a:t>列举法</a:t>
            </a:r>
            <a:r>
              <a:rPr lang="zh-CN" altLang="zh-CN" dirty="0" smtClean="0">
                <a:latin typeface="Times New Roman" pitchFamily="18" charset="0"/>
                <a:cs typeface="Times New Roman" pitchFamily="18" charset="0"/>
              </a:rPr>
              <a:t>、</a:t>
            </a:r>
            <a:r>
              <a:rPr lang="zh-CN" altLang="zh-CN" b="1" dirty="0" smtClean="0">
                <a:latin typeface="Times New Roman" pitchFamily="18" charset="0"/>
                <a:cs typeface="Times New Roman" pitchFamily="18" charset="0"/>
              </a:rPr>
              <a:t>分解素因数法</a:t>
            </a:r>
            <a:r>
              <a:rPr lang="zh-CN" altLang="zh-CN" dirty="0" smtClean="0">
                <a:latin typeface="Times New Roman" pitchFamily="18" charset="0"/>
                <a:cs typeface="Times New Roman" pitchFamily="18" charset="0"/>
              </a:rPr>
              <a:t>和</a:t>
            </a:r>
            <a:r>
              <a:rPr lang="zh-CN" altLang="zh-CN" b="1" dirty="0" smtClean="0">
                <a:latin typeface="Times New Roman" pitchFamily="18" charset="0"/>
                <a:cs typeface="Times New Roman" pitchFamily="18" charset="0"/>
              </a:rPr>
              <a:t>短除法</a:t>
            </a:r>
            <a:r>
              <a:rPr lang="zh-CN" altLang="zh-CN"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2</a:t>
            </a:r>
            <a:r>
              <a:rPr lang="zh-CN" altLang="zh-CN" dirty="0" smtClean="0">
                <a:latin typeface="Times New Roman" pitchFamily="18" charset="0"/>
                <a:cs typeface="Times New Roman" pitchFamily="18" charset="0"/>
              </a:rPr>
              <a:t>、</a:t>
            </a:r>
            <a:r>
              <a:rPr lang="zh-CN" altLang="zh-CN" b="1" dirty="0" smtClean="0">
                <a:latin typeface="Times New Roman" pitchFamily="18" charset="0"/>
                <a:cs typeface="Times New Roman" pitchFamily="18" charset="0"/>
              </a:rPr>
              <a:t>公因数和最大公因数</a:t>
            </a:r>
            <a:r>
              <a:rPr lang="zh-CN" altLang="zh-CN" dirty="0" smtClean="0">
                <a:latin typeface="Times New Roman" pitchFamily="18" charset="0"/>
                <a:cs typeface="Times New Roman" pitchFamily="18" charset="0"/>
              </a:rPr>
              <a:t>：几个数公有的因数，叫做这几个数的公因数，其中最大的一个，叫做这几个数的最大公因数．</a:t>
            </a:r>
          </a:p>
          <a:p>
            <a:r>
              <a:rPr lang="en-US" altLang="zh-CN" dirty="0" smtClean="0">
                <a:latin typeface="Times New Roman" pitchFamily="18" charset="0"/>
                <a:cs typeface="Times New Roman" pitchFamily="18" charset="0"/>
              </a:rPr>
              <a:t>3</a:t>
            </a:r>
            <a:r>
              <a:rPr lang="zh-CN" altLang="zh-CN" dirty="0" smtClean="0">
                <a:latin typeface="Times New Roman" pitchFamily="18" charset="0"/>
                <a:cs typeface="Times New Roman" pitchFamily="18" charset="0"/>
              </a:rPr>
              <a:t>、存在整数</a:t>
            </a:r>
            <a:r>
              <a:rPr lang="en-US" altLang="zh-CN" i="1" dirty="0" smtClean="0">
                <a:latin typeface="Times New Roman" pitchFamily="18" charset="0"/>
                <a:cs typeface="Times New Roman" pitchFamily="18" charset="0"/>
              </a:rPr>
              <a:t>x</a:t>
            </a:r>
            <a:r>
              <a:rPr lang="zh-CN"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y</a:t>
            </a:r>
            <a:r>
              <a:rPr lang="zh-CN" altLang="zh-CN" dirty="0" smtClean="0">
                <a:latin typeface="Times New Roman" pitchFamily="18" charset="0"/>
                <a:cs typeface="Times New Roman" pitchFamily="18" charset="0"/>
              </a:rPr>
              <a:t>，使得 </a:t>
            </a:r>
            <a:r>
              <a:rPr lang="en-US" altLang="zh-CN" i="1" dirty="0" err="1" smtClean="0">
                <a:latin typeface="Times New Roman" pitchFamily="18" charset="0"/>
                <a:cs typeface="Times New Roman" pitchFamily="18" charset="0"/>
              </a:rPr>
              <a:t>ax+by</a:t>
            </a:r>
            <a:r>
              <a:rPr lang="en-US" altLang="zh-CN" dirty="0" smtClean="0">
                <a:latin typeface="Times New Roman" pitchFamily="18" charset="0"/>
                <a:cs typeface="Times New Roman" pitchFamily="18" charset="0"/>
              </a:rPr>
              <a:t>=1;</a:t>
            </a:r>
            <a:r>
              <a:rPr lang="zh-CN" altLang="zh-CN" dirty="0" smtClean="0">
                <a:latin typeface="Times New Roman" pitchFamily="18" charset="0"/>
                <a:cs typeface="Times New Roman" pitchFamily="18" charset="0"/>
              </a:rPr>
              <a:t>等价于 存在</a:t>
            </a:r>
            <a:r>
              <a:rPr lang="en-US" altLang="zh-CN" i="1" dirty="0" smtClean="0">
                <a:latin typeface="Times New Roman" pitchFamily="18" charset="0"/>
                <a:cs typeface="Times New Roman" pitchFamily="18" charset="0"/>
              </a:rPr>
              <a:t>y</a:t>
            </a:r>
            <a:r>
              <a:rPr lang="zh-CN" altLang="zh-CN" dirty="0" smtClean="0">
                <a:latin typeface="Times New Roman" pitchFamily="18" charset="0"/>
                <a:cs typeface="Times New Roman" pitchFamily="18" charset="0"/>
              </a:rPr>
              <a:t>，使得</a:t>
            </a:r>
            <a:r>
              <a:rPr lang="en-US" altLang="zh-CN" i="1" dirty="0" smtClean="0">
                <a:latin typeface="Times New Roman" pitchFamily="18" charset="0"/>
                <a:cs typeface="Times New Roman" pitchFamily="18" charset="0"/>
              </a:rPr>
              <a:t>by</a:t>
            </a:r>
            <a:r>
              <a:rPr lang="en-US" altLang="zh-CN" dirty="0" smtClean="0">
                <a:latin typeface="Times New Roman" pitchFamily="18" charset="0"/>
                <a:cs typeface="Times New Roman" pitchFamily="18" charset="0"/>
              </a:rPr>
              <a:t>≡1</a:t>
            </a:r>
            <a:r>
              <a:rPr lang="zh-CN" altLang="zh-CN"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mod </a:t>
            </a:r>
            <a:r>
              <a:rPr lang="en-US" altLang="zh-CN" i="1" dirty="0" smtClean="0">
                <a:latin typeface="Times New Roman" pitchFamily="18" charset="0"/>
                <a:cs typeface="Times New Roman" pitchFamily="18" charset="0"/>
              </a:rPr>
              <a:t>a</a:t>
            </a:r>
            <a:r>
              <a:rPr lang="zh-CN" altLang="zh-CN" dirty="0" smtClean="0">
                <a:latin typeface="Times New Roman" pitchFamily="18" charset="0"/>
                <a:cs typeface="Times New Roman" pitchFamily="18" charset="0"/>
              </a:rPr>
              <a:t>）同余理论（</a:t>
            </a:r>
            <a:r>
              <a:rPr lang="en-US" altLang="zh-CN" dirty="0" smtClean="0">
                <a:latin typeface="Times New Roman" pitchFamily="18" charset="0"/>
                <a:cs typeface="Times New Roman" pitchFamily="18" charset="0"/>
              </a:rPr>
              <a:t>congruence relations</a:t>
            </a:r>
            <a:r>
              <a:rPr lang="zh-CN"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4</a:t>
            </a:r>
            <a:r>
              <a:rPr lang="zh-CN"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p</a:t>
            </a:r>
            <a:r>
              <a:rPr lang="zh-CN" altLang="zh-CN" dirty="0" smtClean="0">
                <a:latin typeface="Times New Roman" pitchFamily="18" charset="0"/>
                <a:cs typeface="Times New Roman" pitchFamily="18" charset="0"/>
              </a:rPr>
              <a:t>是素数，若</a:t>
            </a:r>
            <a:r>
              <a:rPr lang="en-US" altLang="zh-CN" i="1" dirty="0" err="1" smtClean="0">
                <a:latin typeface="Times New Roman" pitchFamily="18" charset="0"/>
                <a:cs typeface="Times New Roman" pitchFamily="18" charset="0"/>
              </a:rPr>
              <a:t>p</a:t>
            </a:r>
            <a:r>
              <a:rPr lang="en-US" altLang="zh-CN" dirty="0" err="1"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bc</a:t>
            </a:r>
            <a:r>
              <a:rPr lang="zh-CN" altLang="zh-CN" dirty="0" smtClean="0">
                <a:latin typeface="Times New Roman" pitchFamily="18" charset="0"/>
                <a:cs typeface="Times New Roman" pitchFamily="18" charset="0"/>
              </a:rPr>
              <a:t>，则</a:t>
            </a:r>
            <a:r>
              <a:rPr lang="en-US" altLang="zh-CN" i="1" dirty="0" err="1" smtClean="0">
                <a:latin typeface="Times New Roman" pitchFamily="18" charset="0"/>
                <a:cs typeface="Times New Roman" pitchFamily="18" charset="0"/>
              </a:rPr>
              <a:t>p</a:t>
            </a:r>
            <a:r>
              <a:rPr lang="en-US" altLang="zh-CN" dirty="0" err="1"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或 </a:t>
            </a:r>
            <a:r>
              <a:rPr lang="en-US" altLang="zh-CN" i="1" dirty="0" err="1" smtClean="0">
                <a:latin typeface="Times New Roman" pitchFamily="18" charset="0"/>
                <a:cs typeface="Times New Roman" pitchFamily="18" charset="0"/>
              </a:rPr>
              <a:t>p</a:t>
            </a:r>
            <a:r>
              <a:rPr lang="en-US" altLang="zh-CN" dirty="0" err="1"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c</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5</a:t>
            </a:r>
            <a:r>
              <a:rPr lang="zh-CN" altLang="zh-CN" dirty="0" smtClean="0">
                <a:latin typeface="Times New Roman" pitchFamily="18" charset="0"/>
                <a:cs typeface="Times New Roman" pitchFamily="18" charset="0"/>
              </a:rPr>
              <a:t>、若</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zh-CN"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)=1</a:t>
            </a:r>
            <a:r>
              <a:rPr lang="zh-CN" altLang="zh-CN" dirty="0" smtClean="0">
                <a:latin typeface="Times New Roman" pitchFamily="18" charset="0"/>
                <a:cs typeface="Times New Roman" pitchFamily="18" charset="0"/>
              </a:rPr>
              <a:t>， </a:t>
            </a:r>
            <a:r>
              <a:rPr lang="en-US" altLang="zh-CN" i="1" dirty="0" err="1" smtClean="0">
                <a:latin typeface="Times New Roman" pitchFamily="18" charset="0"/>
                <a:cs typeface="Times New Roman" pitchFamily="18" charset="0"/>
              </a:rPr>
              <a:t>a</a:t>
            </a:r>
            <a:r>
              <a:rPr lang="en-US" altLang="zh-CN" dirty="0" err="1"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bc</a:t>
            </a:r>
            <a:r>
              <a:rPr lang="zh-CN" altLang="zh-CN" dirty="0" smtClean="0">
                <a:latin typeface="Times New Roman" pitchFamily="18" charset="0"/>
                <a:cs typeface="Times New Roman" pitchFamily="18" charset="0"/>
              </a:rPr>
              <a:t>，则</a:t>
            </a:r>
            <a:r>
              <a:rPr lang="en-US" altLang="zh-CN" i="1" dirty="0" err="1" smtClean="0">
                <a:latin typeface="Times New Roman" pitchFamily="18" charset="0"/>
                <a:cs typeface="Times New Roman" pitchFamily="18" charset="0"/>
              </a:rPr>
              <a:t>a</a:t>
            </a:r>
            <a:r>
              <a:rPr lang="en-US" altLang="zh-CN" dirty="0" err="1"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c</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6</a:t>
            </a:r>
            <a:r>
              <a:rPr lang="zh-CN" altLang="zh-CN" dirty="0" smtClean="0">
                <a:latin typeface="Times New Roman" pitchFamily="18" charset="0"/>
                <a:cs typeface="Times New Roman" pitchFamily="18" charset="0"/>
              </a:rPr>
              <a:t>、若（</a:t>
            </a:r>
            <a:r>
              <a:rPr lang="en-US" altLang="zh-CN" i="1" dirty="0" smtClean="0">
                <a:latin typeface="Times New Roman" pitchFamily="18" charset="0"/>
                <a:cs typeface="Times New Roman" pitchFamily="18" charset="0"/>
              </a:rPr>
              <a:t>a</a:t>
            </a:r>
            <a:r>
              <a:rPr lang="zh-CN"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b</a:t>
            </a:r>
            <a:r>
              <a:rPr lang="zh-CN" altLang="zh-CN"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=1</a:t>
            </a:r>
            <a:r>
              <a:rPr lang="zh-CN" altLang="zh-CN" dirty="0" smtClean="0">
                <a:latin typeface="Times New Roman" pitchFamily="18" charset="0"/>
                <a:cs typeface="Times New Roman" pitchFamily="18" charset="0"/>
              </a:rPr>
              <a:t>，则（</a:t>
            </a:r>
            <a:r>
              <a:rPr lang="en-US" altLang="zh-CN" i="1" dirty="0" smtClean="0">
                <a:latin typeface="Times New Roman" pitchFamily="18" charset="0"/>
                <a:cs typeface="Times New Roman" pitchFamily="18" charset="0"/>
              </a:rPr>
              <a:t>a</a:t>
            </a:r>
            <a:r>
              <a:rPr lang="en-US" altLang="zh-CN" i="1" baseline="30000" dirty="0" smtClean="0">
                <a:latin typeface="Times New Roman" pitchFamily="18" charset="0"/>
                <a:cs typeface="Times New Roman" pitchFamily="18" charset="0"/>
              </a:rPr>
              <a:t>n</a:t>
            </a:r>
            <a:r>
              <a:rPr lang="zh-CN"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b</a:t>
            </a:r>
            <a:r>
              <a:rPr lang="en-US" altLang="zh-CN" i="1" baseline="30000" dirty="0" err="1" smtClean="0">
                <a:latin typeface="Times New Roman" pitchFamily="18" charset="0"/>
                <a:cs typeface="Times New Roman" pitchFamily="18" charset="0"/>
              </a:rPr>
              <a:t>m</a:t>
            </a:r>
            <a:r>
              <a:rPr lang="zh-CN" altLang="zh-CN"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=1</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7</a:t>
            </a:r>
            <a:r>
              <a:rPr lang="zh-CN" altLang="zh-CN" dirty="0" smtClean="0">
                <a:latin typeface="Times New Roman" pitchFamily="18" charset="0"/>
                <a:cs typeface="Times New Roman" pitchFamily="18" charset="0"/>
              </a:rPr>
              <a:t>、若（</a:t>
            </a:r>
            <a:r>
              <a:rPr lang="en-US" altLang="zh-CN" i="1" dirty="0" smtClean="0">
                <a:latin typeface="Times New Roman" pitchFamily="18" charset="0"/>
                <a:cs typeface="Times New Roman" pitchFamily="18" charset="0"/>
              </a:rPr>
              <a:t>a</a:t>
            </a:r>
            <a:r>
              <a:rPr lang="zh-CN"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b</a:t>
            </a:r>
            <a:r>
              <a:rPr lang="zh-CN" altLang="zh-CN"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=1</a:t>
            </a:r>
            <a:r>
              <a:rPr lang="zh-CN"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br</a:t>
            </a:r>
            <a:r>
              <a:rPr lang="en-US" altLang="zh-CN" dirty="0" err="1"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bs</a:t>
            </a:r>
            <a:r>
              <a:rPr lang="zh-CN" altLang="zh-CN"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mod </a:t>
            </a:r>
            <a:r>
              <a:rPr lang="en-US" altLang="zh-CN" i="1" dirty="0" smtClean="0">
                <a:latin typeface="Times New Roman" pitchFamily="18" charset="0"/>
                <a:cs typeface="Times New Roman" pitchFamily="18" charset="0"/>
              </a:rPr>
              <a:t>a</a:t>
            </a:r>
            <a:r>
              <a:rPr lang="zh-CN" altLang="zh-CN" dirty="0" smtClean="0">
                <a:latin typeface="Times New Roman" pitchFamily="18" charset="0"/>
                <a:cs typeface="Times New Roman" pitchFamily="18" charset="0"/>
              </a:rPr>
              <a:t>），则</a:t>
            </a:r>
            <a:r>
              <a:rPr lang="en-US" altLang="zh-CN" i="1" dirty="0" err="1" smtClean="0">
                <a:latin typeface="Times New Roman" pitchFamily="18" charset="0"/>
                <a:cs typeface="Times New Roman" pitchFamily="18" charset="0"/>
              </a:rPr>
              <a:t>r</a:t>
            </a:r>
            <a:r>
              <a:rPr lang="en-US" altLang="zh-CN" dirty="0" err="1"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s</a:t>
            </a:r>
            <a:r>
              <a:rPr lang="zh-CN" altLang="zh-CN"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mod </a:t>
            </a:r>
            <a:r>
              <a:rPr lang="en-US" altLang="zh-CN" i="1" dirty="0" smtClean="0">
                <a:latin typeface="Times New Roman" pitchFamily="18" charset="0"/>
                <a:cs typeface="Times New Roman" pitchFamily="18" charset="0"/>
              </a:rPr>
              <a:t>a</a:t>
            </a:r>
            <a:r>
              <a:rPr lang="zh-CN" altLang="zh-CN"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sym typeface="Wingdings"/>
              </a:rPr>
              <a:t></a:t>
            </a:r>
            <a:r>
              <a:rPr lang="en-US" altLang="zh-CN" i="1" dirty="0" smtClean="0">
                <a:latin typeface="Times New Roman" pitchFamily="18" charset="0"/>
                <a:cs typeface="Times New Roman" pitchFamily="18" charset="0"/>
              </a:rPr>
              <a:t>if</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a</a:t>
            </a:r>
            <a:r>
              <a:rPr lang="zh-CN"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zh-CN"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)=1</a:t>
            </a:r>
            <a:r>
              <a:rPr lang="zh-CN"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then</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a</a:t>
            </a:r>
            <a:r>
              <a:rPr lang="zh-CN"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bc</a:t>
            </a:r>
            <a:r>
              <a:rPr lang="en-US" altLang="zh-CN" dirty="0" smtClean="0">
                <a:latin typeface="Times New Roman" pitchFamily="18" charset="0"/>
                <a:cs typeface="Times New Roman" pitchFamily="18" charset="0"/>
              </a:rPr>
              <a:t>)=1</a:t>
            </a:r>
            <a:endParaRPr lang="zh-CN" altLang="zh-CN"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最小公倍数求法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最小公倍数求法</a:t>
            </a:r>
            <a:endParaRPr lang="zh-CN" altLang="en-US" dirty="0"/>
          </a:p>
        </p:txBody>
      </p:sp>
      <p:sp>
        <p:nvSpPr>
          <p:cNvPr id="5" name="内容占位符 4"/>
          <p:cNvSpPr>
            <a:spLocks noGrp="1"/>
          </p:cNvSpPr>
          <p:nvPr>
            <p:ph idx="1"/>
          </p:nvPr>
        </p:nvSpPr>
        <p:spPr/>
        <p:txBody>
          <a:bodyPr/>
          <a:lstStyle/>
          <a:p>
            <a:r>
              <a:rPr lang="zh-CN" altLang="zh-CN" b="1" dirty="0" smtClean="0"/>
              <a:t>公倍数和最小公倍数</a:t>
            </a:r>
            <a:r>
              <a:rPr lang="zh-CN" altLang="zh-CN" dirty="0" smtClean="0"/>
              <a:t>：几个整数的公有的倍数叫做</a:t>
            </a:r>
            <a:r>
              <a:rPr lang="zh-CN" altLang="en-US" dirty="0" smtClean="0"/>
              <a:t>它</a:t>
            </a:r>
            <a:r>
              <a:rPr lang="zh-CN" altLang="zh-CN" dirty="0" smtClean="0"/>
              <a:t>们的公倍数，其中最小的一个叫做它们的最小公倍数，常记为</a:t>
            </a:r>
            <a:r>
              <a:rPr lang="en-US" altLang="zh-CN" dirty="0" smtClean="0"/>
              <a:t>[</a:t>
            </a:r>
            <a:r>
              <a:rPr lang="en-US" altLang="zh-CN" i="1" dirty="0" smtClean="0"/>
              <a:t>a</a:t>
            </a:r>
            <a:r>
              <a:rPr lang="zh-CN" altLang="zh-CN" dirty="0" smtClean="0"/>
              <a:t>，</a:t>
            </a:r>
            <a:r>
              <a:rPr lang="en-US" altLang="zh-CN" i="1" dirty="0" smtClean="0"/>
              <a:t>b</a:t>
            </a:r>
            <a:r>
              <a:rPr lang="en-US" altLang="zh-CN" dirty="0" smtClean="0"/>
              <a:t>]</a:t>
            </a:r>
            <a:r>
              <a:rPr lang="zh-CN" altLang="zh-CN" dirty="0" smtClean="0"/>
              <a:t>，显然有 </a:t>
            </a:r>
            <a:r>
              <a:rPr lang="en-US" altLang="zh-CN" i="1" dirty="0" smtClean="0"/>
              <a:t>a</a:t>
            </a:r>
            <a:r>
              <a:rPr lang="en-US" altLang="zh-CN" dirty="0" smtClean="0"/>
              <a:t>|[</a:t>
            </a:r>
            <a:r>
              <a:rPr lang="en-US" altLang="zh-CN" i="1" dirty="0" smtClean="0"/>
              <a:t>a</a:t>
            </a:r>
            <a:r>
              <a:rPr lang="zh-CN" altLang="zh-CN" dirty="0" smtClean="0"/>
              <a:t>，</a:t>
            </a:r>
            <a:r>
              <a:rPr lang="en-US" altLang="zh-CN" i="1" dirty="0" smtClean="0"/>
              <a:t>b</a:t>
            </a:r>
            <a:r>
              <a:rPr lang="en-US" altLang="zh-CN" dirty="0" smtClean="0"/>
              <a:t>]</a:t>
            </a:r>
            <a:r>
              <a:rPr lang="zh-CN" altLang="zh-CN" dirty="0" smtClean="0"/>
              <a:t>， </a:t>
            </a:r>
            <a:r>
              <a:rPr lang="en-US" altLang="zh-CN" i="1" dirty="0" smtClean="0"/>
              <a:t>b</a:t>
            </a:r>
            <a:r>
              <a:rPr lang="en-US" altLang="zh-CN" dirty="0" smtClean="0"/>
              <a:t>|[</a:t>
            </a:r>
            <a:r>
              <a:rPr lang="en-US" altLang="zh-CN" i="1" dirty="0" smtClean="0"/>
              <a:t>a</a:t>
            </a:r>
            <a:r>
              <a:rPr lang="zh-CN" altLang="zh-CN" dirty="0" smtClean="0"/>
              <a:t>，</a:t>
            </a:r>
            <a:r>
              <a:rPr lang="en-US" altLang="zh-CN" i="1" dirty="0" smtClean="0"/>
              <a:t>b</a:t>
            </a:r>
            <a:r>
              <a:rPr lang="en-US" altLang="zh-CN" dirty="0" smtClean="0"/>
              <a:t>]</a:t>
            </a:r>
            <a:r>
              <a:rPr lang="zh-CN" altLang="zh-CN" dirty="0" smtClean="0"/>
              <a:t>， 且</a:t>
            </a:r>
            <a:r>
              <a:rPr lang="en-US" altLang="zh-CN" dirty="0" smtClean="0"/>
              <a:t>[</a:t>
            </a:r>
            <a:r>
              <a:rPr lang="en-US" altLang="zh-CN" i="1" dirty="0" smtClean="0"/>
              <a:t>a</a:t>
            </a:r>
            <a:r>
              <a:rPr lang="zh-CN" altLang="zh-CN" dirty="0" smtClean="0"/>
              <a:t>，</a:t>
            </a:r>
            <a:r>
              <a:rPr lang="en-US" altLang="zh-CN" i="1" dirty="0" smtClean="0"/>
              <a:t>b</a:t>
            </a:r>
            <a:r>
              <a:rPr lang="en-US" altLang="zh-CN" dirty="0" smtClean="0"/>
              <a:t>](</a:t>
            </a:r>
            <a:r>
              <a:rPr lang="en-US" altLang="zh-CN" i="1" dirty="0" smtClean="0"/>
              <a:t>a</a:t>
            </a:r>
            <a:r>
              <a:rPr lang="zh-CN" altLang="zh-CN" dirty="0" smtClean="0"/>
              <a:t>，</a:t>
            </a:r>
            <a:r>
              <a:rPr lang="en-US" altLang="zh-CN" i="1" dirty="0" smtClean="0"/>
              <a:t>b</a:t>
            </a:r>
            <a:r>
              <a:rPr lang="en-US" altLang="zh-CN" dirty="0" smtClean="0"/>
              <a:t>)=</a:t>
            </a:r>
            <a:r>
              <a:rPr lang="en-US" altLang="zh-CN" i="1" dirty="0" smtClean="0"/>
              <a:t>a</a:t>
            </a:r>
            <a:r>
              <a:rPr lang="en-US" altLang="zh-CN" dirty="0" smtClean="0"/>
              <a:t>*</a:t>
            </a:r>
            <a:r>
              <a:rPr lang="en-US" altLang="zh-CN" i="1" dirty="0" smtClean="0"/>
              <a:t>b</a:t>
            </a:r>
            <a:r>
              <a:rPr lang="en-US" altLang="zh-CN" dirty="0" smtClean="0"/>
              <a:t>.</a:t>
            </a:r>
            <a:endParaRPr lang="zh-CN" altLang="zh-CN" dirty="0" smtClean="0"/>
          </a:p>
          <a:p>
            <a:r>
              <a:rPr lang="zh-CN" altLang="zh-CN" dirty="0" smtClean="0"/>
              <a:t>求两个数的最小公倍数可以用</a:t>
            </a:r>
            <a:r>
              <a:rPr lang="zh-CN" altLang="zh-CN" b="1" dirty="0" smtClean="0"/>
              <a:t>列举法</a:t>
            </a:r>
            <a:r>
              <a:rPr lang="zh-CN" altLang="zh-CN" dirty="0" smtClean="0"/>
              <a:t>、</a:t>
            </a:r>
            <a:r>
              <a:rPr lang="zh-CN" altLang="zh-CN" b="1" dirty="0" smtClean="0"/>
              <a:t>分解素因数法</a:t>
            </a:r>
            <a:r>
              <a:rPr lang="zh-CN" altLang="zh-CN" dirty="0" smtClean="0"/>
              <a:t>和</a:t>
            </a:r>
            <a:r>
              <a:rPr lang="zh-CN" altLang="zh-CN" b="1" dirty="0" smtClean="0"/>
              <a:t>短除法</a:t>
            </a:r>
            <a:r>
              <a:rPr lang="zh-CN" altLang="zh-CN" dirty="0" smtClean="0"/>
              <a:t>。</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如何求最小公倍数呢？</a:t>
            </a:r>
            <a:endParaRPr lang="zh-CN" altLang="en-US" dirty="0"/>
          </a:p>
        </p:txBody>
      </p:sp>
      <p:sp>
        <p:nvSpPr>
          <p:cNvPr id="3" name="内容占位符 2"/>
          <p:cNvSpPr>
            <a:spLocks noGrp="1"/>
          </p:cNvSpPr>
          <p:nvPr>
            <p:ph idx="1"/>
          </p:nvPr>
        </p:nvSpPr>
        <p:spPr>
          <a:xfrm>
            <a:off x="304800" y="1554163"/>
            <a:ext cx="8299648" cy="3675038"/>
          </a:xfrm>
        </p:spPr>
        <p:txBody>
          <a:bodyPr/>
          <a:lstStyle/>
          <a:p>
            <a:r>
              <a:rPr lang="zh-CN" altLang="en-US" dirty="0" smtClean="0">
                <a:latin typeface="Times New Roman" pitchFamily="18" charset="0"/>
                <a:cs typeface="Times New Roman" pitchFamily="18" charset="0"/>
              </a:rPr>
              <a:t>利用最大公约数与最小公倍数的关系式：</a:t>
            </a:r>
            <a:endParaRPr lang="en-US" altLang="zh-CN" dirty="0" smtClean="0">
              <a:latin typeface="Times New Roman" pitchFamily="18" charset="0"/>
              <a:cs typeface="Times New Roman" pitchFamily="18" charset="0"/>
            </a:endParaRPr>
          </a:p>
          <a:p>
            <a:r>
              <a:rPr lang="en-US" altLang="zh-CN" b="1" dirty="0" smtClean="0">
                <a:solidFill>
                  <a:schemeClr val="tx1"/>
                </a:solidFill>
                <a:latin typeface="Times New Roman" pitchFamily="18" charset="0"/>
                <a:cs typeface="Times New Roman" pitchFamily="18" charset="0"/>
              </a:rPr>
              <a:t>GCD(</a:t>
            </a:r>
            <a:r>
              <a:rPr lang="en-US" altLang="zh-CN" b="1" i="1" dirty="0" smtClean="0">
                <a:solidFill>
                  <a:schemeClr val="tx1"/>
                </a:solidFill>
                <a:latin typeface="Times New Roman" pitchFamily="18" charset="0"/>
                <a:cs typeface="Times New Roman" pitchFamily="18" charset="0"/>
              </a:rPr>
              <a:t>a</a:t>
            </a:r>
            <a:r>
              <a:rPr lang="en-US" altLang="zh-CN" b="1" dirty="0" smtClean="0">
                <a:solidFill>
                  <a:schemeClr val="tx1"/>
                </a:solidFill>
                <a:latin typeface="Times New Roman" pitchFamily="18" charset="0"/>
                <a:cs typeface="Times New Roman" pitchFamily="18" charset="0"/>
              </a:rPr>
              <a:t>, </a:t>
            </a:r>
            <a:r>
              <a:rPr lang="en-US" altLang="zh-CN" b="1" i="1" dirty="0" smtClean="0">
                <a:solidFill>
                  <a:schemeClr val="tx1"/>
                </a:solidFill>
                <a:latin typeface="Times New Roman" pitchFamily="18" charset="0"/>
                <a:cs typeface="Times New Roman" pitchFamily="18" charset="0"/>
              </a:rPr>
              <a:t>b</a:t>
            </a:r>
            <a:r>
              <a:rPr lang="en-US" altLang="zh-CN" b="1" dirty="0" smtClean="0">
                <a:solidFill>
                  <a:schemeClr val="tx1"/>
                </a:solidFill>
                <a:latin typeface="Times New Roman" pitchFamily="18" charset="0"/>
                <a:cs typeface="Times New Roman" pitchFamily="18" charset="0"/>
              </a:rPr>
              <a:t>) ·LCM(</a:t>
            </a:r>
            <a:r>
              <a:rPr lang="en-US" altLang="zh-CN" b="1" i="1" dirty="0" smtClean="0">
                <a:solidFill>
                  <a:schemeClr val="tx1"/>
                </a:solidFill>
                <a:latin typeface="Times New Roman" pitchFamily="18" charset="0"/>
                <a:cs typeface="Times New Roman" pitchFamily="18" charset="0"/>
              </a:rPr>
              <a:t>a</a:t>
            </a:r>
            <a:r>
              <a:rPr lang="en-US" altLang="zh-CN" b="1" dirty="0" smtClean="0">
                <a:solidFill>
                  <a:schemeClr val="tx1"/>
                </a:solidFill>
                <a:latin typeface="Times New Roman" pitchFamily="18" charset="0"/>
                <a:cs typeface="Times New Roman" pitchFamily="18" charset="0"/>
              </a:rPr>
              <a:t>, </a:t>
            </a:r>
            <a:r>
              <a:rPr lang="en-US" altLang="zh-CN" b="1" i="1" dirty="0" smtClean="0">
                <a:solidFill>
                  <a:schemeClr val="tx1"/>
                </a:solidFill>
                <a:latin typeface="Times New Roman" pitchFamily="18" charset="0"/>
                <a:cs typeface="Times New Roman" pitchFamily="18" charset="0"/>
              </a:rPr>
              <a:t>b</a:t>
            </a:r>
            <a:r>
              <a:rPr lang="en-US" altLang="zh-CN" b="1" dirty="0" smtClean="0">
                <a:solidFill>
                  <a:schemeClr val="tx1"/>
                </a:solidFill>
                <a:latin typeface="Times New Roman" pitchFamily="18" charset="0"/>
                <a:cs typeface="Times New Roman" pitchFamily="18" charset="0"/>
              </a:rPr>
              <a:t> )=</a:t>
            </a:r>
            <a:r>
              <a:rPr lang="en-US" altLang="zh-CN" b="1" i="1" dirty="0" err="1" smtClean="0">
                <a:solidFill>
                  <a:schemeClr val="tx1"/>
                </a:solidFill>
                <a:latin typeface="Times New Roman" pitchFamily="18" charset="0"/>
                <a:cs typeface="Times New Roman" pitchFamily="18" charset="0"/>
              </a:rPr>
              <a:t>ab</a:t>
            </a:r>
            <a:endParaRPr lang="en-US" altLang="zh-CN" b="1" i="1" dirty="0" smtClean="0">
              <a:solidFill>
                <a:schemeClr val="tx1"/>
              </a:solidFill>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所以</a:t>
            </a:r>
            <a:r>
              <a:rPr lang="en-US" altLang="zh-CN" dirty="0" smtClean="0">
                <a:latin typeface="Times New Roman" pitchFamily="18" charset="0"/>
                <a:cs typeface="Times New Roman" pitchFamily="18" charset="0"/>
              </a:rPr>
              <a:t>LCM(</a:t>
            </a:r>
            <a:r>
              <a:rPr lang="en-US" altLang="zh-CN" i="1" dirty="0" smtClean="0">
                <a:latin typeface="Times New Roman" pitchFamily="18" charset="0"/>
                <a:cs typeface="Times New Roman" pitchFamily="18" charset="0"/>
              </a:rPr>
              <a:t>a, b</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ab</a:t>
            </a:r>
            <a:r>
              <a:rPr lang="en-US" altLang="zh-CN" dirty="0" smtClean="0">
                <a:latin typeface="Times New Roman" pitchFamily="18" charset="0"/>
                <a:cs typeface="Times New Roman" pitchFamily="18" charset="0"/>
              </a:rPr>
              <a:t>/GCD(</a:t>
            </a:r>
            <a:r>
              <a:rPr lang="en-US" altLang="zh-CN" i="1" dirty="0" smtClean="0">
                <a:latin typeface="Times New Roman" pitchFamily="18" charset="0"/>
                <a:cs typeface="Times New Roman" pitchFamily="18" charset="0"/>
              </a:rPr>
              <a:t>a, b</a:t>
            </a:r>
            <a:r>
              <a:rPr lang="en-US" altLang="zh-CN" dirty="0" smtClean="0">
                <a:latin typeface="Times New Roman" pitchFamily="18" charset="0"/>
                <a:cs typeface="Times New Roman" pitchFamily="18" charset="0"/>
              </a:rPr>
              <a:t>)</a:t>
            </a:r>
          </a:p>
          <a:p>
            <a:r>
              <a:rPr lang="zh-CN" altLang="en-US" dirty="0" smtClean="0">
                <a:latin typeface="Times New Roman" pitchFamily="18" charset="0"/>
                <a:cs typeface="Times New Roman" pitchFamily="18" charset="0"/>
              </a:rPr>
              <a:t>或</a:t>
            </a:r>
            <a:endParaRPr lang="en-US" altLang="zh-CN"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a:t>
            </a:r>
            <a:r>
              <a:rPr lang="en-US" altLang="zh-CN" b="1" i="1" dirty="0" smtClean="0">
                <a:latin typeface="Times New Roman" pitchFamily="18" charset="0"/>
                <a:cs typeface="Times New Roman" pitchFamily="18" charset="0"/>
              </a:rPr>
              <a:t>a, b</a:t>
            </a:r>
            <a:r>
              <a:rPr lang="en-US" altLang="zh-CN" b="1" dirty="0" smtClean="0">
                <a:latin typeface="Times New Roman" pitchFamily="18" charset="0"/>
                <a:cs typeface="Times New Roman" pitchFamily="18" charset="0"/>
              </a:rPr>
              <a:t>]=</a:t>
            </a:r>
            <a:r>
              <a:rPr lang="en-US" altLang="zh-CN" b="1" i="1" dirty="0" err="1" smtClean="0">
                <a:latin typeface="Times New Roman" pitchFamily="18" charset="0"/>
                <a:cs typeface="Times New Roman" pitchFamily="18" charset="0"/>
              </a:rPr>
              <a:t>ab</a:t>
            </a:r>
            <a:r>
              <a:rPr lang="en-US" altLang="zh-CN" b="1" dirty="0" smtClean="0">
                <a:latin typeface="Times New Roman" pitchFamily="18" charset="0"/>
                <a:cs typeface="Times New Roman" pitchFamily="18" charset="0"/>
              </a:rPr>
              <a:t>/(</a:t>
            </a:r>
            <a:r>
              <a:rPr lang="en-US" altLang="zh-CN" b="1" i="1" dirty="0" smtClean="0">
                <a:latin typeface="Times New Roman" pitchFamily="18" charset="0"/>
                <a:cs typeface="Times New Roman" pitchFamily="18" charset="0"/>
              </a:rPr>
              <a:t>a, b</a:t>
            </a:r>
            <a:r>
              <a:rPr lang="en-US" altLang="zh-CN" b="1" dirty="0" smtClean="0">
                <a:latin typeface="Times New Roman" pitchFamily="18" charset="0"/>
                <a:cs typeface="Times New Roman" pitchFamily="18" charset="0"/>
              </a:rPr>
              <a:t>)</a:t>
            </a:r>
          </a:p>
          <a:p>
            <a:r>
              <a:rPr lang="zh-CN" altLang="en-US" b="1" dirty="0" smtClean="0">
                <a:latin typeface="Times New Roman" pitchFamily="18" charset="0"/>
                <a:cs typeface="Times New Roman" pitchFamily="18" charset="0"/>
              </a:rPr>
              <a:t>只针对两个数的情形。</a:t>
            </a:r>
            <a:endParaRPr lang="zh-CN"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例</a:t>
            </a:r>
            <a:r>
              <a:rPr lang="en-US" altLang="zh-CN" b="1" dirty="0" smtClean="0"/>
              <a:t>3</a:t>
            </a:r>
            <a:r>
              <a:rPr lang="zh-CN" altLang="zh-CN" dirty="0" smtClean="0"/>
              <a:t>、</a:t>
            </a:r>
            <a:r>
              <a:rPr lang="zh-CN" altLang="en-US" dirty="0" smtClean="0"/>
              <a:t>裁纸</a:t>
            </a:r>
            <a:endParaRPr lang="zh-CN" altLang="en-US" dirty="0"/>
          </a:p>
        </p:txBody>
      </p:sp>
      <p:sp>
        <p:nvSpPr>
          <p:cNvPr id="3" name="内容占位符 2"/>
          <p:cNvSpPr>
            <a:spLocks noGrp="1"/>
          </p:cNvSpPr>
          <p:nvPr>
            <p:ph idx="1"/>
          </p:nvPr>
        </p:nvSpPr>
        <p:spPr/>
        <p:txBody>
          <a:bodyPr/>
          <a:lstStyle/>
          <a:p>
            <a:r>
              <a:rPr lang="zh-CN" altLang="zh-CN" dirty="0" smtClean="0"/>
              <a:t>把一个</a:t>
            </a:r>
            <a:r>
              <a:rPr lang="en-US" altLang="zh-CN" dirty="0" smtClean="0"/>
              <a:t>2002×847</a:t>
            </a:r>
            <a:r>
              <a:rPr lang="zh-CN" altLang="zh-CN" dirty="0" smtClean="0"/>
              <a:t>的长方形裁成同样大小的正方形，不许浪费一丁点儿纸，你能够切出多少个尽可能大的正方形呢？</a:t>
            </a:r>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例</a:t>
            </a:r>
            <a:r>
              <a:rPr lang="en-US" altLang="zh-CN" b="1" dirty="0" smtClean="0"/>
              <a:t>4</a:t>
            </a:r>
            <a:r>
              <a:rPr lang="zh-CN" altLang="zh-CN" dirty="0" smtClean="0"/>
              <a:t>、</a:t>
            </a:r>
            <a:r>
              <a:rPr lang="zh-CN" altLang="en-US" dirty="0" smtClean="0"/>
              <a:t>电子显示屏</a:t>
            </a:r>
            <a:endParaRPr lang="zh-CN" altLang="en-US" dirty="0"/>
          </a:p>
        </p:txBody>
      </p:sp>
      <p:sp>
        <p:nvSpPr>
          <p:cNvPr id="3" name="内容占位符 2"/>
          <p:cNvSpPr>
            <a:spLocks noGrp="1"/>
          </p:cNvSpPr>
          <p:nvPr>
            <p:ph idx="1"/>
          </p:nvPr>
        </p:nvSpPr>
        <p:spPr/>
        <p:txBody>
          <a:bodyPr/>
          <a:lstStyle/>
          <a:p>
            <a:r>
              <a:rPr lang="zh-CN" altLang="zh-CN" dirty="0" smtClean="0"/>
              <a:t>有一个分辨率为</a:t>
            </a:r>
            <a:r>
              <a:rPr lang="en-US" altLang="zh-CN" dirty="0" smtClean="0"/>
              <a:t>121824×83613</a:t>
            </a:r>
            <a:r>
              <a:rPr lang="zh-CN" altLang="zh-CN" dirty="0" smtClean="0"/>
              <a:t>的巨型电子显示屏，最小的显示区域是一个单位正方形，也叫一个象素点。请问：要显示长方形的一条对角线，最</a:t>
            </a:r>
            <a:r>
              <a:rPr lang="zh-CN" altLang="en-US" dirty="0" smtClean="0"/>
              <a:t>少</a:t>
            </a:r>
            <a:r>
              <a:rPr lang="zh-CN" altLang="zh-CN" dirty="0" smtClean="0"/>
              <a:t>需要点亮它的多少个象素点呢？（注：一个方格点亮不点亮只要看它有没有被对角线穿越。）</a:t>
            </a: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zh-CN" altLang="en-US" dirty="0" smtClean="0"/>
              <a:t>思考与回顾</a:t>
            </a:r>
            <a:endParaRPr lang="zh-CN" altLang="en-US" dirty="0"/>
          </a:p>
        </p:txBody>
      </p:sp>
      <p:sp>
        <p:nvSpPr>
          <p:cNvPr id="3" name="标题 2"/>
          <p:cNvSpPr>
            <a:spLocks noGrp="1"/>
          </p:cNvSpPr>
          <p:nvPr>
            <p:ph type="title"/>
          </p:nvPr>
        </p:nvSpPr>
        <p:spPr/>
        <p:txBody>
          <a:bodyPr/>
          <a:lstStyle/>
          <a:p>
            <a:r>
              <a:rPr lang="zh-CN" altLang="en-US" dirty="0" smtClean="0"/>
              <a:t>知识点回顾</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先从特例来观察</a:t>
            </a:r>
            <a:endParaRPr lang="zh-CN" altLang="en-US" dirty="0"/>
          </a:p>
        </p:txBody>
      </p:sp>
      <p:pic>
        <p:nvPicPr>
          <p:cNvPr id="5" name="图片 4"/>
          <p:cNvPicPr/>
          <p:nvPr/>
        </p:nvPicPr>
        <p:blipFill>
          <a:blip r:embed="rId2" cstate="print"/>
          <a:srcRect/>
          <a:stretch>
            <a:fillRect/>
          </a:stretch>
        </p:blipFill>
        <p:spPr bwMode="auto">
          <a:xfrm>
            <a:off x="179512" y="1124744"/>
            <a:ext cx="4680520" cy="4320480"/>
          </a:xfrm>
          <a:prstGeom prst="rect">
            <a:avLst/>
          </a:prstGeom>
          <a:noFill/>
          <a:ln w="9525">
            <a:noFill/>
            <a:miter lim="800000"/>
            <a:headEnd/>
            <a:tailEnd/>
          </a:ln>
        </p:spPr>
      </p:pic>
      <p:pic>
        <p:nvPicPr>
          <p:cNvPr id="6" name="图片 5"/>
          <p:cNvPicPr>
            <a:picLocks noChangeAspect="1"/>
          </p:cNvPicPr>
          <p:nvPr/>
        </p:nvPicPr>
        <p:blipFill>
          <a:blip r:embed="rId3" cstate="print"/>
          <a:srcRect/>
          <a:stretch>
            <a:fillRect/>
          </a:stretch>
        </p:blipFill>
        <p:spPr bwMode="auto">
          <a:xfrm>
            <a:off x="179512" y="5373216"/>
            <a:ext cx="4648163" cy="1484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2013-8-4</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b="1" dirty="0" smtClean="0"/>
              <a:t>例</a:t>
            </a:r>
            <a:r>
              <a:rPr lang="en-US" altLang="zh-CN" b="1" dirty="0" smtClean="0"/>
              <a:t>5</a:t>
            </a:r>
            <a:r>
              <a:rPr lang="zh-CN" altLang="zh-CN" dirty="0" smtClean="0"/>
              <a:t>、</a:t>
            </a:r>
            <a:r>
              <a:rPr lang="zh-CN" altLang="en-US" dirty="0" smtClean="0"/>
              <a:t>仪表盘</a:t>
            </a:r>
            <a:endParaRPr lang="zh-CN" altLang="en-US" dirty="0"/>
          </a:p>
        </p:txBody>
      </p:sp>
      <p:sp>
        <p:nvSpPr>
          <p:cNvPr id="4" name="内容占位符 3"/>
          <p:cNvSpPr>
            <a:spLocks noGrp="1"/>
          </p:cNvSpPr>
          <p:nvPr>
            <p:ph idx="1"/>
          </p:nvPr>
        </p:nvSpPr>
        <p:spPr/>
        <p:txBody>
          <a:bodyPr/>
          <a:lstStyle/>
          <a:p>
            <a:r>
              <a:rPr lang="zh-CN" altLang="zh-CN" dirty="0" smtClean="0"/>
              <a:t>一个奇怪的仪表盘，盘面被划分成</a:t>
            </a:r>
            <a:r>
              <a:rPr lang="en-US" altLang="zh-CN" dirty="0" smtClean="0"/>
              <a:t>400</a:t>
            </a:r>
            <a:r>
              <a:rPr lang="zh-CN" altLang="zh-CN" dirty="0" smtClean="0"/>
              <a:t>个小刻度。上面有三个指针都在均匀地顺时针方向运动，长针每分钟走</a:t>
            </a:r>
            <a:r>
              <a:rPr lang="en-US" altLang="zh-CN" dirty="0" smtClean="0"/>
              <a:t>120</a:t>
            </a:r>
            <a:r>
              <a:rPr lang="zh-CN" altLang="zh-CN" dirty="0" smtClean="0"/>
              <a:t>格，中针每分钟走</a:t>
            </a:r>
            <a:r>
              <a:rPr lang="en-US" altLang="zh-CN" dirty="0" smtClean="0"/>
              <a:t>80</a:t>
            </a:r>
            <a:r>
              <a:rPr lang="zh-CN" altLang="zh-CN" dirty="0" smtClean="0"/>
              <a:t>格，短针每分钟走</a:t>
            </a:r>
            <a:r>
              <a:rPr lang="en-US" altLang="zh-CN" dirty="0" smtClean="0"/>
              <a:t>70</a:t>
            </a:r>
            <a:r>
              <a:rPr lang="zh-CN" altLang="zh-CN" dirty="0" smtClean="0"/>
              <a:t>格。当校准仪表时三针位于同一位置，问几分钟后它们相会于盘面同一位置？</a:t>
            </a: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例</a:t>
            </a:r>
            <a:r>
              <a:rPr lang="en-US" altLang="zh-CN" b="1" dirty="0" smtClean="0"/>
              <a:t>6</a:t>
            </a:r>
            <a:r>
              <a:rPr lang="zh-CN" altLang="zh-CN" b="1" dirty="0" smtClean="0"/>
              <a:t>、</a:t>
            </a:r>
            <a:r>
              <a:rPr lang="zh-CN" altLang="en-US" b="1" dirty="0" smtClean="0"/>
              <a:t>截铁丝</a:t>
            </a:r>
            <a:endParaRPr lang="zh-CN" altLang="en-US" dirty="0"/>
          </a:p>
        </p:txBody>
      </p:sp>
      <p:sp>
        <p:nvSpPr>
          <p:cNvPr id="3" name="内容占位符 2"/>
          <p:cNvSpPr>
            <a:spLocks noGrp="1"/>
          </p:cNvSpPr>
          <p:nvPr>
            <p:ph idx="1"/>
          </p:nvPr>
        </p:nvSpPr>
        <p:spPr/>
        <p:txBody>
          <a:bodyPr/>
          <a:lstStyle/>
          <a:p>
            <a:r>
              <a:rPr lang="zh-CN" altLang="zh-CN" dirty="0" smtClean="0"/>
              <a:t>三根铁丝，长度分别是</a:t>
            </a:r>
            <a:r>
              <a:rPr lang="en-US" altLang="zh-CN" dirty="0" smtClean="0"/>
              <a:t>120</a:t>
            </a:r>
            <a:r>
              <a:rPr lang="zh-CN" altLang="zh-CN" dirty="0" smtClean="0"/>
              <a:t>厘米、</a:t>
            </a:r>
            <a:r>
              <a:rPr lang="en-US" altLang="zh-CN" dirty="0" smtClean="0"/>
              <a:t>180</a:t>
            </a:r>
            <a:r>
              <a:rPr lang="zh-CN" altLang="zh-CN" dirty="0" smtClean="0"/>
              <a:t>厘米、</a:t>
            </a:r>
            <a:r>
              <a:rPr lang="en-US" altLang="zh-CN" dirty="0" smtClean="0"/>
              <a:t>300</a:t>
            </a:r>
            <a:r>
              <a:rPr lang="zh-CN" altLang="zh-CN" dirty="0" smtClean="0"/>
              <a:t>厘米，现在要把它们截成相等的小段，每段都不能有剩余，那么最少可截成多少段？</a:t>
            </a:r>
          </a:p>
          <a:p>
            <a:r>
              <a:rPr lang="en-US" altLang="zh-CN" i="1" dirty="0" smtClean="0"/>
              <a:t>A</a:t>
            </a:r>
            <a:r>
              <a:rPr lang="en-US" altLang="zh-CN" dirty="0" smtClean="0"/>
              <a:t>.8</a:t>
            </a:r>
            <a:r>
              <a:rPr lang="zh-CN" altLang="zh-CN" dirty="0" smtClean="0"/>
              <a:t>　</a:t>
            </a:r>
            <a:r>
              <a:rPr lang="en-US" altLang="zh-CN" dirty="0" smtClean="0"/>
              <a:t> </a:t>
            </a:r>
            <a:r>
              <a:rPr lang="en-US" altLang="zh-CN" i="1" dirty="0" smtClean="0"/>
              <a:t>B</a:t>
            </a:r>
            <a:r>
              <a:rPr lang="en-US" altLang="zh-CN" dirty="0" smtClean="0"/>
              <a:t>.9</a:t>
            </a:r>
            <a:r>
              <a:rPr lang="zh-CN" altLang="zh-CN" dirty="0" smtClean="0"/>
              <a:t>　</a:t>
            </a:r>
            <a:r>
              <a:rPr lang="en-US" altLang="zh-CN" dirty="0" smtClean="0"/>
              <a:t> </a:t>
            </a:r>
            <a:r>
              <a:rPr lang="en-US" altLang="zh-CN" i="1" dirty="0" smtClean="0"/>
              <a:t>C</a:t>
            </a:r>
            <a:r>
              <a:rPr lang="en-US" altLang="zh-CN" dirty="0" smtClean="0"/>
              <a:t>.10</a:t>
            </a:r>
            <a:r>
              <a:rPr lang="zh-CN" altLang="zh-CN" dirty="0" smtClean="0"/>
              <a:t>　</a:t>
            </a:r>
            <a:r>
              <a:rPr lang="en-US" altLang="zh-CN" dirty="0" smtClean="0"/>
              <a:t> </a:t>
            </a:r>
            <a:r>
              <a:rPr lang="en-US" altLang="zh-CN" i="1" dirty="0" smtClean="0"/>
              <a:t>D</a:t>
            </a:r>
            <a:r>
              <a:rPr lang="en-US" altLang="zh-CN" dirty="0" smtClean="0"/>
              <a:t>.11</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例</a:t>
            </a:r>
            <a:r>
              <a:rPr lang="en-US" altLang="zh-CN" b="1" dirty="0" smtClean="0"/>
              <a:t>7</a:t>
            </a:r>
            <a:r>
              <a:rPr lang="zh-CN" altLang="zh-CN" b="1" dirty="0" smtClean="0"/>
              <a:t>、</a:t>
            </a:r>
            <a:endParaRPr lang="zh-CN" altLang="en-US" dirty="0"/>
          </a:p>
        </p:txBody>
      </p:sp>
      <p:sp>
        <p:nvSpPr>
          <p:cNvPr id="3" name="内容占位符 2"/>
          <p:cNvSpPr>
            <a:spLocks noGrp="1"/>
          </p:cNvSpPr>
          <p:nvPr>
            <p:ph idx="1"/>
          </p:nvPr>
        </p:nvSpPr>
        <p:spPr/>
        <p:txBody>
          <a:bodyPr/>
          <a:lstStyle/>
          <a:p>
            <a:r>
              <a:rPr lang="zh-CN" altLang="zh-CN" dirty="0" smtClean="0"/>
              <a:t>一个小于</a:t>
            </a:r>
            <a:r>
              <a:rPr lang="en-US" altLang="zh-CN" dirty="0" smtClean="0"/>
              <a:t>200</a:t>
            </a:r>
            <a:r>
              <a:rPr lang="zh-CN" altLang="zh-CN" dirty="0" smtClean="0"/>
              <a:t>的数，除以</a:t>
            </a:r>
            <a:r>
              <a:rPr lang="en-US" altLang="zh-CN" dirty="0" smtClean="0"/>
              <a:t>24</a:t>
            </a:r>
            <a:r>
              <a:rPr lang="zh-CN" altLang="zh-CN" dirty="0" smtClean="0"/>
              <a:t>或</a:t>
            </a:r>
            <a:r>
              <a:rPr lang="en-US" altLang="zh-CN" dirty="0" smtClean="0"/>
              <a:t>36</a:t>
            </a:r>
            <a:r>
              <a:rPr lang="zh-CN" altLang="zh-CN" dirty="0" smtClean="0"/>
              <a:t>都有余数</a:t>
            </a:r>
            <a:r>
              <a:rPr lang="en-US" altLang="zh-CN" dirty="0" smtClean="0"/>
              <a:t>16</a:t>
            </a:r>
            <a:r>
              <a:rPr lang="zh-CN" altLang="zh-CN" dirty="0" smtClean="0"/>
              <a:t>，则这个数是（　）</a:t>
            </a:r>
          </a:p>
          <a:p>
            <a:r>
              <a:rPr lang="en-US" altLang="zh-CN" i="1" dirty="0" smtClean="0"/>
              <a:t>A</a:t>
            </a:r>
            <a:r>
              <a:rPr lang="en-US" altLang="zh-CN" dirty="0" smtClean="0"/>
              <a:t>.52</a:t>
            </a:r>
            <a:r>
              <a:rPr lang="zh-CN" altLang="zh-CN" dirty="0" smtClean="0"/>
              <a:t>　</a:t>
            </a:r>
            <a:r>
              <a:rPr lang="en-US" altLang="zh-CN" dirty="0" smtClean="0"/>
              <a:t> </a:t>
            </a:r>
            <a:r>
              <a:rPr lang="en-US" altLang="zh-CN" i="1" dirty="0" smtClean="0"/>
              <a:t>B</a:t>
            </a:r>
            <a:r>
              <a:rPr lang="en-US" altLang="zh-CN" dirty="0" smtClean="0"/>
              <a:t>.78</a:t>
            </a:r>
            <a:r>
              <a:rPr lang="zh-CN" altLang="zh-CN" dirty="0" smtClean="0"/>
              <a:t>　</a:t>
            </a:r>
            <a:r>
              <a:rPr lang="en-US" altLang="zh-CN" dirty="0" smtClean="0"/>
              <a:t> </a:t>
            </a:r>
            <a:r>
              <a:rPr lang="en-US" altLang="zh-CN" i="1" dirty="0" smtClean="0"/>
              <a:t>C</a:t>
            </a:r>
            <a:r>
              <a:rPr lang="en-US" altLang="zh-CN" dirty="0" smtClean="0"/>
              <a:t>.88</a:t>
            </a:r>
            <a:r>
              <a:rPr lang="zh-CN" altLang="zh-CN" dirty="0" smtClean="0"/>
              <a:t>　</a:t>
            </a:r>
            <a:r>
              <a:rPr lang="en-US" altLang="zh-CN" dirty="0" smtClean="0"/>
              <a:t> </a:t>
            </a:r>
            <a:r>
              <a:rPr lang="en-US" altLang="zh-CN" i="1" dirty="0" smtClean="0"/>
              <a:t>D</a:t>
            </a:r>
            <a:r>
              <a:rPr lang="en-US" altLang="zh-CN" dirty="0" smtClean="0"/>
              <a:t>.156</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例</a:t>
            </a:r>
            <a:r>
              <a:rPr lang="en-US" altLang="zh-CN" b="1" dirty="0" smtClean="0"/>
              <a:t>8</a:t>
            </a:r>
            <a:r>
              <a:rPr lang="zh-CN" altLang="zh-CN" b="1" dirty="0" smtClean="0"/>
              <a:t>、</a:t>
            </a:r>
            <a:r>
              <a:rPr lang="zh-CN" altLang="en-US" b="1" dirty="0" smtClean="0"/>
              <a:t>分包茶叶</a:t>
            </a:r>
            <a:endParaRPr lang="zh-CN" altLang="en-US" dirty="0"/>
          </a:p>
        </p:txBody>
      </p:sp>
      <p:sp>
        <p:nvSpPr>
          <p:cNvPr id="3" name="内容占位符 2"/>
          <p:cNvSpPr>
            <a:spLocks noGrp="1"/>
          </p:cNvSpPr>
          <p:nvPr>
            <p:ph idx="1"/>
          </p:nvPr>
        </p:nvSpPr>
        <p:spPr/>
        <p:txBody>
          <a:bodyPr/>
          <a:lstStyle/>
          <a:p>
            <a:r>
              <a:rPr lang="zh-CN" altLang="zh-CN" dirty="0" smtClean="0"/>
              <a:t>用</a:t>
            </a:r>
            <a:r>
              <a:rPr lang="en-US" altLang="zh-CN" dirty="0" smtClean="0"/>
              <a:t>75</a:t>
            </a:r>
            <a:r>
              <a:rPr lang="zh-CN" altLang="zh-CN" dirty="0" smtClean="0"/>
              <a:t>元可以买一级绿茶</a:t>
            </a:r>
            <a:r>
              <a:rPr lang="en-US" altLang="zh-CN" dirty="0" smtClean="0"/>
              <a:t>150</a:t>
            </a:r>
            <a:r>
              <a:rPr lang="zh-CN" altLang="zh-CN" dirty="0" smtClean="0"/>
              <a:t>克，或二级绿茶</a:t>
            </a:r>
            <a:r>
              <a:rPr lang="en-US" altLang="zh-CN" dirty="0" smtClean="0"/>
              <a:t>180</a:t>
            </a:r>
            <a:r>
              <a:rPr lang="zh-CN" altLang="zh-CN" dirty="0" smtClean="0"/>
              <a:t>克，或三级绿茶</a:t>
            </a:r>
            <a:r>
              <a:rPr lang="en-US" altLang="zh-CN" dirty="0" smtClean="0"/>
              <a:t>225</a:t>
            </a:r>
            <a:r>
              <a:rPr lang="zh-CN" altLang="zh-CN" dirty="0" smtClean="0"/>
              <a:t>克，现在将这三种绿茶分别按整克数装袋出售，要求每袋的价格都相等，那么每袋绿茶最低多少元</a:t>
            </a:r>
            <a:r>
              <a:rPr lang="en-US" altLang="zh-CN" dirty="0" smtClean="0"/>
              <a:t>?</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例</a:t>
            </a:r>
            <a:r>
              <a:rPr lang="en-US" altLang="zh-CN" b="1" dirty="0" smtClean="0"/>
              <a:t>9</a:t>
            </a:r>
            <a:r>
              <a:rPr lang="zh-CN" altLang="zh-CN" b="1" dirty="0" smtClean="0"/>
              <a:t>、</a:t>
            </a:r>
            <a:r>
              <a:rPr lang="zh-CN" altLang="en-US" b="1" dirty="0" smtClean="0"/>
              <a:t>植树</a:t>
            </a:r>
            <a:endParaRPr lang="zh-CN" altLang="en-US" dirty="0"/>
          </a:p>
        </p:txBody>
      </p:sp>
      <p:sp>
        <p:nvSpPr>
          <p:cNvPr id="3" name="内容占位符 2"/>
          <p:cNvSpPr>
            <a:spLocks noGrp="1"/>
          </p:cNvSpPr>
          <p:nvPr>
            <p:ph idx="1"/>
          </p:nvPr>
        </p:nvSpPr>
        <p:spPr/>
        <p:txBody>
          <a:bodyPr/>
          <a:lstStyle/>
          <a:p>
            <a:r>
              <a:rPr lang="zh-CN" altLang="zh-CN" dirty="0" smtClean="0"/>
              <a:t>在一条长</a:t>
            </a:r>
            <a:r>
              <a:rPr lang="en-US" altLang="zh-CN" dirty="0" smtClean="0"/>
              <a:t>600</a:t>
            </a:r>
            <a:r>
              <a:rPr lang="zh-CN" altLang="zh-CN" dirty="0" smtClean="0"/>
              <a:t>米的小路的一边，每隔</a:t>
            </a:r>
            <a:r>
              <a:rPr lang="en-US" altLang="zh-CN" dirty="0" smtClean="0"/>
              <a:t>15</a:t>
            </a:r>
            <a:r>
              <a:rPr lang="zh-CN" altLang="zh-CN" dirty="0" smtClean="0"/>
              <a:t>米种一棵树，两端各植一棵，后来发现树苗不够，要改成每隔</a:t>
            </a:r>
            <a:r>
              <a:rPr lang="en-US" altLang="zh-CN" dirty="0" smtClean="0"/>
              <a:t>25</a:t>
            </a:r>
            <a:r>
              <a:rPr lang="zh-CN" altLang="zh-CN" dirty="0" smtClean="0"/>
              <a:t>米栽一棵树。这样有几个挖好的坑要填掉</a:t>
            </a:r>
            <a:r>
              <a:rPr lang="en-US" altLang="zh-CN" dirty="0" smtClean="0"/>
              <a:t>?</a:t>
            </a:r>
            <a:r>
              <a:rPr lang="zh-CN" altLang="zh-CN" dirty="0" smtClean="0"/>
              <a:t>还要再挖几个坑</a:t>
            </a:r>
            <a:r>
              <a:rPr lang="en-US" altLang="zh-CN" dirty="0" smtClean="0"/>
              <a:t>?</a:t>
            </a:r>
            <a:endParaRPr lang="zh-CN" altLang="zh-CN" dirty="0" smtClean="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数的整除回顾复习</a:t>
            </a:r>
            <a:endParaRPr lang="zh-CN" altLang="en-US" dirty="0"/>
          </a:p>
        </p:txBody>
      </p:sp>
      <p:sp>
        <p:nvSpPr>
          <p:cNvPr id="6" name="矩形 5"/>
          <p:cNvSpPr/>
          <p:nvPr/>
        </p:nvSpPr>
        <p:spPr>
          <a:xfrm>
            <a:off x="395536" y="1916832"/>
            <a:ext cx="1008112" cy="57606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整除</a:t>
            </a:r>
            <a:endParaRPr lang="zh-CN" altLang="en-US" sz="2800" b="1" dirty="0">
              <a:solidFill>
                <a:srgbClr val="FF0000"/>
              </a:solidFill>
            </a:endParaRPr>
          </a:p>
        </p:txBody>
      </p:sp>
      <p:sp>
        <p:nvSpPr>
          <p:cNvPr id="7" name="矩形 6"/>
          <p:cNvSpPr/>
          <p:nvPr/>
        </p:nvSpPr>
        <p:spPr>
          <a:xfrm>
            <a:off x="2267744" y="1484784"/>
            <a:ext cx="100811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倍数</a:t>
            </a:r>
            <a:endParaRPr lang="zh-CN" altLang="en-US" sz="2800" dirty="0">
              <a:solidFill>
                <a:srgbClr val="FF0000"/>
              </a:solidFill>
            </a:endParaRPr>
          </a:p>
        </p:txBody>
      </p:sp>
      <p:sp>
        <p:nvSpPr>
          <p:cNvPr id="8" name="矩形 7"/>
          <p:cNvSpPr/>
          <p:nvPr/>
        </p:nvSpPr>
        <p:spPr>
          <a:xfrm>
            <a:off x="2267744" y="2276872"/>
            <a:ext cx="100811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因数</a:t>
            </a:r>
            <a:endParaRPr lang="zh-CN" altLang="en-US" sz="2800" dirty="0">
              <a:solidFill>
                <a:srgbClr val="FF0000"/>
              </a:solidFill>
            </a:endParaRPr>
          </a:p>
        </p:txBody>
      </p:sp>
      <p:sp>
        <p:nvSpPr>
          <p:cNvPr id="9" name="矩形 8"/>
          <p:cNvSpPr/>
          <p:nvPr/>
        </p:nvSpPr>
        <p:spPr>
          <a:xfrm>
            <a:off x="4499992" y="1484784"/>
            <a:ext cx="144016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公倍数</a:t>
            </a:r>
            <a:endParaRPr lang="zh-CN" altLang="en-US" sz="2800" dirty="0">
              <a:solidFill>
                <a:srgbClr val="FF0000"/>
              </a:solidFill>
            </a:endParaRPr>
          </a:p>
        </p:txBody>
      </p:sp>
      <p:sp>
        <p:nvSpPr>
          <p:cNvPr id="10" name="矩形 9"/>
          <p:cNvSpPr/>
          <p:nvPr/>
        </p:nvSpPr>
        <p:spPr>
          <a:xfrm>
            <a:off x="4499992" y="2276872"/>
            <a:ext cx="144016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公因数</a:t>
            </a:r>
            <a:endParaRPr lang="zh-CN" altLang="en-US" sz="2800" dirty="0">
              <a:solidFill>
                <a:srgbClr val="FF0000"/>
              </a:solidFill>
            </a:endParaRPr>
          </a:p>
        </p:txBody>
      </p:sp>
      <p:sp>
        <p:nvSpPr>
          <p:cNvPr id="11" name="矩形 10"/>
          <p:cNvSpPr/>
          <p:nvPr/>
        </p:nvSpPr>
        <p:spPr>
          <a:xfrm>
            <a:off x="6588224" y="1484784"/>
            <a:ext cx="216024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最小公倍数</a:t>
            </a:r>
            <a:endParaRPr lang="zh-CN" altLang="en-US" sz="2800" dirty="0">
              <a:solidFill>
                <a:srgbClr val="FF0000"/>
              </a:solidFill>
            </a:endParaRPr>
          </a:p>
        </p:txBody>
      </p:sp>
      <p:sp>
        <p:nvSpPr>
          <p:cNvPr id="12" name="矩形 11"/>
          <p:cNvSpPr/>
          <p:nvPr/>
        </p:nvSpPr>
        <p:spPr>
          <a:xfrm>
            <a:off x="6588224" y="2276872"/>
            <a:ext cx="2195736"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最大公因数</a:t>
            </a:r>
            <a:endParaRPr lang="zh-CN" altLang="en-US" sz="2800" dirty="0">
              <a:solidFill>
                <a:srgbClr val="FF0000"/>
              </a:solidFill>
            </a:endParaRPr>
          </a:p>
        </p:txBody>
      </p:sp>
      <p:sp>
        <p:nvSpPr>
          <p:cNvPr id="13" name="矩形 12"/>
          <p:cNvSpPr/>
          <p:nvPr/>
        </p:nvSpPr>
        <p:spPr>
          <a:xfrm>
            <a:off x="1403648" y="3356992"/>
            <a:ext cx="1224136"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素数</a:t>
            </a:r>
            <a:endParaRPr lang="zh-CN" altLang="en-US" sz="2800" dirty="0">
              <a:solidFill>
                <a:srgbClr val="FF0000"/>
              </a:solidFill>
            </a:endParaRPr>
          </a:p>
        </p:txBody>
      </p:sp>
      <p:sp>
        <p:nvSpPr>
          <p:cNvPr id="14" name="矩形 13"/>
          <p:cNvSpPr/>
          <p:nvPr/>
        </p:nvSpPr>
        <p:spPr>
          <a:xfrm>
            <a:off x="6948264" y="3140968"/>
            <a:ext cx="144016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互素数</a:t>
            </a:r>
            <a:endParaRPr lang="zh-CN" altLang="en-US" sz="2800" dirty="0">
              <a:solidFill>
                <a:srgbClr val="FF0000"/>
              </a:solidFill>
            </a:endParaRPr>
          </a:p>
        </p:txBody>
      </p:sp>
      <p:sp>
        <p:nvSpPr>
          <p:cNvPr id="15" name="矩形 14"/>
          <p:cNvSpPr/>
          <p:nvPr/>
        </p:nvSpPr>
        <p:spPr>
          <a:xfrm>
            <a:off x="1331640" y="4365104"/>
            <a:ext cx="136815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素因数</a:t>
            </a:r>
            <a:endParaRPr lang="zh-CN" altLang="en-US" sz="2800" dirty="0">
              <a:solidFill>
                <a:srgbClr val="FF0000"/>
              </a:solidFill>
            </a:endParaRPr>
          </a:p>
        </p:txBody>
      </p:sp>
      <p:sp>
        <p:nvSpPr>
          <p:cNvPr id="16" name="矩形 15"/>
          <p:cNvSpPr/>
          <p:nvPr/>
        </p:nvSpPr>
        <p:spPr>
          <a:xfrm>
            <a:off x="3491880" y="3356992"/>
            <a:ext cx="136815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合数</a:t>
            </a:r>
            <a:endParaRPr lang="zh-CN" altLang="en-US" sz="2800" dirty="0">
              <a:solidFill>
                <a:srgbClr val="FF0000"/>
              </a:solidFill>
            </a:endParaRPr>
          </a:p>
        </p:txBody>
      </p:sp>
      <p:sp>
        <p:nvSpPr>
          <p:cNvPr id="17" name="矩形 16"/>
          <p:cNvSpPr/>
          <p:nvPr/>
        </p:nvSpPr>
        <p:spPr>
          <a:xfrm>
            <a:off x="3059832" y="4365104"/>
            <a:ext cx="223224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分解素因数</a:t>
            </a:r>
            <a:endParaRPr lang="zh-CN" altLang="en-US" sz="2800" dirty="0">
              <a:solidFill>
                <a:srgbClr val="FF0000"/>
              </a:solidFill>
            </a:endParaRPr>
          </a:p>
        </p:txBody>
      </p:sp>
      <p:sp>
        <p:nvSpPr>
          <p:cNvPr id="18" name="矩形 17"/>
          <p:cNvSpPr/>
          <p:nvPr/>
        </p:nvSpPr>
        <p:spPr>
          <a:xfrm>
            <a:off x="1691680" y="5085184"/>
            <a:ext cx="403244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rgbClr val="FF0000"/>
                </a:solidFill>
              </a:rPr>
              <a:t>能被</a:t>
            </a:r>
            <a:r>
              <a:rPr lang="en-US" altLang="zh-CN" sz="2000" dirty="0" smtClean="0">
                <a:solidFill>
                  <a:srgbClr val="FF0000"/>
                </a:solidFill>
              </a:rPr>
              <a:t>2</a:t>
            </a:r>
            <a:r>
              <a:rPr lang="zh-CN" altLang="en-US" sz="2000" dirty="0" smtClean="0">
                <a:solidFill>
                  <a:srgbClr val="FF0000"/>
                </a:solidFill>
              </a:rPr>
              <a:t>整除的数的特点</a:t>
            </a:r>
            <a:endParaRPr lang="zh-CN" altLang="en-US" sz="2000" dirty="0">
              <a:solidFill>
                <a:srgbClr val="FF0000"/>
              </a:solidFill>
            </a:endParaRPr>
          </a:p>
        </p:txBody>
      </p:sp>
      <p:sp>
        <p:nvSpPr>
          <p:cNvPr id="36" name="Line 119"/>
          <p:cNvSpPr>
            <a:spLocks noChangeShapeType="1"/>
          </p:cNvSpPr>
          <p:nvPr/>
        </p:nvSpPr>
        <p:spPr bwMode="auto">
          <a:xfrm>
            <a:off x="3275856" y="2564904"/>
            <a:ext cx="1224136"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44" name="Line 119"/>
          <p:cNvSpPr>
            <a:spLocks noChangeShapeType="1"/>
          </p:cNvSpPr>
          <p:nvPr/>
        </p:nvSpPr>
        <p:spPr bwMode="auto">
          <a:xfrm>
            <a:off x="5940152" y="2564904"/>
            <a:ext cx="64807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46" name="Line 119"/>
          <p:cNvSpPr>
            <a:spLocks noChangeShapeType="1"/>
          </p:cNvSpPr>
          <p:nvPr/>
        </p:nvSpPr>
        <p:spPr bwMode="auto">
          <a:xfrm>
            <a:off x="2699792" y="4653136"/>
            <a:ext cx="360040"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48" name="Line 119"/>
          <p:cNvSpPr>
            <a:spLocks noChangeShapeType="1"/>
          </p:cNvSpPr>
          <p:nvPr/>
        </p:nvSpPr>
        <p:spPr bwMode="auto">
          <a:xfrm>
            <a:off x="1403648" y="2204864"/>
            <a:ext cx="576064"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49" name="AutoShape 107"/>
          <p:cNvSpPr>
            <a:spLocks/>
          </p:cNvSpPr>
          <p:nvPr/>
        </p:nvSpPr>
        <p:spPr bwMode="auto">
          <a:xfrm>
            <a:off x="1979712" y="1484784"/>
            <a:ext cx="228600" cy="137160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
        <p:nvSpPr>
          <p:cNvPr id="51" name="Line 119"/>
          <p:cNvSpPr>
            <a:spLocks noChangeShapeType="1"/>
          </p:cNvSpPr>
          <p:nvPr/>
        </p:nvSpPr>
        <p:spPr bwMode="auto">
          <a:xfrm>
            <a:off x="3275856" y="1772816"/>
            <a:ext cx="1224136"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52" name="Line 119"/>
          <p:cNvSpPr>
            <a:spLocks noChangeShapeType="1"/>
          </p:cNvSpPr>
          <p:nvPr/>
        </p:nvSpPr>
        <p:spPr bwMode="auto">
          <a:xfrm>
            <a:off x="5940152" y="1772816"/>
            <a:ext cx="64807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54" name="Line 125"/>
          <p:cNvSpPr>
            <a:spLocks noChangeShapeType="1"/>
          </p:cNvSpPr>
          <p:nvPr/>
        </p:nvSpPr>
        <p:spPr bwMode="auto">
          <a:xfrm rot="5400000">
            <a:off x="2843806" y="2996953"/>
            <a:ext cx="288034"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55" name="Line 125"/>
          <p:cNvSpPr>
            <a:spLocks noChangeShapeType="1"/>
          </p:cNvSpPr>
          <p:nvPr/>
        </p:nvSpPr>
        <p:spPr bwMode="auto">
          <a:xfrm rot="5400000">
            <a:off x="7525120" y="2996160"/>
            <a:ext cx="288033" cy="1587"/>
          </a:xfrm>
          <a:prstGeom prst="line">
            <a:avLst/>
          </a:prstGeom>
          <a:noFill/>
          <a:ln w="28575">
            <a:solidFill>
              <a:schemeClr val="tx1"/>
            </a:solidFill>
            <a:round/>
            <a:headEnd/>
            <a:tailEnd type="stealth" w="med" len="med"/>
          </a:ln>
          <a:effectLst/>
        </p:spPr>
        <p:txBody>
          <a:bodyPr wrap="none"/>
          <a:lstStyle/>
          <a:p>
            <a:endParaRPr lang="zh-CN" altLang="en-US"/>
          </a:p>
        </p:txBody>
      </p:sp>
      <p:sp>
        <p:nvSpPr>
          <p:cNvPr id="56" name="Line 125"/>
          <p:cNvSpPr>
            <a:spLocks noChangeShapeType="1"/>
          </p:cNvSpPr>
          <p:nvPr/>
        </p:nvSpPr>
        <p:spPr bwMode="auto">
          <a:xfrm rot="5400000">
            <a:off x="1751905" y="4160863"/>
            <a:ext cx="457200" cy="1587"/>
          </a:xfrm>
          <a:prstGeom prst="line">
            <a:avLst/>
          </a:prstGeom>
          <a:noFill/>
          <a:ln w="28575">
            <a:solidFill>
              <a:schemeClr val="tx1"/>
            </a:solidFill>
            <a:round/>
            <a:headEnd/>
            <a:tailEnd type="stealth" w="med" len="med"/>
          </a:ln>
          <a:effectLst/>
        </p:spPr>
        <p:txBody>
          <a:bodyPr wrap="none"/>
          <a:lstStyle/>
          <a:p>
            <a:endParaRPr lang="zh-CN" altLang="en-US"/>
          </a:p>
        </p:txBody>
      </p:sp>
      <p:sp>
        <p:nvSpPr>
          <p:cNvPr id="57" name="Line 125"/>
          <p:cNvSpPr>
            <a:spLocks noChangeShapeType="1"/>
          </p:cNvSpPr>
          <p:nvPr/>
        </p:nvSpPr>
        <p:spPr bwMode="auto">
          <a:xfrm rot="5400000">
            <a:off x="3984153" y="4160863"/>
            <a:ext cx="457200" cy="1587"/>
          </a:xfrm>
          <a:prstGeom prst="line">
            <a:avLst/>
          </a:prstGeom>
          <a:noFill/>
          <a:ln w="28575">
            <a:solidFill>
              <a:schemeClr val="tx1"/>
            </a:solidFill>
            <a:round/>
            <a:headEnd/>
            <a:tailEnd type="stealth" w="med" len="med"/>
          </a:ln>
          <a:effectLst/>
        </p:spPr>
        <p:txBody>
          <a:bodyPr wrap="none"/>
          <a:lstStyle/>
          <a:p>
            <a:endParaRPr lang="zh-CN" altLang="en-US"/>
          </a:p>
        </p:txBody>
      </p:sp>
      <p:sp>
        <p:nvSpPr>
          <p:cNvPr id="58" name="AutoShape 126"/>
          <p:cNvSpPr>
            <a:spLocks/>
          </p:cNvSpPr>
          <p:nvPr/>
        </p:nvSpPr>
        <p:spPr bwMode="auto">
          <a:xfrm rot="5400000">
            <a:off x="2878088" y="2383160"/>
            <a:ext cx="216024" cy="173164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
        <p:nvSpPr>
          <p:cNvPr id="60" name="矩形 59"/>
          <p:cNvSpPr/>
          <p:nvPr/>
        </p:nvSpPr>
        <p:spPr>
          <a:xfrm>
            <a:off x="1691680" y="5661248"/>
            <a:ext cx="388843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rgbClr val="FF0000"/>
                </a:solidFill>
              </a:rPr>
              <a:t>能被</a:t>
            </a:r>
            <a:r>
              <a:rPr lang="en-US" altLang="zh-CN" sz="2000" dirty="0" smtClean="0">
                <a:solidFill>
                  <a:srgbClr val="FF0000"/>
                </a:solidFill>
              </a:rPr>
              <a:t>3</a:t>
            </a:r>
            <a:r>
              <a:rPr lang="zh-CN" altLang="en-US" sz="2000" dirty="0" smtClean="0">
                <a:solidFill>
                  <a:srgbClr val="FF0000"/>
                </a:solidFill>
              </a:rPr>
              <a:t>整除的数的特点</a:t>
            </a:r>
            <a:endParaRPr lang="zh-CN" altLang="en-US" sz="2000" dirty="0">
              <a:solidFill>
                <a:srgbClr val="FF0000"/>
              </a:solidFill>
            </a:endParaRPr>
          </a:p>
        </p:txBody>
      </p:sp>
      <p:sp>
        <p:nvSpPr>
          <p:cNvPr id="62" name="矩形 61"/>
          <p:cNvSpPr/>
          <p:nvPr/>
        </p:nvSpPr>
        <p:spPr>
          <a:xfrm>
            <a:off x="1691680" y="6237312"/>
            <a:ext cx="540060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rgbClr val="FF0000"/>
                </a:solidFill>
              </a:rPr>
              <a:t>能被</a:t>
            </a:r>
            <a:r>
              <a:rPr lang="en-US" altLang="zh-CN" sz="2000" dirty="0" smtClean="0">
                <a:solidFill>
                  <a:srgbClr val="FF0000"/>
                </a:solidFill>
              </a:rPr>
              <a:t>4,5,6,7,8,9,10,11,13</a:t>
            </a:r>
            <a:r>
              <a:rPr lang="zh-CN" altLang="en-US" sz="2000" dirty="0" smtClean="0">
                <a:solidFill>
                  <a:srgbClr val="FF0000"/>
                </a:solidFill>
              </a:rPr>
              <a:t>整除的数的特点</a:t>
            </a:r>
            <a:endParaRPr lang="zh-CN" altLang="en-US" sz="2000" dirty="0">
              <a:solidFill>
                <a:srgbClr val="FF0000"/>
              </a:solidFill>
            </a:endParaRPr>
          </a:p>
        </p:txBody>
      </p:sp>
      <p:sp>
        <p:nvSpPr>
          <p:cNvPr id="64" name="AutoShape 107"/>
          <p:cNvSpPr>
            <a:spLocks/>
          </p:cNvSpPr>
          <p:nvPr/>
        </p:nvSpPr>
        <p:spPr bwMode="auto">
          <a:xfrm>
            <a:off x="1475656" y="5229200"/>
            <a:ext cx="228600" cy="137160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
        <p:nvSpPr>
          <p:cNvPr id="65" name="Line 135"/>
          <p:cNvSpPr>
            <a:spLocks noChangeShapeType="1"/>
          </p:cNvSpPr>
          <p:nvPr/>
        </p:nvSpPr>
        <p:spPr bwMode="auto">
          <a:xfrm>
            <a:off x="827584" y="2492896"/>
            <a:ext cx="0" cy="3384376"/>
          </a:xfrm>
          <a:prstGeom prst="line">
            <a:avLst/>
          </a:prstGeom>
          <a:noFill/>
          <a:ln w="28575">
            <a:solidFill>
              <a:schemeClr val="tx1"/>
            </a:solidFill>
            <a:round/>
            <a:headEnd/>
            <a:tailEnd/>
          </a:ln>
          <a:effectLst/>
        </p:spPr>
        <p:txBody>
          <a:bodyPr wrap="none"/>
          <a:lstStyle/>
          <a:p>
            <a:endParaRPr lang="zh-CN" altLang="en-US"/>
          </a:p>
        </p:txBody>
      </p:sp>
      <p:sp>
        <p:nvSpPr>
          <p:cNvPr id="66" name="Line 136"/>
          <p:cNvSpPr>
            <a:spLocks noChangeShapeType="1"/>
          </p:cNvSpPr>
          <p:nvPr/>
        </p:nvSpPr>
        <p:spPr bwMode="auto">
          <a:xfrm>
            <a:off x="827584" y="5877272"/>
            <a:ext cx="64807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7" name="矩形 66"/>
          <p:cNvSpPr/>
          <p:nvPr/>
        </p:nvSpPr>
        <p:spPr>
          <a:xfrm>
            <a:off x="5508104" y="4725144"/>
            <a:ext cx="100811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偶数</a:t>
            </a:r>
            <a:endParaRPr lang="zh-CN" altLang="en-US" sz="2000" dirty="0">
              <a:solidFill>
                <a:srgbClr val="FF0000"/>
              </a:solidFill>
            </a:endParaRPr>
          </a:p>
        </p:txBody>
      </p:sp>
      <p:sp>
        <p:nvSpPr>
          <p:cNvPr id="68" name="矩形 67"/>
          <p:cNvSpPr/>
          <p:nvPr/>
        </p:nvSpPr>
        <p:spPr>
          <a:xfrm>
            <a:off x="5508104" y="5445224"/>
            <a:ext cx="100811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奇数</a:t>
            </a:r>
            <a:endParaRPr lang="zh-CN" altLang="en-US" sz="2000" dirty="0">
              <a:solidFill>
                <a:srgbClr val="FF0000"/>
              </a:solidFill>
            </a:endParaRPr>
          </a:p>
        </p:txBody>
      </p:sp>
      <p:sp>
        <p:nvSpPr>
          <p:cNvPr id="69" name="Line 119"/>
          <p:cNvSpPr>
            <a:spLocks noChangeShapeType="1"/>
          </p:cNvSpPr>
          <p:nvPr/>
        </p:nvSpPr>
        <p:spPr bwMode="auto">
          <a:xfrm>
            <a:off x="4355976" y="5373216"/>
            <a:ext cx="115212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70" name="AutoShape 107"/>
          <p:cNvSpPr>
            <a:spLocks/>
          </p:cNvSpPr>
          <p:nvPr/>
        </p:nvSpPr>
        <p:spPr bwMode="auto">
          <a:xfrm>
            <a:off x="5508104" y="4865712"/>
            <a:ext cx="216024" cy="101156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
        <p:nvSpPr>
          <p:cNvPr id="37" name="TextBox 36"/>
          <p:cNvSpPr txBox="1"/>
          <p:nvPr/>
        </p:nvSpPr>
        <p:spPr>
          <a:xfrm>
            <a:off x="3203848" y="1412776"/>
            <a:ext cx="1296144" cy="369332"/>
          </a:xfrm>
          <a:prstGeom prst="rect">
            <a:avLst/>
          </a:prstGeom>
          <a:noFill/>
        </p:spPr>
        <p:txBody>
          <a:bodyPr wrap="square" rtlCol="0">
            <a:spAutoFit/>
          </a:bodyPr>
          <a:lstStyle/>
          <a:p>
            <a:r>
              <a:rPr lang="zh-CN" altLang="en-US" dirty="0" smtClean="0"/>
              <a:t>两个以上</a:t>
            </a:r>
            <a:endParaRPr lang="zh-CN" altLang="en-US" dirty="0"/>
          </a:p>
        </p:txBody>
      </p:sp>
      <p:sp>
        <p:nvSpPr>
          <p:cNvPr id="38" name="TextBox 37"/>
          <p:cNvSpPr txBox="1"/>
          <p:nvPr/>
        </p:nvSpPr>
        <p:spPr>
          <a:xfrm>
            <a:off x="3275856" y="2132856"/>
            <a:ext cx="1296144" cy="369332"/>
          </a:xfrm>
          <a:prstGeom prst="rect">
            <a:avLst/>
          </a:prstGeom>
          <a:noFill/>
        </p:spPr>
        <p:txBody>
          <a:bodyPr wrap="square" rtlCol="0">
            <a:spAutoFit/>
          </a:bodyPr>
          <a:lstStyle/>
          <a:p>
            <a:r>
              <a:rPr lang="zh-CN" altLang="en-US" dirty="0" smtClean="0"/>
              <a:t>两个以上</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fill="hold"/>
                                        <p:tgtEl>
                                          <p:spTgt spid="48"/>
                                        </p:tgtEl>
                                        <p:attrNameLst>
                                          <p:attrName>ppt_x</p:attrName>
                                        </p:attrNameLst>
                                      </p:cBhvr>
                                      <p:tavLst>
                                        <p:tav tm="0">
                                          <p:val>
                                            <p:strVal val="0-#ppt_w/2"/>
                                          </p:val>
                                        </p:tav>
                                        <p:tav tm="100000">
                                          <p:val>
                                            <p:strVal val="#ppt_x"/>
                                          </p:val>
                                        </p:tav>
                                      </p:tavLst>
                                    </p:anim>
                                    <p:anim calcmode="lin" valueType="num">
                                      <p:cBhvr additive="base">
                                        <p:cTn id="13" dur="500" fill="hold"/>
                                        <p:tgtEl>
                                          <p:spTgt spid="4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0-#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down)">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box(in)">
                                      <p:cBhvr>
                                        <p:cTn id="43" dur="500"/>
                                        <p:tgtEl>
                                          <p:spTgt spid="51"/>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ox(in)">
                                      <p:cBhvr>
                                        <p:cTn id="52" dur="500"/>
                                        <p:tgtEl>
                                          <p:spTgt spid="52"/>
                                        </p:tgtEl>
                                      </p:cBhvr>
                                    </p:animEffect>
                                  </p:childTnLst>
                                </p:cTn>
                              </p:par>
                            </p:childTnLst>
                          </p:cTn>
                        </p:par>
                        <p:par>
                          <p:cTn id="53" fill="hold">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box(in)">
                                      <p:cBhvr>
                                        <p:cTn id="61" dur="500"/>
                                        <p:tgtEl>
                                          <p:spTgt spid="36"/>
                                        </p:tgtEl>
                                      </p:cBhvr>
                                    </p:animEffect>
                                  </p:child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blinds(horizontal)">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box(in)">
                                      <p:cBhvr>
                                        <p:cTn id="70" dur="500"/>
                                        <p:tgtEl>
                                          <p:spTgt spid="44"/>
                                        </p:tgtEl>
                                      </p:cBhvr>
                                    </p:animEffect>
                                  </p:childTnLst>
                                </p:cTn>
                              </p:par>
                            </p:childTnLst>
                          </p:cTn>
                        </p:par>
                        <p:par>
                          <p:cTn id="71" fill="hold">
                            <p:stCondLst>
                              <p:cond delay="500"/>
                            </p:stCondLst>
                            <p:childTnLst>
                              <p:par>
                                <p:cTn id="72" presetID="3" presetClass="entr" presetSubtype="10"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blinds(horizontal)">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box(in)">
                                      <p:cBhvr>
                                        <p:cTn id="79" dur="500"/>
                                        <p:tgtEl>
                                          <p:spTgt spid="54"/>
                                        </p:tgtEl>
                                      </p:cBhvr>
                                    </p:animEffect>
                                  </p:childTnLst>
                                </p:cTn>
                              </p:par>
                            </p:childTnLst>
                          </p:cTn>
                        </p:par>
                        <p:par>
                          <p:cTn id="80" fill="hold">
                            <p:stCondLst>
                              <p:cond delay="500"/>
                            </p:stCondLst>
                            <p:childTnLst>
                              <p:par>
                                <p:cTn id="81" presetID="4" presetClass="entr" presetSubtype="16" fill="hold" grpId="0"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box(in)">
                                      <p:cBhvr>
                                        <p:cTn id="83" dur="500"/>
                                        <p:tgtEl>
                                          <p:spTgt spid="58"/>
                                        </p:tgtEl>
                                      </p:cBhvr>
                                    </p:animEffect>
                                  </p:childTnLst>
                                </p:cTn>
                              </p:par>
                            </p:childTnLst>
                          </p:cTn>
                        </p:par>
                        <p:par>
                          <p:cTn id="84" fill="hold">
                            <p:stCondLst>
                              <p:cond delay="1000"/>
                            </p:stCondLst>
                            <p:childTnLst>
                              <p:par>
                                <p:cTn id="85" presetID="3" presetClass="entr" presetSubtype="10" fill="hold" grpId="0" nodeType="after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blinds(horizontal)">
                                      <p:cBhvr>
                                        <p:cTn id="87" dur="500"/>
                                        <p:tgtEl>
                                          <p:spTgt spid="13"/>
                                        </p:tgtEl>
                                      </p:cBhvr>
                                    </p:animEffect>
                                  </p:childTnLst>
                                </p:cTn>
                              </p:par>
                            </p:childTnLst>
                          </p:cTn>
                        </p:par>
                        <p:par>
                          <p:cTn id="88" fill="hold">
                            <p:stCondLst>
                              <p:cond delay="1500"/>
                            </p:stCondLst>
                            <p:childTnLst>
                              <p:par>
                                <p:cTn id="89" presetID="3" presetClass="entr" presetSubtype="10"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blinds(horizontal)">
                                      <p:cBhvr>
                                        <p:cTn id="91" dur="5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box(in)">
                                      <p:cBhvr>
                                        <p:cTn id="96" dur="500"/>
                                        <p:tgtEl>
                                          <p:spTgt spid="55"/>
                                        </p:tgtEl>
                                      </p:cBhvr>
                                    </p:animEffect>
                                  </p:childTnLst>
                                </p:cTn>
                              </p:par>
                            </p:childTnLst>
                          </p:cTn>
                        </p:par>
                        <p:par>
                          <p:cTn id="97" fill="hold">
                            <p:stCondLst>
                              <p:cond delay="500"/>
                            </p:stCondLst>
                            <p:childTnLst>
                              <p:par>
                                <p:cTn id="98" presetID="3" presetClass="entr" presetSubtype="10" fill="hold" grpId="0" nodeType="after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blinds(horizontal)">
                                      <p:cBhvr>
                                        <p:cTn id="100" dur="500"/>
                                        <p:tgtEl>
                                          <p:spTgt spid="14"/>
                                        </p:tgtEl>
                                      </p:cBhvr>
                                    </p:animEffect>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box(in)">
                                      <p:cBhvr>
                                        <p:cTn id="105" dur="500"/>
                                        <p:tgtEl>
                                          <p:spTgt spid="56"/>
                                        </p:tgtEl>
                                      </p:cBhvr>
                                    </p:animEffect>
                                  </p:childTnLst>
                                </p:cTn>
                              </p:par>
                            </p:childTnLst>
                          </p:cTn>
                        </p:par>
                        <p:par>
                          <p:cTn id="106" fill="hold">
                            <p:stCondLst>
                              <p:cond delay="500"/>
                            </p:stCondLst>
                            <p:childTnLst>
                              <p:par>
                                <p:cTn id="107" presetID="3" presetClass="entr" presetSubtype="10" fill="hold" grpId="0" nodeType="afterEffect">
                                  <p:stCondLst>
                                    <p:cond delay="0"/>
                                  </p:stCondLst>
                                  <p:childTnLst>
                                    <p:set>
                                      <p:cBhvr>
                                        <p:cTn id="108" dur="1" fill="hold">
                                          <p:stCondLst>
                                            <p:cond delay="0"/>
                                          </p:stCondLst>
                                        </p:cTn>
                                        <p:tgtEl>
                                          <p:spTgt spid="15"/>
                                        </p:tgtEl>
                                        <p:attrNameLst>
                                          <p:attrName>style.visibility</p:attrName>
                                        </p:attrNameLst>
                                      </p:cBhvr>
                                      <p:to>
                                        <p:strVal val="visible"/>
                                      </p:to>
                                    </p:set>
                                    <p:animEffect transition="in" filter="blinds(horizontal)">
                                      <p:cBhvr>
                                        <p:cTn id="109" dur="500"/>
                                        <p:tgtEl>
                                          <p:spTgt spid="15"/>
                                        </p:tgtEl>
                                      </p:cBhvr>
                                    </p:animEffect>
                                  </p:childTnLst>
                                </p:cTn>
                              </p:par>
                            </p:childTnLst>
                          </p:cTn>
                        </p:par>
                      </p:childTnLst>
                    </p:cTn>
                  </p:par>
                  <p:par>
                    <p:cTn id="110" fill="hold">
                      <p:stCondLst>
                        <p:cond delay="indefinite"/>
                      </p:stCondLst>
                      <p:childTnLst>
                        <p:par>
                          <p:cTn id="111" fill="hold">
                            <p:stCondLst>
                              <p:cond delay="0"/>
                            </p:stCondLst>
                            <p:childTnLst>
                              <p:par>
                                <p:cTn id="112" presetID="4" presetClass="entr" presetSubtype="16" fill="hold" grpId="0" nodeType="click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box(in)">
                                      <p:cBhvr>
                                        <p:cTn id="114" dur="500"/>
                                        <p:tgtEl>
                                          <p:spTgt spid="57"/>
                                        </p:tgtEl>
                                      </p:cBhvr>
                                    </p:animEffect>
                                  </p:childTnLst>
                                </p:cTn>
                              </p:par>
                            </p:childTnLst>
                          </p:cTn>
                        </p:par>
                        <p:par>
                          <p:cTn id="115" fill="hold">
                            <p:stCondLst>
                              <p:cond delay="500"/>
                            </p:stCondLst>
                            <p:childTnLst>
                              <p:par>
                                <p:cTn id="116" presetID="4" presetClass="entr" presetSubtype="16" fill="hold" grpId="0" nodeType="afterEffect">
                                  <p:stCondLst>
                                    <p:cond delay="0"/>
                                  </p:stCondLst>
                                  <p:childTnLst>
                                    <p:set>
                                      <p:cBhvr>
                                        <p:cTn id="117" dur="1" fill="hold">
                                          <p:stCondLst>
                                            <p:cond delay="0"/>
                                          </p:stCondLst>
                                        </p:cTn>
                                        <p:tgtEl>
                                          <p:spTgt spid="46"/>
                                        </p:tgtEl>
                                        <p:attrNameLst>
                                          <p:attrName>style.visibility</p:attrName>
                                        </p:attrNameLst>
                                      </p:cBhvr>
                                      <p:to>
                                        <p:strVal val="visible"/>
                                      </p:to>
                                    </p:set>
                                    <p:animEffect transition="in" filter="box(in)">
                                      <p:cBhvr>
                                        <p:cTn id="118" dur="500"/>
                                        <p:tgtEl>
                                          <p:spTgt spid="46"/>
                                        </p:tgtEl>
                                      </p:cBhvr>
                                    </p:animEffect>
                                  </p:childTnLst>
                                </p:cTn>
                              </p:par>
                            </p:childTnLst>
                          </p:cTn>
                        </p:par>
                        <p:par>
                          <p:cTn id="119" fill="hold">
                            <p:stCondLst>
                              <p:cond delay="1000"/>
                            </p:stCondLst>
                            <p:childTnLst>
                              <p:par>
                                <p:cTn id="120" presetID="3" presetClass="entr" presetSubtype="10" fill="hold" grpId="0" nodeType="afterEffect">
                                  <p:stCondLst>
                                    <p:cond delay="0"/>
                                  </p:stCondLst>
                                  <p:childTnLst>
                                    <p:set>
                                      <p:cBhvr>
                                        <p:cTn id="121" dur="1" fill="hold">
                                          <p:stCondLst>
                                            <p:cond delay="0"/>
                                          </p:stCondLst>
                                        </p:cTn>
                                        <p:tgtEl>
                                          <p:spTgt spid="17"/>
                                        </p:tgtEl>
                                        <p:attrNameLst>
                                          <p:attrName>style.visibility</p:attrName>
                                        </p:attrNameLst>
                                      </p:cBhvr>
                                      <p:to>
                                        <p:strVal val="visible"/>
                                      </p:to>
                                    </p:set>
                                    <p:animEffect transition="in" filter="blinds(horizontal)">
                                      <p:cBhvr>
                                        <p:cTn id="122" dur="500"/>
                                        <p:tgtEl>
                                          <p:spTgt spid="17"/>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box(in)">
                                      <p:cBhvr>
                                        <p:cTn id="127" dur="500"/>
                                        <p:tgtEl>
                                          <p:spTgt spid="65"/>
                                        </p:tgtEl>
                                      </p:cBhvr>
                                    </p:animEffect>
                                  </p:childTnLst>
                                </p:cTn>
                              </p:par>
                            </p:childTnLst>
                          </p:cTn>
                        </p:par>
                        <p:par>
                          <p:cTn id="128" fill="hold">
                            <p:stCondLst>
                              <p:cond delay="500"/>
                            </p:stCondLst>
                            <p:childTnLst>
                              <p:par>
                                <p:cTn id="129" presetID="4" presetClass="entr" presetSubtype="16" fill="hold" grpId="0" nodeType="afterEffect">
                                  <p:stCondLst>
                                    <p:cond delay="0"/>
                                  </p:stCondLst>
                                  <p:childTnLst>
                                    <p:set>
                                      <p:cBhvr>
                                        <p:cTn id="130" dur="1" fill="hold">
                                          <p:stCondLst>
                                            <p:cond delay="0"/>
                                          </p:stCondLst>
                                        </p:cTn>
                                        <p:tgtEl>
                                          <p:spTgt spid="66"/>
                                        </p:tgtEl>
                                        <p:attrNameLst>
                                          <p:attrName>style.visibility</p:attrName>
                                        </p:attrNameLst>
                                      </p:cBhvr>
                                      <p:to>
                                        <p:strVal val="visible"/>
                                      </p:to>
                                    </p:set>
                                    <p:animEffect transition="in" filter="box(in)">
                                      <p:cBhvr>
                                        <p:cTn id="131" dur="500"/>
                                        <p:tgtEl>
                                          <p:spTgt spid="66"/>
                                        </p:tgtEl>
                                      </p:cBhvr>
                                    </p:animEffect>
                                  </p:childTnLst>
                                </p:cTn>
                              </p:par>
                            </p:childTnLst>
                          </p:cTn>
                        </p:par>
                        <p:par>
                          <p:cTn id="132" fill="hold">
                            <p:stCondLst>
                              <p:cond delay="1000"/>
                            </p:stCondLst>
                            <p:childTnLst>
                              <p:par>
                                <p:cTn id="133" presetID="4" presetClass="entr" presetSubtype="16" fill="hold" grpId="0" nodeType="afterEffect">
                                  <p:stCondLst>
                                    <p:cond delay="0"/>
                                  </p:stCondLst>
                                  <p:childTnLst>
                                    <p:set>
                                      <p:cBhvr>
                                        <p:cTn id="134" dur="1" fill="hold">
                                          <p:stCondLst>
                                            <p:cond delay="0"/>
                                          </p:stCondLst>
                                        </p:cTn>
                                        <p:tgtEl>
                                          <p:spTgt spid="64"/>
                                        </p:tgtEl>
                                        <p:attrNameLst>
                                          <p:attrName>style.visibility</p:attrName>
                                        </p:attrNameLst>
                                      </p:cBhvr>
                                      <p:to>
                                        <p:strVal val="visible"/>
                                      </p:to>
                                    </p:set>
                                    <p:animEffect transition="in" filter="box(in)">
                                      <p:cBhvr>
                                        <p:cTn id="135" dur="500"/>
                                        <p:tgtEl>
                                          <p:spTgt spid="64"/>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18"/>
                                        </p:tgtEl>
                                        <p:attrNameLst>
                                          <p:attrName>style.visibility</p:attrName>
                                        </p:attrNameLst>
                                      </p:cBhvr>
                                      <p:to>
                                        <p:strVal val="visible"/>
                                      </p:to>
                                    </p:set>
                                    <p:animEffect transition="in" filter="blinds(horizontal)">
                                      <p:cBhvr>
                                        <p:cTn id="140" dur="500"/>
                                        <p:tgtEl>
                                          <p:spTgt spid="18"/>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60"/>
                                        </p:tgtEl>
                                        <p:attrNameLst>
                                          <p:attrName>style.visibility</p:attrName>
                                        </p:attrNameLst>
                                      </p:cBhvr>
                                      <p:to>
                                        <p:strVal val="visible"/>
                                      </p:to>
                                    </p:set>
                                    <p:animEffect transition="in" filter="blinds(horizontal)">
                                      <p:cBhvr>
                                        <p:cTn id="145" dur="500"/>
                                        <p:tgtEl>
                                          <p:spTgt spid="60"/>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62"/>
                                        </p:tgtEl>
                                        <p:attrNameLst>
                                          <p:attrName>style.visibility</p:attrName>
                                        </p:attrNameLst>
                                      </p:cBhvr>
                                      <p:to>
                                        <p:strVal val="visible"/>
                                      </p:to>
                                    </p:set>
                                    <p:animEffect transition="in" filter="blinds(horizontal)">
                                      <p:cBhvr>
                                        <p:cTn id="150" dur="500"/>
                                        <p:tgtEl>
                                          <p:spTgt spid="62"/>
                                        </p:tgtEl>
                                      </p:cBhvr>
                                    </p:animEffect>
                                  </p:childTnLst>
                                </p:cTn>
                              </p:par>
                            </p:childTnLst>
                          </p:cTn>
                        </p:par>
                      </p:childTnLst>
                    </p:cTn>
                  </p:par>
                  <p:par>
                    <p:cTn id="151" fill="hold">
                      <p:stCondLst>
                        <p:cond delay="indefinite"/>
                      </p:stCondLst>
                      <p:childTnLst>
                        <p:par>
                          <p:cTn id="152" fill="hold">
                            <p:stCondLst>
                              <p:cond delay="0"/>
                            </p:stCondLst>
                            <p:childTnLst>
                              <p:par>
                                <p:cTn id="153" presetID="4" presetClass="entr" presetSubtype="16"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animEffect transition="in" filter="box(in)">
                                      <p:cBhvr>
                                        <p:cTn id="155" dur="500"/>
                                        <p:tgtEl>
                                          <p:spTgt spid="69"/>
                                        </p:tgtEl>
                                      </p:cBhvr>
                                    </p:animEffect>
                                  </p:childTnLst>
                                </p:cTn>
                              </p:par>
                            </p:childTnLst>
                          </p:cTn>
                        </p:par>
                        <p:par>
                          <p:cTn id="156" fill="hold">
                            <p:stCondLst>
                              <p:cond delay="500"/>
                            </p:stCondLst>
                            <p:childTnLst>
                              <p:par>
                                <p:cTn id="157" presetID="4" presetClass="entr" presetSubtype="16" fill="hold" grpId="0" nodeType="afterEffect">
                                  <p:stCondLst>
                                    <p:cond delay="0"/>
                                  </p:stCondLst>
                                  <p:childTnLst>
                                    <p:set>
                                      <p:cBhvr>
                                        <p:cTn id="158" dur="1" fill="hold">
                                          <p:stCondLst>
                                            <p:cond delay="0"/>
                                          </p:stCondLst>
                                        </p:cTn>
                                        <p:tgtEl>
                                          <p:spTgt spid="70"/>
                                        </p:tgtEl>
                                        <p:attrNameLst>
                                          <p:attrName>style.visibility</p:attrName>
                                        </p:attrNameLst>
                                      </p:cBhvr>
                                      <p:to>
                                        <p:strVal val="visible"/>
                                      </p:to>
                                    </p:set>
                                    <p:animEffect transition="in" filter="box(in)">
                                      <p:cBhvr>
                                        <p:cTn id="159" dur="500"/>
                                        <p:tgtEl>
                                          <p:spTgt spid="70"/>
                                        </p:tgtEl>
                                      </p:cBhvr>
                                    </p:animEffec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grpId="0" nodeType="clickEffect">
                                  <p:stCondLst>
                                    <p:cond delay="0"/>
                                  </p:stCondLst>
                                  <p:childTnLst>
                                    <p:set>
                                      <p:cBhvr>
                                        <p:cTn id="163" dur="1" fill="hold">
                                          <p:stCondLst>
                                            <p:cond delay="0"/>
                                          </p:stCondLst>
                                        </p:cTn>
                                        <p:tgtEl>
                                          <p:spTgt spid="67"/>
                                        </p:tgtEl>
                                        <p:attrNameLst>
                                          <p:attrName>style.visibility</p:attrName>
                                        </p:attrNameLst>
                                      </p:cBhvr>
                                      <p:to>
                                        <p:strVal val="visible"/>
                                      </p:to>
                                    </p:set>
                                    <p:animEffect transition="in" filter="blinds(horizontal)">
                                      <p:cBhvr>
                                        <p:cTn id="164" dur="500"/>
                                        <p:tgtEl>
                                          <p:spTgt spid="67"/>
                                        </p:tgtEl>
                                      </p:cBhvr>
                                    </p:animEffect>
                                  </p:childTnLst>
                                </p:cTn>
                              </p:par>
                            </p:childTnLst>
                          </p:cTn>
                        </p:par>
                        <p:par>
                          <p:cTn id="165" fill="hold">
                            <p:stCondLst>
                              <p:cond delay="500"/>
                            </p:stCondLst>
                            <p:childTnLst>
                              <p:par>
                                <p:cTn id="166" presetID="3" presetClass="entr" presetSubtype="10" fill="hold" grpId="0" nodeType="afterEffect">
                                  <p:stCondLst>
                                    <p:cond delay="0"/>
                                  </p:stCondLst>
                                  <p:childTnLst>
                                    <p:set>
                                      <p:cBhvr>
                                        <p:cTn id="167" dur="1" fill="hold">
                                          <p:stCondLst>
                                            <p:cond delay="0"/>
                                          </p:stCondLst>
                                        </p:cTn>
                                        <p:tgtEl>
                                          <p:spTgt spid="68"/>
                                        </p:tgtEl>
                                        <p:attrNameLst>
                                          <p:attrName>style.visibility</p:attrName>
                                        </p:attrNameLst>
                                      </p:cBhvr>
                                      <p:to>
                                        <p:strVal val="visible"/>
                                      </p:to>
                                    </p:set>
                                    <p:animEffect transition="in" filter="blinds(horizontal)">
                                      <p:cBhvr>
                                        <p:cTn id="16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P spid="11" grpId="0"/>
      <p:bldP spid="12" grpId="0"/>
      <p:bldP spid="13" grpId="0"/>
      <p:bldP spid="14" grpId="0"/>
      <p:bldP spid="15" grpId="0"/>
      <p:bldP spid="16" grpId="0"/>
      <p:bldP spid="17" grpId="0"/>
      <p:bldP spid="18" grpId="0"/>
      <p:bldP spid="36" grpId="0" animBg="1"/>
      <p:bldP spid="44" grpId="0" animBg="1"/>
      <p:bldP spid="46" grpId="0" animBg="1"/>
      <p:bldP spid="48" grpId="0" animBg="1"/>
      <p:bldP spid="49" grpId="0" animBg="1"/>
      <p:bldP spid="51" grpId="0" animBg="1"/>
      <p:bldP spid="52" grpId="0" animBg="1"/>
      <p:bldP spid="54" grpId="0" animBg="1"/>
      <p:bldP spid="55" grpId="0" animBg="1"/>
      <p:bldP spid="56" grpId="0" animBg="1"/>
      <p:bldP spid="57" grpId="0" animBg="1"/>
      <p:bldP spid="58" grpId="0" animBg="1"/>
      <p:bldP spid="60" grpId="0"/>
      <p:bldP spid="62" grpId="0"/>
      <p:bldP spid="64" grpId="0" animBg="1"/>
      <p:bldP spid="65" grpId="0" animBg="1"/>
      <p:bldP spid="66" grpId="0" animBg="1"/>
      <p:bldP spid="67" grpId="0"/>
      <p:bldP spid="68" grpId="0"/>
      <p:bldP spid="69" grpId="0" animBg="1"/>
      <p:bldP spid="70" grpId="0" animBg="1"/>
      <p:bldP spid="37"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辗转相减法</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吃数游戏一</a:t>
            </a:r>
            <a:endParaRPr lang="zh-CN" altLang="en-US" dirty="0"/>
          </a:p>
        </p:txBody>
      </p:sp>
      <p:sp>
        <p:nvSpPr>
          <p:cNvPr id="3" name="内容占位符 2"/>
          <p:cNvSpPr>
            <a:spLocks noGrp="1"/>
          </p:cNvSpPr>
          <p:nvPr>
            <p:ph idx="1"/>
          </p:nvPr>
        </p:nvSpPr>
        <p:spPr>
          <a:xfrm>
            <a:off x="457200" y="1600201"/>
            <a:ext cx="8219256" cy="1108719"/>
          </a:xfrm>
        </p:spPr>
        <p:txBody>
          <a:bodyPr>
            <a:normAutofit/>
          </a:bodyPr>
          <a:lstStyle/>
          <a:p>
            <a:pPr>
              <a:buNone/>
            </a:pPr>
            <a:r>
              <a:rPr lang="zh-CN" altLang="en-US" dirty="0" smtClean="0"/>
              <a:t>给定两个数</a:t>
            </a:r>
            <a:r>
              <a:rPr lang="en-US" altLang="zh-CN" dirty="0" smtClean="0"/>
              <a:t>462,165</a:t>
            </a:r>
            <a:r>
              <a:rPr lang="zh-CN" altLang="en-US" dirty="0" smtClean="0"/>
              <a:t>，我们做一个游戏：规则是每次都用大数减去小数，直到差为</a:t>
            </a:r>
            <a:r>
              <a:rPr lang="en-US" altLang="zh-CN" dirty="0" smtClean="0"/>
              <a:t>0</a:t>
            </a:r>
            <a:r>
              <a:rPr lang="zh-CN" altLang="en-US" dirty="0" smtClean="0"/>
              <a:t>。</a:t>
            </a:r>
            <a:endParaRPr lang="zh-CN" altLang="en-US" dirty="0"/>
          </a:p>
        </p:txBody>
      </p:sp>
      <p:sp>
        <p:nvSpPr>
          <p:cNvPr id="4" name="TextBox 3"/>
          <p:cNvSpPr txBox="1"/>
          <p:nvPr/>
        </p:nvSpPr>
        <p:spPr>
          <a:xfrm>
            <a:off x="899592" y="2708920"/>
            <a:ext cx="3240360" cy="3970318"/>
          </a:xfrm>
          <a:prstGeom prst="rect">
            <a:avLst/>
          </a:prstGeom>
          <a:noFill/>
        </p:spPr>
        <p:txBody>
          <a:bodyPr wrap="square" rtlCol="0">
            <a:spAutoFit/>
          </a:bodyPr>
          <a:lstStyle/>
          <a:p>
            <a:r>
              <a:rPr lang="en-US" altLang="zh-CN" sz="2800" dirty="0" smtClean="0"/>
              <a:t>1) 462-165=297</a:t>
            </a:r>
          </a:p>
          <a:p>
            <a:r>
              <a:rPr lang="en-US" altLang="zh-CN" sz="2800" dirty="0" smtClean="0"/>
              <a:t>2) 297-165=132</a:t>
            </a:r>
          </a:p>
          <a:p>
            <a:r>
              <a:rPr lang="zh-CN" altLang="en-US" sz="2800" dirty="0" smtClean="0"/>
              <a:t>（交换）</a:t>
            </a:r>
            <a:endParaRPr lang="en-US" altLang="zh-CN" sz="2800" dirty="0" smtClean="0"/>
          </a:p>
          <a:p>
            <a:r>
              <a:rPr lang="en-US" altLang="zh-CN" sz="2800" dirty="0" smtClean="0"/>
              <a:t>3) 165-132=33</a:t>
            </a:r>
          </a:p>
          <a:p>
            <a:r>
              <a:rPr lang="zh-CN" altLang="en-US" sz="2800" dirty="0" smtClean="0"/>
              <a:t>（交换）</a:t>
            </a:r>
            <a:endParaRPr lang="en-US" altLang="zh-CN" sz="2800" dirty="0" smtClean="0"/>
          </a:p>
          <a:p>
            <a:r>
              <a:rPr lang="en-US" altLang="zh-CN" sz="2800" dirty="0" smtClean="0"/>
              <a:t>4) 132-33=99</a:t>
            </a:r>
          </a:p>
          <a:p>
            <a:r>
              <a:rPr lang="en-US" altLang="zh-CN" sz="2800" dirty="0" smtClean="0"/>
              <a:t>5) 99-33=66</a:t>
            </a:r>
          </a:p>
          <a:p>
            <a:r>
              <a:rPr lang="en-US" altLang="zh-CN" sz="2800" dirty="0" smtClean="0"/>
              <a:t>6) 66-33=33</a:t>
            </a:r>
          </a:p>
          <a:p>
            <a:r>
              <a:rPr lang="en-US" altLang="zh-CN" sz="2800" dirty="0" smtClean="0"/>
              <a:t>7) 33-33=0</a:t>
            </a:r>
          </a:p>
        </p:txBody>
      </p:sp>
      <p:sp>
        <p:nvSpPr>
          <p:cNvPr id="5" name="TextBox 4"/>
          <p:cNvSpPr txBox="1"/>
          <p:nvPr/>
        </p:nvSpPr>
        <p:spPr>
          <a:xfrm>
            <a:off x="4499992" y="3068960"/>
            <a:ext cx="3960440" cy="1938992"/>
          </a:xfrm>
          <a:prstGeom prst="rect">
            <a:avLst/>
          </a:prstGeom>
          <a:noFill/>
        </p:spPr>
        <p:txBody>
          <a:bodyPr wrap="square" rtlCol="0">
            <a:spAutoFit/>
          </a:bodyPr>
          <a:lstStyle/>
          <a:p>
            <a:r>
              <a:rPr lang="zh-CN" altLang="en-US" sz="4000" b="1" dirty="0" smtClean="0">
                <a:solidFill>
                  <a:srgbClr val="FF0000"/>
                </a:solidFill>
              </a:rPr>
              <a:t>最后的那个减数</a:t>
            </a:r>
            <a:r>
              <a:rPr lang="en-US" altLang="zh-CN" sz="4000" b="1" dirty="0" smtClean="0">
                <a:solidFill>
                  <a:srgbClr val="FF0000"/>
                </a:solidFill>
              </a:rPr>
              <a:t>33</a:t>
            </a:r>
            <a:r>
              <a:rPr lang="zh-CN" altLang="en-US" sz="4000" b="1" dirty="0" smtClean="0">
                <a:solidFill>
                  <a:srgbClr val="FF0000"/>
                </a:solidFill>
              </a:rPr>
              <a:t>就是所要求的最大公约数</a:t>
            </a:r>
            <a:endParaRPr lang="en-US" altLang="zh-CN" sz="40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amond(in)">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吃数游戏二</a:t>
            </a:r>
            <a:endParaRPr lang="zh-CN" altLang="en-US" dirty="0"/>
          </a:p>
        </p:txBody>
      </p:sp>
      <p:sp>
        <p:nvSpPr>
          <p:cNvPr id="5" name="内容占位符 4"/>
          <p:cNvSpPr>
            <a:spLocks noGrp="1"/>
          </p:cNvSpPr>
          <p:nvPr>
            <p:ph idx="1"/>
          </p:nvPr>
        </p:nvSpPr>
        <p:spPr>
          <a:xfrm>
            <a:off x="304800" y="1196752"/>
            <a:ext cx="8686800" cy="5661248"/>
          </a:xfrm>
        </p:spPr>
        <p:txBody>
          <a:bodyPr>
            <a:noAutofit/>
          </a:bodyPr>
          <a:lstStyle/>
          <a:p>
            <a:r>
              <a:rPr lang="zh-CN" altLang="zh-CN" sz="1800" b="1" dirty="0" smtClean="0"/>
              <a:t>例</a:t>
            </a:r>
            <a:r>
              <a:rPr lang="en-US" altLang="zh-CN" sz="1800" b="1" dirty="0" smtClean="0"/>
              <a:t>1</a:t>
            </a:r>
            <a:r>
              <a:rPr lang="zh-CN" altLang="zh-CN" sz="1800" dirty="0" smtClean="0"/>
              <a:t>、</a:t>
            </a:r>
            <a:r>
              <a:rPr lang="zh-CN" altLang="zh-CN" sz="1800" b="1" dirty="0" smtClean="0"/>
              <a:t>写出</a:t>
            </a:r>
            <a:r>
              <a:rPr lang="en-US" altLang="zh-CN" sz="1800" b="1" dirty="0" smtClean="0"/>
              <a:t>2520</a:t>
            </a:r>
            <a:r>
              <a:rPr lang="zh-CN" altLang="zh-CN" sz="1800" b="1" dirty="0" smtClean="0"/>
              <a:t>与</a:t>
            </a:r>
            <a:r>
              <a:rPr lang="en-US" altLang="zh-CN" sz="1800" b="1" dirty="0" smtClean="0"/>
              <a:t>819</a:t>
            </a:r>
            <a:r>
              <a:rPr lang="zh-CN" altLang="zh-CN" sz="1800" b="1" dirty="0" smtClean="0"/>
              <a:t>相遇决斗的过程，由此得出这两个数的最大公约数。</a:t>
            </a:r>
            <a:endParaRPr lang="zh-CN" altLang="zh-CN" sz="1400" b="1" dirty="0" smtClean="0"/>
          </a:p>
          <a:p>
            <a:r>
              <a:rPr lang="zh-CN" altLang="zh-CN" sz="1400" dirty="0" smtClean="0"/>
              <a:t>第一回合：</a:t>
            </a:r>
            <a:r>
              <a:rPr lang="en-US" altLang="zh-CN" sz="1400" dirty="0" smtClean="0"/>
              <a:t>819</a:t>
            </a:r>
            <a:r>
              <a:rPr lang="zh-CN" altLang="zh-CN" sz="1400" dirty="0" smtClean="0"/>
              <a:t>从</a:t>
            </a:r>
            <a:r>
              <a:rPr lang="en-US" altLang="zh-CN" sz="1400" dirty="0" smtClean="0"/>
              <a:t>2520</a:t>
            </a:r>
            <a:r>
              <a:rPr lang="zh-CN" altLang="zh-CN" sz="1400" dirty="0" smtClean="0"/>
              <a:t>身上吃掉第一个数</a:t>
            </a:r>
            <a:r>
              <a:rPr lang="en-US" altLang="zh-CN" sz="1400" dirty="0" smtClean="0"/>
              <a:t>819</a:t>
            </a:r>
            <a:r>
              <a:rPr lang="zh-CN" altLang="zh-CN" sz="1400" dirty="0" smtClean="0"/>
              <a:t>，</a:t>
            </a:r>
            <a:r>
              <a:rPr lang="en-US" altLang="zh-CN" sz="1400" dirty="0" smtClean="0"/>
              <a:t>2520</a:t>
            </a:r>
            <a:r>
              <a:rPr lang="zh-CN" altLang="zh-CN" sz="1400" dirty="0" smtClean="0"/>
              <a:t>变成了</a:t>
            </a:r>
            <a:r>
              <a:rPr lang="en-US" altLang="zh-CN" sz="1400" dirty="0" smtClean="0"/>
              <a:t>1701</a:t>
            </a:r>
            <a:r>
              <a:rPr lang="zh-CN" altLang="zh-CN" sz="1400" dirty="0" smtClean="0"/>
              <a:t>。 </a:t>
            </a:r>
          </a:p>
          <a:p>
            <a:r>
              <a:rPr lang="zh-CN" altLang="zh-CN" sz="1400" dirty="0" smtClean="0"/>
              <a:t>（第一次减法</a:t>
            </a:r>
            <a:r>
              <a:rPr lang="en-US" altLang="zh-CN" sz="1400" dirty="0" smtClean="0"/>
              <a:t>  2520-819=1701</a:t>
            </a:r>
            <a:r>
              <a:rPr lang="zh-CN" altLang="zh-CN" sz="1400" dirty="0" smtClean="0"/>
              <a:t>）；</a:t>
            </a:r>
          </a:p>
          <a:p>
            <a:r>
              <a:rPr lang="zh-CN" altLang="zh-CN" sz="1400" dirty="0" smtClean="0"/>
              <a:t>第二回合：</a:t>
            </a:r>
            <a:r>
              <a:rPr lang="en-US" altLang="zh-CN" sz="1400" dirty="0" smtClean="0"/>
              <a:t>819</a:t>
            </a:r>
            <a:r>
              <a:rPr lang="zh-CN" altLang="zh-CN" sz="1400" dirty="0" smtClean="0"/>
              <a:t>继续从</a:t>
            </a:r>
            <a:r>
              <a:rPr lang="en-US" altLang="zh-CN" sz="1400" dirty="0" smtClean="0"/>
              <a:t>1701</a:t>
            </a:r>
            <a:r>
              <a:rPr lang="zh-CN" altLang="zh-CN" sz="1400" dirty="0" smtClean="0"/>
              <a:t>中咬去</a:t>
            </a:r>
            <a:r>
              <a:rPr lang="en-US" altLang="zh-CN" sz="1400" dirty="0" smtClean="0"/>
              <a:t>819</a:t>
            </a:r>
            <a:r>
              <a:rPr lang="zh-CN" altLang="zh-CN" sz="1400" dirty="0" smtClean="0"/>
              <a:t>，还剩</a:t>
            </a:r>
            <a:r>
              <a:rPr lang="en-US" altLang="zh-CN" sz="1400" dirty="0" smtClean="0"/>
              <a:t>882</a:t>
            </a:r>
            <a:r>
              <a:rPr lang="zh-CN" altLang="zh-CN" sz="1400" dirty="0" smtClean="0"/>
              <a:t>。</a:t>
            </a:r>
          </a:p>
          <a:p>
            <a:r>
              <a:rPr lang="zh-CN" altLang="zh-CN" sz="1400" dirty="0" smtClean="0"/>
              <a:t>（第二次减法</a:t>
            </a:r>
            <a:r>
              <a:rPr lang="en-US" altLang="zh-CN" sz="1400" dirty="0" smtClean="0"/>
              <a:t> 1701-819=882</a:t>
            </a:r>
            <a:r>
              <a:rPr lang="zh-CN" altLang="zh-CN" sz="1400" dirty="0" smtClean="0"/>
              <a:t>）；</a:t>
            </a:r>
          </a:p>
          <a:p>
            <a:r>
              <a:rPr lang="zh-CN" altLang="zh-CN" sz="1400" dirty="0" smtClean="0"/>
              <a:t>第三回合：</a:t>
            </a:r>
            <a:r>
              <a:rPr lang="en-US" altLang="zh-CN" sz="1400" dirty="0" smtClean="0"/>
              <a:t>819</a:t>
            </a:r>
            <a:r>
              <a:rPr lang="zh-CN" altLang="zh-CN" sz="1400" dirty="0" smtClean="0"/>
              <a:t>从</a:t>
            </a:r>
            <a:r>
              <a:rPr lang="en-US" altLang="zh-CN" sz="1400" dirty="0" smtClean="0"/>
              <a:t>882</a:t>
            </a:r>
            <a:r>
              <a:rPr lang="zh-CN" altLang="zh-CN" sz="1400" dirty="0" smtClean="0"/>
              <a:t>中咬去</a:t>
            </a:r>
            <a:r>
              <a:rPr lang="en-US" altLang="zh-CN" sz="1400" dirty="0" smtClean="0"/>
              <a:t>819</a:t>
            </a:r>
            <a:r>
              <a:rPr lang="zh-CN" altLang="zh-CN" sz="1400" dirty="0" smtClean="0"/>
              <a:t>，还剩</a:t>
            </a:r>
            <a:r>
              <a:rPr lang="en-US" altLang="zh-CN" sz="1400" dirty="0" smtClean="0"/>
              <a:t>63</a:t>
            </a:r>
            <a:r>
              <a:rPr lang="zh-CN" altLang="zh-CN" sz="1400" dirty="0" smtClean="0"/>
              <a:t>。</a:t>
            </a:r>
          </a:p>
          <a:p>
            <a:r>
              <a:rPr lang="zh-CN" altLang="zh-CN" sz="1400" dirty="0" smtClean="0"/>
              <a:t>（第三次减法：</a:t>
            </a:r>
            <a:r>
              <a:rPr lang="en-US" altLang="zh-CN" sz="1400" dirty="0" smtClean="0"/>
              <a:t>882-819=63</a:t>
            </a:r>
            <a:r>
              <a:rPr lang="zh-CN" altLang="zh-CN" sz="1400" dirty="0" smtClean="0"/>
              <a:t>）；</a:t>
            </a:r>
          </a:p>
          <a:p>
            <a:r>
              <a:rPr lang="zh-CN" altLang="zh-CN" sz="1400" dirty="0" smtClean="0"/>
              <a:t>第四回合：乾坤逆转了，轮</a:t>
            </a:r>
            <a:r>
              <a:rPr lang="en-US" altLang="zh-CN" sz="1400" dirty="0" smtClean="0"/>
              <a:t>63</a:t>
            </a:r>
            <a:r>
              <a:rPr lang="zh-CN" altLang="zh-CN" sz="1400" dirty="0" smtClean="0"/>
              <a:t>从</a:t>
            </a:r>
            <a:r>
              <a:rPr lang="en-US" altLang="zh-CN" sz="1400" dirty="0" smtClean="0"/>
              <a:t>819</a:t>
            </a:r>
            <a:r>
              <a:rPr lang="zh-CN" altLang="zh-CN" sz="1400" dirty="0" smtClean="0"/>
              <a:t>中吃掉</a:t>
            </a:r>
            <a:r>
              <a:rPr lang="en-US" altLang="zh-CN" sz="1400" dirty="0" smtClean="0"/>
              <a:t>63</a:t>
            </a:r>
            <a:r>
              <a:rPr lang="zh-CN" altLang="zh-CN" sz="1400" dirty="0" smtClean="0"/>
              <a:t>得</a:t>
            </a:r>
            <a:r>
              <a:rPr lang="en-US" altLang="zh-CN" sz="1400" dirty="0" smtClean="0"/>
              <a:t>756</a:t>
            </a:r>
            <a:r>
              <a:rPr lang="zh-CN" altLang="zh-CN" sz="1400" dirty="0" smtClean="0"/>
              <a:t>。</a:t>
            </a:r>
          </a:p>
          <a:p>
            <a:r>
              <a:rPr lang="zh-CN" altLang="zh-CN" sz="1400" dirty="0" smtClean="0"/>
              <a:t>（第</a:t>
            </a:r>
            <a:r>
              <a:rPr lang="en-US" altLang="zh-CN" sz="1400" dirty="0" smtClean="0"/>
              <a:t>4</a:t>
            </a:r>
            <a:r>
              <a:rPr lang="zh-CN" altLang="zh-CN" sz="1400" dirty="0" smtClean="0"/>
              <a:t>次减法：</a:t>
            </a:r>
            <a:r>
              <a:rPr lang="en-US" altLang="zh-CN" sz="1400" dirty="0" smtClean="0"/>
              <a:t>819-63=756</a:t>
            </a:r>
            <a:r>
              <a:rPr lang="zh-CN" altLang="zh-CN" sz="1400" dirty="0" smtClean="0"/>
              <a:t>）；</a:t>
            </a:r>
          </a:p>
          <a:p>
            <a:r>
              <a:rPr lang="zh-CN" altLang="zh-CN" sz="1400" dirty="0" smtClean="0"/>
              <a:t>第五回合：</a:t>
            </a:r>
            <a:r>
              <a:rPr lang="en-US" altLang="zh-CN" sz="1400" dirty="0" smtClean="0"/>
              <a:t>63</a:t>
            </a:r>
            <a:r>
              <a:rPr lang="zh-CN" altLang="zh-CN" sz="1400" dirty="0" smtClean="0"/>
              <a:t>从</a:t>
            </a:r>
            <a:r>
              <a:rPr lang="en-US" altLang="zh-CN" sz="1400" dirty="0" smtClean="0"/>
              <a:t>756</a:t>
            </a:r>
            <a:r>
              <a:rPr lang="zh-CN" altLang="zh-CN" sz="1400" dirty="0" smtClean="0"/>
              <a:t>中吃掉</a:t>
            </a:r>
            <a:r>
              <a:rPr lang="en-US" altLang="zh-CN" sz="1400" dirty="0" smtClean="0"/>
              <a:t>63</a:t>
            </a:r>
            <a:r>
              <a:rPr lang="zh-CN" altLang="zh-CN" sz="1400" dirty="0" smtClean="0"/>
              <a:t>得，</a:t>
            </a:r>
            <a:r>
              <a:rPr lang="en-US" altLang="zh-CN" sz="1400" dirty="0" smtClean="0"/>
              <a:t>693</a:t>
            </a:r>
            <a:r>
              <a:rPr lang="zh-CN" altLang="zh-CN" sz="1400" dirty="0" smtClean="0"/>
              <a:t>。</a:t>
            </a:r>
          </a:p>
          <a:p>
            <a:r>
              <a:rPr lang="zh-CN" altLang="zh-CN" sz="1400" dirty="0" smtClean="0"/>
              <a:t>（第</a:t>
            </a:r>
            <a:r>
              <a:rPr lang="en-US" altLang="zh-CN" sz="1400" dirty="0" smtClean="0"/>
              <a:t>5</a:t>
            </a:r>
            <a:r>
              <a:rPr lang="zh-CN" altLang="zh-CN" sz="1400" dirty="0" smtClean="0"/>
              <a:t>次减法：</a:t>
            </a:r>
            <a:r>
              <a:rPr lang="en-US" altLang="zh-CN" sz="1400" dirty="0" smtClean="0"/>
              <a:t>756-63=693</a:t>
            </a:r>
            <a:r>
              <a:rPr lang="zh-CN" altLang="zh-CN" sz="1400" dirty="0" smtClean="0"/>
              <a:t>）；</a:t>
            </a:r>
          </a:p>
          <a:p>
            <a:r>
              <a:rPr lang="zh-CN" altLang="zh-CN" sz="1400" dirty="0" smtClean="0"/>
              <a:t>第六回合：</a:t>
            </a:r>
            <a:r>
              <a:rPr lang="en-US" altLang="zh-CN" sz="1400" dirty="0" smtClean="0"/>
              <a:t>63</a:t>
            </a:r>
            <a:r>
              <a:rPr lang="zh-CN" altLang="zh-CN" sz="1400" dirty="0" smtClean="0"/>
              <a:t>从</a:t>
            </a:r>
            <a:r>
              <a:rPr lang="en-US" altLang="zh-CN" sz="1400" dirty="0" smtClean="0"/>
              <a:t>693</a:t>
            </a:r>
            <a:r>
              <a:rPr lang="zh-CN" altLang="zh-CN" sz="1400" dirty="0" smtClean="0"/>
              <a:t>中吃掉</a:t>
            </a:r>
            <a:r>
              <a:rPr lang="en-US" altLang="zh-CN" sz="1400" dirty="0" smtClean="0"/>
              <a:t>63</a:t>
            </a:r>
            <a:r>
              <a:rPr lang="zh-CN" altLang="zh-CN" sz="1400" dirty="0" smtClean="0"/>
              <a:t>得，</a:t>
            </a:r>
            <a:r>
              <a:rPr lang="en-US" altLang="zh-CN" sz="1400" dirty="0" smtClean="0"/>
              <a:t>630</a:t>
            </a:r>
            <a:r>
              <a:rPr lang="zh-CN" altLang="zh-CN" sz="1400" dirty="0" smtClean="0"/>
              <a:t>。</a:t>
            </a:r>
          </a:p>
          <a:p>
            <a:r>
              <a:rPr lang="zh-CN" altLang="zh-CN" sz="1400" dirty="0" smtClean="0"/>
              <a:t>（第</a:t>
            </a:r>
            <a:r>
              <a:rPr lang="en-US" altLang="zh-CN" sz="1400" dirty="0" smtClean="0"/>
              <a:t>6</a:t>
            </a:r>
            <a:r>
              <a:rPr lang="zh-CN" altLang="zh-CN" sz="1400" dirty="0" smtClean="0"/>
              <a:t>次减法：</a:t>
            </a:r>
            <a:r>
              <a:rPr lang="en-US" altLang="zh-CN" sz="1400" dirty="0" smtClean="0"/>
              <a:t>693-63=630</a:t>
            </a:r>
            <a:r>
              <a:rPr lang="zh-CN" altLang="zh-CN" sz="1400" dirty="0" smtClean="0"/>
              <a:t>）；</a:t>
            </a:r>
          </a:p>
          <a:p>
            <a:r>
              <a:rPr lang="zh-CN" altLang="zh-CN" sz="1400" dirty="0" smtClean="0"/>
              <a:t>第七回合：</a:t>
            </a:r>
            <a:r>
              <a:rPr lang="en-US" altLang="zh-CN" sz="1400" dirty="0" smtClean="0"/>
              <a:t>63</a:t>
            </a:r>
            <a:r>
              <a:rPr lang="zh-CN" altLang="zh-CN" sz="1400" dirty="0" smtClean="0"/>
              <a:t>从</a:t>
            </a:r>
            <a:r>
              <a:rPr lang="en-US" altLang="zh-CN" sz="1400" dirty="0" smtClean="0"/>
              <a:t>630</a:t>
            </a:r>
            <a:r>
              <a:rPr lang="zh-CN" altLang="zh-CN" sz="1400" dirty="0" smtClean="0"/>
              <a:t>中吃掉</a:t>
            </a:r>
            <a:r>
              <a:rPr lang="en-US" altLang="zh-CN" sz="1400" dirty="0" smtClean="0"/>
              <a:t>63</a:t>
            </a:r>
            <a:r>
              <a:rPr lang="zh-CN" altLang="zh-CN" sz="1400" dirty="0" smtClean="0"/>
              <a:t>得，</a:t>
            </a:r>
            <a:r>
              <a:rPr lang="en-US" altLang="zh-CN" sz="1400" dirty="0" smtClean="0"/>
              <a:t>567</a:t>
            </a:r>
            <a:r>
              <a:rPr lang="zh-CN" altLang="zh-CN" sz="1400" dirty="0" smtClean="0"/>
              <a:t>。</a:t>
            </a:r>
          </a:p>
          <a:p>
            <a:r>
              <a:rPr lang="zh-CN" altLang="zh-CN" sz="1400" dirty="0" smtClean="0"/>
              <a:t>（第</a:t>
            </a:r>
            <a:r>
              <a:rPr lang="en-US" altLang="zh-CN" sz="1400" dirty="0" smtClean="0"/>
              <a:t>7</a:t>
            </a:r>
            <a:r>
              <a:rPr lang="zh-CN" altLang="zh-CN" sz="1400" dirty="0" smtClean="0"/>
              <a:t>次减法：</a:t>
            </a:r>
            <a:r>
              <a:rPr lang="en-US" altLang="zh-CN" sz="1400" dirty="0" smtClean="0"/>
              <a:t> 630-63=567</a:t>
            </a:r>
            <a:r>
              <a:rPr lang="zh-CN" altLang="zh-CN" sz="1400" dirty="0" smtClean="0"/>
              <a:t>）；</a:t>
            </a:r>
          </a:p>
          <a:p>
            <a:r>
              <a:rPr lang="en-US" altLang="zh-CN" sz="1400" dirty="0" smtClean="0"/>
              <a:t>……</a:t>
            </a:r>
            <a:endParaRPr lang="zh-CN" altLang="zh-CN" sz="1400" dirty="0" smtClean="0"/>
          </a:p>
          <a:p>
            <a:r>
              <a:rPr lang="zh-CN" altLang="zh-CN" sz="1400" dirty="0" smtClean="0"/>
              <a:t>第十五回合：</a:t>
            </a:r>
            <a:r>
              <a:rPr lang="en-US" altLang="zh-CN" sz="1400" dirty="0" smtClean="0"/>
              <a:t>63</a:t>
            </a:r>
            <a:r>
              <a:rPr lang="zh-CN" altLang="zh-CN" sz="1400" dirty="0" smtClean="0"/>
              <a:t>从</a:t>
            </a:r>
            <a:r>
              <a:rPr lang="en-US" altLang="zh-CN" sz="1400" dirty="0" smtClean="0"/>
              <a:t>126</a:t>
            </a:r>
            <a:r>
              <a:rPr lang="zh-CN" altLang="zh-CN" sz="1400" dirty="0" smtClean="0"/>
              <a:t>中吃掉</a:t>
            </a:r>
            <a:r>
              <a:rPr lang="en-US" altLang="zh-CN" sz="1400" dirty="0" smtClean="0"/>
              <a:t>63</a:t>
            </a:r>
            <a:r>
              <a:rPr lang="zh-CN" altLang="zh-CN" sz="1400" dirty="0" smtClean="0"/>
              <a:t>得，</a:t>
            </a:r>
            <a:r>
              <a:rPr lang="en-US" altLang="zh-CN" sz="1400" dirty="0" smtClean="0"/>
              <a:t>63</a:t>
            </a:r>
            <a:r>
              <a:rPr lang="zh-CN" altLang="zh-CN" sz="1400" dirty="0" smtClean="0"/>
              <a:t>。</a:t>
            </a:r>
          </a:p>
          <a:p>
            <a:r>
              <a:rPr lang="zh-CN" altLang="zh-CN" sz="1400" dirty="0" smtClean="0"/>
              <a:t>（第</a:t>
            </a:r>
            <a:r>
              <a:rPr lang="en-US" altLang="zh-CN" sz="1400" dirty="0" smtClean="0"/>
              <a:t>15</a:t>
            </a:r>
            <a:r>
              <a:rPr lang="zh-CN" altLang="zh-CN" sz="1400" dirty="0" smtClean="0"/>
              <a:t>次减法：</a:t>
            </a:r>
            <a:r>
              <a:rPr lang="en-US" altLang="zh-CN" sz="1400" dirty="0" smtClean="0"/>
              <a:t>126-63=63</a:t>
            </a:r>
            <a:r>
              <a:rPr lang="zh-CN" altLang="zh-CN" sz="1400" dirty="0" smtClean="0"/>
              <a:t>）；</a:t>
            </a:r>
          </a:p>
          <a:p>
            <a:r>
              <a:rPr lang="zh-CN" altLang="zh-CN" sz="1400" dirty="0" smtClean="0"/>
              <a:t>第十六回合：决斗结束了。双方战平，都变成了</a:t>
            </a:r>
            <a:r>
              <a:rPr lang="en-US" altLang="zh-CN" sz="1400" dirty="0" smtClean="0"/>
              <a:t>63</a:t>
            </a:r>
            <a:r>
              <a:rPr lang="zh-CN" altLang="zh-CN" sz="1400" dirty="0" smtClean="0"/>
              <a:t>。</a:t>
            </a:r>
          </a:p>
          <a:p>
            <a:r>
              <a:rPr lang="zh-CN" altLang="zh-CN" sz="1800" b="1" dirty="0" smtClean="0"/>
              <a:t>所以</a:t>
            </a:r>
            <a:r>
              <a:rPr lang="en-US" altLang="zh-CN" sz="1800" b="1" dirty="0" smtClean="0"/>
              <a:t>2520</a:t>
            </a:r>
            <a:r>
              <a:rPr lang="zh-CN" altLang="zh-CN" sz="1800" b="1" dirty="0" smtClean="0"/>
              <a:t>与</a:t>
            </a:r>
            <a:r>
              <a:rPr lang="en-US" altLang="zh-CN" sz="1800" b="1" dirty="0" smtClean="0"/>
              <a:t>819</a:t>
            </a:r>
            <a:r>
              <a:rPr lang="zh-CN" altLang="zh-CN" sz="1800" b="1" dirty="0" smtClean="0"/>
              <a:t>的最大公约数是</a:t>
            </a:r>
            <a:r>
              <a:rPr lang="en-US" altLang="zh-CN" sz="1800" b="1" dirty="0" smtClean="0"/>
              <a:t>63</a:t>
            </a:r>
            <a:r>
              <a:rPr lang="zh-CN" altLang="zh-CN" sz="1800" b="1" dirty="0" smtClean="0"/>
              <a:t>，或（</a:t>
            </a:r>
            <a:r>
              <a:rPr lang="en-US" altLang="zh-CN" sz="1800" b="1" dirty="0" smtClean="0"/>
              <a:t>2520</a:t>
            </a:r>
            <a:r>
              <a:rPr lang="zh-CN" altLang="zh-CN" sz="1800" b="1" dirty="0" smtClean="0"/>
              <a:t>，</a:t>
            </a:r>
            <a:r>
              <a:rPr lang="en-US" altLang="zh-CN" sz="1800" b="1" dirty="0" smtClean="0"/>
              <a:t>819</a:t>
            </a:r>
            <a:r>
              <a:rPr lang="zh-CN" altLang="zh-CN" sz="1800" b="1" dirty="0" smtClean="0"/>
              <a:t>）</a:t>
            </a:r>
            <a:r>
              <a:rPr lang="en-US" altLang="zh-CN" sz="1800" b="1" dirty="0" smtClean="0"/>
              <a:t>=63</a:t>
            </a:r>
            <a:r>
              <a:rPr lang="zh-CN" altLang="zh-CN" sz="1800" b="1" dirty="0" smtClean="0"/>
              <a:t>。</a:t>
            </a:r>
          </a:p>
          <a:p>
            <a:endParaRPr lang="zh-CN" alt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最大公约数的第一个性质</a:t>
            </a:r>
            <a:endParaRPr lang="zh-CN" altLang="en-US" dirty="0"/>
          </a:p>
        </p:txBody>
      </p:sp>
      <p:sp>
        <p:nvSpPr>
          <p:cNvPr id="3" name="内容占位符 2"/>
          <p:cNvSpPr>
            <a:spLocks noGrp="1"/>
          </p:cNvSpPr>
          <p:nvPr>
            <p:ph idx="1"/>
          </p:nvPr>
        </p:nvSpPr>
        <p:spPr>
          <a:xfrm>
            <a:off x="304800" y="1554162"/>
            <a:ext cx="8686800" cy="4467126"/>
          </a:xfrm>
        </p:spPr>
        <p:txBody>
          <a:bodyPr>
            <a:normAutofit/>
          </a:bodyPr>
          <a:lstStyle/>
          <a:p>
            <a:r>
              <a:rPr lang="zh-CN" altLang="en-US" dirty="0" smtClean="0">
                <a:latin typeface="Times New Roman" pitchFamily="18" charset="0"/>
                <a:cs typeface="Times New Roman" pitchFamily="18" charset="0"/>
              </a:rPr>
              <a:t>上述实例隐藏了一个最大公约数的性质：</a:t>
            </a:r>
            <a:endParaRPr lang="en-US" altLang="zh-CN" dirty="0" smtClean="0">
              <a:latin typeface="Times New Roman" pitchFamily="18" charset="0"/>
              <a:cs typeface="Times New Roman" pitchFamily="18" charset="0"/>
            </a:endParaRPr>
          </a:p>
          <a:p>
            <a:r>
              <a:rPr lang="zh-CN" altLang="en-US" b="1" dirty="0" smtClean="0">
                <a:latin typeface="Times New Roman" pitchFamily="18" charset="0"/>
                <a:cs typeface="Times New Roman" pitchFamily="18" charset="0"/>
              </a:rPr>
              <a:t>两个不等正整数的最大公约数等于大数减小数的差与原来小数的最大公约数</a:t>
            </a:r>
            <a:r>
              <a:rPr lang="zh-CN" altLang="en-US" dirty="0" smtClean="0">
                <a:latin typeface="Times New Roman" pitchFamily="18" charset="0"/>
                <a:cs typeface="Times New Roman" pitchFamily="18" charset="0"/>
              </a:rPr>
              <a:t>。用符合表示：</a:t>
            </a:r>
            <a:endParaRPr lang="en-US" altLang="zh-CN"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(1)GCD(</a:t>
            </a:r>
            <a:r>
              <a:rPr lang="en-US" altLang="zh-CN" b="1" i="1" dirty="0" smtClean="0">
                <a:latin typeface="Times New Roman" pitchFamily="18" charset="0"/>
                <a:cs typeface="Times New Roman" pitchFamily="18" charset="0"/>
              </a:rPr>
              <a:t>a</a:t>
            </a:r>
            <a:r>
              <a:rPr lang="en-US" altLang="zh-CN" b="1" dirty="0" smtClean="0">
                <a:latin typeface="Times New Roman" pitchFamily="18" charset="0"/>
                <a:cs typeface="Times New Roman" pitchFamily="18" charset="0"/>
              </a:rPr>
              <a:t>, </a:t>
            </a:r>
            <a:r>
              <a:rPr lang="en-US" altLang="zh-CN" b="1" i="1" dirty="0" smtClean="0">
                <a:latin typeface="Times New Roman" pitchFamily="18" charset="0"/>
                <a:cs typeface="Times New Roman" pitchFamily="18" charset="0"/>
              </a:rPr>
              <a:t>b</a:t>
            </a:r>
            <a:r>
              <a:rPr lang="en-US" altLang="zh-CN" b="1" dirty="0" smtClean="0">
                <a:latin typeface="Times New Roman" pitchFamily="18" charset="0"/>
                <a:cs typeface="Times New Roman" pitchFamily="18" charset="0"/>
              </a:rPr>
              <a:t>)=GCD(</a:t>
            </a:r>
            <a:r>
              <a:rPr lang="en-US" altLang="zh-CN" b="1" i="1" dirty="0" smtClean="0">
                <a:latin typeface="Times New Roman" pitchFamily="18" charset="0"/>
                <a:cs typeface="Times New Roman" pitchFamily="18" charset="0"/>
              </a:rPr>
              <a:t>b</a:t>
            </a:r>
            <a:r>
              <a:rPr lang="en-US" altLang="zh-CN" b="1" dirty="0" smtClean="0">
                <a:latin typeface="Times New Roman" pitchFamily="18" charset="0"/>
                <a:cs typeface="Times New Roman" pitchFamily="18" charset="0"/>
              </a:rPr>
              <a:t>, </a:t>
            </a:r>
            <a:r>
              <a:rPr lang="en-US" altLang="zh-CN" b="1" i="1" dirty="0" smtClean="0">
                <a:latin typeface="Times New Roman" pitchFamily="18" charset="0"/>
                <a:cs typeface="Times New Roman" pitchFamily="18" charset="0"/>
              </a:rPr>
              <a:t>a-b</a:t>
            </a:r>
            <a:r>
              <a:rPr lang="en-US" altLang="zh-CN" b="1" dirty="0" smtClean="0">
                <a:latin typeface="Times New Roman" pitchFamily="18" charset="0"/>
                <a:cs typeface="Times New Roman" pitchFamily="18" charset="0"/>
              </a:rPr>
              <a:t>)  (</a:t>
            </a:r>
            <a:r>
              <a:rPr lang="en-US" altLang="zh-CN" b="1" i="1" dirty="0" smtClean="0">
                <a:latin typeface="Times New Roman" pitchFamily="18" charset="0"/>
                <a:cs typeface="Times New Roman" pitchFamily="18" charset="0"/>
              </a:rPr>
              <a:t>a</a:t>
            </a:r>
            <a:r>
              <a:rPr lang="en-US" altLang="zh-CN" b="1" dirty="0" smtClean="0">
                <a:latin typeface="Times New Roman" pitchFamily="18" charset="0"/>
                <a:cs typeface="Times New Roman" pitchFamily="18" charset="0"/>
              </a:rPr>
              <a:t>&gt;</a:t>
            </a:r>
            <a:r>
              <a:rPr lang="en-US" altLang="zh-CN" b="1" i="1" dirty="0" smtClean="0">
                <a:latin typeface="Times New Roman" pitchFamily="18" charset="0"/>
                <a:cs typeface="Times New Roman" pitchFamily="18" charset="0"/>
              </a:rPr>
              <a:t>b</a:t>
            </a:r>
            <a:r>
              <a:rPr lang="en-US" altLang="zh-CN" b="1" dirty="0" smtClean="0">
                <a:latin typeface="Times New Roman" pitchFamily="18" charset="0"/>
                <a:cs typeface="Times New Roman" pitchFamily="18" charset="0"/>
              </a:rPr>
              <a:t>&gt;0)</a:t>
            </a:r>
          </a:p>
          <a:p>
            <a:r>
              <a:rPr lang="en-US" altLang="zh-CN" b="1" dirty="0" smtClean="0">
                <a:latin typeface="Times New Roman" pitchFamily="18" charset="0"/>
                <a:cs typeface="Times New Roman" pitchFamily="18" charset="0"/>
              </a:rPr>
              <a:t>(2)GCD(</a:t>
            </a:r>
            <a:r>
              <a:rPr lang="en-US" altLang="zh-CN" b="1" i="1" dirty="0" smtClean="0">
                <a:latin typeface="Times New Roman" pitchFamily="18" charset="0"/>
                <a:cs typeface="Times New Roman" pitchFamily="18" charset="0"/>
              </a:rPr>
              <a:t>a</a:t>
            </a:r>
            <a:r>
              <a:rPr lang="en-US" altLang="zh-CN" b="1" dirty="0" smtClean="0">
                <a:latin typeface="Times New Roman" pitchFamily="18" charset="0"/>
                <a:cs typeface="Times New Roman" pitchFamily="18" charset="0"/>
              </a:rPr>
              <a:t>,0)=</a:t>
            </a:r>
            <a:r>
              <a:rPr lang="en-US" altLang="zh-CN" b="1" i="1" dirty="0" smtClean="0">
                <a:latin typeface="Times New Roman" pitchFamily="18" charset="0"/>
                <a:cs typeface="Times New Roman" pitchFamily="18" charset="0"/>
              </a:rPr>
              <a:t>a</a:t>
            </a:r>
            <a:r>
              <a:rPr lang="en-US" altLang="zh-CN" b="1" dirty="0" smtClean="0">
                <a:latin typeface="Times New Roman" pitchFamily="18" charset="0"/>
                <a:cs typeface="Times New Roman" pitchFamily="18" charset="0"/>
              </a:rPr>
              <a:t>  (</a:t>
            </a:r>
            <a:r>
              <a:rPr lang="en-US" altLang="zh-CN" b="1" i="1" dirty="0" smtClean="0">
                <a:latin typeface="Times New Roman" pitchFamily="18" charset="0"/>
                <a:cs typeface="Times New Roman" pitchFamily="18" charset="0"/>
              </a:rPr>
              <a:t>a</a:t>
            </a:r>
            <a:r>
              <a:rPr lang="en-US" altLang="zh-CN" b="1" dirty="0" smtClean="0">
                <a:latin typeface="Times New Roman" pitchFamily="18" charset="0"/>
                <a:cs typeface="Times New Roman" pitchFamily="18" charset="0"/>
              </a:rPr>
              <a:t>&gt;0)</a:t>
            </a:r>
          </a:p>
          <a:p>
            <a:r>
              <a:rPr lang="zh-CN" altLang="en-US" dirty="0" smtClean="0">
                <a:latin typeface="Times New Roman" pitchFamily="18" charset="0"/>
                <a:cs typeface="Times New Roman" pitchFamily="18" charset="0"/>
              </a:rPr>
              <a:t>这种方法求最大公约数，我们也叫做</a:t>
            </a:r>
            <a:r>
              <a:rPr lang="zh-CN" altLang="en-US" b="1" dirty="0" smtClean="0">
                <a:solidFill>
                  <a:srgbClr val="FF0000"/>
                </a:solidFill>
                <a:latin typeface="Times New Roman" pitchFamily="18" charset="0"/>
                <a:cs typeface="Times New Roman" pitchFamily="18" charset="0"/>
              </a:rPr>
              <a:t>辗转相减法</a:t>
            </a:r>
            <a:endParaRPr lang="zh-CN" altLang="en-US"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752" y="457200"/>
            <a:ext cx="5206352" cy="841248"/>
          </a:xfrm>
        </p:spPr>
        <p:txBody>
          <a:bodyPr/>
          <a:lstStyle/>
          <a:p>
            <a:r>
              <a:rPr lang="zh-CN" altLang="en-US" dirty="0" smtClean="0">
                <a:latin typeface="Times New Roman" pitchFamily="18" charset="0"/>
                <a:cs typeface="Times New Roman" pitchFamily="18" charset="0"/>
              </a:rPr>
              <a:t>流程图（辗转相减算法）</a:t>
            </a:r>
            <a:endParaRPr lang="zh-CN" altLang="en-US" dirty="0">
              <a:latin typeface="Times New Roman" pitchFamily="18" charset="0"/>
              <a:cs typeface="Times New Roman" pitchFamily="18" charset="0"/>
            </a:endParaRPr>
          </a:p>
        </p:txBody>
      </p:sp>
      <p:sp>
        <p:nvSpPr>
          <p:cNvPr id="3" name="流程图: 数据 2"/>
          <p:cNvSpPr/>
          <p:nvPr/>
        </p:nvSpPr>
        <p:spPr>
          <a:xfrm>
            <a:off x="2195736" y="1196752"/>
            <a:ext cx="2376264" cy="6480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2060"/>
                </a:solidFill>
                <a:latin typeface="Times New Roman" pitchFamily="18" charset="0"/>
                <a:cs typeface="Times New Roman" pitchFamily="18" charset="0"/>
              </a:rPr>
              <a:t>输入</a:t>
            </a:r>
            <a:r>
              <a:rPr lang="en-US" altLang="zh-CN" sz="2800" b="1" i="1" dirty="0" err="1" smtClean="0">
                <a:solidFill>
                  <a:srgbClr val="002060"/>
                </a:solidFill>
                <a:latin typeface="Times New Roman" pitchFamily="18" charset="0"/>
                <a:cs typeface="Times New Roman" pitchFamily="18" charset="0"/>
              </a:rPr>
              <a:t>a,b</a:t>
            </a:r>
            <a:endParaRPr lang="zh-CN" altLang="en-US" sz="2800" b="1" i="1" dirty="0">
              <a:solidFill>
                <a:srgbClr val="002060"/>
              </a:solidFill>
              <a:latin typeface="Times New Roman" pitchFamily="18" charset="0"/>
              <a:cs typeface="Times New Roman" pitchFamily="18" charset="0"/>
            </a:endParaRPr>
          </a:p>
        </p:txBody>
      </p:sp>
      <p:sp>
        <p:nvSpPr>
          <p:cNvPr id="5" name="流程图: 过程 4"/>
          <p:cNvSpPr/>
          <p:nvPr/>
        </p:nvSpPr>
        <p:spPr>
          <a:xfrm>
            <a:off x="683568" y="2852936"/>
            <a:ext cx="1368152" cy="864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rgbClr val="002060"/>
                </a:solidFill>
                <a:latin typeface="Times New Roman" pitchFamily="18" charset="0"/>
                <a:cs typeface="Times New Roman" pitchFamily="18" charset="0"/>
              </a:rPr>
              <a:t>t</a:t>
            </a:r>
            <a:r>
              <a:rPr lang="en-US" altLang="zh-CN" sz="2000" dirty="0" err="1" smtClean="0">
                <a:solidFill>
                  <a:srgbClr val="002060"/>
                </a:solidFill>
                <a:latin typeface="Times New Roman" pitchFamily="18" charset="0"/>
                <a:cs typeface="Times New Roman" pitchFamily="18" charset="0"/>
                <a:sym typeface="Wingdings" pitchFamily="2" charset="2"/>
              </a:rPr>
              <a:t></a:t>
            </a:r>
            <a:r>
              <a:rPr lang="en-US" altLang="zh-CN" sz="2000" i="1" dirty="0" err="1" smtClean="0">
                <a:solidFill>
                  <a:srgbClr val="002060"/>
                </a:solidFill>
                <a:latin typeface="Times New Roman" pitchFamily="18" charset="0"/>
                <a:cs typeface="Times New Roman" pitchFamily="18" charset="0"/>
                <a:sym typeface="Wingdings" pitchFamily="2" charset="2"/>
              </a:rPr>
              <a:t>b</a:t>
            </a:r>
            <a:endParaRPr lang="en-US" altLang="zh-CN" sz="2000" i="1" dirty="0" smtClean="0">
              <a:solidFill>
                <a:srgbClr val="002060"/>
              </a:solidFill>
              <a:latin typeface="Times New Roman" pitchFamily="18" charset="0"/>
              <a:cs typeface="Times New Roman" pitchFamily="18" charset="0"/>
            </a:endParaRPr>
          </a:p>
          <a:p>
            <a:pPr algn="ctr"/>
            <a:r>
              <a:rPr lang="en-US" altLang="zh-CN" sz="2000" i="1" dirty="0" err="1" smtClean="0">
                <a:solidFill>
                  <a:srgbClr val="002060"/>
                </a:solidFill>
                <a:latin typeface="Times New Roman" pitchFamily="18" charset="0"/>
                <a:cs typeface="Times New Roman" pitchFamily="18" charset="0"/>
              </a:rPr>
              <a:t>b</a:t>
            </a:r>
            <a:r>
              <a:rPr lang="en-US" altLang="zh-CN" sz="2000" dirty="0" err="1" smtClean="0">
                <a:solidFill>
                  <a:srgbClr val="002060"/>
                </a:solidFill>
                <a:latin typeface="Times New Roman" pitchFamily="18" charset="0"/>
                <a:cs typeface="Times New Roman" pitchFamily="18" charset="0"/>
                <a:sym typeface="Wingdings" pitchFamily="2" charset="2"/>
              </a:rPr>
              <a:t></a:t>
            </a:r>
            <a:r>
              <a:rPr lang="en-US" altLang="zh-CN" sz="2000" i="1" dirty="0" err="1" smtClean="0">
                <a:solidFill>
                  <a:srgbClr val="002060"/>
                </a:solidFill>
                <a:latin typeface="Times New Roman" pitchFamily="18" charset="0"/>
                <a:cs typeface="Times New Roman" pitchFamily="18" charset="0"/>
                <a:sym typeface="Wingdings" pitchFamily="2" charset="2"/>
              </a:rPr>
              <a:t>a</a:t>
            </a:r>
            <a:endParaRPr lang="en-US" altLang="zh-CN" sz="2000" i="1" dirty="0" smtClean="0">
              <a:solidFill>
                <a:srgbClr val="002060"/>
              </a:solidFill>
              <a:latin typeface="Times New Roman" pitchFamily="18" charset="0"/>
              <a:cs typeface="Times New Roman" pitchFamily="18" charset="0"/>
              <a:sym typeface="Wingdings" pitchFamily="2" charset="2"/>
            </a:endParaRPr>
          </a:p>
          <a:p>
            <a:pPr algn="ctr"/>
            <a:r>
              <a:rPr lang="en-US" altLang="zh-CN" sz="2000" i="1" dirty="0" err="1" smtClean="0">
                <a:solidFill>
                  <a:srgbClr val="002060"/>
                </a:solidFill>
                <a:latin typeface="Times New Roman" pitchFamily="18" charset="0"/>
                <a:cs typeface="Times New Roman" pitchFamily="18" charset="0"/>
                <a:sym typeface="Wingdings" pitchFamily="2" charset="2"/>
              </a:rPr>
              <a:t>a</a:t>
            </a:r>
            <a:r>
              <a:rPr lang="en-US" altLang="zh-CN" sz="2000" dirty="0" err="1" smtClean="0">
                <a:solidFill>
                  <a:srgbClr val="002060"/>
                </a:solidFill>
                <a:latin typeface="Times New Roman" pitchFamily="18" charset="0"/>
                <a:cs typeface="Times New Roman" pitchFamily="18" charset="0"/>
                <a:sym typeface="Wingdings" pitchFamily="2" charset="2"/>
              </a:rPr>
              <a:t></a:t>
            </a:r>
            <a:r>
              <a:rPr lang="en-US" altLang="zh-CN" sz="2000" i="1" dirty="0" err="1" smtClean="0">
                <a:solidFill>
                  <a:srgbClr val="002060"/>
                </a:solidFill>
                <a:latin typeface="Times New Roman" pitchFamily="18" charset="0"/>
                <a:cs typeface="Times New Roman" pitchFamily="18" charset="0"/>
                <a:sym typeface="Wingdings" pitchFamily="2" charset="2"/>
              </a:rPr>
              <a:t>b</a:t>
            </a:r>
            <a:endParaRPr lang="zh-CN" altLang="en-US" sz="2000" i="1" dirty="0">
              <a:solidFill>
                <a:srgbClr val="002060"/>
              </a:solidFill>
              <a:latin typeface="Times New Roman" pitchFamily="18" charset="0"/>
              <a:cs typeface="Times New Roman" pitchFamily="18" charset="0"/>
            </a:endParaRPr>
          </a:p>
        </p:txBody>
      </p:sp>
      <p:sp>
        <p:nvSpPr>
          <p:cNvPr id="6" name="流程图: 过程 5"/>
          <p:cNvSpPr/>
          <p:nvPr/>
        </p:nvSpPr>
        <p:spPr>
          <a:xfrm>
            <a:off x="2555776" y="3789040"/>
            <a:ext cx="1612978" cy="4320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i="1" dirty="0" err="1" smtClean="0">
                <a:solidFill>
                  <a:srgbClr val="002060"/>
                </a:solidFill>
                <a:latin typeface="Times New Roman" pitchFamily="18" charset="0"/>
                <a:cs typeface="Times New Roman" pitchFamily="18" charset="0"/>
                <a:sym typeface="Wingdings" pitchFamily="2" charset="2"/>
              </a:rPr>
              <a:t>a</a:t>
            </a:r>
            <a:r>
              <a:rPr lang="en-US" altLang="zh-CN" sz="2800" dirty="0" err="1" smtClean="0">
                <a:solidFill>
                  <a:srgbClr val="002060"/>
                </a:solidFill>
                <a:latin typeface="Times New Roman" pitchFamily="18" charset="0"/>
                <a:cs typeface="Times New Roman" pitchFamily="18" charset="0"/>
                <a:sym typeface="Wingdings" pitchFamily="2" charset="2"/>
              </a:rPr>
              <a:t></a:t>
            </a:r>
            <a:r>
              <a:rPr lang="en-US" altLang="zh-CN" sz="2800" i="1" dirty="0" err="1" smtClean="0">
                <a:solidFill>
                  <a:srgbClr val="002060"/>
                </a:solidFill>
                <a:latin typeface="Times New Roman" pitchFamily="18" charset="0"/>
                <a:cs typeface="Times New Roman" pitchFamily="18" charset="0"/>
                <a:sym typeface="Wingdings" pitchFamily="2" charset="2"/>
              </a:rPr>
              <a:t>a</a:t>
            </a:r>
            <a:r>
              <a:rPr lang="en-US" altLang="zh-CN" sz="2800" i="1" dirty="0" smtClean="0">
                <a:solidFill>
                  <a:srgbClr val="002060"/>
                </a:solidFill>
                <a:latin typeface="Times New Roman" pitchFamily="18" charset="0"/>
                <a:cs typeface="Times New Roman" pitchFamily="18" charset="0"/>
                <a:sym typeface="Wingdings" pitchFamily="2" charset="2"/>
              </a:rPr>
              <a:t>-b</a:t>
            </a:r>
            <a:endParaRPr lang="zh-CN" altLang="en-US" sz="2800" i="1" dirty="0">
              <a:solidFill>
                <a:srgbClr val="002060"/>
              </a:solidFill>
              <a:latin typeface="Times New Roman" pitchFamily="18" charset="0"/>
              <a:cs typeface="Times New Roman" pitchFamily="18" charset="0"/>
            </a:endParaRPr>
          </a:p>
        </p:txBody>
      </p:sp>
      <p:sp>
        <p:nvSpPr>
          <p:cNvPr id="7" name="流程图: 数据 6"/>
          <p:cNvSpPr/>
          <p:nvPr/>
        </p:nvSpPr>
        <p:spPr>
          <a:xfrm>
            <a:off x="2267744" y="6021288"/>
            <a:ext cx="2160240" cy="6480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2060"/>
                </a:solidFill>
                <a:latin typeface="Times New Roman" pitchFamily="18" charset="0"/>
                <a:cs typeface="Times New Roman" pitchFamily="18" charset="0"/>
              </a:rPr>
              <a:t>输出</a:t>
            </a:r>
            <a:r>
              <a:rPr lang="en-US" altLang="zh-CN" sz="2800" b="1" i="1" dirty="0" smtClean="0">
                <a:solidFill>
                  <a:srgbClr val="002060"/>
                </a:solidFill>
                <a:latin typeface="Times New Roman" pitchFamily="18" charset="0"/>
                <a:cs typeface="Times New Roman" pitchFamily="18" charset="0"/>
              </a:rPr>
              <a:t>b</a:t>
            </a:r>
            <a:endParaRPr lang="zh-CN" altLang="en-US" sz="2800" b="1" i="1" dirty="0">
              <a:solidFill>
                <a:srgbClr val="002060"/>
              </a:solidFill>
              <a:latin typeface="Times New Roman" pitchFamily="18" charset="0"/>
              <a:cs typeface="Times New Roman" pitchFamily="18" charset="0"/>
            </a:endParaRPr>
          </a:p>
        </p:txBody>
      </p:sp>
      <p:sp>
        <p:nvSpPr>
          <p:cNvPr id="8" name="流程图: 决策 7"/>
          <p:cNvSpPr/>
          <p:nvPr/>
        </p:nvSpPr>
        <p:spPr>
          <a:xfrm>
            <a:off x="2411760" y="4869160"/>
            <a:ext cx="1872208" cy="6480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i="1" dirty="0" smtClean="0">
                <a:solidFill>
                  <a:srgbClr val="002060"/>
                </a:solidFill>
                <a:latin typeface="Times New Roman" pitchFamily="18" charset="0"/>
                <a:cs typeface="Times New Roman" pitchFamily="18" charset="0"/>
              </a:rPr>
              <a:t>a</a:t>
            </a:r>
            <a:r>
              <a:rPr lang="en-US" altLang="zh-CN" sz="2800" dirty="0" smtClean="0">
                <a:solidFill>
                  <a:srgbClr val="002060"/>
                </a:solidFill>
                <a:latin typeface="Times New Roman" pitchFamily="18" charset="0"/>
                <a:cs typeface="Times New Roman" pitchFamily="18" charset="0"/>
              </a:rPr>
              <a:t>=0</a:t>
            </a:r>
            <a:endParaRPr lang="zh-CN" altLang="en-US" sz="2800" dirty="0">
              <a:solidFill>
                <a:srgbClr val="002060"/>
              </a:solidFill>
              <a:latin typeface="Times New Roman" pitchFamily="18" charset="0"/>
              <a:cs typeface="Times New Roman" pitchFamily="18" charset="0"/>
            </a:endParaRPr>
          </a:p>
        </p:txBody>
      </p:sp>
      <p:cxnSp>
        <p:nvCxnSpPr>
          <p:cNvPr id="12" name="直接箭头连接符 11"/>
          <p:cNvCxnSpPr>
            <a:stCxn id="53" idx="2"/>
            <a:endCxn id="6" idx="0"/>
          </p:cNvCxnSpPr>
          <p:nvPr/>
        </p:nvCxnSpPr>
        <p:spPr>
          <a:xfrm>
            <a:off x="3347864" y="2852936"/>
            <a:ext cx="14401" cy="93610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8" idx="0"/>
          </p:cNvCxnSpPr>
          <p:nvPr/>
        </p:nvCxnSpPr>
        <p:spPr>
          <a:xfrm flipH="1">
            <a:off x="3347864" y="4221088"/>
            <a:ext cx="14401" cy="648072"/>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7" idx="1"/>
          </p:cNvCxnSpPr>
          <p:nvPr/>
        </p:nvCxnSpPr>
        <p:spPr>
          <a:xfrm>
            <a:off x="3347864" y="5517232"/>
            <a:ext cx="0" cy="50405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4"/>
          </p:cNvCxnSpPr>
          <p:nvPr/>
        </p:nvCxnSpPr>
        <p:spPr>
          <a:xfrm>
            <a:off x="3383868" y="1844824"/>
            <a:ext cx="0" cy="36004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915816" y="5517232"/>
            <a:ext cx="504056"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Y</a:t>
            </a:r>
            <a:endParaRPr lang="zh-CN" altLang="en-US" dirty="0">
              <a:latin typeface="Times New Roman" pitchFamily="18" charset="0"/>
              <a:cs typeface="Times New Roman" pitchFamily="18" charset="0"/>
            </a:endParaRPr>
          </a:p>
        </p:txBody>
      </p:sp>
      <p:sp>
        <p:nvSpPr>
          <p:cNvPr id="51" name="TextBox 50"/>
          <p:cNvSpPr txBox="1"/>
          <p:nvPr/>
        </p:nvSpPr>
        <p:spPr>
          <a:xfrm>
            <a:off x="4499992" y="4797152"/>
            <a:ext cx="504056"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sp>
        <p:nvSpPr>
          <p:cNvPr id="53" name="流程图: 决策 52"/>
          <p:cNvSpPr/>
          <p:nvPr/>
        </p:nvSpPr>
        <p:spPr>
          <a:xfrm>
            <a:off x="2411760" y="2204864"/>
            <a:ext cx="1872208" cy="6480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i="1" dirty="0" smtClean="0">
                <a:solidFill>
                  <a:srgbClr val="002060"/>
                </a:solidFill>
                <a:latin typeface="Times New Roman" pitchFamily="18" charset="0"/>
                <a:cs typeface="Times New Roman" pitchFamily="18" charset="0"/>
              </a:rPr>
              <a:t>a</a:t>
            </a:r>
            <a:r>
              <a:rPr lang="en-US" altLang="zh-CN" sz="2800" dirty="0" smtClean="0">
                <a:solidFill>
                  <a:srgbClr val="002060"/>
                </a:solidFill>
                <a:latin typeface="Times New Roman" pitchFamily="18" charset="0"/>
                <a:cs typeface="Times New Roman" pitchFamily="18" charset="0"/>
              </a:rPr>
              <a:t>&gt;</a:t>
            </a:r>
            <a:r>
              <a:rPr lang="en-US" altLang="zh-CN" sz="2800" i="1" dirty="0" smtClean="0">
                <a:solidFill>
                  <a:srgbClr val="002060"/>
                </a:solidFill>
                <a:latin typeface="Times New Roman" pitchFamily="18" charset="0"/>
                <a:cs typeface="Times New Roman" pitchFamily="18" charset="0"/>
              </a:rPr>
              <a:t>b</a:t>
            </a:r>
            <a:endParaRPr lang="zh-CN" altLang="en-US" sz="2800" i="1" dirty="0">
              <a:solidFill>
                <a:srgbClr val="002060"/>
              </a:solidFill>
              <a:latin typeface="Times New Roman" pitchFamily="18" charset="0"/>
              <a:cs typeface="Times New Roman" pitchFamily="18" charset="0"/>
            </a:endParaRPr>
          </a:p>
        </p:txBody>
      </p:sp>
      <p:cxnSp>
        <p:nvCxnSpPr>
          <p:cNvPr id="61" name="形状 60"/>
          <p:cNvCxnSpPr>
            <a:stCxn id="53" idx="1"/>
            <a:endCxn id="5" idx="0"/>
          </p:cNvCxnSpPr>
          <p:nvPr/>
        </p:nvCxnSpPr>
        <p:spPr>
          <a:xfrm rot="10800000" flipV="1">
            <a:off x="1367644" y="2528900"/>
            <a:ext cx="1044116" cy="324036"/>
          </a:xfrm>
          <a:prstGeom prst="bentConnector2">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5" idx="2"/>
            <a:endCxn id="6" idx="1"/>
          </p:cNvCxnSpPr>
          <p:nvPr/>
        </p:nvCxnSpPr>
        <p:spPr>
          <a:xfrm rot="16200000" flipH="1">
            <a:off x="1817694" y="3266982"/>
            <a:ext cx="288032" cy="1188132"/>
          </a:xfrm>
          <a:prstGeom prst="bentConnector2">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347864" y="2852936"/>
            <a:ext cx="504056"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Y</a:t>
            </a:r>
            <a:endParaRPr lang="zh-CN" altLang="en-US" dirty="0">
              <a:latin typeface="Times New Roman" pitchFamily="18" charset="0"/>
              <a:cs typeface="Times New Roman" pitchFamily="18" charset="0"/>
            </a:endParaRPr>
          </a:p>
        </p:txBody>
      </p:sp>
      <p:sp>
        <p:nvSpPr>
          <p:cNvPr id="66" name="TextBox 65"/>
          <p:cNvSpPr txBox="1"/>
          <p:nvPr/>
        </p:nvSpPr>
        <p:spPr>
          <a:xfrm>
            <a:off x="1979712" y="2132856"/>
            <a:ext cx="504056"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cxnSp>
        <p:nvCxnSpPr>
          <p:cNvPr id="68" name="肘形连接符 67"/>
          <p:cNvCxnSpPr>
            <a:stCxn id="8" idx="3"/>
            <a:endCxn id="53" idx="3"/>
          </p:cNvCxnSpPr>
          <p:nvPr/>
        </p:nvCxnSpPr>
        <p:spPr>
          <a:xfrm flipV="1">
            <a:off x="4283968" y="2528900"/>
            <a:ext cx="12700" cy="2664296"/>
          </a:xfrm>
          <a:prstGeom prst="bentConnector3">
            <a:avLst>
              <a:gd name="adj1" fmla="val 5632254"/>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box(in)">
                                      <p:cBhvr>
                                        <p:cTn id="16" dur="500"/>
                                        <p:tgtEl>
                                          <p:spTgt spid="5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ox(in)">
                                      <p:cBhvr>
                                        <p:cTn id="21" dur="500"/>
                                        <p:tgtEl>
                                          <p:spTgt spid="12"/>
                                        </p:tgtEl>
                                      </p:cBhvr>
                                    </p:animEffect>
                                  </p:childTnLst>
                                </p:cTn>
                              </p:par>
                            </p:childTnLst>
                          </p:cTn>
                        </p:par>
                        <p:par>
                          <p:cTn id="22" fill="hold">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box(in)">
                                      <p:cBhvr>
                                        <p:cTn id="25" dur="500"/>
                                        <p:tgtEl>
                                          <p:spTgt spid="65"/>
                                        </p:tgtEl>
                                      </p:cBhvr>
                                    </p:animEffect>
                                  </p:childTnLst>
                                </p:cTn>
                              </p:par>
                            </p:childTnLst>
                          </p:cTn>
                        </p:par>
                        <p:par>
                          <p:cTn id="26" fill="hold">
                            <p:stCondLst>
                              <p:cond delay="1000"/>
                            </p:stCondLst>
                            <p:childTnLst>
                              <p:par>
                                <p:cTn id="27" presetID="8"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amond(in)">
                                      <p:cBhvr>
                                        <p:cTn id="29" dur="2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box(in)">
                                      <p:cBhvr>
                                        <p:cTn id="34" dur="500"/>
                                        <p:tgtEl>
                                          <p:spTgt spid="61"/>
                                        </p:tgtEl>
                                      </p:cBhvr>
                                    </p:animEffect>
                                  </p:childTnLst>
                                </p:cTn>
                              </p:par>
                            </p:childTnLst>
                          </p:cTn>
                        </p:par>
                        <p:par>
                          <p:cTn id="35" fill="hold">
                            <p:stCondLst>
                              <p:cond delay="500"/>
                            </p:stCondLst>
                            <p:childTnLst>
                              <p:par>
                                <p:cTn id="36" presetID="4" presetClass="entr" presetSubtype="16"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box(in)">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amond(in)">
                                      <p:cBhvr>
                                        <p:cTn id="43" dur="2000"/>
                                        <p:tgtEl>
                                          <p:spTgt spid="5"/>
                                        </p:tgtEl>
                                      </p:cBhvr>
                                    </p:animEffect>
                                  </p:childTnLst>
                                </p:cTn>
                              </p:par>
                            </p:childTnLst>
                          </p:cTn>
                        </p:par>
                        <p:par>
                          <p:cTn id="44" fill="hold">
                            <p:stCondLst>
                              <p:cond delay="2000"/>
                            </p:stCondLst>
                            <p:childTnLst>
                              <p:par>
                                <p:cTn id="45" presetID="4" presetClass="entr" presetSubtype="16" fill="hold"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box(in)">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ox(in)">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diamond(in)">
                                      <p:cBhvr>
                                        <p:cTn id="57" dur="20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box(in)">
                                      <p:cBhvr>
                                        <p:cTn id="62" dur="500"/>
                                        <p:tgtEl>
                                          <p:spTgt spid="51"/>
                                        </p:tgtEl>
                                      </p:cBhvr>
                                    </p:animEffect>
                                  </p:childTnLst>
                                </p:cTn>
                              </p:par>
                            </p:childTnLst>
                          </p:cTn>
                        </p:par>
                        <p:par>
                          <p:cTn id="63" fill="hold">
                            <p:stCondLst>
                              <p:cond delay="500"/>
                            </p:stCondLst>
                            <p:childTnLst>
                              <p:par>
                                <p:cTn id="64" presetID="4" presetClass="entr" presetSubtype="16" fill="hold" nodeType="after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box(in)">
                                      <p:cBhvr>
                                        <p:cTn id="66" dur="500"/>
                                        <p:tgtEl>
                                          <p:spTgt spid="68"/>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box(in)">
                                      <p:cBhvr>
                                        <p:cTn id="71" dur="500"/>
                                        <p:tgtEl>
                                          <p:spTgt spid="50"/>
                                        </p:tgtEl>
                                      </p:cBhvr>
                                    </p:animEffect>
                                  </p:childTnLst>
                                </p:cTn>
                              </p:par>
                            </p:childTnLst>
                          </p:cTn>
                        </p:par>
                        <p:par>
                          <p:cTn id="72" fill="hold">
                            <p:stCondLst>
                              <p:cond delay="500"/>
                            </p:stCondLst>
                            <p:childTnLst>
                              <p:par>
                                <p:cTn id="73" presetID="4" presetClass="entr" presetSubtype="16" fill="hold"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box(in)">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8" presetClass="entr" presetSubtype="16" fill="hold" grpId="0"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diamond(in)">
                                      <p:cBhvr>
                                        <p:cTn id="8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50" grpId="0"/>
      <p:bldP spid="51" grpId="0"/>
      <p:bldP spid="53" grpId="0" animBg="1"/>
      <p:bldP spid="65" grpId="0"/>
      <p:bldP spid="6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1248</TotalTime>
  <Words>1800</Words>
  <Application>Microsoft Office PowerPoint</Application>
  <PresentationFormat>全屏显示(4:3)</PresentationFormat>
  <Paragraphs>222</Paragraphs>
  <Slides>36</Slides>
  <Notes>2</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跋涉</vt:lpstr>
      <vt:lpstr>最大公约数和最小公倍数</vt:lpstr>
      <vt:lpstr>主要内容</vt:lpstr>
      <vt:lpstr>知识点回顾</vt:lpstr>
      <vt:lpstr>数的整除回顾复习</vt:lpstr>
      <vt:lpstr>辗转相减法</vt:lpstr>
      <vt:lpstr>吃数游戏一</vt:lpstr>
      <vt:lpstr>吃数游戏二</vt:lpstr>
      <vt:lpstr>最大公约数的第一个性质</vt:lpstr>
      <vt:lpstr>流程图（辗转相减算法）</vt:lpstr>
      <vt:lpstr>观察</vt:lpstr>
      <vt:lpstr>辗转相除法</vt:lpstr>
      <vt:lpstr>辗转相除法求最大公约数（欧几里得算法）</vt:lpstr>
      <vt:lpstr>辗转相除实例分析</vt:lpstr>
      <vt:lpstr>辗转相除法（欧几里得算法）求最大公约数</vt:lpstr>
      <vt:lpstr>流程图（辗转相除算法）</vt:lpstr>
      <vt:lpstr>分解素因数</vt:lpstr>
      <vt:lpstr>分解素因数方法求最大公约数</vt:lpstr>
      <vt:lpstr>含有代数式的最大公约数求解</vt:lpstr>
      <vt:lpstr>短除法求GCD，LCM （Cake Method）</vt:lpstr>
      <vt:lpstr>例题讲解</vt:lpstr>
      <vt:lpstr>例题</vt:lpstr>
      <vt:lpstr>最大公约数性质，计算方法</vt:lpstr>
      <vt:lpstr>最大公约数性质</vt:lpstr>
      <vt:lpstr>最大公约数求法与互素性质</vt:lpstr>
      <vt:lpstr>最小公倍数求法</vt:lpstr>
      <vt:lpstr>最小公倍数求法</vt:lpstr>
      <vt:lpstr>如何求最小公倍数呢？</vt:lpstr>
      <vt:lpstr>例3、裁纸</vt:lpstr>
      <vt:lpstr>例4、电子显示屏</vt:lpstr>
      <vt:lpstr>先从特例来观察</vt:lpstr>
      <vt:lpstr>2013-8-4</vt:lpstr>
      <vt:lpstr>例5、仪表盘</vt:lpstr>
      <vt:lpstr>例6、截铁丝</vt:lpstr>
      <vt:lpstr>例7、</vt:lpstr>
      <vt:lpstr>例8、分包茶叶</vt:lpstr>
      <vt:lpstr>例9、植树</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最大公约数和最小公倍数</dc:title>
  <dc:creator>刘</dc:creator>
  <cp:lastModifiedBy>刘极限</cp:lastModifiedBy>
  <cp:revision>127</cp:revision>
  <dcterms:created xsi:type="dcterms:W3CDTF">2012-06-06T03:10:43Z</dcterms:created>
  <dcterms:modified xsi:type="dcterms:W3CDTF">2013-08-04T03:00:31Z</dcterms:modified>
</cp:coreProperties>
</file>