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304" r:id="rId4"/>
    <p:sldId id="259" r:id="rId5"/>
    <p:sldId id="291" r:id="rId6"/>
    <p:sldId id="326" r:id="rId7"/>
    <p:sldId id="310" r:id="rId8"/>
    <p:sldId id="318" r:id="rId9"/>
    <p:sldId id="315" r:id="rId10"/>
    <p:sldId id="273" r:id="rId11"/>
    <p:sldId id="267" r:id="rId12"/>
    <p:sldId id="269" r:id="rId13"/>
    <p:sldId id="290" r:id="rId14"/>
    <p:sldId id="270" r:id="rId15"/>
    <p:sldId id="289" r:id="rId16"/>
    <p:sldId id="271" r:id="rId17"/>
    <p:sldId id="272" r:id="rId18"/>
    <p:sldId id="274" r:id="rId19"/>
    <p:sldId id="275" r:id="rId20"/>
    <p:sldId id="287" r:id="rId21"/>
    <p:sldId id="260" r:id="rId22"/>
    <p:sldId id="261" r:id="rId23"/>
    <p:sldId id="268" r:id="rId24"/>
    <p:sldId id="263" r:id="rId25"/>
    <p:sldId id="264" r:id="rId26"/>
    <p:sldId id="288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02" autoAdjust="0"/>
  </p:normalViewPr>
  <p:slideViewPr>
    <p:cSldViewPr>
      <p:cViewPr>
        <p:scale>
          <a:sx n="50" d="100"/>
          <a:sy n="50" d="100"/>
        </p:scale>
        <p:origin x="-53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26BD2-ECD1-4E2F-96F6-C94A1A96FB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E682D8-3DAB-4E6E-B7BA-4C9765451373}">
      <dgm:prSet phldrT="[文本]"/>
      <dgm:spPr/>
      <dgm:t>
        <a:bodyPr/>
        <a:lstStyle/>
        <a:p>
          <a:r>
            <a:rPr lang="zh-CN" altLang="en-US" dirty="0" smtClean="0"/>
            <a:t>整数</a:t>
          </a:r>
          <a:endParaRPr lang="zh-CN" altLang="en-US" dirty="0"/>
        </a:p>
      </dgm:t>
    </dgm:pt>
    <dgm:pt modelId="{87E2BB88-CB14-491F-BDD5-B3409C7A0EDA}" type="parTrans" cxnId="{31000F9B-41E6-49E1-90D1-D3A00B1A0B6E}">
      <dgm:prSet/>
      <dgm:spPr/>
      <dgm:t>
        <a:bodyPr/>
        <a:lstStyle/>
        <a:p>
          <a:endParaRPr lang="zh-CN" altLang="en-US"/>
        </a:p>
      </dgm:t>
    </dgm:pt>
    <dgm:pt modelId="{FFCF5841-FECA-4256-9F10-0C8A8B4E8313}" type="sibTrans" cxnId="{31000F9B-41E6-49E1-90D1-D3A00B1A0B6E}">
      <dgm:prSet/>
      <dgm:spPr/>
      <dgm:t>
        <a:bodyPr/>
        <a:lstStyle/>
        <a:p>
          <a:endParaRPr lang="zh-CN" altLang="en-US"/>
        </a:p>
      </dgm:t>
    </dgm:pt>
    <dgm:pt modelId="{E2D65CF2-0EB9-4544-8970-372125249ABD}">
      <dgm:prSet phldrT="[文本]"/>
      <dgm:spPr/>
      <dgm:t>
        <a:bodyPr/>
        <a:lstStyle/>
        <a:p>
          <a:r>
            <a:rPr lang="zh-CN" altLang="en-US" dirty="0" smtClean="0"/>
            <a:t>偶数</a:t>
          </a:r>
          <a:endParaRPr lang="zh-CN" altLang="en-US" dirty="0"/>
        </a:p>
      </dgm:t>
    </dgm:pt>
    <dgm:pt modelId="{21B65A34-681F-4802-855B-AEF829120E92}" type="parTrans" cxnId="{98B48E7D-7011-41B1-8107-495EB435FCD5}">
      <dgm:prSet/>
      <dgm:spPr/>
      <dgm:t>
        <a:bodyPr/>
        <a:lstStyle/>
        <a:p>
          <a:endParaRPr lang="zh-CN" altLang="en-US"/>
        </a:p>
      </dgm:t>
    </dgm:pt>
    <dgm:pt modelId="{5CA5A8D5-05C9-48E8-8A51-32587A51311E}" type="sibTrans" cxnId="{98B48E7D-7011-41B1-8107-495EB435FCD5}">
      <dgm:prSet/>
      <dgm:spPr/>
      <dgm:t>
        <a:bodyPr/>
        <a:lstStyle/>
        <a:p>
          <a:endParaRPr lang="zh-CN" altLang="en-US"/>
        </a:p>
      </dgm:t>
    </dgm:pt>
    <dgm:pt modelId="{73177AA7-BAA0-45AB-B502-6D8309BEFA78}">
      <dgm:prSet phldrT="[文本]"/>
      <dgm:spPr/>
      <dgm:t>
        <a:bodyPr/>
        <a:lstStyle/>
        <a:p>
          <a:r>
            <a:rPr lang="zh-CN" altLang="en-US" dirty="0" smtClean="0"/>
            <a:t>奇数</a:t>
          </a:r>
          <a:endParaRPr lang="zh-CN" altLang="en-US" dirty="0"/>
        </a:p>
      </dgm:t>
    </dgm:pt>
    <dgm:pt modelId="{A1424872-E566-49BA-AD47-54E82BF72A85}" type="parTrans" cxnId="{3211AFC5-380F-4A99-9488-252F3F901FE4}">
      <dgm:prSet/>
      <dgm:spPr/>
      <dgm:t>
        <a:bodyPr/>
        <a:lstStyle/>
        <a:p>
          <a:endParaRPr lang="zh-CN" altLang="en-US"/>
        </a:p>
      </dgm:t>
    </dgm:pt>
    <dgm:pt modelId="{0E3E9551-E5E1-4582-85BE-EC55B6420CDA}" type="sibTrans" cxnId="{3211AFC5-380F-4A99-9488-252F3F901FE4}">
      <dgm:prSet/>
      <dgm:spPr/>
      <dgm:t>
        <a:bodyPr/>
        <a:lstStyle/>
        <a:p>
          <a:endParaRPr lang="zh-CN" altLang="en-US"/>
        </a:p>
      </dgm:t>
    </dgm:pt>
    <dgm:pt modelId="{4F366CDB-517C-4012-8A09-F18B981A0EE0}" type="pres">
      <dgm:prSet presAssocID="{F0E26BD2-ECD1-4E2F-96F6-C94A1A96FB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92CE359-C1ED-4057-A00C-8C450F900FFB}" type="pres">
      <dgm:prSet presAssocID="{C4E682D8-3DAB-4E6E-B7BA-4C9765451373}" presName="hierRoot1" presStyleCnt="0"/>
      <dgm:spPr/>
    </dgm:pt>
    <dgm:pt modelId="{81173F45-1AB7-49FD-AFFA-6C079DEE7F87}" type="pres">
      <dgm:prSet presAssocID="{C4E682D8-3DAB-4E6E-B7BA-4C9765451373}" presName="composite" presStyleCnt="0"/>
      <dgm:spPr/>
    </dgm:pt>
    <dgm:pt modelId="{4A603CA5-DD39-4F79-8032-8AE6EDEA4D8B}" type="pres">
      <dgm:prSet presAssocID="{C4E682D8-3DAB-4E6E-B7BA-4C9765451373}" presName="background" presStyleLbl="node0" presStyleIdx="0" presStyleCnt="1"/>
      <dgm:spPr/>
    </dgm:pt>
    <dgm:pt modelId="{8E9BF105-A02E-4CBA-9769-536D7EB55C09}" type="pres">
      <dgm:prSet presAssocID="{C4E682D8-3DAB-4E6E-B7BA-4C976545137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B6C366-EC5D-4736-A503-EB8F5DDBDB78}" type="pres">
      <dgm:prSet presAssocID="{C4E682D8-3DAB-4E6E-B7BA-4C9765451373}" presName="hierChild2" presStyleCnt="0"/>
      <dgm:spPr/>
    </dgm:pt>
    <dgm:pt modelId="{FB503196-AA6E-4D23-9ECB-E0AAED782E9C}" type="pres">
      <dgm:prSet presAssocID="{21B65A34-681F-4802-855B-AEF829120E92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6722AFA7-153C-4801-B28F-737B9ECDC1CD}" type="pres">
      <dgm:prSet presAssocID="{E2D65CF2-0EB9-4544-8970-372125249ABD}" presName="hierRoot2" presStyleCnt="0"/>
      <dgm:spPr/>
    </dgm:pt>
    <dgm:pt modelId="{46B7B392-9A76-4E36-B78F-6B9915D7F664}" type="pres">
      <dgm:prSet presAssocID="{E2D65CF2-0EB9-4544-8970-372125249ABD}" presName="composite2" presStyleCnt="0"/>
      <dgm:spPr/>
    </dgm:pt>
    <dgm:pt modelId="{3D6911CB-02D8-4475-9BFC-1521BA5BEBF3}" type="pres">
      <dgm:prSet presAssocID="{E2D65CF2-0EB9-4544-8970-372125249ABD}" presName="background2" presStyleLbl="node2" presStyleIdx="0" presStyleCnt="2"/>
      <dgm:spPr/>
    </dgm:pt>
    <dgm:pt modelId="{11794791-037B-4888-AB38-65666E675F9E}" type="pres">
      <dgm:prSet presAssocID="{E2D65CF2-0EB9-4544-8970-372125249ABD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2000AD-3A5B-4F45-9CA3-3E9430D25EAB}" type="pres">
      <dgm:prSet presAssocID="{E2D65CF2-0EB9-4544-8970-372125249ABD}" presName="hierChild3" presStyleCnt="0"/>
      <dgm:spPr/>
    </dgm:pt>
    <dgm:pt modelId="{D92BD5BD-CAE1-4D9A-8396-A69D60554CD5}" type="pres">
      <dgm:prSet presAssocID="{A1424872-E566-49BA-AD47-54E82BF72A85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7781CB37-9A0B-42CA-B571-BD59F20E9DF3}" type="pres">
      <dgm:prSet presAssocID="{73177AA7-BAA0-45AB-B502-6D8309BEFA78}" presName="hierRoot2" presStyleCnt="0"/>
      <dgm:spPr/>
    </dgm:pt>
    <dgm:pt modelId="{915D9EE1-ADC0-4F8E-BBE4-A3C7B2D49423}" type="pres">
      <dgm:prSet presAssocID="{73177AA7-BAA0-45AB-B502-6D8309BEFA78}" presName="composite2" presStyleCnt="0"/>
      <dgm:spPr/>
    </dgm:pt>
    <dgm:pt modelId="{D8F5A019-02A9-49E6-B7CC-CBD987C43E35}" type="pres">
      <dgm:prSet presAssocID="{73177AA7-BAA0-45AB-B502-6D8309BEFA78}" presName="background2" presStyleLbl="node2" presStyleIdx="1" presStyleCnt="2"/>
      <dgm:spPr/>
    </dgm:pt>
    <dgm:pt modelId="{C7F70ECB-C25D-4EEA-BAED-112ED0FA0E03}" type="pres">
      <dgm:prSet presAssocID="{73177AA7-BAA0-45AB-B502-6D8309BEFA7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00A8FA-327F-4F9B-ADDE-D5FF5D8E82A0}" type="pres">
      <dgm:prSet presAssocID="{73177AA7-BAA0-45AB-B502-6D8309BEFA78}" presName="hierChild3" presStyleCnt="0"/>
      <dgm:spPr/>
    </dgm:pt>
  </dgm:ptLst>
  <dgm:cxnLst>
    <dgm:cxn modelId="{98B48E7D-7011-41B1-8107-495EB435FCD5}" srcId="{C4E682D8-3DAB-4E6E-B7BA-4C9765451373}" destId="{E2D65CF2-0EB9-4544-8970-372125249ABD}" srcOrd="0" destOrd="0" parTransId="{21B65A34-681F-4802-855B-AEF829120E92}" sibTransId="{5CA5A8D5-05C9-48E8-8A51-32587A51311E}"/>
    <dgm:cxn modelId="{F4760D2C-985F-46C8-9FD9-F364C1FFC8EA}" type="presOf" srcId="{A1424872-E566-49BA-AD47-54E82BF72A85}" destId="{D92BD5BD-CAE1-4D9A-8396-A69D60554CD5}" srcOrd="0" destOrd="0" presId="urn:microsoft.com/office/officeart/2005/8/layout/hierarchy1"/>
    <dgm:cxn modelId="{AF016DF5-C227-4D07-BD4D-DA78F53391A4}" type="presOf" srcId="{C4E682D8-3DAB-4E6E-B7BA-4C9765451373}" destId="{8E9BF105-A02E-4CBA-9769-536D7EB55C09}" srcOrd="0" destOrd="0" presId="urn:microsoft.com/office/officeart/2005/8/layout/hierarchy1"/>
    <dgm:cxn modelId="{08F3AB4F-19C5-4A7A-A8FD-7128578F2715}" type="presOf" srcId="{E2D65CF2-0EB9-4544-8970-372125249ABD}" destId="{11794791-037B-4888-AB38-65666E675F9E}" srcOrd="0" destOrd="0" presId="urn:microsoft.com/office/officeart/2005/8/layout/hierarchy1"/>
    <dgm:cxn modelId="{E9FB481F-B53C-49DE-836D-77C363B70B68}" type="presOf" srcId="{F0E26BD2-ECD1-4E2F-96F6-C94A1A96FBDC}" destId="{4F366CDB-517C-4012-8A09-F18B981A0EE0}" srcOrd="0" destOrd="0" presId="urn:microsoft.com/office/officeart/2005/8/layout/hierarchy1"/>
    <dgm:cxn modelId="{3211AFC5-380F-4A99-9488-252F3F901FE4}" srcId="{C4E682D8-3DAB-4E6E-B7BA-4C9765451373}" destId="{73177AA7-BAA0-45AB-B502-6D8309BEFA78}" srcOrd="1" destOrd="0" parTransId="{A1424872-E566-49BA-AD47-54E82BF72A85}" sibTransId="{0E3E9551-E5E1-4582-85BE-EC55B6420CDA}"/>
    <dgm:cxn modelId="{31000F9B-41E6-49E1-90D1-D3A00B1A0B6E}" srcId="{F0E26BD2-ECD1-4E2F-96F6-C94A1A96FBDC}" destId="{C4E682D8-3DAB-4E6E-B7BA-4C9765451373}" srcOrd="0" destOrd="0" parTransId="{87E2BB88-CB14-491F-BDD5-B3409C7A0EDA}" sibTransId="{FFCF5841-FECA-4256-9F10-0C8A8B4E8313}"/>
    <dgm:cxn modelId="{6CE02CB8-5087-47CE-964D-9F6F44F5879A}" type="presOf" srcId="{73177AA7-BAA0-45AB-B502-6D8309BEFA78}" destId="{C7F70ECB-C25D-4EEA-BAED-112ED0FA0E03}" srcOrd="0" destOrd="0" presId="urn:microsoft.com/office/officeart/2005/8/layout/hierarchy1"/>
    <dgm:cxn modelId="{2A915011-BDB9-4DD4-8CA7-780EC9C6FB87}" type="presOf" srcId="{21B65A34-681F-4802-855B-AEF829120E92}" destId="{FB503196-AA6E-4D23-9ECB-E0AAED782E9C}" srcOrd="0" destOrd="0" presId="urn:microsoft.com/office/officeart/2005/8/layout/hierarchy1"/>
    <dgm:cxn modelId="{1149283B-2263-4D07-BF6E-C84EE84F5250}" type="presParOf" srcId="{4F366CDB-517C-4012-8A09-F18B981A0EE0}" destId="{392CE359-C1ED-4057-A00C-8C450F900FFB}" srcOrd="0" destOrd="0" presId="urn:microsoft.com/office/officeart/2005/8/layout/hierarchy1"/>
    <dgm:cxn modelId="{DC486B7F-44F3-4295-9DF4-28D537B35B1A}" type="presParOf" srcId="{392CE359-C1ED-4057-A00C-8C450F900FFB}" destId="{81173F45-1AB7-49FD-AFFA-6C079DEE7F87}" srcOrd="0" destOrd="0" presId="urn:microsoft.com/office/officeart/2005/8/layout/hierarchy1"/>
    <dgm:cxn modelId="{6FD21A48-13BC-4548-B07B-20F6CC3C4E79}" type="presParOf" srcId="{81173F45-1AB7-49FD-AFFA-6C079DEE7F87}" destId="{4A603CA5-DD39-4F79-8032-8AE6EDEA4D8B}" srcOrd="0" destOrd="0" presId="urn:microsoft.com/office/officeart/2005/8/layout/hierarchy1"/>
    <dgm:cxn modelId="{E1FAEF5D-3D23-4BD4-B5D4-D64D038C924D}" type="presParOf" srcId="{81173F45-1AB7-49FD-AFFA-6C079DEE7F87}" destId="{8E9BF105-A02E-4CBA-9769-536D7EB55C09}" srcOrd="1" destOrd="0" presId="urn:microsoft.com/office/officeart/2005/8/layout/hierarchy1"/>
    <dgm:cxn modelId="{10E72F1D-0782-4C65-B469-38D28DE2A2F7}" type="presParOf" srcId="{392CE359-C1ED-4057-A00C-8C450F900FFB}" destId="{73B6C366-EC5D-4736-A503-EB8F5DDBDB78}" srcOrd="1" destOrd="0" presId="urn:microsoft.com/office/officeart/2005/8/layout/hierarchy1"/>
    <dgm:cxn modelId="{98925767-3A64-4501-BBBB-82DD57B6CEA9}" type="presParOf" srcId="{73B6C366-EC5D-4736-A503-EB8F5DDBDB78}" destId="{FB503196-AA6E-4D23-9ECB-E0AAED782E9C}" srcOrd="0" destOrd="0" presId="urn:microsoft.com/office/officeart/2005/8/layout/hierarchy1"/>
    <dgm:cxn modelId="{1E9C5609-3C00-4FA8-ACCF-57EBE7AF3F0C}" type="presParOf" srcId="{73B6C366-EC5D-4736-A503-EB8F5DDBDB78}" destId="{6722AFA7-153C-4801-B28F-737B9ECDC1CD}" srcOrd="1" destOrd="0" presId="urn:microsoft.com/office/officeart/2005/8/layout/hierarchy1"/>
    <dgm:cxn modelId="{B92911C9-A07B-4358-823B-EA37A3B4A9B6}" type="presParOf" srcId="{6722AFA7-153C-4801-B28F-737B9ECDC1CD}" destId="{46B7B392-9A76-4E36-B78F-6B9915D7F664}" srcOrd="0" destOrd="0" presId="urn:microsoft.com/office/officeart/2005/8/layout/hierarchy1"/>
    <dgm:cxn modelId="{EA715A7C-DE44-48B4-8F73-D0E87A08B4E0}" type="presParOf" srcId="{46B7B392-9A76-4E36-B78F-6B9915D7F664}" destId="{3D6911CB-02D8-4475-9BFC-1521BA5BEBF3}" srcOrd="0" destOrd="0" presId="urn:microsoft.com/office/officeart/2005/8/layout/hierarchy1"/>
    <dgm:cxn modelId="{3B94C610-6508-4C53-886C-FB28593FC972}" type="presParOf" srcId="{46B7B392-9A76-4E36-B78F-6B9915D7F664}" destId="{11794791-037B-4888-AB38-65666E675F9E}" srcOrd="1" destOrd="0" presId="urn:microsoft.com/office/officeart/2005/8/layout/hierarchy1"/>
    <dgm:cxn modelId="{0D50A8D9-A4B9-43C2-BC03-CE018B4B5F1F}" type="presParOf" srcId="{6722AFA7-153C-4801-B28F-737B9ECDC1CD}" destId="{FC2000AD-3A5B-4F45-9CA3-3E9430D25EAB}" srcOrd="1" destOrd="0" presId="urn:microsoft.com/office/officeart/2005/8/layout/hierarchy1"/>
    <dgm:cxn modelId="{43538702-2A90-4BAE-BB90-ACA2B84265A8}" type="presParOf" srcId="{73B6C366-EC5D-4736-A503-EB8F5DDBDB78}" destId="{D92BD5BD-CAE1-4D9A-8396-A69D60554CD5}" srcOrd="2" destOrd="0" presId="urn:microsoft.com/office/officeart/2005/8/layout/hierarchy1"/>
    <dgm:cxn modelId="{19BB6FA9-0E12-4F9B-AC64-04E3B00091DA}" type="presParOf" srcId="{73B6C366-EC5D-4736-A503-EB8F5DDBDB78}" destId="{7781CB37-9A0B-42CA-B571-BD59F20E9DF3}" srcOrd="3" destOrd="0" presId="urn:microsoft.com/office/officeart/2005/8/layout/hierarchy1"/>
    <dgm:cxn modelId="{FA286FFD-141B-4946-B456-49818DBF5A91}" type="presParOf" srcId="{7781CB37-9A0B-42CA-B571-BD59F20E9DF3}" destId="{915D9EE1-ADC0-4F8E-BBE4-A3C7B2D49423}" srcOrd="0" destOrd="0" presId="urn:microsoft.com/office/officeart/2005/8/layout/hierarchy1"/>
    <dgm:cxn modelId="{275CD97F-AB41-4EE6-9F05-5BF826F461A7}" type="presParOf" srcId="{915D9EE1-ADC0-4F8E-BBE4-A3C7B2D49423}" destId="{D8F5A019-02A9-49E6-B7CC-CBD987C43E35}" srcOrd="0" destOrd="0" presId="urn:microsoft.com/office/officeart/2005/8/layout/hierarchy1"/>
    <dgm:cxn modelId="{3D50BB21-1800-4235-805E-723E2359F74F}" type="presParOf" srcId="{915D9EE1-ADC0-4F8E-BBE4-A3C7B2D49423}" destId="{C7F70ECB-C25D-4EEA-BAED-112ED0FA0E03}" srcOrd="1" destOrd="0" presId="urn:microsoft.com/office/officeart/2005/8/layout/hierarchy1"/>
    <dgm:cxn modelId="{A66AD59B-FD79-4CAA-B869-F513C72E4FB7}" type="presParOf" srcId="{7781CB37-9A0B-42CA-B571-BD59F20E9DF3}" destId="{2900A8FA-327F-4F9B-ADDE-D5FF5D8E82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E26BD2-ECD1-4E2F-96F6-C94A1A96FB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E682D8-3DAB-4E6E-B7BA-4C9765451373}">
      <dgm:prSet phldrT="[文本]"/>
      <dgm:spPr/>
      <dgm:t>
        <a:bodyPr/>
        <a:lstStyle/>
        <a:p>
          <a:r>
            <a:rPr lang="zh-CN" altLang="en-US" dirty="0" smtClean="0"/>
            <a:t>整数</a:t>
          </a:r>
          <a:endParaRPr lang="zh-CN" altLang="en-US" dirty="0"/>
        </a:p>
      </dgm:t>
    </dgm:pt>
    <dgm:pt modelId="{87E2BB88-CB14-491F-BDD5-B3409C7A0EDA}" type="parTrans" cxnId="{31000F9B-41E6-49E1-90D1-D3A00B1A0B6E}">
      <dgm:prSet/>
      <dgm:spPr/>
      <dgm:t>
        <a:bodyPr/>
        <a:lstStyle/>
        <a:p>
          <a:endParaRPr lang="zh-CN" altLang="en-US"/>
        </a:p>
      </dgm:t>
    </dgm:pt>
    <dgm:pt modelId="{FFCF5841-FECA-4256-9F10-0C8A8B4E8313}" type="sibTrans" cxnId="{31000F9B-41E6-49E1-90D1-D3A00B1A0B6E}">
      <dgm:prSet/>
      <dgm:spPr/>
      <dgm:t>
        <a:bodyPr/>
        <a:lstStyle/>
        <a:p>
          <a:endParaRPr lang="zh-CN" altLang="en-US"/>
        </a:p>
      </dgm:t>
    </dgm:pt>
    <dgm:pt modelId="{E2D65CF2-0EB9-4544-8970-372125249ABD}">
      <dgm:prSet phldrT="[文本]"/>
      <dgm:spPr/>
      <dgm:t>
        <a:bodyPr/>
        <a:lstStyle/>
        <a:p>
          <a:r>
            <a:rPr lang="zh-CN" altLang="en-US" dirty="0" smtClean="0"/>
            <a:t>偶数</a:t>
          </a:r>
          <a:endParaRPr lang="zh-CN" altLang="en-US" dirty="0"/>
        </a:p>
      </dgm:t>
    </dgm:pt>
    <dgm:pt modelId="{21B65A34-681F-4802-855B-AEF829120E92}" type="parTrans" cxnId="{98B48E7D-7011-41B1-8107-495EB435FCD5}">
      <dgm:prSet/>
      <dgm:spPr/>
      <dgm:t>
        <a:bodyPr/>
        <a:lstStyle/>
        <a:p>
          <a:endParaRPr lang="zh-CN" altLang="en-US"/>
        </a:p>
      </dgm:t>
    </dgm:pt>
    <dgm:pt modelId="{5CA5A8D5-05C9-48E8-8A51-32587A51311E}" type="sibTrans" cxnId="{98B48E7D-7011-41B1-8107-495EB435FCD5}">
      <dgm:prSet/>
      <dgm:spPr/>
      <dgm:t>
        <a:bodyPr/>
        <a:lstStyle/>
        <a:p>
          <a:endParaRPr lang="zh-CN" altLang="en-US"/>
        </a:p>
      </dgm:t>
    </dgm:pt>
    <dgm:pt modelId="{73177AA7-BAA0-45AB-B502-6D8309BEFA78}">
      <dgm:prSet phldrT="[文本]"/>
      <dgm:spPr/>
      <dgm:t>
        <a:bodyPr/>
        <a:lstStyle/>
        <a:p>
          <a:r>
            <a:rPr lang="zh-CN" altLang="en-US" dirty="0" smtClean="0"/>
            <a:t>奇数</a:t>
          </a:r>
          <a:endParaRPr lang="zh-CN" altLang="en-US" dirty="0"/>
        </a:p>
      </dgm:t>
    </dgm:pt>
    <dgm:pt modelId="{A1424872-E566-49BA-AD47-54E82BF72A85}" type="parTrans" cxnId="{3211AFC5-380F-4A99-9488-252F3F901FE4}">
      <dgm:prSet/>
      <dgm:spPr/>
      <dgm:t>
        <a:bodyPr/>
        <a:lstStyle/>
        <a:p>
          <a:endParaRPr lang="zh-CN" altLang="en-US"/>
        </a:p>
      </dgm:t>
    </dgm:pt>
    <dgm:pt modelId="{0E3E9551-E5E1-4582-85BE-EC55B6420CDA}" type="sibTrans" cxnId="{3211AFC5-380F-4A99-9488-252F3F901FE4}">
      <dgm:prSet/>
      <dgm:spPr/>
      <dgm:t>
        <a:bodyPr/>
        <a:lstStyle/>
        <a:p>
          <a:endParaRPr lang="zh-CN" altLang="en-US"/>
        </a:p>
      </dgm:t>
    </dgm:pt>
    <dgm:pt modelId="{4F366CDB-517C-4012-8A09-F18B981A0EE0}" type="pres">
      <dgm:prSet presAssocID="{F0E26BD2-ECD1-4E2F-96F6-C94A1A96FB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92CE359-C1ED-4057-A00C-8C450F900FFB}" type="pres">
      <dgm:prSet presAssocID="{C4E682D8-3DAB-4E6E-B7BA-4C9765451373}" presName="hierRoot1" presStyleCnt="0"/>
      <dgm:spPr/>
    </dgm:pt>
    <dgm:pt modelId="{81173F45-1AB7-49FD-AFFA-6C079DEE7F87}" type="pres">
      <dgm:prSet presAssocID="{C4E682D8-3DAB-4E6E-B7BA-4C9765451373}" presName="composite" presStyleCnt="0"/>
      <dgm:spPr/>
    </dgm:pt>
    <dgm:pt modelId="{4A603CA5-DD39-4F79-8032-8AE6EDEA4D8B}" type="pres">
      <dgm:prSet presAssocID="{C4E682D8-3DAB-4E6E-B7BA-4C9765451373}" presName="background" presStyleLbl="node0" presStyleIdx="0" presStyleCnt="1"/>
      <dgm:spPr/>
    </dgm:pt>
    <dgm:pt modelId="{8E9BF105-A02E-4CBA-9769-536D7EB55C09}" type="pres">
      <dgm:prSet presAssocID="{C4E682D8-3DAB-4E6E-B7BA-4C976545137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B6C366-EC5D-4736-A503-EB8F5DDBDB78}" type="pres">
      <dgm:prSet presAssocID="{C4E682D8-3DAB-4E6E-B7BA-4C9765451373}" presName="hierChild2" presStyleCnt="0"/>
      <dgm:spPr/>
    </dgm:pt>
    <dgm:pt modelId="{FB503196-AA6E-4D23-9ECB-E0AAED782E9C}" type="pres">
      <dgm:prSet presAssocID="{21B65A34-681F-4802-855B-AEF829120E92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6722AFA7-153C-4801-B28F-737B9ECDC1CD}" type="pres">
      <dgm:prSet presAssocID="{E2D65CF2-0EB9-4544-8970-372125249ABD}" presName="hierRoot2" presStyleCnt="0"/>
      <dgm:spPr/>
    </dgm:pt>
    <dgm:pt modelId="{46B7B392-9A76-4E36-B78F-6B9915D7F664}" type="pres">
      <dgm:prSet presAssocID="{E2D65CF2-0EB9-4544-8970-372125249ABD}" presName="composite2" presStyleCnt="0"/>
      <dgm:spPr/>
    </dgm:pt>
    <dgm:pt modelId="{3D6911CB-02D8-4475-9BFC-1521BA5BEBF3}" type="pres">
      <dgm:prSet presAssocID="{E2D65CF2-0EB9-4544-8970-372125249ABD}" presName="background2" presStyleLbl="node2" presStyleIdx="0" presStyleCnt="2"/>
      <dgm:spPr/>
    </dgm:pt>
    <dgm:pt modelId="{11794791-037B-4888-AB38-65666E675F9E}" type="pres">
      <dgm:prSet presAssocID="{E2D65CF2-0EB9-4544-8970-372125249ABD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2000AD-3A5B-4F45-9CA3-3E9430D25EAB}" type="pres">
      <dgm:prSet presAssocID="{E2D65CF2-0EB9-4544-8970-372125249ABD}" presName="hierChild3" presStyleCnt="0"/>
      <dgm:spPr/>
    </dgm:pt>
    <dgm:pt modelId="{D92BD5BD-CAE1-4D9A-8396-A69D60554CD5}" type="pres">
      <dgm:prSet presAssocID="{A1424872-E566-49BA-AD47-54E82BF72A85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7781CB37-9A0B-42CA-B571-BD59F20E9DF3}" type="pres">
      <dgm:prSet presAssocID="{73177AA7-BAA0-45AB-B502-6D8309BEFA78}" presName="hierRoot2" presStyleCnt="0"/>
      <dgm:spPr/>
    </dgm:pt>
    <dgm:pt modelId="{915D9EE1-ADC0-4F8E-BBE4-A3C7B2D49423}" type="pres">
      <dgm:prSet presAssocID="{73177AA7-BAA0-45AB-B502-6D8309BEFA78}" presName="composite2" presStyleCnt="0"/>
      <dgm:spPr/>
    </dgm:pt>
    <dgm:pt modelId="{D8F5A019-02A9-49E6-B7CC-CBD987C43E35}" type="pres">
      <dgm:prSet presAssocID="{73177AA7-BAA0-45AB-B502-6D8309BEFA78}" presName="background2" presStyleLbl="node2" presStyleIdx="1" presStyleCnt="2"/>
      <dgm:spPr/>
    </dgm:pt>
    <dgm:pt modelId="{C7F70ECB-C25D-4EEA-BAED-112ED0FA0E03}" type="pres">
      <dgm:prSet presAssocID="{73177AA7-BAA0-45AB-B502-6D8309BEFA7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00A8FA-327F-4F9B-ADDE-D5FF5D8E82A0}" type="pres">
      <dgm:prSet presAssocID="{73177AA7-BAA0-45AB-B502-6D8309BEFA78}" presName="hierChild3" presStyleCnt="0"/>
      <dgm:spPr/>
    </dgm:pt>
  </dgm:ptLst>
  <dgm:cxnLst>
    <dgm:cxn modelId="{AAF52165-0210-4D53-A10E-A762A56E1A5D}" type="presOf" srcId="{C4E682D8-3DAB-4E6E-B7BA-4C9765451373}" destId="{8E9BF105-A02E-4CBA-9769-536D7EB55C09}" srcOrd="0" destOrd="0" presId="urn:microsoft.com/office/officeart/2005/8/layout/hierarchy1"/>
    <dgm:cxn modelId="{31000F9B-41E6-49E1-90D1-D3A00B1A0B6E}" srcId="{F0E26BD2-ECD1-4E2F-96F6-C94A1A96FBDC}" destId="{C4E682D8-3DAB-4E6E-B7BA-4C9765451373}" srcOrd="0" destOrd="0" parTransId="{87E2BB88-CB14-491F-BDD5-B3409C7A0EDA}" sibTransId="{FFCF5841-FECA-4256-9F10-0C8A8B4E8313}"/>
    <dgm:cxn modelId="{F3AAABC1-5842-45BC-98B2-E134E7EB9430}" type="presOf" srcId="{73177AA7-BAA0-45AB-B502-6D8309BEFA78}" destId="{C7F70ECB-C25D-4EEA-BAED-112ED0FA0E03}" srcOrd="0" destOrd="0" presId="urn:microsoft.com/office/officeart/2005/8/layout/hierarchy1"/>
    <dgm:cxn modelId="{2A928E52-F787-4816-A438-B42EFE89D377}" type="presOf" srcId="{E2D65CF2-0EB9-4544-8970-372125249ABD}" destId="{11794791-037B-4888-AB38-65666E675F9E}" srcOrd="0" destOrd="0" presId="urn:microsoft.com/office/officeart/2005/8/layout/hierarchy1"/>
    <dgm:cxn modelId="{736B919C-D084-401C-BCA9-019A13C8FF1D}" type="presOf" srcId="{21B65A34-681F-4802-855B-AEF829120E92}" destId="{FB503196-AA6E-4D23-9ECB-E0AAED782E9C}" srcOrd="0" destOrd="0" presId="urn:microsoft.com/office/officeart/2005/8/layout/hierarchy1"/>
    <dgm:cxn modelId="{3211AFC5-380F-4A99-9488-252F3F901FE4}" srcId="{C4E682D8-3DAB-4E6E-B7BA-4C9765451373}" destId="{73177AA7-BAA0-45AB-B502-6D8309BEFA78}" srcOrd="1" destOrd="0" parTransId="{A1424872-E566-49BA-AD47-54E82BF72A85}" sibTransId="{0E3E9551-E5E1-4582-85BE-EC55B6420CDA}"/>
    <dgm:cxn modelId="{CDD7D436-73E1-4152-A0A5-F5A5A9D5A8B8}" type="presOf" srcId="{F0E26BD2-ECD1-4E2F-96F6-C94A1A96FBDC}" destId="{4F366CDB-517C-4012-8A09-F18B981A0EE0}" srcOrd="0" destOrd="0" presId="urn:microsoft.com/office/officeart/2005/8/layout/hierarchy1"/>
    <dgm:cxn modelId="{98B48E7D-7011-41B1-8107-495EB435FCD5}" srcId="{C4E682D8-3DAB-4E6E-B7BA-4C9765451373}" destId="{E2D65CF2-0EB9-4544-8970-372125249ABD}" srcOrd="0" destOrd="0" parTransId="{21B65A34-681F-4802-855B-AEF829120E92}" sibTransId="{5CA5A8D5-05C9-48E8-8A51-32587A51311E}"/>
    <dgm:cxn modelId="{85368352-5E4D-44E3-9B7F-A423512978D3}" type="presOf" srcId="{A1424872-E566-49BA-AD47-54E82BF72A85}" destId="{D92BD5BD-CAE1-4D9A-8396-A69D60554CD5}" srcOrd="0" destOrd="0" presId="urn:microsoft.com/office/officeart/2005/8/layout/hierarchy1"/>
    <dgm:cxn modelId="{4AAFDAE3-7AE2-4B3E-B8A3-BDA9A87D0CEC}" type="presParOf" srcId="{4F366CDB-517C-4012-8A09-F18B981A0EE0}" destId="{392CE359-C1ED-4057-A00C-8C450F900FFB}" srcOrd="0" destOrd="0" presId="urn:microsoft.com/office/officeart/2005/8/layout/hierarchy1"/>
    <dgm:cxn modelId="{44893733-AFB1-483E-AD29-9ED0B352597F}" type="presParOf" srcId="{392CE359-C1ED-4057-A00C-8C450F900FFB}" destId="{81173F45-1AB7-49FD-AFFA-6C079DEE7F87}" srcOrd="0" destOrd="0" presId="urn:microsoft.com/office/officeart/2005/8/layout/hierarchy1"/>
    <dgm:cxn modelId="{7488627C-9886-40E6-8C14-5DE21A769F37}" type="presParOf" srcId="{81173F45-1AB7-49FD-AFFA-6C079DEE7F87}" destId="{4A603CA5-DD39-4F79-8032-8AE6EDEA4D8B}" srcOrd="0" destOrd="0" presId="urn:microsoft.com/office/officeart/2005/8/layout/hierarchy1"/>
    <dgm:cxn modelId="{AB88B4B2-3661-4ECE-9A5D-528756D03FDE}" type="presParOf" srcId="{81173F45-1AB7-49FD-AFFA-6C079DEE7F87}" destId="{8E9BF105-A02E-4CBA-9769-536D7EB55C09}" srcOrd="1" destOrd="0" presId="urn:microsoft.com/office/officeart/2005/8/layout/hierarchy1"/>
    <dgm:cxn modelId="{6F145F77-C84E-4D59-925B-B8141F8F5C1E}" type="presParOf" srcId="{392CE359-C1ED-4057-A00C-8C450F900FFB}" destId="{73B6C366-EC5D-4736-A503-EB8F5DDBDB78}" srcOrd="1" destOrd="0" presId="urn:microsoft.com/office/officeart/2005/8/layout/hierarchy1"/>
    <dgm:cxn modelId="{099280AA-F69B-4654-8CC8-CB4D5FB09EBE}" type="presParOf" srcId="{73B6C366-EC5D-4736-A503-EB8F5DDBDB78}" destId="{FB503196-AA6E-4D23-9ECB-E0AAED782E9C}" srcOrd="0" destOrd="0" presId="urn:microsoft.com/office/officeart/2005/8/layout/hierarchy1"/>
    <dgm:cxn modelId="{E915DC9E-172F-4543-87B8-D272E1746695}" type="presParOf" srcId="{73B6C366-EC5D-4736-A503-EB8F5DDBDB78}" destId="{6722AFA7-153C-4801-B28F-737B9ECDC1CD}" srcOrd="1" destOrd="0" presId="urn:microsoft.com/office/officeart/2005/8/layout/hierarchy1"/>
    <dgm:cxn modelId="{D4842A53-7192-4F48-B276-BE98BCB5AC3E}" type="presParOf" srcId="{6722AFA7-153C-4801-B28F-737B9ECDC1CD}" destId="{46B7B392-9A76-4E36-B78F-6B9915D7F664}" srcOrd="0" destOrd="0" presId="urn:microsoft.com/office/officeart/2005/8/layout/hierarchy1"/>
    <dgm:cxn modelId="{A2E60E12-89BB-4E21-9FD0-1F1B4E74A4AC}" type="presParOf" srcId="{46B7B392-9A76-4E36-B78F-6B9915D7F664}" destId="{3D6911CB-02D8-4475-9BFC-1521BA5BEBF3}" srcOrd="0" destOrd="0" presId="urn:microsoft.com/office/officeart/2005/8/layout/hierarchy1"/>
    <dgm:cxn modelId="{A168FCD8-28ED-4E08-887A-B0377BC2D75E}" type="presParOf" srcId="{46B7B392-9A76-4E36-B78F-6B9915D7F664}" destId="{11794791-037B-4888-AB38-65666E675F9E}" srcOrd="1" destOrd="0" presId="urn:microsoft.com/office/officeart/2005/8/layout/hierarchy1"/>
    <dgm:cxn modelId="{AF463B67-2964-44FC-9069-D7F735402556}" type="presParOf" srcId="{6722AFA7-153C-4801-B28F-737B9ECDC1CD}" destId="{FC2000AD-3A5B-4F45-9CA3-3E9430D25EAB}" srcOrd="1" destOrd="0" presId="urn:microsoft.com/office/officeart/2005/8/layout/hierarchy1"/>
    <dgm:cxn modelId="{DA7F47C7-01F7-4F0C-8919-8084EBB8B640}" type="presParOf" srcId="{73B6C366-EC5D-4736-A503-EB8F5DDBDB78}" destId="{D92BD5BD-CAE1-4D9A-8396-A69D60554CD5}" srcOrd="2" destOrd="0" presId="urn:microsoft.com/office/officeart/2005/8/layout/hierarchy1"/>
    <dgm:cxn modelId="{5388907F-7C95-41C2-AC32-44A27D716B8D}" type="presParOf" srcId="{73B6C366-EC5D-4736-A503-EB8F5DDBDB78}" destId="{7781CB37-9A0B-42CA-B571-BD59F20E9DF3}" srcOrd="3" destOrd="0" presId="urn:microsoft.com/office/officeart/2005/8/layout/hierarchy1"/>
    <dgm:cxn modelId="{1D0D8E68-DE03-4413-8E9F-C18E2C74459C}" type="presParOf" srcId="{7781CB37-9A0B-42CA-B571-BD59F20E9DF3}" destId="{915D9EE1-ADC0-4F8E-BBE4-A3C7B2D49423}" srcOrd="0" destOrd="0" presId="urn:microsoft.com/office/officeart/2005/8/layout/hierarchy1"/>
    <dgm:cxn modelId="{9099EEDB-E4AA-423E-85EC-C11E74D242BB}" type="presParOf" srcId="{915D9EE1-ADC0-4F8E-BBE4-A3C7B2D49423}" destId="{D8F5A019-02A9-49E6-B7CC-CBD987C43E35}" srcOrd="0" destOrd="0" presId="urn:microsoft.com/office/officeart/2005/8/layout/hierarchy1"/>
    <dgm:cxn modelId="{B4BFB5C1-A475-4CFE-8CA5-35544DA2FE29}" type="presParOf" srcId="{915D9EE1-ADC0-4F8E-BBE4-A3C7B2D49423}" destId="{C7F70ECB-C25D-4EEA-BAED-112ED0FA0E03}" srcOrd="1" destOrd="0" presId="urn:microsoft.com/office/officeart/2005/8/layout/hierarchy1"/>
    <dgm:cxn modelId="{9309B543-D6C0-4F12-B91B-20DA7CD7D11E}" type="presParOf" srcId="{7781CB37-9A0B-42CA-B571-BD59F20E9DF3}" destId="{2900A8FA-327F-4F9B-ADDE-D5FF5D8E82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2BD5BD-CAE1-4D9A-8396-A69D60554CD5}">
      <dsp:nvSpPr>
        <dsp:cNvPr id="0" name=""/>
        <dsp:cNvSpPr/>
      </dsp:nvSpPr>
      <dsp:spPr>
        <a:xfrm>
          <a:off x="1097278" y="640303"/>
          <a:ext cx="603348" cy="287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76"/>
              </a:lnTo>
              <a:lnTo>
                <a:pt x="603348" y="195676"/>
              </a:lnTo>
              <a:lnTo>
                <a:pt x="603348" y="2871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03196-AA6E-4D23-9ECB-E0AAED782E9C}">
      <dsp:nvSpPr>
        <dsp:cNvPr id="0" name=""/>
        <dsp:cNvSpPr/>
      </dsp:nvSpPr>
      <dsp:spPr>
        <a:xfrm>
          <a:off x="493929" y="640303"/>
          <a:ext cx="603348" cy="287138"/>
        </a:xfrm>
        <a:custGeom>
          <a:avLst/>
          <a:gdLst/>
          <a:ahLst/>
          <a:cxnLst/>
          <a:rect l="0" t="0" r="0" b="0"/>
          <a:pathLst>
            <a:path>
              <a:moveTo>
                <a:pt x="603348" y="0"/>
              </a:moveTo>
              <a:lnTo>
                <a:pt x="603348" y="195676"/>
              </a:lnTo>
              <a:lnTo>
                <a:pt x="0" y="195676"/>
              </a:lnTo>
              <a:lnTo>
                <a:pt x="0" y="2871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03CA5-DD39-4F79-8032-8AE6EDEA4D8B}">
      <dsp:nvSpPr>
        <dsp:cNvPr id="0" name=""/>
        <dsp:cNvSpPr/>
      </dsp:nvSpPr>
      <dsp:spPr>
        <a:xfrm>
          <a:off x="603629" y="13369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BF105-A02E-4CBA-9769-536D7EB55C09}">
      <dsp:nvSpPr>
        <dsp:cNvPr id="0" name=""/>
        <dsp:cNvSpPr/>
      </dsp:nvSpPr>
      <dsp:spPr>
        <a:xfrm>
          <a:off x="713329" y="117584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整数</a:t>
          </a:r>
          <a:endParaRPr lang="zh-CN" altLang="en-US" sz="2600" kern="1200" dirty="0"/>
        </a:p>
      </dsp:txBody>
      <dsp:txXfrm>
        <a:off x="713329" y="117584"/>
        <a:ext cx="987297" cy="626933"/>
      </dsp:txXfrm>
    </dsp:sp>
    <dsp:sp modelId="{3D6911CB-02D8-4475-9BFC-1521BA5BEBF3}">
      <dsp:nvSpPr>
        <dsp:cNvPr id="0" name=""/>
        <dsp:cNvSpPr/>
      </dsp:nvSpPr>
      <dsp:spPr>
        <a:xfrm>
          <a:off x="281" y="927442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94791-037B-4888-AB38-65666E675F9E}">
      <dsp:nvSpPr>
        <dsp:cNvPr id="0" name=""/>
        <dsp:cNvSpPr/>
      </dsp:nvSpPr>
      <dsp:spPr>
        <a:xfrm>
          <a:off x="109980" y="1031656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偶数</a:t>
          </a:r>
          <a:endParaRPr lang="zh-CN" altLang="en-US" sz="2600" kern="1200" dirty="0"/>
        </a:p>
      </dsp:txBody>
      <dsp:txXfrm>
        <a:off x="109980" y="1031656"/>
        <a:ext cx="987297" cy="626933"/>
      </dsp:txXfrm>
    </dsp:sp>
    <dsp:sp modelId="{D8F5A019-02A9-49E6-B7CC-CBD987C43E35}">
      <dsp:nvSpPr>
        <dsp:cNvPr id="0" name=""/>
        <dsp:cNvSpPr/>
      </dsp:nvSpPr>
      <dsp:spPr>
        <a:xfrm>
          <a:off x="1206977" y="927442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70ECB-C25D-4EEA-BAED-112ED0FA0E03}">
      <dsp:nvSpPr>
        <dsp:cNvPr id="0" name=""/>
        <dsp:cNvSpPr/>
      </dsp:nvSpPr>
      <dsp:spPr>
        <a:xfrm>
          <a:off x="1316677" y="1031656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奇数</a:t>
          </a:r>
          <a:endParaRPr lang="zh-CN" altLang="en-US" sz="2600" kern="1200" dirty="0"/>
        </a:p>
      </dsp:txBody>
      <dsp:txXfrm>
        <a:off x="1316677" y="1031656"/>
        <a:ext cx="987297" cy="62693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2BD5BD-CAE1-4D9A-8396-A69D60554CD5}">
      <dsp:nvSpPr>
        <dsp:cNvPr id="0" name=""/>
        <dsp:cNvSpPr/>
      </dsp:nvSpPr>
      <dsp:spPr>
        <a:xfrm>
          <a:off x="1097278" y="640303"/>
          <a:ext cx="603348" cy="287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76"/>
              </a:lnTo>
              <a:lnTo>
                <a:pt x="603348" y="195676"/>
              </a:lnTo>
              <a:lnTo>
                <a:pt x="603348" y="2871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03196-AA6E-4D23-9ECB-E0AAED782E9C}">
      <dsp:nvSpPr>
        <dsp:cNvPr id="0" name=""/>
        <dsp:cNvSpPr/>
      </dsp:nvSpPr>
      <dsp:spPr>
        <a:xfrm>
          <a:off x="493929" y="640303"/>
          <a:ext cx="603348" cy="287138"/>
        </a:xfrm>
        <a:custGeom>
          <a:avLst/>
          <a:gdLst/>
          <a:ahLst/>
          <a:cxnLst/>
          <a:rect l="0" t="0" r="0" b="0"/>
          <a:pathLst>
            <a:path>
              <a:moveTo>
                <a:pt x="603348" y="0"/>
              </a:moveTo>
              <a:lnTo>
                <a:pt x="603348" y="195676"/>
              </a:lnTo>
              <a:lnTo>
                <a:pt x="0" y="195676"/>
              </a:lnTo>
              <a:lnTo>
                <a:pt x="0" y="2871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03CA5-DD39-4F79-8032-8AE6EDEA4D8B}">
      <dsp:nvSpPr>
        <dsp:cNvPr id="0" name=""/>
        <dsp:cNvSpPr/>
      </dsp:nvSpPr>
      <dsp:spPr>
        <a:xfrm>
          <a:off x="603629" y="13369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BF105-A02E-4CBA-9769-536D7EB55C09}">
      <dsp:nvSpPr>
        <dsp:cNvPr id="0" name=""/>
        <dsp:cNvSpPr/>
      </dsp:nvSpPr>
      <dsp:spPr>
        <a:xfrm>
          <a:off x="713329" y="117584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整数</a:t>
          </a:r>
          <a:endParaRPr lang="zh-CN" altLang="en-US" sz="2600" kern="1200" dirty="0"/>
        </a:p>
      </dsp:txBody>
      <dsp:txXfrm>
        <a:off x="713329" y="117584"/>
        <a:ext cx="987297" cy="626933"/>
      </dsp:txXfrm>
    </dsp:sp>
    <dsp:sp modelId="{3D6911CB-02D8-4475-9BFC-1521BA5BEBF3}">
      <dsp:nvSpPr>
        <dsp:cNvPr id="0" name=""/>
        <dsp:cNvSpPr/>
      </dsp:nvSpPr>
      <dsp:spPr>
        <a:xfrm>
          <a:off x="281" y="927442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94791-037B-4888-AB38-65666E675F9E}">
      <dsp:nvSpPr>
        <dsp:cNvPr id="0" name=""/>
        <dsp:cNvSpPr/>
      </dsp:nvSpPr>
      <dsp:spPr>
        <a:xfrm>
          <a:off x="109980" y="1031656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偶数</a:t>
          </a:r>
          <a:endParaRPr lang="zh-CN" altLang="en-US" sz="2600" kern="1200" dirty="0"/>
        </a:p>
      </dsp:txBody>
      <dsp:txXfrm>
        <a:off x="109980" y="1031656"/>
        <a:ext cx="987297" cy="626933"/>
      </dsp:txXfrm>
    </dsp:sp>
    <dsp:sp modelId="{D8F5A019-02A9-49E6-B7CC-CBD987C43E35}">
      <dsp:nvSpPr>
        <dsp:cNvPr id="0" name=""/>
        <dsp:cNvSpPr/>
      </dsp:nvSpPr>
      <dsp:spPr>
        <a:xfrm>
          <a:off x="1206977" y="927442"/>
          <a:ext cx="987297" cy="626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70ECB-C25D-4EEA-BAED-112ED0FA0E03}">
      <dsp:nvSpPr>
        <dsp:cNvPr id="0" name=""/>
        <dsp:cNvSpPr/>
      </dsp:nvSpPr>
      <dsp:spPr>
        <a:xfrm>
          <a:off x="1316677" y="1031656"/>
          <a:ext cx="987297" cy="626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奇数</a:t>
          </a:r>
          <a:endParaRPr lang="zh-CN" altLang="en-US" sz="2600" kern="1200" dirty="0"/>
        </a:p>
      </dsp:txBody>
      <dsp:txXfrm>
        <a:off x="1316677" y="1031656"/>
        <a:ext cx="987297" cy="626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695D4-3045-4FCE-A2AF-F9DF054CB8D6}" type="datetimeFigureOut">
              <a:rPr lang="zh-CN" altLang="en-US" smtClean="0"/>
              <a:pPr/>
              <a:t>2013/7/14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ACE8-6B74-472C-9779-BC55AA0ACA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5%81%B6%E6%95%B0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zh.wikipedia.org/wiki/%E7%B4%A0%E6%95%B0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注意整除的两个条件：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除数和被除数都是整数，除数不等于零；</a:t>
            </a:r>
            <a:r>
              <a:rPr lang="en-US" altLang="zh-CN" dirty="0" smtClean="0"/>
              <a:t>2.</a:t>
            </a:r>
            <a:r>
              <a:rPr lang="zh-CN" altLang="en-US" dirty="0" smtClean="0"/>
              <a:t>所得商是整数，且余数为零。 质疑六年级第一学期教材 </a:t>
            </a:r>
            <a:r>
              <a:rPr lang="en-US" altLang="zh-CN" dirty="0" smtClean="0"/>
              <a:t>Page6</a:t>
            </a:r>
            <a:r>
              <a:rPr lang="zh-CN" altLang="en-US" dirty="0" smtClean="0"/>
              <a:t>：一个整数的因数中，最小的是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，最大的是它本身。应该是一个正整数的因数中，最小的正因数是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，最大的正因数是它本身。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DACE8-6B74-472C-9779-BC55AA0ACA6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分清 少和多， 缺和余的关系。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DACE8-6B74-472C-9779-BC55AA0ACA6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可以扩充一个知识点：每一个因数的因数个数的和</a:t>
            </a:r>
            <a:r>
              <a:rPr lang="zh-CN" altLang="en-US" baseline="0" dirty="0" smtClean="0"/>
              <a:t> 的平方</a:t>
            </a:r>
            <a:r>
              <a:rPr lang="en-US" altLang="zh-CN" baseline="0" dirty="0" smtClean="0"/>
              <a:t>=</a:t>
            </a:r>
            <a:r>
              <a:rPr lang="zh-CN" altLang="en-US" baseline="0" smtClean="0"/>
              <a:t>每个因数的因数个数的立方</a:t>
            </a:r>
            <a:r>
              <a:rPr lang="zh-CN" altLang="en-US" baseline="0" dirty="0" smtClean="0"/>
              <a:t>和。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DACE8-6B74-472C-9779-BC55AA0ACA6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同余定理 非常重要，可以解决很多实际问题。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DACE8-6B74-472C-9779-BC55AA0ACA6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DACE8-6B74-472C-9779-BC55AA0ACA6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中国剩余定理（中国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年之前就有了）</a:t>
            </a:r>
            <a:r>
              <a:rPr lang="en-US" altLang="zh-CN" dirty="0" smtClean="0"/>
              <a:t>Chinese Remainder Theorem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DACE8-6B74-472C-9779-BC55AA0ACA6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利用同余的加性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DACE8-6B74-472C-9779-BC55AA0ACA6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利用同余的加性和乘性。最后利用</a:t>
            </a:r>
            <a:r>
              <a:rPr lang="en-US" altLang="zh-CN" dirty="0" smtClean="0"/>
              <a:t>105</a:t>
            </a:r>
            <a:r>
              <a:rPr lang="zh-CN" altLang="en-US" dirty="0" smtClean="0"/>
              <a:t>来调整所属的区域。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DACE8-6B74-472C-9779-BC55AA0ACA6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最有名的就是哥德巴赫猜想问题：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任一大于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1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偶数"/>
              </a:rPr>
              <a:t>偶数</a:t>
            </a:r>
            <a:r>
              <a:rPr lang="zh-CN" alt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，都可表示成两个</a:t>
            </a:r>
            <a:r>
              <a:rPr lang="zh-CN" altLang="en-US" sz="1200" b="1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素数"/>
              </a:rPr>
              <a:t>素数</a:t>
            </a:r>
            <a:r>
              <a:rPr lang="zh-CN" alt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DACE8-6B74-472C-9779-BC55AA0ACA6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既不是素数，也不是合数。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DACE8-6B74-472C-9779-BC55AA0ACA6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补充被</a:t>
            </a:r>
            <a:r>
              <a:rPr lang="en-US" altLang="zh-CN" dirty="0" smtClean="0"/>
              <a:t>8</a:t>
            </a:r>
            <a:r>
              <a:rPr lang="zh-CN" altLang="en-US" dirty="0" smtClean="0"/>
              <a:t>整除的规律：末位三位能被</a:t>
            </a:r>
            <a:r>
              <a:rPr lang="en-US" altLang="zh-CN" dirty="0" smtClean="0"/>
              <a:t>8</a:t>
            </a:r>
            <a:r>
              <a:rPr lang="zh-CN" altLang="en-US" dirty="0" smtClean="0"/>
              <a:t>整除。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DACE8-6B74-472C-9779-BC55AA0ACA6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5%AD%99%E5%AD%90%E7%AE%97%E7%BB%8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304255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8800" dirty="0" smtClean="0">
                <a:latin typeface="隶书" pitchFamily="49" charset="-122"/>
                <a:ea typeface="隶书" pitchFamily="49" charset="-122"/>
              </a:rPr>
              <a:t>分解素因数</a:t>
            </a:r>
            <a:endParaRPr lang="zh-CN" altLang="en-US" sz="8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933056"/>
            <a:ext cx="6400800" cy="1705744"/>
          </a:xfrm>
        </p:spPr>
        <p:txBody>
          <a:bodyPr/>
          <a:lstStyle/>
          <a:p>
            <a:r>
              <a:rPr lang="zh-CN" altLang="en-US" dirty="0" smtClean="0"/>
              <a:t>上海六年级第一学期第一章</a:t>
            </a:r>
            <a:endParaRPr lang="zh-CN" altLang="en-US" dirty="0"/>
          </a:p>
        </p:txBody>
      </p:sp>
      <p:pic>
        <p:nvPicPr>
          <p:cNvPr id="26625" name="Picture 1" descr="C:\Program Files\Microsoft Office\MEDIA\CAGCAT10\j0299587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6788" y="5033962"/>
            <a:ext cx="1827212" cy="1824038"/>
          </a:xfrm>
          <a:prstGeom prst="rect">
            <a:avLst/>
          </a:prstGeom>
          <a:noFill/>
        </p:spPr>
      </p:pic>
      <p:pic>
        <p:nvPicPr>
          <p:cNvPr id="26626" name="Picture 2" descr="C:\Program Files\Microsoft Office\MEDIA\CAGCAT10\j029889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806575" cy="1577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有多个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的整数分解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5400600" cy="4536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dirty="0" smtClean="0"/>
              <a:t>111=3x37</a:t>
            </a:r>
          </a:p>
          <a:p>
            <a:pPr algn="ctr">
              <a:buNone/>
            </a:pPr>
            <a:r>
              <a:rPr lang="en-US" altLang="zh-CN" dirty="0" smtClean="0"/>
              <a:t>1111=11x101</a:t>
            </a:r>
          </a:p>
          <a:p>
            <a:pPr algn="ctr">
              <a:buNone/>
            </a:pPr>
            <a:r>
              <a:rPr lang="en-US" altLang="zh-CN" dirty="0" smtClean="0"/>
              <a:t>11111=41x271</a:t>
            </a:r>
          </a:p>
          <a:p>
            <a:pPr algn="ctr">
              <a:buNone/>
            </a:pPr>
            <a:r>
              <a:rPr lang="en-US" altLang="zh-CN" dirty="0" smtClean="0"/>
              <a:t>111111=3x7x11x13x37</a:t>
            </a:r>
          </a:p>
          <a:p>
            <a:pPr algn="ctr">
              <a:buNone/>
            </a:pPr>
            <a:r>
              <a:rPr lang="en-US" altLang="zh-CN" dirty="0" smtClean="0"/>
              <a:t>1111111=239x4649</a:t>
            </a:r>
          </a:p>
          <a:p>
            <a:pPr algn="ctr">
              <a:buNone/>
            </a:pPr>
            <a:r>
              <a:rPr lang="en-US" altLang="zh-CN" dirty="0" smtClean="0"/>
              <a:t>11111111=11x73x101x137</a:t>
            </a:r>
          </a:p>
          <a:p>
            <a:pPr algn="ctr">
              <a:buNone/>
            </a:pPr>
            <a:r>
              <a:rPr lang="en-US" altLang="zh-CN" dirty="0" smtClean="0"/>
              <a:t>111111111=3x3x37x333667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267744" y="1484784"/>
            <a:ext cx="6876256" cy="4536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121=11</a:t>
            </a:r>
            <a:r>
              <a:rPr lang="en-US" altLang="zh-CN" sz="3200" baseline="30000" dirty="0" smtClean="0"/>
              <a:t>2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12321=111</a:t>
            </a:r>
            <a:r>
              <a:rPr lang="en-US" altLang="zh-CN" sz="3200" baseline="30000" dirty="0" smtClean="0"/>
              <a:t>2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1234321=1111</a:t>
            </a:r>
            <a:r>
              <a:rPr lang="en-US" altLang="zh-CN" sz="3200" baseline="30000" dirty="0" smtClean="0"/>
              <a:t>2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123454321=11111</a:t>
            </a:r>
            <a:r>
              <a:rPr lang="en-US" altLang="zh-CN" sz="3200" baseline="30000" dirty="0" smtClean="0"/>
              <a:t>2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12345654321=111111</a:t>
            </a:r>
            <a:r>
              <a:rPr kumimoji="0" lang="en-US" altLang="zh-CN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1234567654321=1111111</a:t>
            </a:r>
            <a:r>
              <a:rPr lang="en-US" altLang="zh-CN" sz="3200" baseline="30000" dirty="0" smtClean="0"/>
              <a:t>2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123456787654321=11111111</a:t>
            </a:r>
            <a:r>
              <a:rPr lang="en-US" altLang="zh-CN" sz="3200" baseline="30000" dirty="0" smtClean="0"/>
              <a:t>2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zh-CN" sz="3200" dirty="0" smtClean="0"/>
              <a:t>12345678987654321=111111111</a:t>
            </a:r>
            <a:r>
              <a:rPr lang="en-US" altLang="zh-CN" sz="3200" baseline="30000" dirty="0" smtClean="0"/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/>
              <a:t>整除性质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，那么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|(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|(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a-b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|(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ma+nb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m, n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是整数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是整数，那么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，那么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，那么</a:t>
            </a: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最小公倍数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]|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互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素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特别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地，若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素</a:t>
            </a:r>
            <a:r>
              <a:rPr lang="zh-CN" altLang="zh-CN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必有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6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6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3600" dirty="0" smtClean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>
                <a:latin typeface="+mn-ea"/>
                <a:ea typeface="+mn-ea"/>
              </a:rPr>
              <a:t>同余定理</a:t>
            </a:r>
            <a:endParaRPr lang="zh-CN" altLang="en-US" sz="6000" b="1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39"/>
            <a:ext cx="8229600" cy="360040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通俗地讲，同余就是多个整数被同一个数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去除，有相同的余数。如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关于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同余，可以记为：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≡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(mod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等价于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|(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a-b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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a=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b+nd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存在整数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5" name="Picture 1" descr="C:\Program Files\Microsoft Office\MEDIA\CAGCAT10\j0304933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0"/>
            <a:ext cx="1819275" cy="166846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典型例题分析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对正整数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，记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S(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的十进制表示中数码之和。证明：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9|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的充要条件是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9|S(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证明：设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x10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+…+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x10+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（这里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0≤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≤9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，且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≠0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），则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+…+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，于是有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-S(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 (10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-1)+…+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x(10-1)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　　　　①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1≤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，知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9|(10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-1)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，故①式右端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个加项中的每一个都是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的倍数，从而由整除的性质可知它们的和也能被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整除，即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9|(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-S(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。由此可易推出结论的两个方面。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费马小定理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 数论中的一个著名定理（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1636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年发现）：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整数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，质数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，如果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不是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的倍数（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是任意一个不能整除整数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的素数），则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的（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）次方被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除后余数为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记为：</a:t>
            </a:r>
          </a:p>
          <a:p>
            <a:pPr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zh-CN" alt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zh-CN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p-1</a:t>
            </a:r>
            <a:r>
              <a:rPr lang="zh-CN" alt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≡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(mod </a:t>
            </a:r>
            <a:r>
              <a:rPr lang="en-US" altLang="zh-CN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zh-CN" altLang="en-US" sz="3600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zh-CN" alt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≡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mod 7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,10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≡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 (mod 3),10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≡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 (mod 11)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等。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费马大定理（最后定理）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0928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1637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由法国数学家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Fermat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提出：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其中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&gt;2,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x, y, z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为整数。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1995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年由英国数学家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Andrew Wiles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及其学生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Richard Taylor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完成证明。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59632" y="2204864"/>
          <a:ext cx="4824536" cy="648072"/>
        </p:xfrm>
        <a:graphic>
          <a:graphicData uri="http://schemas.openxmlformats.org/presentationml/2006/ole">
            <p:oleObj spid="_x0000_s50178" name="Equation" r:id="rId3" imgW="76176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物不知数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>
                <a:solidFill>
                  <a:srgbClr val="FF0000"/>
                </a:solidFill>
                <a:hlinkClick r:id="rId3" tooltip="孙子算经"/>
              </a:rPr>
              <a:t>孙子算经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中，有一道题目叫做“物不知数”，也叫孙子问题，鬼谷算</a:t>
            </a:r>
            <a:r>
              <a:rPr lang="en-US" altLang="zh-CN" dirty="0" smtClean="0"/>
              <a:t>…</a:t>
            </a:r>
          </a:p>
          <a:p>
            <a:r>
              <a:rPr lang="zh-CN" altLang="en-US" b="1" dirty="0" smtClean="0"/>
              <a:t>有物不知其数，三三数之剩二，五五数之剩三，七七数之剩二。问物至少几何？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971600" y="3717032"/>
            <a:ext cx="3384376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翻译过来就是：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</a:rPr>
              <a:t>设物有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X,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则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①X ≡2(mod 3)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②X ≡3(mod 5)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③X ≡2(mod 7)</a:t>
            </a:r>
          </a:p>
        </p:txBody>
      </p:sp>
      <p:sp>
        <p:nvSpPr>
          <p:cNvPr id="6" name="矩形 5"/>
          <p:cNvSpPr/>
          <p:nvPr/>
        </p:nvSpPr>
        <p:spPr>
          <a:xfrm>
            <a:off x="4860032" y="3717032"/>
            <a:ext cx="3384376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中国剩余定理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Chinese Remainder Theorem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032" y="3682767"/>
            <a:ext cx="3672408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等价于同余方程组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⑴X mod 3=2</a:t>
            </a:r>
          </a:p>
          <a:p>
            <a:r>
              <a:rPr lang="en-US" altLang="zh-CN" sz="3600" b="1" dirty="0" smtClean="0"/>
              <a:t>⑵X mod 5=3</a:t>
            </a:r>
          </a:p>
          <a:p>
            <a:r>
              <a:rPr lang="en-US" altLang="zh-CN" sz="3600" b="1" dirty="0" smtClean="0"/>
              <a:t>⑶X mod 7=2</a:t>
            </a:r>
            <a:endParaRPr lang="zh-CN" altLang="en-US" sz="3600" b="1" dirty="0"/>
          </a:p>
        </p:txBody>
      </p:sp>
      <p:pic>
        <p:nvPicPr>
          <p:cNvPr id="13313" name="Picture 1" descr="C:\Program Files\Microsoft Office\MEDIA\CAGCAT10\j0286034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32656"/>
            <a:ext cx="919162" cy="885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同余加法 解法之一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648071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CN" altLang="en-US" dirty="0" smtClean="0"/>
              <a:t>同余加性，设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为三个数之和，如</a:t>
            </a:r>
            <a:r>
              <a:rPr lang="en-US" altLang="zh-CN" dirty="0" smtClean="0"/>
              <a:t>x=</a:t>
            </a:r>
            <a:r>
              <a:rPr lang="en-US" altLang="zh-CN" dirty="0" err="1" smtClean="0"/>
              <a:t>a+b+c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其中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755576" y="1988840"/>
            <a:ext cx="2592288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B0F0"/>
                </a:solidFill>
              </a:rPr>
              <a:t>a ≡2(mod 3)</a:t>
            </a:r>
          </a:p>
          <a:p>
            <a:r>
              <a:rPr lang="en-US" altLang="zh-CN" sz="3200" b="1" dirty="0" smtClean="0">
                <a:solidFill>
                  <a:srgbClr val="00B0F0"/>
                </a:solidFill>
              </a:rPr>
              <a:t>a ≡0(mod 5)</a:t>
            </a:r>
          </a:p>
          <a:p>
            <a:r>
              <a:rPr lang="en-US" altLang="zh-CN" sz="3200" b="1" dirty="0" smtClean="0">
                <a:solidFill>
                  <a:srgbClr val="00B0F0"/>
                </a:solidFill>
              </a:rPr>
              <a:t>a ≡0(mod 7)</a:t>
            </a:r>
          </a:p>
        </p:txBody>
      </p:sp>
      <p:sp>
        <p:nvSpPr>
          <p:cNvPr id="6" name="矩形 5"/>
          <p:cNvSpPr/>
          <p:nvPr/>
        </p:nvSpPr>
        <p:spPr>
          <a:xfrm>
            <a:off x="3347864" y="1988840"/>
            <a:ext cx="2592288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b ≡0(mod 3)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b ≡3(mod 5)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b ≡0(mod 7)</a:t>
            </a:r>
          </a:p>
        </p:txBody>
      </p:sp>
      <p:sp>
        <p:nvSpPr>
          <p:cNvPr id="7" name="矩形 6"/>
          <p:cNvSpPr/>
          <p:nvPr/>
        </p:nvSpPr>
        <p:spPr>
          <a:xfrm>
            <a:off x="5940152" y="1988840"/>
            <a:ext cx="2592288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accent3">
                    <a:lumMod val="75000"/>
                  </a:schemeClr>
                </a:solidFill>
              </a:rPr>
              <a:t>c ≡0(mod 3)</a:t>
            </a:r>
          </a:p>
          <a:p>
            <a:r>
              <a:rPr lang="en-US" altLang="zh-CN" sz="3200" b="1" dirty="0" smtClean="0">
                <a:solidFill>
                  <a:schemeClr val="accent3">
                    <a:lumMod val="75000"/>
                  </a:schemeClr>
                </a:solidFill>
              </a:rPr>
              <a:t>c ≡0(mod 5)</a:t>
            </a:r>
          </a:p>
          <a:p>
            <a:r>
              <a:rPr lang="en-US" altLang="zh-CN" sz="3200" b="1" dirty="0" smtClean="0">
                <a:solidFill>
                  <a:schemeClr val="accent3">
                    <a:lumMod val="75000"/>
                  </a:schemeClr>
                </a:solidFill>
              </a:rPr>
              <a:t>c ≡2(mod 7)</a:t>
            </a:r>
          </a:p>
        </p:txBody>
      </p:sp>
      <p:sp>
        <p:nvSpPr>
          <p:cNvPr id="10" name="下箭头 9"/>
          <p:cNvSpPr/>
          <p:nvPr/>
        </p:nvSpPr>
        <p:spPr>
          <a:xfrm>
            <a:off x="1619672" y="357301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4283968" y="357301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6948264" y="357301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3568" y="4077072"/>
            <a:ext cx="259228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</a:rPr>
              <a:t>a=35t, t</a:t>
            </a:r>
            <a:r>
              <a:rPr lang="zh-CN" altLang="en-US" sz="2800" b="1" dirty="0" smtClean="0">
                <a:solidFill>
                  <a:srgbClr val="00B0F0"/>
                </a:solidFill>
              </a:rPr>
              <a:t>为整数</a:t>
            </a:r>
            <a:endParaRPr lang="en-US" altLang="zh-CN" sz="2800" b="1" dirty="0" smtClean="0">
              <a:solidFill>
                <a:srgbClr val="00B0F0"/>
              </a:solidFill>
            </a:endParaRPr>
          </a:p>
          <a:p>
            <a:r>
              <a:rPr lang="en-US" altLang="zh-CN" sz="2800" b="1" dirty="0" smtClean="0">
                <a:solidFill>
                  <a:srgbClr val="00B0F0"/>
                </a:solidFill>
              </a:rPr>
              <a:t>a≡2(mod 3)</a:t>
            </a:r>
          </a:p>
        </p:txBody>
      </p:sp>
      <p:sp>
        <p:nvSpPr>
          <p:cNvPr id="14" name="矩形 13"/>
          <p:cNvSpPr/>
          <p:nvPr/>
        </p:nvSpPr>
        <p:spPr>
          <a:xfrm>
            <a:off x="3275856" y="4077072"/>
            <a:ext cx="2736304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b=21m, m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为整数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b≡3(mod 5)</a:t>
            </a:r>
          </a:p>
        </p:txBody>
      </p:sp>
      <p:sp>
        <p:nvSpPr>
          <p:cNvPr id="15" name="矩形 14"/>
          <p:cNvSpPr/>
          <p:nvPr/>
        </p:nvSpPr>
        <p:spPr>
          <a:xfrm>
            <a:off x="6012160" y="4077072"/>
            <a:ext cx="2592288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</a:rPr>
              <a:t>c=15n, n</a:t>
            </a: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</a:rPr>
              <a:t>为整数</a:t>
            </a:r>
            <a:endParaRPr lang="en-US" altLang="zh-CN" sz="28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</a:rPr>
              <a:t>c≡2(mod 7)</a:t>
            </a:r>
          </a:p>
        </p:txBody>
      </p:sp>
      <p:sp>
        <p:nvSpPr>
          <p:cNvPr id="16" name="下箭头 15"/>
          <p:cNvSpPr/>
          <p:nvPr/>
        </p:nvSpPr>
        <p:spPr>
          <a:xfrm>
            <a:off x="1547664" y="501317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4211960" y="501317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6876256" y="501317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83568" y="5517232"/>
            <a:ext cx="259228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</a:rPr>
              <a:t>a=35</a:t>
            </a:r>
          </a:p>
        </p:txBody>
      </p:sp>
      <p:sp>
        <p:nvSpPr>
          <p:cNvPr id="20" name="矩形 19"/>
          <p:cNvSpPr/>
          <p:nvPr/>
        </p:nvSpPr>
        <p:spPr>
          <a:xfrm>
            <a:off x="3275856" y="5517232"/>
            <a:ext cx="273630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b=21x3=63</a:t>
            </a:r>
          </a:p>
        </p:txBody>
      </p:sp>
      <p:sp>
        <p:nvSpPr>
          <p:cNvPr id="21" name="矩形 20"/>
          <p:cNvSpPr/>
          <p:nvPr/>
        </p:nvSpPr>
        <p:spPr>
          <a:xfrm>
            <a:off x="6012160" y="5517232"/>
            <a:ext cx="2592288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</a:rPr>
              <a:t>c=15x2=30</a:t>
            </a:r>
          </a:p>
        </p:txBody>
      </p:sp>
      <p:sp>
        <p:nvSpPr>
          <p:cNvPr id="22" name="矩形 21"/>
          <p:cNvSpPr/>
          <p:nvPr/>
        </p:nvSpPr>
        <p:spPr>
          <a:xfrm>
            <a:off x="2339752" y="6273225"/>
            <a:ext cx="4752528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x</a:t>
            </a:r>
            <a:r>
              <a:rPr lang="zh-CN" altLang="en-US" sz="3200" b="1" dirty="0" smtClean="0"/>
              <a:t>一个解为</a:t>
            </a:r>
            <a:r>
              <a:rPr lang="en-US" altLang="zh-CN" sz="3200" b="1" dirty="0" smtClean="0"/>
              <a:t>35+63+30=128</a:t>
            </a:r>
          </a:p>
        </p:txBody>
      </p:sp>
      <p:sp>
        <p:nvSpPr>
          <p:cNvPr id="23" name="矩形 22"/>
          <p:cNvSpPr/>
          <p:nvPr/>
        </p:nvSpPr>
        <p:spPr>
          <a:xfrm>
            <a:off x="2123728" y="2780928"/>
            <a:ext cx="4536504" cy="304698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/>
              <a:t>X</a:t>
            </a:r>
            <a:r>
              <a:rPr lang="zh-CN" altLang="en-US" sz="4800" b="1" dirty="0" smtClean="0"/>
              <a:t>通解为</a:t>
            </a:r>
            <a:endParaRPr lang="en-US" altLang="zh-CN" sz="4800" b="1" dirty="0" smtClean="0"/>
          </a:p>
          <a:p>
            <a:pPr algn="ctr"/>
            <a:r>
              <a:rPr lang="en-US" altLang="zh-CN" sz="4800" b="1" dirty="0" smtClean="0"/>
              <a:t>128+[3,5,7]N =128+105N</a:t>
            </a:r>
          </a:p>
          <a:p>
            <a:pPr algn="ctr"/>
            <a:r>
              <a:rPr lang="en-US" altLang="zh-CN" sz="4800" b="1" dirty="0" smtClean="0"/>
              <a:t>N</a:t>
            </a:r>
            <a:r>
              <a:rPr lang="zh-CN" altLang="en-US" sz="4800" b="1" dirty="0" smtClean="0"/>
              <a:t>为整数</a:t>
            </a:r>
            <a:endParaRPr lang="en-US" altLang="zh-CN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同余加乘法解法二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2008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CN" altLang="en-US" dirty="0" smtClean="0"/>
              <a:t>利用同余的加性和乘性，设</a:t>
            </a:r>
            <a:r>
              <a:rPr lang="en-US" altLang="zh-CN" dirty="0" smtClean="0"/>
              <a:t>x=2a+3b+2c</a:t>
            </a:r>
            <a:r>
              <a:rPr lang="zh-CN" altLang="en-US" dirty="0" smtClean="0"/>
              <a:t>，其中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1988840"/>
            <a:ext cx="2592288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a ≡1(mod 3)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a ≡0(mod 5)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a ≡0(mod 7)</a:t>
            </a:r>
          </a:p>
        </p:txBody>
      </p:sp>
      <p:sp>
        <p:nvSpPr>
          <p:cNvPr id="6" name="矩形 5"/>
          <p:cNvSpPr/>
          <p:nvPr/>
        </p:nvSpPr>
        <p:spPr>
          <a:xfrm>
            <a:off x="3347864" y="1988840"/>
            <a:ext cx="2592288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b ≡0(mod 3)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b ≡1(mod 5)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b ≡0(mod 7)</a:t>
            </a:r>
          </a:p>
        </p:txBody>
      </p:sp>
      <p:sp>
        <p:nvSpPr>
          <p:cNvPr id="7" name="矩形 6"/>
          <p:cNvSpPr/>
          <p:nvPr/>
        </p:nvSpPr>
        <p:spPr>
          <a:xfrm>
            <a:off x="5940152" y="1988840"/>
            <a:ext cx="2592288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 ≡0(mod 3)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c ≡0(mod 5)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c ≡1(mod 7)</a:t>
            </a:r>
          </a:p>
        </p:txBody>
      </p:sp>
      <p:sp>
        <p:nvSpPr>
          <p:cNvPr id="8" name="下箭头 7"/>
          <p:cNvSpPr/>
          <p:nvPr/>
        </p:nvSpPr>
        <p:spPr>
          <a:xfrm>
            <a:off x="1619672" y="357301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283968" y="357301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6948264" y="357301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3568" y="4077072"/>
            <a:ext cx="259228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a=35t, 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为整数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a≡1(mod 3)</a:t>
            </a:r>
          </a:p>
        </p:txBody>
      </p:sp>
      <p:sp>
        <p:nvSpPr>
          <p:cNvPr id="12" name="矩形 11"/>
          <p:cNvSpPr/>
          <p:nvPr/>
        </p:nvSpPr>
        <p:spPr>
          <a:xfrm>
            <a:off x="3275856" y="4077072"/>
            <a:ext cx="2736304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b=21m, m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为整数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b≡1(mod 5)</a:t>
            </a:r>
          </a:p>
        </p:txBody>
      </p:sp>
      <p:sp>
        <p:nvSpPr>
          <p:cNvPr id="13" name="矩形 12"/>
          <p:cNvSpPr/>
          <p:nvPr/>
        </p:nvSpPr>
        <p:spPr>
          <a:xfrm>
            <a:off x="6012160" y="4077072"/>
            <a:ext cx="2592288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c=15n, 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为整数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c≡1(mod 7)</a:t>
            </a:r>
          </a:p>
        </p:txBody>
      </p:sp>
      <p:sp>
        <p:nvSpPr>
          <p:cNvPr id="14" name="下箭头 13"/>
          <p:cNvSpPr/>
          <p:nvPr/>
        </p:nvSpPr>
        <p:spPr>
          <a:xfrm>
            <a:off x="1547664" y="501317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4211960" y="501317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6876256" y="5013176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3568" y="5517232"/>
            <a:ext cx="259228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a=70</a:t>
            </a:r>
          </a:p>
        </p:txBody>
      </p:sp>
      <p:sp>
        <p:nvSpPr>
          <p:cNvPr id="18" name="矩形 17"/>
          <p:cNvSpPr/>
          <p:nvPr/>
        </p:nvSpPr>
        <p:spPr>
          <a:xfrm>
            <a:off x="3275856" y="5517232"/>
            <a:ext cx="273630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b=21</a:t>
            </a:r>
          </a:p>
        </p:txBody>
      </p:sp>
      <p:sp>
        <p:nvSpPr>
          <p:cNvPr id="19" name="矩形 18"/>
          <p:cNvSpPr/>
          <p:nvPr/>
        </p:nvSpPr>
        <p:spPr>
          <a:xfrm>
            <a:off x="6012160" y="5517232"/>
            <a:ext cx="2592288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c=15</a:t>
            </a:r>
          </a:p>
        </p:txBody>
      </p:sp>
      <p:sp>
        <p:nvSpPr>
          <p:cNvPr id="20" name="矩形 19"/>
          <p:cNvSpPr/>
          <p:nvPr/>
        </p:nvSpPr>
        <p:spPr>
          <a:xfrm>
            <a:off x="1547664" y="6273225"/>
            <a:ext cx="6192688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x</a:t>
            </a:r>
            <a:r>
              <a:rPr lang="zh-CN" altLang="en-US" sz="3200" b="1" dirty="0" smtClean="0"/>
              <a:t>一个解为</a:t>
            </a:r>
            <a:r>
              <a:rPr lang="en-US" altLang="zh-CN" sz="3200" b="1" dirty="0" smtClean="0"/>
              <a:t>70x2+21x3+15x2=233</a:t>
            </a:r>
          </a:p>
        </p:txBody>
      </p:sp>
      <p:sp>
        <p:nvSpPr>
          <p:cNvPr id="21" name="矩形 20"/>
          <p:cNvSpPr/>
          <p:nvPr/>
        </p:nvSpPr>
        <p:spPr>
          <a:xfrm>
            <a:off x="1835696" y="2636912"/>
            <a:ext cx="4536504" cy="304698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/>
              <a:t>X</a:t>
            </a:r>
            <a:r>
              <a:rPr lang="zh-CN" altLang="en-US" sz="4800" b="1" dirty="0" smtClean="0"/>
              <a:t>通解为</a:t>
            </a:r>
            <a:endParaRPr lang="en-US" altLang="zh-CN" sz="4800" b="1" dirty="0" smtClean="0"/>
          </a:p>
          <a:p>
            <a:pPr algn="ctr"/>
            <a:r>
              <a:rPr lang="en-US" altLang="zh-CN" sz="4800" b="1" dirty="0" smtClean="0"/>
              <a:t>233+[3,5,7]N =233+105N</a:t>
            </a:r>
          </a:p>
          <a:p>
            <a:pPr algn="ctr"/>
            <a:r>
              <a:rPr lang="en-US" altLang="zh-CN" sz="4800" b="1" dirty="0" smtClean="0"/>
              <a:t>N</a:t>
            </a:r>
            <a:r>
              <a:rPr lang="zh-CN" altLang="en-US" sz="4800" b="1" dirty="0" smtClean="0"/>
              <a:t>为整数</a:t>
            </a:r>
            <a:endParaRPr lang="en-US" altLang="zh-CN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孙子歌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9572" y="1412776"/>
            <a:ext cx="7704856" cy="3046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</a:rPr>
              <a:t>三人同行七十稀（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70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），</a:t>
            </a:r>
            <a:endParaRPr lang="en-US" altLang="zh-CN" sz="4800" b="1" dirty="0" smtClean="0">
              <a:solidFill>
                <a:srgbClr val="FF0000"/>
              </a:solidFill>
            </a:endParaRPr>
          </a:p>
          <a:p>
            <a:r>
              <a:rPr lang="zh-CN" altLang="en-US" sz="4800" b="1" dirty="0" smtClean="0">
                <a:solidFill>
                  <a:srgbClr val="FF0000"/>
                </a:solidFill>
              </a:rPr>
              <a:t>五树梅花廿一支（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21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），</a:t>
            </a:r>
            <a:endParaRPr lang="en-US" altLang="zh-CN" sz="4800" b="1" dirty="0" smtClean="0">
              <a:solidFill>
                <a:srgbClr val="FF0000"/>
              </a:solidFill>
            </a:endParaRPr>
          </a:p>
          <a:p>
            <a:r>
              <a:rPr lang="zh-CN" altLang="en-US" sz="4800" b="1" dirty="0" smtClean="0">
                <a:solidFill>
                  <a:srgbClr val="FF0000"/>
                </a:solidFill>
              </a:rPr>
              <a:t>七子团圆正半月（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15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），</a:t>
            </a:r>
            <a:endParaRPr lang="en-US" altLang="zh-CN" sz="4800" b="1" dirty="0" smtClean="0">
              <a:solidFill>
                <a:srgbClr val="FF0000"/>
              </a:solidFill>
            </a:endParaRPr>
          </a:p>
          <a:p>
            <a:r>
              <a:rPr lang="zh-CN" altLang="en-US" sz="4800" b="1" dirty="0" smtClean="0">
                <a:solidFill>
                  <a:srgbClr val="FF0000"/>
                </a:solidFill>
              </a:rPr>
              <a:t>除百零五便得知（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105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）。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572" y="4437112"/>
            <a:ext cx="7704856" cy="230832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sz="7200" dirty="0" smtClean="0"/>
              <a:t>70x2+21x3+15x2-105=233-105=128</a:t>
            </a:r>
            <a:endParaRPr lang="zh-CN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了解整数和整除的基本特性</a:t>
            </a:r>
            <a:endParaRPr lang="en-US" altLang="zh-CN" dirty="0" smtClean="0"/>
          </a:p>
          <a:p>
            <a:r>
              <a:rPr lang="zh-CN" altLang="en-US" dirty="0" smtClean="0"/>
              <a:t>掌握被</a:t>
            </a:r>
            <a:r>
              <a:rPr lang="en-US" altLang="zh-CN" dirty="0" smtClean="0"/>
              <a:t>2,3,4,5,7,8,11…</a:t>
            </a:r>
            <a:r>
              <a:rPr lang="zh-CN" altLang="en-US" dirty="0" smtClean="0"/>
              <a:t>整除的判断方法</a:t>
            </a:r>
            <a:endParaRPr lang="en-US" altLang="zh-CN" dirty="0" smtClean="0"/>
          </a:p>
          <a:p>
            <a:r>
              <a:rPr lang="zh-CN" altLang="en-US" dirty="0" smtClean="0"/>
              <a:t>了解倍数、因数、公倍数、公约数的概念</a:t>
            </a:r>
            <a:endParaRPr lang="en-US" altLang="zh-CN" dirty="0" smtClean="0"/>
          </a:p>
          <a:p>
            <a:r>
              <a:rPr lang="zh-CN" altLang="en-US" dirty="0" smtClean="0"/>
              <a:t>掌握最小公倍数和最大公因数的求法</a:t>
            </a:r>
            <a:endParaRPr lang="en-US" altLang="zh-CN" dirty="0" smtClean="0"/>
          </a:p>
          <a:p>
            <a:r>
              <a:rPr lang="zh-CN" altLang="en-US" dirty="0" smtClean="0"/>
              <a:t>了解素数、合数概念</a:t>
            </a:r>
            <a:endParaRPr lang="en-US" altLang="zh-CN" dirty="0" smtClean="0"/>
          </a:p>
          <a:p>
            <a:r>
              <a:rPr lang="zh-CN" altLang="en-US" dirty="0" smtClean="0"/>
              <a:t>掌握基本的分解素因数方法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 descr="C:\Program Files\Microsoft Office\MEDIA\CAGCAT10\j028190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8375" y="5132388"/>
            <a:ext cx="1825625" cy="1725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,…,m</a:t>
            </a:r>
            <a:r>
              <a:rPr lang="en-US" altLang="zh-CN" baseline="-25000" dirty="0" smtClean="0"/>
              <a:t>k</a:t>
            </a:r>
            <a:r>
              <a:rPr lang="zh-CN" altLang="en-US" dirty="0" smtClean="0"/>
              <a:t>是两两互素的正整数，则对任意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,b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,…,b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同余方程组如下：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 ≡b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(mod 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x ≡b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(mod 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……</a:t>
            </a:r>
          </a:p>
          <a:p>
            <a:pPr lvl="1"/>
            <a:r>
              <a:rPr lang="en-US" altLang="zh-CN" dirty="0" smtClean="0"/>
              <a:t>x ≡b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 (mod m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) </a:t>
            </a:r>
          </a:p>
          <a:p>
            <a:r>
              <a:rPr lang="zh-CN" altLang="en-US" dirty="0" smtClean="0"/>
              <a:t>则解为</a:t>
            </a:r>
            <a:endParaRPr lang="en-US" altLang="zh-CN" dirty="0" smtClean="0"/>
          </a:p>
          <a:p>
            <a:r>
              <a:rPr lang="en-US" altLang="zh-CN" dirty="0" smtClean="0"/>
              <a:t>X=(M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’M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’M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+…+M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’M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) mod m</a:t>
            </a:r>
          </a:p>
          <a:p>
            <a:r>
              <a:rPr lang="en-US" altLang="zh-CN" dirty="0" smtClean="0"/>
              <a:t>m=m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…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k</a:t>
            </a:r>
            <a:endParaRPr lang="en-US" altLang="zh-CN" baseline="-25000" dirty="0" smtClean="0"/>
          </a:p>
          <a:p>
            <a:r>
              <a:rPr lang="en-US" altLang="zh-CN" dirty="0" smtClean="0"/>
              <a:t>M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=m/m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,  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’ mod m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(M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,m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)=1</a:t>
            </a:r>
          </a:p>
          <a:p>
            <a:r>
              <a:rPr lang="zh-CN" altLang="en-US" dirty="0" smtClean="0"/>
              <a:t>可用辗转相除法求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’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公倍数和公因数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70080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15 ÷5=3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170080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25 ÷5=5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170080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35 ÷5=7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86104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的倍数有</a:t>
            </a:r>
            <a:r>
              <a:rPr lang="en-US" altLang="zh-CN" sz="2800" dirty="0" smtClean="0"/>
              <a:t>2,4,6,8,10,12,14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4365104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</a:t>
            </a:r>
            <a:r>
              <a:rPr lang="zh-CN" altLang="en-US" sz="2800" dirty="0" smtClean="0"/>
              <a:t>的倍数有</a:t>
            </a:r>
            <a:r>
              <a:rPr lang="en-US" altLang="zh-CN" sz="2800" dirty="0" smtClean="0"/>
              <a:t>5,10,15,20,25,30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5013176"/>
            <a:ext cx="8496944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10</a:t>
            </a:r>
            <a:r>
              <a:rPr lang="zh-CN" altLang="en-US" sz="2800" b="1" dirty="0" smtClean="0"/>
              <a:t>是既是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的倍数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也是</a:t>
            </a: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的倍数，我们说</a:t>
            </a:r>
            <a:r>
              <a:rPr lang="en-US" altLang="zh-CN" sz="2800" b="1" dirty="0" smtClean="0"/>
              <a:t>10</a:t>
            </a:r>
            <a:r>
              <a:rPr lang="zh-CN" altLang="en-US" sz="2800" b="1" dirty="0" smtClean="0"/>
              <a:t>是</a:t>
            </a:r>
            <a:r>
              <a:rPr lang="en-US" altLang="zh-CN" sz="2800" b="1" dirty="0" smtClean="0"/>
              <a:t>2,5</a:t>
            </a:r>
            <a:r>
              <a:rPr lang="zh-CN" altLang="en-US" sz="2800" b="1" dirty="0" smtClean="0"/>
              <a:t>的公倍数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如果 </a:t>
            </a:r>
            <a:r>
              <a:rPr lang="en-US" altLang="zh-CN" sz="2800" b="1" dirty="0" err="1" smtClean="0"/>
              <a:t>a|c</a:t>
            </a:r>
            <a:r>
              <a:rPr lang="en-US" altLang="zh-CN" sz="2800" b="1" dirty="0" smtClean="0"/>
              <a:t>, </a:t>
            </a:r>
            <a:r>
              <a:rPr lang="en-US" altLang="zh-CN" sz="2800" b="1" dirty="0" err="1" smtClean="0"/>
              <a:t>b|c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则</a:t>
            </a:r>
            <a:r>
              <a:rPr lang="en-US" altLang="zh-CN" sz="2800" b="1" dirty="0" smtClean="0"/>
              <a:t>c</a:t>
            </a:r>
            <a:r>
              <a:rPr lang="zh-CN" altLang="en-US" sz="2800" b="1" dirty="0" smtClean="0"/>
              <a:t>是</a:t>
            </a:r>
            <a:r>
              <a:rPr lang="en-US" altLang="zh-CN" sz="2800" b="1" dirty="0" err="1" smtClean="0"/>
              <a:t>a,b</a:t>
            </a:r>
            <a:r>
              <a:rPr lang="zh-CN" altLang="en-US" sz="2800" b="1" dirty="0" smtClean="0"/>
              <a:t>的公倍数，这些公倍数中最小的那个，就是</a:t>
            </a:r>
            <a:r>
              <a:rPr lang="en-US" altLang="zh-CN" sz="2800" b="1" dirty="0" err="1" smtClean="0"/>
              <a:t>a,b</a:t>
            </a:r>
            <a:r>
              <a:rPr lang="zh-CN" altLang="en-US" sz="2800" b="1" dirty="0" smtClean="0"/>
              <a:t>的最小公倍数</a:t>
            </a:r>
            <a:r>
              <a:rPr lang="en-US" altLang="zh-CN" sz="2800" b="1" dirty="0" smtClean="0"/>
              <a:t>LCM</a:t>
            </a:r>
            <a:r>
              <a:rPr lang="zh-CN" altLang="en-US" sz="2800" b="1" dirty="0" smtClean="0"/>
              <a:t>，记为</a:t>
            </a:r>
            <a:r>
              <a:rPr lang="en-US" altLang="zh-CN" sz="2800" b="1" dirty="0" smtClean="0"/>
              <a:t>[</a:t>
            </a:r>
            <a:r>
              <a:rPr lang="en-US" altLang="zh-CN" sz="2800" b="1" dirty="0" err="1" smtClean="0"/>
              <a:t>a,b</a:t>
            </a:r>
            <a:r>
              <a:rPr lang="en-US" altLang="zh-CN" sz="2800" b="1" dirty="0" smtClean="0"/>
              <a:t>]</a:t>
            </a:r>
            <a:endParaRPr lang="zh-CN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2444695"/>
            <a:ext cx="8640960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能整除</a:t>
            </a:r>
            <a:r>
              <a:rPr lang="en-US" altLang="zh-CN" sz="2400" b="1" dirty="0" smtClean="0"/>
              <a:t>15,25,35</a:t>
            </a:r>
            <a:r>
              <a:rPr lang="zh-CN" altLang="en-US" sz="2400" b="1" dirty="0" smtClean="0"/>
              <a:t>，所以我们说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是</a:t>
            </a:r>
            <a:r>
              <a:rPr lang="en-US" altLang="zh-CN" sz="2400" b="1" dirty="0" smtClean="0"/>
              <a:t>15,25,35</a:t>
            </a:r>
            <a:r>
              <a:rPr lang="zh-CN" altLang="en-US" sz="2400" b="1" dirty="0" smtClean="0"/>
              <a:t>的公因数。用数学语言表示就是：如果 </a:t>
            </a:r>
            <a:r>
              <a:rPr lang="en-US" altLang="zh-CN" sz="2400" b="1" dirty="0" err="1" smtClean="0"/>
              <a:t>a|b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a|c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则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是</a:t>
            </a:r>
            <a:r>
              <a:rPr lang="en-US" altLang="zh-CN" sz="2400" b="1" dirty="0" smtClean="0"/>
              <a:t>b, c</a:t>
            </a:r>
            <a:r>
              <a:rPr lang="zh-CN" altLang="en-US" sz="2400" b="1" dirty="0" smtClean="0"/>
              <a:t>的公因数，这些公因数中最大的那个，就是</a:t>
            </a:r>
            <a:r>
              <a:rPr lang="en-US" altLang="zh-CN" sz="2400" b="1" dirty="0" smtClean="0"/>
              <a:t>b, c</a:t>
            </a:r>
            <a:r>
              <a:rPr lang="zh-CN" altLang="en-US" sz="2400" b="1" dirty="0" smtClean="0"/>
              <a:t>的最大公因数</a:t>
            </a:r>
            <a:r>
              <a:rPr lang="en-US" altLang="zh-CN" sz="2400" b="1" dirty="0" smtClean="0"/>
              <a:t>GCD</a:t>
            </a:r>
            <a:r>
              <a:rPr lang="zh-CN" altLang="en-US" sz="2400" b="1" dirty="0" smtClean="0"/>
              <a:t>，记为</a:t>
            </a:r>
            <a:r>
              <a:rPr lang="en-US" altLang="zh-CN" sz="2400" b="1" dirty="0" smtClean="0"/>
              <a:t>(b, c)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素数和合数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观察 </a:t>
            </a:r>
            <a:r>
              <a:rPr lang="en-US" altLang="zh-CN" sz="2800" dirty="0" smtClean="0"/>
              <a:t>1,2,3,4,5,6,7,8,9,10,11,12,13,14,15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……</a:t>
            </a:r>
            <a:r>
              <a:rPr lang="zh-CN" altLang="en-US" sz="2800" dirty="0" smtClean="0"/>
              <a:t>的因数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844824"/>
            <a:ext cx="2304256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1: 1</a:t>
            </a:r>
          </a:p>
          <a:p>
            <a:r>
              <a:rPr lang="en-US" altLang="zh-CN" sz="2000" dirty="0" smtClean="0"/>
              <a:t>2: 1,2</a:t>
            </a:r>
          </a:p>
          <a:p>
            <a:r>
              <a:rPr lang="en-US" altLang="zh-CN" sz="2000" dirty="0" smtClean="0"/>
              <a:t>3: 1,3</a:t>
            </a:r>
          </a:p>
          <a:p>
            <a:r>
              <a:rPr lang="en-US" altLang="zh-CN" sz="2000" dirty="0" smtClean="0"/>
              <a:t>4: 1,2,4</a:t>
            </a:r>
          </a:p>
          <a:p>
            <a:r>
              <a:rPr lang="en-US" altLang="zh-CN" sz="2000" dirty="0" smtClean="0"/>
              <a:t>5:1, 5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1844824"/>
            <a:ext cx="2376264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6: 1,2,3,6</a:t>
            </a:r>
          </a:p>
          <a:p>
            <a:r>
              <a:rPr lang="en-US" altLang="zh-CN" sz="2000" dirty="0" smtClean="0"/>
              <a:t>7: 1,7</a:t>
            </a:r>
          </a:p>
          <a:p>
            <a:r>
              <a:rPr lang="en-US" altLang="zh-CN" sz="2000" dirty="0" smtClean="0"/>
              <a:t>8: 1,2,4,8</a:t>
            </a:r>
          </a:p>
          <a:p>
            <a:r>
              <a:rPr lang="en-US" altLang="zh-CN" sz="2000" dirty="0" smtClean="0"/>
              <a:t>9: 1,3,9</a:t>
            </a:r>
          </a:p>
          <a:p>
            <a:r>
              <a:rPr lang="en-US" altLang="zh-CN" sz="2000" dirty="0" smtClean="0"/>
              <a:t>10:1,2,5,10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1844824"/>
            <a:ext cx="2304256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11: 1,11</a:t>
            </a:r>
          </a:p>
          <a:p>
            <a:r>
              <a:rPr lang="en-US" altLang="zh-CN" sz="2000" dirty="0" smtClean="0"/>
              <a:t>12: 1,2,3,4,6,12</a:t>
            </a:r>
          </a:p>
          <a:p>
            <a:r>
              <a:rPr lang="en-US" altLang="zh-CN" sz="2000" dirty="0" smtClean="0"/>
              <a:t>13: 1,13</a:t>
            </a:r>
          </a:p>
          <a:p>
            <a:r>
              <a:rPr lang="en-US" altLang="zh-CN" sz="2000" dirty="0" smtClean="0"/>
              <a:t>14: 1,2,7,14</a:t>
            </a:r>
          </a:p>
          <a:p>
            <a:r>
              <a:rPr lang="en-US" altLang="zh-CN" sz="2000" dirty="0" smtClean="0"/>
              <a:t>15:1,3, 5,15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3501008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观察上述正整数的因数个数，有</a:t>
            </a:r>
            <a:r>
              <a:rPr lang="en-US" altLang="zh-CN" sz="2400" dirty="0" smtClean="0"/>
              <a:t>1,2,3,4,6</a:t>
            </a:r>
            <a:r>
              <a:rPr lang="zh-CN" altLang="en-US" sz="2400" dirty="0" smtClean="0"/>
              <a:t>等，只有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和它本身这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个因数的正整数有</a:t>
            </a:r>
            <a:r>
              <a:rPr lang="en-US" altLang="zh-CN" sz="2400" dirty="0" smtClean="0"/>
              <a:t>2,3,5,7,11,13</a:t>
            </a:r>
            <a:r>
              <a:rPr lang="zh-CN" altLang="en-US" sz="2400" dirty="0" smtClean="0"/>
              <a:t>，这类数就是</a:t>
            </a:r>
            <a:r>
              <a:rPr lang="zh-CN" altLang="en-US" sz="2400" b="1" dirty="0" smtClean="0"/>
              <a:t>素数</a:t>
            </a:r>
            <a:r>
              <a:rPr lang="en-US" altLang="zh-CN" sz="2400" b="1" dirty="0" smtClean="0"/>
              <a:t>prime number,(</a:t>
            </a:r>
            <a:r>
              <a:rPr lang="zh-CN" altLang="en-US" sz="2400" b="1" dirty="0" smtClean="0"/>
              <a:t>或质数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，还有其它因数的正整数，就是</a:t>
            </a:r>
            <a:r>
              <a:rPr lang="zh-CN" altLang="en-US" sz="2400" b="1" dirty="0" smtClean="0"/>
              <a:t>合数</a:t>
            </a:r>
            <a:r>
              <a:rPr lang="en-US" altLang="zh-CN" sz="2400" b="1" dirty="0" smtClean="0"/>
              <a:t>composite number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同时规定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既不是素数，也不是合数。</a:t>
            </a:r>
            <a:endParaRPr lang="zh-CN" altLang="en-US" sz="24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4932040" y="5157192"/>
            <a:ext cx="3312368" cy="1512168"/>
            <a:chOff x="1979712" y="5229200"/>
            <a:chExt cx="3312368" cy="1512168"/>
          </a:xfrm>
        </p:grpSpPr>
        <p:sp>
          <p:nvSpPr>
            <p:cNvPr id="9" name="圆角矩形 8"/>
            <p:cNvSpPr/>
            <p:nvPr/>
          </p:nvSpPr>
          <p:spPr>
            <a:xfrm>
              <a:off x="1979712" y="6093296"/>
              <a:ext cx="1296144" cy="6480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rgbClr val="FF0000"/>
                  </a:solidFill>
                </a:rPr>
                <a:t>素数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995936" y="6093296"/>
              <a:ext cx="1296144" cy="6480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rgbClr val="FF0000"/>
                  </a:solidFill>
                </a:rPr>
                <a:t>合数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19872" y="6095037"/>
              <a:ext cx="432048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1</a:t>
              </a:r>
              <a:endParaRPr lang="zh-CN" altLang="en-US" sz="3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43808" y="5229200"/>
              <a:ext cx="1584176" cy="46166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/>
                <a:t>正整数</a:t>
              </a:r>
              <a:endParaRPr lang="zh-CN" altLang="en-US" sz="2400" b="1" dirty="0"/>
            </a:p>
          </p:txBody>
        </p:sp>
        <p:cxnSp>
          <p:nvCxnSpPr>
            <p:cNvPr id="16" name="肘形连接符 15"/>
            <p:cNvCxnSpPr>
              <a:stCxn id="9" idx="0"/>
              <a:endCxn id="10" idx="0"/>
            </p:cNvCxnSpPr>
            <p:nvPr/>
          </p:nvCxnSpPr>
          <p:spPr>
            <a:xfrm rot="5400000" flipH="1" flipV="1">
              <a:off x="3635896" y="5085184"/>
              <a:ext cx="12700" cy="2016224"/>
            </a:xfrm>
            <a:prstGeom prst="bentConnector3">
              <a:avLst>
                <a:gd name="adj1" fmla="val 180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4" idx="2"/>
              <a:endCxn id="11" idx="0"/>
            </p:cNvCxnSpPr>
            <p:nvPr/>
          </p:nvCxnSpPr>
          <p:spPr>
            <a:xfrm>
              <a:off x="3635896" y="5690865"/>
              <a:ext cx="0" cy="4041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分解素因数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>
              <a:buNone/>
            </a:pPr>
            <a:r>
              <a:rPr lang="zh-CN" altLang="zh-CN" b="1" dirty="0" smtClean="0"/>
              <a:t>算术基本定理（也叫唯一分解定理）</a:t>
            </a:r>
            <a:endParaRPr lang="zh-CN" altLang="zh-CN" dirty="0" smtClean="0"/>
          </a:p>
          <a:p>
            <a:pPr>
              <a:buNone/>
            </a:pPr>
            <a:r>
              <a:rPr lang="zh-CN" altLang="zh-CN" dirty="0" smtClean="0"/>
              <a:t>任一整数</a:t>
            </a:r>
            <a:r>
              <a:rPr lang="en-US" altLang="zh-CN" dirty="0" smtClean="0"/>
              <a:t>n&gt;1,</a:t>
            </a:r>
            <a:r>
              <a:rPr lang="zh-CN" altLang="zh-CN" dirty="0" smtClean="0"/>
              <a:t>可以分解成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75656" y="2924944"/>
          <a:ext cx="4960972" cy="725065"/>
        </p:xfrm>
        <a:graphic>
          <a:graphicData uri="http://schemas.openxmlformats.org/presentationml/2006/ole">
            <p:oleObj spid="_x0000_s2050" name="Equation" r:id="rId3" imgW="1650960" imgH="2412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3861048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其中 </a:t>
            </a:r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k</a:t>
            </a:r>
            <a:r>
              <a:rPr lang="zh-CN" altLang="en-US" sz="2800" dirty="0" smtClean="0"/>
              <a:t>是互不相同的素数，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k</a:t>
            </a:r>
            <a:r>
              <a:rPr lang="zh-CN" altLang="en-US" sz="2800" dirty="0" smtClean="0"/>
              <a:t>是正整数。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653136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此时</a:t>
            </a:r>
            <a:r>
              <a:rPr lang="zh-CN" altLang="en-US" sz="3600" b="1" dirty="0" smtClean="0"/>
              <a:t>正整数</a:t>
            </a:r>
            <a:r>
              <a:rPr lang="en-US" altLang="zh-CN" sz="3600" b="1" dirty="0" smtClean="0"/>
              <a:t>n</a:t>
            </a:r>
            <a:r>
              <a:rPr lang="zh-CN" altLang="en-US" sz="3600" b="1" dirty="0" smtClean="0"/>
              <a:t>的正约数（因数）个数</a:t>
            </a:r>
            <a:r>
              <a:rPr lang="en-US" altLang="zh-CN" sz="3600" b="1" dirty="0" smtClean="0"/>
              <a:t>f(n)</a:t>
            </a:r>
            <a:r>
              <a:rPr lang="zh-CN" altLang="en-US" sz="3600" dirty="0" smtClean="0"/>
              <a:t>为：</a:t>
            </a:r>
            <a:r>
              <a:rPr lang="en-US" altLang="zh-CN" sz="3600" dirty="0" smtClean="0"/>
              <a:t>f(n)=(1+a</a:t>
            </a:r>
            <a:r>
              <a:rPr lang="en-US" altLang="zh-CN" sz="3600" baseline="-25000" dirty="0" smtClean="0"/>
              <a:t>1</a:t>
            </a:r>
            <a:r>
              <a:rPr lang="en-US" altLang="zh-CN" sz="3600" dirty="0" smtClean="0"/>
              <a:t>) (1+a</a:t>
            </a:r>
            <a:r>
              <a:rPr lang="en-US" altLang="zh-CN" sz="3600" baseline="-25000" dirty="0" smtClean="0"/>
              <a:t>2</a:t>
            </a:r>
            <a:r>
              <a:rPr lang="en-US" altLang="zh-CN" sz="3600" dirty="0" smtClean="0"/>
              <a:t>) ……(1+a</a:t>
            </a:r>
            <a:r>
              <a:rPr lang="en-US" altLang="zh-CN" sz="3600" baseline="-25000" dirty="0" smtClean="0"/>
              <a:t>k</a:t>
            </a:r>
            <a:r>
              <a:rPr lang="en-US" altLang="zh-CN" sz="3600" dirty="0" smtClean="0"/>
              <a:t>)</a:t>
            </a:r>
          </a:p>
          <a:p>
            <a:r>
              <a:rPr lang="zh-CN" altLang="en-US" sz="3600" dirty="0" smtClean="0"/>
              <a:t>注：正约数（因数）包括了</a:t>
            </a:r>
            <a:r>
              <a:rPr lang="en-US" altLang="zh-CN" sz="3600" dirty="0" smtClean="0"/>
              <a:t>1.</a:t>
            </a:r>
            <a:endParaRPr lang="zh-CN" altLang="en-US" sz="3600" dirty="0"/>
          </a:p>
        </p:txBody>
      </p:sp>
      <p:pic>
        <p:nvPicPr>
          <p:cNvPr id="2051" name="Picture 3" descr="C:\Program Files\Microsoft Office\MEDIA\CAGCAT10\j0286068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9963" y="332656"/>
            <a:ext cx="625475" cy="936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下列说法对吗？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7"/>
            <a:ext cx="8229600" cy="2520280"/>
          </a:xfrm>
        </p:spPr>
        <p:txBody>
          <a:bodyPr/>
          <a:lstStyle/>
          <a:p>
            <a:r>
              <a:rPr lang="zh-CN" altLang="en-US" dirty="0" smtClean="0"/>
              <a:t>一个合数至少有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个不同的因数？</a:t>
            </a:r>
            <a:endParaRPr lang="en-US" altLang="zh-CN" dirty="0" smtClean="0"/>
          </a:p>
          <a:p>
            <a:r>
              <a:rPr lang="zh-CN" altLang="en-US" dirty="0" smtClean="0"/>
              <a:t>所有奇数都是素数？</a:t>
            </a:r>
            <a:endParaRPr lang="en-US" altLang="zh-CN" dirty="0" smtClean="0"/>
          </a:p>
          <a:p>
            <a:r>
              <a:rPr lang="zh-CN" altLang="en-US" dirty="0" smtClean="0"/>
              <a:t>所有偶数都是合数？</a:t>
            </a:r>
            <a:endParaRPr lang="en-US" altLang="zh-CN" dirty="0" smtClean="0"/>
          </a:p>
          <a:p>
            <a:r>
              <a:rPr lang="zh-CN" altLang="en-US" dirty="0" smtClean="0"/>
              <a:t>在正整数中，除了素数都是合数？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80312" y="1556792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312" y="2060848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×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80312" y="2636912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×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80312" y="3284984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×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46081" name="Picture 1" descr="C:\Program Files\Microsoft Office\MEDIA\CAGCAT10\j030091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8125" y="4710113"/>
            <a:ext cx="1798638" cy="1706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几个最和唯一？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960"/>
          </a:xfrm>
        </p:spPr>
        <p:txBody>
          <a:bodyPr/>
          <a:lstStyle/>
          <a:p>
            <a:r>
              <a:rPr lang="zh-CN" altLang="en-US" dirty="0" smtClean="0"/>
              <a:t>最小的合数？</a:t>
            </a:r>
            <a:endParaRPr lang="en-US" altLang="zh-CN" dirty="0" smtClean="0"/>
          </a:p>
          <a:p>
            <a:r>
              <a:rPr lang="zh-CN" altLang="en-US" dirty="0" smtClean="0"/>
              <a:t>最小的素数？</a:t>
            </a:r>
            <a:endParaRPr lang="en-US" altLang="zh-CN" dirty="0" smtClean="0"/>
          </a:p>
          <a:p>
            <a:r>
              <a:rPr lang="zh-CN" altLang="en-US" dirty="0" smtClean="0"/>
              <a:t>最小的正奇数？</a:t>
            </a:r>
            <a:endParaRPr lang="en-US" altLang="zh-CN" dirty="0" smtClean="0"/>
          </a:p>
          <a:p>
            <a:r>
              <a:rPr lang="zh-CN" altLang="en-US" dirty="0" smtClean="0"/>
              <a:t>最小的非负偶数？</a:t>
            </a:r>
            <a:endParaRPr lang="en-US" altLang="zh-CN" dirty="0" smtClean="0"/>
          </a:p>
          <a:p>
            <a:r>
              <a:rPr lang="zh-CN" altLang="en-US" dirty="0" smtClean="0"/>
              <a:t>唯一的既是素数又是偶数的数？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1628800"/>
            <a:ext cx="136815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2204864"/>
            <a:ext cx="136815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2780928"/>
            <a:ext cx="136815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2120" y="3356992"/>
            <a:ext cx="136815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16" y="3933056"/>
            <a:ext cx="1368152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44033" name="Picture 1" descr="C:\Program Files\Microsoft Office\MEDIA\CAGCAT10\j0149407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510088"/>
            <a:ext cx="1971675" cy="2347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数的整除回顾复习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1916832"/>
            <a:ext cx="100811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整除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7744" y="1484784"/>
            <a:ext cx="10081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倍数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67744" y="2276872"/>
            <a:ext cx="10081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因数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99992" y="1484784"/>
            <a:ext cx="14401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公倍数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9992" y="2276872"/>
            <a:ext cx="14401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公因数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88224" y="1484784"/>
            <a:ext cx="21602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最小公倍数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88224" y="2276872"/>
            <a:ext cx="21957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最大公因数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03648" y="3356992"/>
            <a:ext cx="12241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素数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76256" y="3140968"/>
            <a:ext cx="14401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互素数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31640" y="4365104"/>
            <a:ext cx="136815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素因数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91880" y="3356992"/>
            <a:ext cx="136815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合数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59832" y="4365104"/>
            <a:ext cx="22322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分解素因数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91680" y="5085184"/>
            <a:ext cx="40324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能被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整除的数的特点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6" name="Line 119"/>
          <p:cNvSpPr>
            <a:spLocks noChangeShapeType="1"/>
          </p:cNvSpPr>
          <p:nvPr/>
        </p:nvSpPr>
        <p:spPr bwMode="auto">
          <a:xfrm>
            <a:off x="3275856" y="2564904"/>
            <a:ext cx="12241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Line 119"/>
          <p:cNvSpPr>
            <a:spLocks noChangeShapeType="1"/>
          </p:cNvSpPr>
          <p:nvPr/>
        </p:nvSpPr>
        <p:spPr bwMode="auto">
          <a:xfrm>
            <a:off x="5940152" y="2564904"/>
            <a:ext cx="64807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119"/>
          <p:cNvSpPr>
            <a:spLocks noChangeShapeType="1"/>
          </p:cNvSpPr>
          <p:nvPr/>
        </p:nvSpPr>
        <p:spPr bwMode="auto">
          <a:xfrm>
            <a:off x="2699792" y="4653136"/>
            <a:ext cx="3600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119"/>
          <p:cNvSpPr>
            <a:spLocks noChangeShapeType="1"/>
          </p:cNvSpPr>
          <p:nvPr/>
        </p:nvSpPr>
        <p:spPr bwMode="auto">
          <a:xfrm>
            <a:off x="1403648" y="2204864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AutoShape 107"/>
          <p:cNvSpPr>
            <a:spLocks/>
          </p:cNvSpPr>
          <p:nvPr/>
        </p:nvSpPr>
        <p:spPr bwMode="auto">
          <a:xfrm>
            <a:off x="1979712" y="1484784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119"/>
          <p:cNvSpPr>
            <a:spLocks noChangeShapeType="1"/>
          </p:cNvSpPr>
          <p:nvPr/>
        </p:nvSpPr>
        <p:spPr bwMode="auto">
          <a:xfrm>
            <a:off x="3275856" y="1772816"/>
            <a:ext cx="12241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Line 119"/>
          <p:cNvSpPr>
            <a:spLocks noChangeShapeType="1"/>
          </p:cNvSpPr>
          <p:nvPr/>
        </p:nvSpPr>
        <p:spPr bwMode="auto">
          <a:xfrm>
            <a:off x="5940152" y="1772816"/>
            <a:ext cx="64807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125"/>
          <p:cNvSpPr>
            <a:spLocks noChangeShapeType="1"/>
          </p:cNvSpPr>
          <p:nvPr/>
        </p:nvSpPr>
        <p:spPr bwMode="auto">
          <a:xfrm rot="5400000">
            <a:off x="2843806" y="2996953"/>
            <a:ext cx="28803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125"/>
          <p:cNvSpPr>
            <a:spLocks noChangeShapeType="1"/>
          </p:cNvSpPr>
          <p:nvPr/>
        </p:nvSpPr>
        <p:spPr bwMode="auto">
          <a:xfrm rot="5400000">
            <a:off x="7453112" y="2996160"/>
            <a:ext cx="28803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125"/>
          <p:cNvSpPr>
            <a:spLocks noChangeShapeType="1"/>
          </p:cNvSpPr>
          <p:nvPr/>
        </p:nvSpPr>
        <p:spPr bwMode="auto">
          <a:xfrm rot="5400000">
            <a:off x="1751905" y="4160863"/>
            <a:ext cx="4572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125"/>
          <p:cNvSpPr>
            <a:spLocks noChangeShapeType="1"/>
          </p:cNvSpPr>
          <p:nvPr/>
        </p:nvSpPr>
        <p:spPr bwMode="auto">
          <a:xfrm rot="5400000">
            <a:off x="3984153" y="4160863"/>
            <a:ext cx="4572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AutoShape 126"/>
          <p:cNvSpPr>
            <a:spLocks/>
          </p:cNvSpPr>
          <p:nvPr/>
        </p:nvSpPr>
        <p:spPr bwMode="auto">
          <a:xfrm rot="5400000">
            <a:off x="2878088" y="2383160"/>
            <a:ext cx="216024" cy="173164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691680" y="5661248"/>
            <a:ext cx="38884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能被</a:t>
            </a: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</a:rPr>
              <a:t>整除的数的特点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691680" y="6237312"/>
            <a:ext cx="40324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能被</a:t>
            </a:r>
            <a:r>
              <a:rPr lang="en-US" altLang="zh-CN" sz="2000" dirty="0" smtClean="0">
                <a:solidFill>
                  <a:srgbClr val="FF0000"/>
                </a:solidFill>
              </a:rPr>
              <a:t>4,5,7,8,9,10,11</a:t>
            </a:r>
            <a:r>
              <a:rPr lang="zh-CN" altLang="en-US" sz="2000" dirty="0" smtClean="0">
                <a:solidFill>
                  <a:srgbClr val="FF0000"/>
                </a:solidFill>
              </a:rPr>
              <a:t>整除的数的特点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4" name="AutoShape 107"/>
          <p:cNvSpPr>
            <a:spLocks/>
          </p:cNvSpPr>
          <p:nvPr/>
        </p:nvSpPr>
        <p:spPr bwMode="auto">
          <a:xfrm>
            <a:off x="1475656" y="52292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135"/>
          <p:cNvSpPr>
            <a:spLocks noChangeShapeType="1"/>
          </p:cNvSpPr>
          <p:nvPr/>
        </p:nvSpPr>
        <p:spPr bwMode="auto">
          <a:xfrm>
            <a:off x="827584" y="2492896"/>
            <a:ext cx="0" cy="33843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Line 136"/>
          <p:cNvSpPr>
            <a:spLocks noChangeShapeType="1"/>
          </p:cNvSpPr>
          <p:nvPr/>
        </p:nvSpPr>
        <p:spPr bwMode="auto">
          <a:xfrm>
            <a:off x="827584" y="5877272"/>
            <a:ext cx="64807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508104" y="4725144"/>
            <a:ext cx="10081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偶数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508104" y="5445224"/>
            <a:ext cx="10081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奇数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9" name="Line 119"/>
          <p:cNvSpPr>
            <a:spLocks noChangeShapeType="1"/>
          </p:cNvSpPr>
          <p:nvPr/>
        </p:nvSpPr>
        <p:spPr bwMode="auto">
          <a:xfrm>
            <a:off x="4355976" y="5373216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AutoShape 107"/>
          <p:cNvSpPr>
            <a:spLocks/>
          </p:cNvSpPr>
          <p:nvPr/>
        </p:nvSpPr>
        <p:spPr bwMode="auto">
          <a:xfrm>
            <a:off x="5508104" y="4865712"/>
            <a:ext cx="216024" cy="101156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3009" name="Picture 1" descr="C:\Program Files\Microsoft Office\MEDIA\CAGCAT10\j0285926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6788" y="5030788"/>
            <a:ext cx="1827212" cy="1827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6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/>
      <p:bldP spid="62" grpId="0"/>
      <p:bldP spid="64" grpId="0" animBg="1"/>
      <p:bldP spid="65" grpId="0" animBg="1"/>
      <p:bldP spid="66" grpId="0" animBg="1"/>
      <p:bldP spid="67" grpId="0"/>
      <p:bldP spid="68" grpId="0"/>
      <p:bldP spid="69" grpId="0" animBg="1"/>
      <p:bldP spid="7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zh-CN" altLang="zh-CN" dirty="0" smtClean="0"/>
              <a:t>如果四个互不相同的整数</a:t>
            </a:r>
            <a:r>
              <a:rPr lang="en-US" altLang="zh-CN" dirty="0" smtClean="0"/>
              <a:t>m</a:t>
            </a:r>
            <a:r>
              <a:rPr lang="zh-CN" altLang="zh-CN" dirty="0" smtClean="0"/>
              <a:t>，</a:t>
            </a:r>
            <a:r>
              <a:rPr lang="en-US" altLang="zh-CN" dirty="0" smtClean="0"/>
              <a:t>n</a:t>
            </a:r>
            <a:r>
              <a:rPr lang="zh-CN" altLang="zh-CN" dirty="0" smtClean="0"/>
              <a:t>，</a:t>
            </a:r>
            <a:r>
              <a:rPr lang="en-US" altLang="zh-CN" dirty="0" smtClean="0"/>
              <a:t>p</a:t>
            </a:r>
            <a:r>
              <a:rPr lang="zh-CN" altLang="zh-CN" dirty="0" smtClean="0"/>
              <a:t>，</a:t>
            </a:r>
            <a:r>
              <a:rPr lang="en-US" altLang="zh-CN" dirty="0" smtClean="0"/>
              <a:t>q</a:t>
            </a:r>
            <a:r>
              <a:rPr lang="zh-CN" altLang="zh-CN" dirty="0" smtClean="0"/>
              <a:t>满足（</a:t>
            </a:r>
            <a:r>
              <a:rPr lang="en-US" altLang="zh-CN" dirty="0" smtClean="0"/>
              <a:t>9+m</a:t>
            </a:r>
            <a:r>
              <a:rPr lang="zh-CN" altLang="zh-CN" dirty="0" smtClean="0"/>
              <a:t>）（</a:t>
            </a:r>
            <a:r>
              <a:rPr lang="en-US" altLang="zh-CN" dirty="0" smtClean="0"/>
              <a:t>9+n</a:t>
            </a:r>
            <a:r>
              <a:rPr lang="zh-CN" altLang="zh-CN" dirty="0" smtClean="0"/>
              <a:t>）（</a:t>
            </a:r>
            <a:r>
              <a:rPr lang="en-US" altLang="zh-CN" dirty="0" smtClean="0"/>
              <a:t>9+p</a:t>
            </a:r>
            <a:r>
              <a:rPr lang="zh-CN" altLang="zh-CN" dirty="0" smtClean="0"/>
              <a:t>）（</a:t>
            </a:r>
            <a:r>
              <a:rPr lang="en-US" altLang="zh-CN" dirty="0" smtClean="0"/>
              <a:t>9+q</a:t>
            </a:r>
            <a:r>
              <a:rPr lang="zh-CN" altLang="zh-CN" dirty="0" smtClean="0"/>
              <a:t>）</a:t>
            </a:r>
            <a:r>
              <a:rPr lang="en-US" altLang="zh-CN" dirty="0" smtClean="0"/>
              <a:t>=9</a:t>
            </a:r>
            <a:r>
              <a:rPr lang="zh-CN" altLang="zh-CN" dirty="0" smtClean="0"/>
              <a:t>，那么</a:t>
            </a:r>
            <a:r>
              <a:rPr lang="en-US" altLang="zh-CN" dirty="0" err="1" smtClean="0"/>
              <a:t>m+n+p+q</a:t>
            </a:r>
            <a:r>
              <a:rPr lang="en-US" altLang="zh-CN" dirty="0" smtClean="0"/>
              <a:t>=</a:t>
            </a:r>
            <a:r>
              <a:rPr lang="en-US" altLang="zh-CN" u="sng" dirty="0" smtClean="0"/>
              <a:t> </a:t>
            </a:r>
            <a:r>
              <a:rPr lang="zh-CN" altLang="en-US" u="sng" dirty="0" smtClean="0"/>
              <a:t>？</a:t>
            </a:r>
            <a:endParaRPr lang="en-US" altLang="zh-CN" u="sng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501008"/>
            <a:ext cx="7272808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等式右边</a:t>
            </a:r>
            <a:r>
              <a:rPr lang="en-US" altLang="zh-CN" sz="3200" dirty="0" smtClean="0"/>
              <a:t>9</a:t>
            </a:r>
            <a:r>
              <a:rPr lang="zh-CN" altLang="en-US" sz="3200" dirty="0" smtClean="0"/>
              <a:t>，左边是四个互不相同的整数的乘积，那么</a:t>
            </a:r>
            <a:r>
              <a:rPr lang="en-US" altLang="zh-CN" sz="3200" dirty="0" smtClean="0"/>
              <a:t>9</a:t>
            </a:r>
            <a:r>
              <a:rPr lang="zh-CN" altLang="en-US" sz="3200" dirty="0" smtClean="0"/>
              <a:t>可以写成哪四个互不相同的整数的乘积呢？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5013176"/>
            <a:ext cx="7272808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9=1x(-1)x3x(-3), 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5589240"/>
            <a:ext cx="7344816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设 </a:t>
            </a:r>
            <a:r>
              <a:rPr lang="en-US" altLang="zh-CN" sz="3200" dirty="0" smtClean="0"/>
              <a:t>9+m=1, 9+n=-1, 9+p=3, 9+q=-3, </a:t>
            </a:r>
            <a:r>
              <a:rPr lang="zh-CN" altLang="en-US" sz="3200" dirty="0" smtClean="0"/>
              <a:t>四个式子相加，得到</a:t>
            </a:r>
            <a:r>
              <a:rPr lang="en-US" altLang="zh-CN" sz="3200" dirty="0" err="1" smtClean="0"/>
              <a:t>m+n+p+q</a:t>
            </a:r>
            <a:r>
              <a:rPr lang="en-US" altLang="zh-CN" sz="3200" dirty="0" smtClean="0"/>
              <a:t>=-36 </a:t>
            </a:r>
            <a:endParaRPr lang="zh-CN" altLang="en-US" sz="3200" dirty="0"/>
          </a:p>
        </p:txBody>
      </p:sp>
      <p:pic>
        <p:nvPicPr>
          <p:cNvPr id="41985" name="Picture 1" descr="C:\Program Files\Microsoft Office\MEDIA\CAGCAT10\j030148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60648"/>
            <a:ext cx="1798638" cy="13382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5"/>
          </a:xfrm>
        </p:spPr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 smtClean="0"/>
              <a:t>100</a:t>
            </a:r>
            <a:r>
              <a:rPr lang="zh-CN" altLang="zh-CN" dirty="0" smtClean="0"/>
              <a:t>以内同时被</a:t>
            </a:r>
            <a:r>
              <a:rPr lang="en-US" altLang="zh-CN" dirty="0" smtClean="0"/>
              <a:t>2,3,5</a:t>
            </a:r>
            <a:r>
              <a:rPr lang="zh-CN" altLang="zh-CN" dirty="0" smtClean="0"/>
              <a:t>整除的正整数有多少个？</a:t>
            </a:r>
            <a:r>
              <a:rPr lang="en-US" altLang="zh-CN" dirty="0" smtClean="0"/>
              <a:t>1000</a:t>
            </a:r>
            <a:r>
              <a:rPr lang="zh-CN" altLang="zh-CN" dirty="0" smtClean="0"/>
              <a:t>以内同时被</a:t>
            </a:r>
            <a:r>
              <a:rPr lang="en-US" altLang="zh-CN" dirty="0" smtClean="0"/>
              <a:t>3,4,5,6</a:t>
            </a:r>
            <a:r>
              <a:rPr lang="zh-CN" altLang="zh-CN" dirty="0" smtClean="0"/>
              <a:t>整除的正整数个数？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501008"/>
            <a:ext cx="756084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因为</a:t>
            </a:r>
            <a:r>
              <a:rPr lang="en-US" altLang="zh-CN" sz="3200" dirty="0" smtClean="0"/>
              <a:t>(2,3,5)=1, [2,3,5]=30, 100/30=3…10, </a:t>
            </a:r>
            <a:r>
              <a:rPr lang="zh-CN" altLang="en-US" sz="3200" dirty="0" smtClean="0"/>
              <a:t>所以有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个，分别是</a:t>
            </a:r>
            <a:r>
              <a:rPr lang="en-US" altLang="zh-CN" sz="3200" dirty="0" smtClean="0"/>
              <a:t>30,60,90.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4725144"/>
            <a:ext cx="756084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(3,4,5,6)=1, [3,4,5,6]=60, 1000/60=16…40, </a:t>
            </a:r>
            <a:r>
              <a:rPr lang="zh-CN" altLang="en-US" sz="3200" dirty="0" smtClean="0"/>
              <a:t>所以有</a:t>
            </a:r>
            <a:r>
              <a:rPr lang="en-US" altLang="zh-CN" sz="3200" dirty="0" smtClean="0"/>
              <a:t>16</a:t>
            </a:r>
            <a:r>
              <a:rPr lang="zh-CN" altLang="en-US" sz="3200" dirty="0" smtClean="0"/>
              <a:t>个。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整除证明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zh-CN" altLang="zh-CN" dirty="0" smtClean="0"/>
              <a:t>证明：形如</a:t>
            </a:r>
            <a:r>
              <a:rPr lang="en-US" altLang="zh-CN" dirty="0" smtClean="0"/>
              <a:t>              </a:t>
            </a:r>
            <a:r>
              <a:rPr lang="zh-CN" altLang="zh-CN" dirty="0" smtClean="0"/>
              <a:t>的六位数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a≠0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一定被</a:t>
            </a:r>
            <a:r>
              <a:rPr lang="en-US" altLang="zh-CN" dirty="0" smtClean="0"/>
              <a:t>7,11,13</a:t>
            </a:r>
            <a:r>
              <a:rPr lang="zh-CN" altLang="zh-CN" dirty="0" smtClean="0"/>
              <a:t>整除。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15816" y="1556792"/>
          <a:ext cx="1255762" cy="547383"/>
        </p:xfrm>
        <a:graphic>
          <a:graphicData uri="http://schemas.openxmlformats.org/presentationml/2006/ole">
            <p:oleObj spid="_x0000_s32770" name="Equation" r:id="rId3" imgW="495000" imgH="21564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2852936"/>
            <a:ext cx="7704856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证明：显然已知六位数的奇数位数字之和等于偶数位数字之和，根据被</a:t>
            </a:r>
            <a:r>
              <a:rPr lang="en-US" altLang="zh-CN" sz="3200" dirty="0" smtClean="0"/>
              <a:t>11</a:t>
            </a:r>
            <a:r>
              <a:rPr lang="zh-CN" altLang="en-US" sz="3200" dirty="0" smtClean="0"/>
              <a:t>整除的规律，知道能被</a:t>
            </a:r>
            <a:r>
              <a:rPr lang="en-US" altLang="zh-CN" sz="3200" dirty="0" smtClean="0"/>
              <a:t>11</a:t>
            </a:r>
            <a:r>
              <a:rPr lang="zh-CN" altLang="en-US" sz="3200" dirty="0" smtClean="0"/>
              <a:t>整除。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365104"/>
            <a:ext cx="7704856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将六位数化为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进制数，</a:t>
            </a:r>
            <a:endParaRPr lang="zh-CN" altLang="en-US" sz="32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971600" y="5013175"/>
          <a:ext cx="7488832" cy="673599"/>
        </p:xfrm>
        <a:graphic>
          <a:graphicData uri="http://schemas.openxmlformats.org/presentationml/2006/ole">
            <p:oleObj spid="_x0000_s32771" name="Equation" r:id="rId4" imgW="2400120" imgH="21564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5805264"/>
            <a:ext cx="7632848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1001=7x11x13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整除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整数与整除之二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整除例题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79"/>
          </a:xfrm>
        </p:spPr>
        <p:txBody>
          <a:bodyPr/>
          <a:lstStyle/>
          <a:p>
            <a:r>
              <a:rPr lang="zh-CN" altLang="zh-CN" dirty="0" smtClean="0"/>
              <a:t>设五位数</a:t>
            </a:r>
            <a:r>
              <a:rPr lang="en-US" altLang="zh-CN" dirty="0" smtClean="0"/>
              <a:t>               </a:t>
            </a:r>
            <a:r>
              <a:rPr lang="zh-CN" altLang="zh-CN" dirty="0" smtClean="0"/>
              <a:t>被</a:t>
            </a:r>
            <a:r>
              <a:rPr lang="en-US" altLang="zh-CN" dirty="0" smtClean="0"/>
              <a:t>72</a:t>
            </a:r>
            <a:r>
              <a:rPr lang="zh-CN" altLang="zh-CN" dirty="0" smtClean="0"/>
              <a:t>整除，求数字</a:t>
            </a:r>
            <a:r>
              <a:rPr lang="en-US" altLang="zh-CN" dirty="0" smtClean="0"/>
              <a:t>x</a:t>
            </a:r>
            <a:r>
              <a:rPr lang="zh-CN" altLang="zh-CN" dirty="0" smtClean="0"/>
              <a:t>和</a:t>
            </a:r>
            <a:r>
              <a:rPr lang="en-US" altLang="zh-CN" dirty="0" smtClean="0"/>
              <a:t>y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55776" y="1484785"/>
          <a:ext cx="1224136" cy="728816"/>
        </p:xfrm>
        <a:graphic>
          <a:graphicData uri="http://schemas.openxmlformats.org/presentationml/2006/ole">
            <p:oleObj spid="_x0000_s33794" name="Equation" r:id="rId4" imgW="444240" imgH="2412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2564904"/>
            <a:ext cx="3816424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72=8x9, 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3140968"/>
            <a:ext cx="7416824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补充被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整除的规律：末尾三位数能被</a:t>
            </a:r>
            <a:r>
              <a:rPr lang="en-US" altLang="zh-CN" sz="3200" dirty="0" smtClean="0"/>
              <a:t>8 </a:t>
            </a:r>
            <a:r>
              <a:rPr lang="zh-CN" altLang="en-US" sz="3200" dirty="0" smtClean="0"/>
              <a:t>整除。简单演算，不难得出</a:t>
            </a:r>
            <a:r>
              <a:rPr lang="en-US" altLang="zh-CN" sz="3200" dirty="0" smtClean="0"/>
              <a:t>y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725144"/>
            <a:ext cx="7416824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被</a:t>
            </a:r>
            <a:r>
              <a:rPr lang="en-US" altLang="zh-CN" sz="3200" dirty="0" smtClean="0"/>
              <a:t>9</a:t>
            </a:r>
            <a:r>
              <a:rPr lang="zh-CN" altLang="en-US" sz="3200" dirty="0" smtClean="0"/>
              <a:t>整除规律是各位数字之和被</a:t>
            </a:r>
            <a:r>
              <a:rPr lang="en-US" altLang="zh-CN" sz="3200" dirty="0" smtClean="0"/>
              <a:t>9</a:t>
            </a:r>
            <a:r>
              <a:rPr lang="zh-CN" altLang="en-US" sz="3200" dirty="0" smtClean="0"/>
              <a:t>整除，即</a:t>
            </a:r>
            <a:r>
              <a:rPr lang="en-US" altLang="zh-CN" sz="3200" dirty="0" smtClean="0"/>
              <a:t>x+6+7+9+y=x+24, </a:t>
            </a:r>
            <a:r>
              <a:rPr lang="zh-CN" altLang="en-US" sz="3200" dirty="0" smtClean="0"/>
              <a:t>且</a:t>
            </a:r>
            <a:r>
              <a:rPr lang="en-US" altLang="zh-CN" sz="3200" dirty="0" smtClean="0"/>
              <a:t>0&lt;x≤9, </a:t>
            </a:r>
            <a:r>
              <a:rPr lang="zh-CN" altLang="en-US" sz="3200" dirty="0" smtClean="0"/>
              <a:t>故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4149080"/>
            <a:ext cx="3888432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y=2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5805264"/>
            <a:ext cx="396044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x=3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求余数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1396752"/>
          </a:xfrm>
        </p:spPr>
        <p:txBody>
          <a:bodyPr/>
          <a:lstStyle/>
          <a:p>
            <a:r>
              <a:rPr lang="zh-CN" altLang="zh-CN" dirty="0" smtClean="0"/>
              <a:t>令</a:t>
            </a:r>
            <a:r>
              <a:rPr lang="en-US" altLang="zh-CN" dirty="0" smtClean="0"/>
              <a:t>N= 19991999……1999</a:t>
            </a:r>
            <a:r>
              <a:rPr lang="zh-CN" altLang="zh-CN" dirty="0" smtClean="0"/>
              <a:t>（</a:t>
            </a:r>
            <a:r>
              <a:rPr lang="en-US" altLang="zh-CN" dirty="0" smtClean="0"/>
              <a:t>1999</a:t>
            </a:r>
            <a:r>
              <a:rPr lang="zh-CN" altLang="zh-CN" dirty="0" smtClean="0"/>
              <a:t>个</a:t>
            </a:r>
            <a:r>
              <a:rPr lang="en-US" altLang="zh-CN" dirty="0" smtClean="0"/>
              <a:t>1999</a:t>
            </a:r>
            <a:r>
              <a:rPr lang="zh-CN" altLang="zh-CN" dirty="0" smtClean="0"/>
              <a:t>连写）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求</a:t>
            </a:r>
            <a:r>
              <a:rPr lang="en-US" altLang="zh-CN" dirty="0" smtClean="0"/>
              <a:t>N</a:t>
            </a:r>
            <a:r>
              <a:rPr lang="zh-CN" altLang="zh-CN" dirty="0" smtClean="0"/>
              <a:t>被</a:t>
            </a:r>
            <a:r>
              <a:rPr lang="en-US" altLang="zh-CN" dirty="0" smtClean="0"/>
              <a:t>11</a:t>
            </a:r>
            <a:r>
              <a:rPr lang="zh-CN" altLang="zh-CN" dirty="0" smtClean="0"/>
              <a:t>除，所得的余数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7704856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N </a:t>
            </a:r>
            <a:r>
              <a:rPr lang="zh-CN" altLang="en-US" sz="3200" dirty="0" smtClean="0"/>
              <a:t>的奇数位数字和</a:t>
            </a:r>
            <a:r>
              <a:rPr lang="en-US" altLang="zh-CN" sz="3200" dirty="0" smtClean="0"/>
              <a:t>=(9+9)x1999, </a:t>
            </a:r>
            <a:r>
              <a:rPr lang="zh-CN" altLang="en-US" sz="3200" dirty="0" smtClean="0"/>
              <a:t>偶数位数字和</a:t>
            </a:r>
            <a:r>
              <a:rPr lang="en-US" altLang="zh-CN" sz="3200" dirty="0" smtClean="0"/>
              <a:t>=(1+9)x1999, </a:t>
            </a:r>
            <a:r>
              <a:rPr lang="zh-CN" altLang="en-US" sz="3200" dirty="0" smtClean="0"/>
              <a:t>差</a:t>
            </a:r>
            <a:r>
              <a:rPr lang="en-US" altLang="zh-CN" sz="3200" dirty="0" smtClean="0"/>
              <a:t>=8x1999 ≡ 9(mod 11)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429000"/>
            <a:ext cx="3888432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故 </a:t>
            </a:r>
            <a:r>
              <a:rPr lang="en-US" altLang="zh-CN" sz="3200" dirty="0" smtClean="0"/>
              <a:t>N ≡ 9(mod 11)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005064"/>
            <a:ext cx="7704856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证明：作</a:t>
            </a:r>
            <a:r>
              <a:rPr lang="en-US" altLang="zh-CN" sz="3200" dirty="0" smtClean="0"/>
              <a:t>N-9=19991999…1990</a:t>
            </a:r>
            <a:r>
              <a:rPr lang="zh-CN" altLang="en-US" sz="3200" dirty="0" smtClean="0"/>
              <a:t>，其奇数位数字和</a:t>
            </a:r>
            <a:r>
              <a:rPr lang="en-US" altLang="zh-CN" sz="3200" dirty="0" smtClean="0"/>
              <a:t>=(9+9)x1999-9, </a:t>
            </a:r>
            <a:r>
              <a:rPr lang="zh-CN" altLang="en-US" sz="3200" dirty="0" smtClean="0"/>
              <a:t>偶数位数字和</a:t>
            </a:r>
            <a:r>
              <a:rPr lang="en-US" altLang="zh-CN" sz="3200" dirty="0" smtClean="0"/>
              <a:t>=(1+9)x1999, </a:t>
            </a:r>
            <a:r>
              <a:rPr lang="zh-CN" altLang="en-US" sz="3200" dirty="0" smtClean="0"/>
              <a:t>差</a:t>
            </a:r>
            <a:r>
              <a:rPr lang="en-US" altLang="zh-CN" sz="3200" dirty="0" smtClean="0"/>
              <a:t>=8x1999-9=15983=1453x11 ≡ 0(mod 11)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【</a:t>
            </a:r>
            <a:r>
              <a:rPr lang="zh-CN" altLang="en-US" sz="3200" dirty="0" smtClean="0"/>
              <a:t>同余定理</a:t>
            </a:r>
            <a:r>
              <a:rPr lang="en-US" altLang="zh-CN" sz="3200" dirty="0" smtClean="0"/>
              <a:t>】</a:t>
            </a:r>
          </a:p>
          <a:p>
            <a:r>
              <a:rPr lang="zh-CN" altLang="en-US" sz="3200" dirty="0" smtClean="0"/>
              <a:t>所以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N ≡ 9(mod 11)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r>
              <a:rPr lang="zh-CN" altLang="zh-CN" dirty="0" smtClean="0"/>
              <a:t>有</a:t>
            </a:r>
            <a:r>
              <a:rPr lang="en-US" altLang="zh-CN" dirty="0" smtClean="0"/>
              <a:t>200</a:t>
            </a:r>
            <a:r>
              <a:rPr lang="zh-CN" altLang="zh-CN" dirty="0" smtClean="0"/>
              <a:t>多本书，如果</a:t>
            </a:r>
            <a:r>
              <a:rPr lang="en-US" altLang="zh-CN" dirty="0" smtClean="0"/>
              <a:t>7</a:t>
            </a:r>
            <a:r>
              <a:rPr lang="zh-CN" altLang="zh-CN" dirty="0" smtClean="0"/>
              <a:t>本</a:t>
            </a:r>
            <a:r>
              <a:rPr lang="en-US" altLang="zh-CN" dirty="0" smtClean="0"/>
              <a:t>7</a:t>
            </a:r>
            <a:r>
              <a:rPr lang="zh-CN" altLang="zh-CN" dirty="0" smtClean="0"/>
              <a:t>本的搬，则余</a:t>
            </a:r>
            <a:r>
              <a:rPr lang="en-US" altLang="zh-CN" dirty="0" smtClean="0"/>
              <a:t>5</a:t>
            </a:r>
            <a:r>
              <a:rPr lang="zh-CN" altLang="zh-CN" dirty="0" smtClean="0"/>
              <a:t>本，如果</a:t>
            </a:r>
            <a:r>
              <a:rPr lang="en-US" altLang="zh-CN" dirty="0" smtClean="0"/>
              <a:t>9</a:t>
            </a:r>
            <a:r>
              <a:rPr lang="zh-CN" altLang="zh-CN" dirty="0" smtClean="0"/>
              <a:t>本</a:t>
            </a:r>
            <a:r>
              <a:rPr lang="en-US" altLang="zh-CN" dirty="0" smtClean="0"/>
              <a:t>9</a:t>
            </a:r>
            <a:r>
              <a:rPr lang="zh-CN" altLang="zh-CN" dirty="0" smtClean="0"/>
              <a:t>本的搬，则少</a:t>
            </a:r>
            <a:r>
              <a:rPr lang="en-US" altLang="zh-CN" dirty="0" smtClean="0"/>
              <a:t>2</a:t>
            </a:r>
            <a:r>
              <a:rPr lang="zh-CN" altLang="zh-CN" dirty="0" smtClean="0"/>
              <a:t>本，问有多少本书？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924944"/>
            <a:ext cx="756084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解：如果增加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本，则正好是</a:t>
            </a:r>
            <a:r>
              <a:rPr lang="en-US" altLang="zh-CN" sz="3200" dirty="0" smtClean="0"/>
              <a:t>7,9</a:t>
            </a:r>
            <a:r>
              <a:rPr lang="zh-CN" altLang="en-US" sz="3200" dirty="0" smtClean="0"/>
              <a:t>的倍数。设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本书，则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005064"/>
            <a:ext cx="3888432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x ≡ 5(mod 7)</a:t>
            </a:r>
          </a:p>
          <a:p>
            <a:r>
              <a:rPr lang="en-US" altLang="zh-CN" sz="3200" dirty="0" smtClean="0"/>
              <a:t>x ≡ 7(mod 9)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716016" y="4005064"/>
            <a:ext cx="3672408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x +2≡ 0(mod 7)</a:t>
            </a:r>
          </a:p>
          <a:p>
            <a:r>
              <a:rPr lang="en-US" altLang="zh-CN" sz="3200" dirty="0" smtClean="0"/>
              <a:t>x +2≡ 0(mod 9)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5085184"/>
            <a:ext cx="756084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x +2=7x9n=63n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为整数</a:t>
            </a:r>
            <a:endParaRPr lang="en-US" altLang="zh-CN" sz="3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27584" y="5661248"/>
            <a:ext cx="756084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因为</a:t>
            </a:r>
            <a:r>
              <a:rPr lang="en-US" altLang="zh-CN" sz="3200" dirty="0" smtClean="0"/>
              <a:t>300&gt;x&gt;200</a:t>
            </a:r>
            <a:r>
              <a:rPr lang="zh-CN" altLang="en-US" sz="3200" dirty="0" smtClean="0"/>
              <a:t>，所以</a:t>
            </a:r>
            <a:r>
              <a:rPr lang="en-US" altLang="zh-CN" sz="3200" dirty="0" smtClean="0"/>
              <a:t>n=4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x=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250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整除应用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zh-CN" altLang="zh-CN" dirty="0" smtClean="0"/>
              <a:t>给你</a:t>
            </a:r>
            <a:r>
              <a:rPr lang="en-US" altLang="zh-CN" dirty="0" smtClean="0"/>
              <a:t>0</a:t>
            </a:r>
            <a:r>
              <a:rPr lang="zh-CN" altLang="zh-CN" dirty="0" smtClean="0"/>
              <a:t>，</a:t>
            </a:r>
            <a:r>
              <a:rPr lang="en-US" altLang="zh-CN" dirty="0" smtClean="0"/>
              <a:t>4</a:t>
            </a:r>
            <a:r>
              <a:rPr lang="zh-CN" altLang="zh-CN" dirty="0" smtClean="0"/>
              <a:t>，</a:t>
            </a:r>
            <a:r>
              <a:rPr lang="en-US" altLang="zh-CN" dirty="0" smtClean="0"/>
              <a:t>5</a:t>
            </a:r>
            <a:r>
              <a:rPr lang="zh-CN" altLang="zh-CN" dirty="0" smtClean="0"/>
              <a:t>，</a:t>
            </a:r>
            <a:r>
              <a:rPr lang="en-US" altLang="zh-CN" dirty="0" smtClean="0"/>
              <a:t>6</a:t>
            </a:r>
            <a:r>
              <a:rPr lang="zh-CN" altLang="zh-CN" dirty="0" smtClean="0"/>
              <a:t>，</a:t>
            </a:r>
            <a:r>
              <a:rPr lang="en-US" altLang="zh-CN" dirty="0" smtClean="0"/>
              <a:t>7</a:t>
            </a:r>
            <a:r>
              <a:rPr lang="zh-CN" altLang="zh-CN" dirty="0" smtClean="0"/>
              <a:t>可以组成几个能被</a:t>
            </a:r>
            <a:r>
              <a:rPr lang="en-US" altLang="zh-CN" dirty="0" smtClean="0"/>
              <a:t>4</a:t>
            </a:r>
            <a:r>
              <a:rPr lang="zh-CN" altLang="zh-CN" dirty="0" smtClean="0"/>
              <a:t>整除的三位数（没有重复数字）？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852936"/>
            <a:ext cx="7848872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解：被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整除的规律</a:t>
            </a:r>
            <a:r>
              <a:rPr lang="en-US" altLang="zh-CN" sz="3200" dirty="0" smtClean="0"/>
              <a:t>---</a:t>
            </a:r>
            <a:r>
              <a:rPr lang="zh-CN" altLang="en-US" sz="3200" dirty="0" smtClean="0"/>
              <a:t>末尾两位是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的倍数。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429000"/>
            <a:ext cx="7848872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0,4,5,6,7</a:t>
            </a:r>
            <a:r>
              <a:rPr lang="zh-CN" altLang="en-US" sz="3200" dirty="0" smtClean="0"/>
              <a:t>中取两位，是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的倍数，有</a:t>
            </a:r>
            <a:r>
              <a:rPr lang="en-US" altLang="zh-CN" sz="3200" dirty="0" smtClean="0"/>
              <a:t>40,60,04,56,64,76  </a:t>
            </a:r>
            <a:r>
              <a:rPr lang="zh-CN" altLang="en-US" sz="3200" dirty="0" smtClean="0"/>
              <a:t>一共有</a:t>
            </a:r>
            <a:r>
              <a:rPr lang="en-US" altLang="zh-CN" sz="3200" dirty="0" smtClean="0"/>
              <a:t>6</a:t>
            </a:r>
            <a:r>
              <a:rPr lang="zh-CN" altLang="en-US" sz="3200" dirty="0" smtClean="0"/>
              <a:t>个。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509120"/>
            <a:ext cx="7848872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5</a:t>
            </a:r>
            <a:r>
              <a:rPr lang="zh-CN" altLang="en-US" sz="3200" dirty="0" smtClean="0"/>
              <a:t>个数字中，先取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个组成末尾，还剩下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个，故共有</a:t>
            </a:r>
            <a:r>
              <a:rPr lang="en-US" altLang="zh-CN" sz="3200" dirty="0" smtClean="0"/>
              <a:t>6x3=18</a:t>
            </a:r>
            <a:r>
              <a:rPr lang="zh-CN" altLang="en-US" sz="3200" dirty="0" smtClean="0"/>
              <a:t>个数；</a:t>
            </a:r>
            <a:endParaRPr lang="en-US" altLang="zh-CN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27584" y="5517232"/>
            <a:ext cx="7848872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但是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位数的百位不能为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，这样的数有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个，故共有</a:t>
            </a:r>
            <a:r>
              <a:rPr lang="en-US" altLang="zh-CN" sz="3200" dirty="0" smtClean="0"/>
              <a:t>6x3-3=18-3=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15</a:t>
            </a:r>
            <a:r>
              <a:rPr lang="zh-CN" altLang="en-US" sz="3200" dirty="0" smtClean="0"/>
              <a:t>个数。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分解素因数应用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r>
              <a:rPr lang="zh-CN" altLang="zh-CN" dirty="0" smtClean="0"/>
              <a:t>能同时被</a:t>
            </a:r>
            <a:r>
              <a:rPr lang="en-US" altLang="zh-CN" dirty="0" smtClean="0"/>
              <a:t>2</a:t>
            </a:r>
            <a:r>
              <a:rPr lang="zh-CN" altLang="zh-CN" dirty="0" smtClean="0"/>
              <a:t>、</a:t>
            </a:r>
            <a:r>
              <a:rPr lang="en-US" altLang="zh-CN" dirty="0" smtClean="0"/>
              <a:t>3</a:t>
            </a:r>
            <a:r>
              <a:rPr lang="zh-CN" altLang="zh-CN" dirty="0" smtClean="0"/>
              <a:t>、</a:t>
            </a:r>
            <a:r>
              <a:rPr lang="en-US" altLang="zh-CN" dirty="0" smtClean="0"/>
              <a:t>5</a:t>
            </a:r>
            <a:r>
              <a:rPr lang="zh-CN" altLang="zh-CN" dirty="0" smtClean="0"/>
              <a:t>整除的最大四位数是</a:t>
            </a:r>
            <a:r>
              <a:rPr lang="en-US" altLang="zh-CN" dirty="0" smtClean="0"/>
              <a:t>(      ),</a:t>
            </a:r>
            <a:r>
              <a:rPr lang="zh-CN" altLang="zh-CN" dirty="0" smtClean="0"/>
              <a:t>把它分解</a:t>
            </a:r>
            <a:r>
              <a:rPr lang="zh-CN" altLang="en-US" dirty="0" smtClean="0"/>
              <a:t>素</a:t>
            </a:r>
            <a:r>
              <a:rPr lang="zh-CN" altLang="zh-CN" dirty="0" smtClean="0"/>
              <a:t>因数是</a:t>
            </a:r>
            <a:r>
              <a:rPr lang="en-US" altLang="zh-CN" dirty="0" smtClean="0"/>
              <a:t>(         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7848872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解：</a:t>
            </a:r>
            <a:r>
              <a:rPr lang="en-US" altLang="zh-CN" sz="3200" dirty="0" smtClean="0"/>
              <a:t>[2,3,5]=30, 10000/30=333…10,</a:t>
            </a:r>
          </a:p>
          <a:p>
            <a:r>
              <a:rPr lang="zh-CN" altLang="en-US" sz="3200" dirty="0" smtClean="0"/>
              <a:t>故最大四位数为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333x30=9990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r>
              <a:rPr lang="zh-CN" altLang="en-US" sz="3200" dirty="0" smtClean="0"/>
              <a:t>分解素因数为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2x3</a:t>
            </a:r>
            <a:r>
              <a:rPr lang="en-US" altLang="zh-CN" sz="3200" b="1" baseline="30000" dirty="0" smtClean="0">
                <a:solidFill>
                  <a:srgbClr val="FF0000"/>
                </a:solidFill>
              </a:rPr>
              <a:t>3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x5x37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因数个数求解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zh-CN" altLang="zh-CN" dirty="0" smtClean="0"/>
              <a:t>整数</a:t>
            </a:r>
            <a:r>
              <a:rPr lang="en-US" altLang="zh-CN" dirty="0" smtClean="0"/>
              <a:t>2012</a:t>
            </a:r>
            <a:r>
              <a:rPr lang="zh-CN" altLang="zh-CN" dirty="0" smtClean="0"/>
              <a:t>能被多少个不同的自然数整除？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564904"/>
            <a:ext cx="7848872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解：</a:t>
            </a:r>
            <a:r>
              <a:rPr lang="en-US" altLang="zh-CN" sz="3200" dirty="0" smtClean="0"/>
              <a:t>2012</a:t>
            </a:r>
            <a:r>
              <a:rPr lang="zh-CN" altLang="en-US" sz="3200" dirty="0" smtClean="0"/>
              <a:t>分解素因数为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en-US" altLang="zh-CN" sz="3200" baseline="30000" dirty="0" smtClean="0"/>
              <a:t>2</a:t>
            </a:r>
            <a:r>
              <a:rPr lang="en-US" altLang="zh-CN" sz="3200" dirty="0" smtClean="0"/>
              <a:t>x503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848872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故</a:t>
            </a:r>
            <a:r>
              <a:rPr lang="en-US" altLang="zh-CN" sz="3200" dirty="0" smtClean="0"/>
              <a:t>2012</a:t>
            </a:r>
            <a:r>
              <a:rPr lang="zh-CN" altLang="en-US" sz="3200" dirty="0" smtClean="0"/>
              <a:t>的因数个数为 （</a:t>
            </a:r>
            <a:r>
              <a:rPr lang="en-US" altLang="zh-CN" sz="3200" dirty="0" smtClean="0"/>
              <a:t>2+1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1+1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=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个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r>
              <a:rPr lang="zh-CN" altLang="en-US" sz="3200" dirty="0" smtClean="0"/>
              <a:t>它们是</a:t>
            </a:r>
            <a:r>
              <a:rPr lang="en-US" altLang="zh-CN" sz="3200" dirty="0" smtClean="0"/>
              <a:t>1,2,4,503,1006,2012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综合题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676671"/>
          </a:xfrm>
        </p:spPr>
        <p:txBody>
          <a:bodyPr/>
          <a:lstStyle/>
          <a:p>
            <a:r>
              <a:rPr lang="zh-CN" altLang="zh-CN" dirty="0" smtClean="0"/>
              <a:t>有多少个自然数除</a:t>
            </a:r>
            <a:r>
              <a:rPr lang="en-US" altLang="zh-CN" dirty="0" smtClean="0"/>
              <a:t>200</a:t>
            </a:r>
            <a:r>
              <a:rPr lang="zh-CN" altLang="zh-CN" dirty="0" smtClean="0"/>
              <a:t>，余数为</a:t>
            </a:r>
            <a:r>
              <a:rPr lang="en-US" altLang="zh-CN" dirty="0" smtClean="0"/>
              <a:t>8</a:t>
            </a:r>
            <a:r>
              <a:rPr lang="zh-CN" altLang="zh-CN" dirty="0" smtClean="0"/>
              <a:t>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801415"/>
            <a:ext cx="8496944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解：</a:t>
            </a:r>
            <a:r>
              <a:rPr lang="zh-CN" altLang="zh-CN" sz="3200" dirty="0" smtClean="0"/>
              <a:t>设</a:t>
            </a:r>
            <a:r>
              <a:rPr lang="en-US" altLang="zh-CN" sz="3200" dirty="0" smtClean="0"/>
              <a:t>n</a:t>
            </a:r>
            <a:r>
              <a:rPr lang="zh-CN" altLang="zh-CN" sz="3200" dirty="0" smtClean="0"/>
              <a:t>为满足题意的自然数，</a:t>
            </a:r>
            <a:r>
              <a:rPr lang="zh-CN" altLang="en-US" sz="3200" dirty="0" smtClean="0"/>
              <a:t>即</a:t>
            </a:r>
            <a:r>
              <a:rPr lang="en-US" altLang="zh-CN" sz="3200" dirty="0" smtClean="0"/>
              <a:t>200</a:t>
            </a:r>
            <a:r>
              <a:rPr lang="zh-CN" altLang="en-US" sz="3200" dirty="0" smtClean="0"/>
              <a:t>除以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，余数为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3528" y="2881535"/>
            <a:ext cx="8496944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sz="3200" b="1" dirty="0" smtClean="0"/>
              <a:t>则存在一个数</a:t>
            </a:r>
            <a:r>
              <a:rPr lang="en-US" altLang="zh-CN" sz="3200" b="1" dirty="0" smtClean="0"/>
              <a:t>p</a:t>
            </a:r>
            <a:r>
              <a:rPr lang="zh-CN" altLang="zh-CN" sz="3200" b="1" dirty="0" smtClean="0"/>
              <a:t>，使得</a:t>
            </a:r>
            <a:r>
              <a:rPr lang="en-US" altLang="zh-CN" sz="3200" b="1" dirty="0" smtClean="0"/>
              <a:t>200=nxp+8 </a:t>
            </a:r>
            <a:r>
              <a:rPr lang="zh-CN" altLang="zh-CN" sz="3200" b="1" dirty="0" smtClean="0"/>
              <a:t>（</a:t>
            </a:r>
            <a:r>
              <a:rPr lang="en-US" altLang="zh-CN" sz="3200" b="1" dirty="0" smtClean="0"/>
              <a:t>n&gt;8</a:t>
            </a:r>
            <a:r>
              <a:rPr lang="zh-CN" altLang="zh-CN" sz="3200" b="1" dirty="0" smtClean="0"/>
              <a:t>）</a:t>
            </a:r>
            <a:endParaRPr lang="en-US" altLang="zh-CN" sz="32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3528" y="3457599"/>
            <a:ext cx="8496944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sz="3200" dirty="0" smtClean="0"/>
              <a:t>所以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np</a:t>
            </a:r>
            <a:r>
              <a:rPr lang="en-US" altLang="zh-CN" sz="3200" dirty="0" smtClean="0"/>
              <a:t>=192, </a:t>
            </a:r>
            <a:r>
              <a:rPr lang="zh-CN" altLang="zh-CN" sz="3200" dirty="0" smtClean="0"/>
              <a:t>因此</a:t>
            </a:r>
            <a:r>
              <a:rPr lang="en-US" altLang="zh-CN" sz="3200" dirty="0" smtClean="0"/>
              <a:t>n</a:t>
            </a:r>
            <a:r>
              <a:rPr lang="zh-CN" altLang="zh-CN" sz="3200" dirty="0" smtClean="0"/>
              <a:t>应该是</a:t>
            </a:r>
            <a:r>
              <a:rPr lang="en-US" altLang="zh-CN" sz="3200" dirty="0" smtClean="0"/>
              <a:t>192</a:t>
            </a:r>
            <a:r>
              <a:rPr lang="zh-CN" altLang="zh-CN" sz="3200" dirty="0" smtClean="0"/>
              <a:t>的约数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23528" y="4033663"/>
            <a:ext cx="8496944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sz="3200" b="1" dirty="0" smtClean="0"/>
              <a:t>原问题转化为求</a:t>
            </a:r>
            <a:r>
              <a:rPr lang="en-US" altLang="zh-CN" sz="3200" b="1" dirty="0" smtClean="0"/>
              <a:t>192</a:t>
            </a:r>
            <a:r>
              <a:rPr lang="zh-CN" altLang="zh-CN" sz="3200" b="1" dirty="0" smtClean="0"/>
              <a:t>的大于</a:t>
            </a:r>
            <a:r>
              <a:rPr lang="en-US" altLang="zh-CN" sz="3200" b="1" dirty="0" smtClean="0"/>
              <a:t>8</a:t>
            </a:r>
            <a:r>
              <a:rPr lang="zh-CN" altLang="zh-CN" sz="3200" b="1" dirty="0" smtClean="0"/>
              <a:t>的约数的个数。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528" y="4609727"/>
            <a:ext cx="8496944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sz="3200" dirty="0" smtClean="0"/>
              <a:t>因为</a:t>
            </a:r>
            <a:r>
              <a:rPr lang="en-US" altLang="zh-CN" sz="3200" dirty="0" smtClean="0"/>
              <a:t> 192 = 2</a:t>
            </a:r>
            <a:r>
              <a:rPr lang="en-US" altLang="zh-CN" sz="3200" baseline="30000" dirty="0" smtClean="0"/>
              <a:t>6</a:t>
            </a:r>
            <a:r>
              <a:rPr lang="en-US" altLang="zh-CN" sz="3200" dirty="0" smtClean="0"/>
              <a:t>X3</a:t>
            </a:r>
            <a:r>
              <a:rPr lang="zh-CN" altLang="zh-CN" sz="3200" dirty="0" smtClean="0"/>
              <a:t>，所以</a:t>
            </a:r>
            <a:r>
              <a:rPr lang="en-US" altLang="zh-CN" sz="3200" dirty="0" smtClean="0"/>
              <a:t>192</a:t>
            </a:r>
            <a:r>
              <a:rPr lang="zh-CN" altLang="zh-CN" sz="3200" dirty="0" smtClean="0"/>
              <a:t>的约数个数为</a:t>
            </a:r>
            <a:r>
              <a:rPr lang="en-US" altLang="zh-CN" sz="3200" dirty="0" smtClean="0"/>
              <a:t>(6+1)x(1+1)=14</a:t>
            </a:r>
            <a:r>
              <a:rPr lang="zh-CN" altLang="zh-CN" sz="3200" dirty="0" smtClean="0"/>
              <a:t>个。</a:t>
            </a:r>
          </a:p>
          <a:p>
            <a:r>
              <a:rPr lang="zh-CN" altLang="zh-CN" sz="3200" dirty="0" smtClean="0"/>
              <a:t>另外</a:t>
            </a:r>
            <a:r>
              <a:rPr lang="en-US" altLang="zh-CN" sz="3200" dirty="0" smtClean="0"/>
              <a:t>n&gt;8, </a:t>
            </a:r>
            <a:r>
              <a:rPr lang="zh-CN" altLang="zh-CN" sz="3200" dirty="0" smtClean="0"/>
              <a:t>故小于</a:t>
            </a:r>
            <a:r>
              <a:rPr lang="en-US" altLang="zh-CN" sz="3200" dirty="0" smtClean="0"/>
              <a:t>8</a:t>
            </a:r>
            <a:r>
              <a:rPr lang="zh-CN" altLang="zh-CN" sz="3200" dirty="0" smtClean="0"/>
              <a:t>的约数：</a:t>
            </a:r>
            <a:r>
              <a:rPr lang="en-US" altLang="zh-CN" sz="3200" dirty="0" smtClean="0"/>
              <a:t>1,2,3,4,6,8</a:t>
            </a:r>
            <a:r>
              <a:rPr lang="zh-CN" altLang="zh-CN" sz="3200" dirty="0" smtClean="0"/>
              <a:t>不符合要求，故符合题意的自然数共有</a:t>
            </a:r>
            <a:r>
              <a:rPr lang="en-US" altLang="zh-CN" sz="3200" dirty="0" smtClean="0"/>
              <a:t>14-6=8</a:t>
            </a:r>
            <a:r>
              <a:rPr lang="zh-CN" altLang="zh-CN" sz="3200" dirty="0" smtClean="0"/>
              <a:t>个。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C:\Program Files\Microsoft Office\MEDIA\CAGCAT10\j0215086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988840"/>
            <a:ext cx="1660525" cy="2600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整除 </a:t>
            </a:r>
            <a:r>
              <a:rPr lang="en-US" altLang="zh-CN" dirty="0" smtClean="0">
                <a:solidFill>
                  <a:srgbClr val="FF0000"/>
                </a:solidFill>
              </a:rPr>
              <a:t>Divisibility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2952328"/>
          </a:xfrm>
        </p:spPr>
        <p:txBody>
          <a:bodyPr>
            <a:normAutofit lnSpcReduction="10000"/>
          </a:bodyPr>
          <a:lstStyle/>
          <a:p>
            <a:r>
              <a:rPr lang="zh-CN" altLang="en-US" u="heavy" dirty="0" smtClean="0">
                <a:latin typeface="Times New Roman" pitchFamily="18" charset="0"/>
                <a:cs typeface="Times New Roman" pitchFamily="18" charset="0"/>
              </a:rPr>
              <a:t>整数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除以</a:t>
            </a:r>
            <a:r>
              <a:rPr lang="zh-CN" altLang="en-US" u="dbl" dirty="0" smtClean="0">
                <a:latin typeface="Times New Roman" pitchFamily="18" charset="0"/>
                <a:cs typeface="Times New Roman" pitchFamily="18" charset="0"/>
              </a:rPr>
              <a:t>非零整数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，如果所得的商是整数且余数为零，我们就说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能被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整除，或者说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整除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整除记号   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这时</a:t>
            </a:r>
            <a:r>
              <a:rPr lang="zh-CN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倍数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因数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factor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（约数）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70080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15 ÷5=3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03848" y="170080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15 ÷0.5=30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242088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6 ÷5=1.2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242088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20 ÷3=6……2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772816"/>
            <a:ext cx="259228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能除尽并不一定是整除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95536" y="1412776"/>
            <a:ext cx="5328592" cy="2088232"/>
          </a:xfrm>
          <a:prstGeom prst="wedgeRoundRectCallout">
            <a:avLst>
              <a:gd name="adj1" fmla="val 27616"/>
              <a:gd name="adj2" fmla="val -591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/>
              <a:t>整除的两个条件：</a:t>
            </a:r>
            <a:r>
              <a:rPr lang="en-US" altLang="zh-CN" sz="3200" dirty="0" smtClean="0"/>
              <a:t>1.</a:t>
            </a:r>
            <a:r>
              <a:rPr lang="zh-CN" altLang="en-US" sz="3200" dirty="0" smtClean="0"/>
              <a:t>除数和被除数都是整数，除数不等于零；</a:t>
            </a:r>
            <a:r>
              <a:rPr lang="en-US" altLang="zh-CN" sz="3200" dirty="0" smtClean="0"/>
              <a:t>2.</a:t>
            </a:r>
            <a:r>
              <a:rPr lang="zh-CN" altLang="en-US" sz="3200" dirty="0" smtClean="0"/>
              <a:t>所得商是整数，且余数为零。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整除记忆口诀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>
            <a:noAutofit/>
          </a:bodyPr>
          <a:lstStyle/>
          <a:p>
            <a:r>
              <a:rPr lang="zh-CN" altLang="en-US" sz="4400" dirty="0" smtClean="0"/>
              <a:t>我们归纳整除的记忆口诀为：</a:t>
            </a:r>
            <a:endParaRPr lang="en-US" altLang="zh-CN" sz="4400" dirty="0" smtClean="0"/>
          </a:p>
          <a:p>
            <a:r>
              <a:rPr lang="zh-CN" altLang="en-US" sz="4400" dirty="0" smtClean="0">
                <a:solidFill>
                  <a:schemeClr val="bg1"/>
                </a:solidFill>
              </a:rPr>
              <a:t>三整余零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95536" y="2348880"/>
            <a:ext cx="590465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 smtClean="0">
                <a:latin typeface="楷体" pitchFamily="49" charset="-122"/>
                <a:ea typeface="楷体" pitchFamily="49" charset="-122"/>
              </a:rPr>
              <a:t>三整余零</a:t>
            </a:r>
            <a:endParaRPr lang="zh-CN" altLang="en-US" sz="5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线形标注 2 4"/>
          <p:cNvSpPr/>
          <p:nvPr/>
        </p:nvSpPr>
        <p:spPr>
          <a:xfrm>
            <a:off x="1115616" y="4581128"/>
            <a:ext cx="2736304" cy="17281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9250"/>
              <a:gd name="adj6" fmla="val 33743"/>
            </a:avLst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被除数，除数和商都是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整数</a:t>
            </a:r>
            <a:endParaRPr lang="en-US" altLang="zh-CN" sz="32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（除数不为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0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）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4355976" y="4581128"/>
            <a:ext cx="2088232" cy="1512168"/>
          </a:xfrm>
          <a:prstGeom prst="borderCallout2">
            <a:avLst>
              <a:gd name="adj1" fmla="val -1406"/>
              <a:gd name="adj2" fmla="val 50051"/>
              <a:gd name="adj3" fmla="val -34161"/>
              <a:gd name="adj4" fmla="val 49928"/>
              <a:gd name="adj5" fmla="val -60510"/>
              <a:gd name="adj6" fmla="val -21905"/>
            </a:avLst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余数为零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2200" y="2492896"/>
            <a:ext cx="2376264" cy="21236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4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÷</a:t>
            </a:r>
            <a:r>
              <a:rPr lang="en-US" altLang="zh-CN" sz="4400" i="1" dirty="0" smtClean="0">
                <a:latin typeface="Times New Roman" pitchFamily="18" charset="0"/>
                <a:cs typeface="Times New Roman" pitchFamily="18" charset="0"/>
              </a:rPr>
              <a:t>b=c</a:t>
            </a:r>
          </a:p>
          <a:p>
            <a:r>
              <a:rPr lang="en-US" altLang="zh-CN" sz="4400" i="1" dirty="0" smtClean="0">
                <a:latin typeface="Times New Roman" pitchFamily="18" charset="0"/>
                <a:cs typeface="Times New Roman" pitchFamily="18" charset="0"/>
              </a:rPr>
              <a:t>a, b, c</a:t>
            </a:r>
            <a:r>
              <a:rPr lang="zh-CN" altLang="en-US" sz="4400" dirty="0" smtClean="0">
                <a:latin typeface="Times New Roman" pitchFamily="18" charset="0"/>
                <a:cs typeface="Times New Roman" pitchFamily="18" charset="0"/>
              </a:rPr>
              <a:t>都是整数</a:t>
            </a:r>
            <a:endParaRPr lang="zh-CN" alt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分清楚几个易混淆的概念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分清</a:t>
            </a:r>
            <a:r>
              <a:rPr lang="zh-CN" altLang="zh-CN" dirty="0" smtClean="0"/>
              <a:t>“</a:t>
            </a:r>
            <a:r>
              <a:rPr lang="zh-CN" altLang="zh-CN" b="1" dirty="0" smtClean="0">
                <a:solidFill>
                  <a:srgbClr val="FF0000"/>
                </a:solidFill>
              </a:rPr>
              <a:t>……能被……整除</a:t>
            </a:r>
            <a:r>
              <a:rPr lang="zh-CN" altLang="zh-CN" dirty="0" smtClean="0"/>
              <a:t>”和“</a:t>
            </a:r>
            <a:r>
              <a:rPr lang="zh-CN" altLang="zh-CN" b="1" dirty="0" smtClean="0">
                <a:solidFill>
                  <a:srgbClr val="FF0000"/>
                </a:solidFill>
              </a:rPr>
              <a:t>…能整除…</a:t>
            </a:r>
            <a:r>
              <a:rPr lang="zh-CN" altLang="zh-CN" dirty="0" smtClean="0"/>
              <a:t>”的</a:t>
            </a:r>
            <a:r>
              <a:rPr lang="zh-CN" altLang="zh-CN" dirty="0" smtClean="0"/>
              <a:t>概念。</a:t>
            </a:r>
            <a:endParaRPr lang="zh-CN" altLang="zh-CN" dirty="0" smtClean="0"/>
          </a:p>
          <a:p>
            <a:r>
              <a:rPr lang="zh-CN" altLang="en-US" dirty="0" smtClean="0"/>
              <a:t>分清</a:t>
            </a:r>
            <a:r>
              <a:rPr lang="zh-CN" altLang="zh-CN" dirty="0" smtClean="0"/>
              <a:t>“</a:t>
            </a:r>
            <a:r>
              <a:rPr lang="zh-CN" altLang="zh-CN" b="1" dirty="0" smtClean="0">
                <a:solidFill>
                  <a:srgbClr val="FF0000"/>
                </a:solidFill>
              </a:rPr>
              <a:t>…能整除…</a:t>
            </a:r>
            <a:r>
              <a:rPr lang="zh-CN" altLang="zh-CN" dirty="0" smtClean="0"/>
              <a:t>”、“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除尽</a:t>
            </a:r>
            <a:r>
              <a:rPr lang="zh-CN" altLang="zh-CN" dirty="0" smtClean="0"/>
              <a:t>”的概念，整除必须满足“</a:t>
            </a:r>
            <a:r>
              <a:rPr lang="en-US" altLang="zh-CN" dirty="0" smtClean="0"/>
              <a:t>3</a:t>
            </a:r>
            <a:r>
              <a:rPr lang="zh-CN" altLang="zh-CN" dirty="0" smtClean="0"/>
              <a:t>个整”——被除数、除数和商都是整数，而除尽只要“余零”就可以了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其实，“整除”是“除尽”的一种特殊情形。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整除规则</a:t>
            </a:r>
            <a:r>
              <a:rPr lang="en-US" altLang="zh-CN" dirty="0" smtClean="0">
                <a:solidFill>
                  <a:srgbClr val="FF0000"/>
                </a:solidFill>
              </a:rPr>
              <a:t>Divisibility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Rule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997152"/>
          </a:xfrm>
        </p:spPr>
        <p:txBody>
          <a:bodyPr>
            <a:noAutofit/>
          </a:bodyPr>
          <a:lstStyle/>
          <a:p>
            <a:r>
              <a:rPr lang="zh-CN" altLang="en-US" sz="2200" b="1" dirty="0" smtClean="0"/>
              <a:t>被</a:t>
            </a: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整除规律：末位是偶数（</a:t>
            </a:r>
            <a:r>
              <a:rPr lang="en-US" altLang="zh-CN" sz="2200" b="1" dirty="0" smtClean="0"/>
              <a:t>0,2,4,6,8</a:t>
            </a:r>
            <a:r>
              <a:rPr lang="zh-CN" altLang="en-US" sz="2200" b="1" dirty="0" smtClean="0"/>
              <a:t>）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被</a:t>
            </a:r>
            <a:r>
              <a:rPr lang="en-US" altLang="zh-CN" sz="2200" b="1" dirty="0" smtClean="0"/>
              <a:t>5</a:t>
            </a:r>
            <a:r>
              <a:rPr lang="zh-CN" altLang="en-US" sz="2200" b="1" dirty="0" smtClean="0"/>
              <a:t>整除规律：末位是</a:t>
            </a:r>
            <a:r>
              <a:rPr lang="en-US" altLang="zh-CN" sz="2200" b="1" dirty="0" smtClean="0"/>
              <a:t>0</a:t>
            </a:r>
            <a:r>
              <a:rPr lang="zh-CN" altLang="en-US" sz="2200" b="1" dirty="0" smtClean="0"/>
              <a:t>或</a:t>
            </a:r>
            <a:r>
              <a:rPr lang="en-US" altLang="zh-CN" sz="2200" b="1" dirty="0" smtClean="0"/>
              <a:t>5</a:t>
            </a:r>
          </a:p>
          <a:p>
            <a:r>
              <a:rPr lang="zh-CN" altLang="en-US" sz="2200" dirty="0" smtClean="0"/>
              <a:t>被</a:t>
            </a:r>
            <a:r>
              <a:rPr lang="en-US" altLang="zh-CN" sz="2200" dirty="0" smtClean="0"/>
              <a:t>10</a:t>
            </a:r>
            <a:r>
              <a:rPr lang="zh-CN" altLang="en-US" sz="2200" dirty="0" smtClean="0"/>
              <a:t>整除规律：末位是</a:t>
            </a:r>
            <a:r>
              <a:rPr lang="en-US" altLang="zh-CN" sz="2200" dirty="0" smtClean="0"/>
              <a:t>0</a:t>
            </a:r>
          </a:p>
          <a:p>
            <a:r>
              <a:rPr lang="zh-CN" altLang="en-US" sz="2200" b="1" dirty="0" smtClean="0"/>
              <a:t>被</a:t>
            </a:r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整除规律：所有数字之和是</a:t>
            </a:r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的倍数</a:t>
            </a:r>
            <a:endParaRPr lang="en-US" altLang="zh-CN" sz="2200" b="1" dirty="0" smtClean="0"/>
          </a:p>
          <a:p>
            <a:r>
              <a:rPr lang="zh-CN" altLang="en-US" sz="2200" dirty="0" smtClean="0"/>
              <a:t>被</a:t>
            </a:r>
            <a:r>
              <a:rPr lang="en-US" altLang="zh-CN" sz="2200" dirty="0" smtClean="0"/>
              <a:t>9</a:t>
            </a:r>
            <a:r>
              <a:rPr lang="zh-CN" altLang="en-US" sz="2200" dirty="0" smtClean="0"/>
              <a:t>整除规律：所有数字之和是</a:t>
            </a:r>
            <a:r>
              <a:rPr lang="en-US" altLang="zh-CN" sz="2200" dirty="0" smtClean="0"/>
              <a:t>9</a:t>
            </a:r>
            <a:r>
              <a:rPr lang="zh-CN" altLang="en-US" sz="2200" dirty="0" smtClean="0"/>
              <a:t>的倍数</a:t>
            </a:r>
            <a:endParaRPr lang="en-US" altLang="zh-CN" sz="2200" dirty="0" smtClean="0"/>
          </a:p>
          <a:p>
            <a:r>
              <a:rPr lang="zh-CN" altLang="en-US" sz="2200" dirty="0" smtClean="0"/>
              <a:t>被</a:t>
            </a:r>
            <a:r>
              <a:rPr lang="en-US" altLang="zh-CN" sz="2200" dirty="0" smtClean="0"/>
              <a:t>11</a:t>
            </a:r>
            <a:r>
              <a:rPr lang="zh-CN" altLang="en-US" sz="2200" dirty="0" smtClean="0"/>
              <a:t>整除规律：奇数位数字之和与偶数位数字之和相减，差是</a:t>
            </a:r>
            <a:r>
              <a:rPr lang="en-US" altLang="zh-CN" sz="2200" dirty="0" smtClean="0"/>
              <a:t>11</a:t>
            </a:r>
            <a:r>
              <a:rPr lang="zh-CN" altLang="en-US" sz="2200" dirty="0" smtClean="0"/>
              <a:t>的倍数</a:t>
            </a:r>
            <a:endParaRPr lang="en-US" altLang="zh-CN" sz="22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被</a:t>
            </a:r>
            <a:r>
              <a:rPr lang="en-US" altLang="zh-CN" sz="2800" dirty="0" smtClean="0">
                <a:solidFill>
                  <a:srgbClr val="FF0000"/>
                </a:solidFill>
              </a:rPr>
              <a:t>7</a:t>
            </a:r>
            <a:r>
              <a:rPr lang="zh-CN" altLang="en-US" sz="2800" dirty="0" smtClean="0">
                <a:solidFill>
                  <a:srgbClr val="FF0000"/>
                </a:solidFill>
              </a:rPr>
              <a:t>整除规律：</a:t>
            </a:r>
            <a:r>
              <a:rPr lang="zh-CN" altLang="zh-CN" sz="2800" dirty="0" smtClean="0">
                <a:solidFill>
                  <a:srgbClr val="FF0000"/>
                </a:solidFill>
              </a:rPr>
              <a:t>一个整数的个位数字截去，再从余下的数中，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减去</a:t>
            </a:r>
            <a:r>
              <a:rPr lang="zh-CN" altLang="zh-CN" sz="2800" dirty="0" smtClean="0">
                <a:solidFill>
                  <a:srgbClr val="FF0000"/>
                </a:solidFill>
              </a:rPr>
              <a:t>个位数的</a:t>
            </a: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zh-CN" altLang="zh-CN" sz="2800" dirty="0" smtClean="0">
                <a:solidFill>
                  <a:srgbClr val="FF0000"/>
                </a:solidFill>
              </a:rPr>
              <a:t>倍，如果差是</a:t>
            </a:r>
            <a:r>
              <a:rPr lang="en-US" altLang="zh-CN" sz="2800" dirty="0" smtClean="0">
                <a:solidFill>
                  <a:srgbClr val="FF0000"/>
                </a:solidFill>
              </a:rPr>
              <a:t>7</a:t>
            </a:r>
            <a:r>
              <a:rPr lang="zh-CN" altLang="zh-CN" sz="2800" dirty="0" smtClean="0">
                <a:solidFill>
                  <a:srgbClr val="FF0000"/>
                </a:solidFill>
              </a:rPr>
              <a:t>的倍数。如果差太大或心算不易看出是否</a:t>
            </a:r>
            <a:r>
              <a:rPr lang="en-US" altLang="zh-CN" sz="2800" dirty="0" smtClean="0">
                <a:solidFill>
                  <a:srgbClr val="FF0000"/>
                </a:solidFill>
              </a:rPr>
              <a:t>7</a:t>
            </a:r>
            <a:r>
              <a:rPr lang="zh-CN" altLang="zh-CN" sz="2800" dirty="0" smtClean="0">
                <a:solidFill>
                  <a:srgbClr val="FF0000"/>
                </a:solidFill>
              </a:rPr>
              <a:t>的倍数，就需要继续上述「截尾、倍大、相减、验差」的过程，直到能清楚判断为止。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6516216" y="1628800"/>
          <a:ext cx="2304256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</a:t>
            </a:r>
            <a:r>
              <a:rPr lang="en-US" altLang="zh-CN" dirty="0" smtClean="0"/>
              <a:t>7,11,13</a:t>
            </a:r>
            <a:r>
              <a:rPr lang="zh-CN" altLang="en-US" dirty="0" smtClean="0"/>
              <a:t>整除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整除规则</a:t>
            </a:r>
            <a:r>
              <a:rPr lang="en-US" altLang="zh-CN" dirty="0" smtClean="0">
                <a:solidFill>
                  <a:srgbClr val="FF0000"/>
                </a:solidFill>
              </a:rPr>
              <a:t>Divisibility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Rule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997152"/>
          </a:xfrm>
        </p:spPr>
        <p:txBody>
          <a:bodyPr>
            <a:noAutofit/>
          </a:bodyPr>
          <a:lstStyle/>
          <a:p>
            <a:r>
              <a:rPr lang="zh-CN" altLang="en-US" sz="2200" b="1" dirty="0" smtClean="0"/>
              <a:t>被</a:t>
            </a: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整除规律：末位是偶数（</a:t>
            </a:r>
            <a:r>
              <a:rPr lang="en-US" altLang="zh-CN" sz="2200" b="1" dirty="0" smtClean="0"/>
              <a:t>0,2,4,6,8</a:t>
            </a:r>
            <a:r>
              <a:rPr lang="zh-CN" altLang="en-US" sz="2200" b="1" dirty="0" smtClean="0"/>
              <a:t>）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被</a:t>
            </a:r>
            <a:r>
              <a:rPr lang="en-US" altLang="zh-CN" sz="2200" b="1" dirty="0" smtClean="0"/>
              <a:t>5</a:t>
            </a:r>
            <a:r>
              <a:rPr lang="zh-CN" altLang="en-US" sz="2200" b="1" dirty="0" smtClean="0"/>
              <a:t>整除规律：末位是</a:t>
            </a:r>
            <a:r>
              <a:rPr lang="en-US" altLang="zh-CN" sz="2200" b="1" dirty="0" smtClean="0"/>
              <a:t>0</a:t>
            </a:r>
            <a:r>
              <a:rPr lang="zh-CN" altLang="en-US" sz="2200" b="1" dirty="0" smtClean="0"/>
              <a:t>或</a:t>
            </a:r>
            <a:r>
              <a:rPr lang="en-US" altLang="zh-CN" sz="2200" b="1" dirty="0" smtClean="0"/>
              <a:t>5</a:t>
            </a:r>
          </a:p>
          <a:p>
            <a:r>
              <a:rPr lang="zh-CN" altLang="en-US" sz="2200" dirty="0" smtClean="0"/>
              <a:t>被</a:t>
            </a:r>
            <a:r>
              <a:rPr lang="en-US" altLang="zh-CN" sz="2200" dirty="0" smtClean="0"/>
              <a:t>10</a:t>
            </a:r>
            <a:r>
              <a:rPr lang="zh-CN" altLang="en-US" sz="2200" dirty="0" smtClean="0"/>
              <a:t>整除规律：末位是</a:t>
            </a:r>
            <a:r>
              <a:rPr lang="en-US" altLang="zh-CN" sz="2200" dirty="0" smtClean="0"/>
              <a:t>0</a:t>
            </a:r>
          </a:p>
          <a:p>
            <a:r>
              <a:rPr lang="zh-CN" altLang="en-US" sz="2200" b="1" dirty="0" smtClean="0"/>
              <a:t>被</a:t>
            </a:r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整除规律：所有数字之和是</a:t>
            </a:r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的倍数</a:t>
            </a:r>
            <a:endParaRPr lang="en-US" altLang="zh-CN" sz="2200" b="1" dirty="0" smtClean="0"/>
          </a:p>
          <a:p>
            <a:r>
              <a:rPr lang="zh-CN" altLang="en-US" sz="2200" dirty="0" smtClean="0"/>
              <a:t>被</a:t>
            </a:r>
            <a:r>
              <a:rPr lang="en-US" altLang="zh-CN" sz="2200" dirty="0" smtClean="0"/>
              <a:t>9</a:t>
            </a:r>
            <a:r>
              <a:rPr lang="zh-CN" altLang="en-US" sz="2200" dirty="0" smtClean="0"/>
              <a:t>整除规律：所有数字之和是</a:t>
            </a:r>
            <a:r>
              <a:rPr lang="en-US" altLang="zh-CN" sz="2200" dirty="0" smtClean="0"/>
              <a:t>9</a:t>
            </a:r>
            <a:r>
              <a:rPr lang="zh-CN" altLang="en-US" sz="2200" dirty="0" smtClean="0"/>
              <a:t>的倍数</a:t>
            </a:r>
            <a:endParaRPr lang="en-US" altLang="zh-CN" sz="2200" dirty="0" smtClean="0"/>
          </a:p>
          <a:p>
            <a:r>
              <a:rPr lang="zh-CN" altLang="en-US" sz="3600" dirty="0" smtClean="0">
                <a:solidFill>
                  <a:srgbClr val="FF0000"/>
                </a:solidFill>
              </a:rPr>
              <a:t>我们了解</a:t>
            </a:r>
            <a:r>
              <a:rPr lang="en-US" altLang="zh-CN" sz="3600" dirty="0" smtClean="0">
                <a:solidFill>
                  <a:srgbClr val="FF0000"/>
                </a:solidFill>
              </a:rPr>
              <a:t>7×11×13=1001</a:t>
            </a:r>
            <a:r>
              <a:rPr lang="zh-CN" altLang="en-US" sz="3600" dirty="0" smtClean="0">
                <a:solidFill>
                  <a:srgbClr val="FF0000"/>
                </a:solidFill>
              </a:rPr>
              <a:t>，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</a:rPr>
              <a:t>形如 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abcabc</a:t>
            </a:r>
            <a:r>
              <a:rPr lang="en-US" altLang="zh-CN" sz="3600" dirty="0" smtClean="0">
                <a:solidFill>
                  <a:srgbClr val="FF0000"/>
                </a:solidFill>
              </a:rPr>
              <a:t>=abc×1000+abc=abc×1001,</a:t>
            </a:r>
          </a:p>
          <a:p>
            <a:r>
              <a:rPr lang="zh-CN" altLang="en-US" sz="3600" dirty="0" smtClean="0">
                <a:solidFill>
                  <a:srgbClr val="FF0000"/>
                </a:solidFill>
              </a:rPr>
              <a:t>故 </a:t>
            </a:r>
            <a:r>
              <a:rPr lang="en-US" altLang="zh-CN" sz="3600" dirty="0" smtClean="0">
                <a:solidFill>
                  <a:srgbClr val="FF0000"/>
                </a:solidFill>
              </a:rPr>
              <a:t>7|abcabc</a:t>
            </a:r>
            <a:r>
              <a:rPr lang="zh-CN" altLang="en-US" sz="3600" dirty="0" smtClean="0">
                <a:solidFill>
                  <a:srgbClr val="FF0000"/>
                </a:solidFill>
              </a:rPr>
              <a:t>，</a:t>
            </a:r>
            <a:r>
              <a:rPr lang="en-US" altLang="zh-CN" sz="3600" dirty="0" smtClean="0">
                <a:solidFill>
                  <a:srgbClr val="FF0000"/>
                </a:solidFill>
              </a:rPr>
              <a:t>11|abcabc, 13|abcabc,  1001|abcabc</a:t>
            </a:r>
            <a:r>
              <a:rPr lang="zh-CN" altLang="en-US" sz="3600" dirty="0" smtClean="0">
                <a:solidFill>
                  <a:srgbClr val="FF0000"/>
                </a:solidFill>
              </a:rPr>
              <a:t>，</a:t>
            </a:r>
            <a:r>
              <a:rPr lang="en-US" altLang="zh-CN" sz="3600" dirty="0" smtClean="0">
                <a:solidFill>
                  <a:srgbClr val="FF0000"/>
                </a:solidFill>
              </a:rPr>
              <a:t>….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6516216" y="1628800"/>
          <a:ext cx="2304256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</TotalTime>
  <Words>2675</Words>
  <Application>Microsoft Office PowerPoint</Application>
  <PresentationFormat>全屏显示(4:3)</PresentationFormat>
  <Paragraphs>336</Paragraphs>
  <Slides>37</Slides>
  <Notes>11</Notes>
  <HiddenSlides>4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Office 主题</vt:lpstr>
      <vt:lpstr>Equation</vt:lpstr>
      <vt:lpstr>分解素因数</vt:lpstr>
      <vt:lpstr>主要内容</vt:lpstr>
      <vt:lpstr>整除</vt:lpstr>
      <vt:lpstr>整除 Divisibility</vt:lpstr>
      <vt:lpstr>整除记忆口诀</vt:lpstr>
      <vt:lpstr>分清楚几个易混淆的概念</vt:lpstr>
      <vt:lpstr>整除规则Divisibility Rule</vt:lpstr>
      <vt:lpstr>被7,11,13整除</vt:lpstr>
      <vt:lpstr>整除规则Divisibility Rule</vt:lpstr>
      <vt:lpstr>有多个1的整数分解</vt:lpstr>
      <vt:lpstr>整除性质</vt:lpstr>
      <vt:lpstr>同余定理</vt:lpstr>
      <vt:lpstr>典型例题分析</vt:lpstr>
      <vt:lpstr>费马小定理</vt:lpstr>
      <vt:lpstr>费马大定理（最后定理）</vt:lpstr>
      <vt:lpstr>物不知数</vt:lpstr>
      <vt:lpstr>同余加法 解法之一</vt:lpstr>
      <vt:lpstr>同余加乘法解法二</vt:lpstr>
      <vt:lpstr>孙子歌</vt:lpstr>
      <vt:lpstr>中国剩余定理</vt:lpstr>
      <vt:lpstr>公倍数和公因数</vt:lpstr>
      <vt:lpstr>素数和合数</vt:lpstr>
      <vt:lpstr>分解素因数</vt:lpstr>
      <vt:lpstr>下列说法对吗？</vt:lpstr>
      <vt:lpstr>几个最和唯一？</vt:lpstr>
      <vt:lpstr>数的整除回顾复习</vt:lpstr>
      <vt:lpstr>例题</vt:lpstr>
      <vt:lpstr>例题</vt:lpstr>
      <vt:lpstr>整除证明</vt:lpstr>
      <vt:lpstr>整除例题</vt:lpstr>
      <vt:lpstr>求余数</vt:lpstr>
      <vt:lpstr>中国剩余定理</vt:lpstr>
      <vt:lpstr>整除应用</vt:lpstr>
      <vt:lpstr>分解素因数应用</vt:lpstr>
      <vt:lpstr>因数个数求解</vt:lpstr>
      <vt:lpstr>综合题</vt:lpstr>
      <vt:lpstr>幻灯片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数的整除</dc:title>
  <dc:creator>liuxiang</dc:creator>
  <cp:lastModifiedBy>刘极限</cp:lastModifiedBy>
  <cp:revision>229</cp:revision>
  <dcterms:created xsi:type="dcterms:W3CDTF">2012-06-01T00:59:51Z</dcterms:created>
  <dcterms:modified xsi:type="dcterms:W3CDTF">2013-07-14T09:38:54Z</dcterms:modified>
</cp:coreProperties>
</file>