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BF2A4-5484-4D5A-BFB5-69BEB9040066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F81F1-9B7B-4AAB-94AE-B23D14DD3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简述证明方法，设未知数，利用极限概念，可以通过解方程得到。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F81F1-9B7B-4AAB-94AE-B23D14DD32F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简述证明方法，设未知数，利用极限概念，可以通过解方程得到。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F81F1-9B7B-4AAB-94AE-B23D14DD32F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D237FF-39F2-4507-8042-8E98DA7EAF89}" type="datetimeFigureOut">
              <a:rPr lang="zh-CN" altLang="en-US" smtClean="0"/>
              <a:pPr/>
              <a:t>2012/12/1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2BA329-23E0-4504-879B-48BC8681EC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小学数学培优教材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分数与循环小数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分母为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的分数特点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298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将最简真分数     化成小数后，从小数点后第一位开始的连续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为数字之和为</a:t>
            </a:r>
            <a:r>
              <a:rPr lang="en-US" altLang="zh-CN" dirty="0" smtClean="0"/>
              <a:t>9006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分别为多少？</a:t>
            </a:r>
            <a:endParaRPr lang="en-US" altLang="zh-CN" dirty="0" smtClean="0"/>
          </a:p>
          <a:p>
            <a:r>
              <a:rPr lang="zh-CN" altLang="en-US" dirty="0" smtClean="0"/>
              <a:t>解：熟练了解分母为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的分数的循环情况，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43807" y="1844823"/>
          <a:ext cx="432049" cy="604867"/>
        </p:xfrm>
        <a:graphic>
          <a:graphicData uri="http://schemas.openxmlformats.org/presentationml/2006/ole">
            <p:oleObj spid="_x0000_s21506" name="Equation" r:id="rId3" imgW="152280" imgH="39348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9592" y="3356992"/>
          <a:ext cx="1872208" cy="2952328"/>
        </p:xfrm>
        <a:graphic>
          <a:graphicData uri="http://schemas.openxmlformats.org/presentationml/2006/ole">
            <p:oleObj spid="_x0000_s21507" name="Equation" r:id="rId4" imgW="901440" imgH="24382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71800" y="3284984"/>
            <a:ext cx="6048672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为分母的每个真分数，化为小数后，都是以</a:t>
            </a:r>
            <a:r>
              <a:rPr lang="en-US" altLang="zh-CN" sz="2000" dirty="0" smtClean="0"/>
              <a:t>142857</a:t>
            </a:r>
            <a:r>
              <a:rPr lang="zh-CN" altLang="en-US" sz="2000" dirty="0" smtClean="0"/>
              <a:t>为循环节，只是顺序有所不同；且每个循环节的数字之和为</a:t>
            </a:r>
            <a:r>
              <a:rPr lang="en-US" altLang="zh-CN" sz="2000" dirty="0" smtClean="0"/>
              <a:t>27</a:t>
            </a:r>
            <a:r>
              <a:rPr lang="zh-CN" altLang="en-US" sz="2000" dirty="0" smtClean="0"/>
              <a:t>，固定不变；每个循环节长度都是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4293096"/>
            <a:ext cx="6048672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由周期原理，</a:t>
            </a:r>
            <a:r>
              <a:rPr lang="en-US" altLang="zh-CN" sz="2000" dirty="0" smtClean="0"/>
              <a:t>9006 ÷27=333……15</a:t>
            </a:r>
          </a:p>
          <a:p>
            <a:r>
              <a:rPr lang="zh-CN" altLang="en-US" sz="2000" dirty="0" smtClean="0"/>
              <a:t>故循环小数由</a:t>
            </a:r>
            <a:r>
              <a:rPr lang="en-US" altLang="zh-CN" sz="2000" dirty="0" smtClean="0"/>
              <a:t>333</a:t>
            </a:r>
            <a:r>
              <a:rPr lang="zh-CN" altLang="en-US" sz="2000" dirty="0" smtClean="0"/>
              <a:t>组循环节组成，每组数字之和为</a:t>
            </a:r>
            <a:r>
              <a:rPr lang="en-US" altLang="zh-CN" sz="2000" dirty="0" smtClean="0"/>
              <a:t>27</a:t>
            </a:r>
            <a:r>
              <a:rPr lang="zh-CN" altLang="en-US" sz="2000" dirty="0" smtClean="0"/>
              <a:t>，最后还余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。循环节中部分数字之和为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的有两种情况</a:t>
            </a:r>
            <a:r>
              <a:rPr lang="zh-CN" altLang="en-US" sz="2000" dirty="0" smtClean="0">
                <a:sym typeface="Wingdings" pitchFamily="2" charset="2"/>
              </a:rPr>
              <a:t>：</a:t>
            </a:r>
            <a:r>
              <a:rPr lang="en-US" altLang="zh-CN" sz="2000" dirty="0" smtClean="0">
                <a:sym typeface="Wingdings" pitchFamily="2" charset="2"/>
              </a:rPr>
              <a:t>1428(57)</a:t>
            </a:r>
            <a:r>
              <a:rPr lang="zh-CN" altLang="en-US" sz="2000" dirty="0" smtClean="0">
                <a:sym typeface="Wingdings" pitchFamily="2" charset="2"/>
              </a:rPr>
              <a:t>或</a:t>
            </a:r>
            <a:r>
              <a:rPr lang="en-US" altLang="zh-CN" sz="2000" dirty="0" smtClean="0">
                <a:sym typeface="Wingdings" pitchFamily="2" charset="2"/>
              </a:rPr>
              <a:t>285(714).</a:t>
            </a:r>
          </a:p>
          <a:p>
            <a:r>
              <a:rPr lang="zh-CN" altLang="en-US" sz="2000" dirty="0" smtClean="0">
                <a:sym typeface="Wingdings" pitchFamily="2" charset="2"/>
              </a:rPr>
              <a:t>故当</a:t>
            </a:r>
            <a:r>
              <a:rPr lang="en-US" altLang="zh-CN" sz="2000" dirty="0" smtClean="0">
                <a:sym typeface="Wingdings" pitchFamily="2" charset="2"/>
              </a:rPr>
              <a:t>a=1</a:t>
            </a:r>
            <a:r>
              <a:rPr lang="zh-CN" altLang="en-US" sz="2000" dirty="0" smtClean="0">
                <a:sym typeface="Wingdings" pitchFamily="2" charset="2"/>
              </a:rPr>
              <a:t>时，</a:t>
            </a:r>
            <a:r>
              <a:rPr lang="en-US" altLang="zh-CN" sz="2000" dirty="0" smtClean="0">
                <a:sym typeface="Wingdings" pitchFamily="2" charset="2"/>
              </a:rPr>
              <a:t>n=333x6+4=2002</a:t>
            </a:r>
          </a:p>
          <a:p>
            <a:r>
              <a:rPr lang="zh-CN" altLang="en-US" sz="2000" dirty="0" smtClean="0">
                <a:sym typeface="Wingdings" pitchFamily="2" charset="2"/>
              </a:rPr>
              <a:t>当</a:t>
            </a:r>
            <a:r>
              <a:rPr lang="en-US" altLang="zh-CN" sz="2000" dirty="0" smtClean="0">
                <a:sym typeface="Wingdings" pitchFamily="2" charset="2"/>
              </a:rPr>
              <a:t>a=2</a:t>
            </a:r>
            <a:r>
              <a:rPr lang="zh-CN" altLang="en-US" sz="2000" dirty="0" smtClean="0">
                <a:sym typeface="Wingdings" pitchFamily="2" charset="2"/>
              </a:rPr>
              <a:t>时，</a:t>
            </a:r>
            <a:r>
              <a:rPr lang="en-US" altLang="zh-CN" sz="2000" dirty="0" smtClean="0">
                <a:sym typeface="Wingdings" pitchFamily="2" charset="2"/>
              </a:rPr>
              <a:t>n=333x6+3=2001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布置家庭作业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分数与循环小数练习题</a:t>
            </a:r>
            <a:r>
              <a:rPr lang="en-US" altLang="zh-CN" dirty="0" smtClean="0"/>
              <a:t>A》</a:t>
            </a:r>
            <a:r>
              <a:rPr lang="zh-CN" altLang="en-US" dirty="0" smtClean="0"/>
              <a:t>，要求认真独立完成，记录掌握情况，熟悉基本解体方法。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分数化为小数</a:t>
            </a:r>
            <a:endParaRPr lang="en-US" altLang="zh-CN" dirty="0" smtClean="0"/>
          </a:p>
          <a:p>
            <a:r>
              <a:rPr lang="zh-CN" altLang="en-US" dirty="0" smtClean="0"/>
              <a:t>小数化为分数</a:t>
            </a:r>
            <a:endParaRPr lang="en-US" altLang="zh-CN" dirty="0" smtClean="0"/>
          </a:p>
          <a:p>
            <a:r>
              <a:rPr lang="zh-CN" altLang="en-US" dirty="0" smtClean="0"/>
              <a:t>循环小数化为分数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神奇的</a:t>
            </a:r>
            <a:r>
              <a:rPr lang="en-US" altLang="zh-CN" dirty="0" smtClean="0"/>
              <a:t>0.9999…..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请比较 </a:t>
            </a:r>
            <a:r>
              <a:rPr lang="en-US" altLang="zh-CN" dirty="0" smtClean="0">
                <a:latin typeface="+mn-ea"/>
              </a:rPr>
              <a:t>0.999999……</a:t>
            </a:r>
            <a:r>
              <a:rPr lang="zh-CN" altLang="en-US" dirty="0" smtClean="0">
                <a:latin typeface="+mn-ea"/>
              </a:rPr>
              <a:t>与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的大小。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9632" y="2780928"/>
          <a:ext cx="1296144" cy="1500798"/>
        </p:xfrm>
        <a:graphic>
          <a:graphicData uri="http://schemas.openxmlformats.org/presentationml/2006/ole">
            <p:oleObj spid="_x0000_s1026" name="Equation" r:id="rId3" imgW="241200" imgH="27936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2852936"/>
            <a:ext cx="864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latin typeface="+mn-ea"/>
              </a:rPr>
              <a:t>1</a:t>
            </a:r>
            <a:endParaRPr lang="zh-CN" altLang="en-US" sz="8800" b="1" dirty="0">
              <a:latin typeface="+mn-ea"/>
            </a:endParaRPr>
          </a:p>
        </p:txBody>
      </p:sp>
      <p:sp>
        <p:nvSpPr>
          <p:cNvPr id="6" name="等于号 5"/>
          <p:cNvSpPr/>
          <p:nvPr/>
        </p:nvSpPr>
        <p:spPr>
          <a:xfrm>
            <a:off x="3347864" y="3068960"/>
            <a:ext cx="1584176" cy="10801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059832" y="2996952"/>
            <a:ext cx="2376264" cy="129614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? &gt;</a:t>
            </a: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? =</a:t>
            </a: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? &lt;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分数化为小数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将下列分数化为小数：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9592" y="2492895"/>
          <a:ext cx="3672408" cy="1517929"/>
        </p:xfrm>
        <a:graphic>
          <a:graphicData uri="http://schemas.openxmlformats.org/presentationml/2006/ole">
            <p:oleObj spid="_x0000_s2050" name="Equation" r:id="rId3" imgW="95220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0" y="3717032"/>
            <a:ext cx="4392488" cy="286232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分数化小数的三种可能：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有限小数（如果一个最简分数的分母分解质因数后只含有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纯循环小数（如果一个最简分数的分母分解质因数后既不含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，也不含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混循环小数（如果一个最简分数的分母分解质因数后既含有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，又含有其它质因数）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284984"/>
            <a:ext cx="4392488" cy="40011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提示：列竖式计算</a:t>
            </a:r>
            <a:endParaRPr lang="zh-CN" altLang="en-US" sz="2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7584" y="4077072"/>
          <a:ext cx="2088232" cy="2592288"/>
        </p:xfrm>
        <a:graphic>
          <a:graphicData uri="http://schemas.openxmlformats.org/presentationml/2006/ole">
            <p:oleObj spid="_x0000_s2051" name="Equation" r:id="rId4" imgW="965160" imgH="2044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小数化分数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08100" y="2276475"/>
          <a:ext cx="4748213" cy="504825"/>
        </p:xfrm>
        <a:graphic>
          <a:graphicData uri="http://schemas.openxmlformats.org/presentationml/2006/ole">
            <p:oleObj spid="_x0000_s17410" name="Equation" r:id="rId4" imgW="3708360" imgH="393480" progId="Equation.DSMT4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259632" y="2996952"/>
          <a:ext cx="4752528" cy="604764"/>
        </p:xfrm>
        <a:graphic>
          <a:graphicData uri="http://schemas.openxmlformats.org/presentationml/2006/ole">
            <p:oleObj spid="_x0000_s17413" name="Equation" r:id="rId5" imgW="30985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小数化分数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有限小数化分数很简单：如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每个有限小数都可以化成分母是</a:t>
            </a:r>
            <a:r>
              <a:rPr lang="en-US" altLang="zh-CN" dirty="0" smtClean="0"/>
              <a:t>10</a:t>
            </a:r>
            <a:r>
              <a:rPr lang="en-US" altLang="zh-CN" dirty="0" smtClean="0"/>
              <a:t>, 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的分数。</a:t>
            </a:r>
            <a:endParaRPr lang="en-US" altLang="zh-CN" dirty="0" smtClean="0"/>
          </a:p>
          <a:p>
            <a:r>
              <a:rPr lang="zh-CN" altLang="en-US" dirty="0" smtClean="0"/>
              <a:t>纯循环小数化分数，分两种情况：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b="1" dirty="0" smtClean="0">
                <a:solidFill>
                  <a:srgbClr val="FF0000"/>
                </a:solidFill>
              </a:rPr>
              <a:t>分子</a:t>
            </a:r>
            <a:r>
              <a:rPr lang="zh-CN" altLang="en-US" dirty="0" smtClean="0"/>
              <a:t>是由循环节所组成的多位数，而</a:t>
            </a:r>
            <a:r>
              <a:rPr lang="zh-CN" altLang="en-US" b="1" dirty="0" smtClean="0">
                <a:solidFill>
                  <a:srgbClr val="FF0000"/>
                </a:solidFill>
              </a:rPr>
              <a:t>分母</a:t>
            </a:r>
            <a:r>
              <a:rPr lang="zh-CN" altLang="en-US" dirty="0" smtClean="0"/>
              <a:t>则由若干个</a:t>
            </a:r>
            <a:r>
              <a:rPr lang="en-US" altLang="zh-CN" dirty="0" smtClean="0"/>
              <a:t>9</a:t>
            </a:r>
            <a:r>
              <a:rPr lang="zh-CN" altLang="en-US" dirty="0" smtClean="0"/>
              <a:t>组成，且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的个数恰好等于循环节的位数。如：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混循环小数 化分数，</a:t>
            </a:r>
            <a:r>
              <a:rPr lang="zh-CN" altLang="en-US" b="1" dirty="0" smtClean="0">
                <a:solidFill>
                  <a:srgbClr val="FF0000"/>
                </a:solidFill>
              </a:rPr>
              <a:t>分子</a:t>
            </a:r>
            <a:r>
              <a:rPr lang="zh-CN" altLang="en-US" dirty="0" smtClean="0"/>
              <a:t>由两数差所得，</a:t>
            </a:r>
            <a:r>
              <a:rPr lang="zh-CN" altLang="en-US" b="1" dirty="0" smtClean="0">
                <a:solidFill>
                  <a:srgbClr val="FF0000"/>
                </a:solidFill>
              </a:rPr>
              <a:t>分母</a:t>
            </a:r>
            <a:r>
              <a:rPr lang="zh-CN" altLang="en-US" dirty="0" smtClean="0"/>
              <a:t>由若干个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和若干个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组成，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的个数等于循环节的位数，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的个数等于小数点后不循环部分的位数。如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63688" y="2348880"/>
          <a:ext cx="3690991" cy="504056"/>
        </p:xfrm>
        <a:graphic>
          <a:graphicData uri="http://schemas.openxmlformats.org/presentationml/2006/ole">
            <p:oleObj spid="_x0000_s24578" name="Equation" r:id="rId4" imgW="2882880" imgH="39348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51720" y="4418001"/>
          <a:ext cx="3456384" cy="507810"/>
        </p:xfrm>
        <a:graphic>
          <a:graphicData uri="http://schemas.openxmlformats.org/presentationml/2006/ole">
            <p:oleObj spid="_x0000_s24579" name="Equation" r:id="rId5" imgW="267948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15616" y="6165304"/>
          <a:ext cx="6851543" cy="537716"/>
        </p:xfrm>
        <a:graphic>
          <a:graphicData uri="http://schemas.openxmlformats.org/presentationml/2006/ole">
            <p:oleObj spid="_x0000_s24580" name="Equation" r:id="rId6" imgW="50162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循环小数化分数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899592" y="2132856"/>
          <a:ext cx="2247900" cy="3040062"/>
        </p:xfrm>
        <a:graphic>
          <a:graphicData uri="http://schemas.openxmlformats.org/presentationml/2006/ole">
            <p:oleObj spid="_x0000_s18434" name="Equation" r:id="rId3" imgW="901440" imgH="121896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83768" y="2276872"/>
          <a:ext cx="1368152" cy="584767"/>
        </p:xfrm>
        <a:graphic>
          <a:graphicData uri="http://schemas.openxmlformats.org/presentationml/2006/ole">
            <p:oleObj spid="_x0000_s18435" name="Equation" r:id="rId4" imgW="54576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11759" y="3077380"/>
          <a:ext cx="2226807" cy="711660"/>
        </p:xfrm>
        <a:graphic>
          <a:graphicData uri="http://schemas.openxmlformats.org/presentationml/2006/ole">
            <p:oleObj spid="_x0000_s18436" name="Equation" r:id="rId5" imgW="1231560" imgH="39348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57739" y="3853680"/>
          <a:ext cx="1818317" cy="655440"/>
        </p:xfrm>
        <a:graphic>
          <a:graphicData uri="http://schemas.openxmlformats.org/presentationml/2006/ole">
            <p:oleObj spid="_x0000_s18437" name="Equation" r:id="rId6" imgW="1091880" imgH="39348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31840" y="4725144"/>
          <a:ext cx="2404138" cy="648072"/>
        </p:xfrm>
        <a:graphic>
          <a:graphicData uri="http://schemas.openxmlformats.org/presentationml/2006/ole">
            <p:oleObj spid="_x0000_s18438" name="Equation" r:id="rId7" imgW="14601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循环小数加法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584" y="2708920"/>
          <a:ext cx="4799554" cy="3312368"/>
        </p:xfrm>
        <a:graphic>
          <a:graphicData uri="http://schemas.openxmlformats.org/presentationml/2006/ole">
            <p:oleObj spid="_x0000_s19458" name="Equation" r:id="rId3" imgW="1803240" imgH="12445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63480" y="980728"/>
            <a:ext cx="4680520" cy="147732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两种方法：</a:t>
            </a:r>
            <a:endParaRPr lang="en-US" altLang="zh-CN" dirty="0" smtClean="0"/>
          </a:p>
          <a:p>
            <a:r>
              <a:rPr lang="zh-CN" altLang="en-US" dirty="0" smtClean="0"/>
              <a:t>竖式计算，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zh-CN" altLang="en-US" dirty="0" smtClean="0"/>
              <a:t>化为分数，再加减。</a:t>
            </a:r>
            <a:endParaRPr lang="en-US" altLang="zh-CN" dirty="0" smtClean="0"/>
          </a:p>
          <a:p>
            <a:r>
              <a:rPr lang="zh-CN" altLang="en-US" dirty="0" smtClean="0"/>
              <a:t>竖式计算时，注意数位对齐，注意进位问题。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循环小数乘除法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44563" y="2554288"/>
          <a:ext cx="2547317" cy="970005"/>
        </p:xfrm>
        <a:graphic>
          <a:graphicData uri="http://schemas.openxmlformats.org/presentationml/2006/ole">
            <p:oleObj spid="_x0000_s20482" name="Equation" r:id="rId3" imgW="1600200" imgH="609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08104" y="1340768"/>
            <a:ext cx="3240360" cy="95410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必须先</a:t>
            </a:r>
            <a:r>
              <a:rPr lang="zh-CN" altLang="en-US" sz="2800" dirty="0" smtClean="0"/>
              <a:t>化为</a:t>
            </a:r>
            <a:r>
              <a:rPr lang="zh-CN" altLang="en-US" sz="2800" dirty="0" smtClean="0"/>
              <a:t>分数，再乘除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27584" y="3633881"/>
          <a:ext cx="1944216" cy="2907239"/>
        </p:xfrm>
        <a:graphic>
          <a:graphicData uri="http://schemas.openxmlformats.org/presentationml/2006/ole">
            <p:oleObj spid="_x0000_s20483" name="Equation" r:id="rId4" imgW="1358640" imgH="20318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03848" y="3717032"/>
          <a:ext cx="2304256" cy="2949448"/>
        </p:xfrm>
        <a:graphic>
          <a:graphicData uri="http://schemas.openxmlformats.org/presentationml/2006/ole">
            <p:oleObj spid="_x0000_s20484" name="Equation" r:id="rId5" imgW="1904760" imgH="243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393</TotalTime>
  <Words>503</Words>
  <Application>Microsoft Office PowerPoint</Application>
  <PresentationFormat>全屏显示(4:3)</PresentationFormat>
  <Paragraphs>54</Paragraphs>
  <Slides>11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流畅</vt:lpstr>
      <vt:lpstr>Equation</vt:lpstr>
      <vt:lpstr>小学数学培优教材</vt:lpstr>
      <vt:lpstr>主要内容</vt:lpstr>
      <vt:lpstr>神奇的0.9999…..</vt:lpstr>
      <vt:lpstr>分数化为小数</vt:lpstr>
      <vt:lpstr>小数化分数</vt:lpstr>
      <vt:lpstr>小数化分数</vt:lpstr>
      <vt:lpstr>循环小数化分数</vt:lpstr>
      <vt:lpstr>循环小数加法</vt:lpstr>
      <vt:lpstr>循环小数乘除法</vt:lpstr>
      <vt:lpstr>应用题—分母为7的分数特点</vt:lpstr>
      <vt:lpstr>布置家庭作业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小学数学培优教材</dc:title>
  <dc:creator>liuxiang</dc:creator>
  <cp:lastModifiedBy>刘</cp:lastModifiedBy>
  <cp:revision>45</cp:revision>
  <dcterms:created xsi:type="dcterms:W3CDTF">2012-07-02T05:25:23Z</dcterms:created>
  <dcterms:modified xsi:type="dcterms:W3CDTF">2012-12-01T01:59:03Z</dcterms:modified>
</cp:coreProperties>
</file>