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500F0-CEC8-4154-96BB-81EA94B7C621}" type="datetimeFigureOut">
              <a:rPr lang="zh-CN" altLang="en-US" smtClean="0"/>
              <a:pPr/>
              <a:t>2012/7/15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38972-B62D-4D9D-93E2-9F6A353963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可以推广到多组。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38972-B62D-4D9D-93E2-9F6A3539636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顺时针跳</a:t>
            </a:r>
            <a:r>
              <a:rPr lang="en-US" altLang="zh-CN" dirty="0" smtClean="0"/>
              <a:t>100÷7=14……2, 100</a:t>
            </a:r>
            <a:r>
              <a:rPr lang="zh-CN" altLang="en-US" dirty="0" smtClean="0"/>
              <a:t>步后是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；逆时针跳</a:t>
            </a:r>
            <a:r>
              <a:rPr lang="en-US" altLang="zh-CN" dirty="0" smtClean="0"/>
              <a:t>200÷7=28……4,200</a:t>
            </a:r>
            <a:r>
              <a:rPr lang="zh-CN" altLang="en-US" dirty="0" smtClean="0"/>
              <a:t>步后是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。乘积</a:t>
            </a:r>
            <a:r>
              <a:rPr lang="en-US" altLang="zh-CN" dirty="0" smtClean="0"/>
              <a:t>3×4=12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38972-B62D-4D9D-93E2-9F6A3539636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小学三年级数学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周期问题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发现周期规律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相乘，（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100</a:t>
            </a:r>
            <a:r>
              <a:rPr lang="zh-CN" altLang="en-US" dirty="0" smtClean="0"/>
              <a:t>），积的个位数是几？</a:t>
            </a:r>
            <a:endParaRPr lang="en-US" altLang="zh-CN" dirty="0" smtClean="0"/>
          </a:p>
          <a:p>
            <a:r>
              <a:rPr lang="zh-CN" altLang="en-US" dirty="0" smtClean="0"/>
              <a:t>解：试着写出前面的结果：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相乘。。。。。个位数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相乘。。。。。个位数</a:t>
            </a:r>
            <a:r>
              <a:rPr lang="en-US" altLang="zh-CN" dirty="0" smtClean="0"/>
              <a:t>9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相乘。。。。。个位数</a:t>
            </a:r>
            <a:r>
              <a:rPr lang="en-US" altLang="zh-CN" dirty="0" smtClean="0"/>
              <a:t>7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相乘。。。。。个位数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相乘。。。。。个位数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发现：积的个位数出现规律是</a:t>
            </a:r>
            <a:r>
              <a:rPr lang="en-US" altLang="zh-CN" dirty="0" smtClean="0"/>
              <a:t>3,9,7,1</a:t>
            </a:r>
            <a:r>
              <a:rPr lang="zh-CN" altLang="en-US" dirty="0" smtClean="0"/>
              <a:t>为周期，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为周期，</a:t>
            </a:r>
            <a:r>
              <a:rPr lang="en-US" altLang="zh-CN" dirty="0" smtClean="0"/>
              <a:t>100÷4=25</a:t>
            </a:r>
            <a:r>
              <a:rPr lang="zh-CN" altLang="en-US" dirty="0" smtClean="0"/>
              <a:t>，整除说明最后一个个位数即是</a:t>
            </a:r>
            <a:r>
              <a:rPr lang="en-US" altLang="zh-CN" dirty="0" smtClean="0"/>
              <a:t>1.</a:t>
            </a:r>
          </a:p>
          <a:p>
            <a:r>
              <a:rPr lang="zh-CN" altLang="en-US" dirty="0" smtClean="0"/>
              <a:t>答：积的个位数是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两组周期问题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9552" y="1556792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</a:t>
                      </a: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564904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上表中，每一列由两个符号组成一组，如第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组“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万”，第二组“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事”，</a:t>
            </a:r>
            <a:r>
              <a:rPr lang="en-US" altLang="zh-CN" sz="2000" dirty="0" smtClean="0"/>
              <a:t>……,</a:t>
            </a:r>
            <a:r>
              <a:rPr lang="zh-CN" altLang="en-US" sz="2000" dirty="0" smtClean="0"/>
              <a:t>问第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组是什么？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501008"/>
            <a:ext cx="8280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解：上下两行规律不一样，上组以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为周期，依次出现</a:t>
            </a:r>
            <a:r>
              <a:rPr lang="en-US" altLang="zh-CN" sz="2000" dirty="0" smtClean="0"/>
              <a:t>ABC</a:t>
            </a:r>
            <a:r>
              <a:rPr lang="zh-CN" altLang="en-US" sz="2000" dirty="0" smtClean="0"/>
              <a:t>；下组以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为周期，依次出现“万事如意”。我们可以分开来求上下组各出现什么。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）上组： </a:t>
            </a:r>
            <a:r>
              <a:rPr lang="en-US" altLang="zh-CN" sz="2000" dirty="0" smtClean="0"/>
              <a:t>20÷3=6……2 </a:t>
            </a:r>
            <a:r>
              <a:rPr lang="zh-CN" altLang="en-US" sz="2000" dirty="0" smtClean="0"/>
              <a:t>，说明第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组是 </a:t>
            </a:r>
            <a:r>
              <a:rPr lang="en-US" altLang="zh-CN" sz="2000" dirty="0" smtClean="0"/>
              <a:t>B</a:t>
            </a:r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）下组：</a:t>
            </a:r>
            <a:r>
              <a:rPr lang="en-US" altLang="zh-CN" sz="2000" dirty="0" smtClean="0"/>
              <a:t>20 ÷4=5</a:t>
            </a:r>
            <a:r>
              <a:rPr lang="zh-CN" altLang="en-US" sz="2000" dirty="0" smtClean="0"/>
              <a:t>，说明第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个字是 意</a:t>
            </a:r>
            <a:endParaRPr lang="en-US" altLang="zh-CN" sz="2000" dirty="0" smtClean="0"/>
          </a:p>
          <a:p>
            <a:r>
              <a:rPr lang="zh-CN" altLang="en-US" sz="2000" dirty="0" smtClean="0"/>
              <a:t>答：第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组是“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意”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数字规律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 smtClean="0"/>
              <a:t>有一列数按“</a:t>
            </a:r>
            <a:r>
              <a:rPr lang="en-US" altLang="zh-CN" dirty="0" smtClean="0"/>
              <a:t>432791864327918643279186</a:t>
            </a:r>
            <a:r>
              <a:rPr lang="zh-CN" altLang="zh-CN" dirty="0" smtClean="0"/>
              <a:t>……”排列。那么前</a:t>
            </a:r>
            <a:r>
              <a:rPr lang="en-US" altLang="zh-CN" dirty="0" smtClean="0"/>
              <a:t>54</a:t>
            </a:r>
            <a:r>
              <a:rPr lang="zh-CN" altLang="zh-CN" dirty="0" smtClean="0"/>
              <a:t>个数字之和是多少？</a:t>
            </a:r>
          </a:p>
          <a:p>
            <a:r>
              <a:rPr lang="zh-CN" altLang="en-US" dirty="0" smtClean="0"/>
              <a:t>解：发现重复出现的部分是</a:t>
            </a:r>
            <a:r>
              <a:rPr lang="en-US" altLang="zh-CN" dirty="0" smtClean="0"/>
              <a:t>43279186</a:t>
            </a:r>
            <a:r>
              <a:rPr lang="zh-CN" altLang="en-US" dirty="0" smtClean="0"/>
              <a:t>，周期数是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，先看前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个数中出现多少组？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54 ÷8=6……6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4+3+2+7+9+1+8+6=40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6 ×40=240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）余下的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个数的和为</a:t>
            </a:r>
            <a:r>
              <a:rPr lang="en-US" altLang="zh-CN" dirty="0" smtClean="0"/>
              <a:t>4+3+2+7+9+1=26</a:t>
            </a:r>
          </a:p>
          <a:p>
            <a:r>
              <a:rPr lang="zh-CN" altLang="en-US" dirty="0" smtClean="0"/>
              <a:t>总和为 </a:t>
            </a:r>
            <a:r>
              <a:rPr lang="en-US" altLang="zh-CN" dirty="0" smtClean="0"/>
              <a:t>240+26=266</a:t>
            </a:r>
          </a:p>
          <a:p>
            <a:r>
              <a:rPr lang="zh-CN" altLang="en-US" dirty="0" smtClean="0"/>
              <a:t>答：前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个数字之和为</a:t>
            </a:r>
            <a:r>
              <a:rPr lang="en-US" altLang="zh-CN" dirty="0" smtClean="0"/>
              <a:t>266.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图书插图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小红买了一本童话书，每两页文字之间有</a:t>
            </a:r>
            <a:r>
              <a:rPr lang="en-US" altLang="zh-CN" dirty="0" smtClean="0"/>
              <a:t>3</a:t>
            </a:r>
            <a:r>
              <a:rPr lang="zh-CN" altLang="zh-CN" dirty="0" smtClean="0"/>
              <a:t>页插图，也就是说</a:t>
            </a:r>
            <a:r>
              <a:rPr lang="en-US" altLang="zh-CN" dirty="0" smtClean="0"/>
              <a:t>3</a:t>
            </a:r>
            <a:r>
              <a:rPr lang="zh-CN" altLang="zh-CN" dirty="0" smtClean="0"/>
              <a:t>页插图前后各有</a:t>
            </a:r>
            <a:r>
              <a:rPr lang="en-US" altLang="zh-CN" dirty="0" smtClean="0"/>
              <a:t>1</a:t>
            </a:r>
            <a:r>
              <a:rPr lang="zh-CN" altLang="zh-CN" dirty="0" smtClean="0"/>
              <a:t>页文字，如果这本书有</a:t>
            </a:r>
            <a:r>
              <a:rPr lang="en-US" altLang="zh-CN" dirty="0" smtClean="0"/>
              <a:t>128</a:t>
            </a:r>
            <a:r>
              <a:rPr lang="zh-CN" altLang="zh-CN" dirty="0" smtClean="0"/>
              <a:t>页，而第</a:t>
            </a:r>
            <a:r>
              <a:rPr lang="en-US" altLang="zh-CN" dirty="0" smtClean="0"/>
              <a:t>1</a:t>
            </a:r>
            <a:r>
              <a:rPr lang="zh-CN" altLang="zh-CN" dirty="0" smtClean="0"/>
              <a:t>页是文字，这本书共有插图多少页？</a:t>
            </a:r>
          </a:p>
          <a:p>
            <a:r>
              <a:rPr lang="zh-CN" altLang="en-US" dirty="0" smtClean="0"/>
              <a:t>解：顺序为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页文字</a:t>
            </a:r>
            <a:r>
              <a:rPr lang="en-US" altLang="zh-CN" dirty="0" smtClean="0"/>
              <a:t>3</a:t>
            </a:r>
            <a:r>
              <a:rPr lang="zh-CN" altLang="en-US" dirty="0" smtClean="0"/>
              <a:t>也插图，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页为一组，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128 ÷4=32</a:t>
            </a:r>
            <a:r>
              <a:rPr lang="zh-CN" altLang="en-US" dirty="0" smtClean="0"/>
              <a:t>个周期，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3 ×32=96</a:t>
            </a:r>
            <a:r>
              <a:rPr lang="zh-CN" altLang="en-US" dirty="0" smtClean="0"/>
              <a:t>页插图，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页文字</a:t>
            </a:r>
            <a:endParaRPr lang="en-US" altLang="zh-CN" dirty="0" smtClean="0"/>
          </a:p>
          <a:p>
            <a:r>
              <a:rPr lang="zh-CN" altLang="en-US" dirty="0" smtClean="0"/>
              <a:t>答：这本书有</a:t>
            </a:r>
            <a:r>
              <a:rPr lang="en-US" altLang="zh-CN" dirty="0" smtClean="0"/>
              <a:t>96</a:t>
            </a:r>
            <a:r>
              <a:rPr lang="zh-CN" altLang="en-US" dirty="0" smtClean="0"/>
              <a:t>页插图。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电子跳蚤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298092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如图，电子跳蚤每跳一步，可从一个圆圈跳到相邻的圆圈，现在，一只跳蚤从标有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的圆圈按顺时针方向跳了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步，落在一个圆圈里，一只黑跳蚤也从标有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的圆圈起跳，但它是沿着逆时针方向跳了</a:t>
            </a:r>
            <a:r>
              <a:rPr lang="en-US" altLang="zh-CN" sz="2800" dirty="0" smtClean="0"/>
              <a:t>200</a:t>
            </a:r>
            <a:r>
              <a:rPr lang="zh-CN" altLang="en-US" sz="2800" dirty="0" smtClean="0"/>
              <a:t>步，落在另一个圆圈里，那么这两个圆圈里的数乘积是多少？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椭圆 3"/>
          <p:cNvSpPr/>
          <p:nvPr/>
        </p:nvSpPr>
        <p:spPr>
          <a:xfrm>
            <a:off x="5868144" y="4005064"/>
            <a:ext cx="2664296" cy="2448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48264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884368" y="42210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172400" y="522920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380312" y="60932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156176" y="59492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652120" y="50131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012160" y="41490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转圈规律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914400" y="1905000"/>
            <a:ext cx="6858000" cy="1588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905000"/>
            <a:ext cx="609600" cy="1295400"/>
            <a:chOff x="0" y="0"/>
            <a:chExt cx="960" cy="2040"/>
          </a:xfrm>
        </p:grpSpPr>
        <p:sp>
          <p:nvSpPr>
            <p:cNvPr id="7172" name="Oval 4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1905000"/>
            <a:ext cx="609600" cy="1295400"/>
            <a:chOff x="0" y="0"/>
            <a:chExt cx="960" cy="2040"/>
          </a:xfrm>
        </p:grpSpPr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66FF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438400" y="1905000"/>
            <a:ext cx="609600" cy="1295400"/>
            <a:chOff x="0" y="0"/>
            <a:chExt cx="960" cy="2040"/>
          </a:xfrm>
        </p:grpSpPr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724400" y="1905000"/>
            <a:ext cx="609600" cy="1295400"/>
            <a:chOff x="0" y="0"/>
            <a:chExt cx="960" cy="2040"/>
          </a:xfrm>
        </p:grpSpPr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200400" y="1905000"/>
            <a:ext cx="609600" cy="1295400"/>
            <a:chOff x="0" y="0"/>
            <a:chExt cx="960" cy="2040"/>
          </a:xfrm>
        </p:grpSpPr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486400" y="1905000"/>
            <a:ext cx="609600" cy="1295400"/>
            <a:chOff x="0" y="0"/>
            <a:chExt cx="960" cy="2040"/>
          </a:xfrm>
        </p:grpSpPr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962400" y="1905000"/>
            <a:ext cx="609600" cy="1295400"/>
            <a:chOff x="0" y="0"/>
            <a:chExt cx="960" cy="2040"/>
          </a:xfrm>
        </p:grpSpPr>
        <p:sp>
          <p:nvSpPr>
            <p:cNvPr id="7190" name="Oval 22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66FF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7010400" y="1905000"/>
            <a:ext cx="609600" cy="1295400"/>
            <a:chOff x="0" y="0"/>
            <a:chExt cx="960" cy="2040"/>
          </a:xfrm>
        </p:grpSpPr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6248400" y="1905000"/>
            <a:ext cx="609600" cy="1295400"/>
            <a:chOff x="0" y="0"/>
            <a:chExt cx="960" cy="2040"/>
          </a:xfrm>
        </p:grpSpPr>
        <p:sp>
          <p:nvSpPr>
            <p:cNvPr id="7196" name="Oval 28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66FF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533400" y="7620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 pitchFamily="1" charset="-122"/>
                <a:ea typeface="黑体" pitchFamily="49" charset="-122"/>
              </a:rPr>
              <a:t>杆子上</a:t>
            </a:r>
            <a:r>
              <a:rPr lang="zh-CN" altLang="en-US" sz="2800" b="1">
                <a:ea typeface="黑体" pitchFamily="49" charset="-122"/>
              </a:rPr>
              <a:t>有三种颜色的气球，按一定的规律挂起来。</a:t>
            </a:r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5257800" y="1295400"/>
            <a:ext cx="1752600" cy="1588"/>
          </a:xfrm>
          <a:prstGeom prst="line">
            <a:avLst/>
          </a:pr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124200" y="1905000"/>
            <a:ext cx="2286000" cy="1600200"/>
            <a:chOff x="0" y="0"/>
            <a:chExt cx="3600" cy="2520"/>
          </a:xfrm>
        </p:grpSpPr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H="1">
              <a:off x="0" y="0"/>
              <a:ext cx="1" cy="240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3600" y="0"/>
              <a:ext cx="1" cy="252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2286000" y="38100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第14个气球是什么颜色？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2286000" y="44958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第85个气球是什么颜色？</a:t>
            </a:r>
          </a:p>
        </p:txBody>
      </p:sp>
      <p:sp>
        <p:nvSpPr>
          <p:cNvPr id="7205" name="Oval 37"/>
          <p:cNvSpPr>
            <a:spLocks noChangeArrowheads="1"/>
          </p:cNvSpPr>
          <p:nvPr/>
        </p:nvSpPr>
        <p:spPr bwMode="auto">
          <a:xfrm>
            <a:off x="1600200" y="2209800"/>
            <a:ext cx="711200" cy="1066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>
            <a:off x="838200" y="2209800"/>
            <a:ext cx="711200" cy="1066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9" dur="20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1" dur="20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" grpId="0" bldLvl="0" autoUpdateAnimBg="0"/>
      <p:bldP spid="7199" grpId="0" animBg="1"/>
      <p:bldP spid="7203" grpId="0" bldLvl="0" autoUpdateAnimBg="0"/>
      <p:bldP spid="7204" grpId="0" bldLvl="0" autoUpdateAnimBg="0"/>
      <p:bldP spid="7205" grpId="0" animBg="1"/>
      <p:bldP spid="7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609600" y="2133600"/>
            <a:ext cx="8077200" cy="1588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2133600"/>
            <a:ext cx="609600" cy="1295400"/>
            <a:chOff x="0" y="0"/>
            <a:chExt cx="960" cy="2040"/>
          </a:xfrm>
        </p:grpSpPr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47800" y="2133600"/>
            <a:ext cx="609600" cy="1295400"/>
            <a:chOff x="0" y="0"/>
            <a:chExt cx="960" cy="2040"/>
          </a:xfrm>
        </p:grpSpPr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86000" y="2133600"/>
            <a:ext cx="609600" cy="1295400"/>
            <a:chOff x="0" y="0"/>
            <a:chExt cx="960" cy="2040"/>
          </a:xfrm>
        </p:grpSpPr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66FF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124200" y="2133600"/>
            <a:ext cx="609600" cy="1295400"/>
            <a:chOff x="0" y="0"/>
            <a:chExt cx="960" cy="2040"/>
          </a:xfrm>
        </p:grpSpPr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962400" y="2133600"/>
            <a:ext cx="609600" cy="1295400"/>
            <a:chOff x="0" y="0"/>
            <a:chExt cx="960" cy="2040"/>
          </a:xfrm>
        </p:grpSpPr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800600" y="2133600"/>
            <a:ext cx="609600" cy="1295400"/>
            <a:chOff x="0" y="0"/>
            <a:chExt cx="960" cy="2040"/>
          </a:xfrm>
        </p:grpSpPr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638800" y="2133600"/>
            <a:ext cx="609600" cy="1295400"/>
            <a:chOff x="0" y="0"/>
            <a:chExt cx="960" cy="2040"/>
          </a:xfrm>
        </p:grpSpPr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6477000" y="2133600"/>
            <a:ext cx="609600" cy="1295400"/>
            <a:chOff x="0" y="0"/>
            <a:chExt cx="960" cy="2040"/>
          </a:xfrm>
        </p:grpSpPr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66FF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7315200" y="2133600"/>
            <a:ext cx="609600" cy="1295400"/>
            <a:chOff x="0" y="0"/>
            <a:chExt cx="960" cy="2040"/>
          </a:xfrm>
        </p:grpSpPr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8153400" y="2133600"/>
            <a:ext cx="609600" cy="1295400"/>
            <a:chOff x="0" y="0"/>
            <a:chExt cx="960" cy="2040"/>
          </a:xfrm>
        </p:grpSpPr>
        <p:sp>
          <p:nvSpPr>
            <p:cNvPr id="8223" name="Oval 31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381000" y="914400"/>
            <a:ext cx="861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>
                <a:ea typeface="黑体" pitchFamily="49" charset="-122"/>
              </a:rPr>
              <a:t>杆子上还是这三种颜色的气球，按另一种规律挂起来。</a:t>
            </a:r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5867400" y="1447800"/>
            <a:ext cx="1752600" cy="1588"/>
          </a:xfrm>
          <a:prstGeom prst="line">
            <a:avLst/>
          </a:pr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2133600" y="3962400"/>
            <a:ext cx="4856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第 23个气球是什么颜色？</a:t>
            </a: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2133600" y="4572000"/>
            <a:ext cx="4856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第125个气球是什么颜色？</a:t>
            </a:r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4648200" y="1981200"/>
            <a:ext cx="1588" cy="1676400"/>
          </a:xfrm>
          <a:prstGeom prst="line">
            <a:avLst/>
          </a:pr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0" name="Oval 38"/>
          <p:cNvSpPr>
            <a:spLocks noChangeArrowheads="1"/>
          </p:cNvSpPr>
          <p:nvPr/>
        </p:nvSpPr>
        <p:spPr bwMode="auto">
          <a:xfrm>
            <a:off x="2209800" y="2438400"/>
            <a:ext cx="711200" cy="1066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231" name="Oval 39"/>
          <p:cNvSpPr>
            <a:spLocks noChangeArrowheads="1"/>
          </p:cNvSpPr>
          <p:nvPr/>
        </p:nvSpPr>
        <p:spPr bwMode="auto">
          <a:xfrm>
            <a:off x="3886200" y="2438400"/>
            <a:ext cx="711200" cy="1066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4" dur="20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6" dur="20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5" grpId="0" bldLvl="0" autoUpdateAnimBg="0"/>
      <p:bldP spid="8226" grpId="0" animBg="1"/>
      <p:bldP spid="8227" grpId="0" bldLvl="0" autoUpdateAnimBg="0"/>
      <p:bldP spid="8228" grpId="0" bldLvl="0" autoUpdateAnimBg="0"/>
      <p:bldP spid="8229" grpId="0" animBg="1"/>
      <p:bldP spid="8229" grpId="1" animBg="1"/>
      <p:bldP spid="8230" grpId="0" animBg="1"/>
      <p:bldP spid="82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62200" y="762000"/>
            <a:ext cx="5334000" cy="511175"/>
            <a:chOff x="0" y="0"/>
            <a:chExt cx="3264" cy="247"/>
          </a:xfrm>
        </p:grpSpPr>
        <p:pic>
          <p:nvPicPr>
            <p:cNvPr id="9219" name="Picture 3" descr="红花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0" name="Picture 4" descr="蓝花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1" name="Picture 5" descr="红花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8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2" name="Picture 6" descr="蓝花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3" name="Picture 7" descr="红花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0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4" name="Picture 8" descr="蓝花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4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5" name="Picture 9" descr="红花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2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6" name="Picture 10" descr="蓝花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16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2640" y="64"/>
              <a:ext cx="624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1"/>
                <a:t>……</a:t>
              </a:r>
            </a:p>
          </p:txBody>
        </p:sp>
      </p:grp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6200" y="152400"/>
            <a:ext cx="883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⑴</a:t>
            </a:r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从左边起，盆花照这样摆下去，第</a:t>
            </a: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25</a:t>
            </a:r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盆是什么颜色？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200" y="2286000"/>
            <a:ext cx="9372600" cy="1447800"/>
            <a:chOff x="0" y="0"/>
            <a:chExt cx="5904" cy="912"/>
          </a:xfrm>
        </p:grpSpPr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59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楷体_GB2312" pitchFamily="1" charset="-122"/>
                  <a:ea typeface="楷体_GB2312" pitchFamily="1" charset="-122"/>
                </a:rPr>
                <a:t>⑵</a:t>
              </a:r>
              <a:r>
                <a:rPr lang="zh-CN" sz="2800" b="1">
                  <a:latin typeface="楷体_GB2312" pitchFamily="1" charset="-122"/>
                  <a:ea typeface="楷体_GB2312" pitchFamily="1" charset="-122"/>
                </a:rPr>
                <a:t>从左边起，彩灯照这样排下去，第</a:t>
              </a:r>
              <a:r>
                <a:rPr lang="zh-CN" altLang="zh-CN" sz="2800" b="1">
                  <a:latin typeface="楷体_GB2312" pitchFamily="1" charset="-122"/>
                  <a:ea typeface="楷体_GB2312" pitchFamily="1" charset="-122"/>
                </a:rPr>
                <a:t>48</a:t>
              </a:r>
              <a:r>
                <a:rPr lang="zh-CN" sz="2800" b="1">
                  <a:latin typeface="楷体_GB2312" pitchFamily="1" charset="-122"/>
                  <a:ea typeface="楷体_GB2312" pitchFamily="1" charset="-122"/>
                </a:rPr>
                <a:t>盏灯是什么颜色？</a:t>
              </a: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48" y="369"/>
              <a:ext cx="4176" cy="543"/>
              <a:chOff x="0" y="0"/>
              <a:chExt cx="4176" cy="543"/>
            </a:xfrm>
          </p:grpSpPr>
          <p:pic>
            <p:nvPicPr>
              <p:cNvPr id="9232" name="Picture 16" descr="绿灯笼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16" y="10"/>
                <a:ext cx="26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33" name="Picture 17" descr="紫灯笼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0" y="5"/>
                <a:ext cx="264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34" name="Picture 18" descr="红灯笼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44" y="0"/>
                <a:ext cx="264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35" name="Line 19"/>
              <p:cNvSpPr>
                <a:spLocks noChangeShapeType="1"/>
              </p:cNvSpPr>
              <p:nvPr/>
            </p:nvSpPr>
            <p:spPr bwMode="auto">
              <a:xfrm>
                <a:off x="0" y="15"/>
                <a:ext cx="417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17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9237" name="Picture 21" descr="绿灯笼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24" y="15"/>
                <a:ext cx="26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38" name="Picture 22" descr="紫灯笼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88" y="5"/>
                <a:ext cx="264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39" name="Picture 23" descr="红灯笼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152" y="0"/>
                <a:ext cx="264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0" name="Picture 24" descr="绿灯笼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52" y="10"/>
                <a:ext cx="26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1" name="Picture 25" descr="紫灯笼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16" y="5"/>
                <a:ext cx="264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2" name="Picture 26" descr="红灯笼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180" y="0"/>
                <a:ext cx="264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43" name="Text Box 27"/>
              <p:cNvSpPr txBox="1">
                <a:spLocks noChangeArrowheads="1"/>
              </p:cNvSpPr>
              <p:nvPr/>
            </p:nvSpPr>
            <p:spPr bwMode="auto">
              <a:xfrm>
                <a:off x="3216" y="111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b="1"/>
                  <a:t>……</a:t>
                </a:r>
              </a:p>
            </p:txBody>
          </p:sp>
        </p:grpSp>
      </p:grp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2590800" y="132556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3124200" y="1292225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÷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581400" y="13255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3886200" y="132556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</a:rPr>
              <a:t>＝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343400" y="1341438"/>
            <a:ext cx="144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12(</a:t>
            </a:r>
            <a:r>
              <a:rPr lang="zh-CN" sz="3200" b="1">
                <a:solidFill>
                  <a:srgbClr val="0000FF"/>
                </a:solidFill>
              </a:rPr>
              <a:t>组</a:t>
            </a:r>
            <a:r>
              <a:rPr lang="zh-CN" altLang="zh-CN" sz="32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5486400" y="12192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324600" y="133191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1(</a:t>
            </a:r>
            <a:r>
              <a:rPr lang="zh-CN" sz="3200" b="1">
                <a:solidFill>
                  <a:srgbClr val="0000FF"/>
                </a:solidFill>
              </a:rPr>
              <a:t>盆</a:t>
            </a:r>
            <a:r>
              <a:rPr lang="zh-CN" altLang="zh-CN" sz="32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4648200" y="1828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蓝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2590800" y="3671888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3124200" y="363855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÷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3581400" y="3671888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3886200" y="3671888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</a:rPr>
              <a:t>＝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4343400" y="3687763"/>
            <a:ext cx="167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16(</a:t>
            </a:r>
            <a:r>
              <a:rPr lang="zh-CN" sz="3200" b="1">
                <a:solidFill>
                  <a:srgbClr val="0000FF"/>
                </a:solidFill>
              </a:rPr>
              <a:t>组</a:t>
            </a:r>
            <a:r>
              <a:rPr lang="zh-CN" altLang="zh-CN" sz="32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4648200" y="4114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绿</a:t>
            </a: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76200" y="4738688"/>
            <a:ext cx="944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⑶</a:t>
            </a:r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从左边起，彩旗照这样排下去，第</a:t>
            </a: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67</a:t>
            </a:r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面旗是什么颜色？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81000" y="5410200"/>
            <a:ext cx="4876800" cy="914400"/>
            <a:chOff x="0" y="0"/>
            <a:chExt cx="2640" cy="533"/>
          </a:xfrm>
        </p:grpSpPr>
        <p:pic>
          <p:nvPicPr>
            <p:cNvPr id="9260" name="Picture 44" descr="黄旗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7" y="0"/>
              <a:ext cx="22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1" name="Picture 45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2" name="Picture 46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3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3" name="Picture 47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6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4" name="Picture 48" descr="黄旗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79" y="0"/>
              <a:ext cx="22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5" name="Picture 49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2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6" name="Picture 50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55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7" name="Picture 51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18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8" name="Picture 52" descr="黄旗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57" y="5"/>
              <a:ext cx="22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9" name="Picture 53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64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70" name="Picture 54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37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71" name="Picture 55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00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72" name="Text Box 56"/>
            <p:cNvSpPr txBox="1">
              <a:spLocks noChangeArrowheads="1"/>
            </p:cNvSpPr>
            <p:nvPr/>
          </p:nvSpPr>
          <p:spPr bwMode="auto">
            <a:xfrm>
              <a:off x="2064" y="288"/>
              <a:ext cx="57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1"/>
                <a:t>……</a:t>
              </a:r>
            </a:p>
          </p:txBody>
        </p:sp>
      </p:grp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2438400" y="18288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答：第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25</a:t>
            </a: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盆花是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___</a:t>
            </a: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色的。</a:t>
            </a:r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2438400" y="4114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答：第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48</a:t>
            </a: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盏灯是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___</a:t>
            </a: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色的。</a:t>
            </a:r>
          </a:p>
        </p:txBody>
      </p: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4343400" y="536416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67</a:t>
            </a:r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4876800" y="5330825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÷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5334000" y="53641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5638800" y="536416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</a:rPr>
              <a:t>＝</a:t>
            </a: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6096000" y="5380038"/>
            <a:ext cx="144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16(</a:t>
            </a:r>
            <a:r>
              <a:rPr lang="zh-CN" sz="3200" b="1">
                <a:solidFill>
                  <a:srgbClr val="0000FF"/>
                </a:solidFill>
              </a:rPr>
              <a:t>组</a:t>
            </a:r>
            <a:r>
              <a:rPr lang="zh-CN" altLang="zh-CN" sz="32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72390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8077200" y="537051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3(</a:t>
            </a:r>
            <a:r>
              <a:rPr lang="zh-CN" sz="3200" b="1">
                <a:solidFill>
                  <a:srgbClr val="0000FF"/>
                </a:solidFill>
              </a:rPr>
              <a:t>面</a:t>
            </a:r>
            <a:r>
              <a:rPr lang="zh-CN" altLang="zh-CN" sz="32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7543800" y="5943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红</a:t>
            </a:r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5029200" y="59436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答：第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67</a:t>
            </a: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面彩旗是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___</a:t>
            </a: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色的。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4" grpId="0" autoUpdateAnimBg="0"/>
      <p:bldP spid="9245" grpId="0" autoUpdateAnimBg="0"/>
      <p:bldP spid="9246" grpId="0" autoUpdateAnimBg="0"/>
      <p:bldP spid="9247" grpId="0" autoUpdateAnimBg="0"/>
      <p:bldP spid="9248" grpId="0" autoUpdateAnimBg="0"/>
      <p:bldP spid="9249" grpId="0" autoUpdateAnimBg="0"/>
      <p:bldP spid="9250" grpId="0" autoUpdateAnimBg="0"/>
      <p:bldP spid="9251" grpId="0" autoUpdateAnimBg="0"/>
      <p:bldP spid="9252" grpId="0" autoUpdateAnimBg="0"/>
      <p:bldP spid="9253" grpId="0" autoUpdateAnimBg="0"/>
      <p:bldP spid="9254" grpId="0" autoUpdateAnimBg="0"/>
      <p:bldP spid="9255" grpId="0" autoUpdateAnimBg="0"/>
      <p:bldP spid="9256" grpId="0" autoUpdateAnimBg="0"/>
      <p:bldP spid="9257" grpId="0" autoUpdateAnimBg="0"/>
      <p:bldP spid="9275" grpId="0" autoUpdateAnimBg="0"/>
      <p:bldP spid="9276" grpId="0" autoUpdateAnimBg="0"/>
      <p:bldP spid="9277" grpId="0" autoUpdateAnimBg="0"/>
      <p:bldP spid="9278" grpId="0" autoUpdateAnimBg="0"/>
      <p:bldP spid="9279" grpId="0" autoUpdateAnimBg="0"/>
      <p:bldP spid="9280" grpId="0" autoUpdateAnimBg="0"/>
      <p:bldP spid="9281" grpId="0" autoUpdateAnimBg="0"/>
      <p:bldP spid="928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937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⑶</a:t>
            </a:r>
            <a:r>
              <a:rPr lang="zh-CN" sz="2800" b="1">
                <a:latin typeface="楷体_GB2312" pitchFamily="1" charset="-122"/>
                <a:ea typeface="楷体_GB2312" pitchFamily="1" charset="-122"/>
              </a:rPr>
              <a:t>树立的彩旗，照这样排下去，第</a:t>
            </a:r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67</a:t>
            </a:r>
            <a:r>
              <a:rPr lang="zh-CN" sz="2800" b="1">
                <a:latin typeface="楷体_GB2312" pitchFamily="1" charset="-122"/>
                <a:ea typeface="楷体_GB2312" pitchFamily="1" charset="-122"/>
              </a:rPr>
              <a:t>面彩旗是什么颜色？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2286000"/>
            <a:ext cx="4876800" cy="914400"/>
            <a:chOff x="0" y="0"/>
            <a:chExt cx="2640" cy="533"/>
          </a:xfrm>
        </p:grpSpPr>
        <p:pic>
          <p:nvPicPr>
            <p:cNvPr id="10244" name="Picture 4" descr="黄旗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7" y="0"/>
              <a:ext cx="22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5" name="Picture 5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6" name="Picture 6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3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7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8" name="Picture 8" descr="黄旗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79" y="0"/>
              <a:ext cx="22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9" name="Picture 9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2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10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5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1" name="Picture 11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8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2" name="Picture 12" descr="黄旗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" y="5"/>
              <a:ext cx="22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3" name="Picture 13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64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4" name="Picture 14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7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5" name="Picture 15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00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2064" y="288"/>
              <a:ext cx="57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1"/>
                <a:t>……</a:t>
              </a:r>
            </a:p>
          </p:txBody>
        </p:sp>
      </p:grp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33400" y="1401763"/>
            <a:ext cx="861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在这</a:t>
            </a:r>
            <a:r>
              <a:rPr lang="zh-CN" altLang="zh-CN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67</a:t>
            </a:r>
            <a:r>
              <a:rPr lang="zh-CN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面彩旗中，红旗和黄旗分别有几面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143000" y="3429000"/>
            <a:ext cx="5181600" cy="715963"/>
            <a:chOff x="0" y="0"/>
            <a:chExt cx="3264" cy="451"/>
          </a:xfrm>
        </p:grpSpPr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0" y="67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67</a:t>
              </a: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36" y="46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÷</a:t>
              </a: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624" y="67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816" y="67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3200" b="1">
                  <a:solidFill>
                    <a:srgbClr val="0000FF"/>
                  </a:solidFill>
                </a:rPr>
                <a:t>＝</a:t>
              </a:r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1104" y="77"/>
              <a:ext cx="7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16(</a:t>
              </a:r>
              <a:r>
                <a:rPr lang="zh-CN" sz="3200" b="1">
                  <a:solidFill>
                    <a:srgbClr val="0000FF"/>
                  </a:solidFill>
                </a:rPr>
                <a:t>组</a:t>
              </a:r>
              <a:r>
                <a:rPr lang="zh-CN" altLang="zh-CN" sz="3200" b="1">
                  <a:solidFill>
                    <a:srgbClr val="0000FF"/>
                  </a:solidFill>
                </a:rPr>
                <a:t>)</a:t>
              </a: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1872" y="0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……</a:t>
              </a:r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2400" y="86"/>
              <a:ext cx="8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3(</a:t>
              </a:r>
              <a:r>
                <a:rPr lang="zh-CN" sz="3200" b="1">
                  <a:solidFill>
                    <a:srgbClr val="0000FF"/>
                  </a:solidFill>
                </a:rPr>
                <a:t>面</a:t>
              </a:r>
              <a:r>
                <a:rPr lang="zh-CN" altLang="zh-CN" sz="3200" b="1">
                  <a:solidFill>
                    <a:srgbClr val="0000FF"/>
                  </a:solidFill>
                </a:rPr>
                <a:t>)</a:t>
              </a:r>
            </a:p>
          </p:txBody>
        </p:sp>
      </p:grp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609600" y="1968500"/>
            <a:ext cx="76200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7924800" y="14017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  <a:ea typeface="楷体_GB2312" pitchFamily="1" charset="-122"/>
              </a:rPr>
              <a:t>？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133600" y="4191000"/>
            <a:ext cx="1600200" cy="609600"/>
            <a:chOff x="0" y="0"/>
            <a:chExt cx="1008" cy="384"/>
          </a:xfrm>
        </p:grpSpPr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0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16</a:t>
              </a:r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288" y="0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×</a:t>
              </a:r>
            </a:p>
          </p:txBody>
        </p:sp>
        <p:sp>
          <p:nvSpPr>
            <p:cNvPr id="10271" name="Text Box 31"/>
            <p:cNvSpPr txBox="1">
              <a:spLocks noChangeArrowheads="1"/>
            </p:cNvSpPr>
            <p:nvPr/>
          </p:nvSpPr>
          <p:spPr bwMode="auto">
            <a:xfrm>
              <a:off x="576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3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352800" y="4191000"/>
            <a:ext cx="1143000" cy="609600"/>
            <a:chOff x="0" y="0"/>
            <a:chExt cx="720" cy="384"/>
          </a:xfrm>
        </p:grpSpPr>
        <p:sp>
          <p:nvSpPr>
            <p:cNvPr id="10273" name="Text Box 33"/>
            <p:cNvSpPr txBox="1">
              <a:spLocks noChangeArrowheads="1"/>
            </p:cNvSpPr>
            <p:nvPr/>
          </p:nvSpPr>
          <p:spPr bwMode="auto">
            <a:xfrm>
              <a:off x="288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0274" name="Text Box 34"/>
            <p:cNvSpPr txBox="1">
              <a:spLocks noChangeArrowheads="1"/>
            </p:cNvSpPr>
            <p:nvPr/>
          </p:nvSpPr>
          <p:spPr bwMode="auto">
            <a:xfrm>
              <a:off x="0" y="0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3200" b="1">
                  <a:solidFill>
                    <a:srgbClr val="0000FF"/>
                  </a:solidFill>
                </a:rPr>
                <a:t>＋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114800" y="4221163"/>
            <a:ext cx="2057400" cy="579437"/>
            <a:chOff x="0" y="0"/>
            <a:chExt cx="1296" cy="365"/>
          </a:xfrm>
        </p:grpSpPr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0" y="0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3200" b="1">
                  <a:solidFill>
                    <a:srgbClr val="0000FF"/>
                  </a:solidFill>
                </a:rPr>
                <a:t>＝</a:t>
              </a:r>
            </a:p>
          </p:txBody>
        </p:sp>
        <p:sp>
          <p:nvSpPr>
            <p:cNvPr id="10277" name="Text Box 37"/>
            <p:cNvSpPr txBox="1">
              <a:spLocks noChangeArrowheads="1"/>
            </p:cNvSpPr>
            <p:nvPr/>
          </p:nvSpPr>
          <p:spPr bwMode="auto">
            <a:xfrm>
              <a:off x="384" y="0"/>
              <a:ext cx="9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51(</a:t>
              </a:r>
              <a:r>
                <a:rPr lang="zh-CN" sz="3200" b="1">
                  <a:solidFill>
                    <a:srgbClr val="0000FF"/>
                  </a:solidFill>
                </a:rPr>
                <a:t>面</a:t>
              </a:r>
              <a:r>
                <a:rPr lang="zh-CN" altLang="zh-CN" sz="3200" b="1">
                  <a:solidFill>
                    <a:srgbClr val="0000FF"/>
                  </a:solidFill>
                </a:rPr>
                <a:t>)</a:t>
              </a:r>
            </a:p>
          </p:txBody>
        </p:sp>
      </p:grp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1066800" y="4175125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</a:rPr>
              <a:t>红旗：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133600" y="4724400"/>
            <a:ext cx="1600200" cy="609600"/>
            <a:chOff x="0" y="0"/>
            <a:chExt cx="1008" cy="384"/>
          </a:xfrm>
        </p:grpSpPr>
        <p:sp>
          <p:nvSpPr>
            <p:cNvPr id="10280" name="Text Box 40"/>
            <p:cNvSpPr txBox="1">
              <a:spLocks noChangeArrowheads="1"/>
            </p:cNvSpPr>
            <p:nvPr/>
          </p:nvSpPr>
          <p:spPr bwMode="auto">
            <a:xfrm>
              <a:off x="0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16</a:t>
              </a:r>
            </a:p>
          </p:txBody>
        </p:sp>
        <p:sp>
          <p:nvSpPr>
            <p:cNvPr id="10281" name="Text Box 41"/>
            <p:cNvSpPr txBox="1">
              <a:spLocks noChangeArrowheads="1"/>
            </p:cNvSpPr>
            <p:nvPr/>
          </p:nvSpPr>
          <p:spPr bwMode="auto">
            <a:xfrm>
              <a:off x="288" y="0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×</a:t>
              </a:r>
            </a:p>
          </p:txBody>
        </p:sp>
        <p:sp>
          <p:nvSpPr>
            <p:cNvPr id="10282" name="Text Box 42"/>
            <p:cNvSpPr txBox="1">
              <a:spLocks noChangeArrowheads="1"/>
            </p:cNvSpPr>
            <p:nvPr/>
          </p:nvSpPr>
          <p:spPr bwMode="auto">
            <a:xfrm>
              <a:off x="576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3276600" y="4724400"/>
            <a:ext cx="2057400" cy="609600"/>
            <a:chOff x="0" y="0"/>
            <a:chExt cx="1296" cy="384"/>
          </a:xfrm>
        </p:grpSpPr>
        <p:sp>
          <p:nvSpPr>
            <p:cNvPr id="10284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3200" b="1">
                  <a:solidFill>
                    <a:srgbClr val="0000FF"/>
                  </a:solidFill>
                </a:rPr>
                <a:t>＝</a:t>
              </a:r>
            </a:p>
          </p:txBody>
        </p:sp>
        <p:sp>
          <p:nvSpPr>
            <p:cNvPr id="10285" name="Text Box 45"/>
            <p:cNvSpPr txBox="1">
              <a:spLocks noChangeArrowheads="1"/>
            </p:cNvSpPr>
            <p:nvPr/>
          </p:nvSpPr>
          <p:spPr bwMode="auto">
            <a:xfrm>
              <a:off x="384" y="19"/>
              <a:ext cx="9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16(</a:t>
              </a:r>
              <a:r>
                <a:rPr lang="zh-CN" sz="3200" b="1">
                  <a:solidFill>
                    <a:srgbClr val="0000FF"/>
                  </a:solidFill>
                </a:rPr>
                <a:t>面</a:t>
              </a:r>
              <a:r>
                <a:rPr lang="zh-CN" altLang="zh-CN" sz="3200" b="1">
                  <a:solidFill>
                    <a:srgbClr val="0000FF"/>
                  </a:solidFill>
                </a:rPr>
                <a:t>)</a:t>
              </a:r>
            </a:p>
          </p:txBody>
        </p:sp>
      </p:grp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1066800" y="47244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</a:rPr>
              <a:t>黄旗：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533400" y="5500688"/>
            <a:ext cx="792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答：这</a:t>
            </a:r>
            <a:r>
              <a:rPr lang="zh-CN" altLang="zh-CN" sz="2800" b="1">
                <a:solidFill>
                  <a:srgbClr val="0000FF"/>
                </a:solidFill>
              </a:rPr>
              <a:t>67</a:t>
            </a:r>
            <a:r>
              <a:rPr lang="zh-CN" sz="2800" b="1">
                <a:solidFill>
                  <a:srgbClr val="0000FF"/>
                </a:solidFill>
              </a:rPr>
              <a:t>面彩旗中，红旗有</a:t>
            </a:r>
            <a:r>
              <a:rPr lang="zh-CN" altLang="zh-CN" sz="2800" b="1">
                <a:solidFill>
                  <a:srgbClr val="0000FF"/>
                </a:solidFill>
              </a:rPr>
              <a:t>51</a:t>
            </a:r>
            <a:r>
              <a:rPr lang="zh-CN" sz="2800" b="1">
                <a:solidFill>
                  <a:srgbClr val="0000FF"/>
                </a:solidFill>
              </a:rPr>
              <a:t>面，黄旗有</a:t>
            </a:r>
            <a:r>
              <a:rPr lang="zh-CN" altLang="zh-CN" sz="2800" b="1">
                <a:solidFill>
                  <a:srgbClr val="0000FF"/>
                </a:solidFill>
              </a:rPr>
              <a:t>16</a:t>
            </a:r>
            <a:r>
              <a:rPr lang="zh-CN" sz="2800" b="1">
                <a:solidFill>
                  <a:srgbClr val="0000FF"/>
                </a:solidFill>
              </a:rPr>
              <a:t>面。</a:t>
            </a:r>
          </a:p>
        </p:txBody>
      </p:sp>
      <p:sp>
        <p:nvSpPr>
          <p:cNvPr id="10288" name="Rectangle 48"/>
          <p:cNvSpPr>
            <a:spLocks noChangeArrowheads="1"/>
          </p:cNvSpPr>
          <p:nvPr/>
        </p:nvSpPr>
        <p:spPr bwMode="auto">
          <a:xfrm>
            <a:off x="8610600" y="3810000"/>
            <a:ext cx="304800" cy="304800"/>
          </a:xfrm>
          <a:prstGeom prst="rect">
            <a:avLst/>
          </a:prstGeom>
          <a:solidFill>
            <a:schemeClr val="folHlink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8610600" y="4343400"/>
            <a:ext cx="304800" cy="304800"/>
          </a:xfrm>
          <a:prstGeom prst="rect">
            <a:avLst/>
          </a:prstGeom>
          <a:solidFill>
            <a:srgbClr val="FF0000">
              <a:alpha val="4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0" name="Rectangle 50"/>
          <p:cNvSpPr>
            <a:spLocks noChangeArrowheads="1"/>
          </p:cNvSpPr>
          <p:nvPr/>
        </p:nvSpPr>
        <p:spPr bwMode="auto">
          <a:xfrm>
            <a:off x="8610600" y="4876800"/>
            <a:ext cx="304800" cy="304800"/>
          </a:xfrm>
          <a:prstGeom prst="rect">
            <a:avLst/>
          </a:prstGeom>
          <a:solidFill>
            <a:srgbClr val="FFCC00">
              <a:alpha val="4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8610600" y="3276600"/>
            <a:ext cx="304800" cy="304800"/>
          </a:xfrm>
          <a:prstGeom prst="rect">
            <a:avLst/>
          </a:prstGeom>
          <a:solidFill>
            <a:schemeClr val="hlink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2" name="AutoShape 52"/>
          <p:cNvSpPr>
            <a:spLocks noChangeArrowheads="1"/>
          </p:cNvSpPr>
          <p:nvPr/>
        </p:nvSpPr>
        <p:spPr bwMode="auto">
          <a:xfrm>
            <a:off x="2263775" y="2198688"/>
            <a:ext cx="1295400" cy="1066800"/>
          </a:xfrm>
          <a:prstGeom prst="roundRect">
            <a:avLst>
              <a:gd name="adj" fmla="val 8722"/>
            </a:avLst>
          </a:pr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2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8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02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89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02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90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02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"/>
                            </p:stCondLst>
                            <p:childTnLst>
                              <p:par>
                                <p:cTn id="6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91"/>
                  </p:tgtEl>
                </p:cond>
              </p:nextCondLst>
            </p:seq>
          </p:childTnLst>
        </p:cTn>
      </p:par>
    </p:tnLst>
    <p:bldLst>
      <p:bldP spid="10257" grpId="0" autoUpdateAnimBg="0"/>
      <p:bldP spid="10278" grpId="0" autoUpdateAnimBg="0"/>
      <p:bldP spid="10286" grpId="0" autoUpdateAnimBg="0"/>
      <p:bldP spid="10287" grpId="0" autoUpdateAnimBg="0"/>
      <p:bldP spid="10292" grpId="0" animBg="1"/>
      <p:bldP spid="1029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时间周期</a:t>
            </a:r>
            <a:endParaRPr lang="en-US" altLang="zh-CN" dirty="0" smtClean="0"/>
          </a:p>
          <a:p>
            <a:r>
              <a:rPr lang="zh-CN" altLang="en-US" dirty="0" smtClean="0"/>
              <a:t>日历周期</a:t>
            </a:r>
            <a:endParaRPr lang="en-US" altLang="zh-CN" dirty="0" smtClean="0"/>
          </a:p>
          <a:p>
            <a:r>
              <a:rPr lang="zh-CN" altLang="en-US" dirty="0" smtClean="0"/>
              <a:t>生肖周期</a:t>
            </a:r>
            <a:endParaRPr lang="en-US" altLang="zh-CN" dirty="0" smtClean="0"/>
          </a:p>
          <a:p>
            <a:r>
              <a:rPr lang="zh-CN" altLang="en-US" dirty="0" smtClean="0"/>
              <a:t>星期周期</a:t>
            </a:r>
            <a:endParaRPr lang="en-US" altLang="zh-CN" dirty="0" smtClean="0"/>
          </a:p>
          <a:p>
            <a:r>
              <a:rPr lang="zh-CN" altLang="en-US" dirty="0" smtClean="0"/>
              <a:t>周期问题求解</a:t>
            </a:r>
            <a:endParaRPr lang="en-US" altLang="zh-CN" dirty="0" smtClean="0"/>
          </a:p>
          <a:p>
            <a:r>
              <a:rPr lang="zh-CN" altLang="en-US" dirty="0" smtClean="0"/>
              <a:t>例题精选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7924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3200" b="1">
                <a:latin typeface="楷体_GB2312" pitchFamily="1" charset="-122"/>
                <a:ea typeface="楷体_GB2312" pitchFamily="1" charset="-122"/>
              </a:rPr>
              <a:t>⑷</a:t>
            </a:r>
            <a:r>
              <a:rPr lang="zh-CN" sz="3200" b="1">
                <a:latin typeface="楷体_GB2312" pitchFamily="1" charset="-122"/>
                <a:ea typeface="楷体_GB2312" pitchFamily="1" charset="-122"/>
              </a:rPr>
              <a:t>有</a:t>
            </a:r>
            <a:r>
              <a:rPr lang="zh-CN" altLang="zh-CN" sz="3200" b="1">
                <a:latin typeface="楷体_GB2312" pitchFamily="1" charset="-122"/>
                <a:ea typeface="楷体_GB2312" pitchFamily="1" charset="-122"/>
              </a:rPr>
              <a:t>143</a:t>
            </a:r>
            <a:r>
              <a:rPr lang="zh-CN" sz="3200" b="1">
                <a:latin typeface="楷体_GB2312" pitchFamily="1" charset="-122"/>
                <a:ea typeface="楷体_GB2312" pitchFamily="1" charset="-122"/>
              </a:rPr>
              <a:t>个图形，按照下面的规律排列：</a:t>
            </a:r>
          </a:p>
          <a:p>
            <a:endParaRPr lang="zh-CN" sz="3200" b="1">
              <a:latin typeface="楷体_GB2312" pitchFamily="1" charset="-122"/>
              <a:ea typeface="楷体_GB2312" pitchFamily="1" charset="-122"/>
            </a:endParaRPr>
          </a:p>
          <a:p>
            <a:r>
              <a:rPr lang="zh-CN" sz="3200" b="1"/>
              <a:t>●△○△●△○△●△○△</a:t>
            </a:r>
            <a:r>
              <a:rPr lang="zh-CN" altLang="zh-CN" sz="3200" b="1"/>
              <a:t>……</a:t>
            </a:r>
          </a:p>
          <a:p>
            <a:endParaRPr lang="zh-CN" altLang="zh-CN" sz="3200" b="1"/>
          </a:p>
          <a:p>
            <a:r>
              <a:rPr lang="zh-CN" sz="3200" b="1">
                <a:ea typeface="楷体_GB2312" pitchFamily="1" charset="-122"/>
              </a:rPr>
              <a:t>其中一共有多少个△？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90600" y="35814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143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828800" y="35814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>
                <a:solidFill>
                  <a:srgbClr val="0000FF"/>
                </a:solidFill>
              </a:rPr>
              <a:t>÷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09800" y="35814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514600" y="35814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600" b="1">
                <a:solidFill>
                  <a:srgbClr val="0000FF"/>
                </a:solidFill>
              </a:rPr>
              <a:t>＝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971800" y="358140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35(组)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343400" y="35052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257800" y="3581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3(个)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267200" y="5105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</a:rPr>
              <a:t>71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990600" y="5105400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cs typeface="Arial" pitchFamily="34" charset="0"/>
              </a:rPr>
              <a:t>答：</a:t>
            </a:r>
            <a:r>
              <a:rPr lang="zh-CN" altLang="en-US" sz="3600" b="1">
                <a:solidFill>
                  <a:srgbClr val="0000FF"/>
                </a:solidFill>
              </a:rPr>
              <a:t>其中</a:t>
            </a:r>
            <a:r>
              <a:rPr lang="zh-CN" altLang="en-US" sz="3600" b="1">
                <a:solidFill>
                  <a:srgbClr val="0000FF"/>
                </a:solidFill>
                <a:cs typeface="Arial" pitchFamily="34" charset="0"/>
              </a:rPr>
              <a:t>一共有___个△。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990600" y="4343400"/>
            <a:ext cx="1096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cs typeface="Arial" pitchFamily="34" charset="0"/>
              </a:rPr>
              <a:t>△：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76400" y="4343400"/>
            <a:ext cx="1828800" cy="609600"/>
            <a:chOff x="0" y="0"/>
            <a:chExt cx="1008" cy="384"/>
          </a:xfrm>
        </p:grpSpPr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0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FF"/>
                  </a:solidFill>
                </a:rPr>
                <a:t>35</a:t>
              </a: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288" y="0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600" b="1">
                  <a:solidFill>
                    <a:srgbClr val="0000FF"/>
                  </a:solidFill>
                </a:rPr>
                <a:t>×</a:t>
              </a: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576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FF"/>
                  </a:solidFill>
                </a:rPr>
                <a:t>2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971800" y="4359275"/>
            <a:ext cx="1143000" cy="609600"/>
            <a:chOff x="0" y="0"/>
            <a:chExt cx="720" cy="384"/>
          </a:xfrm>
        </p:grpSpPr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288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3600" b="1">
                  <a:solidFill>
                    <a:srgbClr val="0000FF"/>
                  </a:solidFill>
                </a:rPr>
                <a:t>＋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733800" y="4391025"/>
            <a:ext cx="2057400" cy="577850"/>
            <a:chOff x="0" y="0"/>
            <a:chExt cx="1296" cy="365"/>
          </a:xfrm>
        </p:grpSpPr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3600" b="1">
                  <a:solidFill>
                    <a:srgbClr val="0000FF"/>
                  </a:solidFill>
                </a:rPr>
                <a:t>＝</a:t>
              </a: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384" y="0"/>
              <a:ext cx="9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FF"/>
                  </a:solidFill>
                </a:rPr>
                <a:t>71(个)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/>
      <p:bldP spid="11269" grpId="0" autoUpdateAnimBg="0"/>
      <p:bldP spid="11270" grpId="0" autoUpdateAnimBg="0"/>
      <p:bldP spid="11271" grpId="0" autoUpdateAnimBg="0"/>
      <p:bldP spid="11272" grpId="0" autoUpdateAnimBg="0"/>
      <p:bldP spid="11273" grpId="0" autoUpdateAnimBg="0"/>
      <p:bldP spid="11274" grpId="0" autoUpdateAnimBg="0"/>
      <p:bldP spid="11276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23528" y="171797"/>
            <a:ext cx="845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800" dirty="0" smtClean="0">
                <a:latin typeface="楷体_GB2312" pitchFamily="1" charset="-122"/>
                <a:ea typeface="楷体_GB2312" pitchFamily="1" charset="-122"/>
              </a:rPr>
              <a:t>⑸</a:t>
            </a:r>
            <a:r>
              <a:rPr lang="en-US" altLang="zh-CN" sz="2800" dirty="0" smtClean="0">
                <a:latin typeface="楷体_GB2312" pitchFamily="1" charset="-122"/>
                <a:ea typeface="楷体_GB2312" pitchFamily="1" charset="-122"/>
              </a:rPr>
              <a:t>2011</a:t>
            </a:r>
            <a:r>
              <a:rPr lang="zh-CN" altLang="en-US" sz="2800" dirty="0" smtClean="0">
                <a:latin typeface="楷体_GB2312" pitchFamily="1" charset="-122"/>
                <a:ea typeface="楷体_GB2312" pitchFamily="1" charset="-122"/>
              </a:rPr>
              <a:t>年教师节（9月10日）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是星期六，在没有日历的情况下，利用今天学习的知识</a:t>
            </a:r>
            <a:r>
              <a:rPr lang="zh-CN" altLang="en-US" sz="2800" dirty="0" smtClean="0">
                <a:latin typeface="楷体_GB2312" pitchFamily="1" charset="-122"/>
                <a:ea typeface="楷体_GB2312" pitchFamily="1" charset="-122"/>
              </a:rPr>
              <a:t>算一算</a:t>
            </a:r>
            <a:r>
              <a:rPr lang="en-US" altLang="zh-CN" sz="2800" dirty="0" smtClean="0">
                <a:latin typeface="楷体_GB2312" pitchFamily="1" charset="-122"/>
                <a:ea typeface="楷体_GB2312" pitchFamily="1" charset="-122"/>
              </a:rPr>
              <a:t>2011</a:t>
            </a:r>
            <a:r>
              <a:rPr lang="zh-CN" altLang="en-US" sz="2800" dirty="0" smtClean="0">
                <a:latin typeface="楷体_GB2312" pitchFamily="1" charset="-122"/>
                <a:ea typeface="楷体_GB2312" pitchFamily="1" charset="-122"/>
              </a:rPr>
              <a:t>年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的最后一天（2011/12/31）是星期几？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943600" y="3200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112(天)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24063" y="2482850"/>
            <a:ext cx="6454775" cy="784225"/>
            <a:chOff x="0" y="0"/>
            <a:chExt cx="4066" cy="494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0" y="70"/>
              <a:ext cx="40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_GB2312" pitchFamily="1" charset="-122"/>
                  <a:ea typeface="楷体_GB2312" pitchFamily="1" charset="-122"/>
                </a:rPr>
                <a:t>一二三四五六 日一二三四五六 </a:t>
              </a:r>
              <a:r>
                <a:rPr lang="zh-CN" altLang="en-US" sz="2800" b="1">
                  <a:latin typeface="Arial"/>
                  <a:ea typeface="楷体_GB2312" pitchFamily="1" charset="-122"/>
                </a:rPr>
                <a:t>……</a:t>
              </a:r>
              <a:r>
                <a:rPr lang="zh-CN" altLang="en-US" sz="2800" b="1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1439" y="0"/>
              <a:ext cx="0" cy="48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3106" y="14"/>
              <a:ext cx="0" cy="48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133600" y="3219450"/>
            <a:ext cx="1447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30－10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962400" y="3200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＋</a:t>
            </a:r>
            <a:r>
              <a:rPr lang="zh-CN" altLang="zh-CN" sz="2800" b="1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724400" y="3200400"/>
            <a:ext cx="1371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＋</a:t>
            </a:r>
            <a:r>
              <a:rPr lang="zh-CN" altLang="zh-CN" sz="2800" b="1">
                <a:solidFill>
                  <a:srgbClr val="0000FF"/>
                </a:solidFill>
              </a:rPr>
              <a:t>31</a:t>
            </a:r>
            <a:r>
              <a:rPr lang="zh-CN" sz="2800" b="1">
                <a:solidFill>
                  <a:srgbClr val="0000FF"/>
                </a:solidFill>
              </a:rPr>
              <a:t>＝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09600" y="2095500"/>
            <a:ext cx="2895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从9月11日算起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935038" y="2595563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1" charset="-122"/>
              </a:rPr>
              <a:t>星期日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33600" y="3802063"/>
            <a:ext cx="4724400" cy="519112"/>
            <a:chOff x="0" y="0"/>
            <a:chExt cx="2976" cy="327"/>
          </a:xfrm>
        </p:grpSpPr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112÷7＝16(组) 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1490" y="0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solidFill>
                  <a:srgbClr val="0000FF"/>
                </a:solidFill>
              </a:endParaRPr>
            </a:p>
          </p:txBody>
        </p:sp>
      </p:grp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445500" y="5359400"/>
            <a:ext cx="457200" cy="533400"/>
          </a:xfrm>
          <a:prstGeom prst="rect">
            <a:avLst/>
          </a:prstGeom>
          <a:solidFill>
            <a:schemeClr val="hlink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8458200" y="6045200"/>
            <a:ext cx="457200" cy="533400"/>
          </a:xfrm>
          <a:prstGeom prst="rect">
            <a:avLst/>
          </a:prstGeom>
          <a:solidFill>
            <a:schemeClr val="tx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3810000" y="2667000"/>
            <a:ext cx="457200" cy="457200"/>
          </a:xfrm>
          <a:prstGeom prst="ellipse">
            <a:avLst/>
          </a:pr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23528" y="1524000"/>
            <a:ext cx="6382072" cy="579438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dirty="0" smtClean="0">
                <a:ea typeface="楷体_GB2312" pitchFamily="1" charset="-122"/>
              </a:rPr>
              <a:t>*</a:t>
            </a:r>
            <a:r>
              <a:rPr lang="zh-CN" sz="3200" dirty="0" smtClean="0">
                <a:ea typeface="楷体_GB2312" pitchFamily="1" charset="-122"/>
              </a:rPr>
              <a:t>到</a:t>
            </a:r>
            <a:r>
              <a:rPr lang="zh-CN" sz="3200" dirty="0">
                <a:ea typeface="楷体_GB2312" pitchFamily="1" charset="-122"/>
              </a:rPr>
              <a:t>年底还有多少个休息日？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1055688" y="2646363"/>
            <a:ext cx="685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5715000" y="5486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113(天)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016125" y="4778375"/>
            <a:ext cx="6454775" cy="784225"/>
            <a:chOff x="0" y="0"/>
            <a:chExt cx="4066" cy="494"/>
          </a:xfrm>
        </p:grpSpPr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0" y="70"/>
              <a:ext cx="40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_GB2312" pitchFamily="1" charset="-122"/>
                  <a:ea typeface="楷体_GB2312" pitchFamily="1" charset="-122"/>
                </a:rPr>
                <a:t>日一二三四五 六日一二三四五 </a:t>
              </a:r>
              <a:r>
                <a:rPr lang="zh-CN" altLang="en-US" sz="2800" b="1">
                  <a:latin typeface="Arial"/>
                  <a:ea typeface="楷体_GB2312" pitchFamily="1" charset="-122"/>
                </a:rPr>
                <a:t>……</a:t>
              </a:r>
              <a:r>
                <a:rPr lang="zh-CN" altLang="en-US" sz="2800" b="1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1439" y="0"/>
              <a:ext cx="0" cy="48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3106" y="14"/>
              <a:ext cx="0" cy="48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057400" y="55133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30－9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3810000" y="5486400"/>
            <a:ext cx="1066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＋</a:t>
            </a:r>
            <a:r>
              <a:rPr lang="zh-CN" altLang="zh-CN" sz="2800" b="1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572000" y="5486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＋</a:t>
            </a:r>
            <a:r>
              <a:rPr lang="zh-CN" altLang="zh-CN" sz="2800" b="1">
                <a:solidFill>
                  <a:srgbClr val="0000FF"/>
                </a:solidFill>
              </a:rPr>
              <a:t>31</a:t>
            </a:r>
            <a:r>
              <a:rPr lang="zh-CN" sz="2800" b="1">
                <a:solidFill>
                  <a:srgbClr val="0000FF"/>
                </a:solidFill>
              </a:rPr>
              <a:t>＝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609600" y="4394200"/>
            <a:ext cx="2895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从9月10日算起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927100" y="489108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1" charset="-122"/>
              </a:rPr>
              <a:t>星期六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057400" y="6032500"/>
            <a:ext cx="4724400" cy="519113"/>
            <a:chOff x="0" y="0"/>
            <a:chExt cx="2976" cy="327"/>
          </a:xfrm>
        </p:grpSpPr>
        <p:sp>
          <p:nvSpPr>
            <p:cNvPr id="12320" name="Text Box 32"/>
            <p:cNvSpPr txBox="1">
              <a:spLocks noChangeArrowheads="1"/>
            </p:cNvSpPr>
            <p:nvPr/>
          </p:nvSpPr>
          <p:spPr bwMode="auto">
            <a:xfrm>
              <a:off x="0" y="0"/>
              <a:ext cx="2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113÷7＝16(组)        1(天)</a:t>
              </a:r>
            </a:p>
          </p:txBody>
        </p:sp>
        <p:sp>
          <p:nvSpPr>
            <p:cNvPr id="12321" name="Text Box 33"/>
            <p:cNvSpPr txBox="1">
              <a:spLocks noChangeArrowheads="1"/>
            </p:cNvSpPr>
            <p:nvPr/>
          </p:nvSpPr>
          <p:spPr bwMode="auto">
            <a:xfrm>
              <a:off x="1490" y="0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solidFill>
                    <a:srgbClr val="0000FF"/>
                  </a:solidFill>
                  <a:latin typeface="宋体"/>
                </a:rPr>
                <a:t>……</a:t>
              </a:r>
              <a:endParaRPr lang="zh-CN" altLang="zh-CN" sz="2800" b="1">
                <a:solidFill>
                  <a:srgbClr val="0000FF"/>
                </a:solidFill>
              </a:endParaRPr>
            </a:p>
          </p:txBody>
        </p:sp>
      </p:grp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1047750" y="4941888"/>
            <a:ext cx="685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3276600" y="32004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＋</a:t>
            </a:r>
            <a:r>
              <a:rPr lang="zh-CN" altLang="zh-CN" sz="2800" b="1">
                <a:solidFill>
                  <a:srgbClr val="0000FF"/>
                </a:solidFill>
              </a:rPr>
              <a:t>31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3048000" y="5486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＋</a:t>
            </a:r>
            <a:r>
              <a:rPr lang="zh-CN" altLang="zh-CN" sz="2800" b="1">
                <a:solidFill>
                  <a:srgbClr val="0000FF"/>
                </a:solidFill>
              </a:rPr>
              <a:t>31</a:t>
            </a:r>
          </a:p>
        </p:txBody>
      </p:sp>
      <p:sp>
        <p:nvSpPr>
          <p:cNvPr id="12325" name="Oval 37"/>
          <p:cNvSpPr>
            <a:spLocks noChangeArrowheads="1"/>
          </p:cNvSpPr>
          <p:nvPr/>
        </p:nvSpPr>
        <p:spPr bwMode="auto">
          <a:xfrm>
            <a:off x="1676400" y="4953000"/>
            <a:ext cx="457200" cy="457200"/>
          </a:xfrm>
          <a:prstGeom prst="ellipse">
            <a:avLst/>
          </a:pr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"/>
                            </p:stCondLst>
                            <p:childTnLst>
                              <p:par>
                                <p:cTn id="6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04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12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"/>
                            </p:stCondLst>
                            <p:childTnLst>
                              <p:par>
                                <p:cTn id="11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05"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6" grpId="0" autoUpdateAnimBg="0"/>
      <p:bldP spid="12297" grpId="0" autoUpdateAnimBg="0"/>
      <p:bldP spid="12298" grpId="0" autoUpdateAnimBg="0"/>
      <p:bldP spid="12299" grpId="0" autoUpdateAnimBg="0"/>
      <p:bldP spid="12300" grpId="0" autoUpdateAnimBg="0"/>
      <p:bldP spid="12306" grpId="0" animBg="1"/>
      <p:bldP spid="12306" grpId="1" animBg="1"/>
      <p:bldP spid="12307" grpId="0" animBg="1" autoUpdateAnimBg="0"/>
      <p:bldP spid="12308" grpId="0" animBg="1"/>
      <p:bldP spid="12309" grpId="0" autoUpdateAnimBg="0"/>
      <p:bldP spid="12314" grpId="0" autoUpdateAnimBg="0"/>
      <p:bldP spid="12315" grpId="0" autoUpdateAnimBg="0"/>
      <p:bldP spid="12316" grpId="0" autoUpdateAnimBg="0"/>
      <p:bldP spid="12317" grpId="0" autoUpdateAnimBg="0"/>
      <p:bldP spid="12318" grpId="0" autoUpdateAnimBg="0"/>
      <p:bldP spid="12322" grpId="0" animBg="1"/>
      <p:bldP spid="12323" grpId="0" autoUpdateAnimBg="0"/>
      <p:bldP spid="12324" grpId="0" autoUpdateAnimBg="0"/>
      <p:bldP spid="12325" grpId="0" animBg="1"/>
      <p:bldP spid="123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周期变化现象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生活中的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每年的季节交替，周而复始，一直延续下去：春夏秋冬春夏秋冬</a:t>
            </a:r>
            <a:r>
              <a:rPr lang="en-US" altLang="zh-CN" dirty="0" smtClean="0"/>
              <a:t>……, </a:t>
            </a:r>
            <a:r>
              <a:rPr lang="zh-CN" altLang="en-US" dirty="0" smtClean="0"/>
              <a:t>这就是每年有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季；</a:t>
            </a:r>
            <a:endParaRPr lang="en-US" altLang="zh-CN" dirty="0" smtClean="0"/>
          </a:p>
          <a:p>
            <a:r>
              <a:rPr lang="zh-CN" altLang="en-US" dirty="0" smtClean="0"/>
              <a:t>每年有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个月；</a:t>
            </a:r>
            <a:endParaRPr lang="en-US" altLang="zh-CN" dirty="0" smtClean="0"/>
          </a:p>
          <a:p>
            <a:r>
              <a:rPr lang="zh-CN" altLang="en-US" dirty="0" smtClean="0"/>
              <a:t>每个星期有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天；</a:t>
            </a:r>
            <a:endParaRPr lang="en-US" altLang="zh-CN" dirty="0" smtClean="0"/>
          </a:p>
          <a:p>
            <a:r>
              <a:rPr lang="zh-CN" altLang="en-US" dirty="0" smtClean="0"/>
              <a:t>每天有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小时，昼夜交替；</a:t>
            </a:r>
            <a:endParaRPr lang="en-US" altLang="zh-CN" dirty="0" smtClean="0"/>
          </a:p>
          <a:p>
            <a:r>
              <a:rPr lang="zh-CN" altLang="en-US" dirty="0" smtClean="0"/>
              <a:t>每小时有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分钟，每分钟有</a:t>
            </a:r>
            <a:r>
              <a:rPr lang="en-US" altLang="zh-CN" dirty="0" smtClean="0"/>
              <a:t>60</a:t>
            </a:r>
            <a:r>
              <a:rPr lang="zh-CN" altLang="en-US" dirty="0" smtClean="0"/>
              <a:t>秒，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002088" y="2362200"/>
            <a:ext cx="144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400">
                <a:latin typeface="宋体"/>
              </a:rPr>
              <a:t>……</a:t>
            </a:r>
            <a:endParaRPr lang="zh-CN" altLang="zh-CN" sz="44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457200"/>
            <a:ext cx="7697788" cy="5892800"/>
            <a:chOff x="0" y="0"/>
            <a:chExt cx="4849" cy="3712"/>
          </a:xfrm>
        </p:grpSpPr>
        <p:pic>
          <p:nvPicPr>
            <p:cNvPr id="4100" name="Picture 4" descr="冬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849" cy="3711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39" y="3078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冬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62000" y="457200"/>
            <a:ext cx="7696200" cy="5889625"/>
            <a:chOff x="0" y="0"/>
            <a:chExt cx="4848" cy="3710"/>
          </a:xfrm>
        </p:grpSpPr>
        <p:pic>
          <p:nvPicPr>
            <p:cNvPr id="4103" name="Picture 7" descr="秋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848" cy="3710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8" y="3072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秋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62000" y="457200"/>
            <a:ext cx="7697788" cy="5892800"/>
            <a:chOff x="0" y="0"/>
            <a:chExt cx="4849" cy="3711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0" y="0"/>
              <a:ext cx="4849" cy="3711"/>
              <a:chOff x="0" y="0"/>
              <a:chExt cx="4849" cy="3711"/>
            </a:xfrm>
          </p:grpSpPr>
          <p:pic>
            <p:nvPicPr>
              <p:cNvPr id="4107" name="Picture 11" descr="20080621016 拷贝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0"/>
                <a:ext cx="4849" cy="3711"/>
              </a:xfrm>
              <a:prstGeom prst="rect">
                <a:avLst/>
              </a:prstGeom>
              <a:noFill/>
              <a:ln w="19050" cap="flat" cmpd="sng">
                <a:solidFill>
                  <a:srgbClr val="333300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4108" name="Picture 12" descr="图片2 拷贝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2" y="258"/>
                <a:ext cx="2406" cy="2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0" y="3077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夏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762000" y="457200"/>
            <a:ext cx="7697788" cy="5899150"/>
            <a:chOff x="0" y="0"/>
            <a:chExt cx="4849" cy="3716"/>
          </a:xfrm>
        </p:grpSpPr>
        <p:pic>
          <p:nvPicPr>
            <p:cNvPr id="4111" name="Picture 15" descr="春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4849" cy="3711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5" y="3082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春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762000" y="457200"/>
            <a:ext cx="7697788" cy="5892800"/>
            <a:chOff x="0" y="0"/>
            <a:chExt cx="4849" cy="3712"/>
          </a:xfrm>
        </p:grpSpPr>
        <p:pic>
          <p:nvPicPr>
            <p:cNvPr id="4114" name="Picture 18" descr="冬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849" cy="3711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15" name="Text Box 19"/>
            <p:cNvSpPr txBox="1">
              <a:spLocks noChangeArrowheads="1"/>
            </p:cNvSpPr>
            <p:nvPr/>
          </p:nvSpPr>
          <p:spPr bwMode="auto">
            <a:xfrm>
              <a:off x="39" y="3078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冬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762000" y="457200"/>
            <a:ext cx="7696200" cy="5889625"/>
            <a:chOff x="0" y="0"/>
            <a:chExt cx="4848" cy="3710"/>
          </a:xfrm>
        </p:grpSpPr>
        <p:pic>
          <p:nvPicPr>
            <p:cNvPr id="4117" name="Picture 21" descr="秋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848" cy="3710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18" name="Text Box 22"/>
            <p:cNvSpPr txBox="1">
              <a:spLocks noChangeArrowheads="1"/>
            </p:cNvSpPr>
            <p:nvPr/>
          </p:nvSpPr>
          <p:spPr bwMode="auto">
            <a:xfrm>
              <a:off x="8" y="3072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秋</a:t>
              </a:r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762000" y="457200"/>
            <a:ext cx="7697788" cy="5892800"/>
            <a:chOff x="0" y="0"/>
            <a:chExt cx="4849" cy="3711"/>
          </a:xfrm>
        </p:grpSpPr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0" y="0"/>
              <a:ext cx="4849" cy="3711"/>
              <a:chOff x="0" y="0"/>
              <a:chExt cx="4849" cy="3711"/>
            </a:xfrm>
          </p:grpSpPr>
          <p:pic>
            <p:nvPicPr>
              <p:cNvPr id="4121" name="Picture 25" descr="20080621016 拷贝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0"/>
                <a:ext cx="4849" cy="3711"/>
              </a:xfrm>
              <a:prstGeom prst="rect">
                <a:avLst/>
              </a:prstGeom>
              <a:noFill/>
              <a:ln w="19050" cap="flat" cmpd="sng">
                <a:solidFill>
                  <a:srgbClr val="333300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4122" name="Picture 26" descr="图片2 拷贝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2" y="258"/>
                <a:ext cx="2406" cy="2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123" name="Text Box 27"/>
            <p:cNvSpPr txBox="1">
              <a:spLocks noChangeArrowheads="1"/>
            </p:cNvSpPr>
            <p:nvPr/>
          </p:nvSpPr>
          <p:spPr bwMode="auto">
            <a:xfrm>
              <a:off x="0" y="3077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夏</a:t>
              </a:r>
            </a:p>
          </p:txBody>
        </p:sp>
      </p:grp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762000" y="457200"/>
            <a:ext cx="7697788" cy="5899150"/>
            <a:chOff x="0" y="0"/>
            <a:chExt cx="4849" cy="3716"/>
          </a:xfrm>
        </p:grpSpPr>
        <p:pic>
          <p:nvPicPr>
            <p:cNvPr id="4125" name="Picture 29" descr="春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4849" cy="3711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26" name="Text Box 30"/>
            <p:cNvSpPr txBox="1">
              <a:spLocks noChangeArrowheads="1"/>
            </p:cNvSpPr>
            <p:nvPr/>
          </p:nvSpPr>
          <p:spPr bwMode="auto">
            <a:xfrm>
              <a:off x="5" y="3082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春</a:t>
              </a:r>
            </a:p>
          </p:txBody>
        </p: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762000" y="457200"/>
            <a:ext cx="7697788" cy="5892800"/>
            <a:chOff x="0" y="0"/>
            <a:chExt cx="4849" cy="3712"/>
          </a:xfrm>
        </p:grpSpPr>
        <p:pic>
          <p:nvPicPr>
            <p:cNvPr id="4128" name="Picture 32" descr="冬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849" cy="3711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29" name="Text Box 33"/>
            <p:cNvSpPr txBox="1">
              <a:spLocks noChangeArrowheads="1"/>
            </p:cNvSpPr>
            <p:nvPr/>
          </p:nvSpPr>
          <p:spPr bwMode="auto">
            <a:xfrm>
              <a:off x="39" y="3078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冬</a:t>
              </a:r>
            </a:p>
          </p:txBody>
        </p:sp>
      </p:grp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762000" y="457200"/>
            <a:ext cx="7696200" cy="5889625"/>
            <a:chOff x="0" y="0"/>
            <a:chExt cx="4848" cy="3710"/>
          </a:xfrm>
        </p:grpSpPr>
        <p:pic>
          <p:nvPicPr>
            <p:cNvPr id="4131" name="Picture 35" descr="秋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848" cy="3710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32" name="Text Box 36"/>
            <p:cNvSpPr txBox="1">
              <a:spLocks noChangeArrowheads="1"/>
            </p:cNvSpPr>
            <p:nvPr/>
          </p:nvSpPr>
          <p:spPr bwMode="auto">
            <a:xfrm>
              <a:off x="8" y="3072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秋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762000" y="457200"/>
            <a:ext cx="7697788" cy="5892800"/>
            <a:chOff x="0" y="0"/>
            <a:chExt cx="4849" cy="3711"/>
          </a:xfrm>
        </p:grpSpPr>
        <p:grpSp>
          <p:nvGrpSpPr>
            <p:cNvPr id="15" name="Group 38"/>
            <p:cNvGrpSpPr>
              <a:grpSpLocks/>
            </p:cNvGrpSpPr>
            <p:nvPr/>
          </p:nvGrpSpPr>
          <p:grpSpPr bwMode="auto">
            <a:xfrm>
              <a:off x="0" y="0"/>
              <a:ext cx="4849" cy="3711"/>
              <a:chOff x="0" y="0"/>
              <a:chExt cx="4849" cy="3711"/>
            </a:xfrm>
          </p:grpSpPr>
          <p:pic>
            <p:nvPicPr>
              <p:cNvPr id="4135" name="Picture 39" descr="20080621016 拷贝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0"/>
                <a:ext cx="4849" cy="3711"/>
              </a:xfrm>
              <a:prstGeom prst="rect">
                <a:avLst/>
              </a:prstGeom>
              <a:noFill/>
              <a:ln w="19050" cap="flat" cmpd="sng">
                <a:solidFill>
                  <a:srgbClr val="333300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4136" name="Picture 40" descr="图片2 拷贝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2" y="258"/>
                <a:ext cx="2406" cy="2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137" name="Text Box 41"/>
            <p:cNvSpPr txBox="1">
              <a:spLocks noChangeArrowheads="1"/>
            </p:cNvSpPr>
            <p:nvPr/>
          </p:nvSpPr>
          <p:spPr bwMode="auto">
            <a:xfrm>
              <a:off x="0" y="3077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夏</a:t>
              </a:r>
            </a:p>
          </p:txBody>
        </p:sp>
      </p:grp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762000" y="457200"/>
            <a:ext cx="7696200" cy="5899150"/>
            <a:chOff x="0" y="0"/>
            <a:chExt cx="4849" cy="3716"/>
          </a:xfrm>
        </p:grpSpPr>
        <p:pic>
          <p:nvPicPr>
            <p:cNvPr id="4139" name="Picture 43" descr="春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4849" cy="3711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40" name="Text Box 44"/>
            <p:cNvSpPr txBox="1">
              <a:spLocks noChangeArrowheads="1"/>
            </p:cNvSpPr>
            <p:nvPr/>
          </p:nvSpPr>
          <p:spPr bwMode="auto">
            <a:xfrm>
              <a:off x="5" y="3082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春</a:t>
              </a:r>
            </a:p>
          </p:txBody>
        </p:sp>
      </p:grpSp>
      <p:pic>
        <p:nvPicPr>
          <p:cNvPr id="4141" name="Picture 4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20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17538" y="2197100"/>
            <a:ext cx="34290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ea typeface="楷体_GB2312" pitchFamily="1" charset="-122"/>
              </a:rPr>
              <a:t>春    夏    秋    冬</a:t>
            </a: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465138" y="1244600"/>
            <a:ext cx="3562350" cy="933450"/>
          </a:xfrm>
          <a:prstGeom prst="roundRect">
            <a:avLst>
              <a:gd name="adj" fmla="val 5343"/>
            </a:avLst>
          </a:prstGeom>
          <a:noFill/>
          <a:ln w="19050" cap="flat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295400"/>
            <a:ext cx="8085138" cy="841375"/>
            <a:chOff x="0" y="0"/>
            <a:chExt cx="5093" cy="530"/>
          </a:xfrm>
        </p:grpSpPr>
        <p:pic>
          <p:nvPicPr>
            <p:cNvPr id="5125" name="Picture 5" descr="小秋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" y="2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 descr="小春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7" name="Picture 7" descr="小冬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60" y="2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373" y="101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>
                  <a:latin typeface="宋体"/>
                </a:rPr>
                <a:t>……</a:t>
              </a:r>
              <a:endParaRPr lang="zh-CN" altLang="zh-CN" sz="3200"/>
            </a:p>
          </p:txBody>
        </p:sp>
        <p:pic>
          <p:nvPicPr>
            <p:cNvPr id="5129" name="Picture 9" descr="小秋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17" y="2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30" name="Picture 10" descr="小春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3" y="2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31" name="Picture 11" descr="小冬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73" y="2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32" name="Picture 12" descr="未标题-2 拷贝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69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33" name="Picture 13" descr="未标题-2 拷贝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6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457200" y="3605213"/>
            <a:ext cx="3562350" cy="935037"/>
          </a:xfrm>
          <a:prstGeom prst="roundRect">
            <a:avLst>
              <a:gd name="adj" fmla="val 5343"/>
            </a:avLst>
          </a:prstGeom>
          <a:noFill/>
          <a:ln w="19050" cap="flat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609600" y="4581525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ea typeface="楷体_GB2312" pitchFamily="1" charset="-122"/>
              </a:rPr>
              <a:t>冬    春    夏    秋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33400" y="3657600"/>
            <a:ext cx="8077200" cy="846138"/>
            <a:chOff x="0" y="0"/>
            <a:chExt cx="5088" cy="533"/>
          </a:xfrm>
        </p:grpSpPr>
        <p:pic>
          <p:nvPicPr>
            <p:cNvPr id="5137" name="Picture 17" descr="小秋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55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38" name="Picture 18" descr="小春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" y="5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39" name="Picture 19" descr="小冬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40" name="Picture 20" descr="小秋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8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41" name="Picture 21" descr="小春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54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42" name="Picture 22" descr="小冬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03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4368" y="76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>
                  <a:latin typeface="宋体"/>
                </a:rPr>
                <a:t>……</a:t>
              </a:r>
              <a:endParaRPr lang="zh-CN" altLang="zh-CN" sz="3200"/>
            </a:p>
          </p:txBody>
        </p:sp>
        <p:pic>
          <p:nvPicPr>
            <p:cNvPr id="5144" name="Picture 24" descr="未标题-2 拷贝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9" y="5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45" name="Picture 25" descr="未标题-2 拷贝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2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886200" y="5410200"/>
            <a:ext cx="1143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>
                <a:latin typeface="宋体"/>
              </a:rPr>
              <a:t>……</a:t>
            </a:r>
            <a:endParaRPr lang="zh-CN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"/>
                            </p:stCondLst>
                            <p:childTnLst>
                              <p:par>
                                <p:cTn id="1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"/>
                            </p:stCondLst>
                            <p:childTnLst>
                              <p:par>
                                <p:cTn id="30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nimBg="1"/>
      <p:bldP spid="5123" grpId="1" animBg="1"/>
      <p:bldP spid="5134" grpId="0" animBg="1"/>
      <p:bldP spid="5134" grpId="1" animBg="1"/>
      <p:bldP spid="5135" grpId="0" autoUpdateAnimBg="0"/>
      <p:bldP spid="51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563563"/>
            <a:ext cx="5715000" cy="579437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ea typeface="楷体_GB2312" pitchFamily="1" charset="-122"/>
              </a:rPr>
              <a:t>你还知道哪些“周期现象”？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1628800"/>
            <a:ext cx="6788150" cy="966788"/>
            <a:chOff x="0" y="0"/>
            <a:chExt cx="4276" cy="609"/>
          </a:xfrm>
        </p:grpSpPr>
        <p:pic>
          <p:nvPicPr>
            <p:cNvPr id="6148" name="Picture 4" descr="狗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94" y="0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" name="Picture 5" descr="猴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0" y="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" name="Picture 6" descr="虎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6" y="12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" name="Picture 7" descr="鸡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64" y="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" name="Picture 8" descr="龙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74" y="2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3" name="Picture 9" descr="马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20" y="12"/>
              <a:ext cx="340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4" name="Picture 10" descr="牛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6" y="18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5" name="Picture 11" descr="蛇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710" y="2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6" name="Picture 12" descr="鼠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44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7" name="Picture 13" descr="兔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036" y="18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8" name="Picture 14" descr="羊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404" y="3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9" name="Picture 15" descr="猪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756" y="8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52" y="282"/>
              <a:ext cx="42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楷体_GB2312" pitchFamily="1" charset="-122"/>
                  <a:ea typeface="楷体_GB2312" pitchFamily="1" charset="-122"/>
                </a:rPr>
                <a:t>鼠 牛 虎 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兔 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龙 </a:t>
              </a:r>
              <a:r>
                <a:rPr lang="zh-CN" sz="2800" b="1" dirty="0">
                  <a:latin typeface="楷体_GB2312" pitchFamily="1" charset="-122"/>
                  <a:ea typeface="楷体_GB2312" pitchFamily="1" charset="-122"/>
                </a:rPr>
                <a:t>蛇 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马 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羊 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猴 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鸡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 狗 </a:t>
              </a:r>
              <a:r>
                <a:rPr lang="zh-CN" sz="2800" b="1" dirty="0">
                  <a:latin typeface="楷体_GB2312" pitchFamily="1" charset="-122"/>
                  <a:ea typeface="楷体_GB2312" pitchFamily="1" charset="-122"/>
                </a:rPr>
                <a:t>猪 </a:t>
              </a:r>
            </a:p>
          </p:txBody>
        </p:sp>
      </p:grp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8526463" y="5562600"/>
            <a:ext cx="390525" cy="457200"/>
          </a:xfrm>
          <a:prstGeom prst="rect">
            <a:avLst/>
          </a:prstGeom>
          <a:solidFill>
            <a:schemeClr val="hlink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8534400" y="6180138"/>
            <a:ext cx="384175" cy="449262"/>
          </a:xfrm>
          <a:prstGeom prst="rect">
            <a:avLst/>
          </a:prstGeom>
          <a:solidFill>
            <a:schemeClr val="tx2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5656" y="3068960"/>
            <a:ext cx="4752528" cy="351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6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6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简单周期问题求解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在解决周期问题时，关键是找到周期的长度，只要找到了周期的长度，再用总数除以周期长度，得到的商就是完整的周期的个数，余数就是除去完整周期的部分后剩下的个数。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利用余数的知识来解答。要求我们仔细审题，判断其不断重复出现的规律，也就是找出循环的固定数，然后利用除法算式求出余数，最后根据余数得出正确的结果。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计算星期几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今天是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日，星期日，问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月最后一天是星期几？</a:t>
            </a:r>
            <a:endParaRPr lang="en-US" altLang="zh-CN" dirty="0" smtClean="0"/>
          </a:p>
          <a:p>
            <a:r>
              <a:rPr lang="zh-CN" altLang="en-US" dirty="0" smtClean="0"/>
              <a:t>解：分以下几步求解：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）算出相差多少天？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月大，有</a:t>
            </a:r>
            <a:r>
              <a:rPr lang="en-US" altLang="zh-CN" dirty="0" smtClean="0"/>
              <a:t>31</a:t>
            </a:r>
            <a:r>
              <a:rPr lang="zh-CN" altLang="en-US" dirty="0" smtClean="0"/>
              <a:t>天，故最后一天是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日，相差 </a:t>
            </a:r>
            <a:r>
              <a:rPr lang="en-US" altLang="zh-CN" dirty="0" smtClean="0"/>
              <a:t>31-1=30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）每周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天，算出有多少周，余数多少？</a:t>
            </a:r>
            <a:endParaRPr lang="en-US" altLang="zh-CN" dirty="0" smtClean="0"/>
          </a:p>
          <a:p>
            <a:r>
              <a:rPr lang="en-US" altLang="zh-CN" dirty="0" smtClean="0"/>
              <a:t>30÷7=4……2</a:t>
            </a:r>
          </a:p>
          <a:p>
            <a:r>
              <a:rPr lang="zh-CN" altLang="en-US" dirty="0" smtClean="0"/>
              <a:t>所以是</a:t>
            </a:r>
            <a:r>
              <a:rPr lang="en-US" altLang="zh-CN" dirty="0" smtClean="0"/>
              <a:t>0+2=2</a:t>
            </a:r>
            <a:r>
              <a:rPr lang="zh-CN" altLang="en-US" dirty="0" smtClean="0"/>
              <a:t>（星期二）</a:t>
            </a:r>
            <a:endParaRPr lang="en-US" altLang="zh-CN" dirty="0" smtClean="0"/>
          </a:p>
          <a:p>
            <a:r>
              <a:rPr lang="zh-CN" altLang="en-US" dirty="0" smtClean="0"/>
              <a:t>进一步问：其中有几个周日？</a:t>
            </a:r>
            <a:endParaRPr lang="en-US" altLang="zh-CN" dirty="0" smtClean="0"/>
          </a:p>
          <a:p>
            <a:r>
              <a:rPr lang="zh-CN" altLang="en-US" dirty="0" smtClean="0"/>
              <a:t>商</a:t>
            </a:r>
            <a:r>
              <a:rPr lang="en-US" altLang="zh-CN" dirty="0" smtClean="0"/>
              <a:t>4</a:t>
            </a:r>
            <a:r>
              <a:rPr lang="zh-CN" altLang="en-US" dirty="0" smtClean="0"/>
              <a:t>就是周期数，过了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个星期日。</a:t>
            </a:r>
            <a:endParaRPr lang="en-US" altLang="zh-CN" dirty="0" smtClean="0"/>
          </a:p>
          <a:p>
            <a:r>
              <a:rPr lang="zh-CN" altLang="en-US" dirty="0" smtClean="0"/>
              <a:t>答：所求为星期二。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184</TotalTime>
  <Words>1380</Words>
  <Application>Microsoft Office PowerPoint</Application>
  <PresentationFormat>全屏显示(4:3)</PresentationFormat>
  <Paragraphs>223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暗香扑面</vt:lpstr>
      <vt:lpstr>小学三年级数学</vt:lpstr>
      <vt:lpstr>主要内容</vt:lpstr>
      <vt:lpstr>周期变化现象</vt:lpstr>
      <vt:lpstr>时间周期</vt:lpstr>
      <vt:lpstr>幻灯片 5</vt:lpstr>
      <vt:lpstr>幻灯片 6</vt:lpstr>
      <vt:lpstr>幻灯片 7</vt:lpstr>
      <vt:lpstr>简单周期问题求解</vt:lpstr>
      <vt:lpstr>计算星期几</vt:lpstr>
      <vt:lpstr>发现周期规律</vt:lpstr>
      <vt:lpstr>两组周期问题</vt:lpstr>
      <vt:lpstr>数字规律</vt:lpstr>
      <vt:lpstr>图书插图</vt:lpstr>
      <vt:lpstr>电子跳蚤</vt:lpstr>
      <vt:lpstr>转圈规律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小学三年级数学</dc:title>
  <dc:creator>liuxiang</dc:creator>
  <cp:lastModifiedBy>liuxiang</cp:lastModifiedBy>
  <cp:revision>24</cp:revision>
  <dcterms:created xsi:type="dcterms:W3CDTF">2012-06-30T03:04:12Z</dcterms:created>
  <dcterms:modified xsi:type="dcterms:W3CDTF">2012-07-15T02:39:57Z</dcterms:modified>
</cp:coreProperties>
</file>