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8" r:id="rId2"/>
    <p:sldId id="311" r:id="rId3"/>
    <p:sldId id="316" r:id="rId4"/>
    <p:sldId id="317" r:id="rId5"/>
    <p:sldId id="318" r:id="rId6"/>
    <p:sldId id="319" r:id="rId7"/>
    <p:sldId id="320" r:id="rId8"/>
    <p:sldId id="321" r:id="rId9"/>
    <p:sldId id="290" r:id="rId10"/>
    <p:sldId id="303" r:id="rId11"/>
    <p:sldId id="314" r:id="rId12"/>
    <p:sldId id="304" r:id="rId13"/>
    <p:sldId id="306" r:id="rId14"/>
    <p:sldId id="307" r:id="rId15"/>
    <p:sldId id="315" r:id="rId16"/>
    <p:sldId id="308" r:id="rId17"/>
    <p:sldId id="322" r:id="rId18"/>
    <p:sldId id="309" r:id="rId19"/>
    <p:sldId id="310" r:id="rId20"/>
    <p:sldId id="291" r:id="rId21"/>
    <p:sldId id="300" r:id="rId22"/>
    <p:sldId id="292" r:id="rId23"/>
    <p:sldId id="312" r:id="rId24"/>
    <p:sldId id="313" r:id="rId25"/>
    <p:sldId id="295" r:id="rId26"/>
    <p:sldId id="298" r:id="rId27"/>
    <p:sldId id="296" r:id="rId28"/>
    <p:sldId id="293" r:id="rId29"/>
    <p:sldId id="294" r:id="rId30"/>
    <p:sldId id="297" r:id="rId31"/>
    <p:sldId id="301" r:id="rId32"/>
    <p:sldId id="302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410" autoAdjust="0"/>
  </p:normalViewPr>
  <p:slideViewPr>
    <p:cSldViewPr>
      <p:cViewPr varScale="1">
        <p:scale>
          <a:sx n="60" d="100"/>
          <a:sy n="60" d="100"/>
        </p:scale>
        <p:origin x="-8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1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08"/>
    </p:cViewPr>
  </p:sorterViewPr>
  <p:notesViewPr>
    <p:cSldViewPr>
      <p:cViewPr varScale="1">
        <p:scale>
          <a:sx n="49" d="100"/>
          <a:sy n="49" d="100"/>
        </p:scale>
        <p:origin x="-107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8C3DE50-C57F-46DD-9C72-FAD50ECDBB46}" type="datetimeFigureOut">
              <a:rPr lang="zh-CN" altLang="en-US"/>
              <a:pPr>
                <a:defRPr/>
              </a:pPr>
              <a:t>2013/9/1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AC34957-B196-4081-A574-65A4C699E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南北朝时期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孙子算经</a:t>
            </a:r>
            <a:r>
              <a:rPr lang="en-US" altLang="zh-CN" smtClean="0"/>
              <a:t>》</a:t>
            </a: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6D0AC0-2949-4BD9-99CB-6933C33795DC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为自然数，分别写出对应的结果序列，从三个序列中找出相同的数。就是所求解。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34957-B196-4081-A574-65A4C699E33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利用同余的加性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5B6D37-11ED-4796-8E1E-637AE0A6E0C1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利用同余的加性和乘性。最后利用</a:t>
            </a:r>
            <a:r>
              <a:rPr lang="en-US" altLang="zh-CN" smtClean="0"/>
              <a:t>105</a:t>
            </a:r>
            <a:r>
              <a:rPr lang="zh-CN" altLang="en-US" smtClean="0"/>
              <a:t>来调整所属的区域。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8AE28A-9116-4F47-9230-89BB6F604562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 smtClean="0"/>
              <a:t>孙子歌 远渡重洋，输入日本。这里的</a:t>
            </a:r>
            <a:r>
              <a:rPr lang="en-US" altLang="zh-CN" dirty="0" smtClean="0"/>
              <a:t>105</a:t>
            </a:r>
            <a:r>
              <a:rPr lang="zh-CN" altLang="en-US" dirty="0" smtClean="0"/>
              <a:t>是什么。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后面的数乘以余数，再求和，如果和大于</a:t>
            </a:r>
            <a:r>
              <a:rPr lang="en-US" altLang="zh-CN" dirty="0" smtClean="0"/>
              <a:t>105</a:t>
            </a:r>
            <a:r>
              <a:rPr lang="zh-CN" altLang="en-US" dirty="0" smtClean="0"/>
              <a:t>，就减去</a:t>
            </a:r>
            <a:r>
              <a:rPr lang="en-US" altLang="zh-CN" dirty="0" smtClean="0"/>
              <a:t>105</a:t>
            </a:r>
            <a:r>
              <a:rPr lang="zh-CN" altLang="en-US" dirty="0" smtClean="0"/>
              <a:t>，直到差小于</a:t>
            </a:r>
            <a:r>
              <a:rPr lang="en-US" altLang="zh-CN" dirty="0" smtClean="0"/>
              <a:t>105</a:t>
            </a:r>
            <a:r>
              <a:rPr lang="zh-CN" altLang="en-US" dirty="0" smtClean="0"/>
              <a:t>为止。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C58D74-360D-4732-9923-071B6C1A6919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解法多样，可设僧人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个，则</a:t>
            </a:r>
            <a:r>
              <a:rPr lang="en-US" altLang="zh-CN" dirty="0" smtClean="0"/>
              <a:t>N/3+N/4=364,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或者设</a:t>
            </a:r>
            <a:r>
              <a:rPr lang="en-US" altLang="zh-CN" dirty="0" smtClean="0"/>
              <a:t>x</a:t>
            </a:r>
            <a:r>
              <a:rPr lang="zh-CN" altLang="en-US" dirty="0" smtClean="0"/>
              <a:t>个碗吃饭，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个碗盛羹</a:t>
            </a:r>
            <a:r>
              <a:rPr lang="en-US" altLang="zh-CN" dirty="0" smtClean="0"/>
              <a:t>, 3x=4y,x+y=364.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34957-B196-4081-A574-65A4C699E33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166FB-29E1-4F3E-BB5C-03B47EDC8F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18B19-D58C-4CF7-91A9-78127AC352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6F69D-5B51-4AE8-9EE5-C80F0222F2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20DA4-8F16-40D5-B9F5-1998A69858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67768-4297-4EA2-BA2B-2AE31F653B7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F567D-19E5-417A-A2F7-4B89F38F0D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FB1E4-418B-44E0-9F8B-254857558D7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DDFDC-1738-4AA9-A0C2-F2A28D5D51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9713A-0751-4C5A-9360-09A7C4A6C2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3E680-B020-482B-9001-4E6A67E79D1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6CC0B-5E98-4B82-B73D-4DFE709BC1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6B54A-958F-4F64-A0A9-80C042A1D0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8B51AB1-8BF7-4FA3-A669-D5592D12B2B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中国剩余定理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356993"/>
            <a:ext cx="5760640" cy="158417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六年级数学培优教材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等价于求不定方程组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 smtClean="0"/>
              <a:t>设物有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，依题意</a:t>
            </a:r>
            <a:r>
              <a:rPr lang="en-US" altLang="zh-CN" dirty="0" smtClean="0"/>
              <a:t>N</a:t>
            </a:r>
            <a:r>
              <a:rPr lang="zh-CN" altLang="en-US" dirty="0" smtClean="0"/>
              <a:t>满足：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b="1" dirty="0" smtClean="0">
                <a:sym typeface="Symbol" pitchFamily="18" charset="2"/>
              </a:rPr>
              <a:t>（</a:t>
            </a:r>
            <a:r>
              <a:rPr lang="en-US" altLang="zh-CN" b="1" dirty="0" smtClean="0">
                <a:sym typeface="Symbol" pitchFamily="18" charset="2"/>
              </a:rPr>
              <a:t>1</a:t>
            </a:r>
            <a:r>
              <a:rPr lang="zh-CN" altLang="en-US" b="1" dirty="0" smtClean="0">
                <a:sym typeface="Symbol" pitchFamily="18" charset="2"/>
              </a:rPr>
              <a:t>）三三数之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b="1" dirty="0" smtClean="0">
                <a:sym typeface="Symbol" pitchFamily="18" charset="2"/>
              </a:rPr>
              <a:t>二，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zh-CN" altLang="en-US" b="1" dirty="0" smtClean="0"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N=3x+2</a:t>
            </a:r>
          </a:p>
          <a:p>
            <a:pPr algn="ctr">
              <a:buNone/>
            </a:pPr>
            <a:r>
              <a:rPr lang="zh-CN" altLang="en-US" b="1" dirty="0" smtClean="0">
                <a:sym typeface="Symbol" pitchFamily="18" charset="2"/>
              </a:rPr>
              <a:t>（</a:t>
            </a:r>
            <a:r>
              <a:rPr lang="en-US" altLang="zh-CN" b="1" dirty="0" smtClean="0">
                <a:sym typeface="Symbol" pitchFamily="18" charset="2"/>
              </a:rPr>
              <a:t>2</a:t>
            </a:r>
            <a:r>
              <a:rPr lang="zh-CN" altLang="en-US" b="1" dirty="0" smtClean="0">
                <a:sym typeface="Symbol" pitchFamily="18" charset="2"/>
              </a:rPr>
              <a:t>）五五数之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b="1" dirty="0" smtClean="0">
                <a:sym typeface="Symbol" pitchFamily="18" charset="2"/>
              </a:rPr>
              <a:t>三，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en-US" altLang="zh-CN" dirty="0" smtClean="0">
                <a:solidFill>
                  <a:srgbClr val="FF0000"/>
                </a:solidFill>
              </a:rPr>
              <a:t>N=5y+3</a:t>
            </a:r>
          </a:p>
          <a:p>
            <a:pPr algn="ctr">
              <a:buNone/>
            </a:pPr>
            <a:r>
              <a:rPr lang="zh-CN" altLang="en-US" b="1" dirty="0" smtClean="0">
                <a:sym typeface="Symbol" pitchFamily="18" charset="2"/>
              </a:rPr>
              <a:t>（</a:t>
            </a:r>
            <a:r>
              <a:rPr lang="en-US" altLang="zh-CN" b="1" dirty="0" smtClean="0">
                <a:sym typeface="Symbol" pitchFamily="18" charset="2"/>
              </a:rPr>
              <a:t>3</a:t>
            </a:r>
            <a:r>
              <a:rPr lang="zh-CN" altLang="en-US" b="1" dirty="0" smtClean="0">
                <a:sym typeface="Symbol" pitchFamily="18" charset="2"/>
              </a:rPr>
              <a:t>）七七数之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b="1" dirty="0" smtClean="0">
                <a:sym typeface="Symbol" pitchFamily="18" charset="2"/>
              </a:rPr>
              <a:t>二，</a:t>
            </a:r>
            <a:r>
              <a:rPr lang="en-US" altLang="zh-CN" b="1" dirty="0" smtClean="0">
                <a:sym typeface="Wingdings" pitchFamily="2" charset="2"/>
              </a:rPr>
              <a:t></a:t>
            </a:r>
            <a:r>
              <a:rPr lang="en-US" altLang="zh-CN" dirty="0" smtClean="0">
                <a:solidFill>
                  <a:srgbClr val="FF0000"/>
                </a:solidFill>
              </a:rPr>
              <a:t>N=7z+2</a:t>
            </a:r>
          </a:p>
          <a:p>
            <a:pPr eaLnBrk="1" hangingPunct="1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x, y, z</a:t>
            </a:r>
            <a:r>
              <a:rPr lang="zh-CN" altLang="en-US" dirty="0" smtClean="0"/>
              <a:t>都是自然数，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为正整数。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不定方程解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600200"/>
            <a:ext cx="8229600" cy="4997151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满足条件（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）三三数之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剩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二，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N=3x+2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有下列序列：</a:t>
            </a:r>
            <a:endParaRPr lang="en-US" altLang="zh-CN" sz="32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满足条件（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）五五数之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剩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三，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N=5y+3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endParaRPr lang="en-US" altLang="zh-CN" sz="320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满足条件（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）七七数之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剩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二，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N=7z+2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8" y="2276872"/>
          <a:ext cx="604867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  <a:gridCol w="604867"/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5656" y="41490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672" y="57332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2996952"/>
            <a:ext cx="7704856" cy="212365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不定方程组的一个解为</a:t>
            </a:r>
            <a:r>
              <a:rPr lang="en-US" altLang="zh-CN" sz="4400" dirty="0" smtClean="0"/>
              <a:t>23</a:t>
            </a:r>
            <a:r>
              <a:rPr lang="zh-CN" altLang="en-US" sz="4400" dirty="0" smtClean="0"/>
              <a:t>，</a:t>
            </a:r>
            <a:endParaRPr lang="en-US" altLang="zh-CN" sz="4400" dirty="0" smtClean="0"/>
          </a:p>
          <a:p>
            <a:r>
              <a:rPr lang="zh-CN" altLang="en-US" sz="4400" dirty="0" smtClean="0"/>
              <a:t>通解为 </a:t>
            </a:r>
            <a:r>
              <a:rPr lang="en-US" altLang="zh-CN" sz="4400" dirty="0" smtClean="0"/>
              <a:t>23+[3,5,7]n=23+105n</a:t>
            </a:r>
          </a:p>
          <a:p>
            <a:r>
              <a:rPr lang="en-US" altLang="zh-CN" sz="4400" dirty="0" smtClean="0"/>
              <a:t>n</a:t>
            </a:r>
            <a:r>
              <a:rPr lang="zh-CN" altLang="en-US" sz="4400" dirty="0" smtClean="0"/>
              <a:t>为自然数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等价于一次同余方程组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936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zh-CN" altLang="en-US" dirty="0" smtClean="0"/>
              <a:t>用现代数论符号表示，同余方程组可以写成：</a:t>
            </a: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zh-CN" altLang="en-US" b="1" dirty="0" smtClean="0">
                <a:sym typeface="Symbol" pitchFamily="18" charset="2"/>
              </a:rPr>
              <a:t>三三数之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b="1" dirty="0" smtClean="0">
                <a:sym typeface="Symbol" pitchFamily="18" charset="2"/>
              </a:rPr>
              <a:t>二   </a:t>
            </a:r>
            <a:r>
              <a:rPr lang="en-US" altLang="zh-CN" dirty="0" smtClean="0">
                <a:solidFill>
                  <a:srgbClr val="FF0000"/>
                </a:solidFill>
              </a:rPr>
              <a:t>N mod 3=2            N ≡2 (mod 3)</a:t>
            </a:r>
          </a:p>
          <a:p>
            <a:pPr algn="ctr">
              <a:buNone/>
            </a:pPr>
            <a:r>
              <a:rPr lang="zh-CN" altLang="en-US" b="1" dirty="0" smtClean="0">
                <a:sym typeface="Symbol" pitchFamily="18" charset="2"/>
              </a:rPr>
              <a:t>五五数之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b="1" dirty="0" smtClean="0">
                <a:sym typeface="Symbol" pitchFamily="18" charset="2"/>
              </a:rPr>
              <a:t>三   </a:t>
            </a:r>
            <a:r>
              <a:rPr lang="en-US" altLang="zh-CN" dirty="0" smtClean="0">
                <a:solidFill>
                  <a:srgbClr val="FF0000"/>
                </a:solidFill>
              </a:rPr>
              <a:t>N mod 5=3            N ≡3 (mod 5)</a:t>
            </a:r>
          </a:p>
          <a:p>
            <a:pPr algn="ctr">
              <a:buNone/>
            </a:pPr>
            <a:r>
              <a:rPr lang="zh-CN" altLang="en-US" b="1" dirty="0" smtClean="0">
                <a:sym typeface="Symbol" pitchFamily="18" charset="2"/>
              </a:rPr>
              <a:t>七七数之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b="1" dirty="0" smtClean="0">
                <a:sym typeface="Symbol" pitchFamily="18" charset="2"/>
              </a:rPr>
              <a:t>二   </a:t>
            </a:r>
            <a:r>
              <a:rPr lang="en-US" altLang="zh-CN" dirty="0" smtClean="0">
                <a:solidFill>
                  <a:srgbClr val="FF0000"/>
                </a:solidFill>
              </a:rPr>
              <a:t>N mod 7=2            N ≡2 (mod 7)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左右箭头 3"/>
          <p:cNvSpPr/>
          <p:nvPr/>
        </p:nvSpPr>
        <p:spPr>
          <a:xfrm>
            <a:off x="5219997" y="2781796"/>
            <a:ext cx="792163" cy="360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左右箭头 4"/>
          <p:cNvSpPr/>
          <p:nvPr/>
        </p:nvSpPr>
        <p:spPr>
          <a:xfrm>
            <a:off x="5219997" y="3358059"/>
            <a:ext cx="792163" cy="358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5219997" y="3934321"/>
            <a:ext cx="792163" cy="358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131840" y="2925812"/>
            <a:ext cx="216346" cy="1223963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6012160" y="2925812"/>
            <a:ext cx="216346" cy="1225550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6013" y="4725144"/>
            <a:ext cx="6911975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西方称为“中国剩余定理”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3600" b="1" dirty="0">
                <a:solidFill>
                  <a:srgbClr val="FF0000"/>
                </a:solidFill>
              </a:rPr>
              <a:t>Chinese Remainder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同余加性质解法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32048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  <a:defRPr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拆成三个数的和，设</a:t>
            </a:r>
            <a:r>
              <a:rPr lang="en-US" altLang="zh-CN" sz="2400" dirty="0" smtClean="0"/>
              <a:t>x=</a:t>
            </a:r>
            <a:r>
              <a:rPr lang="en-US" altLang="zh-CN" sz="2400" dirty="0" err="1" smtClean="0"/>
              <a:t>a+b+c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</a:t>
            </a: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755650" y="1989138"/>
            <a:ext cx="2592388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00B0F0"/>
                </a:solidFill>
              </a:rPr>
              <a:t>a ≡2(mod 3)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00B0F0"/>
                </a:solidFill>
              </a:rPr>
              <a:t>a ≡0(mod 5)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00B0F0"/>
                </a:solidFill>
              </a:rPr>
              <a:t>a ≡0(mod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3348038" y="1989138"/>
            <a:ext cx="2592387" cy="1570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b ≡0(mod 3)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b ≡3(mod 5)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b ≡0(mod 7)</a:t>
            </a:r>
          </a:p>
        </p:txBody>
      </p:sp>
      <p:sp>
        <p:nvSpPr>
          <p:cNvPr id="7" name="矩形 6"/>
          <p:cNvSpPr/>
          <p:nvPr/>
        </p:nvSpPr>
        <p:spPr>
          <a:xfrm>
            <a:off x="5940425" y="1989138"/>
            <a:ext cx="2592388" cy="15700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75000"/>
                  </a:schemeClr>
                </a:solidFill>
              </a:rPr>
              <a:t>c ≡0(mod 3)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75000"/>
                  </a:schemeClr>
                </a:solidFill>
              </a:rPr>
              <a:t>c ≡0(mod 5)</a:t>
            </a:r>
          </a:p>
          <a:p>
            <a:pPr>
              <a:defRPr/>
            </a:pPr>
            <a:r>
              <a:rPr lang="en-US" altLang="zh-CN" sz="3200" b="1" dirty="0">
                <a:solidFill>
                  <a:schemeClr val="accent3">
                    <a:lumMod val="75000"/>
                  </a:schemeClr>
                </a:solidFill>
              </a:rPr>
              <a:t>c ≡2(mod 7)</a:t>
            </a:r>
          </a:p>
        </p:txBody>
      </p:sp>
      <p:sp>
        <p:nvSpPr>
          <p:cNvPr id="10" name="下箭头 9"/>
          <p:cNvSpPr/>
          <p:nvPr/>
        </p:nvSpPr>
        <p:spPr>
          <a:xfrm>
            <a:off x="1619250" y="3573463"/>
            <a:ext cx="649288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4284663" y="3573463"/>
            <a:ext cx="6477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948488" y="3573463"/>
            <a:ext cx="6477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4213" y="4076700"/>
            <a:ext cx="259238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B0F0"/>
                </a:solidFill>
              </a:rPr>
              <a:t>a=35t, t</a:t>
            </a:r>
            <a:r>
              <a:rPr lang="zh-CN" altLang="en-US" sz="2400" b="1" dirty="0">
                <a:solidFill>
                  <a:srgbClr val="00B0F0"/>
                </a:solidFill>
              </a:rPr>
              <a:t>为整数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B0F0"/>
                </a:solidFill>
              </a:rPr>
              <a:t>a≡2(mod 3)</a:t>
            </a:r>
          </a:p>
        </p:txBody>
      </p:sp>
      <p:sp>
        <p:nvSpPr>
          <p:cNvPr id="14" name="矩形 13"/>
          <p:cNvSpPr/>
          <p:nvPr/>
        </p:nvSpPr>
        <p:spPr>
          <a:xfrm>
            <a:off x="3276600" y="4076700"/>
            <a:ext cx="273526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b=21m, m</a:t>
            </a:r>
            <a:r>
              <a:rPr lang="zh-CN" altLang="en-US" sz="2400" b="1" dirty="0">
                <a:solidFill>
                  <a:srgbClr val="FF0000"/>
                </a:solidFill>
              </a:rPr>
              <a:t>为整数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b≡3(mod 5)</a:t>
            </a:r>
          </a:p>
        </p:txBody>
      </p:sp>
      <p:sp>
        <p:nvSpPr>
          <p:cNvPr id="15" name="矩形 14"/>
          <p:cNvSpPr/>
          <p:nvPr/>
        </p:nvSpPr>
        <p:spPr>
          <a:xfrm>
            <a:off x="6011863" y="4076700"/>
            <a:ext cx="259238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c=15n, n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</a:rPr>
              <a:t>为整数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</a:rPr>
              <a:t>c≡2(mod 7)</a:t>
            </a:r>
          </a:p>
        </p:txBody>
      </p:sp>
      <p:sp>
        <p:nvSpPr>
          <p:cNvPr id="16" name="下箭头 15"/>
          <p:cNvSpPr/>
          <p:nvPr/>
        </p:nvSpPr>
        <p:spPr>
          <a:xfrm>
            <a:off x="1547813" y="5013325"/>
            <a:ext cx="647700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4211638" y="5013325"/>
            <a:ext cx="647700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6875463" y="5013325"/>
            <a:ext cx="649287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4213" y="5516563"/>
            <a:ext cx="259238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B0F0"/>
                </a:solidFill>
              </a:rPr>
              <a:t>a=35</a:t>
            </a:r>
          </a:p>
        </p:txBody>
      </p:sp>
      <p:sp>
        <p:nvSpPr>
          <p:cNvPr id="20" name="矩形 19"/>
          <p:cNvSpPr/>
          <p:nvPr/>
        </p:nvSpPr>
        <p:spPr>
          <a:xfrm>
            <a:off x="3276600" y="5516563"/>
            <a:ext cx="2735263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b=21x3=63</a:t>
            </a:r>
          </a:p>
        </p:txBody>
      </p:sp>
      <p:sp>
        <p:nvSpPr>
          <p:cNvPr id="21" name="矩形 20"/>
          <p:cNvSpPr/>
          <p:nvPr/>
        </p:nvSpPr>
        <p:spPr>
          <a:xfrm>
            <a:off x="6011863" y="5516563"/>
            <a:ext cx="2592387" cy="523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3">
                    <a:lumMod val="75000"/>
                  </a:schemeClr>
                </a:solidFill>
              </a:rPr>
              <a:t>c=15x2=30</a:t>
            </a:r>
          </a:p>
        </p:txBody>
      </p:sp>
      <p:sp>
        <p:nvSpPr>
          <p:cNvPr id="22" name="矩形 21"/>
          <p:cNvSpPr/>
          <p:nvPr/>
        </p:nvSpPr>
        <p:spPr>
          <a:xfrm>
            <a:off x="1692275" y="6165850"/>
            <a:ext cx="5832475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/>
              <a:t>x</a:t>
            </a:r>
            <a:r>
              <a:rPr lang="zh-CN" altLang="en-US" sz="3200" b="1" dirty="0"/>
              <a:t>一个解为</a:t>
            </a:r>
            <a:r>
              <a:rPr lang="en-US" altLang="zh-CN" sz="3200" b="1" dirty="0"/>
              <a:t>35+63+30=128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051720" y="2204864"/>
            <a:ext cx="4535488" cy="304641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 b="1" dirty="0"/>
              <a:t>X</a:t>
            </a:r>
            <a:r>
              <a:rPr lang="zh-CN" altLang="en-US" sz="4800" b="1" dirty="0"/>
              <a:t>通解为</a:t>
            </a:r>
            <a:endParaRPr lang="en-US" altLang="zh-CN" sz="4800" b="1" dirty="0"/>
          </a:p>
          <a:p>
            <a:pPr algn="ctr"/>
            <a:r>
              <a:rPr lang="en-US" altLang="zh-CN" sz="4800" b="1" dirty="0"/>
              <a:t>128+[3,5,7]N =128+105N</a:t>
            </a:r>
          </a:p>
          <a:p>
            <a:pPr algn="ctr"/>
            <a:r>
              <a:rPr lang="en-US" altLang="zh-CN" sz="4800" b="1" dirty="0"/>
              <a:t>N</a:t>
            </a:r>
            <a:r>
              <a:rPr lang="zh-CN" altLang="en-US" sz="4800" b="1" dirty="0"/>
              <a:t>为整数</a:t>
            </a:r>
            <a:endParaRPr lang="en-US" altLang="zh-C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同余加和乘性质解法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354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  <a:defRPr/>
            </a:pPr>
            <a:r>
              <a:rPr lang="zh-CN" altLang="en-US" sz="1800" dirty="0" smtClean="0"/>
              <a:t> 将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拆成如下情况，</a:t>
            </a:r>
            <a:r>
              <a:rPr lang="en-US" altLang="zh-CN" sz="1800" dirty="0" smtClean="0"/>
              <a:t>X=2a+3b+2c</a:t>
            </a:r>
            <a:r>
              <a:rPr lang="zh-CN" altLang="en-US" sz="1800" dirty="0" smtClean="0"/>
              <a:t>，其中</a:t>
            </a:r>
            <a:r>
              <a:rPr lang="en-US" altLang="zh-CN" sz="1800" dirty="0" smtClean="0"/>
              <a:t>2,3,2</a:t>
            </a:r>
            <a:r>
              <a:rPr lang="zh-CN" altLang="en-US" sz="1800" dirty="0" smtClean="0"/>
              <a:t>分别为模</a:t>
            </a:r>
            <a:r>
              <a:rPr lang="en-US" altLang="zh-CN" sz="1800" dirty="0" smtClean="0"/>
              <a:t>3,5,7</a:t>
            </a:r>
            <a:r>
              <a:rPr lang="zh-CN" altLang="en-US" sz="1800" dirty="0" smtClean="0"/>
              <a:t>的余数，</a:t>
            </a:r>
            <a:r>
              <a:rPr lang="en-US" altLang="zh-CN" sz="1800" dirty="0" smtClean="0"/>
              <a:t>a, b, c</a:t>
            </a:r>
            <a:r>
              <a:rPr lang="zh-CN" altLang="en-US" sz="1800" dirty="0" smtClean="0"/>
              <a:t>满足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755650" y="1989138"/>
            <a:ext cx="2592388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a ≡1(mod 3)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a ≡0(mod 5)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a ≡0(mod 7)</a:t>
            </a:r>
          </a:p>
        </p:txBody>
      </p:sp>
      <p:sp>
        <p:nvSpPr>
          <p:cNvPr id="6" name="矩形 5"/>
          <p:cNvSpPr/>
          <p:nvPr/>
        </p:nvSpPr>
        <p:spPr>
          <a:xfrm>
            <a:off x="3348038" y="1989138"/>
            <a:ext cx="2592387" cy="15700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b ≡0(mod 3)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b ≡1(mod 5)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b ≡0(mod 7)</a:t>
            </a:r>
          </a:p>
        </p:txBody>
      </p:sp>
      <p:sp>
        <p:nvSpPr>
          <p:cNvPr id="7" name="矩形 6"/>
          <p:cNvSpPr/>
          <p:nvPr/>
        </p:nvSpPr>
        <p:spPr>
          <a:xfrm>
            <a:off x="5940425" y="1989138"/>
            <a:ext cx="2592388" cy="15700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c ≡0(mod 3)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c ≡0(mod 5)</a:t>
            </a:r>
          </a:p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</a:rPr>
              <a:t>c ≡1(mod 7)</a:t>
            </a:r>
          </a:p>
        </p:txBody>
      </p:sp>
      <p:sp>
        <p:nvSpPr>
          <p:cNvPr id="8" name="下箭头 7"/>
          <p:cNvSpPr/>
          <p:nvPr/>
        </p:nvSpPr>
        <p:spPr>
          <a:xfrm>
            <a:off x="1619250" y="3573463"/>
            <a:ext cx="649288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284663" y="3573463"/>
            <a:ext cx="6477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948488" y="3573463"/>
            <a:ext cx="6477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4213" y="4076700"/>
            <a:ext cx="259238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a=35t, t</a:t>
            </a:r>
            <a:r>
              <a:rPr lang="zh-CN" altLang="en-US" sz="2400" b="1" dirty="0">
                <a:solidFill>
                  <a:srgbClr val="FF0000"/>
                </a:solidFill>
              </a:rPr>
              <a:t>为整数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a≡1(mod 3)</a:t>
            </a:r>
          </a:p>
        </p:txBody>
      </p:sp>
      <p:sp>
        <p:nvSpPr>
          <p:cNvPr id="12" name="矩形 11"/>
          <p:cNvSpPr/>
          <p:nvPr/>
        </p:nvSpPr>
        <p:spPr>
          <a:xfrm>
            <a:off x="3276600" y="4076700"/>
            <a:ext cx="273526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b=21m, m</a:t>
            </a:r>
            <a:r>
              <a:rPr lang="zh-CN" altLang="en-US" sz="2400" b="1" dirty="0">
                <a:solidFill>
                  <a:srgbClr val="FF0000"/>
                </a:solidFill>
              </a:rPr>
              <a:t>为整数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b≡1(mod 5)</a:t>
            </a:r>
          </a:p>
        </p:txBody>
      </p:sp>
      <p:sp>
        <p:nvSpPr>
          <p:cNvPr id="13" name="矩形 12"/>
          <p:cNvSpPr/>
          <p:nvPr/>
        </p:nvSpPr>
        <p:spPr>
          <a:xfrm>
            <a:off x="6011863" y="4076700"/>
            <a:ext cx="259238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c=15n, n</a:t>
            </a:r>
            <a:r>
              <a:rPr lang="zh-CN" altLang="en-US" sz="2400" b="1" dirty="0">
                <a:solidFill>
                  <a:srgbClr val="FF0000"/>
                </a:solidFill>
              </a:rPr>
              <a:t>为整数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c≡1(mod 7)</a:t>
            </a:r>
          </a:p>
        </p:txBody>
      </p:sp>
      <p:sp>
        <p:nvSpPr>
          <p:cNvPr id="14" name="下箭头 13"/>
          <p:cNvSpPr/>
          <p:nvPr/>
        </p:nvSpPr>
        <p:spPr>
          <a:xfrm>
            <a:off x="1547813" y="5013325"/>
            <a:ext cx="647700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211638" y="5013325"/>
            <a:ext cx="647700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6875463" y="5013325"/>
            <a:ext cx="649287" cy="503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84213" y="5516563"/>
            <a:ext cx="2592387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a=70</a:t>
            </a:r>
          </a:p>
        </p:txBody>
      </p:sp>
      <p:sp>
        <p:nvSpPr>
          <p:cNvPr id="18" name="矩形 17"/>
          <p:cNvSpPr/>
          <p:nvPr/>
        </p:nvSpPr>
        <p:spPr>
          <a:xfrm>
            <a:off x="3276600" y="5516563"/>
            <a:ext cx="2735263" cy="523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b=21</a:t>
            </a:r>
          </a:p>
        </p:txBody>
      </p:sp>
      <p:sp>
        <p:nvSpPr>
          <p:cNvPr id="19" name="矩形 18"/>
          <p:cNvSpPr/>
          <p:nvPr/>
        </p:nvSpPr>
        <p:spPr>
          <a:xfrm>
            <a:off x="6011863" y="5516563"/>
            <a:ext cx="2592387" cy="523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c=15</a:t>
            </a:r>
          </a:p>
        </p:txBody>
      </p:sp>
      <p:sp>
        <p:nvSpPr>
          <p:cNvPr id="20" name="矩形 19"/>
          <p:cNvSpPr/>
          <p:nvPr/>
        </p:nvSpPr>
        <p:spPr>
          <a:xfrm>
            <a:off x="611560" y="6085160"/>
            <a:ext cx="7920879" cy="58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的一</a:t>
            </a:r>
            <a:r>
              <a:rPr lang="zh-CN" altLang="en-US" sz="3200" b="1" dirty="0"/>
              <a:t>个解为</a:t>
            </a:r>
            <a:r>
              <a:rPr lang="en-US" altLang="zh-CN" sz="3200" b="1" dirty="0"/>
              <a:t>70x2+21x3+15x2=233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195736" y="2492896"/>
            <a:ext cx="4537075" cy="30464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4800" b="1" dirty="0"/>
              <a:t>X</a:t>
            </a:r>
            <a:r>
              <a:rPr lang="zh-CN" altLang="en-US" sz="4800" b="1" dirty="0"/>
              <a:t>通解为</a:t>
            </a:r>
            <a:endParaRPr lang="en-US" altLang="zh-CN" sz="4800" b="1" dirty="0"/>
          </a:p>
          <a:p>
            <a:pPr algn="ctr"/>
            <a:r>
              <a:rPr lang="en-US" altLang="zh-CN" sz="4800" b="1" dirty="0"/>
              <a:t>233+[3,5,7]N =233+105N</a:t>
            </a:r>
          </a:p>
          <a:p>
            <a:pPr algn="ctr"/>
            <a:r>
              <a:rPr lang="en-US" altLang="zh-CN" sz="4800" b="1" dirty="0"/>
              <a:t>N</a:t>
            </a:r>
            <a:r>
              <a:rPr lang="zh-CN" altLang="en-US" sz="4800" b="1" dirty="0"/>
              <a:t>为整数</a:t>
            </a:r>
            <a:endParaRPr lang="en-US" altLang="zh-CN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孙子歌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解题口诀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孙子歌</a:t>
            </a:r>
          </a:p>
        </p:txBody>
      </p:sp>
      <p:sp>
        <p:nvSpPr>
          <p:cNvPr id="4" name="矩形 3"/>
          <p:cNvSpPr/>
          <p:nvPr/>
        </p:nvSpPr>
        <p:spPr>
          <a:xfrm>
            <a:off x="684213" y="1530499"/>
            <a:ext cx="7775575" cy="30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solidFill>
                  <a:srgbClr val="FF0000"/>
                </a:solidFill>
              </a:rPr>
              <a:t>三人同行七十稀（</a:t>
            </a:r>
            <a:r>
              <a:rPr lang="en-US" altLang="zh-CN" sz="4800" b="1" dirty="0">
                <a:solidFill>
                  <a:srgbClr val="FF0000"/>
                </a:solidFill>
              </a:rPr>
              <a:t>70</a:t>
            </a:r>
            <a:r>
              <a:rPr lang="zh-CN" altLang="en-US" sz="4800" b="1" dirty="0">
                <a:solidFill>
                  <a:srgbClr val="FF0000"/>
                </a:solidFill>
              </a:rPr>
              <a:t>），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4800" b="1" dirty="0">
                <a:solidFill>
                  <a:srgbClr val="FF0000"/>
                </a:solidFill>
              </a:rPr>
              <a:t>五树梅花廿一支（</a:t>
            </a:r>
            <a:r>
              <a:rPr lang="en-US" altLang="zh-CN" sz="4800" b="1" dirty="0">
                <a:solidFill>
                  <a:srgbClr val="FF0000"/>
                </a:solidFill>
              </a:rPr>
              <a:t>21</a:t>
            </a:r>
            <a:r>
              <a:rPr lang="zh-CN" altLang="en-US" sz="4800" b="1" dirty="0">
                <a:solidFill>
                  <a:srgbClr val="FF0000"/>
                </a:solidFill>
              </a:rPr>
              <a:t>），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4800" b="1" dirty="0">
                <a:solidFill>
                  <a:srgbClr val="FF0000"/>
                </a:solidFill>
              </a:rPr>
              <a:t>七子团圆正半月（</a:t>
            </a:r>
            <a:r>
              <a:rPr lang="en-US" altLang="zh-CN" sz="4800" b="1" dirty="0">
                <a:solidFill>
                  <a:srgbClr val="FF0000"/>
                </a:solidFill>
              </a:rPr>
              <a:t>15</a:t>
            </a:r>
            <a:r>
              <a:rPr lang="zh-CN" altLang="en-US" sz="4800" b="1" dirty="0">
                <a:solidFill>
                  <a:srgbClr val="FF0000"/>
                </a:solidFill>
              </a:rPr>
              <a:t>），</a:t>
            </a:r>
            <a:endParaRPr lang="en-US" altLang="zh-CN" sz="48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4800" b="1" dirty="0">
                <a:solidFill>
                  <a:srgbClr val="FF0000"/>
                </a:solidFill>
              </a:rPr>
              <a:t>除百零五便得知（</a:t>
            </a:r>
            <a:r>
              <a:rPr lang="en-US" altLang="zh-CN" sz="4800" b="1" dirty="0">
                <a:solidFill>
                  <a:srgbClr val="FF0000"/>
                </a:solidFill>
              </a:rPr>
              <a:t>105</a:t>
            </a:r>
            <a:r>
              <a:rPr lang="zh-CN" altLang="en-US" sz="4800" b="1" dirty="0">
                <a:solidFill>
                  <a:srgbClr val="FF0000"/>
                </a:solidFill>
              </a:rPr>
              <a:t>）。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4213" y="4699149"/>
            <a:ext cx="7704137" cy="1754326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/>
              <a:t>70x2+21x3+15x2-105xn=233-</a:t>
            </a:r>
            <a:r>
              <a:rPr lang="en-US" altLang="zh-CN" sz="5400" dirty="0" smtClean="0">
                <a:solidFill>
                  <a:srgbClr val="FF0000"/>
                </a:solidFill>
              </a:rPr>
              <a:t>105</a:t>
            </a:r>
            <a:r>
              <a:rPr lang="en-US" altLang="zh-CN" sz="5400" dirty="0" smtClean="0"/>
              <a:t>x2=23</a:t>
            </a:r>
            <a:endParaRPr lang="zh-CN" altLang="en-US" sz="5400" dirty="0"/>
          </a:p>
        </p:txBody>
      </p:sp>
      <p:sp>
        <p:nvSpPr>
          <p:cNvPr id="7" name="圆角矩形标注 6"/>
          <p:cNvSpPr/>
          <p:nvPr/>
        </p:nvSpPr>
        <p:spPr>
          <a:xfrm>
            <a:off x="6372224" y="4338786"/>
            <a:ext cx="2592263" cy="1440532"/>
          </a:xfrm>
          <a:prstGeom prst="wedgeRoundRectCallout">
            <a:avLst>
              <a:gd name="adj1" fmla="val -114605"/>
              <a:gd name="adj2" fmla="val 451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dirty="0">
                <a:solidFill>
                  <a:schemeClr val="tx1"/>
                </a:solidFill>
              </a:rPr>
              <a:t>105</a:t>
            </a:r>
            <a:r>
              <a:rPr lang="zh-CN" altLang="en-US" sz="3600" dirty="0">
                <a:solidFill>
                  <a:schemeClr val="tx1"/>
                </a:solidFill>
              </a:rPr>
              <a:t>正好是</a:t>
            </a:r>
            <a:r>
              <a:rPr lang="en-US" altLang="zh-CN" sz="3600" dirty="0">
                <a:solidFill>
                  <a:schemeClr val="tx1"/>
                </a:solidFill>
              </a:rPr>
              <a:t>[3,5,7]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剩余定理推广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简单推广一下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上述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孙子算经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只是给出了符合条件的最小正整数，对于一般的余数，是否可以推广得到其解呢？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假设将上述余数</a:t>
            </a:r>
            <a:r>
              <a:rPr lang="en-US" altLang="zh-CN" dirty="0" smtClean="0"/>
              <a:t>2,3,2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r1,r2,r3</a:t>
            </a:r>
            <a:r>
              <a:rPr lang="zh-CN" altLang="en-US" dirty="0" smtClean="0"/>
              <a:t>，那么解的公式会是怎样的呢？</a:t>
            </a:r>
            <a:endParaRPr lang="en-US" altLang="zh-CN" dirty="0" smtClean="0"/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通解满足：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N=70xr1+21xr2+15xr3+nx105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为整数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最小正整数解满足： </a:t>
            </a:r>
            <a:endParaRPr lang="en-US" altLang="zh-CN" dirty="0" smtClean="0"/>
          </a:p>
          <a:p>
            <a:r>
              <a:rPr lang="en-US" altLang="zh-CN" dirty="0" smtClean="0"/>
              <a:t>N=(</a:t>
            </a:r>
            <a:r>
              <a:rPr lang="en-US" altLang="zh-CN" b="1" dirty="0" smtClean="0">
                <a:solidFill>
                  <a:srgbClr val="FF0000"/>
                </a:solidFill>
              </a:rPr>
              <a:t>70xr1+21xr2+15xr3) mod [3,5,7]</a:t>
            </a:r>
          </a:p>
          <a:p>
            <a:r>
              <a:rPr lang="zh-CN" altLang="en-US" dirty="0" smtClean="0"/>
              <a:t>现在的关键就是诗句中的</a:t>
            </a:r>
            <a:r>
              <a:rPr lang="en-US" altLang="zh-CN" dirty="0" smtClean="0"/>
              <a:t>70,21,15</a:t>
            </a:r>
            <a:r>
              <a:rPr lang="zh-CN" altLang="en-US" dirty="0" smtClean="0"/>
              <a:t>是如何得到的呢？</a:t>
            </a:r>
            <a:r>
              <a:rPr lang="en-US" altLang="zh-CN" dirty="0" smtClean="0"/>
              <a:t>(105</a:t>
            </a:r>
            <a:r>
              <a:rPr lang="zh-CN" altLang="en-US" dirty="0" smtClean="0"/>
              <a:t>很简单，就是</a:t>
            </a:r>
            <a:r>
              <a:rPr lang="en-US" altLang="zh-CN" dirty="0" smtClean="0"/>
              <a:t>[3,5,7])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继续探讨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70,21,15</a:t>
            </a:r>
            <a:r>
              <a:rPr lang="zh-CN" altLang="en-US" dirty="0" smtClean="0"/>
              <a:t>三个数是从最小公倍数</a:t>
            </a:r>
            <a:r>
              <a:rPr lang="en-US" altLang="zh-CN" dirty="0" smtClean="0"/>
              <a:t>M=[3,5,7]=105</a:t>
            </a:r>
            <a:r>
              <a:rPr lang="zh-CN" altLang="en-US" dirty="0" smtClean="0"/>
              <a:t>中各除以模</a:t>
            </a:r>
            <a:r>
              <a:rPr lang="en-US" altLang="zh-CN" dirty="0" smtClean="0"/>
              <a:t>3,5,7</a:t>
            </a:r>
            <a:r>
              <a:rPr lang="zh-CN" altLang="en-US" dirty="0" smtClean="0"/>
              <a:t>后，再分别乘以整数</a:t>
            </a:r>
            <a:r>
              <a:rPr lang="en-US" altLang="zh-CN" dirty="0" smtClean="0"/>
              <a:t>2,1,1</a:t>
            </a:r>
            <a:r>
              <a:rPr lang="zh-CN" altLang="en-US" dirty="0" smtClean="0"/>
              <a:t>而得到的。即</a:t>
            </a:r>
            <a:r>
              <a:rPr lang="en-US" altLang="zh-CN" dirty="0" smtClean="0"/>
              <a:t>70=[3,5,7]/3x2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21=M/5x1, 15=M/7x1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=2, k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=1, k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=1, </a:t>
            </a:r>
            <a:r>
              <a:rPr lang="zh-CN" altLang="en-US" dirty="0" smtClean="0"/>
              <a:t>那么整数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=1,2,3) </a:t>
            </a:r>
            <a:r>
              <a:rPr lang="zh-CN" altLang="en-US" dirty="0" smtClean="0"/>
              <a:t>的选择就是使</a:t>
            </a:r>
            <a:r>
              <a:rPr lang="en-US" altLang="zh-CN" dirty="0" smtClean="0"/>
              <a:t>70,21,15</a:t>
            </a:r>
            <a:r>
              <a:rPr lang="zh-CN" altLang="en-US" dirty="0" smtClean="0"/>
              <a:t>分别对相应模数</a:t>
            </a:r>
            <a:r>
              <a:rPr lang="en-US" altLang="zh-CN" dirty="0" smtClean="0"/>
              <a:t>3,5,7</a:t>
            </a:r>
            <a:r>
              <a:rPr lang="zh-CN" altLang="en-US" dirty="0" smtClean="0"/>
              <a:t>作除法时，余数都是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以上就是在余数为</a:t>
            </a:r>
            <a:r>
              <a:rPr lang="en-US" altLang="zh-CN" dirty="0" smtClean="0"/>
              <a:t>r1,r2,r3</a:t>
            </a:r>
            <a:r>
              <a:rPr lang="zh-CN" altLang="en-US" dirty="0" smtClean="0"/>
              <a:t>情况下的通解求法。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孙子算经典故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物不知数</a:t>
            </a:r>
            <a:endParaRPr lang="en-US" altLang="zh-CN" dirty="0" smtClean="0"/>
          </a:p>
          <a:p>
            <a:r>
              <a:rPr lang="zh-CN" altLang="en-US" dirty="0" smtClean="0"/>
              <a:t>多种解法汇总</a:t>
            </a:r>
            <a:endParaRPr lang="en-US" altLang="zh-CN" dirty="0" smtClean="0"/>
          </a:p>
          <a:p>
            <a:r>
              <a:rPr lang="zh-CN" altLang="en-US" dirty="0" smtClean="0"/>
              <a:t>中国剩余定理及其通解</a:t>
            </a:r>
            <a:endParaRPr lang="en-US" altLang="zh-CN" dirty="0" smtClean="0"/>
          </a:p>
          <a:p>
            <a:r>
              <a:rPr lang="zh-CN" altLang="en-US" dirty="0" smtClean="0"/>
              <a:t>辗转相除法</a:t>
            </a:r>
            <a:endParaRPr lang="en-US" altLang="zh-CN" dirty="0" smtClean="0"/>
          </a:p>
          <a:p>
            <a:r>
              <a:rPr lang="zh-CN" altLang="en-US" dirty="0" smtClean="0"/>
              <a:t>例题解析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orient="vert" idx="4294967295"/>
          </p:nvPr>
        </p:nvSpPr>
        <p:spPr>
          <a:xfrm>
            <a:off x="457200" y="1484784"/>
            <a:ext cx="8229600" cy="936104"/>
          </a:xfrm>
        </p:spPr>
        <p:txBody>
          <a:bodyPr lIns="0" tIns="0" rIns="0" bIns="0">
            <a:normAutofit/>
          </a:bodyPr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…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是两两互素的正整数，则对任意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b</a:t>
            </a:r>
            <a:r>
              <a:rPr lang="en-US" altLang="zh-CN" sz="28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,…,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，同余方程组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3569" y="2492896"/>
          <a:ext cx="2952327" cy="1867283"/>
        </p:xfrm>
        <a:graphic>
          <a:graphicData uri="http://schemas.openxmlformats.org/presentationml/2006/ole">
            <p:oleObj spid="_x0000_s10243" name="Equation" r:id="rId3" imgW="1485720" imgH="93960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580113" y="2420888"/>
          <a:ext cx="2016224" cy="1734565"/>
        </p:xfrm>
        <a:graphic>
          <a:graphicData uri="http://schemas.openxmlformats.org/presentationml/2006/ole">
            <p:oleObj spid="_x0000_s10244" name="Equation" r:id="rId4" imgW="1091880" imgH="939600" progId="Equation.DSMT4">
              <p:embed/>
            </p:oleObj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3568" y="4437112"/>
            <a:ext cx="1008112" cy="1080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其解为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3995936" y="2852936"/>
            <a:ext cx="1224136" cy="57606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91680" y="4335693"/>
          <a:ext cx="5400600" cy="2333667"/>
        </p:xfrm>
        <a:graphic>
          <a:graphicData uri="http://schemas.openxmlformats.org/presentationml/2006/ole">
            <p:oleObj spid="_x0000_s10245" name="Equation" r:id="rId5" imgW="2705040" imgH="1371600" progId="Equation.DSMT4">
              <p:embed/>
            </p:oleObj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4048" y="5589240"/>
            <a:ext cx="3384376" cy="5760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 可用辗转相除法求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  <a:sym typeface="Symbol" pitchFamily="18" charset="2"/>
              </a:rPr>
              <a:t>i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  <p:bldP spid="8" grpId="0"/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8913"/>
            <a:ext cx="8713788" cy="6335712"/>
          </a:xfrm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定理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4:</a:t>
            </a:r>
            <a:r>
              <a:rPr lang="en-US" altLang="zh-CN" sz="3600" b="1" smtClean="0">
                <a:sym typeface="Symbol" pitchFamily="18" charset="2"/>
              </a:rPr>
              <a:t> m</a:t>
            </a:r>
            <a:r>
              <a:rPr lang="zh-CN" altLang="zh-CN" sz="3600" b="1" smtClean="0">
                <a:sym typeface="Symbol" pitchFamily="18" charset="2"/>
              </a:rPr>
              <a:t></a:t>
            </a:r>
            <a:r>
              <a:rPr lang="en-US" altLang="zh-CN" sz="3600" b="1" smtClean="0">
                <a:sym typeface="Symbol" pitchFamily="18" charset="2"/>
              </a:rPr>
              <a:t>Z</a:t>
            </a:r>
            <a:r>
              <a:rPr lang="en-US" altLang="zh-CN" sz="3600" b="1" baseline="30000" smtClean="0">
                <a:sym typeface="Symbol" pitchFamily="18" charset="2"/>
              </a:rPr>
              <a:t>+</a:t>
            </a:r>
            <a:r>
              <a:rPr lang="en-US" altLang="zh-CN" sz="3600" b="1" smtClean="0">
                <a:sym typeface="Symbol" pitchFamily="18" charset="2"/>
              </a:rPr>
              <a:t>, a</a:t>
            </a:r>
            <a:r>
              <a:rPr lang="zh-CN" altLang="zh-CN" sz="3600" b="1" smtClean="0">
                <a:sym typeface="Symbol" pitchFamily="18" charset="2"/>
              </a:rPr>
              <a:t></a:t>
            </a:r>
            <a:r>
              <a:rPr lang="en-US" altLang="zh-CN" sz="3600" b="1" smtClean="0">
                <a:sym typeface="Symbol" pitchFamily="18" charset="2"/>
              </a:rPr>
              <a:t>Z,a</a:t>
            </a:r>
            <a:r>
              <a:rPr lang="zh-CN" altLang="en-US" sz="3600" b="1" smtClean="0">
                <a:sym typeface="Symbol" pitchFamily="18" charset="2"/>
              </a:rPr>
              <a:t>是模</a:t>
            </a:r>
            <a:r>
              <a:rPr lang="en-US" altLang="zh-CN" sz="3600" b="1" smtClean="0">
                <a:sym typeface="Symbol" pitchFamily="18" charset="2"/>
              </a:rPr>
              <a:t>m</a:t>
            </a:r>
            <a:r>
              <a:rPr lang="zh-CN" altLang="en-US" sz="3600" b="1" smtClean="0">
                <a:sym typeface="Symbol" pitchFamily="18" charset="2"/>
              </a:rPr>
              <a:t>简化剩余的充要条件</a:t>
            </a:r>
            <a:r>
              <a:rPr lang="en-US" altLang="zh-CN" sz="3600" b="1" smtClean="0">
                <a:sym typeface="Symbol" pitchFamily="18" charset="2"/>
              </a:rPr>
              <a:t>a</a:t>
            </a:r>
            <a:r>
              <a:rPr lang="zh-CN" altLang="en-US" sz="3600" b="1" smtClean="0">
                <a:sym typeface="Symbol" pitchFamily="18" charset="2"/>
              </a:rPr>
              <a:t>是模</a:t>
            </a:r>
            <a:r>
              <a:rPr lang="en-US" altLang="zh-CN" sz="3600" b="1" smtClean="0">
                <a:sym typeface="Symbol" pitchFamily="18" charset="2"/>
              </a:rPr>
              <a:t>m</a:t>
            </a:r>
            <a:r>
              <a:rPr lang="zh-CN" altLang="en-US" sz="3600" b="1" smtClean="0">
                <a:sym typeface="Symbol" pitchFamily="18" charset="2"/>
              </a:rPr>
              <a:t>的可逆元。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必要性</a:t>
            </a:r>
            <a:r>
              <a:rPr lang="en-US" altLang="zh-CN" sz="3600" b="1" smtClean="0">
                <a:sym typeface="Symbol" pitchFamily="18" charset="2"/>
              </a:rPr>
              <a:t>:a</a:t>
            </a:r>
            <a:r>
              <a:rPr lang="zh-CN" altLang="en-US" sz="3600" b="1" smtClean="0">
                <a:sym typeface="Symbol" pitchFamily="18" charset="2"/>
              </a:rPr>
              <a:t>简化剩余则</a:t>
            </a:r>
            <a:r>
              <a:rPr lang="en-US" altLang="zh-CN" sz="3600" b="1" smtClean="0">
                <a:sym typeface="Symbol" pitchFamily="18" charset="2"/>
              </a:rPr>
              <a:t>a</a:t>
            </a:r>
            <a:r>
              <a:rPr lang="zh-CN" altLang="en-US" sz="3600" b="1" smtClean="0">
                <a:sym typeface="Symbol" pitchFamily="18" charset="2"/>
              </a:rPr>
              <a:t>可逆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sym typeface="Symbol" pitchFamily="18" charset="2"/>
              </a:rPr>
              <a:t>   </a:t>
            </a:r>
            <a:r>
              <a:rPr lang="en-US" altLang="zh-CN" sz="3600" b="1" smtClean="0">
                <a:sym typeface="Symbol" pitchFamily="18" charset="2"/>
              </a:rPr>
              <a:t>a</a:t>
            </a:r>
            <a:r>
              <a:rPr lang="zh-CN" altLang="en-US" sz="3600" b="1" smtClean="0">
                <a:sym typeface="Symbol" pitchFamily="18" charset="2"/>
              </a:rPr>
              <a:t>简化剩余</a:t>
            </a:r>
            <a:r>
              <a:rPr lang="en-US" altLang="zh-CN" sz="3600" b="1" smtClean="0">
                <a:sym typeface="Symbol" pitchFamily="18" charset="2"/>
              </a:rPr>
              <a:t>(a,m)=1ax mod m=1</a:t>
            </a:r>
            <a:r>
              <a:rPr lang="zh-CN" altLang="en-US" sz="3600" b="1" smtClean="0">
                <a:sym typeface="Symbol" pitchFamily="18" charset="2"/>
              </a:rPr>
              <a:t>有惟一解</a:t>
            </a:r>
            <a:r>
              <a:rPr lang="en-US" altLang="zh-CN" sz="3600" b="1" smtClean="0">
                <a:sym typeface="Symbol" pitchFamily="18" charset="2"/>
              </a:rPr>
              <a:t>a’,</a:t>
            </a:r>
            <a:r>
              <a:rPr lang="zh-CN" altLang="en-US" sz="3600" b="1" smtClean="0">
                <a:sym typeface="Symbol" pitchFamily="18" charset="2"/>
              </a:rPr>
              <a:t>即</a:t>
            </a:r>
            <a:r>
              <a:rPr lang="en-US" altLang="zh-CN" sz="3600" b="1" smtClean="0">
                <a:sym typeface="Symbol" pitchFamily="18" charset="2"/>
              </a:rPr>
              <a:t>aa’ mod m=1a</a:t>
            </a:r>
            <a:r>
              <a:rPr lang="zh-CN" altLang="en-US" sz="3600" b="1" smtClean="0">
                <a:sym typeface="Symbol" pitchFamily="18" charset="2"/>
              </a:rPr>
              <a:t>是可逆元。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充分性</a:t>
            </a:r>
            <a:r>
              <a:rPr lang="en-US" altLang="zh-CN" sz="3600" b="1" smtClean="0">
                <a:sym typeface="Symbol" pitchFamily="18" charset="2"/>
              </a:rPr>
              <a:t>:a</a:t>
            </a:r>
            <a:r>
              <a:rPr lang="zh-CN" altLang="en-US" sz="3600" b="1" smtClean="0">
                <a:sym typeface="Symbol" pitchFamily="18" charset="2"/>
              </a:rPr>
              <a:t>可逆则</a:t>
            </a:r>
            <a:r>
              <a:rPr lang="en-US" altLang="zh-CN" sz="3600" b="1" smtClean="0">
                <a:sym typeface="Symbol" pitchFamily="18" charset="2"/>
              </a:rPr>
              <a:t>a</a:t>
            </a:r>
            <a:r>
              <a:rPr lang="zh-CN" altLang="en-US" sz="3600" b="1" smtClean="0">
                <a:sym typeface="Symbol" pitchFamily="18" charset="2"/>
              </a:rPr>
              <a:t>是简化剩余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sym typeface="Symbol" pitchFamily="18" charset="2"/>
              </a:rPr>
              <a:t> </a:t>
            </a:r>
            <a:r>
              <a:rPr lang="en-US" altLang="zh-CN" sz="3600" b="1" smtClean="0">
                <a:sym typeface="Symbol" pitchFamily="18" charset="2"/>
              </a:rPr>
              <a:t>a</a:t>
            </a:r>
            <a:r>
              <a:rPr lang="zh-CN" altLang="en-US" sz="3600" b="1" smtClean="0">
                <a:sym typeface="Symbol" pitchFamily="18" charset="2"/>
              </a:rPr>
              <a:t>可逆存在</a:t>
            </a:r>
            <a:r>
              <a:rPr lang="en-US" altLang="zh-CN" sz="3600" b="1" smtClean="0">
                <a:sym typeface="Symbol" pitchFamily="18" charset="2"/>
              </a:rPr>
              <a:t>a’</a:t>
            </a:r>
            <a:r>
              <a:rPr lang="zh-CN" altLang="en-US" sz="3600" b="1" smtClean="0">
                <a:sym typeface="Symbol" pitchFamily="18" charset="2"/>
              </a:rPr>
              <a:t>，使得</a:t>
            </a:r>
            <a:r>
              <a:rPr lang="en-US" altLang="zh-CN" sz="3600" b="1" smtClean="0">
                <a:sym typeface="Symbol" pitchFamily="18" charset="2"/>
              </a:rPr>
              <a:t>aa’ mod m=1 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sym typeface="Symbol" pitchFamily="18" charset="2"/>
              </a:rPr>
              <a:t>则方程</a:t>
            </a:r>
            <a:r>
              <a:rPr lang="en-US" altLang="zh-CN" sz="3600" b="1" smtClean="0">
                <a:sym typeface="Symbol" pitchFamily="18" charset="2"/>
              </a:rPr>
              <a:t>ax mod m=1</a:t>
            </a:r>
            <a:r>
              <a:rPr lang="zh-CN" altLang="en-US" sz="3600" b="1" smtClean="0">
                <a:sym typeface="Symbol" pitchFamily="18" charset="2"/>
              </a:rPr>
              <a:t>有解，根据定理</a:t>
            </a:r>
            <a:r>
              <a:rPr lang="en-US" altLang="zh-CN" sz="3600" b="1" smtClean="0">
                <a:sym typeface="Symbol" pitchFamily="18" charset="2"/>
              </a:rPr>
              <a:t>1</a:t>
            </a:r>
            <a:r>
              <a:rPr lang="zh-CN" altLang="en-US" sz="3600" b="1" smtClean="0">
                <a:sym typeface="Symbol" pitchFamily="18" charset="2"/>
              </a:rPr>
              <a:t>的必要可知</a:t>
            </a:r>
            <a:r>
              <a:rPr lang="en-US" altLang="zh-CN" sz="3600" b="1" smtClean="0">
                <a:sym typeface="Symbol" pitchFamily="18" charset="2"/>
              </a:rPr>
              <a:t>(a,m)|b</a:t>
            </a:r>
            <a:r>
              <a:rPr lang="zh-CN" altLang="en-US" sz="3600" b="1" smtClean="0">
                <a:sym typeface="Symbol" pitchFamily="18" charset="2"/>
              </a:rPr>
              <a:t>即 </a:t>
            </a:r>
            <a:r>
              <a:rPr lang="en-US" altLang="zh-CN" sz="3600" b="1" smtClean="0">
                <a:sym typeface="Symbol" pitchFamily="18" charset="2"/>
              </a:rPr>
              <a:t>(a,m)|1 </a:t>
            </a:r>
            <a:r>
              <a:rPr lang="zh-CN" altLang="en-US" sz="3600" b="1" smtClean="0">
                <a:sym typeface="Symbol" pitchFamily="18" charset="2"/>
              </a:rPr>
              <a:t>故 </a:t>
            </a:r>
            <a:r>
              <a:rPr lang="en-US" altLang="zh-CN" sz="3600" b="1" smtClean="0">
                <a:sym typeface="Symbol" pitchFamily="18" charset="2"/>
              </a:rPr>
              <a:t>(a,m)=1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物不知数典故</a:t>
            </a:r>
            <a:endParaRPr lang="zh-CN" altLang="en-US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0213" y="1628775"/>
            <a:ext cx="8713787" cy="4895850"/>
          </a:xfrm>
        </p:spPr>
        <p:txBody>
          <a:bodyPr lIns="0" tIns="0" rIns="0" bIns="0"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已知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3=2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5=3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7=2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=3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=5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=7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=2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=3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，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=2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M=m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=357=105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=m/m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=57,  a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=1, a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=m/m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=37,  a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=1, a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=m/m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=35,  a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=1, a</a:t>
            </a:r>
            <a:r>
              <a:rPr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X=(a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+a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+…+</a:t>
            </a:r>
            <a:r>
              <a:rPr lang="en-US" altLang="zh-CN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en-US" altLang="zh-CN" sz="3600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en-US" altLang="zh-CN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en-US" altLang="zh-CN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</a:t>
            </a:r>
            <a:r>
              <a:rPr lang="en-US" altLang="zh-CN" sz="3600" b="1" baseline="-25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en-US" altLang="zh-CN" sz="36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)mod M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=(2x5x7x2+1x3x7x3+1x3x5x2)mod 105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=(140+63+30) mod 105=233 mod 105=23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寺内几多僧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“巍巍古寺在山林，不知寺内几多僧。三百六十四只碗，看看用尽不差争。三人共食一碗饭，四人共吃一碗羹。请问先生明算者，算来寺内几多僧。”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52120" y="4293096"/>
            <a:ext cx="2736304" cy="136815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/>
              <a:t>624</a:t>
            </a:r>
            <a:r>
              <a:rPr lang="zh-CN" altLang="en-US" sz="4000" b="1" dirty="0" smtClean="0"/>
              <a:t>个僧人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荡杯问题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孙子算经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卷下第十七问。题曰：“今有妇人河上荡杯。津吏问曰：‘杯何以多？’妇人曰：‘有客。’津吏曰：‘客几何？’妇人曰：‘二人共饭，三人共羹，四人共肉，凡用杯六十五。不知客几何？”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509120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方法</a:t>
            </a:r>
            <a:r>
              <a:rPr lang="en-US" altLang="zh-CN" sz="3600" dirty="0" smtClean="0"/>
              <a:t>(1) N/2+N/3+N/4=65;</a:t>
            </a:r>
          </a:p>
          <a:p>
            <a:r>
              <a:rPr lang="zh-CN" altLang="en-US" sz="3600" dirty="0" smtClean="0"/>
              <a:t>方法</a:t>
            </a:r>
            <a:r>
              <a:rPr lang="en-US" altLang="zh-CN" sz="3600" dirty="0" smtClean="0"/>
              <a:t>(2)2x=3y=4z, </a:t>
            </a:r>
            <a:r>
              <a:rPr lang="en-US" altLang="zh-CN" sz="3600" dirty="0" err="1" smtClean="0"/>
              <a:t>x+y+z</a:t>
            </a:r>
            <a:r>
              <a:rPr lang="en-US" altLang="zh-CN" sz="3600" dirty="0" smtClean="0"/>
              <a:t>=65</a:t>
            </a:r>
            <a:endParaRPr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6948264" y="4437112"/>
            <a:ext cx="1872208" cy="11521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/>
              <a:t>60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260648"/>
            <a:ext cx="3168353" cy="2736031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已知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5=b1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6=b2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7=b3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x mod 11=b4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504" y="3068960"/>
            <a:ext cx="8856984" cy="36004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=6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=7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M=m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m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=56711=2310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6711=462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=1,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=5711=385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=1,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=5611=330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=1,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=567=210  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=1,a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x=(a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)mod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=(462*3*b1+385*1*b2+330*1*b3+210*1*b4)mod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3" y="188913"/>
            <a:ext cx="2664296" cy="2159967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>
            <a:norm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mod 5=b1 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mod 6=b2 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mod 7=b3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mod 11=b4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915816" y="260648"/>
            <a:ext cx="5904656" cy="2016224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=6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=7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3200" b="1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M=5x6x7x11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=6711=462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=5711=385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=5611=330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=M/m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=567=210    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2420887"/>
            <a:ext cx="7848872" cy="4248473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mod m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=1 a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=km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+1a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lang="en-US" altLang="zh-CN" sz="3000" b="1" noProof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+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</a:t>
            </a:r>
            <a:r>
              <a:rPr lang="en-US" altLang="zh-CN" sz="3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’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3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(M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,m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)=1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最大公约数为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，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,k’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为组合系数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利用辗转相除法求最大约数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然后求组合系数。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462=92*5+2  5=2*2+1  1=5-2*2 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1=5-(462-92*5)*2 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462*(-2)+5*(1+2*92)=1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462*(-5+3)+ 5*(1+2*92)=1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462*3+5*(1+2*92-462)=1a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=3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27104" y="4365104"/>
            <a:ext cx="4616896" cy="2168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 mod 5=2 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x3 mod 5=2x3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462x3 mod 5=1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uiExpand="1" build="p" animBg="1"/>
      <p:bldP spid="3" grpId="0"/>
      <p:bldP spid="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88640"/>
            <a:ext cx="3240360" cy="2880320"/>
          </a:xfrm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已知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N mod 5=1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N mod 6=5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N mod 7=4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N mod 11=10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3789040"/>
            <a:ext cx="8568952" cy="25202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所以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N=(a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+a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mod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=(462x3x1+385x1x5+330x1x4+210x1x10)    mod 2310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=6731 mod 2310=2111 mod 2310=2111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19872" y="188640"/>
            <a:ext cx="5400600" cy="3312368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m1=5,m2=6,m3=7,m4=11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b1=1, b2=5, b3=4, b4=10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=[5,6,7,11]=5x6x7x11=2310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M1=6x7x11=462,M2=5x7x11=385,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M3=5x6x11=330,M4=5x6x7=210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a1M1 mod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5=1, a1=3;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a2M2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 mod 6=1, a2=1;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a3M3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mod 7=1, a3=1;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r>
              <a:rPr lang="en-US" altLang="zh-CN" sz="2800" b="1" baseline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a4M4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sym typeface="Symbol" pitchFamily="18" charset="2"/>
              </a:rPr>
              <a:t> mod 11=1, a4=1;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Pct val="50000"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8913"/>
            <a:ext cx="8713788" cy="6335712"/>
          </a:xfrm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证明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: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验证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满足方程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)=1,(m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)=1,...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i-1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  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i+1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)=1…(m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...m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i-1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i+1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…m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 ….(1)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)=1  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故 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 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有解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’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’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从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(1)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可知当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zh-CN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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时 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|M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则 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(M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’M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+M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’M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+…+M’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+...+M’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a-DK" altLang="zh-CN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da-DK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)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</a:t>
            </a:r>
            <a:r>
              <a:rPr lang="da-DK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</a:t>
            </a:r>
            <a:r>
              <a:rPr lang="da-DK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M’</a:t>
            </a:r>
            <a:r>
              <a:rPr lang="da-DK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da-DK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da-DK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da-DK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a-DK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</a:t>
            </a:r>
            <a:r>
              <a:rPr lang="da-DK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</a:t>
            </a:r>
            <a:r>
              <a:rPr lang="da-DK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j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x mod mi=ai mod mi  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即满足方程。</a:t>
            </a:r>
            <a:endParaRPr lang="zh-CN" altLang="en-US" sz="3600" b="1" baseline="-25000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zh-CN" sz="3600" b="1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8913"/>
            <a:ext cx="8713788" cy="6335712"/>
          </a:xfrm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证明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: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惟一性，同一等价类的数看成一个根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若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x1,x2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均是方程的根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x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=a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=x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 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i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m=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.. m</a:t>
            </a:r>
            <a:r>
              <a:rPr lang="en-US" altLang="zh-CN" sz="3600" b="1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又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,…,m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k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两两互素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则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m=x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 m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x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,x</a:t>
            </a:r>
            <a:r>
              <a:rPr lang="en-US" altLang="zh-CN" sz="3600" b="1" baseline="-25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同属一个同余类，即是同一解。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zh-CN" sz="3600" b="1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例题讲解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5156"/>
            <a:ext cx="8640763" cy="518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1000000</a:t>
            </a:r>
            <a:r>
              <a:rPr lang="en-US" altLang="zh-CN" dirty="0" smtClean="0"/>
              <a:t>mod 77=?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6791"/>
            <a:ext cx="8713788" cy="4967833"/>
          </a:xfrm>
        </p:spPr>
        <p:txBody>
          <a:bodyPr lIns="0" tIns="0" rIns="0" bIns="0">
            <a:normAutofit fontScale="92500" lnSpcReduction="20000"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解二　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77=7x11,  N=2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1000000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 N mod 77=?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 mod 7=b1    N mod 11=b2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b1,b2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可求出，问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 mod 77=?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(7)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2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6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1 mod 7      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Euler Th.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1000000=166666x6+4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N=2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1000000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166666x6+4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=(2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6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166666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4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2 mod 7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(11)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2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1 mod 11   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Euler Th.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1000000=100000x10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N=2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1000000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100000x10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=(2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</a:t>
            </a:r>
            <a:r>
              <a:rPr lang="en-US" altLang="zh-CN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100000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1 mod 11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 mod 7=2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 mod 11=1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求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N mod 77=?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m1=7, m2=11, m=m1*m2=77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M1=m/m1=11,  M2=m/m2=7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8913"/>
            <a:ext cx="8713788" cy="6335712"/>
          </a:xfrm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解二　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77=7*11  x=2</a:t>
            </a:r>
            <a:r>
              <a:rPr lang="en-US" altLang="zh-CN" sz="3600" b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1000000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,x mod 77=?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 mod 7=2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 mod 11=1  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求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 mod 77=?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m1=7 m2=11 m=m1*m2=77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M1=m/m1=11  M2=m/m2=7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M1M1’ mod m1=1  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M1</a:t>
            </a: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的逆元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M2M2’ mod m2=1  </a:t>
            </a:r>
            <a:r>
              <a:rPr lang="en-US" altLang="zh-CN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M2</a:t>
            </a:r>
            <a:r>
              <a:rPr lang="zh-CN" altLang="en-US" sz="3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的逆元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11M1’ mod 7=1   M1’=</a:t>
            </a:r>
            <a:r>
              <a:rPr lang="en-US" altLang="zh-CN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2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=11</a:t>
            </a:r>
            <a:r>
              <a:rPr lang="en-US" altLang="zh-CN" sz="2400" b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 (7)-1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7 =11</a:t>
            </a:r>
            <a:r>
              <a:rPr lang="en-US" altLang="zh-CN" sz="2400" b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5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mod7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7M2’ mod 11=1   M2’=8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=7</a:t>
            </a:r>
            <a:r>
              <a:rPr lang="en-US" altLang="zh-CN" sz="2400" b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 (11)-1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mod 11 =7</a:t>
            </a:r>
            <a:r>
              <a:rPr lang="en-US" altLang="zh-CN" sz="2400" b="1" baseline="3000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9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mod11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x=(M1M1’b1+M2M2’b2)mod m=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=(11*2*2+7*8*1)mod m=23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endParaRPr lang="en-US" altLang="zh-CN" sz="3600" b="1" smtClean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 smtClean="0"/>
              <a:t>例</a:t>
            </a:r>
            <a:r>
              <a:rPr lang="en-US" altLang="zh-CN" b="1" dirty="0" smtClean="0"/>
              <a:t>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zh-CN" altLang="zh-CN" b="1" dirty="0" smtClean="0"/>
              <a:t>一个数被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除余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，被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除余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，被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除余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，这个数最小是几？ </a:t>
            </a:r>
            <a:endParaRPr lang="en-US" altLang="zh-CN" b="1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636912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题中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三个数两两互</a:t>
            </a:r>
            <a:r>
              <a:rPr lang="zh-CN" altLang="en-US" sz="2800" dirty="0" smtClean="0"/>
              <a:t>素</a:t>
            </a:r>
            <a:r>
              <a:rPr lang="zh-CN" altLang="zh-CN" sz="2800" dirty="0" smtClean="0"/>
              <a:t>。 </a:t>
            </a:r>
          </a:p>
          <a:p>
            <a:r>
              <a:rPr lang="zh-CN" altLang="zh-CN" sz="2800" dirty="0" smtClean="0"/>
              <a:t>则</a:t>
            </a:r>
            <a:r>
              <a:rPr lang="en-US" altLang="zh-CN" sz="2800" dirty="0" smtClean="0"/>
              <a:t>[4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5]=20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[3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5]=15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[3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4]=12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[3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5]=60</a:t>
            </a:r>
            <a:r>
              <a:rPr lang="zh-CN" altLang="zh-CN" sz="2800" dirty="0" smtClean="0"/>
              <a:t>。</a:t>
            </a:r>
          </a:p>
          <a:p>
            <a:r>
              <a:rPr lang="zh-CN" altLang="zh-CN" sz="2800" dirty="0" smtClean="0"/>
              <a:t>为了使</a:t>
            </a:r>
            <a:r>
              <a:rPr lang="en-US" altLang="zh-CN" sz="2800" dirty="0" smtClean="0"/>
              <a:t>20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20×2=40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15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15×3=45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12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12×3=36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然后，</a:t>
            </a:r>
            <a:r>
              <a:rPr lang="en-US" altLang="zh-CN" sz="2800" dirty="0" smtClean="0"/>
              <a:t>40×1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45×2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36×4=274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因为，</a:t>
            </a:r>
            <a:r>
              <a:rPr lang="en-US" altLang="zh-CN" sz="2800" dirty="0" smtClean="0"/>
              <a:t>274&gt;60</a:t>
            </a:r>
            <a:r>
              <a:rPr lang="zh-CN" altLang="zh-CN" sz="2800" dirty="0" smtClean="0"/>
              <a:t>，所以，</a:t>
            </a:r>
            <a:r>
              <a:rPr lang="en-US" altLang="zh-CN" sz="2800" dirty="0" smtClean="0"/>
              <a:t>274</a:t>
            </a:r>
            <a:r>
              <a:rPr lang="zh-CN" altLang="zh-CN" sz="2800" dirty="0" smtClean="0"/>
              <a:t>－</a:t>
            </a:r>
            <a:r>
              <a:rPr lang="en-US" altLang="zh-CN" sz="2800" dirty="0" smtClean="0"/>
              <a:t>60×4=34</a:t>
            </a:r>
            <a:r>
              <a:rPr lang="zh-CN" altLang="zh-CN" sz="2800" dirty="0" smtClean="0"/>
              <a:t>，就是所求的数。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 smtClean="0"/>
              <a:t>例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748464" cy="1152128"/>
          </a:xfrm>
        </p:spPr>
        <p:txBody>
          <a:bodyPr>
            <a:normAutofit fontScale="92500"/>
          </a:bodyPr>
          <a:lstStyle/>
          <a:p>
            <a:r>
              <a:rPr lang="zh-CN" altLang="zh-CN" b="1" dirty="0" smtClean="0"/>
              <a:t>一个数被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除余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，被</a:t>
            </a:r>
            <a:r>
              <a:rPr lang="en-US" altLang="zh-CN" b="1" dirty="0" smtClean="0"/>
              <a:t>7</a:t>
            </a:r>
            <a:r>
              <a:rPr lang="zh-CN" altLang="zh-CN" b="1" dirty="0" smtClean="0"/>
              <a:t>除余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，被</a:t>
            </a:r>
            <a:r>
              <a:rPr lang="en-US" altLang="zh-CN" b="1" dirty="0" smtClean="0"/>
              <a:t>8</a:t>
            </a:r>
            <a:r>
              <a:rPr lang="zh-CN" altLang="zh-CN" b="1" dirty="0" smtClean="0"/>
              <a:t>除余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，这个数最小是几？在</a:t>
            </a:r>
            <a:r>
              <a:rPr lang="en-US" altLang="zh-CN" b="1" dirty="0" smtClean="0"/>
              <a:t>1000</a:t>
            </a:r>
            <a:r>
              <a:rPr lang="zh-CN" altLang="zh-CN" b="1" dirty="0" smtClean="0"/>
              <a:t>内符合这样条件的数有几个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56795"/>
            <a:ext cx="8748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题中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三个数两两互质。 </a:t>
            </a:r>
          </a:p>
          <a:p>
            <a:r>
              <a:rPr lang="zh-CN" altLang="zh-CN" sz="2800" dirty="0" smtClean="0"/>
              <a:t>则</a:t>
            </a:r>
            <a:r>
              <a:rPr lang="en-US" altLang="zh-CN" sz="2800" dirty="0" smtClean="0"/>
              <a:t>[7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8]=56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[3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8]=24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[3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7]=21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[3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8]=168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为了使</a:t>
            </a:r>
            <a:r>
              <a:rPr lang="en-US" altLang="zh-CN" sz="2800" dirty="0" smtClean="0"/>
              <a:t>56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56×2=112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24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24×5=120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21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21×5=105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然后，</a:t>
            </a:r>
            <a:r>
              <a:rPr lang="en-US" altLang="zh-CN" sz="2800" dirty="0" smtClean="0"/>
              <a:t>112×2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120×4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105×5=1229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因为，</a:t>
            </a:r>
            <a:r>
              <a:rPr lang="en-US" altLang="zh-CN" sz="2800" dirty="0" smtClean="0"/>
              <a:t>1229&gt;168</a:t>
            </a:r>
            <a:r>
              <a:rPr lang="zh-CN" altLang="zh-CN" sz="2800" dirty="0" smtClean="0"/>
              <a:t>，所以，</a:t>
            </a:r>
            <a:r>
              <a:rPr lang="en-US" altLang="zh-CN" sz="2800" dirty="0" smtClean="0"/>
              <a:t>1229</a:t>
            </a:r>
            <a:r>
              <a:rPr lang="zh-CN" altLang="zh-CN" sz="2800" dirty="0" smtClean="0"/>
              <a:t>－</a:t>
            </a:r>
            <a:r>
              <a:rPr lang="en-US" altLang="zh-CN" sz="2800" dirty="0" smtClean="0"/>
              <a:t>168×7=53</a:t>
            </a:r>
            <a:r>
              <a:rPr lang="zh-CN" altLang="zh-CN" sz="2800" dirty="0" smtClean="0"/>
              <a:t>，就是所求的数。 </a:t>
            </a:r>
          </a:p>
          <a:p>
            <a:r>
              <a:rPr lang="zh-CN" altLang="zh-CN" sz="2800" dirty="0" smtClean="0"/>
              <a:t>再用</a:t>
            </a:r>
            <a:r>
              <a:rPr lang="en-US" altLang="zh-CN" sz="2800" dirty="0" smtClean="0"/>
              <a:t>(1000-53)/168</a:t>
            </a:r>
            <a:r>
              <a:rPr lang="zh-CN" altLang="zh-CN" sz="2800" dirty="0" smtClean="0"/>
              <a:t>得</a:t>
            </a:r>
            <a:r>
              <a:rPr lang="en-US" altLang="zh-CN" sz="2800" dirty="0" smtClean="0"/>
              <a:t>5,</a:t>
            </a:r>
            <a:r>
              <a:rPr lang="zh-CN" altLang="zh-CN" sz="2800" dirty="0" smtClean="0"/>
              <a:t>所以在</a:t>
            </a:r>
            <a:r>
              <a:rPr lang="en-US" altLang="zh-CN" sz="2800" dirty="0" smtClean="0"/>
              <a:t>1000</a:t>
            </a:r>
            <a:r>
              <a:rPr lang="zh-CN" altLang="zh-CN" sz="2800" dirty="0" smtClean="0"/>
              <a:t>内符合条件的数有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个</a:t>
            </a:r>
            <a:r>
              <a:rPr lang="en-US" altLang="zh-CN" sz="2800" dirty="0" smtClean="0"/>
              <a:t>.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 smtClean="0"/>
              <a:t>例</a:t>
            </a:r>
            <a:r>
              <a:rPr lang="en-US" altLang="zh-CN" b="1" dirty="0" smtClean="0"/>
              <a:t>3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748464" cy="1152128"/>
          </a:xfrm>
        </p:spPr>
        <p:txBody>
          <a:bodyPr>
            <a:normAutofit/>
          </a:bodyPr>
          <a:lstStyle/>
          <a:p>
            <a:r>
              <a:rPr lang="zh-CN" altLang="zh-CN" b="1" dirty="0" smtClean="0"/>
              <a:t>一个数除以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余</a:t>
            </a:r>
            <a:r>
              <a:rPr lang="en-US" altLang="zh-CN" b="1" dirty="0" smtClean="0"/>
              <a:t>4</a:t>
            </a:r>
            <a:r>
              <a:rPr lang="zh-CN" altLang="zh-CN" b="1" dirty="0" smtClean="0"/>
              <a:t>，除以</a:t>
            </a:r>
            <a:r>
              <a:rPr lang="en-US" altLang="zh-CN" b="1" dirty="0" smtClean="0"/>
              <a:t>8</a:t>
            </a:r>
            <a:r>
              <a:rPr lang="zh-CN" altLang="zh-CN" b="1" dirty="0" smtClean="0"/>
              <a:t>余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，除以</a:t>
            </a:r>
            <a:r>
              <a:rPr lang="en-US" altLang="zh-CN" b="1" dirty="0" smtClean="0"/>
              <a:t>11</a:t>
            </a:r>
            <a:r>
              <a:rPr lang="zh-CN" altLang="zh-CN" b="1" dirty="0" smtClean="0"/>
              <a:t>余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，求满足条件的最小的自然数。 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56795"/>
            <a:ext cx="8748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题中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11</a:t>
            </a:r>
            <a:r>
              <a:rPr lang="zh-CN" altLang="zh-CN" sz="2800" dirty="0" smtClean="0"/>
              <a:t>三个数两两互质。</a:t>
            </a:r>
          </a:p>
          <a:p>
            <a:r>
              <a:rPr lang="zh-CN" altLang="zh-CN" sz="2800" dirty="0" smtClean="0"/>
              <a:t>则</a:t>
            </a:r>
            <a:r>
              <a:rPr lang="en-US" altLang="zh-CN" sz="2800" dirty="0" smtClean="0"/>
              <a:t>[8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11]=88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[5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11]=55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[5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8]=40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[5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11]=440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为了使</a:t>
            </a:r>
            <a:r>
              <a:rPr lang="en-US" altLang="zh-CN" sz="2800" dirty="0" smtClean="0"/>
              <a:t>88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88×2=176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55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55×7=385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40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11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40×8=320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然后，</a:t>
            </a:r>
            <a:r>
              <a:rPr lang="en-US" altLang="zh-CN" sz="2800" dirty="0" smtClean="0"/>
              <a:t>176×4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385×3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320×2=2499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因为，</a:t>
            </a:r>
            <a:r>
              <a:rPr lang="en-US" altLang="zh-CN" sz="2800" dirty="0" smtClean="0"/>
              <a:t>2499&gt;440</a:t>
            </a:r>
            <a:r>
              <a:rPr lang="zh-CN" altLang="zh-CN" sz="2800" dirty="0" smtClean="0"/>
              <a:t>，所以，</a:t>
            </a:r>
            <a:r>
              <a:rPr lang="en-US" altLang="zh-CN" sz="2800" dirty="0" smtClean="0"/>
              <a:t>2499</a:t>
            </a:r>
            <a:r>
              <a:rPr lang="zh-CN" altLang="zh-CN" sz="2800" dirty="0" smtClean="0"/>
              <a:t>－</a:t>
            </a:r>
            <a:r>
              <a:rPr lang="en-US" altLang="zh-CN" sz="2800" dirty="0" smtClean="0"/>
              <a:t>440×5=299</a:t>
            </a:r>
            <a:r>
              <a:rPr lang="zh-CN" altLang="zh-CN" sz="2800" dirty="0" smtClean="0"/>
              <a:t>，就是所求的数。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 smtClean="0"/>
              <a:t>例</a:t>
            </a:r>
            <a:r>
              <a:rPr lang="en-US" altLang="zh-CN" b="1" dirty="0" smtClean="0"/>
              <a:t>4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748464" cy="936104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b="1" dirty="0" smtClean="0"/>
              <a:t>有一个年级的同学，每</a:t>
            </a:r>
            <a:r>
              <a:rPr lang="en-US" altLang="zh-CN" b="1" dirty="0" smtClean="0"/>
              <a:t>9</a:t>
            </a:r>
            <a:r>
              <a:rPr lang="zh-CN" altLang="zh-CN" b="1" dirty="0" smtClean="0"/>
              <a:t>人一排多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人，每</a:t>
            </a:r>
            <a:r>
              <a:rPr lang="en-US" altLang="zh-CN" b="1" dirty="0" smtClean="0"/>
              <a:t>7</a:t>
            </a:r>
            <a:r>
              <a:rPr lang="zh-CN" altLang="zh-CN" b="1" dirty="0" smtClean="0"/>
              <a:t>人一排多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人，每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人一排多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人，问这个年级至少有多少人 ？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56795"/>
            <a:ext cx="8748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题中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三个数两两互质。</a:t>
            </a:r>
          </a:p>
          <a:p>
            <a:r>
              <a:rPr lang="zh-CN" altLang="zh-CN" sz="2800" dirty="0" smtClean="0"/>
              <a:t>则〔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=35</a:t>
            </a:r>
            <a:r>
              <a:rPr lang="zh-CN" altLang="zh-CN" sz="2800" dirty="0" smtClean="0"/>
              <a:t>；〔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=45</a:t>
            </a:r>
            <a:r>
              <a:rPr lang="zh-CN" altLang="zh-CN" sz="2800" dirty="0" smtClean="0"/>
              <a:t>；〔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=63</a:t>
            </a:r>
            <a:r>
              <a:rPr lang="zh-CN" altLang="zh-CN" sz="2800" dirty="0" smtClean="0"/>
              <a:t>；〔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=315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为了使</a:t>
            </a:r>
            <a:r>
              <a:rPr lang="en-US" altLang="zh-CN" sz="2800" dirty="0" smtClean="0"/>
              <a:t>35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35×8=280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45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45×5=225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63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63×2=126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然后，</a:t>
            </a:r>
            <a:r>
              <a:rPr lang="en-US" altLang="zh-CN" sz="2800" dirty="0" smtClean="0"/>
              <a:t>280×5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225×1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126×2=1877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因为，</a:t>
            </a:r>
            <a:r>
              <a:rPr lang="en-US" altLang="zh-CN" sz="2800" dirty="0" smtClean="0"/>
              <a:t>1877&gt;315</a:t>
            </a:r>
            <a:r>
              <a:rPr lang="zh-CN" altLang="zh-CN" sz="2800" dirty="0" smtClean="0"/>
              <a:t>，所以，</a:t>
            </a:r>
            <a:r>
              <a:rPr lang="en-US" altLang="zh-CN" sz="2800" dirty="0" smtClean="0"/>
              <a:t>1877</a:t>
            </a:r>
            <a:r>
              <a:rPr lang="zh-CN" altLang="zh-CN" sz="2800" dirty="0" smtClean="0"/>
              <a:t>－</a:t>
            </a:r>
            <a:r>
              <a:rPr lang="en-US" altLang="zh-CN" sz="2800" dirty="0" smtClean="0"/>
              <a:t>315×5=302</a:t>
            </a:r>
            <a:r>
              <a:rPr lang="zh-CN" altLang="zh-CN" sz="2800" dirty="0" smtClean="0"/>
              <a:t>，就是所求的数。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b="1" dirty="0" smtClean="0"/>
              <a:t>例</a:t>
            </a:r>
            <a:r>
              <a:rPr lang="en-US" altLang="zh-CN" b="1" dirty="0" smtClean="0"/>
              <a:t>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748464" cy="936104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b="1" dirty="0" smtClean="0"/>
              <a:t>有一个年级的同学，每</a:t>
            </a:r>
            <a:r>
              <a:rPr lang="en-US" altLang="zh-CN" b="1" dirty="0" smtClean="0"/>
              <a:t>9</a:t>
            </a:r>
            <a:r>
              <a:rPr lang="zh-CN" altLang="zh-CN" b="1" dirty="0" smtClean="0"/>
              <a:t>人一排多</a:t>
            </a:r>
            <a:r>
              <a:rPr lang="en-US" altLang="zh-CN" b="1" dirty="0" smtClean="0"/>
              <a:t>6</a:t>
            </a:r>
            <a:r>
              <a:rPr lang="zh-CN" altLang="zh-CN" b="1" dirty="0" smtClean="0"/>
              <a:t>人，每</a:t>
            </a:r>
            <a:r>
              <a:rPr lang="en-US" altLang="zh-CN" b="1" dirty="0" smtClean="0"/>
              <a:t>7</a:t>
            </a:r>
            <a:r>
              <a:rPr lang="zh-CN" altLang="zh-CN" b="1" dirty="0" smtClean="0"/>
              <a:t>人一排多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人，每</a:t>
            </a:r>
            <a:r>
              <a:rPr lang="en-US" altLang="zh-CN" b="1" dirty="0" smtClean="0"/>
              <a:t>5</a:t>
            </a:r>
            <a:r>
              <a:rPr lang="zh-CN" altLang="zh-CN" b="1" dirty="0" smtClean="0"/>
              <a:t>人一排多</a:t>
            </a:r>
            <a:r>
              <a:rPr lang="en-US" altLang="zh-CN" b="1" dirty="0" smtClean="0"/>
              <a:t>3</a:t>
            </a:r>
            <a:r>
              <a:rPr lang="zh-CN" altLang="zh-CN" b="1" dirty="0" smtClean="0"/>
              <a:t>人，问这个年级至少有多少人 ？ </a:t>
            </a:r>
            <a:endParaRPr lang="zh-CN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56795"/>
            <a:ext cx="8748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 smtClean="0"/>
              <a:t>题中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、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三个数两两互质。</a:t>
            </a:r>
          </a:p>
          <a:p>
            <a:r>
              <a:rPr lang="zh-CN" altLang="zh-CN" sz="2800" dirty="0" smtClean="0"/>
              <a:t>则〔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=35</a:t>
            </a:r>
            <a:r>
              <a:rPr lang="zh-CN" altLang="zh-CN" sz="2800" dirty="0" smtClean="0"/>
              <a:t>；〔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=45</a:t>
            </a:r>
            <a:r>
              <a:rPr lang="zh-CN" altLang="zh-CN" sz="2800" dirty="0" smtClean="0"/>
              <a:t>；〔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=63</a:t>
            </a:r>
            <a:r>
              <a:rPr lang="zh-CN" altLang="zh-CN" sz="2800" dirty="0" smtClean="0"/>
              <a:t>；〔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〕</a:t>
            </a:r>
            <a:r>
              <a:rPr lang="en-US" altLang="zh-CN" sz="2800" dirty="0" smtClean="0"/>
              <a:t>=315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为了使</a:t>
            </a:r>
            <a:r>
              <a:rPr lang="en-US" altLang="zh-CN" sz="2800" dirty="0" smtClean="0"/>
              <a:t>35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9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35×8=280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45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7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45×5=225</a:t>
            </a:r>
            <a:r>
              <a:rPr lang="zh-CN" altLang="zh-CN" sz="2800" dirty="0" smtClean="0"/>
              <a:t>；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使</a:t>
            </a:r>
            <a:r>
              <a:rPr lang="en-US" altLang="zh-CN" sz="2800" dirty="0" smtClean="0"/>
              <a:t>63</a:t>
            </a:r>
            <a:r>
              <a:rPr lang="zh-CN" altLang="zh-CN" sz="2800" dirty="0" smtClean="0"/>
              <a:t>被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除余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，用</a:t>
            </a:r>
            <a:r>
              <a:rPr lang="en-US" altLang="zh-CN" sz="2800" dirty="0" smtClean="0"/>
              <a:t>63×2=126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然后，</a:t>
            </a:r>
            <a:r>
              <a:rPr lang="en-US" altLang="zh-CN" sz="2800" dirty="0" smtClean="0"/>
              <a:t>280×6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225×2</a:t>
            </a:r>
            <a:r>
              <a:rPr lang="zh-CN" altLang="zh-CN" sz="2800" dirty="0" smtClean="0"/>
              <a:t>＋</a:t>
            </a:r>
            <a:r>
              <a:rPr lang="en-US" altLang="zh-CN" sz="2800" dirty="0" smtClean="0"/>
              <a:t>126×3=2508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zh-CN" altLang="zh-CN" sz="2800" dirty="0" smtClean="0"/>
              <a:t>因为，</a:t>
            </a:r>
            <a:r>
              <a:rPr lang="en-US" altLang="zh-CN" sz="2800" dirty="0" smtClean="0"/>
              <a:t>2508&gt;315</a:t>
            </a:r>
            <a:r>
              <a:rPr lang="zh-CN" altLang="zh-CN" sz="2800" dirty="0" smtClean="0"/>
              <a:t>，所以，</a:t>
            </a:r>
            <a:r>
              <a:rPr lang="en-US" altLang="zh-CN" sz="2800" dirty="0" smtClean="0"/>
              <a:t>2508</a:t>
            </a:r>
            <a:r>
              <a:rPr lang="zh-CN" altLang="zh-CN" sz="2800" dirty="0" smtClean="0"/>
              <a:t>－</a:t>
            </a:r>
            <a:r>
              <a:rPr lang="en-US" altLang="zh-CN" sz="2800" dirty="0" smtClean="0"/>
              <a:t>315×7=303</a:t>
            </a:r>
            <a:r>
              <a:rPr lang="zh-CN" altLang="zh-CN" sz="2800" dirty="0" smtClean="0"/>
              <a:t>，就是所求的数。</a:t>
            </a:r>
          </a:p>
          <a:p>
            <a:r>
              <a:rPr lang="en-US" altLang="zh-CN" sz="2800" dirty="0" smtClean="0"/>
              <a:t>315×7=303</a:t>
            </a:r>
            <a:r>
              <a:rPr lang="zh-CN" altLang="zh-CN" sz="2800" dirty="0" smtClean="0"/>
              <a:t>，就是所求的数。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“物不知数”典故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5106" y="1989138"/>
            <a:ext cx="8713788" cy="3095625"/>
          </a:xfrm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 smtClean="0"/>
              <a:t>《</a:t>
            </a:r>
            <a:r>
              <a:rPr lang="zh-CN" altLang="en-US" sz="4400" b="1" dirty="0" smtClean="0">
                <a:solidFill>
                  <a:srgbClr val="FF0000"/>
                </a:solidFill>
              </a:rPr>
              <a:t>孙子算经</a:t>
            </a:r>
            <a:r>
              <a:rPr lang="en-US" altLang="zh-CN" sz="4400" b="1" dirty="0" smtClean="0"/>
              <a:t>》</a:t>
            </a:r>
            <a:r>
              <a:rPr lang="zh-CN" altLang="en-US" sz="4400" b="1" dirty="0" smtClean="0"/>
              <a:t>卷下第</a:t>
            </a:r>
            <a:r>
              <a:rPr lang="en-US" altLang="zh-CN" sz="4400" b="1" dirty="0" smtClean="0"/>
              <a:t>26</a:t>
            </a:r>
            <a:r>
              <a:rPr lang="zh-CN" altLang="en-US" sz="4400" b="1" dirty="0" smtClean="0"/>
              <a:t>题：“</a:t>
            </a:r>
            <a:r>
              <a:rPr lang="zh-CN" altLang="en-US" sz="4400" b="1" dirty="0" smtClean="0">
                <a:sym typeface="Symbol" pitchFamily="18" charset="2"/>
              </a:rPr>
              <a:t>今有物不知其数，三三数之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sz="4400" b="1" dirty="0" smtClean="0">
                <a:sym typeface="Symbol" pitchFamily="18" charset="2"/>
              </a:rPr>
              <a:t>二，五五数之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sz="4400" b="1" dirty="0" smtClean="0">
                <a:sym typeface="Symbol" pitchFamily="18" charset="2"/>
              </a:rPr>
              <a:t>三，七七数之</a:t>
            </a:r>
            <a:r>
              <a:rPr lang="zh-CN" alt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剩</a:t>
            </a:r>
            <a:r>
              <a:rPr lang="zh-CN" altLang="en-US" sz="4400" b="1" dirty="0" smtClean="0">
                <a:sym typeface="Symbol" pitchFamily="18" charset="2"/>
              </a:rPr>
              <a:t>二，问物几何？”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1301</TotalTime>
  <Words>2170</Words>
  <Application>Microsoft Office PowerPoint</Application>
  <PresentationFormat>全屏显示(4:3)</PresentationFormat>
  <Paragraphs>331</Paragraphs>
  <Slides>32</Slides>
  <Notes>6</Notes>
  <HiddenSlides>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暗香扑面</vt:lpstr>
      <vt:lpstr>Equation</vt:lpstr>
      <vt:lpstr>中国剩余定理</vt:lpstr>
      <vt:lpstr>内容提要</vt:lpstr>
      <vt:lpstr>例题讲解</vt:lpstr>
      <vt:lpstr>例1</vt:lpstr>
      <vt:lpstr>例2</vt:lpstr>
      <vt:lpstr>例3</vt:lpstr>
      <vt:lpstr>例4</vt:lpstr>
      <vt:lpstr>例5</vt:lpstr>
      <vt:lpstr>“物不知数”典故</vt:lpstr>
      <vt:lpstr>等价于求不定方程组</vt:lpstr>
      <vt:lpstr>不定方程解</vt:lpstr>
      <vt:lpstr>等价于一次同余方程组</vt:lpstr>
      <vt:lpstr>同余加性质解法</vt:lpstr>
      <vt:lpstr>同余加和乘性质解法</vt:lpstr>
      <vt:lpstr>孙子歌</vt:lpstr>
      <vt:lpstr>孙子歌</vt:lpstr>
      <vt:lpstr>剩余定理推广</vt:lpstr>
      <vt:lpstr>简单推广一下</vt:lpstr>
      <vt:lpstr>继续探讨</vt:lpstr>
      <vt:lpstr>中国剩余定理</vt:lpstr>
      <vt:lpstr>幻灯片 21</vt:lpstr>
      <vt:lpstr>物不知数典故</vt:lpstr>
      <vt:lpstr>寺内几多僧</vt:lpstr>
      <vt:lpstr>荡杯问题</vt:lpstr>
      <vt:lpstr>幻灯片 25</vt:lpstr>
      <vt:lpstr>幻灯片 26</vt:lpstr>
      <vt:lpstr>幻灯片 27</vt:lpstr>
      <vt:lpstr>幻灯片 28</vt:lpstr>
      <vt:lpstr>幻灯片 29</vt:lpstr>
      <vt:lpstr>21000000mod 77=?</vt:lpstr>
      <vt:lpstr>幻灯片 31</vt:lpstr>
      <vt:lpstr>幻灯片 32</vt:lpstr>
    </vt:vector>
  </TitlesOfParts>
  <Company>unit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同余</dc:title>
  <dc:creator>user</dc:creator>
  <cp:lastModifiedBy>刘极限</cp:lastModifiedBy>
  <cp:revision>205</cp:revision>
  <dcterms:created xsi:type="dcterms:W3CDTF">2004-09-12T12:44:42Z</dcterms:created>
  <dcterms:modified xsi:type="dcterms:W3CDTF">2013-09-01T01:22:29Z</dcterms:modified>
</cp:coreProperties>
</file>