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0"/>
  </p:notesMasterIdLst>
  <p:sldIdLst>
    <p:sldId id="256" r:id="rId2"/>
    <p:sldId id="291" r:id="rId3"/>
    <p:sldId id="257" r:id="rId4"/>
    <p:sldId id="287" r:id="rId5"/>
    <p:sldId id="258" r:id="rId6"/>
    <p:sldId id="259" r:id="rId7"/>
    <p:sldId id="260" r:id="rId8"/>
    <p:sldId id="261" r:id="rId9"/>
    <p:sldId id="262" r:id="rId10"/>
    <p:sldId id="263" r:id="rId11"/>
    <p:sldId id="264" r:id="rId12"/>
    <p:sldId id="265" r:id="rId13"/>
    <p:sldId id="266" r:id="rId14"/>
    <p:sldId id="277" r:id="rId15"/>
    <p:sldId id="267" r:id="rId16"/>
    <p:sldId id="292" r:id="rId17"/>
    <p:sldId id="290" r:id="rId18"/>
    <p:sldId id="293" r:id="rId19"/>
    <p:sldId id="288" r:id="rId20"/>
    <p:sldId id="289" r:id="rId21"/>
    <p:sldId id="286" r:id="rId22"/>
    <p:sldId id="268" r:id="rId23"/>
    <p:sldId id="269" r:id="rId24"/>
    <p:sldId id="270" r:id="rId25"/>
    <p:sldId id="271" r:id="rId26"/>
    <p:sldId id="272" r:id="rId27"/>
    <p:sldId id="278" r:id="rId28"/>
    <p:sldId id="279" r:id="rId29"/>
    <p:sldId id="280" r:id="rId30"/>
    <p:sldId id="281" r:id="rId31"/>
    <p:sldId id="282" r:id="rId32"/>
    <p:sldId id="283" r:id="rId33"/>
    <p:sldId id="284" r:id="rId34"/>
    <p:sldId id="273" r:id="rId35"/>
    <p:sldId id="274" r:id="rId36"/>
    <p:sldId id="275" r:id="rId37"/>
    <p:sldId id="276" r:id="rId38"/>
    <p:sldId id="285"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86" autoAdjust="0"/>
  </p:normalViewPr>
  <p:slideViewPr>
    <p:cSldViewPr>
      <p:cViewPr varScale="1">
        <p:scale>
          <a:sx n="47" d="100"/>
          <a:sy n="47" d="100"/>
        </p:scale>
        <p:origin x="-90" y="-3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02C29A-C442-43C9-8A95-26B05E0DA56A}" type="datetimeFigureOut">
              <a:rPr lang="zh-CN" altLang="en-US" smtClean="0"/>
              <a:pPr/>
              <a:t>2012/11/15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630274-B993-4220-A172-580BA2CAE4A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630274-B993-4220-A172-580BA2CAE4AA}" type="slidenum">
              <a:rPr lang="zh-CN" altLang="en-US" smtClean="0"/>
              <a:pPr/>
              <a:t>5</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2012-11-10</a:t>
            </a:r>
            <a:r>
              <a:rPr lang="zh-CN" altLang="en-US" smtClean="0"/>
              <a:t>止于此</a:t>
            </a:r>
            <a:endParaRPr lang="zh-CN" altLang="en-US" dirty="0"/>
          </a:p>
        </p:txBody>
      </p:sp>
      <p:sp>
        <p:nvSpPr>
          <p:cNvPr id="4" name="灯片编号占位符 3"/>
          <p:cNvSpPr>
            <a:spLocks noGrp="1"/>
          </p:cNvSpPr>
          <p:nvPr>
            <p:ph type="sldNum" sz="quarter" idx="10"/>
          </p:nvPr>
        </p:nvSpPr>
        <p:spPr/>
        <p:txBody>
          <a:bodyPr/>
          <a:lstStyle/>
          <a:p>
            <a:fld id="{B4630274-B993-4220-A172-580BA2CAE4AA}" type="slidenum">
              <a:rPr lang="zh-CN" altLang="en-US" smtClean="0"/>
              <a:pPr/>
              <a:t>32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熟悉证明过程，</a:t>
            </a:r>
            <a:r>
              <a:rPr lang="en-US" altLang="zh-CN" dirty="0" smtClean="0"/>
              <a:t>+1</a:t>
            </a:r>
            <a:r>
              <a:rPr lang="zh-CN" altLang="en-US" dirty="0" smtClean="0"/>
              <a:t>或</a:t>
            </a:r>
            <a:r>
              <a:rPr lang="en-US" altLang="zh-CN" dirty="0" smtClean="0"/>
              <a:t>-1</a:t>
            </a:r>
            <a:r>
              <a:rPr lang="zh-CN" altLang="en-US" dirty="0" smtClean="0"/>
              <a:t>，相除等。</a:t>
            </a:r>
            <a:endParaRPr lang="zh-CN" altLang="en-US" dirty="0"/>
          </a:p>
        </p:txBody>
      </p:sp>
      <p:sp>
        <p:nvSpPr>
          <p:cNvPr id="4" name="灯片编号占位符 3"/>
          <p:cNvSpPr>
            <a:spLocks noGrp="1"/>
          </p:cNvSpPr>
          <p:nvPr>
            <p:ph type="sldNum" sz="quarter" idx="10"/>
          </p:nvPr>
        </p:nvSpPr>
        <p:spPr/>
        <p:txBody>
          <a:bodyPr/>
          <a:lstStyle/>
          <a:p>
            <a:fld id="{01DA5DC6-9AF6-426B-AA7C-479430A0EBCA}" type="slidenum">
              <a:rPr lang="zh-CN" altLang="en-US" smtClean="0"/>
              <a:pPr/>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简化版的黄金分割便是一个九宫格，在一些相机中也可以调成显示这个九宫格，其实便是方便用家运用黄金分割的理论。请大家留意九宫格中间的那四点，我们只要把主角对象放在这四点中的其中一点便已经运用了黄金分割，相片会比把主角放在相片中间和谐得多。</a:t>
            </a:r>
            <a:endParaRPr lang="zh-CN" altLang="en-US" dirty="0"/>
          </a:p>
        </p:txBody>
      </p:sp>
      <p:sp>
        <p:nvSpPr>
          <p:cNvPr id="4" name="灯片编号占位符 3"/>
          <p:cNvSpPr>
            <a:spLocks noGrp="1"/>
          </p:cNvSpPr>
          <p:nvPr>
            <p:ph type="sldNum" sz="quarter" idx="10"/>
          </p:nvPr>
        </p:nvSpPr>
        <p:spPr/>
        <p:txBody>
          <a:bodyPr/>
          <a:lstStyle/>
          <a:p>
            <a:fld id="{B4630274-B993-4220-A172-580BA2CAE4AA}" type="slidenum">
              <a:rPr lang="zh-CN" altLang="en-US" smtClean="0"/>
              <a:pPr/>
              <a:t>20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2007</a:t>
            </a:r>
            <a:r>
              <a:rPr lang="zh-CN" altLang="en-US" dirty="0" smtClean="0"/>
              <a:t>年华杯赛总决赛题目，</a:t>
            </a:r>
            <a:r>
              <a:rPr lang="en-US" altLang="zh-CN" dirty="0" smtClean="0"/>
              <a:t>k</a:t>
            </a:r>
            <a:r>
              <a:rPr lang="zh-CN" altLang="en-US" dirty="0" smtClean="0"/>
              <a:t>可以设为</a:t>
            </a:r>
            <a:r>
              <a:rPr lang="en-US" altLang="zh-CN" dirty="0" smtClean="0"/>
              <a:t>1</a:t>
            </a:r>
            <a:r>
              <a:rPr lang="zh-CN" altLang="en-US" dirty="0" smtClean="0"/>
              <a:t>，变成了三元一次方程组求解了。</a:t>
            </a:r>
            <a:endParaRPr lang="zh-CN" altLang="en-US" dirty="0"/>
          </a:p>
        </p:txBody>
      </p:sp>
      <p:sp>
        <p:nvSpPr>
          <p:cNvPr id="4" name="灯片编号占位符 3"/>
          <p:cNvSpPr>
            <a:spLocks noGrp="1"/>
          </p:cNvSpPr>
          <p:nvPr>
            <p:ph type="sldNum" sz="quarter" idx="10"/>
          </p:nvPr>
        </p:nvSpPr>
        <p:spPr/>
        <p:txBody>
          <a:bodyPr/>
          <a:lstStyle/>
          <a:p>
            <a:fld id="{B4630274-B993-4220-A172-580BA2CAE4AA}" type="slidenum">
              <a:rPr lang="zh-CN" altLang="en-US" smtClean="0"/>
              <a:pPr/>
              <a:t>25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引入连比概念，如何计算得到连比，需求最小公倍数</a:t>
            </a:r>
            <a:r>
              <a:rPr lang="en-US" altLang="zh-CN" dirty="0" smtClean="0"/>
              <a:t>LCM</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1DA5DC6-9AF6-426B-AA7C-479430A0EBCA}" type="slidenum">
              <a:rPr lang="zh-CN" altLang="en-US" smtClean="0"/>
              <a:pPr/>
              <a:t>26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8t</a:t>
            </a:r>
            <a:r>
              <a:rPr lang="zh-CN" altLang="en-US" dirty="0" smtClean="0"/>
              <a:t>：</a:t>
            </a:r>
            <a:r>
              <a:rPr lang="en-US" altLang="zh-CN" dirty="0" smtClean="0"/>
              <a:t>7t</a:t>
            </a:r>
            <a:r>
              <a:rPr lang="zh-CN" altLang="en-US" dirty="0" smtClean="0"/>
              <a:t>，</a:t>
            </a:r>
            <a:r>
              <a:rPr lang="en-US" altLang="zh-CN" dirty="0" smtClean="0"/>
              <a:t>4x</a:t>
            </a:r>
            <a:r>
              <a:rPr lang="zh-CN" altLang="en-US" dirty="0" smtClean="0"/>
              <a:t>：</a:t>
            </a:r>
            <a:r>
              <a:rPr lang="en-US" altLang="zh-CN" dirty="0" smtClean="0"/>
              <a:t>5x</a:t>
            </a:r>
            <a:r>
              <a:rPr lang="zh-CN" altLang="en-US" dirty="0" smtClean="0"/>
              <a:t>， </a:t>
            </a:r>
            <a:r>
              <a:rPr lang="en-US" altLang="zh-CN" dirty="0" smtClean="0"/>
              <a:t>8t-8=4x</a:t>
            </a:r>
            <a:r>
              <a:rPr lang="zh-CN" altLang="en-US" dirty="0" smtClean="0"/>
              <a:t>， </a:t>
            </a:r>
            <a:r>
              <a:rPr lang="en-US" altLang="zh-CN" dirty="0" smtClean="0"/>
              <a:t>7t+8=5x</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B4630274-B993-4220-A172-580BA2CAE4AA}" type="slidenum">
              <a:rPr lang="zh-CN" altLang="en-US" smtClean="0"/>
              <a:pPr/>
              <a:t>27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相差</a:t>
            </a:r>
            <a:r>
              <a:rPr lang="en-US" altLang="zh-CN" dirty="0" smtClean="0"/>
              <a:t>2x2=4cm</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B4630274-B993-4220-A172-580BA2CAE4AA}" type="slidenum">
              <a:rPr lang="zh-CN" altLang="en-US" smtClean="0"/>
              <a:pPr/>
              <a:t>28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2009</a:t>
            </a:r>
            <a:r>
              <a:rPr lang="zh-CN" altLang="zh-CN" sz="1200" b="1" kern="1200" dirty="0" smtClean="0">
                <a:solidFill>
                  <a:schemeClr val="tx1"/>
                </a:solidFill>
                <a:latin typeface="+mn-lt"/>
                <a:ea typeface="+mn-ea"/>
                <a:cs typeface="+mn-cs"/>
              </a:rPr>
              <a:t>年第七届“希望杯”二试六年级</a:t>
            </a:r>
            <a:endParaRPr lang="zh-CN" altLang="en-US" dirty="0"/>
          </a:p>
        </p:txBody>
      </p:sp>
      <p:sp>
        <p:nvSpPr>
          <p:cNvPr id="4" name="灯片编号占位符 3"/>
          <p:cNvSpPr>
            <a:spLocks noGrp="1"/>
          </p:cNvSpPr>
          <p:nvPr>
            <p:ph type="sldNum" sz="quarter" idx="10"/>
          </p:nvPr>
        </p:nvSpPr>
        <p:spPr/>
        <p:txBody>
          <a:bodyPr/>
          <a:lstStyle/>
          <a:p>
            <a:fld id="{B4630274-B993-4220-A172-580BA2CAE4AA}" type="slidenum">
              <a:rPr lang="zh-CN" altLang="en-US" smtClean="0"/>
              <a:pPr/>
              <a:t>30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630274-B993-4220-A172-580BA2CAE4AA}" type="slidenum">
              <a:rPr lang="zh-CN" altLang="en-US" smtClean="0"/>
              <a:pPr/>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2012/11/15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hyperlink" Target="http://zh.wikipedia.org/wiki/%E9%BB%84%E9%87%91%E6%AF%94" TargetMode="External"/><Relationship Id="rId2" Type="http://schemas.openxmlformats.org/officeDocument/2006/relationships/hyperlink" Target="http://zh.wikipedia.org/wiki/%E7%AD%89%E8%85%B0%E4%B8%89%E8%A7%92%E5%BD%A2" TargetMode="Externa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35.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比、比例</a:t>
            </a:r>
            <a:endParaRPr lang="zh-CN" altLang="en-US" dirty="0"/>
          </a:p>
        </p:txBody>
      </p:sp>
      <p:sp>
        <p:nvSpPr>
          <p:cNvPr id="3" name="副标题 2"/>
          <p:cNvSpPr>
            <a:spLocks noGrp="1"/>
          </p:cNvSpPr>
          <p:nvPr>
            <p:ph type="subTitle" idx="1"/>
          </p:nvPr>
        </p:nvSpPr>
        <p:spPr/>
        <p:txBody>
          <a:bodyPr/>
          <a:lstStyle/>
          <a:p>
            <a:r>
              <a:rPr lang="zh-CN" altLang="en-US" dirty="0" smtClean="0"/>
              <a:t>奥数培训</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***比例的基本定理</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smtClean="0"/>
              <a:t>合比定理：</a:t>
            </a:r>
            <a:endParaRPr lang="en-US" altLang="zh-CN" dirty="0" smtClean="0"/>
          </a:p>
          <a:p>
            <a:endParaRPr lang="en-US" altLang="zh-CN" dirty="0" smtClean="0"/>
          </a:p>
          <a:p>
            <a:r>
              <a:rPr lang="zh-CN" altLang="en-US" dirty="0" smtClean="0"/>
              <a:t>分比定理</a:t>
            </a:r>
            <a:endParaRPr lang="en-US" altLang="zh-CN" dirty="0" smtClean="0"/>
          </a:p>
          <a:p>
            <a:endParaRPr lang="en-US" altLang="zh-CN" dirty="0" smtClean="0"/>
          </a:p>
          <a:p>
            <a:r>
              <a:rPr lang="zh-CN" altLang="en-US" dirty="0" smtClean="0"/>
              <a:t>合分比定理</a:t>
            </a:r>
            <a:endParaRPr lang="en-US" altLang="zh-CN" dirty="0" smtClean="0"/>
          </a:p>
          <a:p>
            <a:endParaRPr lang="en-US" altLang="zh-CN" dirty="0" smtClean="0"/>
          </a:p>
          <a:p>
            <a:r>
              <a:rPr lang="zh-CN" altLang="en-US" dirty="0" smtClean="0"/>
              <a:t>更比定理</a:t>
            </a:r>
            <a:endParaRPr lang="zh-CN" altLang="en-US" dirty="0"/>
          </a:p>
        </p:txBody>
      </p:sp>
      <p:graphicFrame>
        <p:nvGraphicFramePr>
          <p:cNvPr id="4" name="对象 3"/>
          <p:cNvGraphicFramePr>
            <a:graphicFrameLocks noChangeAspect="1"/>
          </p:cNvGraphicFramePr>
          <p:nvPr/>
        </p:nvGraphicFramePr>
        <p:xfrm>
          <a:off x="3600797" y="1557338"/>
          <a:ext cx="4522788" cy="814387"/>
        </p:xfrm>
        <a:graphic>
          <a:graphicData uri="http://schemas.openxmlformats.org/presentationml/2006/ole">
            <p:oleObj spid="_x0000_s2050" name="Equation" r:id="rId4" imgW="2184120" imgH="393480" progId="Equation.DSMT4">
              <p:embed/>
            </p:oleObj>
          </a:graphicData>
        </a:graphic>
      </p:graphicFrame>
      <p:graphicFrame>
        <p:nvGraphicFramePr>
          <p:cNvPr id="17411" name="Object 3"/>
          <p:cNvGraphicFramePr>
            <a:graphicFrameLocks noChangeAspect="1"/>
          </p:cNvGraphicFramePr>
          <p:nvPr/>
        </p:nvGraphicFramePr>
        <p:xfrm>
          <a:off x="3600797" y="2685281"/>
          <a:ext cx="4471988" cy="814387"/>
        </p:xfrm>
        <a:graphic>
          <a:graphicData uri="http://schemas.openxmlformats.org/presentationml/2006/ole">
            <p:oleObj spid="_x0000_s2051" name="Equation" r:id="rId5" imgW="2158920" imgH="393480" progId="Equation.DSMT4">
              <p:embed/>
            </p:oleObj>
          </a:graphicData>
        </a:graphic>
      </p:graphicFrame>
      <p:graphicFrame>
        <p:nvGraphicFramePr>
          <p:cNvPr id="17412" name="Object 4"/>
          <p:cNvGraphicFramePr>
            <a:graphicFrameLocks noChangeAspect="1"/>
          </p:cNvGraphicFramePr>
          <p:nvPr/>
        </p:nvGraphicFramePr>
        <p:xfrm>
          <a:off x="3600797" y="3813224"/>
          <a:ext cx="3338512" cy="814387"/>
        </p:xfrm>
        <a:graphic>
          <a:graphicData uri="http://schemas.openxmlformats.org/presentationml/2006/ole">
            <p:oleObj spid="_x0000_s2052" name="Equation" r:id="rId6" imgW="1612800" imgH="393480" progId="Equation.DSMT4">
              <p:embed/>
            </p:oleObj>
          </a:graphicData>
        </a:graphic>
      </p:graphicFrame>
      <p:graphicFrame>
        <p:nvGraphicFramePr>
          <p:cNvPr id="17413" name="Object 5"/>
          <p:cNvGraphicFramePr>
            <a:graphicFrameLocks noChangeAspect="1"/>
          </p:cNvGraphicFramePr>
          <p:nvPr/>
        </p:nvGraphicFramePr>
        <p:xfrm>
          <a:off x="3563888" y="4941168"/>
          <a:ext cx="4813300" cy="814387"/>
        </p:xfrm>
        <a:graphic>
          <a:graphicData uri="http://schemas.openxmlformats.org/presentationml/2006/ole">
            <p:oleObj spid="_x0000_s2053" name="Equation" r:id="rId7" imgW="2323800" imgH="393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wipe(down)">
                                      <p:cBhvr>
                                        <p:cTn id="12" dur="500"/>
                                        <p:tgtEl>
                                          <p:spTgt spid="174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412"/>
                                        </p:tgtEl>
                                        <p:attrNameLst>
                                          <p:attrName>style.visibility</p:attrName>
                                        </p:attrNameLst>
                                      </p:cBhvr>
                                      <p:to>
                                        <p:strVal val="visible"/>
                                      </p:to>
                                    </p:set>
                                    <p:animEffect transition="in" filter="wipe(down)">
                                      <p:cBhvr>
                                        <p:cTn id="17" dur="500"/>
                                        <p:tgtEl>
                                          <p:spTgt spid="174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413"/>
                                        </p:tgtEl>
                                        <p:attrNameLst>
                                          <p:attrName>style.visibility</p:attrName>
                                        </p:attrNameLst>
                                      </p:cBhvr>
                                      <p:to>
                                        <p:strVal val="visible"/>
                                      </p:to>
                                    </p:set>
                                    <p:animEffect transition="in" filter="wipe(down)">
                                      <p:cBhvr>
                                        <p:cTn id="22"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**比例基本定理推论</a:t>
            </a:r>
            <a:endParaRPr lang="zh-CN" altLang="en-US" dirty="0"/>
          </a:p>
        </p:txBody>
      </p:sp>
      <p:sp>
        <p:nvSpPr>
          <p:cNvPr id="3" name="内容占位符 2"/>
          <p:cNvSpPr>
            <a:spLocks noGrp="1"/>
          </p:cNvSpPr>
          <p:nvPr>
            <p:ph idx="1"/>
          </p:nvPr>
        </p:nvSpPr>
        <p:spPr/>
        <p:txBody>
          <a:bodyPr/>
          <a:lstStyle/>
          <a:p>
            <a:r>
              <a:rPr lang="zh-CN" altLang="en-US" dirty="0" smtClean="0"/>
              <a:t>等比定理</a:t>
            </a:r>
            <a:endParaRPr lang="en-US" altLang="zh-CN" dirty="0" smtClean="0"/>
          </a:p>
          <a:p>
            <a:endParaRPr lang="en-US" altLang="zh-CN" dirty="0" smtClean="0"/>
          </a:p>
          <a:p>
            <a:endParaRPr lang="en-US" altLang="zh-CN" dirty="0" smtClean="0"/>
          </a:p>
          <a:p>
            <a:endParaRPr lang="en-US" altLang="zh-CN" dirty="0" smtClean="0"/>
          </a:p>
          <a:p>
            <a:r>
              <a:rPr lang="zh-CN" altLang="en-US" dirty="0" smtClean="0"/>
              <a:t>比例性质推广：</a:t>
            </a:r>
            <a:endParaRPr lang="zh-CN" altLang="en-US" dirty="0"/>
          </a:p>
        </p:txBody>
      </p:sp>
      <p:graphicFrame>
        <p:nvGraphicFramePr>
          <p:cNvPr id="4" name="对象 3"/>
          <p:cNvGraphicFramePr>
            <a:graphicFrameLocks noChangeAspect="1"/>
          </p:cNvGraphicFramePr>
          <p:nvPr/>
        </p:nvGraphicFramePr>
        <p:xfrm>
          <a:off x="683568" y="2492896"/>
          <a:ext cx="8039481" cy="936104"/>
        </p:xfrm>
        <a:graphic>
          <a:graphicData uri="http://schemas.openxmlformats.org/presentationml/2006/ole">
            <p:oleObj spid="_x0000_s3074" name="Equation" r:id="rId3" imgW="3708360" imgH="431640" progId="Equation.DSMT4">
              <p:embed/>
            </p:oleObj>
          </a:graphicData>
        </a:graphic>
      </p:graphicFrame>
      <p:graphicFrame>
        <p:nvGraphicFramePr>
          <p:cNvPr id="5" name="对象 4"/>
          <p:cNvGraphicFramePr>
            <a:graphicFrameLocks noChangeAspect="1"/>
          </p:cNvGraphicFramePr>
          <p:nvPr/>
        </p:nvGraphicFramePr>
        <p:xfrm>
          <a:off x="3556446" y="3837161"/>
          <a:ext cx="5480050" cy="815975"/>
        </p:xfrm>
        <a:graphic>
          <a:graphicData uri="http://schemas.openxmlformats.org/presentationml/2006/ole">
            <p:oleObj spid="_x0000_s3075" name="Equation" r:id="rId4" imgW="2641320" imgH="393480" progId="Equation.DSMT4">
              <p:embed/>
            </p:oleObj>
          </a:graphicData>
        </a:graphic>
      </p:graphicFrame>
      <p:graphicFrame>
        <p:nvGraphicFramePr>
          <p:cNvPr id="3076" name="Object 4"/>
          <p:cNvGraphicFramePr>
            <a:graphicFrameLocks noChangeAspect="1"/>
          </p:cNvGraphicFramePr>
          <p:nvPr/>
        </p:nvGraphicFramePr>
        <p:xfrm>
          <a:off x="3268663" y="4941888"/>
          <a:ext cx="5745162" cy="815975"/>
        </p:xfrm>
        <a:graphic>
          <a:graphicData uri="http://schemas.openxmlformats.org/presentationml/2006/ole">
            <p:oleObj spid="_x0000_s3076" name="Equation" r:id="rId5" imgW="2768400" imgH="393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76"/>
                                        </p:tgtEl>
                                        <p:attrNameLst>
                                          <p:attrName>style.visibility</p:attrName>
                                        </p:attrNameLst>
                                      </p:cBhvr>
                                      <p:to>
                                        <p:strVal val="visible"/>
                                      </p:to>
                                    </p:set>
                                    <p:anim calcmode="lin" valueType="num">
                                      <p:cBhvr additive="base">
                                        <p:cTn id="18" dur="500" fill="hold"/>
                                        <p:tgtEl>
                                          <p:spTgt spid="3076"/>
                                        </p:tgtEl>
                                        <p:attrNameLst>
                                          <p:attrName>ppt_x</p:attrName>
                                        </p:attrNameLst>
                                      </p:cBhvr>
                                      <p:tavLst>
                                        <p:tav tm="0">
                                          <p:val>
                                            <p:strVal val="#ppt_x"/>
                                          </p:val>
                                        </p:tav>
                                        <p:tav tm="100000">
                                          <p:val>
                                            <p:strVal val="#ppt_x"/>
                                          </p:val>
                                        </p:tav>
                                      </p:tavLst>
                                    </p:anim>
                                    <p:anim calcmode="lin" valueType="num">
                                      <p:cBhvr additive="base">
                                        <p:cTn id="19"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正比例</a:t>
            </a:r>
            <a:endParaRPr lang="zh-CN" altLang="en-US" dirty="0"/>
          </a:p>
        </p:txBody>
      </p:sp>
      <p:sp>
        <p:nvSpPr>
          <p:cNvPr id="3" name="内容占位符 2"/>
          <p:cNvSpPr>
            <a:spLocks noGrp="1"/>
          </p:cNvSpPr>
          <p:nvPr>
            <p:ph idx="1"/>
          </p:nvPr>
        </p:nvSpPr>
        <p:spPr/>
        <p:txBody>
          <a:bodyPr/>
          <a:lstStyle/>
          <a:p>
            <a:r>
              <a:rPr lang="zh-CN" altLang="en-US" dirty="0" smtClean="0"/>
              <a:t>若</a:t>
            </a:r>
            <a:r>
              <a:rPr lang="en-US" altLang="zh-CN" dirty="0" smtClean="0"/>
              <a:t>a</a:t>
            </a:r>
            <a:r>
              <a:rPr lang="zh-CN" altLang="en-US" dirty="0" smtClean="0"/>
              <a:t>扩大或缩小</a:t>
            </a:r>
            <a:r>
              <a:rPr lang="en-US" altLang="zh-CN" dirty="0" smtClean="0"/>
              <a:t>n</a:t>
            </a:r>
            <a:r>
              <a:rPr lang="zh-CN" altLang="en-US" dirty="0" smtClean="0"/>
              <a:t>倍，相应的</a:t>
            </a:r>
            <a:r>
              <a:rPr lang="en-US" altLang="zh-CN" dirty="0" smtClean="0"/>
              <a:t>b</a:t>
            </a:r>
            <a:r>
              <a:rPr lang="zh-CN" altLang="en-US" dirty="0" smtClean="0"/>
              <a:t>也扩大或缩小相同的倍数，则</a:t>
            </a:r>
            <a:r>
              <a:rPr lang="en-US" altLang="zh-CN" dirty="0" smtClean="0"/>
              <a:t>a</a:t>
            </a:r>
            <a:r>
              <a:rPr lang="zh-CN" altLang="en-US" dirty="0" smtClean="0"/>
              <a:t>与</a:t>
            </a:r>
            <a:r>
              <a:rPr lang="en-US" altLang="zh-CN" dirty="0" smtClean="0"/>
              <a:t>b</a:t>
            </a:r>
            <a:r>
              <a:rPr lang="zh-CN" altLang="en-US" dirty="0" smtClean="0"/>
              <a:t>成正比例；</a:t>
            </a:r>
            <a:endParaRPr lang="en-US" altLang="zh-CN" dirty="0" smtClean="0"/>
          </a:p>
          <a:p>
            <a:r>
              <a:rPr lang="zh-CN" altLang="en-US" dirty="0" smtClean="0"/>
              <a:t>即（</a:t>
            </a:r>
            <a:r>
              <a:rPr lang="en-US" altLang="zh-CN" dirty="0" smtClean="0"/>
              <a:t>a/b=c</a:t>
            </a:r>
            <a:r>
              <a:rPr lang="zh-CN" altLang="en-US" dirty="0" smtClean="0"/>
              <a:t>不变）</a:t>
            </a:r>
            <a:endParaRPr lang="en-US" altLang="zh-CN" dirty="0" smtClean="0"/>
          </a:p>
          <a:p>
            <a:r>
              <a:rPr lang="zh-CN" altLang="en-US" dirty="0" smtClean="0"/>
              <a:t>如：</a:t>
            </a:r>
            <a:r>
              <a:rPr lang="en-US" altLang="zh-CN" dirty="0" smtClean="0"/>
              <a:t>a=kb</a:t>
            </a:r>
            <a:r>
              <a:rPr lang="zh-CN" altLang="en-US" dirty="0" smtClean="0"/>
              <a:t>（</a:t>
            </a:r>
            <a:r>
              <a:rPr lang="en-US" altLang="zh-CN" dirty="0" smtClean="0"/>
              <a:t>k≠0</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反比例</a:t>
            </a:r>
            <a:endParaRPr lang="zh-CN" altLang="en-US" dirty="0"/>
          </a:p>
        </p:txBody>
      </p:sp>
      <p:sp>
        <p:nvSpPr>
          <p:cNvPr id="3" name="内容占位符 2"/>
          <p:cNvSpPr>
            <a:spLocks noGrp="1"/>
          </p:cNvSpPr>
          <p:nvPr>
            <p:ph idx="1"/>
          </p:nvPr>
        </p:nvSpPr>
        <p:spPr/>
        <p:txBody>
          <a:bodyPr/>
          <a:lstStyle/>
          <a:p>
            <a:r>
              <a:rPr lang="zh-CN" altLang="en-US" dirty="0" smtClean="0"/>
              <a:t>若</a:t>
            </a:r>
            <a:r>
              <a:rPr lang="en-US" altLang="zh-CN" dirty="0" smtClean="0"/>
              <a:t>a</a:t>
            </a:r>
            <a:r>
              <a:rPr lang="zh-CN" altLang="en-US" dirty="0" smtClean="0"/>
              <a:t>扩大或缩小</a:t>
            </a:r>
            <a:r>
              <a:rPr lang="en-US" altLang="zh-CN" dirty="0" smtClean="0"/>
              <a:t>m</a:t>
            </a:r>
            <a:r>
              <a:rPr lang="zh-CN" altLang="en-US" dirty="0" smtClean="0"/>
              <a:t>倍，</a:t>
            </a:r>
            <a:r>
              <a:rPr lang="en-US" altLang="zh-CN" dirty="0" smtClean="0"/>
              <a:t>b</a:t>
            </a:r>
            <a:r>
              <a:rPr lang="zh-CN" altLang="en-US" dirty="0" smtClean="0"/>
              <a:t>也相应的缩小或扩大相同的倍数，则</a:t>
            </a:r>
            <a:r>
              <a:rPr lang="en-US" altLang="zh-CN" dirty="0" smtClean="0"/>
              <a:t>a</a:t>
            </a:r>
            <a:r>
              <a:rPr lang="zh-CN" altLang="en-US" dirty="0" smtClean="0"/>
              <a:t>与</a:t>
            </a:r>
            <a:r>
              <a:rPr lang="en-US" altLang="zh-CN" dirty="0" smtClean="0"/>
              <a:t>b</a:t>
            </a:r>
            <a:r>
              <a:rPr lang="zh-CN" altLang="en-US" dirty="0" smtClean="0"/>
              <a:t>成反比例；</a:t>
            </a:r>
            <a:endParaRPr lang="en-US" altLang="zh-CN" dirty="0" smtClean="0"/>
          </a:p>
          <a:p>
            <a:r>
              <a:rPr lang="zh-CN" altLang="en-US" dirty="0" smtClean="0"/>
              <a:t>即（</a:t>
            </a:r>
            <a:r>
              <a:rPr lang="en-US" altLang="zh-CN" dirty="0" err="1" smtClean="0"/>
              <a:t>ab</a:t>
            </a:r>
            <a:r>
              <a:rPr lang="en-US" altLang="zh-CN" dirty="0" smtClean="0"/>
              <a:t>=c</a:t>
            </a:r>
            <a:r>
              <a:rPr lang="zh-CN" altLang="en-US" dirty="0" smtClean="0"/>
              <a:t>不变）</a:t>
            </a:r>
            <a:endParaRPr lang="en-US" altLang="zh-CN" dirty="0" smtClean="0"/>
          </a:p>
          <a:p>
            <a:r>
              <a:rPr lang="zh-CN" altLang="en-US" dirty="0" smtClean="0"/>
              <a:t>如 </a:t>
            </a:r>
            <a:r>
              <a:rPr lang="en-US" altLang="zh-CN" dirty="0" err="1" smtClean="0"/>
              <a:t>ab</a:t>
            </a:r>
            <a:r>
              <a:rPr lang="en-US" altLang="zh-CN" dirty="0" smtClean="0"/>
              <a:t>=k</a:t>
            </a:r>
            <a:r>
              <a:rPr lang="zh-CN" altLang="en-US" dirty="0" smtClean="0"/>
              <a:t>（</a:t>
            </a:r>
            <a:r>
              <a:rPr lang="en-US" altLang="zh-CN" dirty="0" smtClean="0"/>
              <a:t>k≠0</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**比例变化</a:t>
            </a:r>
            <a:endParaRPr lang="zh-CN" altLang="en-US" dirty="0"/>
          </a:p>
        </p:txBody>
      </p:sp>
      <p:graphicFrame>
        <p:nvGraphicFramePr>
          <p:cNvPr id="3" name="对象 2"/>
          <p:cNvGraphicFramePr>
            <a:graphicFrameLocks noChangeAspect="1"/>
          </p:cNvGraphicFramePr>
          <p:nvPr/>
        </p:nvGraphicFramePr>
        <p:xfrm>
          <a:off x="806698" y="1412776"/>
          <a:ext cx="7869758" cy="965435"/>
        </p:xfrm>
        <a:graphic>
          <a:graphicData uri="http://schemas.openxmlformats.org/presentationml/2006/ole">
            <p:oleObj spid="_x0000_s5122" name="Equation" r:id="rId3" imgW="3416040" imgH="419040" progId="Equation.DSMT4">
              <p:embed/>
            </p:oleObj>
          </a:graphicData>
        </a:graphic>
      </p:graphicFrame>
      <p:graphicFrame>
        <p:nvGraphicFramePr>
          <p:cNvPr id="5123" name="Object 3"/>
          <p:cNvGraphicFramePr>
            <a:graphicFrameLocks noChangeAspect="1"/>
          </p:cNvGraphicFramePr>
          <p:nvPr/>
        </p:nvGraphicFramePr>
        <p:xfrm>
          <a:off x="806698" y="2474047"/>
          <a:ext cx="5208588" cy="966788"/>
        </p:xfrm>
        <a:graphic>
          <a:graphicData uri="http://schemas.openxmlformats.org/presentationml/2006/ole">
            <p:oleObj spid="_x0000_s5123" name="Equation" r:id="rId4" imgW="2260440" imgH="419040" progId="Equation.DSMT4">
              <p:embed/>
            </p:oleObj>
          </a:graphicData>
        </a:graphic>
      </p:graphicFrame>
      <p:graphicFrame>
        <p:nvGraphicFramePr>
          <p:cNvPr id="5124" name="Object 4"/>
          <p:cNvGraphicFramePr>
            <a:graphicFrameLocks noChangeAspect="1"/>
          </p:cNvGraphicFramePr>
          <p:nvPr/>
        </p:nvGraphicFramePr>
        <p:xfrm>
          <a:off x="806698" y="3536671"/>
          <a:ext cx="6640512" cy="966788"/>
        </p:xfrm>
        <a:graphic>
          <a:graphicData uri="http://schemas.openxmlformats.org/presentationml/2006/ole">
            <p:oleObj spid="_x0000_s5124" name="Equation" r:id="rId5" imgW="2882880" imgH="419040" progId="Equation.DSMT4">
              <p:embed/>
            </p:oleObj>
          </a:graphicData>
        </a:graphic>
      </p:graphicFrame>
      <p:graphicFrame>
        <p:nvGraphicFramePr>
          <p:cNvPr id="5125" name="Object 5"/>
          <p:cNvGraphicFramePr>
            <a:graphicFrameLocks noChangeAspect="1"/>
          </p:cNvGraphicFramePr>
          <p:nvPr/>
        </p:nvGraphicFramePr>
        <p:xfrm>
          <a:off x="806698" y="4599295"/>
          <a:ext cx="6026150" cy="966787"/>
        </p:xfrm>
        <a:graphic>
          <a:graphicData uri="http://schemas.openxmlformats.org/presentationml/2006/ole">
            <p:oleObj spid="_x0000_s5125" name="Equation" r:id="rId6" imgW="2616120" imgH="419040" progId="Equation.DSMT4">
              <p:embed/>
            </p:oleObj>
          </a:graphicData>
        </a:graphic>
      </p:graphicFrame>
      <p:graphicFrame>
        <p:nvGraphicFramePr>
          <p:cNvPr id="5126" name="Object 6"/>
          <p:cNvGraphicFramePr>
            <a:graphicFrameLocks noChangeAspect="1"/>
          </p:cNvGraphicFramePr>
          <p:nvPr/>
        </p:nvGraphicFramePr>
        <p:xfrm>
          <a:off x="806698" y="5661918"/>
          <a:ext cx="5734050" cy="908050"/>
        </p:xfrm>
        <a:graphic>
          <a:graphicData uri="http://schemas.openxmlformats.org/presentationml/2006/ole">
            <p:oleObj spid="_x0000_s5126" name="Equation" r:id="rId7" imgW="2489040" imgH="393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ipe(down)">
                                      <p:cBhvr>
                                        <p:cTn id="12" dur="50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wipe(down)">
                                      <p:cBhvr>
                                        <p:cTn id="17" dur="500"/>
                                        <p:tgtEl>
                                          <p:spTgt spid="51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wipe(down)">
                                      <p:cBhvr>
                                        <p:cTn id="22" dur="500"/>
                                        <p:tgtEl>
                                          <p:spTgt spid="51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126"/>
                                        </p:tgtEl>
                                        <p:attrNameLst>
                                          <p:attrName>style.visibility</p:attrName>
                                        </p:attrNameLst>
                                      </p:cBhvr>
                                      <p:to>
                                        <p:strVal val="visible"/>
                                      </p:to>
                                    </p:set>
                                    <p:animEffect transition="in" filter="wipe(down)">
                                      <p:cBhvr>
                                        <p:cTn id="27"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黄金分割线段</a:t>
            </a:r>
            <a:endParaRPr lang="zh-CN" altLang="en-US" dirty="0"/>
          </a:p>
        </p:txBody>
      </p:sp>
      <p:sp>
        <p:nvSpPr>
          <p:cNvPr id="3" name="内容占位符 2"/>
          <p:cNvSpPr>
            <a:spLocks noGrp="1"/>
          </p:cNvSpPr>
          <p:nvPr>
            <p:ph idx="1"/>
          </p:nvPr>
        </p:nvSpPr>
        <p:spPr>
          <a:xfrm>
            <a:off x="457200" y="1600201"/>
            <a:ext cx="4978896" cy="604663"/>
          </a:xfrm>
        </p:spPr>
        <p:txBody>
          <a:bodyPr/>
          <a:lstStyle/>
          <a:p>
            <a:pPr>
              <a:buNone/>
            </a:pPr>
            <a:r>
              <a:rPr lang="zh-CN" altLang="en-US" dirty="0" smtClean="0"/>
              <a:t>线段的黄金分割</a:t>
            </a:r>
            <a:endParaRPr lang="en-US" altLang="zh-CN" dirty="0" smtClean="0"/>
          </a:p>
          <a:p>
            <a:endParaRPr lang="zh-CN" altLang="en-US" dirty="0"/>
          </a:p>
        </p:txBody>
      </p:sp>
      <p:grpSp>
        <p:nvGrpSpPr>
          <p:cNvPr id="15" name="组合 14"/>
          <p:cNvGrpSpPr/>
          <p:nvPr/>
        </p:nvGrpSpPr>
        <p:grpSpPr>
          <a:xfrm>
            <a:off x="1619672" y="1988840"/>
            <a:ext cx="5976664" cy="576064"/>
            <a:chOff x="1691680" y="2420888"/>
            <a:chExt cx="5976664" cy="576064"/>
          </a:xfrm>
        </p:grpSpPr>
        <p:grpSp>
          <p:nvGrpSpPr>
            <p:cNvPr id="13" name="组合 12"/>
            <p:cNvGrpSpPr/>
            <p:nvPr/>
          </p:nvGrpSpPr>
          <p:grpSpPr>
            <a:xfrm>
              <a:off x="1691680" y="2708920"/>
              <a:ext cx="5976664" cy="288032"/>
              <a:chOff x="1691680" y="2708920"/>
              <a:chExt cx="5976664" cy="288032"/>
            </a:xfrm>
          </p:grpSpPr>
          <p:cxnSp>
            <p:nvCxnSpPr>
              <p:cNvPr id="5" name="直接箭头连接符 4"/>
              <p:cNvCxnSpPr/>
              <p:nvPr/>
            </p:nvCxnSpPr>
            <p:spPr>
              <a:xfrm>
                <a:off x="1691680" y="2852936"/>
                <a:ext cx="5976664" cy="0"/>
              </a:xfrm>
              <a:prstGeom prst="straightConnector1">
                <a:avLst/>
              </a:prstGeom>
              <a:ln w="571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48064" y="2708920"/>
                <a:ext cx="0" cy="288032"/>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2771800" y="2420888"/>
              <a:ext cx="4464496" cy="523220"/>
              <a:chOff x="2771800" y="2420888"/>
              <a:chExt cx="4464496" cy="523220"/>
            </a:xfrm>
          </p:grpSpPr>
          <p:sp>
            <p:nvSpPr>
              <p:cNvPr id="8" name="TextBox 7"/>
              <p:cNvSpPr txBox="1"/>
              <p:nvPr/>
            </p:nvSpPr>
            <p:spPr>
              <a:xfrm>
                <a:off x="2771800" y="2420888"/>
                <a:ext cx="1656184" cy="523220"/>
              </a:xfrm>
              <a:prstGeom prst="rect">
                <a:avLst/>
              </a:prstGeom>
              <a:noFill/>
            </p:spPr>
            <p:txBody>
              <a:bodyPr wrap="square" rtlCol="0">
                <a:spAutoFit/>
              </a:bodyPr>
              <a:lstStyle/>
              <a:p>
                <a:pPr algn="ctr"/>
                <a:r>
                  <a:rPr lang="en-US" altLang="zh-CN" sz="2800" b="1" dirty="0" smtClean="0"/>
                  <a:t>x</a:t>
                </a:r>
                <a:endParaRPr lang="zh-CN" altLang="en-US" sz="2800" b="1" dirty="0"/>
              </a:p>
            </p:txBody>
          </p:sp>
          <p:sp>
            <p:nvSpPr>
              <p:cNvPr id="9" name="TextBox 8"/>
              <p:cNvSpPr txBox="1"/>
              <p:nvPr/>
            </p:nvSpPr>
            <p:spPr>
              <a:xfrm>
                <a:off x="5580112" y="2420888"/>
                <a:ext cx="1656184" cy="523220"/>
              </a:xfrm>
              <a:prstGeom prst="rect">
                <a:avLst/>
              </a:prstGeom>
              <a:noFill/>
            </p:spPr>
            <p:txBody>
              <a:bodyPr wrap="square" rtlCol="0">
                <a:spAutoFit/>
              </a:bodyPr>
              <a:lstStyle/>
              <a:p>
                <a:pPr algn="ctr"/>
                <a:r>
                  <a:rPr lang="en-US" altLang="zh-CN" sz="2800" b="1" dirty="0" smtClean="0"/>
                  <a:t>1</a:t>
                </a:r>
                <a:endParaRPr lang="zh-CN" altLang="en-US" sz="2800" b="1" dirty="0"/>
              </a:p>
            </p:txBody>
          </p:sp>
        </p:grpSp>
      </p:grpSp>
      <p:graphicFrame>
        <p:nvGraphicFramePr>
          <p:cNvPr id="10" name="对象 9"/>
          <p:cNvGraphicFramePr>
            <a:graphicFrameLocks noChangeAspect="1"/>
          </p:cNvGraphicFramePr>
          <p:nvPr/>
        </p:nvGraphicFramePr>
        <p:xfrm>
          <a:off x="1331640" y="3212976"/>
          <a:ext cx="1314450" cy="438150"/>
        </p:xfrm>
        <a:graphic>
          <a:graphicData uri="http://schemas.openxmlformats.org/presentationml/2006/ole">
            <p:oleObj spid="_x0000_s4098" name="Equation" r:id="rId3" imgW="609480" imgH="203040" progId="Equation.DSMT4">
              <p:embed/>
            </p:oleObj>
          </a:graphicData>
        </a:graphic>
      </p:graphicFrame>
      <p:graphicFrame>
        <p:nvGraphicFramePr>
          <p:cNvPr id="11" name="对象 10"/>
          <p:cNvGraphicFramePr>
            <a:graphicFrameLocks noChangeAspect="1"/>
          </p:cNvGraphicFramePr>
          <p:nvPr/>
        </p:nvGraphicFramePr>
        <p:xfrm>
          <a:off x="1259632" y="4581129"/>
          <a:ext cx="4680520" cy="970352"/>
        </p:xfrm>
        <a:graphic>
          <a:graphicData uri="http://schemas.openxmlformats.org/presentationml/2006/ole">
            <p:oleObj spid="_x0000_s4099" name="Equation" r:id="rId4" imgW="2082600" imgH="431640" progId="Equation.DSMT4">
              <p:embed/>
            </p:oleObj>
          </a:graphicData>
        </a:graphic>
      </p:graphicFrame>
      <p:graphicFrame>
        <p:nvGraphicFramePr>
          <p:cNvPr id="12" name="对象 11"/>
          <p:cNvGraphicFramePr>
            <a:graphicFrameLocks noChangeAspect="1"/>
          </p:cNvGraphicFramePr>
          <p:nvPr/>
        </p:nvGraphicFramePr>
        <p:xfrm>
          <a:off x="2915816" y="5661248"/>
          <a:ext cx="3024336" cy="850595"/>
        </p:xfrm>
        <a:graphic>
          <a:graphicData uri="http://schemas.openxmlformats.org/presentationml/2006/ole">
            <p:oleObj spid="_x0000_s4100" name="Equation" r:id="rId5" imgW="1625400" imgH="457200" progId="Equation.DSMT4">
              <p:embed/>
            </p:oleObj>
          </a:graphicData>
        </a:graphic>
      </p:graphicFrame>
      <p:graphicFrame>
        <p:nvGraphicFramePr>
          <p:cNvPr id="4101" name="Object 5"/>
          <p:cNvGraphicFramePr>
            <a:graphicFrameLocks noChangeAspect="1"/>
          </p:cNvGraphicFramePr>
          <p:nvPr/>
        </p:nvGraphicFramePr>
        <p:xfrm>
          <a:off x="1259632" y="3789040"/>
          <a:ext cx="3810144" cy="757932"/>
        </p:xfrm>
        <a:graphic>
          <a:graphicData uri="http://schemas.openxmlformats.org/presentationml/2006/ole">
            <p:oleObj spid="_x0000_s4101" name="Equation" r:id="rId6" imgW="2361960" imgH="469800" progId="Equation.DSMT4">
              <p:embed/>
            </p:oleObj>
          </a:graphicData>
        </a:graphic>
      </p:graphicFrame>
      <p:sp>
        <p:nvSpPr>
          <p:cNvPr id="16" name="矩形 15"/>
          <p:cNvSpPr/>
          <p:nvPr/>
        </p:nvSpPr>
        <p:spPr>
          <a:xfrm>
            <a:off x="1403648" y="2636912"/>
            <a:ext cx="2488182" cy="584775"/>
          </a:xfrm>
          <a:prstGeom prst="rect">
            <a:avLst/>
          </a:prstGeom>
        </p:spPr>
        <p:txBody>
          <a:bodyPr wrap="none">
            <a:spAutoFit/>
          </a:bodyPr>
          <a:lstStyle/>
          <a:p>
            <a:r>
              <a:rPr lang="en-US" altLang="zh-CN" sz="3200" dirty="0" smtClean="0"/>
              <a:t>1:x=x:(1+x) , </a:t>
            </a:r>
            <a:endParaRPr lang="zh-CN" altLang="en-US" sz="3200" dirty="0"/>
          </a:p>
        </p:txBody>
      </p:sp>
      <p:sp>
        <p:nvSpPr>
          <p:cNvPr id="17" name="矩形 16"/>
          <p:cNvSpPr/>
          <p:nvPr/>
        </p:nvSpPr>
        <p:spPr>
          <a:xfrm>
            <a:off x="3923928" y="2636912"/>
            <a:ext cx="4637808" cy="584775"/>
          </a:xfrm>
          <a:prstGeom prst="rect">
            <a:avLst/>
          </a:prstGeom>
        </p:spPr>
        <p:txBody>
          <a:bodyPr wrap="none">
            <a:spAutoFit/>
          </a:bodyPr>
          <a:lstStyle/>
          <a:p>
            <a:r>
              <a:rPr lang="en-US" altLang="zh-CN" sz="3200" dirty="0" smtClean="0"/>
              <a:t>x </a:t>
            </a:r>
            <a:r>
              <a:rPr lang="zh-CN" altLang="en-US" sz="3200" dirty="0" smtClean="0"/>
              <a:t>是</a:t>
            </a:r>
            <a:r>
              <a:rPr lang="en-US" altLang="zh-CN" sz="3200" dirty="0" smtClean="0"/>
              <a:t>1+x</a:t>
            </a:r>
            <a:r>
              <a:rPr lang="zh-CN" altLang="en-US" sz="3200" dirty="0" smtClean="0"/>
              <a:t>和</a:t>
            </a:r>
            <a:r>
              <a:rPr lang="en-US" altLang="zh-CN" sz="3200" dirty="0" smtClean="0"/>
              <a:t>1</a:t>
            </a:r>
            <a:r>
              <a:rPr lang="zh-CN" altLang="en-US" sz="3200" dirty="0" smtClean="0"/>
              <a:t>的比例中项。</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101"/>
                                        </p:tgtEl>
                                        <p:attrNameLst>
                                          <p:attrName>style.visibility</p:attrName>
                                        </p:attrNameLst>
                                      </p:cBhvr>
                                      <p:to>
                                        <p:strVal val="visible"/>
                                      </p:to>
                                    </p:set>
                                    <p:animEffect transition="in" filter="wipe(down)">
                                      <p:cBhvr>
                                        <p:cTn id="23" dur="500"/>
                                        <p:tgtEl>
                                          <p:spTgt spid="410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http://imgsrc.baidu.com/baike/pic/item/b219ebc4b74543a918ddab6b1e178a82b8011456.jpg"/>
          <p:cNvPicPr>
            <a:picLocks noChangeAspect="1" noChangeArrowheads="1"/>
          </p:cNvPicPr>
          <p:nvPr/>
        </p:nvPicPr>
        <p:blipFill>
          <a:blip r:embed="rId2" cstate="print"/>
          <a:srcRect/>
          <a:stretch>
            <a:fillRect/>
          </a:stretch>
        </p:blipFill>
        <p:spPr bwMode="auto">
          <a:xfrm>
            <a:off x="3203848" y="3476625"/>
            <a:ext cx="4676775" cy="3381375"/>
          </a:xfrm>
          <a:prstGeom prst="rect">
            <a:avLst/>
          </a:prstGeom>
          <a:noFill/>
        </p:spPr>
      </p:pic>
      <p:sp>
        <p:nvSpPr>
          <p:cNvPr id="2" name="标题 1"/>
          <p:cNvSpPr>
            <a:spLocks noGrp="1"/>
          </p:cNvSpPr>
          <p:nvPr>
            <p:ph type="title"/>
          </p:nvPr>
        </p:nvSpPr>
        <p:spPr/>
        <p:txBody>
          <a:bodyPr/>
          <a:lstStyle/>
          <a:p>
            <a:r>
              <a:rPr lang="zh-CN" altLang="en-US" dirty="0" smtClean="0"/>
              <a:t>巴台农神庙</a:t>
            </a:r>
            <a:endParaRPr lang="zh-CN" altLang="en-US" dirty="0"/>
          </a:p>
        </p:txBody>
      </p:sp>
      <p:pic>
        <p:nvPicPr>
          <p:cNvPr id="3" name="Picture 4" descr="http://imgsrc.baidu.com/baike/pic/item/72b19c02ab7b4e374afb512a.jpg"/>
          <p:cNvPicPr>
            <a:picLocks noChangeAspect="1" noChangeArrowheads="1"/>
          </p:cNvPicPr>
          <p:nvPr/>
        </p:nvPicPr>
        <p:blipFill>
          <a:blip r:embed="rId3" cstate="print"/>
          <a:srcRect/>
          <a:stretch>
            <a:fillRect/>
          </a:stretch>
        </p:blipFill>
        <p:spPr bwMode="auto">
          <a:xfrm>
            <a:off x="323528" y="1152524"/>
            <a:ext cx="7629525" cy="5705476"/>
          </a:xfrm>
          <a:prstGeom prst="rect">
            <a:avLst/>
          </a:prstGeom>
          <a:noFill/>
        </p:spPr>
      </p:pic>
      <p:pic>
        <p:nvPicPr>
          <p:cNvPr id="4" name="Picture 2" descr="http://www.learntomakemoney.cn/image/%E7%A5%9E%E5%BA%99.gif"/>
          <p:cNvPicPr>
            <a:picLocks noChangeAspect="1" noChangeArrowheads="1"/>
          </p:cNvPicPr>
          <p:nvPr/>
        </p:nvPicPr>
        <p:blipFill>
          <a:blip r:embed="rId4" cstate="print"/>
          <a:srcRect/>
          <a:stretch>
            <a:fillRect/>
          </a:stretch>
        </p:blipFill>
        <p:spPr bwMode="auto">
          <a:xfrm>
            <a:off x="5810250" y="1124744"/>
            <a:ext cx="3333750" cy="23812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黄金矩形与九宫图</a:t>
            </a:r>
            <a:endParaRPr lang="zh-CN" altLang="en-US" dirty="0"/>
          </a:p>
        </p:txBody>
      </p:sp>
      <p:sp>
        <p:nvSpPr>
          <p:cNvPr id="18" name="内容占位符 17"/>
          <p:cNvSpPr>
            <a:spLocks noGrp="1"/>
          </p:cNvSpPr>
          <p:nvPr>
            <p:ph idx="1"/>
          </p:nvPr>
        </p:nvSpPr>
        <p:spPr>
          <a:xfrm>
            <a:off x="457200" y="1600201"/>
            <a:ext cx="8229600" cy="1396751"/>
          </a:xfrm>
        </p:spPr>
        <p:txBody>
          <a:bodyPr/>
          <a:lstStyle/>
          <a:p>
            <a:r>
              <a:rPr lang="zh-CN" altLang="en-US" dirty="0" smtClean="0"/>
              <a:t>巴台农神庙</a:t>
            </a:r>
            <a:r>
              <a:rPr lang="en-US" altLang="zh-CN" dirty="0" smtClean="0"/>
              <a:t>Parthenon Temple </a:t>
            </a:r>
            <a:r>
              <a:rPr lang="zh-CN" altLang="en-US" dirty="0" smtClean="0"/>
              <a:t>黄金矩形</a:t>
            </a:r>
            <a:endParaRPr lang="en-US" altLang="zh-CN" dirty="0" smtClean="0"/>
          </a:p>
          <a:p>
            <a:r>
              <a:rPr lang="en-US" altLang="zh-CN" dirty="0" smtClean="0"/>
              <a:t>AF</a:t>
            </a:r>
            <a:r>
              <a:rPr lang="zh-CN" altLang="en-US" dirty="0" smtClean="0"/>
              <a:t>：</a:t>
            </a:r>
            <a:r>
              <a:rPr lang="en-US" altLang="zh-CN" dirty="0" smtClean="0"/>
              <a:t>AB=BC</a:t>
            </a:r>
            <a:r>
              <a:rPr lang="zh-CN" altLang="en-US" dirty="0" smtClean="0"/>
              <a:t>：</a:t>
            </a:r>
            <a:r>
              <a:rPr lang="en-US" altLang="zh-CN" dirty="0" smtClean="0"/>
              <a:t>AF=0.618</a:t>
            </a:r>
            <a:endParaRPr lang="zh-CN" altLang="en-US" dirty="0"/>
          </a:p>
        </p:txBody>
      </p:sp>
      <p:pic>
        <p:nvPicPr>
          <p:cNvPr id="58376" name="Picture 8"/>
          <p:cNvPicPr>
            <a:picLocks noChangeAspect="1" noChangeArrowheads="1"/>
          </p:cNvPicPr>
          <p:nvPr/>
        </p:nvPicPr>
        <p:blipFill>
          <a:blip r:embed="rId2" cstate="print"/>
          <a:srcRect/>
          <a:stretch>
            <a:fillRect/>
          </a:stretch>
        </p:blipFill>
        <p:spPr bwMode="auto">
          <a:xfrm>
            <a:off x="971600" y="2708920"/>
            <a:ext cx="3289457" cy="2160240"/>
          </a:xfrm>
          <a:prstGeom prst="rect">
            <a:avLst/>
          </a:prstGeom>
          <a:noFill/>
          <a:ln w="9525">
            <a:noFill/>
            <a:miter lim="800000"/>
            <a:headEnd/>
            <a:tailEnd/>
          </a:ln>
          <a:effectLst/>
        </p:spPr>
      </p:pic>
      <p:pic>
        <p:nvPicPr>
          <p:cNvPr id="58377" name="Picture 9"/>
          <p:cNvPicPr>
            <a:picLocks noChangeAspect="1" noChangeArrowheads="1"/>
          </p:cNvPicPr>
          <p:nvPr/>
        </p:nvPicPr>
        <p:blipFill>
          <a:blip r:embed="rId3" cstate="print"/>
          <a:srcRect/>
          <a:stretch>
            <a:fillRect/>
          </a:stretch>
        </p:blipFill>
        <p:spPr bwMode="auto">
          <a:xfrm>
            <a:off x="5004048" y="2708920"/>
            <a:ext cx="3693693" cy="2425152"/>
          </a:xfrm>
          <a:prstGeom prst="rect">
            <a:avLst/>
          </a:prstGeom>
          <a:noFill/>
          <a:ln w="9525">
            <a:noFill/>
            <a:miter lim="800000"/>
            <a:headEnd/>
            <a:tailEnd/>
          </a:ln>
          <a:effectLst/>
        </p:spPr>
      </p:pic>
      <p:pic>
        <p:nvPicPr>
          <p:cNvPr id="58378" name="Picture 10"/>
          <p:cNvPicPr>
            <a:picLocks noChangeAspect="1" noChangeArrowheads="1"/>
          </p:cNvPicPr>
          <p:nvPr/>
        </p:nvPicPr>
        <p:blipFill>
          <a:blip r:embed="rId4" cstate="print"/>
          <a:srcRect/>
          <a:stretch>
            <a:fillRect/>
          </a:stretch>
        </p:blipFill>
        <p:spPr bwMode="auto">
          <a:xfrm>
            <a:off x="1043608" y="4814292"/>
            <a:ext cx="3168352" cy="204370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8377"/>
                                        </p:tgtEl>
                                        <p:attrNameLst>
                                          <p:attrName>style.visibility</p:attrName>
                                        </p:attrNameLst>
                                      </p:cBhvr>
                                      <p:to>
                                        <p:strVal val="visible"/>
                                      </p:to>
                                    </p:set>
                                    <p:animEffect transition="in" filter="wipe(down)">
                                      <p:cBhvr>
                                        <p:cTn id="7" dur="500"/>
                                        <p:tgtEl>
                                          <p:spTgt spid="583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8378"/>
                                        </p:tgtEl>
                                        <p:attrNameLst>
                                          <p:attrName>style.visibility</p:attrName>
                                        </p:attrNameLst>
                                      </p:cBhvr>
                                      <p:to>
                                        <p:strVal val="visible"/>
                                      </p:to>
                                    </p:set>
                                    <p:animEffect transition="in" filter="wipe(down)">
                                      <p:cBhvr>
                                        <p:cTn id="12" dur="500"/>
                                        <p:tgtEl>
                                          <p:spTgt spid="58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黄金三角形与五角星</a:t>
            </a:r>
            <a:endParaRPr lang="zh-CN" altLang="en-US" dirty="0"/>
          </a:p>
        </p:txBody>
      </p:sp>
      <p:sp>
        <p:nvSpPr>
          <p:cNvPr id="3" name="内容占位符 2"/>
          <p:cNvSpPr>
            <a:spLocks noGrp="1"/>
          </p:cNvSpPr>
          <p:nvPr>
            <p:ph idx="1"/>
          </p:nvPr>
        </p:nvSpPr>
        <p:spPr>
          <a:xfrm>
            <a:off x="457200" y="1600201"/>
            <a:ext cx="8229600" cy="1756791"/>
          </a:xfrm>
        </p:spPr>
        <p:txBody>
          <a:bodyPr>
            <a:normAutofit/>
          </a:bodyPr>
          <a:lstStyle/>
          <a:p>
            <a:pPr>
              <a:buNone/>
            </a:pPr>
            <a:r>
              <a:rPr lang="zh-CN" altLang="en-US" sz="2400" b="1" dirty="0" smtClean="0"/>
              <a:t>黄金三角形</a:t>
            </a:r>
            <a:r>
              <a:rPr lang="zh-CN" altLang="en-US" sz="2400" dirty="0" smtClean="0"/>
              <a:t>是一种特殊的</a:t>
            </a:r>
            <a:r>
              <a:rPr lang="zh-CN" altLang="en-US" sz="2400" dirty="0" smtClean="0">
                <a:hlinkClick r:id="rId2" tooltip="等腰三角形"/>
              </a:rPr>
              <a:t>等腰三角形</a:t>
            </a:r>
            <a:r>
              <a:rPr lang="zh-CN" altLang="en-US" sz="2400" dirty="0" smtClean="0"/>
              <a:t>，因为它腰与底角（或底角与腰）的比值等于</a:t>
            </a:r>
            <a:r>
              <a:rPr lang="zh-CN" altLang="en-US" sz="2400" dirty="0" smtClean="0">
                <a:hlinkClick r:id="rId3" tooltip="黄金比"/>
              </a:rPr>
              <a:t>黄金比</a:t>
            </a:r>
            <a:r>
              <a:rPr lang="zh-CN" altLang="en-US" sz="2400" dirty="0" smtClean="0"/>
              <a:t>故得名。黄金三角形有锐角三角形和钝角三角形。其中锐角三角形的顶角为</a:t>
            </a:r>
            <a:r>
              <a:rPr lang="en-US" altLang="zh-CN" sz="2400" dirty="0" smtClean="0"/>
              <a:t>36</a:t>
            </a:r>
            <a:r>
              <a:rPr lang="zh-CN" altLang="en-US" sz="2400" dirty="0" smtClean="0"/>
              <a:t>度底角</a:t>
            </a:r>
            <a:r>
              <a:rPr lang="en-US" altLang="zh-CN" sz="2400" dirty="0" smtClean="0"/>
              <a:t>72</a:t>
            </a:r>
            <a:r>
              <a:rPr lang="zh-CN" altLang="en-US" sz="2400" dirty="0" smtClean="0"/>
              <a:t>度，而钝角三角形顶角</a:t>
            </a:r>
            <a:r>
              <a:rPr lang="en-US" altLang="zh-CN" sz="2400" dirty="0" smtClean="0"/>
              <a:t>108</a:t>
            </a:r>
            <a:r>
              <a:rPr lang="zh-CN" altLang="en-US" sz="2400" dirty="0" smtClean="0"/>
              <a:t>度，底角各</a:t>
            </a:r>
            <a:r>
              <a:rPr lang="en-US" altLang="zh-CN" sz="2400" dirty="0" smtClean="0"/>
              <a:t>36</a:t>
            </a:r>
            <a:r>
              <a:rPr lang="zh-CN" altLang="en-US" sz="2400" dirty="0" smtClean="0"/>
              <a:t>度。</a:t>
            </a:r>
            <a:endParaRPr lang="zh-CN" altLang="en-US" sz="2400" dirty="0"/>
          </a:p>
        </p:txBody>
      </p:sp>
      <p:pic>
        <p:nvPicPr>
          <p:cNvPr id="61444" name="Picture 4" descr="File:Pentagram2.png"/>
          <p:cNvPicPr>
            <a:picLocks noChangeAspect="1" noChangeArrowheads="1"/>
          </p:cNvPicPr>
          <p:nvPr/>
        </p:nvPicPr>
        <p:blipFill>
          <a:blip r:embed="rId4" cstate="print"/>
          <a:srcRect/>
          <a:stretch>
            <a:fillRect/>
          </a:stretch>
        </p:blipFill>
        <p:spPr bwMode="auto">
          <a:xfrm>
            <a:off x="6228184" y="3429000"/>
            <a:ext cx="1905000" cy="1905000"/>
          </a:xfrm>
          <a:prstGeom prst="rect">
            <a:avLst/>
          </a:prstGeom>
          <a:noFill/>
        </p:spPr>
      </p:pic>
      <p:pic>
        <p:nvPicPr>
          <p:cNvPr id="61446" name="Picture 6" descr="http://upload.wikimedia.org/wikipedia/commons/thumb/b/b9/Golden_triangle_and_Fibonacci_spiral.svg/220px-Golden_triangle_and_Fibonacci_spiral.svg.png"/>
          <p:cNvPicPr>
            <a:picLocks noChangeAspect="1" noChangeArrowheads="1"/>
          </p:cNvPicPr>
          <p:nvPr/>
        </p:nvPicPr>
        <p:blipFill>
          <a:blip r:embed="rId5" cstate="print"/>
          <a:srcRect/>
          <a:stretch>
            <a:fillRect/>
          </a:stretch>
        </p:blipFill>
        <p:spPr bwMode="auto">
          <a:xfrm>
            <a:off x="1043608" y="3284984"/>
            <a:ext cx="2095500" cy="307657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黄金分割法之应用</a:t>
            </a:r>
            <a:endParaRPr lang="zh-CN" altLang="en-US" dirty="0"/>
          </a:p>
        </p:txBody>
      </p:sp>
      <p:sp>
        <p:nvSpPr>
          <p:cNvPr id="3" name="文本占位符 2"/>
          <p:cNvSpPr>
            <a:spLocks noGrp="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1" descr="E:\share\QQ\2254237433\Image\8I9N4F9A8AZL`Y5O5(`9]KC.jpg"/>
          <p:cNvPicPr>
            <a:picLocks noChangeAspect="1" noChangeArrowheads="1"/>
          </p:cNvPicPr>
          <p:nvPr/>
        </p:nvPicPr>
        <p:blipFill>
          <a:blip r:embed="rId2" cstate="print"/>
          <a:srcRect/>
          <a:stretch>
            <a:fillRect/>
          </a:stretch>
        </p:blipFill>
        <p:spPr bwMode="auto">
          <a:xfrm>
            <a:off x="1835696" y="1556792"/>
            <a:ext cx="5343525" cy="381952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14" name="Picture 10" descr="http://www.xicity.com.cn/uploadfile/forum/20114231112193743670.jpg"/>
          <p:cNvPicPr>
            <a:picLocks noChangeAspect="1" noChangeArrowheads="1"/>
          </p:cNvPicPr>
          <p:nvPr/>
        </p:nvPicPr>
        <p:blipFill>
          <a:blip r:embed="rId3" cstate="print"/>
          <a:srcRect/>
          <a:stretch>
            <a:fillRect/>
          </a:stretch>
        </p:blipFill>
        <p:spPr bwMode="auto">
          <a:xfrm>
            <a:off x="323528" y="1124744"/>
            <a:ext cx="4048125" cy="2667000"/>
          </a:xfrm>
          <a:prstGeom prst="rect">
            <a:avLst/>
          </a:prstGeom>
          <a:noFill/>
        </p:spPr>
      </p:pic>
      <p:sp>
        <p:nvSpPr>
          <p:cNvPr id="2" name="标题 1"/>
          <p:cNvSpPr>
            <a:spLocks noGrp="1"/>
          </p:cNvSpPr>
          <p:nvPr>
            <p:ph type="title"/>
          </p:nvPr>
        </p:nvSpPr>
        <p:spPr/>
        <p:txBody>
          <a:bodyPr/>
          <a:lstStyle/>
          <a:p>
            <a:r>
              <a:rPr lang="zh-CN" altLang="en-US" dirty="0" smtClean="0"/>
              <a:t>摄影九宫格</a:t>
            </a:r>
            <a:endParaRPr lang="zh-CN" altLang="en-US" dirty="0"/>
          </a:p>
        </p:txBody>
      </p:sp>
      <p:pic>
        <p:nvPicPr>
          <p:cNvPr id="47106" name="Picture 2" descr="http://www.iyingji.com/uploadimages/news1/huangjin02.jpg"/>
          <p:cNvPicPr>
            <a:picLocks noChangeAspect="1" noChangeArrowheads="1"/>
          </p:cNvPicPr>
          <p:nvPr/>
        </p:nvPicPr>
        <p:blipFill>
          <a:blip r:embed="rId4" cstate="print"/>
          <a:srcRect/>
          <a:stretch>
            <a:fillRect/>
          </a:stretch>
        </p:blipFill>
        <p:spPr bwMode="auto">
          <a:xfrm>
            <a:off x="683568" y="1556792"/>
            <a:ext cx="2857500" cy="2143125"/>
          </a:xfrm>
          <a:prstGeom prst="rect">
            <a:avLst/>
          </a:prstGeom>
          <a:noFill/>
        </p:spPr>
      </p:pic>
      <p:pic>
        <p:nvPicPr>
          <p:cNvPr id="47108" name="Picture 4" descr="http://www.iyingji.com/uploadimages/news1/huangjin04.jpg"/>
          <p:cNvPicPr>
            <a:picLocks noChangeAspect="1" noChangeArrowheads="1"/>
          </p:cNvPicPr>
          <p:nvPr/>
        </p:nvPicPr>
        <p:blipFill>
          <a:blip r:embed="rId5" cstate="print"/>
          <a:srcRect/>
          <a:stretch>
            <a:fillRect/>
          </a:stretch>
        </p:blipFill>
        <p:spPr bwMode="auto">
          <a:xfrm>
            <a:off x="3707904" y="1700808"/>
            <a:ext cx="2857500" cy="1943101"/>
          </a:xfrm>
          <a:prstGeom prst="rect">
            <a:avLst/>
          </a:prstGeom>
          <a:noFill/>
        </p:spPr>
      </p:pic>
      <p:pic>
        <p:nvPicPr>
          <p:cNvPr id="5" name="Picture 2" descr="http://www.iyingji.com/uploadimages/news1/huangjin02.jpg"/>
          <p:cNvPicPr>
            <a:picLocks noChangeAspect="1" noChangeArrowheads="1"/>
          </p:cNvPicPr>
          <p:nvPr/>
        </p:nvPicPr>
        <p:blipFill>
          <a:blip r:embed="rId4" cstate="print"/>
          <a:srcRect/>
          <a:stretch>
            <a:fillRect/>
          </a:stretch>
        </p:blipFill>
        <p:spPr bwMode="auto">
          <a:xfrm rot="5400000">
            <a:off x="1046460" y="4146228"/>
            <a:ext cx="2857500" cy="2143125"/>
          </a:xfrm>
          <a:prstGeom prst="rect">
            <a:avLst/>
          </a:prstGeom>
          <a:noFill/>
        </p:spPr>
      </p:pic>
      <p:pic>
        <p:nvPicPr>
          <p:cNvPr id="47112" name="Picture 8" descr="http://img.bimg.126.net/photo/IKKf7Ccb3h5h8qw2H9LmHA==/2294021060192861165.jpg"/>
          <p:cNvPicPr>
            <a:picLocks noChangeAspect="1" noChangeArrowheads="1"/>
          </p:cNvPicPr>
          <p:nvPr/>
        </p:nvPicPr>
        <p:blipFill>
          <a:blip r:embed="rId6" cstate="print"/>
          <a:srcRect/>
          <a:stretch>
            <a:fillRect/>
          </a:stretch>
        </p:blipFill>
        <p:spPr bwMode="auto">
          <a:xfrm>
            <a:off x="4581525" y="1124744"/>
            <a:ext cx="4562475" cy="2943225"/>
          </a:xfrm>
          <a:prstGeom prst="rect">
            <a:avLst/>
          </a:prstGeom>
          <a:noFill/>
        </p:spPr>
      </p:pic>
      <p:pic>
        <p:nvPicPr>
          <p:cNvPr id="47110" name="Picture 6" descr="http://www.iyingji.com/uploadimages/news1/huangjin03.jpg"/>
          <p:cNvPicPr>
            <a:picLocks noChangeAspect="1" noChangeArrowheads="1"/>
          </p:cNvPicPr>
          <p:nvPr/>
        </p:nvPicPr>
        <p:blipFill>
          <a:blip r:embed="rId7" cstate="print"/>
          <a:srcRect/>
          <a:stretch>
            <a:fillRect/>
          </a:stretch>
        </p:blipFill>
        <p:spPr bwMode="auto">
          <a:xfrm>
            <a:off x="3635896" y="3789040"/>
            <a:ext cx="2095500" cy="2857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114"/>
                                        </p:tgtEl>
                                        <p:attrNameLst>
                                          <p:attrName>style.visibility</p:attrName>
                                        </p:attrNameLst>
                                      </p:cBhvr>
                                      <p:to>
                                        <p:strVal val="visible"/>
                                      </p:to>
                                    </p:set>
                                    <p:animEffect transition="in" filter="wipe(down)">
                                      <p:cBhvr>
                                        <p:cTn id="7" dur="500"/>
                                        <p:tgtEl>
                                          <p:spTgt spid="471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106"/>
                                        </p:tgtEl>
                                        <p:attrNameLst>
                                          <p:attrName>style.visibility</p:attrName>
                                        </p:attrNameLst>
                                      </p:cBhvr>
                                      <p:to>
                                        <p:strVal val="visible"/>
                                      </p:to>
                                    </p:set>
                                    <p:animEffect transition="in" filter="wipe(down)">
                                      <p:cBhvr>
                                        <p:cTn id="12" dur="500"/>
                                        <p:tgtEl>
                                          <p:spTgt spid="471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7108"/>
                                        </p:tgtEl>
                                        <p:attrNameLst>
                                          <p:attrName>style.visibility</p:attrName>
                                        </p:attrNameLst>
                                      </p:cBhvr>
                                      <p:to>
                                        <p:strVal val="visible"/>
                                      </p:to>
                                    </p:set>
                                    <p:animEffect transition="in" filter="wipe(down)">
                                      <p:cBhvr>
                                        <p:cTn id="17" dur="500"/>
                                        <p:tgtEl>
                                          <p:spTgt spid="471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7112"/>
                                        </p:tgtEl>
                                        <p:attrNameLst>
                                          <p:attrName>style.visibility</p:attrName>
                                        </p:attrNameLst>
                                      </p:cBhvr>
                                      <p:to>
                                        <p:strVal val="visible"/>
                                      </p:to>
                                    </p:set>
                                    <p:animEffect transition="in" filter="wipe(down)">
                                      <p:cBhvr>
                                        <p:cTn id="22" dur="500"/>
                                        <p:tgtEl>
                                          <p:spTgt spid="471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7110"/>
                                        </p:tgtEl>
                                        <p:attrNameLst>
                                          <p:attrName>style.visibility</p:attrName>
                                        </p:attrNameLst>
                                      </p:cBhvr>
                                      <p:to>
                                        <p:strVal val="visible"/>
                                      </p:to>
                                    </p:set>
                                    <p:animEffect transition="in" filter="wipe(down)">
                                      <p:cBhvr>
                                        <p:cTn id="32"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经典例题剖析</a:t>
            </a:r>
            <a:endParaRPr lang="zh-CN" altLang="en-US" dirty="0"/>
          </a:p>
        </p:txBody>
      </p:sp>
      <p:sp>
        <p:nvSpPr>
          <p:cNvPr id="3" name="文本占位符 2"/>
          <p:cNvSpPr>
            <a:spLocks noGrp="1"/>
          </p:cNvSpPr>
          <p:nvPr>
            <p:ph type="body" idx="1"/>
          </p:nvPr>
        </p:nvSpPr>
        <p:spPr/>
        <p:txBody>
          <a:bodyPr/>
          <a:lstStyle/>
          <a:p>
            <a:r>
              <a:rPr lang="zh-CN" altLang="en-US" dirty="0" smtClean="0"/>
              <a:t>比和比例之常用</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连比问题</a:t>
            </a:r>
            <a:endParaRPr lang="zh-CN" altLang="en-US" dirty="0"/>
          </a:p>
        </p:txBody>
      </p:sp>
      <p:sp>
        <p:nvSpPr>
          <p:cNvPr id="3" name="内容占位符 2"/>
          <p:cNvSpPr>
            <a:spLocks noGrp="1"/>
          </p:cNvSpPr>
          <p:nvPr>
            <p:ph idx="1"/>
          </p:nvPr>
        </p:nvSpPr>
        <p:spPr>
          <a:xfrm>
            <a:off x="457200" y="1600200"/>
            <a:ext cx="8229600" cy="2188839"/>
          </a:xfrm>
        </p:spPr>
        <p:txBody>
          <a:bodyPr>
            <a:normAutofit/>
          </a:bodyPr>
          <a:lstStyle/>
          <a:p>
            <a:pPr lvl="0">
              <a:buNone/>
            </a:pPr>
            <a:r>
              <a:rPr lang="zh-CN" altLang="en-US" b="1" dirty="0" smtClean="0"/>
              <a:t>例</a:t>
            </a:r>
            <a:r>
              <a:rPr lang="en-US" altLang="zh-CN" b="1" dirty="0" smtClean="0"/>
              <a:t>1   </a:t>
            </a:r>
            <a:r>
              <a:rPr lang="zh-CN" altLang="zh-CN" dirty="0" smtClean="0"/>
              <a:t>已知甲、乙、丙三个数，甲等于乙、丙两数和的</a:t>
            </a:r>
            <a:r>
              <a:rPr lang="en-US" altLang="zh-CN" dirty="0" smtClean="0"/>
              <a:t>1/3 </a:t>
            </a:r>
            <a:r>
              <a:rPr lang="zh-CN" altLang="zh-CN" dirty="0" smtClean="0"/>
              <a:t>，乙等于甲、丙两数和的</a:t>
            </a:r>
            <a:r>
              <a:rPr lang="en-US" altLang="zh-CN" dirty="0" smtClean="0"/>
              <a:t> 1/2</a:t>
            </a:r>
            <a:r>
              <a:rPr lang="zh-CN" altLang="zh-CN" dirty="0" smtClean="0"/>
              <a:t>，丙等于甲、乙两数和的</a:t>
            </a:r>
            <a:r>
              <a:rPr lang="en-US" altLang="zh-CN" dirty="0" smtClean="0"/>
              <a:t> 5/7</a:t>
            </a:r>
            <a:r>
              <a:rPr lang="zh-CN" altLang="zh-CN" dirty="0" smtClean="0"/>
              <a:t>，求</a:t>
            </a:r>
            <a:r>
              <a:rPr lang="en-US" altLang="zh-CN" dirty="0" smtClean="0"/>
              <a:t>  </a:t>
            </a:r>
            <a:r>
              <a:rPr lang="zh-CN" altLang="en-US" dirty="0" smtClean="0"/>
              <a:t>甲：乙：丙</a:t>
            </a:r>
            <a:r>
              <a:rPr lang="en-US" altLang="zh-CN" dirty="0" smtClean="0"/>
              <a:t> .</a:t>
            </a:r>
            <a:endParaRPr lang="zh-CN" altLang="zh-CN" dirty="0"/>
          </a:p>
        </p:txBody>
      </p:sp>
      <p:sp>
        <p:nvSpPr>
          <p:cNvPr id="4" name="TextBox 3"/>
          <p:cNvSpPr txBox="1"/>
          <p:nvPr/>
        </p:nvSpPr>
        <p:spPr>
          <a:xfrm>
            <a:off x="755576" y="3789040"/>
            <a:ext cx="7632848" cy="1384995"/>
          </a:xfrm>
          <a:prstGeom prst="rect">
            <a:avLst/>
          </a:prstGeom>
          <a:noFill/>
        </p:spPr>
        <p:txBody>
          <a:bodyPr wrap="square" rtlCol="0">
            <a:spAutoFit/>
          </a:bodyPr>
          <a:lstStyle/>
          <a:p>
            <a:r>
              <a:rPr lang="zh-CN" altLang="en-US" sz="2800" dirty="0" smtClean="0"/>
              <a:t>甲：（乙</a:t>
            </a:r>
            <a:r>
              <a:rPr lang="en-US" altLang="zh-CN" sz="2800" dirty="0" smtClean="0"/>
              <a:t>+</a:t>
            </a:r>
            <a:r>
              <a:rPr lang="zh-CN" altLang="en-US" sz="2800" dirty="0" smtClean="0"/>
              <a:t>丙）</a:t>
            </a:r>
            <a:r>
              <a:rPr lang="en-US" altLang="zh-CN" sz="2800" dirty="0" smtClean="0"/>
              <a:t>=1:3 </a:t>
            </a:r>
            <a:r>
              <a:rPr lang="en-US" altLang="zh-CN" sz="2800" dirty="0" smtClean="0">
                <a:sym typeface="Wingdings" pitchFamily="2" charset="2"/>
              </a:rPr>
              <a:t></a:t>
            </a:r>
            <a:r>
              <a:rPr lang="zh-CN" altLang="en-US" sz="2800" dirty="0" smtClean="0">
                <a:sym typeface="Wingdings" pitchFamily="2" charset="2"/>
              </a:rPr>
              <a:t>甲：（甲</a:t>
            </a:r>
            <a:r>
              <a:rPr lang="en-US" altLang="zh-CN" sz="2800" dirty="0" smtClean="0">
                <a:sym typeface="Wingdings" pitchFamily="2" charset="2"/>
              </a:rPr>
              <a:t>+</a:t>
            </a:r>
            <a:r>
              <a:rPr lang="zh-CN" altLang="en-US" sz="2800" dirty="0" smtClean="0">
                <a:sym typeface="Wingdings" pitchFamily="2" charset="2"/>
              </a:rPr>
              <a:t>乙</a:t>
            </a:r>
            <a:r>
              <a:rPr lang="en-US" altLang="zh-CN" sz="2800" dirty="0" smtClean="0">
                <a:sym typeface="Wingdings" pitchFamily="2" charset="2"/>
              </a:rPr>
              <a:t>+</a:t>
            </a:r>
            <a:r>
              <a:rPr lang="zh-CN" altLang="en-US" sz="2800" dirty="0" smtClean="0">
                <a:sym typeface="Wingdings" pitchFamily="2" charset="2"/>
              </a:rPr>
              <a:t>丙）</a:t>
            </a:r>
            <a:r>
              <a:rPr lang="en-US" altLang="zh-CN" sz="2800" dirty="0" smtClean="0">
                <a:sym typeface="Wingdings" pitchFamily="2" charset="2"/>
              </a:rPr>
              <a:t>= 1:4</a:t>
            </a:r>
          </a:p>
          <a:p>
            <a:r>
              <a:rPr lang="zh-CN" altLang="en-US" sz="2800" dirty="0" smtClean="0"/>
              <a:t>乙：（甲</a:t>
            </a:r>
            <a:r>
              <a:rPr lang="en-US" altLang="zh-CN" sz="2800" dirty="0" smtClean="0"/>
              <a:t>+</a:t>
            </a:r>
            <a:r>
              <a:rPr lang="zh-CN" altLang="en-US" sz="2800" dirty="0" smtClean="0"/>
              <a:t>丙）</a:t>
            </a:r>
            <a:r>
              <a:rPr lang="en-US" altLang="zh-CN" sz="2800" dirty="0" smtClean="0"/>
              <a:t>=1:2 </a:t>
            </a:r>
            <a:r>
              <a:rPr lang="en-US" altLang="zh-CN" sz="2800" dirty="0" smtClean="0">
                <a:sym typeface="Wingdings" pitchFamily="2" charset="2"/>
              </a:rPr>
              <a:t></a:t>
            </a:r>
            <a:r>
              <a:rPr lang="zh-CN" altLang="en-US" sz="2800" dirty="0" smtClean="0">
                <a:sym typeface="Wingdings" pitchFamily="2" charset="2"/>
              </a:rPr>
              <a:t>乙：（甲</a:t>
            </a:r>
            <a:r>
              <a:rPr lang="en-US" altLang="zh-CN" sz="2800" dirty="0" smtClean="0">
                <a:sym typeface="Wingdings" pitchFamily="2" charset="2"/>
              </a:rPr>
              <a:t>+</a:t>
            </a:r>
            <a:r>
              <a:rPr lang="zh-CN" altLang="en-US" sz="2800" dirty="0" smtClean="0">
                <a:sym typeface="Wingdings" pitchFamily="2" charset="2"/>
              </a:rPr>
              <a:t>乙</a:t>
            </a:r>
            <a:r>
              <a:rPr lang="en-US" altLang="zh-CN" sz="2800" dirty="0" smtClean="0">
                <a:sym typeface="Wingdings" pitchFamily="2" charset="2"/>
              </a:rPr>
              <a:t>+</a:t>
            </a:r>
            <a:r>
              <a:rPr lang="zh-CN" altLang="en-US" sz="2800" dirty="0" smtClean="0">
                <a:sym typeface="Wingdings" pitchFamily="2" charset="2"/>
              </a:rPr>
              <a:t>丙）</a:t>
            </a:r>
            <a:r>
              <a:rPr lang="en-US" altLang="zh-CN" sz="2800" dirty="0" smtClean="0">
                <a:sym typeface="Wingdings" pitchFamily="2" charset="2"/>
              </a:rPr>
              <a:t>= 1:3</a:t>
            </a:r>
          </a:p>
          <a:p>
            <a:r>
              <a:rPr lang="zh-CN" altLang="en-US" sz="2800" dirty="0" smtClean="0"/>
              <a:t>丙：（甲</a:t>
            </a:r>
            <a:r>
              <a:rPr lang="en-US" altLang="zh-CN" sz="2800" dirty="0" smtClean="0"/>
              <a:t>+</a:t>
            </a:r>
            <a:r>
              <a:rPr lang="zh-CN" altLang="en-US" sz="2800" dirty="0" smtClean="0"/>
              <a:t>乙）</a:t>
            </a:r>
            <a:r>
              <a:rPr lang="en-US" altLang="zh-CN" sz="2800" dirty="0" smtClean="0"/>
              <a:t>=5:7 </a:t>
            </a:r>
            <a:r>
              <a:rPr lang="en-US" altLang="zh-CN" sz="2800" dirty="0" smtClean="0">
                <a:sym typeface="Wingdings" pitchFamily="2" charset="2"/>
              </a:rPr>
              <a:t></a:t>
            </a:r>
            <a:r>
              <a:rPr lang="zh-CN" altLang="en-US" sz="2800" dirty="0" smtClean="0">
                <a:sym typeface="Wingdings" pitchFamily="2" charset="2"/>
              </a:rPr>
              <a:t>丙：（甲</a:t>
            </a:r>
            <a:r>
              <a:rPr lang="en-US" altLang="zh-CN" sz="2800" dirty="0" smtClean="0">
                <a:sym typeface="Wingdings" pitchFamily="2" charset="2"/>
              </a:rPr>
              <a:t>+</a:t>
            </a:r>
            <a:r>
              <a:rPr lang="zh-CN" altLang="en-US" sz="2800" dirty="0" smtClean="0">
                <a:sym typeface="Wingdings" pitchFamily="2" charset="2"/>
              </a:rPr>
              <a:t>乙</a:t>
            </a:r>
            <a:r>
              <a:rPr lang="en-US" altLang="zh-CN" sz="2800" dirty="0" smtClean="0">
                <a:sym typeface="Wingdings" pitchFamily="2" charset="2"/>
              </a:rPr>
              <a:t>+</a:t>
            </a:r>
            <a:r>
              <a:rPr lang="zh-CN" altLang="en-US" sz="2800" dirty="0" smtClean="0">
                <a:sym typeface="Wingdings" pitchFamily="2" charset="2"/>
              </a:rPr>
              <a:t>丙）</a:t>
            </a:r>
            <a:r>
              <a:rPr lang="en-US" altLang="zh-CN" sz="2800" dirty="0" smtClean="0">
                <a:sym typeface="Wingdings" pitchFamily="2" charset="2"/>
              </a:rPr>
              <a:t>= 5:12</a:t>
            </a:r>
            <a:endParaRPr lang="zh-CN" altLang="en-US" sz="2800" dirty="0"/>
          </a:p>
        </p:txBody>
      </p:sp>
      <p:sp>
        <p:nvSpPr>
          <p:cNvPr id="5" name="TextBox 4"/>
          <p:cNvSpPr txBox="1"/>
          <p:nvPr/>
        </p:nvSpPr>
        <p:spPr>
          <a:xfrm>
            <a:off x="755576" y="5301208"/>
            <a:ext cx="7632848" cy="523220"/>
          </a:xfrm>
          <a:prstGeom prst="rect">
            <a:avLst/>
          </a:prstGeom>
          <a:noFill/>
        </p:spPr>
        <p:txBody>
          <a:bodyPr wrap="square" rtlCol="0">
            <a:spAutoFit/>
          </a:bodyPr>
          <a:lstStyle/>
          <a:p>
            <a:r>
              <a:rPr lang="zh-CN" altLang="en-US" sz="2800" dirty="0" smtClean="0"/>
              <a:t>甲：乙</a:t>
            </a:r>
            <a:r>
              <a:rPr lang="en-US" altLang="zh-CN" sz="2800" dirty="0" smtClean="0"/>
              <a:t>=3:4</a:t>
            </a:r>
            <a:r>
              <a:rPr lang="zh-CN" altLang="en-US" sz="2800" dirty="0" smtClean="0"/>
              <a:t>，乙</a:t>
            </a:r>
            <a:r>
              <a:rPr lang="zh-CN" altLang="en-US" sz="2800" dirty="0" smtClean="0">
                <a:sym typeface="Wingdings" pitchFamily="2" charset="2"/>
              </a:rPr>
              <a:t>：丙</a:t>
            </a:r>
            <a:r>
              <a:rPr lang="en-US" altLang="zh-CN" sz="2800" dirty="0" smtClean="0">
                <a:sym typeface="Wingdings" pitchFamily="2" charset="2"/>
              </a:rPr>
              <a:t>=4:5</a:t>
            </a:r>
            <a:r>
              <a:rPr lang="en-US" altLang="zh-CN" sz="2800" dirty="0" smtClean="0"/>
              <a:t> </a:t>
            </a:r>
            <a:r>
              <a:rPr lang="en-US" altLang="zh-CN" sz="2800" dirty="0" smtClean="0">
                <a:sym typeface="Wingdings" pitchFamily="2" charset="2"/>
              </a:rPr>
              <a:t></a:t>
            </a:r>
            <a:r>
              <a:rPr lang="zh-CN" altLang="en-US" sz="2800" dirty="0" smtClean="0">
                <a:sym typeface="Wingdings" pitchFamily="2" charset="2"/>
              </a:rPr>
              <a:t>甲：乙：丙</a:t>
            </a:r>
            <a:r>
              <a:rPr lang="en-US" altLang="zh-CN" sz="2800" dirty="0" smtClean="0">
                <a:sym typeface="Wingdings" pitchFamily="2" charset="2"/>
              </a:rPr>
              <a:t>=3:4:5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地图比例尺</a:t>
            </a:r>
            <a:endParaRPr lang="zh-CN" altLang="en-US" dirty="0"/>
          </a:p>
        </p:txBody>
      </p:sp>
      <p:sp>
        <p:nvSpPr>
          <p:cNvPr id="3" name="内容占位符 2"/>
          <p:cNvSpPr>
            <a:spLocks noGrp="1"/>
          </p:cNvSpPr>
          <p:nvPr>
            <p:ph idx="1"/>
          </p:nvPr>
        </p:nvSpPr>
        <p:spPr>
          <a:xfrm>
            <a:off x="457200" y="1600201"/>
            <a:ext cx="8229600" cy="2260848"/>
          </a:xfrm>
        </p:spPr>
        <p:txBody>
          <a:bodyPr/>
          <a:lstStyle/>
          <a:p>
            <a:pPr>
              <a:buNone/>
            </a:pPr>
            <a:r>
              <a:rPr lang="zh-CN" altLang="en-US" b="1" dirty="0" smtClean="0"/>
              <a:t>例</a:t>
            </a:r>
            <a:r>
              <a:rPr lang="en-US" altLang="zh-CN" b="1" dirty="0" smtClean="0"/>
              <a:t>2   </a:t>
            </a:r>
            <a:r>
              <a:rPr lang="zh-CN" altLang="zh-CN" dirty="0" smtClean="0"/>
              <a:t>在比例尺为</a:t>
            </a:r>
            <a:r>
              <a:rPr lang="en-US" altLang="zh-CN" dirty="0" smtClean="0"/>
              <a:t>1:4,000,000</a:t>
            </a:r>
            <a:r>
              <a:rPr lang="zh-CN" altLang="zh-CN" dirty="0" smtClean="0"/>
              <a:t>的地图上，量得两地的距离是</a:t>
            </a:r>
            <a:r>
              <a:rPr lang="en-US" altLang="zh-CN" dirty="0" smtClean="0"/>
              <a:t>35</a:t>
            </a:r>
            <a:r>
              <a:rPr lang="zh-CN" altLang="zh-CN" dirty="0" smtClean="0"/>
              <a:t>厘米；如果把这两地画在比例尺是 </a:t>
            </a:r>
            <a:r>
              <a:rPr lang="en-US" altLang="zh-CN" dirty="0" smtClean="0"/>
              <a:t>1:35,000,000</a:t>
            </a:r>
            <a:r>
              <a:rPr lang="zh-CN" altLang="zh-CN" dirty="0" smtClean="0"/>
              <a:t>的地图上，图上的距离应是多少？</a:t>
            </a:r>
            <a:endParaRPr lang="zh-CN" altLang="en-US" dirty="0"/>
          </a:p>
        </p:txBody>
      </p:sp>
      <p:sp>
        <p:nvSpPr>
          <p:cNvPr id="4" name="TextBox 3"/>
          <p:cNvSpPr txBox="1"/>
          <p:nvPr/>
        </p:nvSpPr>
        <p:spPr>
          <a:xfrm>
            <a:off x="899592" y="4077072"/>
            <a:ext cx="7416824" cy="646331"/>
          </a:xfrm>
          <a:prstGeom prst="rect">
            <a:avLst/>
          </a:prstGeom>
          <a:noFill/>
        </p:spPr>
        <p:txBody>
          <a:bodyPr wrap="square" rtlCol="0">
            <a:spAutoFit/>
          </a:bodyPr>
          <a:lstStyle/>
          <a:p>
            <a:r>
              <a:rPr lang="en-US" altLang="zh-CN" sz="3600" dirty="0" smtClean="0"/>
              <a:t>35×4,000,000 ÷35,000,000=4 cm</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男女比例关系</a:t>
            </a:r>
            <a:endParaRPr lang="zh-CN" altLang="en-US" dirty="0"/>
          </a:p>
        </p:txBody>
      </p:sp>
      <p:sp>
        <p:nvSpPr>
          <p:cNvPr id="3" name="内容占位符 2"/>
          <p:cNvSpPr>
            <a:spLocks noGrp="1"/>
          </p:cNvSpPr>
          <p:nvPr>
            <p:ph idx="1"/>
          </p:nvPr>
        </p:nvSpPr>
        <p:spPr>
          <a:xfrm>
            <a:off x="457200" y="1600201"/>
            <a:ext cx="8229600" cy="1828800"/>
          </a:xfrm>
        </p:spPr>
        <p:txBody>
          <a:bodyPr>
            <a:normAutofit fontScale="85000" lnSpcReduction="20000"/>
          </a:bodyPr>
          <a:lstStyle/>
          <a:p>
            <a:pPr>
              <a:buNone/>
            </a:pPr>
            <a:r>
              <a:rPr lang="zh-CN" altLang="en-US" b="1" dirty="0" smtClean="0"/>
              <a:t>例</a:t>
            </a:r>
            <a:r>
              <a:rPr lang="en-US" altLang="zh-CN" b="1" dirty="0" smtClean="0"/>
              <a:t>3 </a:t>
            </a:r>
            <a:r>
              <a:rPr lang="en-US" altLang="zh-CN" dirty="0" smtClean="0"/>
              <a:t> </a:t>
            </a:r>
            <a:r>
              <a:rPr lang="zh-CN" altLang="zh-CN" dirty="0" smtClean="0"/>
              <a:t>某俱乐部男、女会员的人数之比是</a:t>
            </a:r>
            <a:r>
              <a:rPr lang="en-US" altLang="zh-CN" dirty="0" smtClean="0"/>
              <a:t> 3:2</a:t>
            </a:r>
            <a:r>
              <a:rPr lang="zh-CN" altLang="zh-CN" dirty="0" smtClean="0"/>
              <a:t>，分为甲、乙、丙三组．已知甲、乙、丙三组的人数比是</a:t>
            </a:r>
            <a:r>
              <a:rPr lang="en-US" altLang="zh-CN" dirty="0" smtClean="0"/>
              <a:t>10:8:7 </a:t>
            </a:r>
            <a:r>
              <a:rPr lang="zh-CN" altLang="zh-CN" dirty="0" smtClean="0"/>
              <a:t>，甲组中男、女会员的人数之比是</a:t>
            </a:r>
            <a:r>
              <a:rPr lang="en-US" altLang="zh-CN" dirty="0" smtClean="0"/>
              <a:t>3:1 </a:t>
            </a:r>
            <a:r>
              <a:rPr lang="zh-CN" altLang="zh-CN" dirty="0" smtClean="0"/>
              <a:t>，乙组中男、女会员的人数之比是</a:t>
            </a:r>
            <a:r>
              <a:rPr lang="en-US" altLang="zh-CN" dirty="0" smtClean="0"/>
              <a:t>5:3 </a:t>
            </a:r>
            <a:r>
              <a:rPr lang="zh-CN" altLang="zh-CN" dirty="0" smtClean="0"/>
              <a:t>．求丙组中男、女会员人数之比．</a:t>
            </a:r>
            <a:endParaRPr lang="zh-CN" altLang="en-US" dirty="0"/>
          </a:p>
        </p:txBody>
      </p:sp>
      <p:graphicFrame>
        <p:nvGraphicFramePr>
          <p:cNvPr id="4" name="表格 3"/>
          <p:cNvGraphicFramePr>
            <a:graphicFrameLocks noGrp="1"/>
          </p:cNvGraphicFramePr>
          <p:nvPr/>
        </p:nvGraphicFramePr>
        <p:xfrm>
          <a:off x="1259632" y="3717032"/>
          <a:ext cx="6096000" cy="1112520"/>
        </p:xfrm>
        <a:graphic>
          <a:graphicData uri="http://schemas.openxmlformats.org/drawingml/2006/table">
            <a:tbl>
              <a:tblPr firstRow="1" bandRow="1">
                <a:tableStyleId>{5C22544A-7EE6-4342-B048-85BDC9FD1C3A}</a:tableStyleId>
              </a:tblPr>
              <a:tblGrid>
                <a:gridCol w="648072"/>
                <a:gridCol w="1368152"/>
                <a:gridCol w="1152128"/>
                <a:gridCol w="2927648"/>
              </a:tblGrid>
              <a:tr h="370840">
                <a:tc>
                  <a:txBody>
                    <a:bodyPr/>
                    <a:lstStyle/>
                    <a:p>
                      <a:r>
                        <a:rPr lang="zh-CN" altLang="en-US" dirty="0" smtClean="0"/>
                        <a:t>法</a:t>
                      </a:r>
                      <a:r>
                        <a:rPr lang="en-US" altLang="zh-CN" dirty="0" smtClean="0"/>
                        <a:t>1</a:t>
                      </a:r>
                      <a:endParaRPr lang="zh-CN" altLang="en-US" dirty="0"/>
                    </a:p>
                  </a:txBody>
                  <a:tcPr/>
                </a:tc>
                <a:tc>
                  <a:txBody>
                    <a:bodyPr/>
                    <a:lstStyle/>
                    <a:p>
                      <a:r>
                        <a:rPr lang="zh-CN" altLang="en-US" dirty="0" smtClean="0"/>
                        <a:t>甲  </a:t>
                      </a:r>
                      <a:r>
                        <a:rPr lang="en-US" altLang="zh-CN" dirty="0" smtClean="0"/>
                        <a:t>10/25</a:t>
                      </a:r>
                      <a:endParaRPr lang="zh-CN" altLang="en-US" dirty="0"/>
                    </a:p>
                  </a:txBody>
                  <a:tcPr/>
                </a:tc>
                <a:tc>
                  <a:txBody>
                    <a:bodyPr/>
                    <a:lstStyle/>
                    <a:p>
                      <a:r>
                        <a:rPr lang="zh-CN" altLang="en-US" dirty="0" smtClean="0"/>
                        <a:t>乙  </a:t>
                      </a:r>
                      <a:r>
                        <a:rPr lang="en-US" altLang="zh-CN" dirty="0" smtClean="0"/>
                        <a:t>8/25</a:t>
                      </a:r>
                      <a:endParaRPr lang="zh-CN" altLang="en-US" dirty="0"/>
                    </a:p>
                  </a:txBody>
                  <a:tcPr/>
                </a:tc>
                <a:tc>
                  <a:txBody>
                    <a:bodyPr/>
                    <a:lstStyle/>
                    <a:p>
                      <a:r>
                        <a:rPr lang="en-US" altLang="zh-CN" dirty="0" smtClean="0"/>
                        <a:t> </a:t>
                      </a:r>
                      <a:r>
                        <a:rPr lang="zh-CN" altLang="en-US" dirty="0" smtClean="0"/>
                        <a:t>丙  </a:t>
                      </a:r>
                      <a:r>
                        <a:rPr lang="en-US" altLang="zh-CN" dirty="0" smtClean="0"/>
                        <a:t>7/25</a:t>
                      </a:r>
                      <a:endParaRPr lang="zh-CN" altLang="en-US" dirty="0"/>
                    </a:p>
                  </a:txBody>
                  <a:tcPr/>
                </a:tc>
              </a:tr>
              <a:tr h="370840">
                <a:tc>
                  <a:txBody>
                    <a:bodyPr/>
                    <a:lstStyle/>
                    <a:p>
                      <a:r>
                        <a:rPr lang="zh-CN" altLang="en-US" dirty="0" smtClean="0"/>
                        <a:t>男</a:t>
                      </a:r>
                      <a:endParaRPr lang="zh-CN" altLang="en-US" dirty="0"/>
                    </a:p>
                  </a:txBody>
                  <a:tcPr/>
                </a:tc>
                <a:tc>
                  <a:txBody>
                    <a:bodyPr/>
                    <a:lstStyle/>
                    <a:p>
                      <a:r>
                        <a:rPr lang="en-US" altLang="zh-CN" dirty="0" smtClean="0"/>
                        <a:t>¾</a:t>
                      </a:r>
                      <a:endParaRPr lang="zh-CN" altLang="en-US" dirty="0"/>
                    </a:p>
                  </a:txBody>
                  <a:tcPr/>
                </a:tc>
                <a:tc>
                  <a:txBody>
                    <a:bodyPr/>
                    <a:lstStyle/>
                    <a:p>
                      <a:r>
                        <a:rPr lang="en-US" altLang="zh-CN" dirty="0" smtClean="0"/>
                        <a:t>5/8 </a:t>
                      </a:r>
                      <a:endParaRPr lang="zh-CN" altLang="en-US" dirty="0"/>
                    </a:p>
                  </a:txBody>
                  <a:tcPr/>
                </a:tc>
                <a:tc>
                  <a:txBody>
                    <a:bodyPr/>
                    <a:lstStyle/>
                    <a:p>
                      <a:r>
                        <a:rPr lang="en-US" altLang="zh-CN" dirty="0" smtClean="0"/>
                        <a:t>3/5-3/10-1/5</a:t>
                      </a:r>
                      <a:endParaRPr lang="zh-CN" altLang="en-US" dirty="0"/>
                    </a:p>
                  </a:txBody>
                  <a:tcPr/>
                </a:tc>
              </a:tr>
              <a:tr h="370840">
                <a:tc>
                  <a:txBody>
                    <a:bodyPr/>
                    <a:lstStyle/>
                    <a:p>
                      <a:r>
                        <a:rPr lang="zh-CN" altLang="en-US" dirty="0" smtClean="0"/>
                        <a:t>女</a:t>
                      </a:r>
                      <a:endParaRPr lang="zh-CN" altLang="en-US" dirty="0"/>
                    </a:p>
                  </a:txBody>
                  <a:tcPr/>
                </a:tc>
                <a:tc>
                  <a:txBody>
                    <a:bodyPr/>
                    <a:lstStyle/>
                    <a:p>
                      <a:r>
                        <a:rPr lang="en-US" altLang="zh-CN" dirty="0" smtClean="0"/>
                        <a:t>¼</a:t>
                      </a:r>
                      <a:endParaRPr lang="zh-CN" altLang="en-US" dirty="0"/>
                    </a:p>
                  </a:txBody>
                  <a:tcPr/>
                </a:tc>
                <a:tc>
                  <a:txBody>
                    <a:bodyPr/>
                    <a:lstStyle/>
                    <a:p>
                      <a:r>
                        <a:rPr lang="en-US" altLang="zh-CN" dirty="0" smtClean="0"/>
                        <a:t>3/8 </a:t>
                      </a:r>
                      <a:endParaRPr lang="zh-CN" altLang="en-US" dirty="0"/>
                    </a:p>
                  </a:txBody>
                  <a:tcPr/>
                </a:tc>
                <a:tc>
                  <a:txBody>
                    <a:bodyPr/>
                    <a:lstStyle/>
                    <a:p>
                      <a:r>
                        <a:rPr lang="en-US" altLang="zh-CN" dirty="0" smtClean="0"/>
                        <a:t>2/5-1/10-3/25</a:t>
                      </a:r>
                      <a:endParaRPr lang="zh-CN" altLang="en-US" dirty="0"/>
                    </a:p>
                  </a:txBody>
                  <a:tcPr/>
                </a:tc>
              </a:tr>
            </a:tbl>
          </a:graphicData>
        </a:graphic>
      </p:graphicFrame>
      <p:sp>
        <p:nvSpPr>
          <p:cNvPr id="5" name="TextBox 4"/>
          <p:cNvSpPr txBox="1"/>
          <p:nvPr/>
        </p:nvSpPr>
        <p:spPr>
          <a:xfrm>
            <a:off x="827584" y="5013176"/>
            <a:ext cx="7632848" cy="954107"/>
          </a:xfrm>
          <a:prstGeom prst="rect">
            <a:avLst/>
          </a:prstGeom>
          <a:noFill/>
        </p:spPr>
        <p:txBody>
          <a:bodyPr wrap="square" rtlCol="0">
            <a:spAutoFit/>
          </a:bodyPr>
          <a:lstStyle/>
          <a:p>
            <a:r>
              <a:rPr lang="zh-CN" altLang="en-US" sz="2800" dirty="0" smtClean="0"/>
              <a:t>丙组中男：女</a:t>
            </a:r>
            <a:r>
              <a:rPr lang="en-US" altLang="zh-CN" sz="2800" dirty="0" smtClean="0"/>
              <a:t>=(3/5-3/10-1/5):(2/5-1/10-3/25)</a:t>
            </a:r>
          </a:p>
          <a:p>
            <a:r>
              <a:rPr lang="en-US" altLang="zh-CN" sz="2800" dirty="0" smtClean="0">
                <a:sym typeface="Wingdings" pitchFamily="2" charset="2"/>
              </a:rPr>
              <a:t>=5:9</a:t>
            </a:r>
          </a:p>
        </p:txBody>
      </p:sp>
      <p:graphicFrame>
        <p:nvGraphicFramePr>
          <p:cNvPr id="6" name="表格 5"/>
          <p:cNvGraphicFramePr>
            <a:graphicFrameLocks noGrp="1"/>
          </p:cNvGraphicFramePr>
          <p:nvPr/>
        </p:nvGraphicFramePr>
        <p:xfrm>
          <a:off x="2148408" y="5628848"/>
          <a:ext cx="6096000" cy="1112520"/>
        </p:xfrm>
        <a:graphic>
          <a:graphicData uri="http://schemas.openxmlformats.org/drawingml/2006/table">
            <a:tbl>
              <a:tblPr firstRow="1" bandRow="1">
                <a:tableStyleId>{5C22544A-7EE6-4342-B048-85BDC9FD1C3A}</a:tableStyleId>
              </a:tblPr>
              <a:tblGrid>
                <a:gridCol w="648072"/>
                <a:gridCol w="1368152"/>
                <a:gridCol w="1847528"/>
                <a:gridCol w="2232248"/>
              </a:tblGrid>
              <a:tr h="370840">
                <a:tc>
                  <a:txBody>
                    <a:bodyPr/>
                    <a:lstStyle/>
                    <a:p>
                      <a:r>
                        <a:rPr lang="zh-CN" altLang="en-US" dirty="0" smtClean="0"/>
                        <a:t>法</a:t>
                      </a:r>
                      <a:r>
                        <a:rPr lang="en-US" altLang="zh-CN" dirty="0" smtClean="0"/>
                        <a:t>2</a:t>
                      </a:r>
                      <a:endParaRPr lang="zh-CN" altLang="en-US" dirty="0"/>
                    </a:p>
                  </a:txBody>
                  <a:tcPr/>
                </a:tc>
                <a:tc>
                  <a:txBody>
                    <a:bodyPr/>
                    <a:lstStyle/>
                    <a:p>
                      <a:r>
                        <a:rPr lang="zh-CN" altLang="en-US" dirty="0" smtClean="0"/>
                        <a:t>甲  </a:t>
                      </a:r>
                      <a:r>
                        <a:rPr lang="en-US" altLang="zh-CN" dirty="0" smtClean="0"/>
                        <a:t>20</a:t>
                      </a:r>
                      <a:endParaRPr lang="zh-CN" altLang="en-US" dirty="0"/>
                    </a:p>
                  </a:txBody>
                  <a:tcPr/>
                </a:tc>
                <a:tc>
                  <a:txBody>
                    <a:bodyPr/>
                    <a:lstStyle/>
                    <a:p>
                      <a:r>
                        <a:rPr lang="zh-CN" altLang="en-US" dirty="0" smtClean="0"/>
                        <a:t>乙  </a:t>
                      </a:r>
                      <a:r>
                        <a:rPr lang="en-US" altLang="zh-CN" dirty="0" smtClean="0"/>
                        <a:t>16</a:t>
                      </a:r>
                      <a:endParaRPr lang="zh-CN" altLang="en-US" dirty="0"/>
                    </a:p>
                  </a:txBody>
                  <a:tcPr/>
                </a:tc>
                <a:tc>
                  <a:txBody>
                    <a:bodyPr/>
                    <a:lstStyle/>
                    <a:p>
                      <a:r>
                        <a:rPr lang="en-US" altLang="zh-CN" dirty="0" smtClean="0"/>
                        <a:t> </a:t>
                      </a:r>
                      <a:r>
                        <a:rPr lang="zh-CN" altLang="en-US" dirty="0" smtClean="0"/>
                        <a:t>丙</a:t>
                      </a:r>
                      <a:r>
                        <a:rPr lang="en-US" altLang="zh-CN" dirty="0" smtClean="0"/>
                        <a:t>14</a:t>
                      </a:r>
                      <a:endParaRPr lang="zh-CN" altLang="en-US" dirty="0"/>
                    </a:p>
                  </a:txBody>
                  <a:tcPr/>
                </a:tc>
              </a:tr>
              <a:tr h="370840">
                <a:tc>
                  <a:txBody>
                    <a:bodyPr/>
                    <a:lstStyle/>
                    <a:p>
                      <a:r>
                        <a:rPr lang="zh-CN" altLang="en-US" dirty="0" smtClean="0"/>
                        <a:t>男</a:t>
                      </a:r>
                      <a:endParaRPr lang="zh-CN" altLang="en-US" dirty="0"/>
                    </a:p>
                  </a:txBody>
                  <a:tcPr/>
                </a:tc>
                <a:tc>
                  <a:txBody>
                    <a:bodyPr/>
                    <a:lstStyle/>
                    <a:p>
                      <a:r>
                        <a:rPr lang="en-US" altLang="zh-CN" dirty="0" smtClean="0"/>
                        <a:t>¾</a:t>
                      </a:r>
                      <a:r>
                        <a:rPr lang="zh-CN" altLang="en-US" dirty="0" smtClean="0"/>
                        <a:t>*</a:t>
                      </a:r>
                      <a:r>
                        <a:rPr lang="en-US" altLang="zh-CN" dirty="0" smtClean="0"/>
                        <a:t>20=15</a:t>
                      </a:r>
                      <a:endParaRPr lang="zh-CN" altLang="en-US" dirty="0"/>
                    </a:p>
                  </a:txBody>
                  <a:tcPr/>
                </a:tc>
                <a:tc>
                  <a:txBody>
                    <a:bodyPr/>
                    <a:lstStyle/>
                    <a:p>
                      <a:r>
                        <a:rPr lang="en-US" altLang="zh-CN" dirty="0" smtClean="0"/>
                        <a:t>5/8   </a:t>
                      </a:r>
                      <a:r>
                        <a:rPr lang="zh-CN" altLang="en-US" dirty="0" smtClean="0"/>
                        <a:t>*</a:t>
                      </a:r>
                      <a:r>
                        <a:rPr lang="en-US" altLang="zh-CN" dirty="0" smtClean="0"/>
                        <a:t>16=10</a:t>
                      </a:r>
                      <a:endParaRPr lang="zh-CN" altLang="en-US" dirty="0"/>
                    </a:p>
                  </a:txBody>
                  <a:tcPr/>
                </a:tc>
                <a:tc>
                  <a:txBody>
                    <a:bodyPr/>
                    <a:lstStyle/>
                    <a:p>
                      <a:r>
                        <a:rPr lang="en-US" altLang="zh-CN" dirty="0" smtClean="0"/>
                        <a:t>30-15-10=5</a:t>
                      </a:r>
                      <a:endParaRPr lang="zh-CN" altLang="en-US" dirty="0"/>
                    </a:p>
                  </a:txBody>
                  <a:tcPr/>
                </a:tc>
              </a:tr>
              <a:tr h="370840">
                <a:tc>
                  <a:txBody>
                    <a:bodyPr/>
                    <a:lstStyle/>
                    <a:p>
                      <a:r>
                        <a:rPr lang="zh-CN" altLang="en-US" dirty="0" smtClean="0"/>
                        <a:t>女</a:t>
                      </a:r>
                      <a:endParaRPr lang="zh-CN" altLang="en-US" dirty="0"/>
                    </a:p>
                  </a:txBody>
                  <a:tcPr/>
                </a:tc>
                <a:tc>
                  <a:txBody>
                    <a:bodyPr/>
                    <a:lstStyle/>
                    <a:p>
                      <a:r>
                        <a:rPr lang="en-US" altLang="zh-CN" dirty="0" smtClean="0"/>
                        <a:t>¼</a:t>
                      </a:r>
                      <a:r>
                        <a:rPr lang="zh-CN" altLang="en-US" dirty="0" smtClean="0"/>
                        <a:t>*</a:t>
                      </a:r>
                      <a:r>
                        <a:rPr lang="en-US" altLang="zh-CN" dirty="0" smtClean="0"/>
                        <a:t>20=5</a:t>
                      </a:r>
                      <a:endParaRPr lang="zh-CN" altLang="en-US" dirty="0"/>
                    </a:p>
                  </a:txBody>
                  <a:tcPr/>
                </a:tc>
                <a:tc>
                  <a:txBody>
                    <a:bodyPr/>
                    <a:lstStyle/>
                    <a:p>
                      <a:r>
                        <a:rPr lang="en-US" altLang="zh-CN" dirty="0" smtClean="0"/>
                        <a:t>3/8</a:t>
                      </a:r>
                      <a:r>
                        <a:rPr lang="zh-CN" altLang="en-US" dirty="0" smtClean="0"/>
                        <a:t>*</a:t>
                      </a:r>
                      <a:r>
                        <a:rPr lang="en-US" altLang="zh-CN" dirty="0" smtClean="0"/>
                        <a:t>16=6 </a:t>
                      </a:r>
                      <a:endParaRPr lang="zh-CN" altLang="en-US" dirty="0"/>
                    </a:p>
                  </a:txBody>
                  <a:tcPr/>
                </a:tc>
                <a:tc>
                  <a:txBody>
                    <a:bodyPr/>
                    <a:lstStyle/>
                    <a:p>
                      <a:r>
                        <a:rPr lang="en-US" altLang="zh-CN" dirty="0" smtClean="0"/>
                        <a:t>20-5-6=9</a:t>
                      </a:r>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工作效率问题</a:t>
            </a:r>
            <a:endParaRPr lang="zh-CN" altLang="en-US" dirty="0"/>
          </a:p>
        </p:txBody>
      </p:sp>
      <p:sp>
        <p:nvSpPr>
          <p:cNvPr id="3" name="内容占位符 2"/>
          <p:cNvSpPr>
            <a:spLocks noGrp="1"/>
          </p:cNvSpPr>
          <p:nvPr>
            <p:ph idx="1"/>
          </p:nvPr>
        </p:nvSpPr>
        <p:spPr>
          <a:xfrm>
            <a:off x="457200" y="1600200"/>
            <a:ext cx="8229600" cy="2260848"/>
          </a:xfrm>
        </p:spPr>
        <p:txBody>
          <a:bodyPr>
            <a:normAutofit fontScale="85000" lnSpcReduction="20000"/>
          </a:bodyPr>
          <a:lstStyle/>
          <a:p>
            <a:pPr>
              <a:buNone/>
            </a:pPr>
            <a:r>
              <a:rPr lang="zh-CN" altLang="en-US" b="1" dirty="0" smtClean="0"/>
              <a:t>例</a:t>
            </a:r>
            <a:r>
              <a:rPr lang="en-US" altLang="zh-CN" b="1" dirty="0" smtClean="0"/>
              <a:t>4</a:t>
            </a:r>
            <a:r>
              <a:rPr lang="en-US" altLang="zh-CN" dirty="0" smtClean="0"/>
              <a:t>   A</a:t>
            </a:r>
            <a:r>
              <a:rPr lang="zh-CN" altLang="zh-CN" dirty="0" smtClean="0"/>
              <a:t>、</a:t>
            </a:r>
            <a:r>
              <a:rPr lang="en-US" altLang="zh-CN" dirty="0" smtClean="0"/>
              <a:t>B </a:t>
            </a:r>
            <a:r>
              <a:rPr lang="zh-CN" altLang="zh-CN" dirty="0" smtClean="0"/>
              <a:t>、</a:t>
            </a:r>
            <a:r>
              <a:rPr lang="en-US" altLang="zh-CN" dirty="0" smtClean="0"/>
              <a:t>C </a:t>
            </a:r>
            <a:r>
              <a:rPr lang="zh-CN" altLang="zh-CN" dirty="0" smtClean="0"/>
              <a:t>三项工程的工作量之比为</a:t>
            </a:r>
            <a:r>
              <a:rPr lang="en-US" altLang="zh-CN" dirty="0" smtClean="0"/>
              <a:t>1:2:3</a:t>
            </a:r>
            <a:r>
              <a:rPr lang="zh-CN" altLang="zh-CN" dirty="0" smtClean="0"/>
              <a:t>，由甲、乙、丙三队分别承担．三个工程队同时开工，若干天后，甲完成的工作量是乙未完成的工作量的二分之一，乙完成的工作量是丙未完成的工作量的三分之一，丙完成的工作量等于甲未完成的工作量，则甲、乙、丙队的工作效率</a:t>
            </a:r>
            <a:r>
              <a:rPr lang="zh-CN" altLang="en-US" dirty="0" smtClean="0"/>
              <a:t>之</a:t>
            </a:r>
            <a:r>
              <a:rPr lang="zh-CN" altLang="zh-CN" dirty="0" smtClean="0"/>
              <a:t>比是多少？</a:t>
            </a:r>
            <a:endParaRPr lang="zh-CN" altLang="en-US" dirty="0"/>
          </a:p>
        </p:txBody>
      </p:sp>
      <p:sp>
        <p:nvSpPr>
          <p:cNvPr id="4" name="TextBox 3"/>
          <p:cNvSpPr txBox="1"/>
          <p:nvPr/>
        </p:nvSpPr>
        <p:spPr>
          <a:xfrm>
            <a:off x="755576" y="3811012"/>
            <a:ext cx="8064896" cy="2677656"/>
          </a:xfrm>
          <a:prstGeom prst="rect">
            <a:avLst/>
          </a:prstGeom>
          <a:noFill/>
        </p:spPr>
        <p:txBody>
          <a:bodyPr wrap="square" rtlCol="0">
            <a:spAutoFit/>
          </a:bodyPr>
          <a:lstStyle/>
          <a:p>
            <a:r>
              <a:rPr lang="zh-CN" altLang="en-US" sz="2400" dirty="0" smtClean="0"/>
              <a:t>假设</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C</a:t>
            </a:r>
            <a:r>
              <a:rPr lang="zh-CN" altLang="en-US" sz="2400" dirty="0" smtClean="0"/>
              <a:t>工作量分别为</a:t>
            </a:r>
            <a:r>
              <a:rPr lang="en-US" altLang="zh-CN" sz="2400" dirty="0" smtClean="0"/>
              <a:t>1,2,3</a:t>
            </a:r>
            <a:r>
              <a:rPr lang="zh-CN" altLang="en-US" sz="2400" dirty="0" smtClean="0"/>
              <a:t>。分别由甲、乙、丙承担；</a:t>
            </a:r>
            <a:endParaRPr lang="en-US" altLang="zh-CN" sz="2400" dirty="0" smtClean="0"/>
          </a:p>
          <a:p>
            <a:r>
              <a:rPr lang="zh-CN" altLang="en-US" sz="2400" dirty="0" smtClean="0"/>
              <a:t>再设甲、乙、丙的工作效率分别为</a:t>
            </a:r>
            <a:r>
              <a:rPr lang="en-US" altLang="zh-CN" sz="2400" dirty="0" smtClean="0"/>
              <a:t>a, b, c; k</a:t>
            </a:r>
            <a:r>
              <a:rPr lang="zh-CN" altLang="en-US" sz="2400" dirty="0" smtClean="0"/>
              <a:t>天后：</a:t>
            </a:r>
            <a:endParaRPr lang="en-US" altLang="zh-CN" sz="2400" dirty="0" smtClean="0"/>
          </a:p>
          <a:p>
            <a:r>
              <a:rPr lang="zh-CN" altLang="en-US" sz="2400" dirty="0" smtClean="0"/>
              <a:t>各自完成工作量为</a:t>
            </a:r>
            <a:r>
              <a:rPr lang="en-US" altLang="zh-CN" sz="2400" dirty="0" smtClean="0"/>
              <a:t>ka, kb, </a:t>
            </a:r>
            <a:r>
              <a:rPr lang="en-US" altLang="zh-CN" sz="2400" dirty="0" err="1" smtClean="0"/>
              <a:t>kc</a:t>
            </a:r>
            <a:r>
              <a:rPr lang="en-US" altLang="zh-CN" sz="2400" dirty="0" smtClean="0"/>
              <a:t>; </a:t>
            </a:r>
            <a:r>
              <a:rPr lang="zh-CN" altLang="en-US" sz="2400" dirty="0" smtClean="0"/>
              <a:t>依据条件列方程组如下：</a:t>
            </a:r>
            <a:endParaRPr lang="en-US" altLang="zh-CN" sz="2400" dirty="0" smtClean="0"/>
          </a:p>
          <a:p>
            <a:r>
              <a:rPr lang="en-US" altLang="zh-CN" sz="2400" dirty="0" smtClean="0"/>
              <a:t>  ka=(2-kb)/2</a:t>
            </a:r>
          </a:p>
          <a:p>
            <a:r>
              <a:rPr lang="en-US" altLang="zh-CN" sz="2400" dirty="0" smtClean="0"/>
              <a:t>  kb=(3-kc)/3</a:t>
            </a:r>
          </a:p>
          <a:p>
            <a:r>
              <a:rPr lang="en-US" altLang="zh-CN" sz="2400" dirty="0" smtClean="0"/>
              <a:t>  </a:t>
            </a:r>
            <a:r>
              <a:rPr lang="en-US" altLang="zh-CN" sz="2400" dirty="0" err="1" smtClean="0"/>
              <a:t>kc</a:t>
            </a:r>
            <a:r>
              <a:rPr lang="en-US" altLang="zh-CN" sz="2400" dirty="0" smtClean="0"/>
              <a:t> = 1-ka</a:t>
            </a:r>
          </a:p>
          <a:p>
            <a:r>
              <a:rPr lang="zh-CN" altLang="en-US" sz="2400" dirty="0" smtClean="0"/>
              <a:t>消除</a:t>
            </a:r>
            <a:r>
              <a:rPr lang="en-US" altLang="zh-CN" sz="2400" dirty="0" smtClean="0"/>
              <a:t>k</a:t>
            </a:r>
            <a:r>
              <a:rPr lang="zh-CN" altLang="en-US" sz="2400" dirty="0" smtClean="0"/>
              <a:t>， 求出</a:t>
            </a:r>
            <a:r>
              <a:rPr lang="en-US" altLang="zh-CN" sz="2400" dirty="0" smtClean="0"/>
              <a:t>a:b:c </a:t>
            </a:r>
            <a:r>
              <a:rPr lang="zh-CN" altLang="en-US" sz="2400" dirty="0" smtClean="0"/>
              <a:t>即可</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工程问题</a:t>
            </a:r>
            <a:endParaRPr lang="zh-CN" altLang="en-US" dirty="0"/>
          </a:p>
        </p:txBody>
      </p:sp>
      <p:sp>
        <p:nvSpPr>
          <p:cNvPr id="3" name="内容占位符 2"/>
          <p:cNvSpPr>
            <a:spLocks noGrp="1"/>
          </p:cNvSpPr>
          <p:nvPr>
            <p:ph idx="1"/>
          </p:nvPr>
        </p:nvSpPr>
        <p:spPr>
          <a:xfrm>
            <a:off x="457200" y="1600201"/>
            <a:ext cx="8229600" cy="2188840"/>
          </a:xfrm>
        </p:spPr>
        <p:txBody>
          <a:bodyPr>
            <a:normAutofit/>
          </a:bodyPr>
          <a:lstStyle/>
          <a:p>
            <a:pPr>
              <a:buNone/>
            </a:pPr>
            <a:r>
              <a:rPr lang="zh-CN" altLang="en-US" b="1" dirty="0" smtClean="0"/>
              <a:t>例</a:t>
            </a:r>
            <a:r>
              <a:rPr lang="en-US" altLang="zh-CN" b="1" dirty="0" smtClean="0"/>
              <a:t>5 </a:t>
            </a:r>
            <a:r>
              <a:rPr lang="en-US" altLang="zh-CN" dirty="0" smtClean="0"/>
              <a:t> </a:t>
            </a:r>
            <a:r>
              <a:rPr lang="zh-CN" altLang="zh-CN" dirty="0" smtClean="0"/>
              <a:t>制造一个零件，甲需</a:t>
            </a:r>
            <a:r>
              <a:rPr lang="en-US" altLang="zh-CN" dirty="0" smtClean="0"/>
              <a:t>6</a:t>
            </a:r>
            <a:r>
              <a:rPr lang="zh-CN" altLang="zh-CN" dirty="0" smtClean="0"/>
              <a:t>分钟，乙需</a:t>
            </a:r>
            <a:r>
              <a:rPr lang="en-US" altLang="zh-CN" dirty="0" smtClean="0"/>
              <a:t>5</a:t>
            </a:r>
            <a:r>
              <a:rPr lang="zh-CN" altLang="zh-CN" dirty="0" smtClean="0"/>
              <a:t>分钟，丙需</a:t>
            </a:r>
            <a:r>
              <a:rPr lang="en-US" altLang="zh-CN" dirty="0" smtClean="0"/>
              <a:t>4.5</a:t>
            </a:r>
            <a:r>
              <a:rPr lang="zh-CN" altLang="zh-CN" dirty="0" smtClean="0"/>
              <a:t>分钟。现在有</a:t>
            </a:r>
            <a:r>
              <a:rPr lang="en-US" altLang="zh-CN" dirty="0" smtClean="0"/>
              <a:t>1590</a:t>
            </a:r>
            <a:r>
              <a:rPr lang="zh-CN" altLang="zh-CN" dirty="0" smtClean="0"/>
              <a:t>个零件的任务，分配给他们三人，且要求在相同时间内完成，每人应该分配到多少个零件的任务？</a:t>
            </a:r>
            <a:endParaRPr lang="zh-CN" altLang="en-US" dirty="0"/>
          </a:p>
        </p:txBody>
      </p:sp>
      <p:sp>
        <p:nvSpPr>
          <p:cNvPr id="4" name="TextBox 3"/>
          <p:cNvSpPr txBox="1"/>
          <p:nvPr/>
        </p:nvSpPr>
        <p:spPr>
          <a:xfrm>
            <a:off x="971600" y="3789040"/>
            <a:ext cx="7272808" cy="523220"/>
          </a:xfrm>
          <a:prstGeom prst="rect">
            <a:avLst/>
          </a:prstGeom>
          <a:noFill/>
        </p:spPr>
        <p:txBody>
          <a:bodyPr wrap="square" rtlCol="0">
            <a:spAutoFit/>
          </a:bodyPr>
          <a:lstStyle/>
          <a:p>
            <a:r>
              <a:rPr lang="zh-CN" altLang="en-US" sz="2800" dirty="0" smtClean="0"/>
              <a:t>工作效率之比为 </a:t>
            </a:r>
            <a:r>
              <a:rPr lang="en-US" altLang="zh-CN" sz="2800" dirty="0" smtClean="0"/>
              <a:t>1/6: 1/5: ¼.5=15:18:20</a:t>
            </a:r>
            <a:r>
              <a:rPr lang="en-US" altLang="zh-CN" sz="2800" dirty="0" smtClean="0"/>
              <a:t>;</a:t>
            </a:r>
            <a:endParaRPr lang="en-US" altLang="zh-CN" sz="2800" dirty="0" smtClean="0"/>
          </a:p>
        </p:txBody>
      </p:sp>
      <p:sp>
        <p:nvSpPr>
          <p:cNvPr id="5" name="TextBox 4"/>
          <p:cNvSpPr txBox="1"/>
          <p:nvPr/>
        </p:nvSpPr>
        <p:spPr>
          <a:xfrm>
            <a:off x="899592" y="4437112"/>
            <a:ext cx="7272808" cy="1815882"/>
          </a:xfrm>
          <a:prstGeom prst="rect">
            <a:avLst/>
          </a:prstGeom>
          <a:noFill/>
        </p:spPr>
        <p:txBody>
          <a:bodyPr wrap="square" rtlCol="0">
            <a:spAutoFit/>
          </a:bodyPr>
          <a:lstStyle/>
          <a:p>
            <a:r>
              <a:rPr lang="en-US" altLang="zh-CN" sz="2800" dirty="0" smtClean="0"/>
              <a:t>1590</a:t>
            </a:r>
            <a:r>
              <a:rPr lang="zh-CN" altLang="en-US" sz="2800" dirty="0" smtClean="0"/>
              <a:t>按照工作效率分配，可以分成（</a:t>
            </a:r>
            <a:r>
              <a:rPr lang="en-US" altLang="zh-CN" sz="2800" dirty="0" smtClean="0"/>
              <a:t>15+18+20</a:t>
            </a:r>
            <a:r>
              <a:rPr lang="zh-CN" altLang="en-US" sz="2800" dirty="0" smtClean="0"/>
              <a:t>）</a:t>
            </a:r>
            <a:r>
              <a:rPr lang="en-US" altLang="zh-CN" sz="2800" dirty="0" smtClean="0"/>
              <a:t>=53</a:t>
            </a:r>
            <a:r>
              <a:rPr lang="zh-CN" altLang="en-US" sz="2800" dirty="0" smtClean="0"/>
              <a:t>组，每组有</a:t>
            </a:r>
            <a:r>
              <a:rPr lang="en-US" altLang="zh-CN" sz="2800" dirty="0" smtClean="0"/>
              <a:t>30</a:t>
            </a:r>
            <a:r>
              <a:rPr lang="zh-CN" altLang="en-US" sz="2800" dirty="0" smtClean="0"/>
              <a:t>个零件。</a:t>
            </a:r>
            <a:endParaRPr lang="en-US" altLang="zh-CN" sz="2800" dirty="0" smtClean="0"/>
          </a:p>
          <a:p>
            <a:r>
              <a:rPr lang="zh-CN" altLang="en-US" sz="2800" dirty="0" smtClean="0"/>
              <a:t>甲、乙、丙各分得零件数为 </a:t>
            </a:r>
            <a:r>
              <a:rPr lang="en-US" altLang="zh-CN" sz="2800" dirty="0" smtClean="0"/>
              <a:t>15x30,18x30,20x30 </a:t>
            </a:r>
            <a:r>
              <a:rPr lang="zh-CN" altLang="en-US" sz="2800" dirty="0" smtClean="0"/>
              <a:t>（</a:t>
            </a:r>
            <a:r>
              <a:rPr lang="en-US" altLang="zh-CN" sz="2800" dirty="0" smtClean="0"/>
              <a:t>450,540,600</a:t>
            </a:r>
            <a:r>
              <a:rPr lang="zh-CN" altLang="en-US" sz="2800" dirty="0" smtClean="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量倍（数量与倍率）对应</a:t>
            </a:r>
            <a:endParaRPr lang="zh-CN" altLang="en-US" dirty="0"/>
          </a:p>
        </p:txBody>
      </p:sp>
      <p:sp>
        <p:nvSpPr>
          <p:cNvPr id="3" name="内容占位符 2"/>
          <p:cNvSpPr>
            <a:spLocks noGrp="1"/>
          </p:cNvSpPr>
          <p:nvPr>
            <p:ph idx="1"/>
          </p:nvPr>
        </p:nvSpPr>
        <p:spPr>
          <a:xfrm>
            <a:off x="457200" y="1600201"/>
            <a:ext cx="8229600" cy="1828800"/>
          </a:xfrm>
        </p:spPr>
        <p:txBody>
          <a:bodyPr/>
          <a:lstStyle/>
          <a:p>
            <a:pPr lvl="0">
              <a:buNone/>
            </a:pPr>
            <a:r>
              <a:rPr lang="zh-CN" altLang="en-US" b="1" dirty="0" smtClean="0"/>
              <a:t>例</a:t>
            </a:r>
            <a:r>
              <a:rPr lang="en-US" altLang="zh-CN" b="1" dirty="0" smtClean="0"/>
              <a:t>6  </a:t>
            </a:r>
            <a:r>
              <a:rPr lang="zh-CN" altLang="zh-CN" dirty="0" smtClean="0"/>
              <a:t>一班和二班的人数之比是</a:t>
            </a:r>
            <a:r>
              <a:rPr lang="en-US" altLang="zh-CN" dirty="0" smtClean="0"/>
              <a:t>8:7 </a:t>
            </a:r>
            <a:r>
              <a:rPr lang="zh-CN" altLang="zh-CN" dirty="0" smtClean="0"/>
              <a:t>，如果将一班的</a:t>
            </a:r>
            <a:r>
              <a:rPr lang="en-US" altLang="zh-CN" dirty="0" smtClean="0"/>
              <a:t> 8</a:t>
            </a:r>
            <a:r>
              <a:rPr lang="zh-CN" altLang="zh-CN" dirty="0" smtClean="0"/>
              <a:t>名同学调到二班去，则一班和二班的人数比变为</a:t>
            </a:r>
            <a:r>
              <a:rPr lang="en-US" altLang="zh-CN" dirty="0" smtClean="0"/>
              <a:t>4:5 </a:t>
            </a:r>
            <a:r>
              <a:rPr lang="zh-CN" altLang="zh-CN" dirty="0" smtClean="0"/>
              <a:t>．求原来两班的人数．</a:t>
            </a:r>
          </a:p>
          <a:p>
            <a:pPr>
              <a:buNone/>
            </a:pPr>
            <a:endParaRPr lang="zh-CN" altLang="en-US" dirty="0"/>
          </a:p>
        </p:txBody>
      </p:sp>
      <p:sp>
        <p:nvSpPr>
          <p:cNvPr id="4" name="TextBox 3"/>
          <p:cNvSpPr txBox="1"/>
          <p:nvPr/>
        </p:nvSpPr>
        <p:spPr>
          <a:xfrm>
            <a:off x="827584" y="3356992"/>
            <a:ext cx="7632848" cy="2062103"/>
          </a:xfrm>
          <a:prstGeom prst="rect">
            <a:avLst/>
          </a:prstGeom>
          <a:noFill/>
        </p:spPr>
        <p:txBody>
          <a:bodyPr wrap="square" rtlCol="0">
            <a:spAutoFit/>
          </a:bodyPr>
          <a:lstStyle/>
          <a:p>
            <a:r>
              <a:rPr lang="zh-CN" altLang="en-US" sz="3200" dirty="0" smtClean="0"/>
              <a:t>一班先是占比</a:t>
            </a:r>
            <a:r>
              <a:rPr lang="en-US" altLang="zh-CN" sz="3200" dirty="0" smtClean="0"/>
              <a:t>8</a:t>
            </a:r>
            <a:r>
              <a:rPr lang="zh-CN" altLang="en-US" sz="3200" dirty="0" smtClean="0"/>
              <a:t>：</a:t>
            </a:r>
            <a:r>
              <a:rPr lang="en-US" altLang="zh-CN" sz="3200" dirty="0" smtClean="0"/>
              <a:t>(8+7)=8:15, </a:t>
            </a:r>
            <a:r>
              <a:rPr lang="zh-CN" altLang="en-US" sz="3200" dirty="0" smtClean="0"/>
              <a:t>去掉</a:t>
            </a:r>
            <a:r>
              <a:rPr lang="en-US" altLang="zh-CN" sz="3200" dirty="0" smtClean="0"/>
              <a:t>8</a:t>
            </a:r>
            <a:r>
              <a:rPr lang="zh-CN" altLang="en-US" sz="3200" dirty="0" smtClean="0"/>
              <a:t>人后，变成了</a:t>
            </a:r>
            <a:r>
              <a:rPr lang="en-US" altLang="zh-CN" sz="3200" dirty="0" smtClean="0"/>
              <a:t>4: </a:t>
            </a:r>
            <a:r>
              <a:rPr lang="zh-CN" altLang="en-US" sz="3200" dirty="0" smtClean="0"/>
              <a:t>（</a:t>
            </a:r>
            <a:r>
              <a:rPr lang="en-US" altLang="zh-CN" sz="3200" dirty="0" smtClean="0"/>
              <a:t>4+5</a:t>
            </a:r>
            <a:r>
              <a:rPr lang="zh-CN" altLang="en-US" sz="3200" dirty="0" smtClean="0"/>
              <a:t>）</a:t>
            </a:r>
            <a:r>
              <a:rPr lang="en-US" altLang="zh-CN" sz="3200" dirty="0" smtClean="0"/>
              <a:t>=4:9</a:t>
            </a:r>
            <a:r>
              <a:rPr lang="zh-CN" altLang="en-US" sz="3200" dirty="0" smtClean="0"/>
              <a:t>，相应的比例减少了 </a:t>
            </a:r>
            <a:r>
              <a:rPr lang="en-US" altLang="zh-CN" sz="3200" dirty="0" smtClean="0"/>
              <a:t>8/15-4/9=4/45,  </a:t>
            </a:r>
            <a:r>
              <a:rPr lang="zh-CN" altLang="en-US" sz="3200" dirty="0" smtClean="0"/>
              <a:t>即</a:t>
            </a:r>
            <a:r>
              <a:rPr lang="en-US" altLang="zh-CN" sz="3200" dirty="0" smtClean="0"/>
              <a:t>8</a:t>
            </a:r>
            <a:r>
              <a:rPr lang="zh-CN" altLang="en-US" sz="3200" dirty="0" smtClean="0"/>
              <a:t>人对应总数的比为</a:t>
            </a:r>
            <a:r>
              <a:rPr lang="en-US" altLang="zh-CN" sz="3200" dirty="0" smtClean="0"/>
              <a:t>4/45, </a:t>
            </a:r>
            <a:r>
              <a:rPr lang="zh-CN" altLang="en-US" sz="3200" dirty="0" smtClean="0"/>
              <a:t>故总人数为 </a:t>
            </a:r>
            <a:r>
              <a:rPr lang="en-US" altLang="zh-CN" sz="3200" dirty="0" smtClean="0"/>
              <a:t>8x45/4=90</a:t>
            </a:r>
            <a:r>
              <a:rPr lang="zh-CN" altLang="en-US" sz="3200" dirty="0" smtClean="0"/>
              <a:t>人</a:t>
            </a:r>
            <a:endParaRPr lang="zh-CN" altLang="en-US" sz="3200" dirty="0"/>
          </a:p>
        </p:txBody>
      </p:sp>
      <p:sp>
        <p:nvSpPr>
          <p:cNvPr id="5" name="TextBox 4"/>
          <p:cNvSpPr txBox="1"/>
          <p:nvPr/>
        </p:nvSpPr>
        <p:spPr>
          <a:xfrm>
            <a:off x="899592" y="5373216"/>
            <a:ext cx="7632848" cy="1569660"/>
          </a:xfrm>
          <a:prstGeom prst="rect">
            <a:avLst/>
          </a:prstGeom>
          <a:noFill/>
        </p:spPr>
        <p:txBody>
          <a:bodyPr wrap="square" rtlCol="0">
            <a:spAutoFit/>
          </a:bodyPr>
          <a:lstStyle/>
          <a:p>
            <a:r>
              <a:rPr lang="zh-CN" altLang="en-US" sz="3200" dirty="0" smtClean="0"/>
              <a:t>解</a:t>
            </a:r>
            <a:r>
              <a:rPr lang="en-US" altLang="zh-CN" sz="3200" dirty="0" smtClean="0"/>
              <a:t>2</a:t>
            </a:r>
            <a:r>
              <a:rPr lang="zh-CN" altLang="en-US" sz="3200" dirty="0" smtClean="0"/>
              <a:t>：初始人数为</a:t>
            </a:r>
            <a:r>
              <a:rPr lang="en-US" altLang="zh-CN" sz="3200" dirty="0" smtClean="0"/>
              <a:t>8t</a:t>
            </a:r>
            <a:r>
              <a:rPr lang="zh-CN" altLang="en-US" sz="3200" dirty="0" smtClean="0"/>
              <a:t>和</a:t>
            </a:r>
            <a:r>
              <a:rPr lang="en-US" altLang="zh-CN" sz="3200" dirty="0" smtClean="0"/>
              <a:t>7t</a:t>
            </a:r>
            <a:r>
              <a:rPr lang="zh-CN" altLang="en-US" sz="3200" dirty="0" smtClean="0"/>
              <a:t>，后来人数为</a:t>
            </a:r>
            <a:r>
              <a:rPr lang="en-US" altLang="zh-CN" sz="3200" dirty="0" smtClean="0"/>
              <a:t>4m</a:t>
            </a:r>
            <a:r>
              <a:rPr lang="zh-CN" altLang="en-US" sz="3200" dirty="0" smtClean="0"/>
              <a:t>和</a:t>
            </a:r>
            <a:r>
              <a:rPr lang="en-US" altLang="zh-CN" sz="3200" dirty="0" smtClean="0"/>
              <a:t>5m</a:t>
            </a:r>
            <a:r>
              <a:rPr lang="zh-CN" altLang="en-US" sz="3200" dirty="0" smtClean="0"/>
              <a:t>，其中</a:t>
            </a:r>
            <a:r>
              <a:rPr lang="en-US" altLang="zh-CN" sz="3200" dirty="0" smtClean="0"/>
              <a:t>8t-8=4m</a:t>
            </a:r>
            <a:r>
              <a:rPr lang="zh-CN" altLang="en-US" sz="3200" dirty="0" smtClean="0"/>
              <a:t>，</a:t>
            </a:r>
            <a:r>
              <a:rPr lang="en-US" altLang="zh-CN" sz="3200" dirty="0" smtClean="0"/>
              <a:t>7t+8=5m</a:t>
            </a:r>
            <a:r>
              <a:rPr lang="zh-CN" altLang="en-US" sz="3200" dirty="0" smtClean="0"/>
              <a:t>，解得</a:t>
            </a:r>
            <a:r>
              <a:rPr lang="en-US" altLang="zh-CN" sz="3200" dirty="0" smtClean="0"/>
              <a:t>m=10</a:t>
            </a:r>
            <a:r>
              <a:rPr lang="zh-CN" altLang="en-US" sz="3200" dirty="0" smtClean="0"/>
              <a:t>，</a:t>
            </a:r>
            <a:r>
              <a:rPr lang="en-US" altLang="zh-CN" sz="3200" dirty="0" smtClean="0"/>
              <a:t>t=6</a:t>
            </a:r>
            <a:r>
              <a:rPr lang="zh-CN" altLang="en-US" sz="3200" dirty="0" smtClean="0"/>
              <a:t>， </a:t>
            </a:r>
            <a:r>
              <a:rPr lang="en-US" altLang="zh-CN" sz="3200" dirty="0" smtClean="0"/>
              <a:t>48</a:t>
            </a:r>
            <a:r>
              <a:rPr lang="zh-CN" altLang="en-US" sz="3200" dirty="0" smtClean="0"/>
              <a:t>和</a:t>
            </a:r>
            <a:r>
              <a:rPr lang="en-US" altLang="zh-CN" sz="3200" dirty="0" smtClean="0"/>
              <a:t>42</a:t>
            </a:r>
            <a:r>
              <a:rPr lang="zh-CN" altLang="en-US" sz="3200" dirty="0" smtClean="0"/>
              <a:t>人</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量倍对应</a:t>
            </a:r>
            <a:endParaRPr lang="zh-CN" altLang="en-US" dirty="0"/>
          </a:p>
        </p:txBody>
      </p:sp>
      <p:sp>
        <p:nvSpPr>
          <p:cNvPr id="3" name="内容占位符 2"/>
          <p:cNvSpPr>
            <a:spLocks noGrp="1"/>
          </p:cNvSpPr>
          <p:nvPr>
            <p:ph idx="1"/>
          </p:nvPr>
        </p:nvSpPr>
        <p:spPr>
          <a:xfrm>
            <a:off x="457200" y="1600201"/>
            <a:ext cx="8229600" cy="1828800"/>
          </a:xfrm>
        </p:spPr>
        <p:txBody>
          <a:bodyPr>
            <a:normAutofit fontScale="92500" lnSpcReduction="10000"/>
          </a:bodyPr>
          <a:lstStyle/>
          <a:p>
            <a:pPr>
              <a:buNone/>
            </a:pPr>
            <a:r>
              <a:rPr lang="zh-CN" altLang="en-US" b="1" dirty="0" smtClean="0"/>
              <a:t>例</a:t>
            </a:r>
            <a:r>
              <a:rPr lang="en-US" altLang="zh-CN" b="1" dirty="0" smtClean="0"/>
              <a:t>7  </a:t>
            </a:r>
            <a:r>
              <a:rPr lang="zh-CN" altLang="zh-CN" dirty="0" smtClean="0"/>
              <a:t>甲、乙两只蚂蚁同时从</a:t>
            </a:r>
            <a:r>
              <a:rPr lang="en-US" altLang="zh-CN" dirty="0" smtClean="0"/>
              <a:t> A</a:t>
            </a:r>
            <a:r>
              <a:rPr lang="zh-CN" altLang="zh-CN" dirty="0" smtClean="0"/>
              <a:t>点出发，沿长方形的边爬去，结果在距</a:t>
            </a:r>
            <a:r>
              <a:rPr lang="en-US" altLang="zh-CN" dirty="0" smtClean="0"/>
              <a:t> B</a:t>
            </a:r>
            <a:r>
              <a:rPr lang="zh-CN" altLang="zh-CN" dirty="0" smtClean="0"/>
              <a:t>点</a:t>
            </a:r>
            <a:r>
              <a:rPr lang="en-US" altLang="zh-CN" dirty="0" smtClean="0"/>
              <a:t> 2</a:t>
            </a:r>
            <a:r>
              <a:rPr lang="zh-CN" altLang="zh-CN" dirty="0" smtClean="0"/>
              <a:t>厘米的</a:t>
            </a:r>
            <a:r>
              <a:rPr lang="en-US" altLang="zh-CN" dirty="0" smtClean="0"/>
              <a:t> C</a:t>
            </a:r>
            <a:r>
              <a:rPr lang="zh-CN" altLang="zh-CN" dirty="0" smtClean="0"/>
              <a:t>点相遇，已知乙蚂蚁的速度是甲的</a:t>
            </a:r>
            <a:r>
              <a:rPr lang="en-US" altLang="zh-CN" dirty="0" smtClean="0"/>
              <a:t> 1.2</a:t>
            </a:r>
            <a:r>
              <a:rPr lang="zh-CN" altLang="zh-CN" dirty="0" smtClean="0"/>
              <a:t>倍，求这个长方形的周长．</a:t>
            </a:r>
            <a:endParaRPr lang="zh-CN" altLang="en-US" dirty="0"/>
          </a:p>
        </p:txBody>
      </p:sp>
      <p:grpSp>
        <p:nvGrpSpPr>
          <p:cNvPr id="14" name="组合 13"/>
          <p:cNvGrpSpPr/>
          <p:nvPr/>
        </p:nvGrpSpPr>
        <p:grpSpPr>
          <a:xfrm>
            <a:off x="4716016" y="3194392"/>
            <a:ext cx="4248472" cy="2466856"/>
            <a:chOff x="4932040" y="2915652"/>
            <a:chExt cx="4248472" cy="2466856"/>
          </a:xfrm>
        </p:grpSpPr>
        <p:sp>
          <p:nvSpPr>
            <p:cNvPr id="4" name="矩形 3"/>
            <p:cNvSpPr/>
            <p:nvPr/>
          </p:nvSpPr>
          <p:spPr>
            <a:xfrm>
              <a:off x="5436096" y="3284984"/>
              <a:ext cx="3384376" cy="16561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a:off x="5436096" y="3068960"/>
              <a:ext cx="16561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5220072" y="3356992"/>
              <a:ext cx="0"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32040" y="2924944"/>
              <a:ext cx="576064" cy="369332"/>
            </a:xfrm>
            <a:prstGeom prst="rect">
              <a:avLst/>
            </a:prstGeom>
            <a:noFill/>
          </p:spPr>
          <p:txBody>
            <a:bodyPr wrap="square" rtlCol="0">
              <a:spAutoFit/>
            </a:bodyPr>
            <a:lstStyle/>
            <a:p>
              <a:pPr algn="ctr"/>
              <a:r>
                <a:rPr lang="en-US" altLang="zh-CN" dirty="0" smtClean="0"/>
                <a:t>A</a:t>
              </a:r>
              <a:endParaRPr lang="zh-CN" altLang="en-US" dirty="0"/>
            </a:p>
          </p:txBody>
        </p:sp>
        <p:sp>
          <p:nvSpPr>
            <p:cNvPr id="10" name="TextBox 9"/>
            <p:cNvSpPr txBox="1"/>
            <p:nvPr/>
          </p:nvSpPr>
          <p:spPr>
            <a:xfrm>
              <a:off x="8532440" y="5013176"/>
              <a:ext cx="611560" cy="369332"/>
            </a:xfrm>
            <a:prstGeom prst="rect">
              <a:avLst/>
            </a:prstGeom>
            <a:noFill/>
          </p:spPr>
          <p:txBody>
            <a:bodyPr wrap="square" rtlCol="0">
              <a:spAutoFit/>
            </a:bodyPr>
            <a:lstStyle/>
            <a:p>
              <a:pPr algn="ctr"/>
              <a:r>
                <a:rPr lang="en-US" altLang="zh-CN" dirty="0" smtClean="0"/>
                <a:t>B</a:t>
              </a:r>
              <a:endParaRPr lang="zh-CN" altLang="en-US" dirty="0"/>
            </a:p>
          </p:txBody>
        </p:sp>
        <p:sp>
          <p:nvSpPr>
            <p:cNvPr id="11" name="TextBox 10"/>
            <p:cNvSpPr txBox="1"/>
            <p:nvPr/>
          </p:nvSpPr>
          <p:spPr>
            <a:xfrm>
              <a:off x="8640960" y="4293096"/>
              <a:ext cx="539552" cy="369332"/>
            </a:xfrm>
            <a:prstGeom prst="rect">
              <a:avLst/>
            </a:prstGeom>
            <a:noFill/>
          </p:spPr>
          <p:txBody>
            <a:bodyPr wrap="square" rtlCol="0">
              <a:spAutoFit/>
            </a:bodyPr>
            <a:lstStyle/>
            <a:p>
              <a:pPr algn="ctr"/>
              <a:r>
                <a:rPr lang="en-US" altLang="zh-CN" dirty="0" smtClean="0"/>
                <a:t>C</a:t>
              </a:r>
              <a:endParaRPr lang="zh-CN" altLang="en-US" dirty="0"/>
            </a:p>
          </p:txBody>
        </p:sp>
        <p:sp>
          <p:nvSpPr>
            <p:cNvPr id="12" name="TextBox 11"/>
            <p:cNvSpPr txBox="1"/>
            <p:nvPr/>
          </p:nvSpPr>
          <p:spPr>
            <a:xfrm>
              <a:off x="6948264" y="2915652"/>
              <a:ext cx="576064" cy="369332"/>
            </a:xfrm>
            <a:prstGeom prst="rect">
              <a:avLst/>
            </a:prstGeom>
            <a:noFill/>
          </p:spPr>
          <p:txBody>
            <a:bodyPr wrap="square" rtlCol="0">
              <a:spAutoFit/>
            </a:bodyPr>
            <a:lstStyle/>
            <a:p>
              <a:pPr algn="ctr"/>
              <a:r>
                <a:rPr lang="zh-CN" altLang="en-US" dirty="0" smtClean="0"/>
                <a:t>甲</a:t>
              </a:r>
              <a:endParaRPr lang="zh-CN" altLang="en-US" dirty="0"/>
            </a:p>
          </p:txBody>
        </p:sp>
        <p:sp>
          <p:nvSpPr>
            <p:cNvPr id="13" name="TextBox 12"/>
            <p:cNvSpPr txBox="1"/>
            <p:nvPr/>
          </p:nvSpPr>
          <p:spPr>
            <a:xfrm>
              <a:off x="4932040" y="4581128"/>
              <a:ext cx="504056" cy="369332"/>
            </a:xfrm>
            <a:prstGeom prst="rect">
              <a:avLst/>
            </a:prstGeom>
            <a:noFill/>
          </p:spPr>
          <p:txBody>
            <a:bodyPr wrap="square" rtlCol="0">
              <a:spAutoFit/>
            </a:bodyPr>
            <a:lstStyle/>
            <a:p>
              <a:pPr algn="ctr"/>
              <a:r>
                <a:rPr lang="zh-CN" altLang="en-US" dirty="0" smtClean="0"/>
                <a:t>乙</a:t>
              </a:r>
              <a:endParaRPr lang="zh-CN" altLang="en-US" dirty="0"/>
            </a:p>
          </p:txBody>
        </p:sp>
      </p:grpSp>
      <p:sp>
        <p:nvSpPr>
          <p:cNvPr id="15" name="TextBox 14"/>
          <p:cNvSpPr txBox="1"/>
          <p:nvPr/>
        </p:nvSpPr>
        <p:spPr>
          <a:xfrm>
            <a:off x="467544" y="6273225"/>
            <a:ext cx="8316416" cy="584775"/>
          </a:xfrm>
          <a:prstGeom prst="rect">
            <a:avLst/>
          </a:prstGeom>
          <a:noFill/>
        </p:spPr>
        <p:txBody>
          <a:bodyPr wrap="square" rtlCol="0">
            <a:spAutoFit/>
          </a:bodyPr>
          <a:lstStyle/>
          <a:p>
            <a:r>
              <a:rPr lang="zh-CN" altLang="en-US" sz="3200" dirty="0" smtClean="0"/>
              <a:t>注：在相同的时间内，路程之比等于速度之比</a:t>
            </a:r>
            <a:endParaRPr lang="zh-CN" altLang="en-US" sz="3200" dirty="0"/>
          </a:p>
        </p:txBody>
      </p:sp>
      <p:sp>
        <p:nvSpPr>
          <p:cNvPr id="16" name="TextBox 15"/>
          <p:cNvSpPr txBox="1"/>
          <p:nvPr/>
        </p:nvSpPr>
        <p:spPr>
          <a:xfrm>
            <a:off x="755576" y="3573016"/>
            <a:ext cx="3960440" cy="2246769"/>
          </a:xfrm>
          <a:prstGeom prst="rect">
            <a:avLst/>
          </a:prstGeom>
          <a:noFill/>
        </p:spPr>
        <p:txBody>
          <a:bodyPr wrap="square" rtlCol="0">
            <a:spAutoFit/>
          </a:bodyPr>
          <a:lstStyle/>
          <a:p>
            <a:r>
              <a:rPr lang="zh-CN" altLang="en-US" sz="2800" dirty="0" smtClean="0"/>
              <a:t>设甲走了</a:t>
            </a:r>
            <a:r>
              <a:rPr lang="en-US" altLang="zh-CN" sz="2800" dirty="0" smtClean="0"/>
              <a:t>x cm</a:t>
            </a:r>
            <a:r>
              <a:rPr lang="zh-CN" altLang="en-US" sz="2800" dirty="0" smtClean="0"/>
              <a:t>，则乙走了</a:t>
            </a:r>
            <a:r>
              <a:rPr lang="en-US" altLang="zh-CN" sz="2800" dirty="0" smtClean="0"/>
              <a:t>x+4</a:t>
            </a:r>
            <a:r>
              <a:rPr lang="zh-CN" altLang="en-US" sz="2800" dirty="0" smtClean="0"/>
              <a:t>，从而 </a:t>
            </a:r>
            <a:endParaRPr lang="en-US" altLang="zh-CN" sz="2800" dirty="0" smtClean="0"/>
          </a:p>
          <a:p>
            <a:r>
              <a:rPr lang="zh-CN" altLang="en-US" sz="2800" dirty="0" smtClean="0"/>
              <a:t>（</a:t>
            </a:r>
            <a:r>
              <a:rPr lang="en-US" altLang="zh-CN" sz="2800" dirty="0" smtClean="0"/>
              <a:t>x+4) : x =1.2:1, </a:t>
            </a:r>
            <a:r>
              <a:rPr lang="zh-CN" altLang="en-US" sz="2800" dirty="0" smtClean="0"/>
              <a:t>即</a:t>
            </a:r>
            <a:endParaRPr lang="en-US" altLang="zh-CN" sz="2800" dirty="0" smtClean="0"/>
          </a:p>
          <a:p>
            <a:r>
              <a:rPr lang="en-US" altLang="zh-CN" sz="2800" dirty="0" smtClean="0"/>
              <a:t>4</a:t>
            </a:r>
            <a:r>
              <a:rPr lang="zh-CN" altLang="en-US" sz="2800" dirty="0" smtClean="0"/>
              <a:t>：</a:t>
            </a:r>
            <a:r>
              <a:rPr lang="en-US" altLang="zh-CN" sz="2800" dirty="0" smtClean="0"/>
              <a:t>x=0.2:1</a:t>
            </a:r>
            <a:r>
              <a:rPr lang="zh-CN" altLang="en-US" sz="2800" dirty="0" smtClean="0"/>
              <a:t>， </a:t>
            </a:r>
            <a:r>
              <a:rPr lang="en-US" altLang="zh-CN" sz="2800" dirty="0" smtClean="0"/>
              <a:t>x=20cm</a:t>
            </a:r>
            <a:r>
              <a:rPr lang="zh-CN" altLang="en-US" sz="2800" dirty="0" smtClean="0"/>
              <a:t>，周长</a:t>
            </a:r>
            <a:r>
              <a:rPr lang="en-US" altLang="zh-CN" sz="2800" dirty="0" smtClean="0"/>
              <a:t>=20x2+4=44cm</a:t>
            </a:r>
            <a:endParaRPr lang="zh-CN" altLang="en-US" sz="2800" dirty="0"/>
          </a:p>
        </p:txBody>
      </p:sp>
      <p:sp>
        <p:nvSpPr>
          <p:cNvPr id="17" name="TextBox 16"/>
          <p:cNvSpPr txBox="1"/>
          <p:nvPr/>
        </p:nvSpPr>
        <p:spPr>
          <a:xfrm>
            <a:off x="4788024" y="3717032"/>
            <a:ext cx="3960440" cy="2677656"/>
          </a:xfrm>
          <a:prstGeom prst="rect">
            <a:avLst/>
          </a:prstGeom>
          <a:noFill/>
        </p:spPr>
        <p:txBody>
          <a:bodyPr wrap="square" rtlCol="0">
            <a:spAutoFit/>
          </a:bodyPr>
          <a:lstStyle/>
          <a:p>
            <a:r>
              <a:rPr lang="zh-CN" altLang="en-US" sz="2800" dirty="0" smtClean="0"/>
              <a:t>设长方形半周长为</a:t>
            </a:r>
            <a:r>
              <a:rPr lang="en-US" altLang="zh-CN" sz="2800" dirty="0" smtClean="0"/>
              <a:t>y</a:t>
            </a:r>
            <a:r>
              <a:rPr lang="zh-CN" altLang="en-US" sz="2800" dirty="0" smtClean="0"/>
              <a:t>，则甲走了</a:t>
            </a:r>
            <a:r>
              <a:rPr lang="en-US" altLang="zh-CN" sz="2800" dirty="0" smtClean="0"/>
              <a:t>y-2 cm</a:t>
            </a:r>
            <a:r>
              <a:rPr lang="zh-CN" altLang="en-US" sz="2800" dirty="0" smtClean="0"/>
              <a:t>，则乙走了</a:t>
            </a:r>
            <a:r>
              <a:rPr lang="en-US" altLang="zh-CN" sz="2800" dirty="0" smtClean="0"/>
              <a:t>y+2</a:t>
            </a:r>
            <a:r>
              <a:rPr lang="zh-CN" altLang="en-US" sz="2800" dirty="0" smtClean="0"/>
              <a:t>，从而 </a:t>
            </a:r>
            <a:endParaRPr lang="en-US" altLang="zh-CN" sz="2800" dirty="0" smtClean="0"/>
          </a:p>
          <a:p>
            <a:r>
              <a:rPr lang="zh-CN" altLang="en-US" sz="2800" dirty="0" smtClean="0"/>
              <a:t>（</a:t>
            </a:r>
            <a:r>
              <a:rPr lang="en-US" altLang="zh-CN" sz="2800" dirty="0" smtClean="0"/>
              <a:t>y+2) : </a:t>
            </a:r>
            <a:r>
              <a:rPr lang="zh-CN" altLang="en-US" sz="2800" dirty="0" smtClean="0"/>
              <a:t>（</a:t>
            </a:r>
            <a:r>
              <a:rPr lang="en-US" altLang="zh-CN" sz="2800" dirty="0" smtClean="0"/>
              <a:t>y-2</a:t>
            </a:r>
            <a:r>
              <a:rPr lang="zh-CN" altLang="en-US" sz="2800" dirty="0" smtClean="0"/>
              <a:t>）</a:t>
            </a:r>
            <a:r>
              <a:rPr lang="en-US" altLang="zh-CN" sz="2800" dirty="0" smtClean="0"/>
              <a:t> =1.2:1, y=22cm</a:t>
            </a:r>
            <a:r>
              <a:rPr lang="zh-CN" altLang="en-US" sz="2800" dirty="0" smtClean="0"/>
              <a:t>，周长</a:t>
            </a:r>
            <a:r>
              <a:rPr lang="en-US" altLang="zh-CN" sz="2800" dirty="0" smtClean="0"/>
              <a:t>=22x2=44cm</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量倍（数量与倍率）对应</a:t>
            </a:r>
            <a:endParaRPr lang="zh-CN" altLang="en-US" dirty="0"/>
          </a:p>
        </p:txBody>
      </p:sp>
      <p:sp>
        <p:nvSpPr>
          <p:cNvPr id="3" name="内容占位符 2"/>
          <p:cNvSpPr>
            <a:spLocks noGrp="1"/>
          </p:cNvSpPr>
          <p:nvPr>
            <p:ph idx="1"/>
          </p:nvPr>
        </p:nvSpPr>
        <p:spPr>
          <a:xfrm>
            <a:off x="457200" y="1600201"/>
            <a:ext cx="8229600" cy="1828800"/>
          </a:xfrm>
        </p:spPr>
        <p:txBody>
          <a:bodyPr>
            <a:normAutofit fontScale="92500" lnSpcReduction="10000"/>
          </a:bodyPr>
          <a:lstStyle/>
          <a:p>
            <a:pPr lvl="0">
              <a:buNone/>
            </a:pPr>
            <a:r>
              <a:rPr lang="zh-CN" altLang="en-US" b="1" dirty="0" smtClean="0"/>
              <a:t>例</a:t>
            </a:r>
            <a:r>
              <a:rPr lang="en-US" altLang="zh-CN" b="1" dirty="0" smtClean="0"/>
              <a:t>8  </a:t>
            </a:r>
            <a:r>
              <a:rPr lang="zh-CN" altLang="zh-CN" dirty="0" smtClean="0"/>
              <a:t>师徒二人加工一批零件，师傅加工一个零件用</a:t>
            </a:r>
            <a:r>
              <a:rPr lang="en-US" altLang="zh-CN" dirty="0" smtClean="0"/>
              <a:t>9</a:t>
            </a:r>
            <a:r>
              <a:rPr lang="zh-CN" altLang="zh-CN" dirty="0" smtClean="0"/>
              <a:t>分钟，徒弟加工一个零件用</a:t>
            </a:r>
            <a:r>
              <a:rPr lang="en-US" altLang="zh-CN" dirty="0" smtClean="0"/>
              <a:t>15</a:t>
            </a:r>
            <a:r>
              <a:rPr lang="zh-CN" altLang="zh-CN" dirty="0" smtClean="0"/>
              <a:t>分钟．完成任务时，师傅比徒弟多加工</a:t>
            </a:r>
            <a:r>
              <a:rPr lang="en-US" altLang="zh-CN" dirty="0" smtClean="0"/>
              <a:t>100</a:t>
            </a:r>
            <a:r>
              <a:rPr lang="zh-CN" altLang="zh-CN" dirty="0" smtClean="0"/>
              <a:t>个零件，求师傅和徒弟一共加工了多少个零件？</a:t>
            </a:r>
          </a:p>
          <a:p>
            <a:pPr>
              <a:buNone/>
            </a:pPr>
            <a:endParaRPr lang="zh-CN" altLang="en-US" dirty="0"/>
          </a:p>
        </p:txBody>
      </p:sp>
      <p:sp>
        <p:nvSpPr>
          <p:cNvPr id="4" name="矩形 3"/>
          <p:cNvSpPr/>
          <p:nvPr/>
        </p:nvSpPr>
        <p:spPr>
          <a:xfrm>
            <a:off x="162078" y="3356992"/>
            <a:ext cx="8802410" cy="584775"/>
          </a:xfrm>
          <a:prstGeom prst="rect">
            <a:avLst/>
          </a:prstGeom>
        </p:spPr>
        <p:txBody>
          <a:bodyPr wrap="none">
            <a:spAutoFit/>
          </a:bodyPr>
          <a:lstStyle/>
          <a:p>
            <a:r>
              <a:rPr lang="zh-CN" altLang="en-US" sz="3200" dirty="0" smtClean="0"/>
              <a:t>注：</a:t>
            </a:r>
            <a:r>
              <a:rPr lang="zh-CN" altLang="zh-CN" sz="3200" dirty="0" smtClean="0"/>
              <a:t>工作时间相同，工作量与工作效率成正比</a:t>
            </a:r>
            <a:r>
              <a:rPr lang="zh-CN" altLang="en-US" sz="3200" dirty="0" smtClean="0"/>
              <a:t>。</a:t>
            </a:r>
            <a:endParaRPr lang="zh-CN" altLang="en-US" sz="3200" dirty="0"/>
          </a:p>
        </p:txBody>
      </p:sp>
      <p:sp>
        <p:nvSpPr>
          <p:cNvPr id="5" name="TextBox 4"/>
          <p:cNvSpPr txBox="1"/>
          <p:nvPr/>
        </p:nvSpPr>
        <p:spPr>
          <a:xfrm>
            <a:off x="1475656" y="4149080"/>
            <a:ext cx="5472608" cy="769441"/>
          </a:xfrm>
          <a:prstGeom prst="rect">
            <a:avLst/>
          </a:prstGeom>
          <a:noFill/>
        </p:spPr>
        <p:txBody>
          <a:bodyPr wrap="square" rtlCol="0">
            <a:spAutoFit/>
          </a:bodyPr>
          <a:lstStyle/>
          <a:p>
            <a:r>
              <a:rPr lang="en-US" altLang="zh-CN" sz="4400" dirty="0" smtClean="0"/>
              <a:t>6:100=</a:t>
            </a:r>
            <a:r>
              <a:rPr lang="zh-CN" altLang="en-US" sz="4400" dirty="0" smtClean="0"/>
              <a:t>（</a:t>
            </a:r>
            <a:r>
              <a:rPr lang="en-US" altLang="zh-CN" sz="4400" dirty="0" smtClean="0"/>
              <a:t>15+9</a:t>
            </a:r>
            <a:r>
              <a:rPr lang="zh-CN" altLang="en-US" sz="4400" dirty="0" smtClean="0"/>
              <a:t>）：</a:t>
            </a:r>
            <a:r>
              <a:rPr lang="en-US" altLang="zh-CN" sz="4400" dirty="0" smtClean="0"/>
              <a:t>x</a:t>
            </a:r>
            <a:endParaRPr lang="zh-CN" alt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3" name="内容占位符 2"/>
          <p:cNvSpPr>
            <a:spLocks noGrp="1"/>
          </p:cNvSpPr>
          <p:nvPr>
            <p:ph idx="1"/>
          </p:nvPr>
        </p:nvSpPr>
        <p:spPr/>
        <p:txBody>
          <a:bodyPr/>
          <a:lstStyle/>
          <a:p>
            <a:r>
              <a:rPr lang="zh-CN" altLang="en-US" dirty="0" smtClean="0"/>
              <a:t>熟练掌握比、比例、连比、比例尺、正比例、反比例的概念和意义</a:t>
            </a:r>
            <a:endParaRPr lang="en-US" altLang="zh-CN" dirty="0" smtClean="0"/>
          </a:p>
          <a:p>
            <a:r>
              <a:rPr lang="zh-CN" altLang="en-US" dirty="0" smtClean="0"/>
              <a:t>利用比例性质和定理解应用题</a:t>
            </a:r>
            <a:endParaRPr lang="en-US" altLang="zh-CN" dirty="0" smtClean="0"/>
          </a:p>
          <a:p>
            <a:r>
              <a:rPr lang="zh-CN" altLang="en-US" dirty="0" smtClean="0"/>
              <a:t>黄金分割方法介绍</a:t>
            </a:r>
            <a:endParaRPr lang="en-US" altLang="zh-CN" dirty="0" smtClean="0"/>
          </a:p>
          <a:p>
            <a:r>
              <a:rPr lang="zh-CN" altLang="en-US" dirty="0" smtClean="0"/>
              <a:t>经典例题详解</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多重比例乘积</a:t>
            </a:r>
            <a:endParaRPr lang="zh-CN" altLang="en-US" dirty="0"/>
          </a:p>
        </p:txBody>
      </p:sp>
      <p:sp>
        <p:nvSpPr>
          <p:cNvPr id="3" name="内容占位符 2"/>
          <p:cNvSpPr>
            <a:spLocks noGrp="1"/>
          </p:cNvSpPr>
          <p:nvPr>
            <p:ph idx="1"/>
          </p:nvPr>
        </p:nvSpPr>
        <p:spPr>
          <a:xfrm>
            <a:off x="457200" y="1600200"/>
            <a:ext cx="8229600" cy="2188840"/>
          </a:xfrm>
        </p:spPr>
        <p:txBody>
          <a:bodyPr>
            <a:normAutofit fontScale="77500" lnSpcReduction="20000"/>
          </a:bodyPr>
          <a:lstStyle/>
          <a:p>
            <a:pPr lvl="0">
              <a:buNone/>
            </a:pPr>
            <a:r>
              <a:rPr lang="zh-CN" altLang="en-US" b="1" dirty="0" smtClean="0"/>
              <a:t>例</a:t>
            </a:r>
            <a:r>
              <a:rPr lang="en-US" altLang="zh-CN" b="1" dirty="0" smtClean="0"/>
              <a:t>9  </a:t>
            </a:r>
            <a:r>
              <a:rPr lang="zh-CN" altLang="zh-CN" dirty="0" smtClean="0"/>
              <a:t>某高速公路收费站对于过往车辆收费标准是：大型车</a:t>
            </a:r>
            <a:r>
              <a:rPr lang="en-US" altLang="zh-CN" dirty="0" smtClean="0"/>
              <a:t>30</a:t>
            </a:r>
            <a:r>
              <a:rPr lang="zh-CN" altLang="zh-CN" dirty="0" smtClean="0"/>
              <a:t>元，中型车</a:t>
            </a:r>
            <a:r>
              <a:rPr lang="en-US" altLang="zh-CN" dirty="0" smtClean="0"/>
              <a:t>15</a:t>
            </a:r>
            <a:r>
              <a:rPr lang="zh-CN" altLang="zh-CN" dirty="0" smtClean="0"/>
              <a:t>元，小型车</a:t>
            </a:r>
            <a:r>
              <a:rPr lang="en-US" altLang="zh-CN" dirty="0" smtClean="0"/>
              <a:t>10</a:t>
            </a:r>
            <a:r>
              <a:rPr lang="zh-CN" altLang="zh-CN" dirty="0" smtClean="0"/>
              <a:t>元．一天，通过该收费站的大型车和中型车数量之比是</a:t>
            </a:r>
            <a:r>
              <a:rPr lang="en-US" altLang="zh-CN" dirty="0" smtClean="0"/>
              <a:t>5:6</a:t>
            </a:r>
            <a:r>
              <a:rPr lang="zh-CN" altLang="zh-CN" dirty="0" smtClean="0"/>
              <a:t>，中型车与小型车之比是</a:t>
            </a:r>
            <a:r>
              <a:rPr lang="en-US" altLang="zh-CN" dirty="0" smtClean="0"/>
              <a:t>4:11</a:t>
            </a:r>
            <a:r>
              <a:rPr lang="zh-CN" altLang="zh-CN" dirty="0" smtClean="0"/>
              <a:t>，小型车的通行费总数比大型车多</a:t>
            </a:r>
            <a:r>
              <a:rPr lang="en-US" altLang="zh-CN" dirty="0" smtClean="0"/>
              <a:t>270</a:t>
            </a:r>
            <a:r>
              <a:rPr lang="zh-CN" altLang="zh-CN" dirty="0" smtClean="0"/>
              <a:t>元．（</a:t>
            </a:r>
            <a:r>
              <a:rPr lang="en-US" altLang="zh-CN" dirty="0" smtClean="0"/>
              <a:t>1</a:t>
            </a:r>
            <a:r>
              <a:rPr lang="zh-CN" altLang="zh-CN" dirty="0" smtClean="0"/>
              <a:t>）这天通过收费站的大型车、中型车、小型车各有多少辆？（</a:t>
            </a:r>
            <a:r>
              <a:rPr lang="en-US" altLang="zh-CN" dirty="0" smtClean="0"/>
              <a:t>2</a:t>
            </a:r>
            <a:r>
              <a:rPr lang="zh-CN" altLang="zh-CN" dirty="0" smtClean="0"/>
              <a:t>）这天的收费总数是多少元？</a:t>
            </a:r>
            <a:endParaRPr lang="zh-CN" altLang="en-US" dirty="0"/>
          </a:p>
        </p:txBody>
      </p:sp>
      <p:sp>
        <p:nvSpPr>
          <p:cNvPr id="4" name="矩形 3"/>
          <p:cNvSpPr/>
          <p:nvPr/>
        </p:nvSpPr>
        <p:spPr>
          <a:xfrm>
            <a:off x="1043608" y="6273225"/>
            <a:ext cx="7488832" cy="523220"/>
          </a:xfrm>
          <a:prstGeom prst="rect">
            <a:avLst/>
          </a:prstGeom>
        </p:spPr>
        <p:txBody>
          <a:bodyPr wrap="square">
            <a:spAutoFit/>
          </a:bodyPr>
          <a:lstStyle/>
          <a:p>
            <a:r>
              <a:rPr lang="en-US" altLang="zh-CN" sz="2800" dirty="0" smtClean="0">
                <a:sym typeface="Wingdings" pitchFamily="2" charset="2"/>
              </a:rPr>
              <a:t>x</a:t>
            </a:r>
            <a:r>
              <a:rPr lang="zh-CN" altLang="en-US" sz="2800" dirty="0" smtClean="0">
                <a:sym typeface="Wingdings" pitchFamily="2" charset="2"/>
              </a:rPr>
              <a:t>：</a:t>
            </a:r>
            <a:r>
              <a:rPr lang="en-US" altLang="zh-CN" sz="2800" dirty="0" smtClean="0">
                <a:sym typeface="Wingdings" pitchFamily="2" charset="2"/>
              </a:rPr>
              <a:t>(</a:t>
            </a:r>
            <a:r>
              <a:rPr lang="en-US" altLang="zh-CN" sz="2800" dirty="0" smtClean="0"/>
              <a:t>x+270)=300:330, x:270=300:30, x=2700</a:t>
            </a:r>
            <a:endParaRPr lang="zh-CN" altLang="en-US" sz="2800" dirty="0"/>
          </a:p>
        </p:txBody>
      </p:sp>
      <p:sp>
        <p:nvSpPr>
          <p:cNvPr id="5" name="TextBox 4"/>
          <p:cNvSpPr txBox="1"/>
          <p:nvPr/>
        </p:nvSpPr>
        <p:spPr>
          <a:xfrm>
            <a:off x="899592" y="3645024"/>
            <a:ext cx="7560840" cy="584775"/>
          </a:xfrm>
          <a:prstGeom prst="rect">
            <a:avLst/>
          </a:prstGeom>
          <a:noFill/>
        </p:spPr>
        <p:txBody>
          <a:bodyPr wrap="square" rtlCol="0">
            <a:spAutoFit/>
          </a:bodyPr>
          <a:lstStyle/>
          <a:p>
            <a:r>
              <a:rPr lang="zh-CN" altLang="en-US" sz="3200" dirty="0" smtClean="0"/>
              <a:t>牵涉到两个比：数量之比，收费之比。</a:t>
            </a:r>
            <a:endParaRPr lang="zh-CN" altLang="en-US" sz="3200" dirty="0"/>
          </a:p>
        </p:txBody>
      </p:sp>
      <p:graphicFrame>
        <p:nvGraphicFramePr>
          <p:cNvPr id="6" name="表格 5"/>
          <p:cNvGraphicFramePr>
            <a:graphicFrameLocks noGrp="1"/>
          </p:cNvGraphicFramePr>
          <p:nvPr/>
        </p:nvGraphicFramePr>
        <p:xfrm>
          <a:off x="1043608" y="4293096"/>
          <a:ext cx="6096000" cy="18542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endParaRPr lang="zh-CN" altLang="en-US" dirty="0"/>
                    </a:p>
                  </a:txBody>
                  <a:tcPr/>
                </a:tc>
                <a:tc>
                  <a:txBody>
                    <a:bodyPr/>
                    <a:lstStyle/>
                    <a:p>
                      <a:r>
                        <a:rPr lang="zh-CN" altLang="en-US" dirty="0" smtClean="0"/>
                        <a:t>大型车</a:t>
                      </a:r>
                      <a:endParaRPr lang="zh-CN" altLang="en-US" dirty="0"/>
                    </a:p>
                  </a:txBody>
                  <a:tcPr/>
                </a:tc>
                <a:tc>
                  <a:txBody>
                    <a:bodyPr/>
                    <a:lstStyle/>
                    <a:p>
                      <a:r>
                        <a:rPr lang="zh-CN" altLang="en-US" dirty="0" smtClean="0"/>
                        <a:t>中型车</a:t>
                      </a:r>
                      <a:endParaRPr lang="zh-CN" altLang="en-US" dirty="0"/>
                    </a:p>
                  </a:txBody>
                  <a:tcPr/>
                </a:tc>
                <a:tc>
                  <a:txBody>
                    <a:bodyPr/>
                    <a:lstStyle/>
                    <a:p>
                      <a:r>
                        <a:rPr lang="zh-CN" altLang="en-US" dirty="0" smtClean="0"/>
                        <a:t>小型车</a:t>
                      </a:r>
                      <a:endParaRPr lang="zh-CN" altLang="en-US" dirty="0"/>
                    </a:p>
                  </a:txBody>
                  <a:tcPr/>
                </a:tc>
              </a:tr>
              <a:tr h="370840">
                <a:tc>
                  <a:txBody>
                    <a:bodyPr/>
                    <a:lstStyle/>
                    <a:p>
                      <a:r>
                        <a:rPr lang="zh-CN" altLang="en-US" dirty="0" smtClean="0"/>
                        <a:t>收费标准</a:t>
                      </a:r>
                      <a:endParaRPr lang="zh-CN" altLang="en-US" dirty="0"/>
                    </a:p>
                  </a:txBody>
                  <a:tcPr/>
                </a:tc>
                <a:tc>
                  <a:txBody>
                    <a:bodyPr/>
                    <a:lstStyle/>
                    <a:p>
                      <a:r>
                        <a:rPr lang="en-US" altLang="zh-CN" dirty="0" smtClean="0"/>
                        <a:t>30</a:t>
                      </a:r>
                      <a:endParaRPr lang="zh-CN" altLang="en-US" dirty="0"/>
                    </a:p>
                  </a:txBody>
                  <a:tcPr/>
                </a:tc>
                <a:tc>
                  <a:txBody>
                    <a:bodyPr/>
                    <a:lstStyle/>
                    <a:p>
                      <a:r>
                        <a:rPr lang="en-US" altLang="zh-CN" dirty="0" smtClean="0"/>
                        <a:t>15</a:t>
                      </a:r>
                      <a:endParaRPr lang="zh-CN" altLang="en-US" dirty="0"/>
                    </a:p>
                  </a:txBody>
                  <a:tcPr/>
                </a:tc>
                <a:tc>
                  <a:txBody>
                    <a:bodyPr/>
                    <a:lstStyle/>
                    <a:p>
                      <a:r>
                        <a:rPr lang="en-US" altLang="zh-CN" dirty="0" smtClean="0"/>
                        <a:t>10</a:t>
                      </a:r>
                      <a:endParaRPr lang="zh-CN" altLang="en-US" dirty="0"/>
                    </a:p>
                  </a:txBody>
                  <a:tcPr/>
                </a:tc>
              </a:tr>
              <a:tr h="370840">
                <a:tc>
                  <a:txBody>
                    <a:bodyPr/>
                    <a:lstStyle/>
                    <a:p>
                      <a:r>
                        <a:rPr lang="zh-CN" altLang="en-US" dirty="0" smtClean="0"/>
                        <a:t>数量之比</a:t>
                      </a:r>
                      <a:endParaRPr lang="zh-CN" altLang="en-US" dirty="0"/>
                    </a:p>
                  </a:txBody>
                  <a:tcPr/>
                </a:tc>
                <a:tc>
                  <a:txBody>
                    <a:bodyPr/>
                    <a:lstStyle/>
                    <a:p>
                      <a:r>
                        <a:rPr lang="en-US" altLang="zh-CN" dirty="0" smtClean="0"/>
                        <a:t>10</a:t>
                      </a:r>
                      <a:r>
                        <a:rPr lang="zh-CN" altLang="en-US" dirty="0" smtClean="0"/>
                        <a:t>：</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33</a:t>
                      </a:r>
                      <a:endParaRPr lang="zh-CN" altLang="en-US" dirty="0"/>
                    </a:p>
                  </a:txBody>
                  <a:tcPr/>
                </a:tc>
              </a:tr>
              <a:tr h="370840">
                <a:tc>
                  <a:txBody>
                    <a:bodyPr/>
                    <a:lstStyle/>
                    <a:p>
                      <a:r>
                        <a:rPr lang="zh-CN" altLang="en-US" dirty="0" smtClean="0"/>
                        <a:t>收费之比</a:t>
                      </a:r>
                      <a:endParaRPr lang="zh-CN" altLang="en-US" dirty="0"/>
                    </a:p>
                  </a:txBody>
                  <a:tcPr/>
                </a:tc>
                <a:tc>
                  <a:txBody>
                    <a:bodyPr/>
                    <a:lstStyle/>
                    <a:p>
                      <a:r>
                        <a:rPr lang="en-US" altLang="zh-CN" dirty="0" smtClean="0"/>
                        <a:t>300</a:t>
                      </a:r>
                      <a:r>
                        <a:rPr lang="zh-CN" altLang="en-US" dirty="0" smtClean="0"/>
                        <a:t>：</a:t>
                      </a:r>
                      <a:endParaRPr lang="zh-CN" altLang="en-US" dirty="0"/>
                    </a:p>
                  </a:txBody>
                  <a:tcPr/>
                </a:tc>
                <a:tc>
                  <a:txBody>
                    <a:bodyPr/>
                    <a:lstStyle/>
                    <a:p>
                      <a:r>
                        <a:rPr lang="en-US" altLang="zh-CN" dirty="0" smtClean="0"/>
                        <a:t>180</a:t>
                      </a:r>
                      <a:r>
                        <a:rPr lang="zh-CN" altLang="en-US" dirty="0" smtClean="0"/>
                        <a:t>：</a:t>
                      </a:r>
                      <a:endParaRPr lang="zh-CN" altLang="en-US" dirty="0"/>
                    </a:p>
                  </a:txBody>
                  <a:tcPr/>
                </a:tc>
                <a:tc>
                  <a:txBody>
                    <a:bodyPr/>
                    <a:lstStyle/>
                    <a:p>
                      <a:r>
                        <a:rPr lang="en-US" altLang="zh-CN" dirty="0" smtClean="0"/>
                        <a:t>330</a:t>
                      </a:r>
                      <a:endParaRPr lang="zh-CN" altLang="en-US" dirty="0"/>
                    </a:p>
                  </a:txBody>
                  <a:tcPr/>
                </a:tc>
              </a:tr>
              <a:tr h="370840">
                <a:tc>
                  <a:txBody>
                    <a:bodyPr/>
                    <a:lstStyle/>
                    <a:p>
                      <a:r>
                        <a:rPr lang="zh-CN" altLang="en-US" dirty="0" smtClean="0"/>
                        <a:t>假设</a:t>
                      </a:r>
                      <a:endParaRPr lang="zh-CN" altLang="en-US" dirty="0"/>
                    </a:p>
                  </a:txBody>
                  <a:tcPr/>
                </a:tc>
                <a:tc>
                  <a:txBody>
                    <a:bodyPr/>
                    <a:lstStyle/>
                    <a:p>
                      <a:r>
                        <a:rPr lang="en-US" altLang="zh-CN" dirty="0" smtClean="0"/>
                        <a:t>x</a:t>
                      </a:r>
                      <a:endParaRPr lang="zh-CN" altLang="en-US" dirty="0"/>
                    </a:p>
                  </a:txBody>
                  <a:tcPr/>
                </a:tc>
                <a:tc>
                  <a:txBody>
                    <a:bodyPr/>
                    <a:lstStyle/>
                    <a:p>
                      <a:endParaRPr lang="zh-CN" altLang="en-US" dirty="0"/>
                    </a:p>
                  </a:txBody>
                  <a:tcPr/>
                </a:tc>
                <a:tc>
                  <a:txBody>
                    <a:bodyPr/>
                    <a:lstStyle/>
                    <a:p>
                      <a:r>
                        <a:rPr lang="en-US" altLang="zh-CN" dirty="0" smtClean="0"/>
                        <a:t>x+270</a:t>
                      </a:r>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多重比例</a:t>
            </a:r>
            <a:endParaRPr lang="zh-CN" altLang="en-US" dirty="0"/>
          </a:p>
        </p:txBody>
      </p:sp>
      <p:sp>
        <p:nvSpPr>
          <p:cNvPr id="3" name="内容占位符 2"/>
          <p:cNvSpPr>
            <a:spLocks noGrp="1"/>
          </p:cNvSpPr>
          <p:nvPr>
            <p:ph idx="1"/>
          </p:nvPr>
        </p:nvSpPr>
        <p:spPr>
          <a:xfrm>
            <a:off x="457200" y="1600200"/>
            <a:ext cx="8229600" cy="2188840"/>
          </a:xfrm>
        </p:spPr>
        <p:txBody>
          <a:bodyPr>
            <a:normAutofit fontScale="85000" lnSpcReduction="20000"/>
          </a:bodyPr>
          <a:lstStyle/>
          <a:p>
            <a:pPr lvl="0">
              <a:buNone/>
            </a:pPr>
            <a:r>
              <a:rPr lang="zh-CN" altLang="en-US" b="1" dirty="0" smtClean="0"/>
              <a:t>例</a:t>
            </a:r>
            <a:r>
              <a:rPr lang="en-US" altLang="zh-CN" b="1" dirty="0" smtClean="0"/>
              <a:t>10  </a:t>
            </a:r>
            <a:r>
              <a:rPr lang="zh-CN" altLang="zh-CN" dirty="0" smtClean="0"/>
              <a:t>将一堆糖果全部分给甲、乙、丙三个小朋友．原计划甲、乙、丙三人所得糖果数的比为</a:t>
            </a:r>
            <a:r>
              <a:rPr lang="en-US" altLang="zh-CN" dirty="0" smtClean="0"/>
              <a:t>5:4:3</a:t>
            </a:r>
            <a:r>
              <a:rPr lang="zh-CN" altLang="en-US" dirty="0" smtClean="0"/>
              <a:t>，</a:t>
            </a:r>
            <a:r>
              <a:rPr lang="zh-CN" altLang="zh-CN" dirty="0" smtClean="0"/>
              <a:t>实际上，甲、乙、丙三人所得糖果数的比为</a:t>
            </a:r>
            <a:r>
              <a:rPr lang="en-US" altLang="zh-CN" dirty="0" smtClean="0"/>
              <a:t>7:6:5</a:t>
            </a:r>
            <a:r>
              <a:rPr lang="zh-CN" altLang="zh-CN" dirty="0" smtClean="0"/>
              <a:t>，其中有一位小朋友比原计划多得了</a:t>
            </a:r>
            <a:r>
              <a:rPr lang="en-US" altLang="zh-CN" dirty="0" smtClean="0"/>
              <a:t> 15</a:t>
            </a:r>
            <a:r>
              <a:rPr lang="zh-CN" altLang="zh-CN" dirty="0" smtClean="0"/>
              <a:t>块糖果．那么这位小朋友是</a:t>
            </a:r>
            <a:r>
              <a:rPr lang="en-US" altLang="zh-CN" u="sng" dirty="0" smtClean="0"/>
              <a:t>        </a:t>
            </a:r>
            <a:r>
              <a:rPr lang="en-US" altLang="zh-CN" dirty="0" smtClean="0"/>
              <a:t>(</a:t>
            </a:r>
            <a:r>
              <a:rPr lang="zh-CN" altLang="zh-CN" dirty="0" smtClean="0"/>
              <a:t>填“甲”、“乙”或“丙”</a:t>
            </a:r>
            <a:r>
              <a:rPr lang="en-US" altLang="zh-CN" dirty="0" smtClean="0"/>
              <a:t>)</a:t>
            </a:r>
            <a:r>
              <a:rPr lang="zh-CN" altLang="zh-CN" dirty="0" smtClean="0"/>
              <a:t>，他实际所得的糖果数为</a:t>
            </a:r>
            <a:r>
              <a:rPr lang="en-US" altLang="zh-CN" u="sng" dirty="0" smtClean="0"/>
              <a:t>        </a:t>
            </a:r>
            <a:r>
              <a:rPr lang="zh-CN" altLang="zh-CN" dirty="0" smtClean="0"/>
              <a:t>块</a:t>
            </a:r>
            <a:endParaRPr lang="zh-CN" altLang="en-US" dirty="0"/>
          </a:p>
        </p:txBody>
      </p:sp>
      <p:sp>
        <p:nvSpPr>
          <p:cNvPr id="4" name="矩形 3"/>
          <p:cNvSpPr/>
          <p:nvPr/>
        </p:nvSpPr>
        <p:spPr>
          <a:xfrm>
            <a:off x="1115616" y="4725144"/>
            <a:ext cx="7704856" cy="1815882"/>
          </a:xfrm>
          <a:prstGeom prst="rect">
            <a:avLst/>
          </a:prstGeom>
        </p:spPr>
        <p:txBody>
          <a:bodyPr wrap="square">
            <a:spAutoFit/>
          </a:bodyPr>
          <a:lstStyle/>
          <a:p>
            <a:r>
              <a:rPr lang="zh-CN" altLang="en-US" sz="2800" dirty="0" smtClean="0"/>
              <a:t>甲：</a:t>
            </a:r>
            <a:r>
              <a:rPr lang="en-US" altLang="zh-CN" sz="2800" dirty="0" smtClean="0"/>
              <a:t>5/12</a:t>
            </a:r>
            <a:r>
              <a:rPr lang="en-US" altLang="zh-CN" sz="2800" dirty="0" smtClean="0">
                <a:sym typeface="Wingdings" pitchFamily="2" charset="2"/>
              </a:rPr>
              <a:t>7/18 </a:t>
            </a:r>
            <a:r>
              <a:rPr lang="zh-CN" altLang="en-US" sz="2800" dirty="0" smtClean="0">
                <a:sym typeface="Wingdings" pitchFamily="2" charset="2"/>
              </a:rPr>
              <a:t>减少</a:t>
            </a:r>
            <a:endParaRPr lang="en-US" altLang="zh-CN" sz="2800" dirty="0" smtClean="0">
              <a:sym typeface="Wingdings" pitchFamily="2" charset="2"/>
            </a:endParaRPr>
          </a:p>
          <a:p>
            <a:r>
              <a:rPr lang="zh-CN" altLang="en-US" sz="2800" dirty="0" smtClean="0">
                <a:sym typeface="Wingdings" pitchFamily="2" charset="2"/>
              </a:rPr>
              <a:t>乙：</a:t>
            </a:r>
            <a:r>
              <a:rPr lang="en-US" altLang="zh-CN" sz="2800" dirty="0" smtClean="0">
                <a:sym typeface="Wingdings" pitchFamily="2" charset="2"/>
              </a:rPr>
              <a:t>4/126/18 </a:t>
            </a:r>
            <a:r>
              <a:rPr lang="zh-CN" altLang="en-US" sz="2800" dirty="0" smtClean="0">
                <a:sym typeface="Wingdings" pitchFamily="2" charset="2"/>
              </a:rPr>
              <a:t>不变</a:t>
            </a:r>
            <a:endParaRPr lang="en-US" altLang="zh-CN" sz="2800" dirty="0" smtClean="0">
              <a:sym typeface="Wingdings" pitchFamily="2" charset="2"/>
            </a:endParaRPr>
          </a:p>
          <a:p>
            <a:r>
              <a:rPr lang="zh-CN" altLang="en-US" sz="2800" dirty="0" smtClean="0">
                <a:sym typeface="Wingdings" pitchFamily="2" charset="2"/>
              </a:rPr>
              <a:t>丙：</a:t>
            </a:r>
            <a:r>
              <a:rPr lang="en-US" altLang="zh-CN" sz="2800" dirty="0" smtClean="0">
                <a:sym typeface="Wingdings" pitchFamily="2" charset="2"/>
              </a:rPr>
              <a:t>3/125/18 </a:t>
            </a:r>
            <a:r>
              <a:rPr lang="zh-CN" altLang="en-US" sz="2800" dirty="0" smtClean="0">
                <a:sym typeface="Wingdings" pitchFamily="2" charset="2"/>
              </a:rPr>
              <a:t>增加，   </a:t>
            </a:r>
            <a:endParaRPr lang="en-US" altLang="zh-CN" sz="2800" dirty="0" smtClean="0">
              <a:sym typeface="Wingdings" pitchFamily="2" charset="2"/>
            </a:endParaRPr>
          </a:p>
          <a:p>
            <a:r>
              <a:rPr lang="en-US" altLang="zh-CN" sz="2800" dirty="0" smtClean="0">
                <a:sym typeface="Wingdings" pitchFamily="2" charset="2"/>
              </a:rPr>
              <a:t>15÷(5/18-3/12)=540</a:t>
            </a:r>
            <a:r>
              <a:rPr lang="zh-CN" altLang="en-US" sz="2800" dirty="0" smtClean="0">
                <a:sym typeface="Wingdings" pitchFamily="2" charset="2"/>
              </a:rPr>
              <a:t>为糖果总数。</a:t>
            </a:r>
            <a:endParaRPr lang="zh-CN" altLang="en-US" sz="2800" dirty="0"/>
          </a:p>
        </p:txBody>
      </p:sp>
      <p:sp>
        <p:nvSpPr>
          <p:cNvPr id="5" name="TextBox 4"/>
          <p:cNvSpPr txBox="1"/>
          <p:nvPr/>
        </p:nvSpPr>
        <p:spPr>
          <a:xfrm>
            <a:off x="971600" y="3717032"/>
            <a:ext cx="7560840" cy="954107"/>
          </a:xfrm>
          <a:prstGeom prst="rect">
            <a:avLst/>
          </a:prstGeom>
          <a:noFill/>
        </p:spPr>
        <p:txBody>
          <a:bodyPr wrap="square" rtlCol="0">
            <a:spAutoFit/>
          </a:bodyPr>
          <a:lstStyle/>
          <a:p>
            <a:r>
              <a:rPr lang="zh-CN" altLang="en-US" sz="2800" dirty="0" smtClean="0"/>
              <a:t>通过分析各自所占比例的变化，可发现：甲少了，乙不变，丙多了。</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多重比例</a:t>
            </a:r>
            <a:endParaRPr lang="zh-CN" altLang="en-US" dirty="0"/>
          </a:p>
        </p:txBody>
      </p:sp>
      <p:sp>
        <p:nvSpPr>
          <p:cNvPr id="3" name="内容占位符 2"/>
          <p:cNvSpPr>
            <a:spLocks noGrp="1"/>
          </p:cNvSpPr>
          <p:nvPr>
            <p:ph idx="1"/>
          </p:nvPr>
        </p:nvSpPr>
        <p:spPr>
          <a:xfrm>
            <a:off x="457200" y="1340768"/>
            <a:ext cx="8229600" cy="2188840"/>
          </a:xfrm>
        </p:spPr>
        <p:txBody>
          <a:bodyPr>
            <a:normAutofit fontScale="85000" lnSpcReduction="10000"/>
          </a:bodyPr>
          <a:lstStyle/>
          <a:p>
            <a:pPr>
              <a:buNone/>
            </a:pPr>
            <a:r>
              <a:rPr lang="zh-CN" altLang="en-US" b="1" dirty="0" smtClean="0"/>
              <a:t>例</a:t>
            </a:r>
            <a:r>
              <a:rPr lang="en-US" altLang="zh-CN" b="1" dirty="0" smtClean="0"/>
              <a:t>11</a:t>
            </a:r>
            <a:r>
              <a:rPr lang="zh-CN" altLang="zh-CN" dirty="0" smtClean="0"/>
              <a:t>北京中学生运动会男女运动员比例为</a:t>
            </a:r>
            <a:r>
              <a:rPr lang="en-US" altLang="zh-CN" dirty="0" smtClean="0"/>
              <a:t> 19:12</a:t>
            </a:r>
            <a:r>
              <a:rPr lang="zh-CN" altLang="zh-CN" dirty="0" smtClean="0"/>
              <a:t>，组委会决定增加女子艺术体操项目，这样男女运动员比例变为</a:t>
            </a:r>
            <a:r>
              <a:rPr lang="en-US" altLang="zh-CN" dirty="0" smtClean="0"/>
              <a:t>20:13 </a:t>
            </a:r>
            <a:r>
              <a:rPr lang="zh-CN" altLang="zh-CN" dirty="0" smtClean="0"/>
              <a:t>；后来又决定增加男子象棋项目，男女比例变为</a:t>
            </a:r>
            <a:r>
              <a:rPr lang="en-US" altLang="zh-CN" dirty="0" smtClean="0"/>
              <a:t>30:19 ,</a:t>
            </a:r>
            <a:r>
              <a:rPr lang="zh-CN" altLang="zh-CN" dirty="0" smtClean="0"/>
              <a:t>已知男子象棋项目运动员比女子艺术体操运动员多</a:t>
            </a:r>
            <a:r>
              <a:rPr lang="en-US" altLang="zh-CN" dirty="0" smtClean="0"/>
              <a:t> 15</a:t>
            </a:r>
            <a:r>
              <a:rPr lang="zh-CN" altLang="zh-CN" dirty="0" smtClean="0"/>
              <a:t>人，则总运动员人数为多少？</a:t>
            </a:r>
            <a:endParaRPr lang="zh-CN" altLang="en-US" dirty="0"/>
          </a:p>
        </p:txBody>
      </p:sp>
      <p:sp>
        <p:nvSpPr>
          <p:cNvPr id="4" name="矩形 3"/>
          <p:cNvSpPr/>
          <p:nvPr/>
        </p:nvSpPr>
        <p:spPr>
          <a:xfrm>
            <a:off x="2771800" y="4509120"/>
            <a:ext cx="6048672" cy="2308324"/>
          </a:xfrm>
          <a:prstGeom prst="rect">
            <a:avLst/>
          </a:prstGeom>
        </p:spPr>
        <p:txBody>
          <a:bodyPr wrap="square">
            <a:spAutoFit/>
          </a:bodyPr>
          <a:lstStyle/>
          <a:p>
            <a:r>
              <a:rPr lang="zh-CN" altLang="en-US" sz="2400" dirty="0" smtClean="0"/>
              <a:t>增加</a:t>
            </a:r>
            <a:r>
              <a:rPr lang="en-US" altLang="zh-CN" sz="2400" dirty="0" smtClean="0"/>
              <a:t>a</a:t>
            </a:r>
            <a:r>
              <a:rPr lang="zh-CN" altLang="en-US" sz="2400" dirty="0" smtClean="0"/>
              <a:t>名女子艺术体操运动员后，有</a:t>
            </a:r>
            <a:r>
              <a:rPr lang="en-US" altLang="zh-CN" sz="2400" dirty="0" smtClean="0"/>
              <a:t>19t/(12t+a)=20/13 </a:t>
            </a:r>
            <a:r>
              <a:rPr lang="en-US" altLang="zh-CN" sz="2400" dirty="0" smtClean="0">
                <a:sym typeface="Wingdings" pitchFamily="2" charset="2"/>
              </a:rPr>
              <a:t>7t=20a</a:t>
            </a:r>
            <a:r>
              <a:rPr lang="en-US" altLang="zh-CN" sz="2400" dirty="0" smtClean="0"/>
              <a:t>;</a:t>
            </a:r>
          </a:p>
          <a:p>
            <a:r>
              <a:rPr lang="zh-CN" altLang="en-US" sz="2400" dirty="0" smtClean="0"/>
              <a:t>再增加</a:t>
            </a:r>
            <a:r>
              <a:rPr lang="en-US" altLang="zh-CN" sz="2400" dirty="0" smtClean="0"/>
              <a:t>a+15</a:t>
            </a:r>
            <a:r>
              <a:rPr lang="zh-CN" altLang="en-US" sz="2400" dirty="0" smtClean="0"/>
              <a:t>名男子象棋运动员后，有（</a:t>
            </a:r>
            <a:r>
              <a:rPr lang="en-US" altLang="zh-CN" sz="2400" dirty="0" smtClean="0"/>
              <a:t>19t+a+15)/(12t+a)=30/19 </a:t>
            </a:r>
            <a:r>
              <a:rPr lang="en-US" altLang="zh-CN" sz="2400" dirty="0" smtClean="0">
                <a:sym typeface="Wingdings" pitchFamily="2" charset="2"/>
              </a:rPr>
              <a:t>t=11a-285</a:t>
            </a:r>
          </a:p>
          <a:p>
            <a:r>
              <a:rPr lang="zh-CN" altLang="en-US" sz="2400" dirty="0" smtClean="0"/>
              <a:t>解得：</a:t>
            </a:r>
            <a:r>
              <a:rPr lang="en-US" altLang="zh-CN" sz="2400" dirty="0" smtClean="0"/>
              <a:t>a=35</a:t>
            </a:r>
            <a:r>
              <a:rPr lang="zh-CN" altLang="en-US" sz="2400" dirty="0" smtClean="0"/>
              <a:t>，</a:t>
            </a:r>
            <a:r>
              <a:rPr lang="en-US" altLang="zh-CN" sz="2400" dirty="0" smtClean="0"/>
              <a:t>t=100</a:t>
            </a:r>
            <a:r>
              <a:rPr lang="zh-CN" altLang="en-US" sz="2400" dirty="0" smtClean="0"/>
              <a:t>；</a:t>
            </a:r>
            <a:endParaRPr lang="en-US" altLang="zh-CN" sz="2400" dirty="0" smtClean="0"/>
          </a:p>
          <a:p>
            <a:r>
              <a:rPr lang="zh-CN" altLang="en-US" sz="2400" dirty="0" smtClean="0"/>
              <a:t>总人数</a:t>
            </a:r>
            <a:r>
              <a:rPr lang="en-US" altLang="zh-CN" sz="2400" dirty="0" smtClean="0"/>
              <a:t>31t+2a+15=3185</a:t>
            </a:r>
            <a:endParaRPr lang="zh-CN" altLang="en-US" sz="2400" dirty="0"/>
          </a:p>
        </p:txBody>
      </p:sp>
      <p:sp>
        <p:nvSpPr>
          <p:cNvPr id="5" name="TextBox 4"/>
          <p:cNvSpPr txBox="1"/>
          <p:nvPr/>
        </p:nvSpPr>
        <p:spPr>
          <a:xfrm>
            <a:off x="2771800" y="3750131"/>
            <a:ext cx="5760640" cy="830997"/>
          </a:xfrm>
          <a:prstGeom prst="rect">
            <a:avLst/>
          </a:prstGeom>
          <a:noFill/>
        </p:spPr>
        <p:txBody>
          <a:bodyPr wrap="square" rtlCol="0">
            <a:spAutoFit/>
          </a:bodyPr>
          <a:lstStyle/>
          <a:p>
            <a:r>
              <a:rPr lang="zh-CN" altLang="en-US" sz="2400" dirty="0" smtClean="0"/>
              <a:t>不妨设原有男运动员</a:t>
            </a:r>
            <a:r>
              <a:rPr lang="en-US" altLang="zh-CN" sz="2400" dirty="0" smtClean="0"/>
              <a:t>x=19t</a:t>
            </a:r>
            <a:r>
              <a:rPr lang="zh-CN" altLang="en-US" sz="2400" dirty="0" smtClean="0"/>
              <a:t>，女运动员</a:t>
            </a:r>
            <a:r>
              <a:rPr lang="en-US" altLang="zh-CN" sz="2400" dirty="0" smtClean="0"/>
              <a:t>y=12t</a:t>
            </a:r>
            <a:r>
              <a:rPr lang="zh-CN" altLang="en-US" sz="2400" dirty="0" smtClean="0"/>
              <a:t>；</a:t>
            </a:r>
            <a:endParaRPr lang="zh-CN" altLang="en-US" sz="2400" dirty="0"/>
          </a:p>
        </p:txBody>
      </p:sp>
      <p:graphicFrame>
        <p:nvGraphicFramePr>
          <p:cNvPr id="6" name="表格 5"/>
          <p:cNvGraphicFramePr>
            <a:graphicFrameLocks noGrp="1"/>
          </p:cNvGraphicFramePr>
          <p:nvPr/>
        </p:nvGraphicFramePr>
        <p:xfrm>
          <a:off x="323528" y="3861048"/>
          <a:ext cx="2376264" cy="2225040"/>
        </p:xfrm>
        <a:graphic>
          <a:graphicData uri="http://schemas.openxmlformats.org/drawingml/2006/table">
            <a:tbl>
              <a:tblPr firstRow="1" bandRow="1">
                <a:tableStyleId>{5C22544A-7EE6-4342-B048-85BDC9FD1C3A}</a:tableStyleId>
              </a:tblPr>
              <a:tblGrid>
                <a:gridCol w="405703"/>
                <a:gridCol w="890440"/>
                <a:gridCol w="1080121"/>
              </a:tblGrid>
              <a:tr h="370840">
                <a:tc>
                  <a:txBody>
                    <a:bodyPr/>
                    <a:lstStyle/>
                    <a:p>
                      <a:endParaRPr lang="zh-CN" altLang="en-US" dirty="0"/>
                    </a:p>
                  </a:txBody>
                  <a:tcPr/>
                </a:tc>
                <a:tc>
                  <a:txBody>
                    <a:bodyPr/>
                    <a:lstStyle/>
                    <a:p>
                      <a:r>
                        <a:rPr lang="zh-CN" altLang="en-US" dirty="0" smtClean="0"/>
                        <a:t>男</a:t>
                      </a:r>
                      <a:r>
                        <a:rPr lang="en-US" altLang="zh-CN" dirty="0" smtClean="0"/>
                        <a:t>x</a:t>
                      </a:r>
                      <a:endParaRPr lang="zh-CN" altLang="en-US" dirty="0"/>
                    </a:p>
                  </a:txBody>
                  <a:tcPr/>
                </a:tc>
                <a:tc>
                  <a:txBody>
                    <a:bodyPr/>
                    <a:lstStyle/>
                    <a:p>
                      <a:r>
                        <a:rPr lang="zh-CN" altLang="en-US" dirty="0" smtClean="0"/>
                        <a:t>女</a:t>
                      </a:r>
                      <a:r>
                        <a:rPr lang="en-US" altLang="zh-CN" dirty="0" smtClean="0"/>
                        <a:t>y</a:t>
                      </a:r>
                      <a:endParaRPr lang="zh-CN" altLang="en-US" dirty="0"/>
                    </a:p>
                  </a:txBody>
                  <a:tcPr/>
                </a:tc>
              </a:tr>
              <a:tr h="370840">
                <a:tc>
                  <a:txBody>
                    <a:bodyPr/>
                    <a:lstStyle/>
                    <a:p>
                      <a:endParaRPr lang="zh-CN" altLang="en-US" dirty="0"/>
                    </a:p>
                  </a:txBody>
                  <a:tcPr/>
                </a:tc>
                <a:tc>
                  <a:txBody>
                    <a:bodyPr/>
                    <a:lstStyle/>
                    <a:p>
                      <a:r>
                        <a:rPr lang="en-US" altLang="zh-CN" dirty="0" smtClean="0"/>
                        <a:t>19</a:t>
                      </a:r>
                      <a:r>
                        <a:rPr lang="zh-CN" altLang="en-US" dirty="0" smtClean="0"/>
                        <a:t>：</a:t>
                      </a:r>
                      <a:endParaRPr lang="zh-CN" altLang="en-US" dirty="0"/>
                    </a:p>
                  </a:txBody>
                  <a:tcPr/>
                </a:tc>
                <a:tc>
                  <a:txBody>
                    <a:bodyPr/>
                    <a:lstStyle/>
                    <a:p>
                      <a:r>
                        <a:rPr lang="en-US" altLang="zh-CN" dirty="0" smtClean="0"/>
                        <a:t>:12</a:t>
                      </a:r>
                      <a:endParaRPr lang="zh-CN" altLang="en-US" dirty="0"/>
                    </a:p>
                  </a:txBody>
                  <a:tcPr/>
                </a:tc>
              </a:tr>
              <a:tr h="370840">
                <a:tc>
                  <a:txBody>
                    <a:bodyPr/>
                    <a:lstStyle/>
                    <a:p>
                      <a:r>
                        <a:rPr lang="en-US" altLang="zh-CN" dirty="0" smtClean="0"/>
                        <a:t>+</a:t>
                      </a:r>
                      <a:endParaRPr lang="zh-CN" altLang="en-US" dirty="0"/>
                    </a:p>
                  </a:txBody>
                  <a:tcPr/>
                </a:tc>
                <a:tc>
                  <a:txBody>
                    <a:bodyPr/>
                    <a:lstStyle/>
                    <a:p>
                      <a:endParaRPr lang="zh-CN" altLang="en-US"/>
                    </a:p>
                  </a:txBody>
                  <a:tcPr/>
                </a:tc>
                <a:tc>
                  <a:txBody>
                    <a:bodyPr/>
                    <a:lstStyle/>
                    <a:p>
                      <a:r>
                        <a:rPr lang="en-US" altLang="zh-CN" dirty="0" smtClean="0"/>
                        <a:t>a</a:t>
                      </a:r>
                      <a:endParaRPr lang="zh-CN" altLang="en-US" dirty="0"/>
                    </a:p>
                  </a:txBody>
                  <a:tcPr/>
                </a:tc>
              </a:tr>
              <a:tr h="370840">
                <a:tc>
                  <a:txBody>
                    <a:bodyPr/>
                    <a:lstStyle/>
                    <a:p>
                      <a:endParaRPr lang="zh-CN" altLang="en-US"/>
                    </a:p>
                  </a:txBody>
                  <a:tcPr/>
                </a:tc>
                <a:tc>
                  <a:txBody>
                    <a:bodyPr/>
                    <a:lstStyle/>
                    <a:p>
                      <a:r>
                        <a:rPr lang="en-US" altLang="zh-CN" dirty="0" smtClean="0"/>
                        <a:t>20</a:t>
                      </a:r>
                      <a:r>
                        <a:rPr lang="zh-CN" altLang="en-US" dirty="0" smtClean="0"/>
                        <a:t>：</a:t>
                      </a:r>
                      <a:endParaRPr lang="zh-CN" altLang="en-US" dirty="0"/>
                    </a:p>
                  </a:txBody>
                  <a:tcPr/>
                </a:tc>
                <a:tc>
                  <a:txBody>
                    <a:bodyPr/>
                    <a:lstStyle/>
                    <a:p>
                      <a:r>
                        <a:rPr lang="en-US" altLang="zh-CN" dirty="0" smtClean="0"/>
                        <a:t>:13</a:t>
                      </a:r>
                      <a:endParaRPr lang="zh-CN" altLang="en-US" dirty="0"/>
                    </a:p>
                  </a:txBody>
                  <a:tcPr/>
                </a:tc>
              </a:tr>
              <a:tr h="370840">
                <a:tc>
                  <a:txBody>
                    <a:bodyPr/>
                    <a:lstStyle/>
                    <a:p>
                      <a:r>
                        <a:rPr lang="en-US" altLang="zh-CN" dirty="0" smtClean="0"/>
                        <a:t>+</a:t>
                      </a:r>
                      <a:endParaRPr lang="zh-CN" altLang="en-US" dirty="0"/>
                    </a:p>
                  </a:txBody>
                  <a:tcPr/>
                </a:tc>
                <a:tc>
                  <a:txBody>
                    <a:bodyPr/>
                    <a:lstStyle/>
                    <a:p>
                      <a:r>
                        <a:rPr lang="en-US" altLang="zh-CN" dirty="0" smtClean="0"/>
                        <a:t>a+15</a:t>
                      </a:r>
                      <a:endParaRPr lang="zh-CN" altLang="en-US" dirty="0"/>
                    </a:p>
                  </a:txBody>
                  <a:tcPr/>
                </a:tc>
                <a:tc>
                  <a:txBody>
                    <a:bodyPr/>
                    <a:lstStyle/>
                    <a:p>
                      <a:endParaRPr lang="zh-CN" altLang="en-US"/>
                    </a:p>
                  </a:txBody>
                  <a:tcPr/>
                </a:tc>
              </a:tr>
              <a:tr h="370840">
                <a:tc>
                  <a:txBody>
                    <a:bodyPr/>
                    <a:lstStyle/>
                    <a:p>
                      <a:endParaRPr lang="zh-CN" altLang="en-US"/>
                    </a:p>
                  </a:txBody>
                  <a:tcPr/>
                </a:tc>
                <a:tc>
                  <a:txBody>
                    <a:bodyPr/>
                    <a:lstStyle/>
                    <a:p>
                      <a:r>
                        <a:rPr lang="en-US" altLang="zh-CN" dirty="0" smtClean="0"/>
                        <a:t>30</a:t>
                      </a:r>
                      <a:r>
                        <a:rPr lang="zh-CN" altLang="en-US" dirty="0" smtClean="0"/>
                        <a:t>：</a:t>
                      </a:r>
                      <a:endParaRPr lang="zh-CN" altLang="en-US" dirty="0"/>
                    </a:p>
                  </a:txBody>
                  <a:tcPr/>
                </a:tc>
                <a:tc>
                  <a:txBody>
                    <a:bodyPr/>
                    <a:lstStyle/>
                    <a:p>
                      <a:r>
                        <a:rPr lang="en-US" altLang="zh-CN" dirty="0" smtClean="0"/>
                        <a:t>19</a:t>
                      </a:r>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列方程解应用题</a:t>
            </a:r>
            <a:endParaRPr lang="zh-CN" altLang="en-US" dirty="0"/>
          </a:p>
        </p:txBody>
      </p:sp>
      <p:sp>
        <p:nvSpPr>
          <p:cNvPr id="3" name="内容占位符 2"/>
          <p:cNvSpPr>
            <a:spLocks noGrp="1"/>
          </p:cNvSpPr>
          <p:nvPr>
            <p:ph idx="1"/>
          </p:nvPr>
        </p:nvSpPr>
        <p:spPr>
          <a:xfrm>
            <a:off x="457200" y="1600201"/>
            <a:ext cx="8229600" cy="2044823"/>
          </a:xfrm>
        </p:spPr>
        <p:txBody>
          <a:bodyPr>
            <a:normAutofit/>
          </a:bodyPr>
          <a:lstStyle/>
          <a:p>
            <a:pPr lvl="0">
              <a:buNone/>
            </a:pPr>
            <a:r>
              <a:rPr lang="zh-CN" altLang="en-US" sz="2400" b="1" dirty="0" smtClean="0"/>
              <a:t>例</a:t>
            </a:r>
            <a:r>
              <a:rPr lang="en-US" altLang="zh-CN" sz="2400" b="1" dirty="0" smtClean="0"/>
              <a:t>12  </a:t>
            </a:r>
            <a:r>
              <a:rPr lang="zh-CN" altLang="zh-CN" sz="2400" dirty="0" smtClean="0"/>
              <a:t>有甲、乙两块含铜率不同的合金，甲块重</a:t>
            </a:r>
            <a:r>
              <a:rPr lang="en-US" altLang="zh-CN" sz="2400" dirty="0" smtClean="0"/>
              <a:t> 6</a:t>
            </a:r>
            <a:r>
              <a:rPr lang="zh-CN" altLang="zh-CN" sz="2400" dirty="0" smtClean="0"/>
              <a:t>千克，乙块重</a:t>
            </a:r>
            <a:r>
              <a:rPr lang="en-US" altLang="zh-CN" sz="2400" dirty="0" smtClean="0"/>
              <a:t>4 </a:t>
            </a:r>
            <a:r>
              <a:rPr lang="zh-CN" altLang="zh-CN" sz="2400" dirty="0" smtClean="0"/>
              <a:t>千克，现在从甲、乙两块合金上各切下重量相等的一部分，将甲块上切下的部分与乙块的剩余的部分一起熔炼，再将乙块上切下的部分与甲块的剩余的部分一起熔炼，得到的两块新合金的含铜率相同，求切下的重量为</a:t>
            </a:r>
            <a:r>
              <a:rPr lang="en-US" altLang="zh-CN" sz="2400" dirty="0" smtClean="0"/>
              <a:t>________</a:t>
            </a:r>
            <a:r>
              <a:rPr lang="zh-CN" altLang="zh-CN" sz="2400" dirty="0" smtClean="0"/>
              <a:t>．</a:t>
            </a:r>
          </a:p>
          <a:p>
            <a:endParaRPr lang="zh-CN" altLang="en-US" sz="2400" dirty="0"/>
          </a:p>
        </p:txBody>
      </p:sp>
      <p:graphicFrame>
        <p:nvGraphicFramePr>
          <p:cNvPr id="4" name="表格 3"/>
          <p:cNvGraphicFramePr>
            <a:graphicFrameLocks noGrp="1"/>
          </p:cNvGraphicFramePr>
          <p:nvPr/>
        </p:nvGraphicFramePr>
        <p:xfrm>
          <a:off x="467544" y="3717032"/>
          <a:ext cx="3888432" cy="2595880"/>
        </p:xfrm>
        <a:graphic>
          <a:graphicData uri="http://schemas.openxmlformats.org/drawingml/2006/table">
            <a:tbl>
              <a:tblPr firstRow="1" bandRow="1">
                <a:tableStyleId>{5C22544A-7EE6-4342-B048-85BDC9FD1C3A}</a:tableStyleId>
              </a:tblPr>
              <a:tblGrid>
                <a:gridCol w="1091489"/>
                <a:gridCol w="1227926"/>
                <a:gridCol w="1569017"/>
              </a:tblGrid>
              <a:tr h="370840">
                <a:tc>
                  <a:txBody>
                    <a:bodyPr/>
                    <a:lstStyle/>
                    <a:p>
                      <a:endParaRPr lang="zh-CN" altLang="en-US" dirty="0"/>
                    </a:p>
                  </a:txBody>
                  <a:tcPr/>
                </a:tc>
                <a:tc>
                  <a:txBody>
                    <a:bodyPr/>
                    <a:lstStyle/>
                    <a:p>
                      <a:r>
                        <a:rPr lang="zh-CN" altLang="en-US" dirty="0" smtClean="0"/>
                        <a:t>甲块</a:t>
                      </a:r>
                      <a:endParaRPr lang="zh-CN" altLang="en-US" dirty="0"/>
                    </a:p>
                  </a:txBody>
                  <a:tcPr/>
                </a:tc>
                <a:tc>
                  <a:txBody>
                    <a:bodyPr/>
                    <a:lstStyle/>
                    <a:p>
                      <a:r>
                        <a:rPr lang="zh-CN" altLang="en-US" dirty="0" smtClean="0"/>
                        <a:t>乙块</a:t>
                      </a:r>
                      <a:endParaRPr lang="zh-CN" altLang="en-US" dirty="0"/>
                    </a:p>
                  </a:txBody>
                  <a:tcPr/>
                </a:tc>
              </a:tr>
              <a:tr h="370840">
                <a:tc>
                  <a:txBody>
                    <a:bodyPr/>
                    <a:lstStyle/>
                    <a:p>
                      <a:r>
                        <a:rPr lang="zh-CN" altLang="en-US" dirty="0" smtClean="0"/>
                        <a:t>初始</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4</a:t>
                      </a:r>
                      <a:endParaRPr lang="zh-CN" altLang="en-US" dirty="0"/>
                    </a:p>
                  </a:txBody>
                  <a:tcPr/>
                </a:tc>
              </a:tr>
              <a:tr h="370840">
                <a:tc>
                  <a:txBody>
                    <a:bodyPr/>
                    <a:lstStyle/>
                    <a:p>
                      <a:r>
                        <a:rPr lang="zh-CN" altLang="en-US" dirty="0" smtClean="0"/>
                        <a:t>含铜率</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r>
              <a:tr h="370840">
                <a:tc>
                  <a:txBody>
                    <a:bodyPr/>
                    <a:lstStyle/>
                    <a:p>
                      <a:r>
                        <a:rPr lang="zh-CN" altLang="en-US" dirty="0" smtClean="0"/>
                        <a:t>割下</a:t>
                      </a:r>
                      <a:endParaRPr lang="zh-CN" altLang="en-US" dirty="0"/>
                    </a:p>
                  </a:txBody>
                  <a:tcPr/>
                </a:tc>
                <a:tc>
                  <a:txBody>
                    <a:bodyPr/>
                    <a:lstStyle/>
                    <a:p>
                      <a:r>
                        <a:rPr lang="en-US" altLang="zh-CN" dirty="0" smtClean="0"/>
                        <a:t>x</a:t>
                      </a:r>
                      <a:endParaRPr lang="zh-CN" altLang="en-US" dirty="0"/>
                    </a:p>
                  </a:txBody>
                  <a:tcPr/>
                </a:tc>
                <a:tc>
                  <a:txBody>
                    <a:bodyPr/>
                    <a:lstStyle/>
                    <a:p>
                      <a:r>
                        <a:rPr lang="en-US" altLang="zh-CN" dirty="0" smtClean="0"/>
                        <a:t>x</a:t>
                      </a:r>
                      <a:endParaRPr lang="zh-CN" altLang="en-US" dirty="0"/>
                    </a:p>
                  </a:txBody>
                  <a:tcPr/>
                </a:tc>
              </a:tr>
              <a:tr h="370840">
                <a:tc>
                  <a:txBody>
                    <a:bodyPr/>
                    <a:lstStyle/>
                    <a:p>
                      <a:r>
                        <a:rPr lang="zh-CN" altLang="en-US" dirty="0" smtClean="0"/>
                        <a:t>剩下</a:t>
                      </a:r>
                      <a:endParaRPr lang="zh-CN" altLang="en-US" dirty="0"/>
                    </a:p>
                  </a:txBody>
                  <a:tcPr/>
                </a:tc>
                <a:tc>
                  <a:txBody>
                    <a:bodyPr/>
                    <a:lstStyle/>
                    <a:p>
                      <a:r>
                        <a:rPr lang="en-US" altLang="zh-CN" dirty="0" smtClean="0"/>
                        <a:t>6-x</a:t>
                      </a:r>
                      <a:endParaRPr lang="zh-CN" altLang="en-US" dirty="0"/>
                    </a:p>
                  </a:txBody>
                  <a:tcPr/>
                </a:tc>
                <a:tc>
                  <a:txBody>
                    <a:bodyPr/>
                    <a:lstStyle/>
                    <a:p>
                      <a:r>
                        <a:rPr lang="en-US" altLang="zh-CN" dirty="0" smtClean="0"/>
                        <a:t>4-x</a:t>
                      </a:r>
                      <a:endParaRPr lang="zh-CN" altLang="en-US" dirty="0"/>
                    </a:p>
                  </a:txBody>
                  <a:tcPr/>
                </a:tc>
              </a:tr>
              <a:tr h="370840">
                <a:tc>
                  <a:txBody>
                    <a:bodyPr/>
                    <a:lstStyle/>
                    <a:p>
                      <a:r>
                        <a:rPr lang="zh-CN" altLang="en-US" dirty="0" smtClean="0"/>
                        <a:t>含铜</a:t>
                      </a:r>
                      <a:endParaRPr lang="zh-CN" altLang="en-US" dirty="0"/>
                    </a:p>
                  </a:txBody>
                  <a:tcPr/>
                </a:tc>
                <a:tc>
                  <a:txBody>
                    <a:bodyPr/>
                    <a:lstStyle/>
                    <a:p>
                      <a:r>
                        <a:rPr lang="en-US" altLang="zh-CN" dirty="0" err="1" smtClean="0"/>
                        <a:t>bx</a:t>
                      </a:r>
                      <a:r>
                        <a:rPr lang="en-US" altLang="zh-CN" dirty="0" smtClean="0"/>
                        <a:t>+(6-x)a</a:t>
                      </a:r>
                      <a:endParaRPr lang="zh-CN" altLang="en-US" dirty="0"/>
                    </a:p>
                  </a:txBody>
                  <a:tcPr/>
                </a:tc>
                <a:tc>
                  <a:txBody>
                    <a:bodyPr/>
                    <a:lstStyle/>
                    <a:p>
                      <a:r>
                        <a:rPr lang="en-US" altLang="zh-CN" dirty="0" smtClean="0"/>
                        <a:t>ax+(4-x)b</a:t>
                      </a:r>
                      <a:endParaRPr lang="zh-CN" altLang="en-US" dirty="0"/>
                    </a:p>
                  </a:txBody>
                  <a:tcPr/>
                </a:tc>
              </a:tr>
              <a:tr h="370840">
                <a:tc>
                  <a:txBody>
                    <a:bodyPr/>
                    <a:lstStyle/>
                    <a:p>
                      <a:r>
                        <a:rPr lang="zh-CN" altLang="en-US" dirty="0" smtClean="0"/>
                        <a:t>含铜率</a:t>
                      </a:r>
                      <a:r>
                        <a:rPr lang="en-US" altLang="zh-CN" dirty="0" smtClean="0"/>
                        <a:t>t</a:t>
                      </a:r>
                      <a:endParaRPr lang="zh-CN" altLang="en-US" dirty="0"/>
                    </a:p>
                  </a:txBody>
                  <a:tcPr/>
                </a:tc>
                <a:tc>
                  <a:txBody>
                    <a:bodyPr/>
                    <a:lstStyle/>
                    <a:p>
                      <a:r>
                        <a:rPr lang="en-US" altLang="zh-CN" dirty="0" smtClean="0"/>
                        <a:t>6t</a:t>
                      </a:r>
                      <a:endParaRPr lang="zh-CN" altLang="en-US" dirty="0"/>
                    </a:p>
                  </a:txBody>
                  <a:tcPr/>
                </a:tc>
                <a:tc>
                  <a:txBody>
                    <a:bodyPr/>
                    <a:lstStyle/>
                    <a:p>
                      <a:r>
                        <a:rPr lang="en-US" altLang="zh-CN" dirty="0" smtClean="0"/>
                        <a:t>4t</a:t>
                      </a:r>
                      <a:endParaRPr lang="zh-CN" altLang="en-US" dirty="0"/>
                    </a:p>
                  </a:txBody>
                  <a:tcPr/>
                </a:tc>
              </a:tr>
            </a:tbl>
          </a:graphicData>
        </a:graphic>
      </p:graphicFrame>
      <p:graphicFrame>
        <p:nvGraphicFramePr>
          <p:cNvPr id="5" name="对象 4"/>
          <p:cNvGraphicFramePr>
            <a:graphicFrameLocks noChangeAspect="1"/>
          </p:cNvGraphicFramePr>
          <p:nvPr/>
        </p:nvGraphicFramePr>
        <p:xfrm>
          <a:off x="4572000" y="3861048"/>
          <a:ext cx="4277275" cy="2376264"/>
        </p:xfrm>
        <a:graphic>
          <a:graphicData uri="http://schemas.openxmlformats.org/presentationml/2006/ole">
            <p:oleObj spid="_x0000_s28674" name="Equation" r:id="rId3" imgW="2057400" imgH="11430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读书页码</a:t>
            </a:r>
            <a:endParaRPr lang="zh-CN" altLang="en-US" dirty="0"/>
          </a:p>
        </p:txBody>
      </p:sp>
      <p:sp>
        <p:nvSpPr>
          <p:cNvPr id="3" name="内容占位符 2"/>
          <p:cNvSpPr>
            <a:spLocks noGrp="1"/>
          </p:cNvSpPr>
          <p:nvPr>
            <p:ph idx="1"/>
          </p:nvPr>
        </p:nvSpPr>
        <p:spPr>
          <a:xfrm>
            <a:off x="457200" y="1600201"/>
            <a:ext cx="8229600" cy="2332856"/>
          </a:xfrm>
        </p:spPr>
        <p:txBody>
          <a:bodyPr/>
          <a:lstStyle/>
          <a:p>
            <a:pPr>
              <a:buNone/>
            </a:pPr>
            <a:r>
              <a:rPr lang="zh-CN" altLang="en-US" b="1" dirty="0" smtClean="0"/>
              <a:t>例</a:t>
            </a:r>
            <a:r>
              <a:rPr lang="en-US" altLang="zh-CN" b="1" dirty="0" smtClean="0"/>
              <a:t>13  </a:t>
            </a:r>
            <a:r>
              <a:rPr lang="zh-CN" altLang="zh-CN" dirty="0" smtClean="0"/>
              <a:t>小刚读一本书，第一天读了全书的 </a:t>
            </a:r>
            <a:r>
              <a:rPr lang="en-US" altLang="zh-CN" dirty="0" smtClean="0"/>
              <a:t>2/15</a:t>
            </a:r>
            <a:r>
              <a:rPr lang="zh-CN" altLang="zh-CN" dirty="0" smtClean="0"/>
              <a:t>，第二天比第一天多读了</a:t>
            </a:r>
            <a:r>
              <a:rPr lang="en-US" altLang="zh-CN" dirty="0" smtClean="0"/>
              <a:t>6</a:t>
            </a:r>
            <a:r>
              <a:rPr lang="zh-CN" altLang="zh-CN" dirty="0" smtClean="0"/>
              <a:t>页，这时已读的页数与剩下</a:t>
            </a:r>
            <a:r>
              <a:rPr lang="zh-CN" altLang="en-US" dirty="0" smtClean="0"/>
              <a:t>的页数</a:t>
            </a:r>
            <a:r>
              <a:rPr lang="zh-CN" altLang="zh-CN" dirty="0" smtClean="0"/>
              <a:t>比是</a:t>
            </a:r>
            <a:r>
              <a:rPr lang="en-US" altLang="zh-CN" dirty="0" smtClean="0"/>
              <a:t>3:7</a:t>
            </a:r>
            <a:r>
              <a:rPr lang="zh-CN" altLang="zh-CN" dirty="0" smtClean="0"/>
              <a:t>，小刚再读多少页就能读完这本书？</a:t>
            </a:r>
          </a:p>
          <a:p>
            <a:endParaRPr lang="zh-CN" altLang="en-US" dirty="0"/>
          </a:p>
        </p:txBody>
      </p:sp>
      <p:cxnSp>
        <p:nvCxnSpPr>
          <p:cNvPr id="9" name="直接连接符 8"/>
          <p:cNvCxnSpPr/>
          <p:nvPr/>
        </p:nvCxnSpPr>
        <p:spPr>
          <a:xfrm>
            <a:off x="3491880" y="4221088"/>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843808" y="4293096"/>
            <a:ext cx="0" cy="216024"/>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827584" y="5085184"/>
            <a:ext cx="6408712" cy="513348"/>
            <a:chOff x="827584" y="5085184"/>
            <a:chExt cx="6408712" cy="513348"/>
          </a:xfrm>
        </p:grpSpPr>
        <p:cxnSp>
          <p:nvCxnSpPr>
            <p:cNvPr id="5" name="直接连接符 4"/>
            <p:cNvCxnSpPr/>
            <p:nvPr/>
          </p:nvCxnSpPr>
          <p:spPr>
            <a:xfrm>
              <a:off x="827584" y="5229200"/>
              <a:ext cx="64087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491880" y="5085184"/>
              <a:ext cx="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63688" y="5229200"/>
              <a:ext cx="1152128" cy="369332"/>
            </a:xfrm>
            <a:prstGeom prst="rect">
              <a:avLst/>
            </a:prstGeom>
            <a:noFill/>
          </p:spPr>
          <p:txBody>
            <a:bodyPr wrap="square" rtlCol="0">
              <a:spAutoFit/>
            </a:bodyPr>
            <a:lstStyle/>
            <a:p>
              <a:r>
                <a:rPr lang="en-US" altLang="zh-CN" dirty="0" smtClean="0"/>
                <a:t>3</a:t>
              </a:r>
              <a:endParaRPr lang="zh-CN" altLang="en-US" dirty="0"/>
            </a:p>
          </p:txBody>
        </p:sp>
        <p:sp>
          <p:nvSpPr>
            <p:cNvPr id="14" name="TextBox 13"/>
            <p:cNvSpPr txBox="1"/>
            <p:nvPr/>
          </p:nvSpPr>
          <p:spPr>
            <a:xfrm>
              <a:off x="4716016" y="5229200"/>
              <a:ext cx="1152128" cy="369332"/>
            </a:xfrm>
            <a:prstGeom prst="rect">
              <a:avLst/>
            </a:prstGeom>
            <a:noFill/>
          </p:spPr>
          <p:txBody>
            <a:bodyPr wrap="square" rtlCol="0">
              <a:spAutoFit/>
            </a:bodyPr>
            <a:lstStyle/>
            <a:p>
              <a:r>
                <a:rPr lang="en-US" altLang="zh-CN" dirty="0" smtClean="0"/>
                <a:t>7</a:t>
              </a:r>
              <a:endParaRPr lang="zh-CN" altLang="en-US" dirty="0"/>
            </a:p>
          </p:txBody>
        </p:sp>
      </p:grpSp>
      <p:grpSp>
        <p:nvGrpSpPr>
          <p:cNvPr id="21" name="组合 20"/>
          <p:cNvGrpSpPr/>
          <p:nvPr/>
        </p:nvGrpSpPr>
        <p:grpSpPr>
          <a:xfrm>
            <a:off x="755576" y="4077072"/>
            <a:ext cx="6080176" cy="729372"/>
            <a:chOff x="755576" y="4077072"/>
            <a:chExt cx="6080176" cy="729372"/>
          </a:xfrm>
        </p:grpSpPr>
        <p:cxnSp>
          <p:nvCxnSpPr>
            <p:cNvPr id="8" name="直接连接符 7"/>
            <p:cNvCxnSpPr/>
            <p:nvPr/>
          </p:nvCxnSpPr>
          <p:spPr>
            <a:xfrm>
              <a:off x="827584" y="4437112"/>
              <a:ext cx="6008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763688" y="4293096"/>
              <a:ext cx="0" cy="210589"/>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55576" y="4437112"/>
              <a:ext cx="1080120" cy="369332"/>
            </a:xfrm>
            <a:prstGeom prst="rect">
              <a:avLst/>
            </a:prstGeom>
            <a:noFill/>
          </p:spPr>
          <p:txBody>
            <a:bodyPr wrap="square" rtlCol="0">
              <a:spAutoFit/>
            </a:bodyPr>
            <a:lstStyle/>
            <a:p>
              <a:r>
                <a:rPr lang="en-US" altLang="zh-CN" dirty="0" smtClean="0"/>
                <a:t>2/15</a:t>
              </a:r>
              <a:endParaRPr lang="zh-CN" altLang="en-US" dirty="0"/>
            </a:p>
          </p:txBody>
        </p:sp>
        <p:sp>
          <p:nvSpPr>
            <p:cNvPr id="16" name="TextBox 15"/>
            <p:cNvSpPr txBox="1"/>
            <p:nvPr/>
          </p:nvSpPr>
          <p:spPr>
            <a:xfrm>
              <a:off x="1763688" y="4437112"/>
              <a:ext cx="1080120" cy="369332"/>
            </a:xfrm>
            <a:prstGeom prst="rect">
              <a:avLst/>
            </a:prstGeom>
            <a:noFill/>
          </p:spPr>
          <p:txBody>
            <a:bodyPr wrap="square" rtlCol="0">
              <a:spAutoFit/>
            </a:bodyPr>
            <a:lstStyle/>
            <a:p>
              <a:r>
                <a:rPr lang="en-US" altLang="zh-CN" dirty="0" smtClean="0"/>
                <a:t>2/15</a:t>
              </a:r>
              <a:endParaRPr lang="zh-CN" altLang="en-US" dirty="0"/>
            </a:p>
          </p:txBody>
        </p:sp>
        <p:sp>
          <p:nvSpPr>
            <p:cNvPr id="17" name="TextBox 16"/>
            <p:cNvSpPr txBox="1"/>
            <p:nvPr/>
          </p:nvSpPr>
          <p:spPr>
            <a:xfrm>
              <a:off x="2843808" y="4077072"/>
              <a:ext cx="1080120" cy="369332"/>
            </a:xfrm>
            <a:prstGeom prst="rect">
              <a:avLst/>
            </a:prstGeom>
            <a:noFill/>
          </p:spPr>
          <p:txBody>
            <a:bodyPr wrap="square" rtlCol="0">
              <a:spAutoFit/>
            </a:bodyPr>
            <a:lstStyle/>
            <a:p>
              <a:r>
                <a:rPr lang="en-US" altLang="zh-CN" dirty="0" smtClean="0"/>
                <a:t>6</a:t>
              </a:r>
              <a:r>
                <a:rPr lang="zh-CN" altLang="en-US" dirty="0" smtClean="0"/>
                <a:t>页</a:t>
              </a:r>
              <a:endParaRPr lang="zh-CN" altLang="en-US" dirty="0"/>
            </a:p>
          </p:txBody>
        </p:sp>
      </p:grpSp>
      <p:sp>
        <p:nvSpPr>
          <p:cNvPr id="22" name="TextBox 21"/>
          <p:cNvSpPr txBox="1"/>
          <p:nvPr/>
        </p:nvSpPr>
        <p:spPr>
          <a:xfrm>
            <a:off x="899592" y="5949280"/>
            <a:ext cx="6264696" cy="523220"/>
          </a:xfrm>
          <a:prstGeom prst="rect">
            <a:avLst/>
          </a:prstGeom>
          <a:noFill/>
        </p:spPr>
        <p:txBody>
          <a:bodyPr wrap="square" rtlCol="0">
            <a:spAutoFit/>
          </a:bodyPr>
          <a:lstStyle/>
          <a:p>
            <a:pPr algn="ctr"/>
            <a:r>
              <a:rPr lang="en-US" altLang="zh-CN" sz="2800" dirty="0" smtClean="0"/>
              <a:t>6</a:t>
            </a:r>
            <a:r>
              <a:rPr lang="zh-CN" altLang="en-US" sz="2800" dirty="0" smtClean="0"/>
              <a:t>页对应 </a:t>
            </a:r>
            <a:r>
              <a:rPr lang="en-US" altLang="zh-CN" sz="2800" dirty="0" smtClean="0"/>
              <a:t>3/10-4/15</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几何勾股数求面积</a:t>
            </a:r>
            <a:endParaRPr lang="zh-CN" altLang="en-US" dirty="0"/>
          </a:p>
        </p:txBody>
      </p:sp>
      <p:sp>
        <p:nvSpPr>
          <p:cNvPr id="3" name="内容占位符 2"/>
          <p:cNvSpPr>
            <a:spLocks noGrp="1"/>
          </p:cNvSpPr>
          <p:nvPr>
            <p:ph idx="1"/>
          </p:nvPr>
        </p:nvSpPr>
        <p:spPr>
          <a:xfrm>
            <a:off x="457200" y="1600201"/>
            <a:ext cx="8229600" cy="1828800"/>
          </a:xfrm>
        </p:spPr>
        <p:txBody>
          <a:bodyPr/>
          <a:lstStyle/>
          <a:p>
            <a:pPr>
              <a:buNone/>
            </a:pPr>
            <a:r>
              <a:rPr lang="zh-CN" altLang="en-US" b="1" dirty="0" smtClean="0"/>
              <a:t>例</a:t>
            </a:r>
            <a:r>
              <a:rPr lang="en-US" altLang="zh-CN" b="1" dirty="0" smtClean="0"/>
              <a:t>14  </a:t>
            </a:r>
            <a:r>
              <a:rPr lang="zh-CN" altLang="zh-CN" dirty="0" smtClean="0"/>
              <a:t>一个直角三角形的周长为</a:t>
            </a:r>
            <a:r>
              <a:rPr lang="en-US" altLang="zh-CN" dirty="0" smtClean="0"/>
              <a:t>36</a:t>
            </a:r>
            <a:r>
              <a:rPr lang="zh-CN" altLang="zh-CN" dirty="0" smtClean="0"/>
              <a:t>厘米，三条边的边长之比是</a:t>
            </a:r>
            <a:r>
              <a:rPr lang="en-US" altLang="zh-CN" dirty="0" smtClean="0"/>
              <a:t>3</a:t>
            </a:r>
            <a:r>
              <a:rPr lang="zh-CN" altLang="zh-CN" dirty="0" smtClean="0"/>
              <a:t>：</a:t>
            </a:r>
            <a:r>
              <a:rPr lang="en-US" altLang="zh-CN" dirty="0" smtClean="0"/>
              <a:t>4</a:t>
            </a:r>
            <a:r>
              <a:rPr lang="zh-CN" altLang="zh-CN" dirty="0" smtClean="0"/>
              <a:t>：</a:t>
            </a:r>
            <a:r>
              <a:rPr lang="en-US" altLang="zh-CN" dirty="0" smtClean="0"/>
              <a:t>5</a:t>
            </a:r>
            <a:r>
              <a:rPr lang="zh-CN" altLang="zh-CN" dirty="0" smtClean="0"/>
              <a:t>，这个三角形的面积是多少平方厘米？</a:t>
            </a:r>
            <a:endParaRPr lang="zh-CN" altLang="en-US" dirty="0"/>
          </a:p>
        </p:txBody>
      </p:sp>
      <p:sp>
        <p:nvSpPr>
          <p:cNvPr id="4" name="直角三角形 3"/>
          <p:cNvSpPr/>
          <p:nvPr/>
        </p:nvSpPr>
        <p:spPr>
          <a:xfrm>
            <a:off x="6876256" y="2852936"/>
            <a:ext cx="2016224" cy="295232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971600" y="3861048"/>
            <a:ext cx="4464496" cy="1384995"/>
          </a:xfrm>
          <a:prstGeom prst="rect">
            <a:avLst/>
          </a:prstGeom>
          <a:noFill/>
        </p:spPr>
        <p:txBody>
          <a:bodyPr wrap="square" rtlCol="0">
            <a:spAutoFit/>
          </a:bodyPr>
          <a:lstStyle/>
          <a:p>
            <a:r>
              <a:rPr lang="en-US" altLang="zh-CN" sz="2800" dirty="0" smtClean="0"/>
              <a:t>36/(3+4+5)=3, </a:t>
            </a:r>
            <a:r>
              <a:rPr lang="zh-CN" altLang="en-US" sz="2800" dirty="0" smtClean="0"/>
              <a:t>三边长分别为 </a:t>
            </a:r>
            <a:r>
              <a:rPr lang="en-US" altLang="zh-CN" sz="2800" dirty="0" smtClean="0"/>
              <a:t>9,12,15</a:t>
            </a:r>
            <a:r>
              <a:rPr lang="zh-CN" altLang="en-US" sz="2800" dirty="0" smtClean="0"/>
              <a:t>， 直角边为</a:t>
            </a:r>
            <a:r>
              <a:rPr lang="en-US" altLang="zh-CN" sz="2800" dirty="0" smtClean="0"/>
              <a:t>9,12</a:t>
            </a:r>
            <a:r>
              <a:rPr lang="zh-CN" altLang="en-US" sz="2800" dirty="0" smtClean="0"/>
              <a:t>，面积为</a:t>
            </a:r>
            <a:r>
              <a:rPr lang="en-US" altLang="zh-CN" sz="2800" dirty="0" smtClean="0"/>
              <a:t>54 </a:t>
            </a:r>
            <a:r>
              <a:rPr lang="zh-CN" altLang="en-US" sz="2800" dirty="0" smtClean="0"/>
              <a:t>平方厘米</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影子测量法</a:t>
            </a:r>
            <a:endParaRPr lang="zh-CN" altLang="en-US" dirty="0"/>
          </a:p>
        </p:txBody>
      </p:sp>
      <p:sp>
        <p:nvSpPr>
          <p:cNvPr id="3" name="内容占位符 2"/>
          <p:cNvSpPr>
            <a:spLocks noGrp="1"/>
          </p:cNvSpPr>
          <p:nvPr>
            <p:ph idx="1"/>
          </p:nvPr>
        </p:nvSpPr>
        <p:spPr>
          <a:xfrm>
            <a:off x="467544" y="1556792"/>
            <a:ext cx="8229600" cy="2404864"/>
          </a:xfrm>
        </p:spPr>
        <p:txBody>
          <a:bodyPr/>
          <a:lstStyle/>
          <a:p>
            <a:pPr>
              <a:buNone/>
            </a:pPr>
            <a:r>
              <a:rPr lang="zh-CN" altLang="en-US" b="1" dirty="0" smtClean="0"/>
              <a:t>例</a:t>
            </a:r>
            <a:r>
              <a:rPr lang="en-US" altLang="zh-CN" b="1" dirty="0" smtClean="0"/>
              <a:t>15 </a:t>
            </a:r>
            <a:r>
              <a:rPr lang="zh-CN" altLang="zh-CN" dirty="0" smtClean="0"/>
              <a:t>某天上午</a:t>
            </a:r>
            <a:r>
              <a:rPr lang="en-US" altLang="zh-CN" dirty="0" smtClean="0"/>
              <a:t>9</a:t>
            </a:r>
            <a:r>
              <a:rPr lang="zh-CN" altLang="zh-CN" dirty="0" smtClean="0"/>
              <a:t>时，一位工作人员准备测量一座建筑物的高度，已知他手上的一根测杆长</a:t>
            </a:r>
            <a:r>
              <a:rPr lang="en-US" altLang="zh-CN" dirty="0" smtClean="0"/>
              <a:t>0.8</a:t>
            </a:r>
            <a:r>
              <a:rPr lang="zh-CN" altLang="zh-CN" dirty="0" smtClean="0"/>
              <a:t>米，影长</a:t>
            </a:r>
            <a:r>
              <a:rPr lang="en-US" altLang="zh-CN" dirty="0" smtClean="0"/>
              <a:t>1.2</a:t>
            </a:r>
            <a:r>
              <a:rPr lang="zh-CN" altLang="zh-CN" dirty="0" smtClean="0"/>
              <a:t>米，此时建筑物的影长为</a:t>
            </a:r>
            <a:r>
              <a:rPr lang="en-US" altLang="zh-CN" dirty="0" smtClean="0"/>
              <a:t>99</a:t>
            </a:r>
            <a:r>
              <a:rPr lang="zh-CN" altLang="zh-CN" dirty="0" smtClean="0"/>
              <a:t>米，你知道这座建筑物的高吗？ </a:t>
            </a:r>
            <a:endParaRPr lang="zh-CN" altLang="en-US" dirty="0"/>
          </a:p>
        </p:txBody>
      </p:sp>
      <p:sp>
        <p:nvSpPr>
          <p:cNvPr id="4" name="TextBox 3"/>
          <p:cNvSpPr txBox="1"/>
          <p:nvPr/>
        </p:nvSpPr>
        <p:spPr>
          <a:xfrm>
            <a:off x="2627784" y="6021288"/>
            <a:ext cx="3456384" cy="646331"/>
          </a:xfrm>
          <a:prstGeom prst="rect">
            <a:avLst/>
          </a:prstGeom>
          <a:noFill/>
        </p:spPr>
        <p:txBody>
          <a:bodyPr wrap="square" rtlCol="0">
            <a:spAutoFit/>
          </a:bodyPr>
          <a:lstStyle/>
          <a:p>
            <a:r>
              <a:rPr lang="en-US" altLang="zh-CN" sz="3600" dirty="0" smtClean="0"/>
              <a:t>1.2:0.8=99:x</a:t>
            </a:r>
            <a:endParaRPr lang="zh-CN" altLang="en-US" sz="3600" dirty="0"/>
          </a:p>
        </p:txBody>
      </p:sp>
      <p:grpSp>
        <p:nvGrpSpPr>
          <p:cNvPr id="21" name="组合 20"/>
          <p:cNvGrpSpPr/>
          <p:nvPr/>
        </p:nvGrpSpPr>
        <p:grpSpPr>
          <a:xfrm>
            <a:off x="971600" y="3789040"/>
            <a:ext cx="7344816" cy="2160240"/>
            <a:chOff x="971600" y="3789040"/>
            <a:chExt cx="7344816" cy="2160240"/>
          </a:xfrm>
        </p:grpSpPr>
        <p:cxnSp>
          <p:nvCxnSpPr>
            <p:cNvPr id="6" name="直接连接符 5"/>
            <p:cNvCxnSpPr/>
            <p:nvPr/>
          </p:nvCxnSpPr>
          <p:spPr>
            <a:xfrm>
              <a:off x="971600" y="5949280"/>
              <a:ext cx="73448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971600" y="3789040"/>
              <a:ext cx="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71600" y="3789040"/>
              <a:ext cx="7344816"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6588224" y="5445224"/>
              <a:ext cx="0" cy="50405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755576" y="4715852"/>
            <a:ext cx="7128792" cy="1665476"/>
            <a:chOff x="755576" y="4715852"/>
            <a:chExt cx="7128792" cy="1665476"/>
          </a:xfrm>
        </p:grpSpPr>
        <p:sp>
          <p:nvSpPr>
            <p:cNvPr id="14" name="TextBox 13"/>
            <p:cNvSpPr txBox="1"/>
            <p:nvPr/>
          </p:nvSpPr>
          <p:spPr>
            <a:xfrm>
              <a:off x="755576" y="4715852"/>
              <a:ext cx="648072" cy="369332"/>
            </a:xfrm>
            <a:prstGeom prst="rect">
              <a:avLst/>
            </a:prstGeom>
            <a:noFill/>
          </p:spPr>
          <p:txBody>
            <a:bodyPr wrap="square" rtlCol="0">
              <a:spAutoFit/>
            </a:bodyPr>
            <a:lstStyle/>
            <a:p>
              <a:r>
                <a:rPr lang="en-US" altLang="zh-CN" dirty="0" smtClean="0"/>
                <a:t>x</a:t>
              </a:r>
              <a:endParaRPr lang="zh-CN" altLang="en-US" dirty="0"/>
            </a:p>
          </p:txBody>
        </p:sp>
        <p:sp>
          <p:nvSpPr>
            <p:cNvPr id="15" name="TextBox 14"/>
            <p:cNvSpPr txBox="1"/>
            <p:nvPr/>
          </p:nvSpPr>
          <p:spPr>
            <a:xfrm>
              <a:off x="5940152" y="5579948"/>
              <a:ext cx="648072" cy="369332"/>
            </a:xfrm>
            <a:prstGeom prst="rect">
              <a:avLst/>
            </a:prstGeom>
            <a:noFill/>
          </p:spPr>
          <p:txBody>
            <a:bodyPr wrap="square" rtlCol="0">
              <a:spAutoFit/>
            </a:bodyPr>
            <a:lstStyle/>
            <a:p>
              <a:r>
                <a:rPr lang="en-US" altLang="zh-CN" dirty="0" smtClean="0"/>
                <a:t>0.8</a:t>
              </a:r>
              <a:endParaRPr lang="zh-CN" altLang="en-US" dirty="0"/>
            </a:p>
          </p:txBody>
        </p:sp>
        <p:sp>
          <p:nvSpPr>
            <p:cNvPr id="16" name="TextBox 15"/>
            <p:cNvSpPr txBox="1"/>
            <p:nvPr/>
          </p:nvSpPr>
          <p:spPr>
            <a:xfrm>
              <a:off x="7236296" y="6011996"/>
              <a:ext cx="648072" cy="369332"/>
            </a:xfrm>
            <a:prstGeom prst="rect">
              <a:avLst/>
            </a:prstGeom>
            <a:noFill/>
          </p:spPr>
          <p:txBody>
            <a:bodyPr wrap="square" rtlCol="0">
              <a:spAutoFit/>
            </a:bodyPr>
            <a:lstStyle/>
            <a:p>
              <a:r>
                <a:rPr lang="en-US" altLang="zh-CN" dirty="0" smtClean="0"/>
                <a:t>1.2</a:t>
              </a:r>
              <a:endParaRPr lang="zh-CN" altLang="en-US" dirty="0"/>
            </a:p>
          </p:txBody>
        </p:sp>
        <p:sp>
          <p:nvSpPr>
            <p:cNvPr id="17" name="TextBox 16"/>
            <p:cNvSpPr txBox="1"/>
            <p:nvPr/>
          </p:nvSpPr>
          <p:spPr>
            <a:xfrm>
              <a:off x="3635896" y="5651956"/>
              <a:ext cx="648072" cy="369332"/>
            </a:xfrm>
            <a:prstGeom prst="rect">
              <a:avLst/>
            </a:prstGeom>
            <a:noFill/>
          </p:spPr>
          <p:txBody>
            <a:bodyPr wrap="square" rtlCol="0">
              <a:spAutoFit/>
            </a:bodyPr>
            <a:lstStyle/>
            <a:p>
              <a:r>
                <a:rPr lang="en-US" altLang="zh-CN" dirty="0" smtClean="0"/>
                <a:t>99m</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连比例题</a:t>
            </a:r>
            <a:endParaRPr lang="zh-CN" altLang="en-US" dirty="0"/>
          </a:p>
        </p:txBody>
      </p:sp>
      <p:sp>
        <p:nvSpPr>
          <p:cNvPr id="3" name="内容占位符 2"/>
          <p:cNvSpPr>
            <a:spLocks noGrp="1"/>
          </p:cNvSpPr>
          <p:nvPr>
            <p:ph idx="1"/>
          </p:nvPr>
        </p:nvSpPr>
        <p:spPr>
          <a:xfrm>
            <a:off x="457200" y="1600201"/>
            <a:ext cx="8229600" cy="1900807"/>
          </a:xfrm>
        </p:spPr>
        <p:txBody>
          <a:bodyPr>
            <a:normAutofit/>
          </a:bodyPr>
          <a:lstStyle/>
          <a:p>
            <a:pPr>
              <a:buNone/>
            </a:pPr>
            <a:r>
              <a:rPr lang="zh-CN" altLang="en-US" sz="2800" b="1" dirty="0" smtClean="0"/>
              <a:t>例</a:t>
            </a:r>
            <a:r>
              <a:rPr lang="en-US" altLang="zh-CN" sz="2800" b="1" dirty="0" smtClean="0"/>
              <a:t>16 </a:t>
            </a:r>
            <a:r>
              <a:rPr lang="zh-CN" altLang="zh-CN" sz="2800" dirty="0" smtClean="0"/>
              <a:t>有甲、乙、丙三枚长短不同的钉子，甲与乙长度的比是</a:t>
            </a:r>
            <a:r>
              <a:rPr lang="en-US" altLang="zh-CN" sz="2800" dirty="0" smtClean="0"/>
              <a:t>6:5</a:t>
            </a:r>
            <a:r>
              <a:rPr lang="zh-CN" altLang="zh-CN" sz="2800" dirty="0" smtClean="0"/>
              <a:t>，甲钉子</a:t>
            </a:r>
            <a:r>
              <a:rPr lang="en-US" altLang="zh-CN" sz="2800" dirty="0" smtClean="0"/>
              <a:t>2/3</a:t>
            </a:r>
            <a:r>
              <a:rPr lang="zh-CN" altLang="zh-CN" sz="2800" dirty="0" smtClean="0"/>
              <a:t>的</a:t>
            </a:r>
            <a:r>
              <a:rPr lang="en-US" altLang="zh-CN" sz="2800" dirty="0" smtClean="0"/>
              <a:t> </a:t>
            </a:r>
            <a:r>
              <a:rPr lang="zh-CN" altLang="zh-CN" sz="2800" dirty="0" smtClean="0"/>
              <a:t>钉入墙内；甲与丙钉入墙内的部分之比是</a:t>
            </a:r>
            <a:r>
              <a:rPr lang="en-US" altLang="zh-CN" sz="2800" dirty="0" smtClean="0"/>
              <a:t>5:4</a:t>
            </a:r>
            <a:r>
              <a:rPr lang="zh-CN" altLang="zh-CN" sz="2800" dirty="0" smtClean="0"/>
              <a:t>，而它们留在墙外的部分一样长。问甲、乙、丙三者的长度之比是多少？</a:t>
            </a:r>
            <a:endParaRPr lang="zh-CN" altLang="en-US" sz="2800" dirty="0"/>
          </a:p>
        </p:txBody>
      </p:sp>
      <p:grpSp>
        <p:nvGrpSpPr>
          <p:cNvPr id="16" name="组合 15"/>
          <p:cNvGrpSpPr/>
          <p:nvPr/>
        </p:nvGrpSpPr>
        <p:grpSpPr>
          <a:xfrm>
            <a:off x="6660232" y="3645024"/>
            <a:ext cx="1800200" cy="1944216"/>
            <a:chOff x="6660232" y="3645024"/>
            <a:chExt cx="1800200" cy="1944216"/>
          </a:xfrm>
        </p:grpSpPr>
        <p:grpSp>
          <p:nvGrpSpPr>
            <p:cNvPr id="14" name="组合 13"/>
            <p:cNvGrpSpPr/>
            <p:nvPr/>
          </p:nvGrpSpPr>
          <p:grpSpPr>
            <a:xfrm>
              <a:off x="7092280" y="3645024"/>
              <a:ext cx="1368152" cy="1944216"/>
              <a:chOff x="7092280" y="3645024"/>
              <a:chExt cx="1368152" cy="1944216"/>
            </a:xfrm>
          </p:grpSpPr>
          <p:sp>
            <p:nvSpPr>
              <p:cNvPr id="4" name="矩形 3"/>
              <p:cNvSpPr/>
              <p:nvPr/>
            </p:nvSpPr>
            <p:spPr>
              <a:xfrm>
                <a:off x="7524328" y="3645024"/>
                <a:ext cx="936104" cy="1944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H="1">
                <a:off x="7092280" y="3933056"/>
                <a:ext cx="13681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7164288" y="458112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7164288" y="5301208"/>
                <a:ext cx="1008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6660232" y="3779748"/>
              <a:ext cx="720080" cy="1674768"/>
              <a:chOff x="6660232" y="3779748"/>
              <a:chExt cx="720080" cy="1674768"/>
            </a:xfrm>
          </p:grpSpPr>
          <p:sp>
            <p:nvSpPr>
              <p:cNvPr id="11" name="TextBox 10"/>
              <p:cNvSpPr txBox="1"/>
              <p:nvPr/>
            </p:nvSpPr>
            <p:spPr>
              <a:xfrm>
                <a:off x="6660232" y="3779748"/>
                <a:ext cx="720080" cy="369332"/>
              </a:xfrm>
              <a:prstGeom prst="rect">
                <a:avLst/>
              </a:prstGeom>
              <a:noFill/>
            </p:spPr>
            <p:txBody>
              <a:bodyPr wrap="square" rtlCol="0">
                <a:spAutoFit/>
              </a:bodyPr>
              <a:lstStyle/>
              <a:p>
                <a:r>
                  <a:rPr lang="zh-CN" altLang="en-US" dirty="0" smtClean="0"/>
                  <a:t>甲</a:t>
                </a:r>
                <a:endParaRPr lang="zh-CN" altLang="en-US" dirty="0"/>
              </a:p>
            </p:txBody>
          </p:sp>
          <p:sp>
            <p:nvSpPr>
              <p:cNvPr id="12" name="TextBox 11"/>
              <p:cNvSpPr txBox="1"/>
              <p:nvPr/>
            </p:nvSpPr>
            <p:spPr>
              <a:xfrm>
                <a:off x="6660232" y="4427820"/>
                <a:ext cx="720080" cy="369332"/>
              </a:xfrm>
              <a:prstGeom prst="rect">
                <a:avLst/>
              </a:prstGeom>
              <a:noFill/>
            </p:spPr>
            <p:txBody>
              <a:bodyPr wrap="square" rtlCol="0">
                <a:spAutoFit/>
              </a:bodyPr>
              <a:lstStyle/>
              <a:p>
                <a:r>
                  <a:rPr lang="zh-CN" altLang="en-US" dirty="0" smtClean="0"/>
                  <a:t>乙</a:t>
                </a:r>
                <a:endParaRPr lang="zh-CN" altLang="en-US" dirty="0"/>
              </a:p>
            </p:txBody>
          </p:sp>
          <p:sp>
            <p:nvSpPr>
              <p:cNvPr id="13" name="TextBox 12"/>
              <p:cNvSpPr txBox="1"/>
              <p:nvPr/>
            </p:nvSpPr>
            <p:spPr>
              <a:xfrm>
                <a:off x="6660232" y="5085184"/>
                <a:ext cx="720080" cy="369332"/>
              </a:xfrm>
              <a:prstGeom prst="rect">
                <a:avLst/>
              </a:prstGeom>
              <a:noFill/>
            </p:spPr>
            <p:txBody>
              <a:bodyPr wrap="square" rtlCol="0">
                <a:spAutoFit/>
              </a:bodyPr>
              <a:lstStyle/>
              <a:p>
                <a:r>
                  <a:rPr lang="zh-CN" altLang="en-US" dirty="0" smtClean="0"/>
                  <a:t>丙</a:t>
                </a:r>
                <a:endParaRPr lang="zh-CN" altLang="en-US" dirty="0"/>
              </a:p>
            </p:txBody>
          </p:sp>
        </p:grpSp>
      </p:grpSp>
      <p:sp>
        <p:nvSpPr>
          <p:cNvPr id="17" name="TextBox 16"/>
          <p:cNvSpPr txBox="1"/>
          <p:nvPr/>
        </p:nvSpPr>
        <p:spPr>
          <a:xfrm>
            <a:off x="827584" y="3861048"/>
            <a:ext cx="4608512" cy="1938992"/>
          </a:xfrm>
          <a:prstGeom prst="rect">
            <a:avLst/>
          </a:prstGeom>
          <a:noFill/>
        </p:spPr>
        <p:txBody>
          <a:bodyPr wrap="square" rtlCol="0">
            <a:spAutoFit/>
          </a:bodyPr>
          <a:lstStyle/>
          <a:p>
            <a:r>
              <a:rPr lang="zh-CN" altLang="en-US" sz="2400" dirty="0" smtClean="0"/>
              <a:t>假设甲长度为</a:t>
            </a:r>
            <a:r>
              <a:rPr lang="en-US" altLang="zh-CN" sz="2400" dirty="0" smtClean="0"/>
              <a:t>6</a:t>
            </a:r>
            <a:r>
              <a:rPr lang="zh-CN" altLang="en-US" sz="2400" dirty="0" smtClean="0"/>
              <a:t>份，则乙为</a:t>
            </a:r>
            <a:r>
              <a:rPr lang="en-US" altLang="zh-CN" sz="2400" dirty="0" smtClean="0"/>
              <a:t>5</a:t>
            </a:r>
            <a:r>
              <a:rPr lang="zh-CN" altLang="en-US" sz="2400" dirty="0" smtClean="0"/>
              <a:t>份，且甲留在外面有</a:t>
            </a:r>
            <a:r>
              <a:rPr lang="en-US" altLang="zh-CN" sz="2400" dirty="0" smtClean="0"/>
              <a:t>2</a:t>
            </a:r>
            <a:r>
              <a:rPr lang="zh-CN" altLang="en-US" sz="2400" dirty="0" smtClean="0"/>
              <a:t>份，墙内</a:t>
            </a:r>
            <a:r>
              <a:rPr lang="en-US" altLang="zh-CN" sz="2400" dirty="0" smtClean="0"/>
              <a:t>4</a:t>
            </a:r>
            <a:r>
              <a:rPr lang="zh-CN" altLang="en-US" sz="2400" dirty="0" smtClean="0"/>
              <a:t>份；从而丙留在外面也是</a:t>
            </a:r>
            <a:r>
              <a:rPr lang="en-US" altLang="zh-CN" sz="2400" dirty="0" smtClean="0"/>
              <a:t>2</a:t>
            </a:r>
            <a:r>
              <a:rPr lang="zh-CN" altLang="en-US" sz="2400" dirty="0" smtClean="0"/>
              <a:t>份，墙内有</a:t>
            </a:r>
            <a:r>
              <a:rPr lang="en-US" altLang="zh-CN" sz="2400" dirty="0" smtClean="0"/>
              <a:t>x</a:t>
            </a:r>
            <a:r>
              <a:rPr lang="zh-CN" altLang="en-US" sz="2400" dirty="0" smtClean="0"/>
              <a:t>，</a:t>
            </a:r>
            <a:r>
              <a:rPr lang="en-US" altLang="zh-CN" sz="2400" dirty="0" smtClean="0"/>
              <a:t>4</a:t>
            </a:r>
            <a:r>
              <a:rPr lang="zh-CN" altLang="en-US" sz="2400" dirty="0" smtClean="0"/>
              <a:t>：</a:t>
            </a:r>
            <a:r>
              <a:rPr lang="en-US" altLang="zh-CN" sz="2400" dirty="0" smtClean="0"/>
              <a:t>x=5:4</a:t>
            </a:r>
            <a:r>
              <a:rPr lang="zh-CN" altLang="en-US" sz="2400" dirty="0" smtClean="0"/>
              <a:t>，</a:t>
            </a:r>
            <a:r>
              <a:rPr lang="en-US" altLang="zh-CN" sz="2400" dirty="0" smtClean="0"/>
              <a:t>x=16/5,  </a:t>
            </a:r>
            <a:r>
              <a:rPr lang="zh-CN" altLang="en-US" sz="2400" dirty="0" smtClean="0"/>
              <a:t>甲</a:t>
            </a:r>
            <a:r>
              <a:rPr lang="en-US" altLang="zh-CN" sz="2400" dirty="0" smtClean="0"/>
              <a:t>:</a:t>
            </a:r>
            <a:r>
              <a:rPr lang="zh-CN" altLang="en-US" sz="2400" dirty="0" smtClean="0"/>
              <a:t>乙</a:t>
            </a:r>
            <a:r>
              <a:rPr lang="en-US" altLang="zh-CN" sz="2400" dirty="0" smtClean="0"/>
              <a:t>:</a:t>
            </a:r>
            <a:r>
              <a:rPr lang="zh-CN" altLang="en-US" sz="2400" dirty="0" smtClean="0"/>
              <a:t>丙</a:t>
            </a:r>
            <a:r>
              <a:rPr lang="en-US" altLang="zh-CN" sz="2400" dirty="0" smtClean="0"/>
              <a:t>=6:5:(2+16/5)=30:25:26</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2276872"/>
            <a:ext cx="5400600" cy="2554545"/>
          </a:xfrm>
          <a:prstGeom prst="rect">
            <a:avLst/>
          </a:prstGeom>
          <a:noFill/>
        </p:spPr>
        <p:txBody>
          <a:bodyPr wrap="square" lIns="91440" tIns="45720" rIns="91440" bIns="45720">
            <a:spAutoFit/>
          </a:bodyPr>
          <a:lstStyle/>
          <a:p>
            <a:pPr algn="ctr"/>
            <a:r>
              <a:rPr lang="zh-CN" altLang="en-US"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谢谢！</a:t>
            </a:r>
            <a:endParaRPr lang="en-US" altLang="zh-CN"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altLang="zh-CN" sz="8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Thanks</a:t>
            </a:r>
            <a:endParaRPr lang="zh-CN" altLang="en-US" sz="8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基本概念讲解</a:t>
            </a:r>
            <a:endParaRPr lang="zh-CN" altLang="en-US" dirty="0"/>
          </a:p>
        </p:txBody>
      </p:sp>
      <p:sp>
        <p:nvSpPr>
          <p:cNvPr id="3" name="文本占位符 2"/>
          <p:cNvSpPr>
            <a:spLocks noGrp="1"/>
          </p:cNvSpPr>
          <p:nvPr>
            <p:ph type="body" idx="1"/>
          </p:nvPr>
        </p:nvSpPr>
        <p:spPr/>
        <p:txBody>
          <a:bodyPr/>
          <a:lstStyle/>
          <a:p>
            <a:r>
              <a:rPr lang="zh-CN" altLang="en-US" dirty="0" smtClean="0"/>
              <a:t>比和比例之</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 </a:t>
            </a:r>
            <a:r>
              <a:rPr lang="en-US" altLang="zh-CN" dirty="0" smtClean="0"/>
              <a:t>RATIO</a:t>
            </a:r>
            <a:endParaRPr lang="zh-CN" altLang="en-US" dirty="0"/>
          </a:p>
        </p:txBody>
      </p:sp>
      <p:sp>
        <p:nvSpPr>
          <p:cNvPr id="3" name="内容占位符 2"/>
          <p:cNvSpPr>
            <a:spLocks noGrp="1"/>
          </p:cNvSpPr>
          <p:nvPr>
            <p:ph idx="1"/>
          </p:nvPr>
        </p:nvSpPr>
        <p:spPr>
          <a:xfrm>
            <a:off x="457200" y="1600201"/>
            <a:ext cx="8229600" cy="1756792"/>
          </a:xfrm>
        </p:spPr>
        <p:txBody>
          <a:bodyPr>
            <a:normAutofit fontScale="92500" lnSpcReduction="20000"/>
          </a:bodyPr>
          <a:lstStyle/>
          <a:p>
            <a:r>
              <a:rPr lang="en-US" altLang="zh-CN" dirty="0" err="1" smtClean="0"/>
              <a:t>a÷b</a:t>
            </a:r>
            <a:r>
              <a:rPr lang="en-US" altLang="zh-CN" dirty="0" smtClean="0"/>
              <a:t>  a:b  a/b   (b≠0) </a:t>
            </a:r>
            <a:r>
              <a:rPr lang="zh-CN" altLang="en-US" dirty="0" smtClean="0"/>
              <a:t>都可以表示 </a:t>
            </a:r>
            <a:r>
              <a:rPr lang="en-US" altLang="zh-CN" dirty="0" smtClean="0"/>
              <a:t>a</a:t>
            </a:r>
            <a:r>
              <a:rPr lang="zh-CN" altLang="en-US" dirty="0" smtClean="0"/>
              <a:t>与</a:t>
            </a:r>
            <a:r>
              <a:rPr lang="en-US" altLang="zh-CN" dirty="0" smtClean="0"/>
              <a:t>b</a:t>
            </a:r>
            <a:r>
              <a:rPr lang="zh-CN" altLang="en-US" dirty="0" smtClean="0"/>
              <a:t>的比（</a:t>
            </a:r>
            <a:r>
              <a:rPr lang="en-US" altLang="zh-CN" dirty="0" smtClean="0"/>
              <a:t>ratio</a:t>
            </a:r>
            <a:r>
              <a:rPr lang="zh-CN" altLang="en-US" dirty="0" smtClean="0"/>
              <a:t>），</a:t>
            </a:r>
            <a:r>
              <a:rPr lang="zh-CN" altLang="zh-CN" dirty="0" smtClean="0"/>
              <a:t>其中</a:t>
            </a:r>
            <a:r>
              <a:rPr lang="en-US" altLang="zh-CN" dirty="0" smtClean="0"/>
              <a:t>a</a:t>
            </a:r>
            <a:r>
              <a:rPr lang="zh-CN" altLang="zh-CN" dirty="0" smtClean="0"/>
              <a:t>是比的</a:t>
            </a:r>
            <a:r>
              <a:rPr lang="zh-CN" altLang="zh-CN" b="1" dirty="0" smtClean="0"/>
              <a:t>前项</a:t>
            </a:r>
            <a:r>
              <a:rPr lang="zh-CN" altLang="zh-CN" dirty="0" smtClean="0"/>
              <a:t>，</a:t>
            </a:r>
            <a:r>
              <a:rPr lang="en-US" altLang="zh-CN" dirty="0" smtClean="0"/>
              <a:t>b</a:t>
            </a:r>
            <a:r>
              <a:rPr lang="zh-CN" altLang="zh-CN" dirty="0" smtClean="0"/>
              <a:t>是比的</a:t>
            </a:r>
            <a:r>
              <a:rPr lang="zh-CN" altLang="zh-CN" b="1" dirty="0" smtClean="0"/>
              <a:t>后项</a:t>
            </a:r>
            <a:r>
              <a:rPr lang="zh-CN" altLang="zh-CN" dirty="0" smtClean="0"/>
              <a:t>，</a:t>
            </a:r>
            <a:r>
              <a:rPr lang="en-US" altLang="zh-CN" dirty="0" smtClean="0"/>
              <a:t>a</a:t>
            </a:r>
            <a:r>
              <a:rPr lang="zh-CN" altLang="zh-CN" dirty="0" smtClean="0"/>
              <a:t>÷</a:t>
            </a:r>
            <a:r>
              <a:rPr lang="en-US" altLang="zh-CN" dirty="0" smtClean="0"/>
              <a:t>b</a:t>
            </a:r>
            <a:r>
              <a:rPr lang="zh-CN" altLang="zh-CN" dirty="0" smtClean="0"/>
              <a:t>的商叫做</a:t>
            </a:r>
            <a:r>
              <a:rPr lang="zh-CN" altLang="zh-CN" b="1" dirty="0" smtClean="0"/>
              <a:t>比值</a:t>
            </a:r>
            <a:r>
              <a:rPr lang="zh-CN" altLang="zh-CN" dirty="0" smtClean="0"/>
              <a:t>。</a:t>
            </a:r>
            <a:endParaRPr lang="en-US" altLang="zh-CN" dirty="0" smtClean="0"/>
          </a:p>
          <a:p>
            <a:r>
              <a:rPr lang="zh-CN" altLang="en-US" dirty="0" smtClean="0"/>
              <a:t>比、分数与除法对比图如下：</a:t>
            </a:r>
            <a:endParaRPr lang="zh-CN" altLang="en-US" dirty="0"/>
          </a:p>
        </p:txBody>
      </p:sp>
      <p:graphicFrame>
        <p:nvGraphicFramePr>
          <p:cNvPr id="4" name="表格 3"/>
          <p:cNvGraphicFramePr>
            <a:graphicFrameLocks noGrp="1"/>
          </p:cNvGraphicFramePr>
          <p:nvPr/>
        </p:nvGraphicFramePr>
        <p:xfrm>
          <a:off x="1043608" y="3284984"/>
          <a:ext cx="6768752" cy="3168353"/>
        </p:xfrm>
        <a:graphic>
          <a:graphicData uri="http://schemas.openxmlformats.org/drawingml/2006/table">
            <a:tbl>
              <a:tblPr/>
              <a:tblGrid>
                <a:gridCol w="2039292"/>
                <a:gridCol w="2222351"/>
                <a:gridCol w="2507109"/>
              </a:tblGrid>
              <a:tr h="354126">
                <a:tc>
                  <a:txBody>
                    <a:bodyPr/>
                    <a:lstStyle/>
                    <a:p>
                      <a:pPr>
                        <a:spcAft>
                          <a:spcPts val="1200"/>
                        </a:spcAft>
                      </a:pPr>
                      <a:r>
                        <a:rPr lang="zh-CN" sz="1800" kern="100" dirty="0">
                          <a:latin typeface="Calibri"/>
                          <a:ea typeface="宋体"/>
                          <a:cs typeface="Times New Roman"/>
                        </a:rPr>
                        <a:t>比</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1200"/>
                        </a:spcAft>
                      </a:pPr>
                      <a:r>
                        <a:rPr lang="zh-CN" sz="1800" kern="100">
                          <a:latin typeface="Calibri"/>
                          <a:ea typeface="宋体"/>
                          <a:cs typeface="Times New Roman"/>
                        </a:rPr>
                        <a:t>分数</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1200"/>
                        </a:spcAft>
                      </a:pPr>
                      <a:r>
                        <a:rPr lang="zh-CN" sz="1800" kern="100">
                          <a:latin typeface="Calibri"/>
                          <a:ea typeface="宋体"/>
                          <a:cs typeface="Times New Roman"/>
                        </a:rPr>
                        <a:t>除法</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324">
                <a:tc>
                  <a:txBody>
                    <a:bodyPr/>
                    <a:lstStyle/>
                    <a:p>
                      <a:pPr>
                        <a:spcAft>
                          <a:spcPts val="1200"/>
                        </a:spcAft>
                      </a:pPr>
                      <a:r>
                        <a:rPr lang="en-US" sz="1800" kern="100">
                          <a:latin typeface="Calibri"/>
                          <a:ea typeface="宋体"/>
                          <a:cs typeface="Times New Roman"/>
                        </a:rPr>
                        <a:t>a:b=c</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1200"/>
                        </a:spcAft>
                      </a:pPr>
                      <a:endParaRPr lang="en-US"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1200"/>
                        </a:spcAft>
                      </a:pPr>
                      <a:r>
                        <a:rPr lang="en-US" sz="1800" kern="100" dirty="0">
                          <a:latin typeface="Calibri"/>
                          <a:ea typeface="宋体"/>
                          <a:cs typeface="Times New Roman"/>
                        </a:rPr>
                        <a:t>a</a:t>
                      </a:r>
                      <a:r>
                        <a:rPr lang="zh-CN" sz="1800" kern="100" dirty="0">
                          <a:latin typeface="Calibri"/>
                          <a:ea typeface="宋体"/>
                          <a:cs typeface="Times New Roman"/>
                        </a:rPr>
                        <a:t>÷</a:t>
                      </a:r>
                      <a:r>
                        <a:rPr lang="en-US" sz="1800" kern="100" dirty="0">
                          <a:latin typeface="Calibri"/>
                          <a:ea typeface="宋体"/>
                          <a:cs typeface="Times New Roman"/>
                        </a:rPr>
                        <a:t>b=c</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126">
                <a:tc>
                  <a:txBody>
                    <a:bodyPr/>
                    <a:lstStyle/>
                    <a:p>
                      <a:pPr>
                        <a:spcAft>
                          <a:spcPts val="1200"/>
                        </a:spcAft>
                      </a:pPr>
                      <a:r>
                        <a:rPr lang="zh-CN" sz="1800" kern="100">
                          <a:latin typeface="Calibri"/>
                          <a:ea typeface="宋体"/>
                          <a:cs typeface="Times New Roman"/>
                        </a:rPr>
                        <a:t>前项</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1200"/>
                        </a:spcAft>
                      </a:pPr>
                      <a:r>
                        <a:rPr lang="zh-CN" sz="1800" kern="100" dirty="0">
                          <a:latin typeface="Calibri"/>
                          <a:ea typeface="宋体"/>
                          <a:cs typeface="Times New Roman"/>
                        </a:rPr>
                        <a:t>分子</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1200"/>
                        </a:spcAft>
                      </a:pPr>
                      <a:r>
                        <a:rPr lang="zh-CN" sz="1800" kern="100">
                          <a:latin typeface="Calibri"/>
                          <a:ea typeface="宋体"/>
                          <a:cs typeface="Times New Roman"/>
                        </a:rPr>
                        <a:t>被除数</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995">
                <a:tc>
                  <a:txBody>
                    <a:bodyPr/>
                    <a:lstStyle/>
                    <a:p>
                      <a:pPr>
                        <a:spcAft>
                          <a:spcPts val="1200"/>
                        </a:spcAft>
                      </a:pPr>
                      <a:r>
                        <a:rPr lang="zh-CN" sz="1800" kern="100">
                          <a:latin typeface="Calibri"/>
                          <a:ea typeface="宋体"/>
                          <a:cs typeface="Times New Roman"/>
                        </a:rPr>
                        <a:t>比号</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1200"/>
                        </a:spcAft>
                      </a:pPr>
                      <a:r>
                        <a:rPr lang="zh-CN" sz="1800" kern="100">
                          <a:latin typeface="Calibri"/>
                          <a:ea typeface="宋体"/>
                          <a:cs typeface="Times New Roman"/>
                        </a:rPr>
                        <a:t>分数线</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1200"/>
                        </a:spcAft>
                      </a:pPr>
                      <a:r>
                        <a:rPr lang="zh-CN" sz="1800" kern="100" dirty="0">
                          <a:latin typeface="Calibri"/>
                          <a:ea typeface="宋体"/>
                          <a:cs typeface="Times New Roman"/>
                        </a:rPr>
                        <a:t>除号</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126">
                <a:tc>
                  <a:txBody>
                    <a:bodyPr/>
                    <a:lstStyle/>
                    <a:p>
                      <a:pPr>
                        <a:spcAft>
                          <a:spcPts val="1200"/>
                        </a:spcAft>
                      </a:pPr>
                      <a:r>
                        <a:rPr lang="zh-CN" sz="1800" kern="100">
                          <a:latin typeface="Calibri"/>
                          <a:ea typeface="宋体"/>
                          <a:cs typeface="Times New Roman"/>
                        </a:rPr>
                        <a:t>后项</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1200"/>
                        </a:spcAft>
                      </a:pPr>
                      <a:r>
                        <a:rPr lang="zh-CN" sz="1800" kern="100">
                          <a:latin typeface="Calibri"/>
                          <a:ea typeface="宋体"/>
                          <a:cs typeface="Times New Roman"/>
                        </a:rPr>
                        <a:t>分母</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1200"/>
                        </a:spcAft>
                      </a:pPr>
                      <a:r>
                        <a:rPr lang="zh-CN" sz="1800" kern="100">
                          <a:latin typeface="Calibri"/>
                          <a:ea typeface="宋体"/>
                          <a:cs typeface="Times New Roman"/>
                        </a:rPr>
                        <a:t>除数</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126">
                <a:tc>
                  <a:txBody>
                    <a:bodyPr/>
                    <a:lstStyle/>
                    <a:p>
                      <a:pPr>
                        <a:spcAft>
                          <a:spcPts val="1200"/>
                        </a:spcAft>
                      </a:pPr>
                      <a:r>
                        <a:rPr lang="zh-CN" sz="1800" kern="100">
                          <a:latin typeface="Calibri"/>
                          <a:ea typeface="宋体"/>
                          <a:cs typeface="Times New Roman"/>
                        </a:rPr>
                        <a:t>比值</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1200"/>
                        </a:spcAft>
                      </a:pPr>
                      <a:r>
                        <a:rPr lang="zh-CN" sz="1800" kern="100">
                          <a:latin typeface="Calibri"/>
                          <a:ea typeface="宋体"/>
                          <a:cs typeface="Times New Roman"/>
                        </a:rPr>
                        <a:t>分数值</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1200"/>
                        </a:spcAft>
                      </a:pPr>
                      <a:r>
                        <a:rPr lang="zh-CN" sz="1800" kern="100">
                          <a:latin typeface="Calibri"/>
                          <a:ea typeface="宋体"/>
                          <a:cs typeface="Times New Roman"/>
                        </a:rPr>
                        <a:t>商</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530">
                <a:tc>
                  <a:txBody>
                    <a:bodyPr/>
                    <a:lstStyle/>
                    <a:p>
                      <a:pPr>
                        <a:spcAft>
                          <a:spcPts val="1200"/>
                        </a:spcAft>
                      </a:pPr>
                      <a:r>
                        <a:rPr lang="zh-CN" sz="1800" kern="100">
                          <a:latin typeface="Calibri"/>
                          <a:ea typeface="宋体"/>
                          <a:cs typeface="Times New Roman"/>
                        </a:rPr>
                        <a:t>比的基本性质</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1200"/>
                        </a:spcAft>
                      </a:pPr>
                      <a:r>
                        <a:rPr lang="zh-CN" sz="1800" kern="100" dirty="0">
                          <a:latin typeface="Calibri"/>
                          <a:ea typeface="宋体"/>
                          <a:cs typeface="Times New Roman"/>
                        </a:rPr>
                        <a:t>分数的基本性质</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1200"/>
                        </a:spcAft>
                      </a:pPr>
                      <a:r>
                        <a:rPr lang="zh-CN" sz="1800" kern="100" dirty="0">
                          <a:latin typeface="Calibri"/>
                          <a:ea typeface="宋体"/>
                          <a:cs typeface="Times New Roman"/>
                        </a:rPr>
                        <a:t>商不变的基本性质</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25" name="Object 1"/>
          <p:cNvGraphicFramePr>
            <a:graphicFrameLocks noChangeAspect="1"/>
          </p:cNvGraphicFramePr>
          <p:nvPr/>
        </p:nvGraphicFramePr>
        <p:xfrm>
          <a:off x="3203848" y="3717032"/>
          <a:ext cx="584324" cy="619585"/>
        </p:xfrm>
        <a:graphic>
          <a:graphicData uri="http://schemas.openxmlformats.org/presentationml/2006/ole">
            <p:oleObj spid="_x0000_s1026" name="Equation" r:id="rId4" imgW="368280" imgH="393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25"/>
                                        </p:tgtEl>
                                        <p:attrNameLst>
                                          <p:attrName>style.visibility</p:attrName>
                                        </p:attrNameLst>
                                      </p:cBhvr>
                                      <p:to>
                                        <p:strVal val="visible"/>
                                      </p:to>
                                    </p:set>
                                    <p:animEffect transition="in" filter="wipe(down)">
                                      <p:cBhvr>
                                        <p:cTn id="11" dur="5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Text Box 5"/>
          <p:cNvSpPr txBox="1">
            <a:spLocks noChangeArrowheads="1"/>
          </p:cNvSpPr>
          <p:nvPr/>
        </p:nvSpPr>
        <p:spPr bwMode="auto">
          <a:xfrm>
            <a:off x="900113" y="1125538"/>
            <a:ext cx="7344295" cy="461665"/>
          </a:xfrm>
          <a:prstGeom prst="rect">
            <a:avLst/>
          </a:prstGeom>
          <a:noFill/>
          <a:ln w="9525">
            <a:noFill/>
            <a:miter lim="800000"/>
            <a:headEnd/>
            <a:tailEnd/>
          </a:ln>
          <a:effectLst/>
        </p:spPr>
        <p:txBody>
          <a:bodyPr wrap="square">
            <a:spAutoFit/>
          </a:bodyPr>
          <a:lstStyle/>
          <a:p>
            <a:pPr>
              <a:spcBef>
                <a:spcPct val="50000"/>
              </a:spcBef>
            </a:pPr>
            <a:r>
              <a:rPr lang="zh-CN" altLang="en-US" sz="2400" b="1" dirty="0" smtClean="0"/>
              <a:t>比例尺</a:t>
            </a:r>
            <a:r>
              <a:rPr lang="zh-CN" altLang="en-US" sz="2400" dirty="0" smtClean="0"/>
              <a:t>实质上</a:t>
            </a:r>
            <a:r>
              <a:rPr lang="zh-CN" altLang="en-US" sz="2400" dirty="0"/>
              <a:t>是一种比，是图上距离与实际距离的比</a:t>
            </a:r>
            <a:r>
              <a:rPr lang="zh-CN" altLang="en-US" sz="2400" b="1" dirty="0"/>
              <a:t>。</a:t>
            </a:r>
          </a:p>
        </p:txBody>
      </p:sp>
      <p:grpSp>
        <p:nvGrpSpPr>
          <p:cNvPr id="2" name="Group 52"/>
          <p:cNvGrpSpPr>
            <a:grpSpLocks/>
          </p:cNvGrpSpPr>
          <p:nvPr/>
        </p:nvGrpSpPr>
        <p:grpSpPr bwMode="auto">
          <a:xfrm>
            <a:off x="827584" y="2564904"/>
            <a:ext cx="6697662" cy="1306512"/>
            <a:chOff x="521" y="1569"/>
            <a:chExt cx="4219" cy="823"/>
          </a:xfrm>
        </p:grpSpPr>
        <p:sp>
          <p:nvSpPr>
            <p:cNvPr id="18439" name="Text Box 7"/>
            <p:cNvSpPr txBox="1">
              <a:spLocks noChangeArrowheads="1"/>
            </p:cNvSpPr>
            <p:nvPr/>
          </p:nvSpPr>
          <p:spPr bwMode="auto">
            <a:xfrm>
              <a:off x="521" y="1752"/>
              <a:ext cx="4219" cy="640"/>
            </a:xfrm>
            <a:prstGeom prst="rect">
              <a:avLst/>
            </a:prstGeom>
            <a:noFill/>
            <a:ln w="9525">
              <a:noFill/>
              <a:miter lim="800000"/>
              <a:headEnd/>
              <a:tailEnd/>
            </a:ln>
            <a:effectLst/>
          </p:spPr>
          <p:txBody>
            <a:bodyPr>
              <a:spAutoFit/>
            </a:bodyPr>
            <a:lstStyle/>
            <a:p>
              <a:pPr>
                <a:spcBef>
                  <a:spcPct val="50000"/>
                </a:spcBef>
              </a:pPr>
              <a:r>
                <a:rPr lang="zh-CN" altLang="en-US" sz="2000" b="1" dirty="0"/>
                <a:t>在一</a:t>
              </a:r>
              <a:r>
                <a:rPr lang="zh-CN" altLang="en-US" sz="2000" b="1" dirty="0" smtClean="0"/>
                <a:t>幅                             </a:t>
              </a:r>
              <a:r>
                <a:rPr lang="zh-CN" altLang="en-US" sz="2000" b="1" dirty="0"/>
                <a:t>的平面图上有一个正方形花坛，它的面积为</a:t>
              </a:r>
              <a:r>
                <a:rPr lang="en-US" altLang="zh-CN" sz="2000" b="1" dirty="0"/>
                <a:t>16</a:t>
              </a:r>
              <a:r>
                <a:rPr lang="zh-CN" altLang="en-US" sz="2000" b="1" dirty="0"/>
                <a:t>平方厘米，那么这个花坛的实际面积为</a:t>
              </a:r>
              <a:r>
                <a:rPr lang="en-US" altLang="zh-CN" sz="2000" b="1" dirty="0"/>
                <a:t>(         )</a:t>
              </a:r>
              <a:r>
                <a:rPr lang="zh-CN" altLang="en-US" sz="2000" b="1" dirty="0"/>
                <a:t>平方米。</a:t>
              </a:r>
            </a:p>
          </p:txBody>
        </p:sp>
        <p:grpSp>
          <p:nvGrpSpPr>
            <p:cNvPr id="3" name="Group 8"/>
            <p:cNvGrpSpPr>
              <a:grpSpLocks/>
            </p:cNvGrpSpPr>
            <p:nvPr/>
          </p:nvGrpSpPr>
          <p:grpSpPr bwMode="auto">
            <a:xfrm>
              <a:off x="1020" y="1569"/>
              <a:ext cx="1542" cy="364"/>
              <a:chOff x="3165" y="7956"/>
              <a:chExt cx="2520" cy="570"/>
            </a:xfrm>
          </p:grpSpPr>
          <p:grpSp>
            <p:nvGrpSpPr>
              <p:cNvPr id="4" name="Group 9"/>
              <p:cNvGrpSpPr>
                <a:grpSpLocks/>
              </p:cNvGrpSpPr>
              <p:nvPr/>
            </p:nvGrpSpPr>
            <p:grpSpPr bwMode="auto">
              <a:xfrm>
                <a:off x="3405" y="8349"/>
                <a:ext cx="1380" cy="177"/>
                <a:chOff x="3405" y="8349"/>
                <a:chExt cx="1380" cy="177"/>
              </a:xfrm>
            </p:grpSpPr>
            <p:grpSp>
              <p:nvGrpSpPr>
                <p:cNvPr id="5" name="Group 10"/>
                <p:cNvGrpSpPr>
                  <a:grpSpLocks/>
                </p:cNvGrpSpPr>
                <p:nvPr/>
              </p:nvGrpSpPr>
              <p:grpSpPr bwMode="auto">
                <a:xfrm>
                  <a:off x="3405" y="8355"/>
                  <a:ext cx="915" cy="171"/>
                  <a:chOff x="3960" y="8304"/>
                  <a:chExt cx="1080" cy="156"/>
                </a:xfrm>
              </p:grpSpPr>
              <p:grpSp>
                <p:nvGrpSpPr>
                  <p:cNvPr id="6" name="Group 11"/>
                  <p:cNvGrpSpPr>
                    <a:grpSpLocks/>
                  </p:cNvGrpSpPr>
                  <p:nvPr/>
                </p:nvGrpSpPr>
                <p:grpSpPr bwMode="auto">
                  <a:xfrm>
                    <a:off x="4500" y="8304"/>
                    <a:ext cx="540" cy="156"/>
                    <a:chOff x="2700" y="8304"/>
                    <a:chExt cx="720" cy="156"/>
                  </a:xfrm>
                </p:grpSpPr>
                <p:sp>
                  <p:nvSpPr>
                    <p:cNvPr id="18444" name="Line 12"/>
                    <p:cNvSpPr>
                      <a:spLocks noChangeShapeType="1"/>
                    </p:cNvSpPr>
                    <p:nvPr/>
                  </p:nvSpPr>
                  <p:spPr bwMode="auto">
                    <a:xfrm>
                      <a:off x="2700" y="8460"/>
                      <a:ext cx="720" cy="0"/>
                    </a:xfrm>
                    <a:prstGeom prst="line">
                      <a:avLst/>
                    </a:prstGeom>
                    <a:noFill/>
                    <a:ln w="9525">
                      <a:solidFill>
                        <a:srgbClr val="000000"/>
                      </a:solidFill>
                      <a:round/>
                      <a:headEnd/>
                      <a:tailEnd/>
                    </a:ln>
                  </p:spPr>
                  <p:txBody>
                    <a:bodyPr/>
                    <a:lstStyle/>
                    <a:p>
                      <a:endParaRPr lang="zh-CN" altLang="en-US"/>
                    </a:p>
                  </p:txBody>
                </p:sp>
                <p:sp>
                  <p:nvSpPr>
                    <p:cNvPr id="18445" name="Line 13"/>
                    <p:cNvSpPr>
                      <a:spLocks noChangeShapeType="1"/>
                    </p:cNvSpPr>
                    <p:nvPr/>
                  </p:nvSpPr>
                  <p:spPr bwMode="auto">
                    <a:xfrm>
                      <a:off x="2700" y="8304"/>
                      <a:ext cx="0" cy="156"/>
                    </a:xfrm>
                    <a:prstGeom prst="line">
                      <a:avLst/>
                    </a:prstGeom>
                    <a:noFill/>
                    <a:ln w="9525">
                      <a:solidFill>
                        <a:srgbClr val="000000"/>
                      </a:solidFill>
                      <a:round/>
                      <a:headEnd/>
                      <a:tailEnd/>
                    </a:ln>
                  </p:spPr>
                  <p:txBody>
                    <a:bodyPr/>
                    <a:lstStyle/>
                    <a:p>
                      <a:endParaRPr lang="zh-CN" altLang="en-US"/>
                    </a:p>
                  </p:txBody>
                </p:sp>
                <p:sp>
                  <p:nvSpPr>
                    <p:cNvPr id="18446" name="Line 14"/>
                    <p:cNvSpPr>
                      <a:spLocks noChangeShapeType="1"/>
                    </p:cNvSpPr>
                    <p:nvPr/>
                  </p:nvSpPr>
                  <p:spPr bwMode="auto">
                    <a:xfrm>
                      <a:off x="3420" y="8304"/>
                      <a:ext cx="0" cy="156"/>
                    </a:xfrm>
                    <a:prstGeom prst="line">
                      <a:avLst/>
                    </a:prstGeom>
                    <a:noFill/>
                    <a:ln w="9525">
                      <a:solidFill>
                        <a:srgbClr val="000000"/>
                      </a:solidFill>
                      <a:round/>
                      <a:headEnd/>
                      <a:tailEnd/>
                    </a:ln>
                  </p:spPr>
                  <p:txBody>
                    <a:bodyPr/>
                    <a:lstStyle/>
                    <a:p>
                      <a:endParaRPr lang="zh-CN" altLang="en-US"/>
                    </a:p>
                  </p:txBody>
                </p:sp>
              </p:grpSp>
              <p:grpSp>
                <p:nvGrpSpPr>
                  <p:cNvPr id="7" name="Group 15"/>
                  <p:cNvGrpSpPr>
                    <a:grpSpLocks/>
                  </p:cNvGrpSpPr>
                  <p:nvPr/>
                </p:nvGrpSpPr>
                <p:grpSpPr bwMode="auto">
                  <a:xfrm>
                    <a:off x="3960" y="8304"/>
                    <a:ext cx="540" cy="156"/>
                    <a:chOff x="2700" y="8304"/>
                    <a:chExt cx="720" cy="156"/>
                  </a:xfrm>
                </p:grpSpPr>
                <p:sp>
                  <p:nvSpPr>
                    <p:cNvPr id="18448" name="Line 16"/>
                    <p:cNvSpPr>
                      <a:spLocks noChangeShapeType="1"/>
                    </p:cNvSpPr>
                    <p:nvPr/>
                  </p:nvSpPr>
                  <p:spPr bwMode="auto">
                    <a:xfrm>
                      <a:off x="2700" y="8460"/>
                      <a:ext cx="720" cy="0"/>
                    </a:xfrm>
                    <a:prstGeom prst="line">
                      <a:avLst/>
                    </a:prstGeom>
                    <a:noFill/>
                    <a:ln w="9525">
                      <a:solidFill>
                        <a:srgbClr val="000000"/>
                      </a:solidFill>
                      <a:round/>
                      <a:headEnd/>
                      <a:tailEnd/>
                    </a:ln>
                  </p:spPr>
                  <p:txBody>
                    <a:bodyPr/>
                    <a:lstStyle/>
                    <a:p>
                      <a:endParaRPr lang="zh-CN" altLang="en-US"/>
                    </a:p>
                  </p:txBody>
                </p:sp>
                <p:sp>
                  <p:nvSpPr>
                    <p:cNvPr id="18449" name="Line 17"/>
                    <p:cNvSpPr>
                      <a:spLocks noChangeShapeType="1"/>
                    </p:cNvSpPr>
                    <p:nvPr/>
                  </p:nvSpPr>
                  <p:spPr bwMode="auto">
                    <a:xfrm>
                      <a:off x="2700" y="8304"/>
                      <a:ext cx="0" cy="156"/>
                    </a:xfrm>
                    <a:prstGeom prst="line">
                      <a:avLst/>
                    </a:prstGeom>
                    <a:noFill/>
                    <a:ln w="9525">
                      <a:solidFill>
                        <a:srgbClr val="000000"/>
                      </a:solidFill>
                      <a:round/>
                      <a:headEnd/>
                      <a:tailEnd/>
                    </a:ln>
                  </p:spPr>
                  <p:txBody>
                    <a:bodyPr/>
                    <a:lstStyle/>
                    <a:p>
                      <a:endParaRPr lang="zh-CN" altLang="en-US"/>
                    </a:p>
                  </p:txBody>
                </p:sp>
                <p:sp>
                  <p:nvSpPr>
                    <p:cNvPr id="18450" name="Line 18"/>
                    <p:cNvSpPr>
                      <a:spLocks noChangeShapeType="1"/>
                    </p:cNvSpPr>
                    <p:nvPr/>
                  </p:nvSpPr>
                  <p:spPr bwMode="auto">
                    <a:xfrm>
                      <a:off x="3420" y="8304"/>
                      <a:ext cx="0" cy="156"/>
                    </a:xfrm>
                    <a:prstGeom prst="line">
                      <a:avLst/>
                    </a:prstGeom>
                    <a:noFill/>
                    <a:ln w="9525">
                      <a:solidFill>
                        <a:srgbClr val="000000"/>
                      </a:solidFill>
                      <a:round/>
                      <a:headEnd/>
                      <a:tailEnd/>
                    </a:ln>
                  </p:spPr>
                  <p:txBody>
                    <a:bodyPr/>
                    <a:lstStyle/>
                    <a:p>
                      <a:endParaRPr lang="zh-CN" altLang="en-US"/>
                    </a:p>
                  </p:txBody>
                </p:sp>
              </p:grpSp>
            </p:grpSp>
            <p:grpSp>
              <p:nvGrpSpPr>
                <p:cNvPr id="8" name="Group 19"/>
                <p:cNvGrpSpPr>
                  <a:grpSpLocks/>
                </p:cNvGrpSpPr>
                <p:nvPr/>
              </p:nvGrpSpPr>
              <p:grpSpPr bwMode="auto">
                <a:xfrm>
                  <a:off x="3870" y="8349"/>
                  <a:ext cx="915" cy="171"/>
                  <a:chOff x="3960" y="8304"/>
                  <a:chExt cx="1080" cy="156"/>
                </a:xfrm>
              </p:grpSpPr>
              <p:grpSp>
                <p:nvGrpSpPr>
                  <p:cNvPr id="9" name="Group 20"/>
                  <p:cNvGrpSpPr>
                    <a:grpSpLocks/>
                  </p:cNvGrpSpPr>
                  <p:nvPr/>
                </p:nvGrpSpPr>
                <p:grpSpPr bwMode="auto">
                  <a:xfrm>
                    <a:off x="4500" y="8304"/>
                    <a:ext cx="540" cy="156"/>
                    <a:chOff x="2700" y="8304"/>
                    <a:chExt cx="720" cy="156"/>
                  </a:xfrm>
                </p:grpSpPr>
                <p:sp>
                  <p:nvSpPr>
                    <p:cNvPr id="18453" name="Line 21"/>
                    <p:cNvSpPr>
                      <a:spLocks noChangeShapeType="1"/>
                    </p:cNvSpPr>
                    <p:nvPr/>
                  </p:nvSpPr>
                  <p:spPr bwMode="auto">
                    <a:xfrm>
                      <a:off x="2700" y="8460"/>
                      <a:ext cx="720" cy="0"/>
                    </a:xfrm>
                    <a:prstGeom prst="line">
                      <a:avLst/>
                    </a:prstGeom>
                    <a:noFill/>
                    <a:ln w="9525">
                      <a:solidFill>
                        <a:srgbClr val="000000"/>
                      </a:solidFill>
                      <a:round/>
                      <a:headEnd/>
                      <a:tailEnd/>
                    </a:ln>
                  </p:spPr>
                  <p:txBody>
                    <a:bodyPr/>
                    <a:lstStyle/>
                    <a:p>
                      <a:endParaRPr lang="zh-CN" altLang="en-US"/>
                    </a:p>
                  </p:txBody>
                </p:sp>
                <p:sp>
                  <p:nvSpPr>
                    <p:cNvPr id="18454" name="Line 22"/>
                    <p:cNvSpPr>
                      <a:spLocks noChangeShapeType="1"/>
                    </p:cNvSpPr>
                    <p:nvPr/>
                  </p:nvSpPr>
                  <p:spPr bwMode="auto">
                    <a:xfrm>
                      <a:off x="2700" y="8304"/>
                      <a:ext cx="0" cy="156"/>
                    </a:xfrm>
                    <a:prstGeom prst="line">
                      <a:avLst/>
                    </a:prstGeom>
                    <a:noFill/>
                    <a:ln w="9525">
                      <a:solidFill>
                        <a:srgbClr val="000000"/>
                      </a:solidFill>
                      <a:round/>
                      <a:headEnd/>
                      <a:tailEnd/>
                    </a:ln>
                  </p:spPr>
                  <p:txBody>
                    <a:bodyPr/>
                    <a:lstStyle/>
                    <a:p>
                      <a:endParaRPr lang="zh-CN" altLang="en-US"/>
                    </a:p>
                  </p:txBody>
                </p:sp>
                <p:sp>
                  <p:nvSpPr>
                    <p:cNvPr id="18455" name="Line 23"/>
                    <p:cNvSpPr>
                      <a:spLocks noChangeShapeType="1"/>
                    </p:cNvSpPr>
                    <p:nvPr/>
                  </p:nvSpPr>
                  <p:spPr bwMode="auto">
                    <a:xfrm>
                      <a:off x="3420" y="8304"/>
                      <a:ext cx="0" cy="156"/>
                    </a:xfrm>
                    <a:prstGeom prst="line">
                      <a:avLst/>
                    </a:prstGeom>
                    <a:noFill/>
                    <a:ln w="9525">
                      <a:solidFill>
                        <a:srgbClr val="000000"/>
                      </a:solidFill>
                      <a:round/>
                      <a:headEnd/>
                      <a:tailEnd/>
                    </a:ln>
                  </p:spPr>
                  <p:txBody>
                    <a:bodyPr/>
                    <a:lstStyle/>
                    <a:p>
                      <a:endParaRPr lang="zh-CN" altLang="en-US"/>
                    </a:p>
                  </p:txBody>
                </p:sp>
              </p:grpSp>
              <p:grpSp>
                <p:nvGrpSpPr>
                  <p:cNvPr id="10" name="Group 24"/>
                  <p:cNvGrpSpPr>
                    <a:grpSpLocks/>
                  </p:cNvGrpSpPr>
                  <p:nvPr/>
                </p:nvGrpSpPr>
                <p:grpSpPr bwMode="auto">
                  <a:xfrm>
                    <a:off x="3960" y="8304"/>
                    <a:ext cx="540" cy="156"/>
                    <a:chOff x="2700" y="8304"/>
                    <a:chExt cx="720" cy="156"/>
                  </a:xfrm>
                </p:grpSpPr>
                <p:sp>
                  <p:nvSpPr>
                    <p:cNvPr id="18457" name="Line 25"/>
                    <p:cNvSpPr>
                      <a:spLocks noChangeShapeType="1"/>
                    </p:cNvSpPr>
                    <p:nvPr/>
                  </p:nvSpPr>
                  <p:spPr bwMode="auto">
                    <a:xfrm>
                      <a:off x="2700" y="8460"/>
                      <a:ext cx="720" cy="0"/>
                    </a:xfrm>
                    <a:prstGeom prst="line">
                      <a:avLst/>
                    </a:prstGeom>
                    <a:noFill/>
                    <a:ln w="9525">
                      <a:solidFill>
                        <a:srgbClr val="000000"/>
                      </a:solidFill>
                      <a:round/>
                      <a:headEnd/>
                      <a:tailEnd/>
                    </a:ln>
                  </p:spPr>
                  <p:txBody>
                    <a:bodyPr/>
                    <a:lstStyle/>
                    <a:p>
                      <a:endParaRPr lang="zh-CN" altLang="en-US"/>
                    </a:p>
                  </p:txBody>
                </p:sp>
                <p:sp>
                  <p:nvSpPr>
                    <p:cNvPr id="18458" name="Line 26"/>
                    <p:cNvSpPr>
                      <a:spLocks noChangeShapeType="1"/>
                    </p:cNvSpPr>
                    <p:nvPr/>
                  </p:nvSpPr>
                  <p:spPr bwMode="auto">
                    <a:xfrm>
                      <a:off x="2700" y="8304"/>
                      <a:ext cx="0" cy="156"/>
                    </a:xfrm>
                    <a:prstGeom prst="line">
                      <a:avLst/>
                    </a:prstGeom>
                    <a:noFill/>
                    <a:ln w="9525">
                      <a:solidFill>
                        <a:srgbClr val="000000"/>
                      </a:solidFill>
                      <a:round/>
                      <a:headEnd/>
                      <a:tailEnd/>
                    </a:ln>
                  </p:spPr>
                  <p:txBody>
                    <a:bodyPr/>
                    <a:lstStyle/>
                    <a:p>
                      <a:endParaRPr lang="zh-CN" altLang="en-US"/>
                    </a:p>
                  </p:txBody>
                </p:sp>
                <p:sp>
                  <p:nvSpPr>
                    <p:cNvPr id="18459" name="Line 27"/>
                    <p:cNvSpPr>
                      <a:spLocks noChangeShapeType="1"/>
                    </p:cNvSpPr>
                    <p:nvPr/>
                  </p:nvSpPr>
                  <p:spPr bwMode="auto">
                    <a:xfrm>
                      <a:off x="3420" y="8304"/>
                      <a:ext cx="0" cy="156"/>
                    </a:xfrm>
                    <a:prstGeom prst="line">
                      <a:avLst/>
                    </a:prstGeom>
                    <a:noFill/>
                    <a:ln w="9525">
                      <a:solidFill>
                        <a:srgbClr val="000000"/>
                      </a:solidFill>
                      <a:round/>
                      <a:headEnd/>
                      <a:tailEnd/>
                    </a:ln>
                  </p:spPr>
                  <p:txBody>
                    <a:bodyPr/>
                    <a:lstStyle/>
                    <a:p>
                      <a:endParaRPr lang="zh-CN" altLang="en-US"/>
                    </a:p>
                  </p:txBody>
                </p:sp>
              </p:grpSp>
            </p:grpSp>
          </p:grpSp>
          <p:sp>
            <p:nvSpPr>
              <p:cNvPr id="18460" name="Text Box 28"/>
              <p:cNvSpPr txBox="1">
                <a:spLocks noChangeArrowheads="1"/>
              </p:cNvSpPr>
              <p:nvPr/>
            </p:nvSpPr>
            <p:spPr bwMode="auto">
              <a:xfrm>
                <a:off x="3165" y="7956"/>
                <a:ext cx="2520" cy="468"/>
              </a:xfrm>
              <a:prstGeom prst="rect">
                <a:avLst/>
              </a:prstGeom>
              <a:noFill/>
              <a:ln w="9525">
                <a:noFill/>
                <a:miter lim="800000"/>
                <a:headEnd/>
                <a:tailEnd/>
              </a:ln>
            </p:spPr>
            <p:txBody>
              <a:bodyPr/>
              <a:lstStyle/>
              <a:p>
                <a:pPr algn="just"/>
                <a:r>
                  <a:rPr lang="en-US" altLang="zh-CN" sz="1600">
                    <a:latin typeface="Times New Roman" pitchFamily="18" charset="0"/>
                  </a:rPr>
                  <a:t>0     200   400  600</a:t>
                </a:r>
                <a:r>
                  <a:rPr lang="zh-CN" altLang="en-US" sz="1600">
                    <a:latin typeface="Times New Roman" pitchFamily="18" charset="0"/>
                  </a:rPr>
                  <a:t>米</a:t>
                </a:r>
                <a:endParaRPr lang="zh-CN" altLang="en-US" sz="1600"/>
              </a:p>
            </p:txBody>
          </p:sp>
        </p:grpSp>
      </p:grpSp>
      <p:sp>
        <p:nvSpPr>
          <p:cNvPr id="18462" name="Text Box 30"/>
          <p:cNvSpPr txBox="1">
            <a:spLocks noChangeArrowheads="1"/>
          </p:cNvSpPr>
          <p:nvPr/>
        </p:nvSpPr>
        <p:spPr bwMode="auto">
          <a:xfrm>
            <a:off x="827088" y="1772817"/>
            <a:ext cx="6625232" cy="461665"/>
          </a:xfrm>
          <a:prstGeom prst="rect">
            <a:avLst/>
          </a:prstGeom>
          <a:noFill/>
          <a:ln w="9525">
            <a:noFill/>
            <a:miter lim="800000"/>
            <a:headEnd/>
            <a:tailEnd/>
          </a:ln>
          <a:effectLst/>
        </p:spPr>
        <p:txBody>
          <a:bodyPr wrap="square">
            <a:spAutoFit/>
          </a:bodyPr>
          <a:lstStyle/>
          <a:p>
            <a:pPr>
              <a:spcBef>
                <a:spcPct val="50000"/>
              </a:spcBef>
            </a:pPr>
            <a:r>
              <a:rPr lang="zh-CN" altLang="en-US" sz="2400" b="1" dirty="0"/>
              <a:t>比例尺与面积计算结合要考虑两层。</a:t>
            </a:r>
          </a:p>
        </p:txBody>
      </p:sp>
      <p:sp>
        <p:nvSpPr>
          <p:cNvPr id="18463" name="Text Box 31"/>
          <p:cNvSpPr txBox="1">
            <a:spLocks noChangeArrowheads="1"/>
          </p:cNvSpPr>
          <p:nvPr/>
        </p:nvSpPr>
        <p:spPr bwMode="auto">
          <a:xfrm>
            <a:off x="899592" y="4077072"/>
            <a:ext cx="3024336" cy="1200329"/>
          </a:xfrm>
          <a:prstGeom prst="rect">
            <a:avLst/>
          </a:prstGeom>
          <a:noFill/>
          <a:ln w="9525">
            <a:noFill/>
            <a:miter lim="800000"/>
            <a:headEnd/>
            <a:tailEnd/>
          </a:ln>
          <a:effectLst/>
        </p:spPr>
        <p:txBody>
          <a:bodyPr wrap="square">
            <a:spAutoFit/>
          </a:bodyPr>
          <a:lstStyle/>
          <a:p>
            <a:pPr>
              <a:spcBef>
                <a:spcPct val="50000"/>
              </a:spcBef>
            </a:pPr>
            <a:r>
              <a:rPr lang="en-US" altLang="zh-CN" sz="2400" dirty="0" smtClean="0"/>
              <a:t>1</a:t>
            </a:r>
            <a:r>
              <a:rPr lang="zh-CN" altLang="en-US" sz="2400" dirty="0" smtClean="0"/>
              <a:t>平方厘米相当于</a:t>
            </a:r>
            <a:r>
              <a:rPr lang="en-US" altLang="zh-CN" sz="2400" dirty="0" smtClean="0"/>
              <a:t>200x200</a:t>
            </a:r>
            <a:r>
              <a:rPr lang="zh-CN" altLang="en-US" sz="2400" dirty="0" smtClean="0"/>
              <a:t>平方米</a:t>
            </a:r>
            <a:r>
              <a:rPr lang="en-US" altLang="zh-CN" sz="2400" dirty="0" smtClean="0"/>
              <a:t>=40000</a:t>
            </a:r>
            <a:r>
              <a:rPr lang="zh-CN" altLang="en-US" sz="2400" dirty="0" smtClean="0"/>
              <a:t>平方米</a:t>
            </a:r>
            <a:endParaRPr lang="zh-CN" altLang="en-US" sz="2400" dirty="0"/>
          </a:p>
        </p:txBody>
      </p:sp>
      <p:grpSp>
        <p:nvGrpSpPr>
          <p:cNvPr id="11" name="Group 32"/>
          <p:cNvGrpSpPr>
            <a:grpSpLocks/>
          </p:cNvGrpSpPr>
          <p:nvPr/>
        </p:nvGrpSpPr>
        <p:grpSpPr bwMode="auto">
          <a:xfrm>
            <a:off x="4211960" y="3645024"/>
            <a:ext cx="3888908" cy="2995613"/>
            <a:chOff x="6853" y="11268"/>
            <a:chExt cx="4127" cy="2901"/>
          </a:xfrm>
        </p:grpSpPr>
        <p:sp>
          <p:nvSpPr>
            <p:cNvPr id="18465" name="Line 33"/>
            <p:cNvSpPr>
              <a:spLocks noChangeShapeType="1"/>
            </p:cNvSpPr>
            <p:nvPr/>
          </p:nvSpPr>
          <p:spPr bwMode="auto">
            <a:xfrm flipV="1">
              <a:off x="8535" y="11964"/>
              <a:ext cx="1365" cy="864"/>
            </a:xfrm>
            <a:prstGeom prst="line">
              <a:avLst/>
            </a:prstGeom>
            <a:noFill/>
            <a:ln w="9525">
              <a:solidFill>
                <a:srgbClr val="000000"/>
              </a:solidFill>
              <a:round/>
              <a:headEnd/>
              <a:tailEnd/>
            </a:ln>
          </p:spPr>
          <p:txBody>
            <a:bodyPr/>
            <a:lstStyle/>
            <a:p>
              <a:endParaRPr lang="zh-CN" altLang="en-US"/>
            </a:p>
          </p:txBody>
        </p:sp>
        <p:grpSp>
          <p:nvGrpSpPr>
            <p:cNvPr id="12" name="Group 34"/>
            <p:cNvGrpSpPr>
              <a:grpSpLocks/>
            </p:cNvGrpSpPr>
            <p:nvPr/>
          </p:nvGrpSpPr>
          <p:grpSpPr bwMode="auto">
            <a:xfrm>
              <a:off x="6853" y="11268"/>
              <a:ext cx="4127" cy="2901"/>
              <a:chOff x="6853" y="11271"/>
              <a:chExt cx="4127" cy="2901"/>
            </a:xfrm>
          </p:grpSpPr>
          <p:sp>
            <p:nvSpPr>
              <p:cNvPr id="18467" name="Text Box 35"/>
              <p:cNvSpPr txBox="1">
                <a:spLocks noChangeArrowheads="1"/>
              </p:cNvSpPr>
              <p:nvPr/>
            </p:nvSpPr>
            <p:spPr bwMode="auto">
              <a:xfrm>
                <a:off x="9720" y="11892"/>
                <a:ext cx="1260" cy="624"/>
              </a:xfrm>
              <a:prstGeom prst="rect">
                <a:avLst/>
              </a:prstGeom>
              <a:noFill/>
              <a:ln w="9525">
                <a:noFill/>
                <a:miter lim="800000"/>
                <a:headEnd/>
                <a:tailEnd/>
              </a:ln>
            </p:spPr>
            <p:txBody>
              <a:bodyPr/>
              <a:lstStyle/>
              <a:p>
                <a:pPr algn="just"/>
                <a:r>
                  <a:rPr lang="zh-CN" altLang="en-US">
                    <a:latin typeface="Times New Roman" pitchFamily="18" charset="0"/>
                  </a:rPr>
                  <a:t>少年宫</a:t>
                </a:r>
                <a:endParaRPr lang="zh-CN" altLang="en-US"/>
              </a:p>
            </p:txBody>
          </p:sp>
          <p:grpSp>
            <p:nvGrpSpPr>
              <p:cNvPr id="13" name="Group 36"/>
              <p:cNvGrpSpPr>
                <a:grpSpLocks/>
              </p:cNvGrpSpPr>
              <p:nvPr/>
            </p:nvGrpSpPr>
            <p:grpSpPr bwMode="auto">
              <a:xfrm>
                <a:off x="6853" y="11271"/>
                <a:ext cx="3317" cy="2901"/>
                <a:chOff x="6853" y="11271"/>
                <a:chExt cx="3317" cy="2901"/>
              </a:xfrm>
            </p:grpSpPr>
            <p:sp>
              <p:nvSpPr>
                <p:cNvPr id="18469" name="Text Box 37"/>
                <p:cNvSpPr txBox="1">
                  <a:spLocks noChangeArrowheads="1"/>
                </p:cNvSpPr>
                <p:nvPr/>
              </p:nvSpPr>
              <p:spPr bwMode="auto">
                <a:xfrm>
                  <a:off x="8640" y="11271"/>
                  <a:ext cx="900" cy="468"/>
                </a:xfrm>
                <a:prstGeom prst="rect">
                  <a:avLst/>
                </a:prstGeom>
                <a:noFill/>
                <a:ln w="9525">
                  <a:noFill/>
                  <a:miter lim="800000"/>
                  <a:headEnd/>
                  <a:tailEnd/>
                </a:ln>
              </p:spPr>
              <p:txBody>
                <a:bodyPr/>
                <a:lstStyle/>
                <a:p>
                  <a:pPr algn="just"/>
                  <a:r>
                    <a:rPr lang="zh-CN" altLang="en-US">
                      <a:latin typeface="Times New Roman" pitchFamily="18" charset="0"/>
                    </a:rPr>
                    <a:t>北</a:t>
                  </a:r>
                  <a:endParaRPr lang="zh-CN" altLang="en-US"/>
                </a:p>
              </p:txBody>
            </p:sp>
            <p:grpSp>
              <p:nvGrpSpPr>
                <p:cNvPr id="14" name="Group 38"/>
                <p:cNvGrpSpPr>
                  <a:grpSpLocks/>
                </p:cNvGrpSpPr>
                <p:nvPr/>
              </p:nvGrpSpPr>
              <p:grpSpPr bwMode="auto">
                <a:xfrm>
                  <a:off x="6853" y="11364"/>
                  <a:ext cx="3317" cy="2808"/>
                  <a:chOff x="6853" y="11844"/>
                  <a:chExt cx="3317" cy="2808"/>
                </a:xfrm>
              </p:grpSpPr>
              <p:grpSp>
                <p:nvGrpSpPr>
                  <p:cNvPr id="15" name="Group 39"/>
                  <p:cNvGrpSpPr>
                    <a:grpSpLocks/>
                  </p:cNvGrpSpPr>
                  <p:nvPr/>
                </p:nvGrpSpPr>
                <p:grpSpPr bwMode="auto">
                  <a:xfrm>
                    <a:off x="6853" y="11844"/>
                    <a:ext cx="3047" cy="2808"/>
                    <a:chOff x="6853" y="11844"/>
                    <a:chExt cx="3047" cy="2808"/>
                  </a:xfrm>
                </p:grpSpPr>
                <p:sp>
                  <p:nvSpPr>
                    <p:cNvPr id="18472" name="Text Box 40"/>
                    <p:cNvSpPr txBox="1">
                      <a:spLocks noChangeArrowheads="1"/>
                    </p:cNvSpPr>
                    <p:nvPr/>
                  </p:nvSpPr>
                  <p:spPr bwMode="auto">
                    <a:xfrm>
                      <a:off x="7380" y="13296"/>
                      <a:ext cx="1260" cy="624"/>
                    </a:xfrm>
                    <a:prstGeom prst="rect">
                      <a:avLst/>
                    </a:prstGeom>
                    <a:noFill/>
                    <a:ln w="9525">
                      <a:noFill/>
                      <a:miter lim="800000"/>
                      <a:headEnd/>
                      <a:tailEnd/>
                    </a:ln>
                  </p:spPr>
                  <p:txBody>
                    <a:bodyPr/>
                    <a:lstStyle/>
                    <a:p>
                      <a:pPr algn="just"/>
                      <a:r>
                        <a:rPr lang="en-US" altLang="zh-CN" sz="1000">
                          <a:latin typeface="Times New Roman" pitchFamily="18" charset="0"/>
                        </a:rPr>
                        <a:t>2.5cm</a:t>
                      </a:r>
                      <a:endParaRPr lang="en-US" altLang="zh-CN"/>
                    </a:p>
                  </p:txBody>
                </p:sp>
                <p:grpSp>
                  <p:nvGrpSpPr>
                    <p:cNvPr id="16" name="Group 41"/>
                    <p:cNvGrpSpPr>
                      <a:grpSpLocks/>
                    </p:cNvGrpSpPr>
                    <p:nvPr/>
                  </p:nvGrpSpPr>
                  <p:grpSpPr bwMode="auto">
                    <a:xfrm>
                      <a:off x="6853" y="11844"/>
                      <a:ext cx="3047" cy="2808"/>
                      <a:chOff x="6853" y="11844"/>
                      <a:chExt cx="3047" cy="2808"/>
                    </a:xfrm>
                  </p:grpSpPr>
                  <p:sp>
                    <p:nvSpPr>
                      <p:cNvPr id="18474" name="Line 42"/>
                      <p:cNvSpPr>
                        <a:spLocks noChangeShapeType="1"/>
                      </p:cNvSpPr>
                      <p:nvPr/>
                    </p:nvSpPr>
                    <p:spPr bwMode="auto">
                      <a:xfrm>
                        <a:off x="7200" y="13296"/>
                        <a:ext cx="2700" cy="0"/>
                      </a:xfrm>
                      <a:prstGeom prst="line">
                        <a:avLst/>
                      </a:prstGeom>
                      <a:noFill/>
                      <a:ln w="9525">
                        <a:solidFill>
                          <a:srgbClr val="000000"/>
                        </a:solidFill>
                        <a:round/>
                        <a:headEnd/>
                        <a:tailEnd/>
                      </a:ln>
                    </p:spPr>
                    <p:txBody>
                      <a:bodyPr/>
                      <a:lstStyle/>
                      <a:p>
                        <a:endParaRPr lang="zh-CN" altLang="en-US"/>
                      </a:p>
                    </p:txBody>
                  </p:sp>
                  <p:grpSp>
                    <p:nvGrpSpPr>
                      <p:cNvPr id="17" name="Group 43"/>
                      <p:cNvGrpSpPr>
                        <a:grpSpLocks/>
                      </p:cNvGrpSpPr>
                      <p:nvPr/>
                    </p:nvGrpSpPr>
                    <p:grpSpPr bwMode="auto">
                      <a:xfrm>
                        <a:off x="6853" y="11844"/>
                        <a:ext cx="2927" cy="2808"/>
                        <a:chOff x="6853" y="11844"/>
                        <a:chExt cx="2927" cy="2808"/>
                      </a:xfrm>
                    </p:grpSpPr>
                    <p:grpSp>
                      <p:nvGrpSpPr>
                        <p:cNvPr id="18" name="Group 44"/>
                        <p:cNvGrpSpPr>
                          <a:grpSpLocks/>
                        </p:cNvGrpSpPr>
                        <p:nvPr/>
                      </p:nvGrpSpPr>
                      <p:grpSpPr bwMode="auto">
                        <a:xfrm>
                          <a:off x="6853" y="11844"/>
                          <a:ext cx="2927" cy="2808"/>
                          <a:chOff x="6853" y="11844"/>
                          <a:chExt cx="2927" cy="2808"/>
                        </a:xfrm>
                      </p:grpSpPr>
                      <p:sp>
                        <p:nvSpPr>
                          <p:cNvPr id="18477" name="Line 45"/>
                          <p:cNvSpPr>
                            <a:spLocks noChangeShapeType="1"/>
                          </p:cNvSpPr>
                          <p:nvPr/>
                        </p:nvSpPr>
                        <p:spPr bwMode="auto">
                          <a:xfrm flipV="1">
                            <a:off x="8547" y="11844"/>
                            <a:ext cx="0" cy="2808"/>
                          </a:xfrm>
                          <a:prstGeom prst="line">
                            <a:avLst/>
                          </a:prstGeom>
                          <a:noFill/>
                          <a:ln w="9525">
                            <a:solidFill>
                              <a:srgbClr val="000000"/>
                            </a:solidFill>
                            <a:round/>
                            <a:headEnd/>
                            <a:tailEnd type="triangle" w="med" len="med"/>
                          </a:ln>
                        </p:spPr>
                        <p:txBody>
                          <a:bodyPr/>
                          <a:lstStyle/>
                          <a:p>
                            <a:endParaRPr lang="zh-CN" altLang="en-US"/>
                          </a:p>
                        </p:txBody>
                      </p:sp>
                      <p:sp>
                        <p:nvSpPr>
                          <p:cNvPr id="18478" name="Text Box 46"/>
                          <p:cNvSpPr txBox="1">
                            <a:spLocks noChangeArrowheads="1"/>
                          </p:cNvSpPr>
                          <p:nvPr/>
                        </p:nvSpPr>
                        <p:spPr bwMode="auto">
                          <a:xfrm>
                            <a:off x="6853" y="12937"/>
                            <a:ext cx="1260" cy="624"/>
                          </a:xfrm>
                          <a:prstGeom prst="rect">
                            <a:avLst/>
                          </a:prstGeom>
                          <a:noFill/>
                          <a:ln w="9525">
                            <a:noFill/>
                            <a:miter lim="800000"/>
                            <a:headEnd/>
                            <a:tailEnd/>
                          </a:ln>
                        </p:spPr>
                        <p:txBody>
                          <a:bodyPr/>
                          <a:lstStyle/>
                          <a:p>
                            <a:pPr algn="just"/>
                            <a:r>
                              <a:rPr lang="zh-CN" altLang="en-US" dirty="0">
                                <a:latin typeface="Times New Roman" pitchFamily="18" charset="0"/>
                              </a:rPr>
                              <a:t>学校</a:t>
                            </a:r>
                            <a:endParaRPr lang="zh-CN" altLang="en-US" dirty="0"/>
                          </a:p>
                        </p:txBody>
                      </p:sp>
                      <p:sp>
                        <p:nvSpPr>
                          <p:cNvPr id="18479" name="Text Box 47"/>
                          <p:cNvSpPr txBox="1">
                            <a:spLocks noChangeArrowheads="1"/>
                          </p:cNvSpPr>
                          <p:nvPr/>
                        </p:nvSpPr>
                        <p:spPr bwMode="auto">
                          <a:xfrm>
                            <a:off x="8505" y="13311"/>
                            <a:ext cx="1260" cy="624"/>
                          </a:xfrm>
                          <a:prstGeom prst="rect">
                            <a:avLst/>
                          </a:prstGeom>
                          <a:noFill/>
                          <a:ln w="9525">
                            <a:noFill/>
                            <a:miter lim="800000"/>
                            <a:headEnd/>
                            <a:tailEnd/>
                          </a:ln>
                        </p:spPr>
                        <p:txBody>
                          <a:bodyPr/>
                          <a:lstStyle/>
                          <a:p>
                            <a:pPr algn="just"/>
                            <a:r>
                              <a:rPr lang="zh-CN" altLang="en-US">
                                <a:latin typeface="Times New Roman" pitchFamily="18" charset="0"/>
                              </a:rPr>
                              <a:t>街心广场</a:t>
                            </a:r>
                            <a:endParaRPr lang="zh-CN" altLang="en-US"/>
                          </a:p>
                        </p:txBody>
                      </p:sp>
                      <p:sp>
                        <p:nvSpPr>
                          <p:cNvPr id="18480" name="Text Box 48"/>
                          <p:cNvSpPr txBox="1">
                            <a:spLocks noChangeArrowheads="1"/>
                          </p:cNvSpPr>
                          <p:nvPr/>
                        </p:nvSpPr>
                        <p:spPr bwMode="auto">
                          <a:xfrm>
                            <a:off x="8520" y="12576"/>
                            <a:ext cx="1260" cy="624"/>
                          </a:xfrm>
                          <a:prstGeom prst="rect">
                            <a:avLst/>
                          </a:prstGeom>
                          <a:noFill/>
                          <a:ln w="9525">
                            <a:noFill/>
                            <a:miter lim="800000"/>
                            <a:headEnd/>
                            <a:tailEnd/>
                          </a:ln>
                        </p:spPr>
                        <p:txBody>
                          <a:bodyPr/>
                          <a:lstStyle/>
                          <a:p>
                            <a:pPr algn="just"/>
                            <a:r>
                              <a:rPr lang="en-US" altLang="zh-CN">
                                <a:latin typeface="Times New Roman" pitchFamily="18" charset="0"/>
                              </a:rPr>
                              <a:t>60°</a:t>
                            </a:r>
                            <a:endParaRPr lang="en-US" altLang="zh-CN"/>
                          </a:p>
                        </p:txBody>
                      </p:sp>
                    </p:grpSp>
                    <p:sp>
                      <p:nvSpPr>
                        <p:cNvPr id="18481" name="Freeform 49"/>
                        <p:cNvSpPr>
                          <a:spLocks/>
                        </p:cNvSpPr>
                        <p:nvPr/>
                      </p:nvSpPr>
                      <p:spPr bwMode="auto">
                        <a:xfrm>
                          <a:off x="8535" y="13014"/>
                          <a:ext cx="225" cy="156"/>
                        </a:xfrm>
                        <a:custGeom>
                          <a:avLst/>
                          <a:gdLst/>
                          <a:ahLst/>
                          <a:cxnLst>
                            <a:cxn ang="0">
                              <a:pos x="0" y="182"/>
                            </a:cxn>
                            <a:cxn ang="0">
                              <a:pos x="360" y="26"/>
                            </a:cxn>
                            <a:cxn ang="0">
                              <a:pos x="360" y="338"/>
                            </a:cxn>
                          </a:cxnLst>
                          <a:rect l="0" t="0" r="r" b="b"/>
                          <a:pathLst>
                            <a:path w="420" h="338">
                              <a:moveTo>
                                <a:pt x="0" y="182"/>
                              </a:moveTo>
                              <a:cubicBezTo>
                                <a:pt x="150" y="91"/>
                                <a:pt x="300" y="0"/>
                                <a:pt x="360" y="26"/>
                              </a:cubicBezTo>
                              <a:cubicBezTo>
                                <a:pt x="420" y="52"/>
                                <a:pt x="390" y="195"/>
                                <a:pt x="360" y="338"/>
                              </a:cubicBezTo>
                            </a:path>
                          </a:pathLst>
                        </a:custGeom>
                        <a:noFill/>
                        <a:ln w="9525">
                          <a:solidFill>
                            <a:srgbClr val="000000"/>
                          </a:solidFill>
                          <a:round/>
                          <a:headEnd/>
                          <a:tailEnd/>
                        </a:ln>
                      </p:spPr>
                      <p:txBody>
                        <a:bodyPr/>
                        <a:lstStyle/>
                        <a:p>
                          <a:endParaRPr lang="zh-CN" altLang="en-US"/>
                        </a:p>
                      </p:txBody>
                    </p:sp>
                  </p:grpSp>
                </p:grpSp>
              </p:grpSp>
              <p:sp>
                <p:nvSpPr>
                  <p:cNvPr id="18482" name="Text Box 50"/>
                  <p:cNvSpPr txBox="1">
                    <a:spLocks noChangeArrowheads="1"/>
                  </p:cNvSpPr>
                  <p:nvPr/>
                </p:nvSpPr>
                <p:spPr bwMode="auto">
                  <a:xfrm>
                    <a:off x="8910" y="12828"/>
                    <a:ext cx="1260" cy="624"/>
                  </a:xfrm>
                  <a:prstGeom prst="rect">
                    <a:avLst/>
                  </a:prstGeom>
                  <a:noFill/>
                  <a:ln w="9525">
                    <a:noFill/>
                    <a:miter lim="800000"/>
                    <a:headEnd/>
                    <a:tailEnd/>
                  </a:ln>
                </p:spPr>
                <p:txBody>
                  <a:bodyPr/>
                  <a:lstStyle/>
                  <a:p>
                    <a:pPr algn="just"/>
                    <a:r>
                      <a:rPr lang="en-US" altLang="zh-CN">
                        <a:latin typeface="Times New Roman" pitchFamily="18" charset="0"/>
                      </a:rPr>
                      <a:t>    2cm</a:t>
                    </a:r>
                    <a:endParaRPr lang="en-US" altLang="zh-CN"/>
                  </a:p>
                </p:txBody>
              </p:sp>
            </p:grpSp>
          </p:grpSp>
        </p:grpSp>
      </p:grpSp>
      <p:sp>
        <p:nvSpPr>
          <p:cNvPr id="48" name="标题 47"/>
          <p:cNvSpPr>
            <a:spLocks noGrp="1"/>
          </p:cNvSpPr>
          <p:nvPr>
            <p:ph type="title"/>
          </p:nvPr>
        </p:nvSpPr>
        <p:spPr>
          <a:xfrm>
            <a:off x="467544" y="260648"/>
            <a:ext cx="8229600" cy="882352"/>
          </a:xfrm>
        </p:spPr>
        <p:txBody>
          <a:bodyPr>
            <a:normAutofit/>
          </a:bodyPr>
          <a:lstStyle/>
          <a:p>
            <a:r>
              <a:rPr lang="zh-CN" altLang="en-US" b="1" dirty="0" smtClean="0"/>
              <a:t>比的应用：比例尺</a:t>
            </a:r>
            <a:endParaRPr lang="zh-CN" altLang="en-US" dirty="0"/>
          </a:p>
        </p:txBody>
      </p:sp>
      <p:sp>
        <p:nvSpPr>
          <p:cNvPr id="49" name="Text Box 31"/>
          <p:cNvSpPr txBox="1">
            <a:spLocks noChangeArrowheads="1"/>
          </p:cNvSpPr>
          <p:nvPr/>
        </p:nvSpPr>
        <p:spPr bwMode="auto">
          <a:xfrm>
            <a:off x="899592" y="5229200"/>
            <a:ext cx="3024336" cy="1200329"/>
          </a:xfrm>
          <a:prstGeom prst="rect">
            <a:avLst/>
          </a:prstGeom>
          <a:noFill/>
          <a:ln w="9525">
            <a:noFill/>
            <a:miter lim="800000"/>
            <a:headEnd/>
            <a:tailEnd/>
          </a:ln>
          <a:effectLst/>
        </p:spPr>
        <p:txBody>
          <a:bodyPr wrap="square">
            <a:spAutoFit/>
          </a:bodyPr>
          <a:lstStyle/>
          <a:p>
            <a:pPr>
              <a:spcBef>
                <a:spcPct val="50000"/>
              </a:spcBef>
            </a:pPr>
            <a:r>
              <a:rPr lang="en-US" altLang="zh-CN" sz="2400" dirty="0" smtClean="0"/>
              <a:t>16</a:t>
            </a:r>
            <a:r>
              <a:rPr lang="zh-CN" altLang="en-US" sz="2400" dirty="0" smtClean="0"/>
              <a:t>平方厘米相当于</a:t>
            </a:r>
            <a:r>
              <a:rPr lang="en-US" altLang="zh-CN" sz="2400" dirty="0" smtClean="0"/>
              <a:t>16x40,000=640,000</a:t>
            </a:r>
            <a:r>
              <a:rPr lang="zh-CN" altLang="en-US" sz="2400" dirty="0" smtClean="0"/>
              <a:t>平方米</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18462" grpId="0"/>
      <p:bldP spid="18463"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比例尺</a:t>
            </a:r>
            <a:endParaRPr lang="zh-CN" altLang="en-US" dirty="0"/>
          </a:p>
        </p:txBody>
      </p:sp>
      <p:sp>
        <p:nvSpPr>
          <p:cNvPr id="3" name="内容占位符 2"/>
          <p:cNvSpPr>
            <a:spLocks noGrp="1"/>
          </p:cNvSpPr>
          <p:nvPr>
            <p:ph idx="1"/>
          </p:nvPr>
        </p:nvSpPr>
        <p:spPr>
          <a:xfrm>
            <a:off x="457200" y="1600201"/>
            <a:ext cx="8229600" cy="3268960"/>
          </a:xfrm>
        </p:spPr>
        <p:txBody>
          <a:bodyPr/>
          <a:lstStyle/>
          <a:p>
            <a:r>
              <a:rPr lang="zh-CN" altLang="zh-CN" dirty="0" smtClean="0"/>
              <a:t>图上距离与实际距离的比就叫做比例尺，</a:t>
            </a:r>
            <a:r>
              <a:rPr lang="zh-CN" altLang="en-US" dirty="0" smtClean="0"/>
              <a:t>即 </a:t>
            </a:r>
            <a:r>
              <a:rPr lang="zh-CN" altLang="en-US" b="1" dirty="0" smtClean="0">
                <a:solidFill>
                  <a:srgbClr val="FF0000"/>
                </a:solidFill>
              </a:rPr>
              <a:t>图距  ：实距</a:t>
            </a:r>
            <a:r>
              <a:rPr lang="en-US" altLang="zh-CN" b="1" dirty="0" smtClean="0">
                <a:solidFill>
                  <a:srgbClr val="FF0000"/>
                </a:solidFill>
              </a:rPr>
              <a:t>=</a:t>
            </a:r>
            <a:r>
              <a:rPr lang="zh-CN" altLang="en-US" b="1" dirty="0" smtClean="0">
                <a:solidFill>
                  <a:srgbClr val="FF0000"/>
                </a:solidFill>
              </a:rPr>
              <a:t>比例尺</a:t>
            </a:r>
            <a:r>
              <a:rPr lang="zh-CN" altLang="en-US" dirty="0" smtClean="0"/>
              <a:t>。</a:t>
            </a:r>
            <a:endParaRPr lang="zh-CN" altLang="zh-CN" dirty="0" smtClean="0"/>
          </a:p>
          <a:p>
            <a:r>
              <a:rPr lang="zh-CN" altLang="zh-CN" dirty="0" smtClean="0"/>
              <a:t>从上面的式子可以看出，图距相当于比的前项，实距相当于比的后项，比例尺相当于</a:t>
            </a:r>
            <a:r>
              <a:rPr lang="zh-CN" altLang="zh-CN" b="1" dirty="0" smtClean="0"/>
              <a:t>比值</a:t>
            </a:r>
            <a:r>
              <a:rPr lang="zh-CN" altLang="zh-CN" dirty="0" smtClean="0"/>
              <a:t>，根据这一关系，</a:t>
            </a:r>
            <a:r>
              <a:rPr lang="zh-CN" altLang="en-US" dirty="0" smtClean="0"/>
              <a:t>已知任意两个，都</a:t>
            </a:r>
            <a:r>
              <a:rPr lang="zh-CN" altLang="zh-CN" dirty="0" smtClean="0"/>
              <a:t>可以求出其中任何一个未知项。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比例 </a:t>
            </a:r>
            <a:r>
              <a:rPr lang="en-US" altLang="zh-CN" dirty="0" smtClean="0"/>
              <a:t>Proportion</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表示两个</a:t>
            </a:r>
            <a:r>
              <a:rPr lang="zh-CN" altLang="zh-CN" b="1" dirty="0" smtClean="0"/>
              <a:t>比相等</a:t>
            </a:r>
            <a:r>
              <a:rPr lang="zh-CN" altLang="zh-CN" dirty="0" smtClean="0"/>
              <a:t>的式子叫做比例</a:t>
            </a:r>
            <a:r>
              <a:rPr lang="zh-CN" altLang="en-US" dirty="0" smtClean="0"/>
              <a:t>。</a:t>
            </a:r>
            <a:endParaRPr lang="en-US" altLang="zh-CN" dirty="0" smtClean="0"/>
          </a:p>
          <a:p>
            <a:r>
              <a:rPr lang="zh-CN" altLang="zh-CN" dirty="0" smtClean="0"/>
              <a:t>比和比例是两个不同的概念，</a:t>
            </a:r>
            <a:r>
              <a:rPr lang="zh-CN" altLang="zh-CN" b="1" dirty="0" smtClean="0"/>
              <a:t>比表示两个数相除的关系，有前项、后项；而比例是由两个比组成的等式。</a:t>
            </a:r>
            <a:endParaRPr lang="zh-CN" altLang="zh-CN" dirty="0" smtClean="0"/>
          </a:p>
          <a:p>
            <a:r>
              <a:rPr lang="zh-CN" altLang="en-US" dirty="0" smtClean="0"/>
              <a:t>如</a:t>
            </a:r>
            <a:r>
              <a:rPr lang="en-US" altLang="zh-CN" b="1" dirty="0" smtClean="0">
                <a:solidFill>
                  <a:srgbClr val="FF0000"/>
                </a:solidFill>
              </a:rPr>
              <a:t>a:b=c:d</a:t>
            </a:r>
            <a:r>
              <a:rPr lang="en-US" altLang="zh-CN" dirty="0" smtClean="0"/>
              <a:t>, </a:t>
            </a:r>
            <a:r>
              <a:rPr lang="zh-CN" altLang="en-US" dirty="0" smtClean="0"/>
              <a:t>或</a:t>
            </a:r>
            <a:r>
              <a:rPr lang="en-US" altLang="zh-CN" dirty="0" smtClean="0"/>
              <a:t>a/b=c/d </a:t>
            </a:r>
            <a:r>
              <a:rPr lang="zh-CN" altLang="en-US" dirty="0" smtClean="0"/>
              <a:t>有两个外项</a:t>
            </a:r>
            <a:r>
              <a:rPr lang="en-US" altLang="zh-CN" dirty="0" smtClean="0"/>
              <a:t>a, d</a:t>
            </a:r>
            <a:r>
              <a:rPr lang="zh-CN" altLang="en-US" dirty="0" smtClean="0"/>
              <a:t>，两个内项</a:t>
            </a:r>
            <a:r>
              <a:rPr lang="en-US" altLang="zh-CN" dirty="0" smtClean="0"/>
              <a:t>b, c, </a:t>
            </a:r>
            <a:r>
              <a:rPr lang="zh-CN" altLang="en-US" dirty="0" smtClean="0"/>
              <a:t>当</a:t>
            </a:r>
            <a:r>
              <a:rPr lang="en-US" altLang="zh-CN" dirty="0" smtClean="0"/>
              <a:t>b=c</a:t>
            </a:r>
            <a:r>
              <a:rPr lang="zh-CN" altLang="en-US" dirty="0" smtClean="0"/>
              <a:t>时，</a:t>
            </a:r>
            <a:r>
              <a:rPr lang="en-US" altLang="zh-CN" dirty="0" smtClean="0"/>
              <a:t>b</a:t>
            </a:r>
            <a:r>
              <a:rPr lang="zh-CN" altLang="en-US" dirty="0" smtClean="0"/>
              <a:t>也叫</a:t>
            </a:r>
            <a:r>
              <a:rPr lang="en-US" altLang="zh-CN" dirty="0" smtClean="0"/>
              <a:t>a</a:t>
            </a:r>
            <a:r>
              <a:rPr lang="zh-CN" altLang="en-US" dirty="0" smtClean="0"/>
              <a:t>、</a:t>
            </a:r>
            <a:r>
              <a:rPr lang="en-US" altLang="zh-CN" dirty="0" smtClean="0"/>
              <a:t>d</a:t>
            </a:r>
            <a:r>
              <a:rPr lang="zh-CN" altLang="en-US" dirty="0" smtClean="0"/>
              <a:t>的</a:t>
            </a:r>
            <a:r>
              <a:rPr lang="zh-CN" altLang="en-US" b="1" dirty="0" smtClean="0"/>
              <a:t>比例中项，</a:t>
            </a:r>
            <a:r>
              <a:rPr lang="en-US" altLang="zh-CN" b="1" dirty="0" smtClean="0">
                <a:solidFill>
                  <a:srgbClr val="FF0000"/>
                </a:solidFill>
              </a:rPr>
              <a:t>a:b=b:d</a:t>
            </a:r>
            <a:r>
              <a:rPr lang="zh-CN" altLang="en-US" b="1" dirty="0" smtClean="0"/>
              <a:t>，这是一个相当重要的概念</a:t>
            </a:r>
            <a:r>
              <a:rPr lang="zh-CN" altLang="en-US" dirty="0" smtClean="0"/>
              <a:t>。</a:t>
            </a:r>
            <a:endParaRPr lang="en-US" altLang="zh-CN" dirty="0" smtClean="0"/>
          </a:p>
          <a:p>
            <a:r>
              <a:rPr lang="zh-CN" altLang="en-US" dirty="0" smtClean="0"/>
              <a:t>比例的基本性质：两个外项之积等于两个内项之积。</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比和比例对比与区别</a:t>
            </a:r>
            <a:endParaRPr lang="zh-CN" altLang="en-US" dirty="0"/>
          </a:p>
        </p:txBody>
      </p:sp>
      <p:sp>
        <p:nvSpPr>
          <p:cNvPr id="3" name="内容占位符 2"/>
          <p:cNvSpPr>
            <a:spLocks noGrp="1"/>
          </p:cNvSpPr>
          <p:nvPr>
            <p:ph idx="1"/>
          </p:nvPr>
        </p:nvSpPr>
        <p:spPr/>
        <p:txBody>
          <a:bodyPr/>
          <a:lstStyle/>
          <a:p>
            <a:r>
              <a:rPr lang="zh-CN" altLang="en-US" dirty="0" smtClean="0"/>
              <a:t>比是比例的一部分；</a:t>
            </a:r>
            <a:endParaRPr lang="en-US" altLang="zh-CN" dirty="0" smtClean="0"/>
          </a:p>
          <a:p>
            <a:r>
              <a:rPr lang="zh-CN" altLang="en-US" dirty="0" smtClean="0"/>
              <a:t>比例由至少两个比值相等的比组合而成；</a:t>
            </a:r>
            <a:endParaRPr lang="en-US" altLang="zh-CN" dirty="0" smtClean="0"/>
          </a:p>
          <a:p>
            <a:r>
              <a:rPr lang="zh-CN" altLang="en-US" dirty="0" smtClean="0"/>
              <a:t>比（</a:t>
            </a:r>
            <a:r>
              <a:rPr lang="en-US" altLang="zh-CN" dirty="0" smtClean="0"/>
              <a:t>a:b</a:t>
            </a:r>
            <a:r>
              <a:rPr lang="zh-CN" altLang="en-US" dirty="0" smtClean="0"/>
              <a:t>）只有一个前项</a:t>
            </a:r>
            <a:r>
              <a:rPr lang="en-US" altLang="zh-CN" dirty="0" smtClean="0"/>
              <a:t>a</a:t>
            </a:r>
            <a:r>
              <a:rPr lang="zh-CN" altLang="en-US" dirty="0" smtClean="0"/>
              <a:t>和一个后项</a:t>
            </a:r>
            <a:r>
              <a:rPr lang="en-US" altLang="zh-CN" dirty="0" smtClean="0"/>
              <a:t>b</a:t>
            </a:r>
            <a:r>
              <a:rPr lang="zh-CN" altLang="en-US" dirty="0" smtClean="0"/>
              <a:t>；</a:t>
            </a:r>
            <a:endParaRPr lang="en-US" altLang="zh-CN" dirty="0" smtClean="0"/>
          </a:p>
          <a:p>
            <a:r>
              <a:rPr lang="zh-CN" altLang="en-US" dirty="0" smtClean="0"/>
              <a:t>比例（</a:t>
            </a:r>
            <a:r>
              <a:rPr lang="en-US" altLang="zh-CN" dirty="0" smtClean="0"/>
              <a:t>a:b=c:d</a:t>
            </a:r>
            <a:r>
              <a:rPr lang="zh-CN" altLang="en-US" dirty="0" smtClean="0"/>
              <a:t>）有两个外项</a:t>
            </a:r>
            <a:r>
              <a:rPr lang="en-US" altLang="zh-CN" dirty="0" smtClean="0"/>
              <a:t>a</a:t>
            </a:r>
            <a:r>
              <a:rPr lang="zh-CN" altLang="en-US" dirty="0" smtClean="0"/>
              <a:t>，</a:t>
            </a:r>
            <a:r>
              <a:rPr lang="en-US" altLang="zh-CN" dirty="0" smtClean="0"/>
              <a:t>d</a:t>
            </a:r>
            <a:r>
              <a:rPr lang="zh-CN" altLang="en-US" dirty="0" smtClean="0"/>
              <a:t>和两个内项</a:t>
            </a:r>
            <a:r>
              <a:rPr lang="en-US" altLang="zh-CN" dirty="0" smtClean="0"/>
              <a:t>b</a:t>
            </a:r>
            <a:r>
              <a:rPr lang="zh-CN" altLang="en-US" dirty="0" smtClean="0"/>
              <a:t>，</a:t>
            </a:r>
            <a:r>
              <a:rPr lang="en-US" altLang="zh-CN" dirty="0" smtClean="0"/>
              <a:t>c</a:t>
            </a:r>
            <a:r>
              <a:rPr lang="zh-CN" altLang="en-US" dirty="0" smtClean="0"/>
              <a:t>；</a:t>
            </a:r>
            <a:endParaRPr lang="en-US" altLang="zh-CN" dirty="0" smtClean="0"/>
          </a:p>
          <a:p>
            <a:r>
              <a:rPr lang="zh-CN" altLang="en-US" dirty="0" smtClean="0"/>
              <a:t>比是两个数相除；比例是一个等式；</a:t>
            </a:r>
            <a:endParaRPr lang="en-US" altLang="zh-CN" dirty="0" smtClean="0"/>
          </a:p>
          <a:p>
            <a:r>
              <a:rPr lang="zh-CN" altLang="en-US" dirty="0" smtClean="0"/>
              <a:t>比例是比的发展，如果将比例的等号右边看成一个比值，两者就可以统一了。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1366</TotalTime>
  <Words>2705</Words>
  <Application>Microsoft Office PowerPoint</Application>
  <PresentationFormat>全屏显示(4:3)</PresentationFormat>
  <Paragraphs>286</Paragraphs>
  <Slides>38</Slides>
  <Notes>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龙腾四海</vt:lpstr>
      <vt:lpstr>Equation</vt:lpstr>
      <vt:lpstr>比、比例</vt:lpstr>
      <vt:lpstr>幻灯片 2</vt:lpstr>
      <vt:lpstr>内容</vt:lpstr>
      <vt:lpstr>基本概念讲解</vt:lpstr>
      <vt:lpstr>比 RATIO</vt:lpstr>
      <vt:lpstr>比的应用：比例尺</vt:lpstr>
      <vt:lpstr>比例尺</vt:lpstr>
      <vt:lpstr>比例 Proportion</vt:lpstr>
      <vt:lpstr>比和比例对比与区别</vt:lpstr>
      <vt:lpstr>***比例的基本定理</vt:lpstr>
      <vt:lpstr>**比例基本定理推论</vt:lpstr>
      <vt:lpstr>正比例</vt:lpstr>
      <vt:lpstr>反比例</vt:lpstr>
      <vt:lpstr>**比例变化</vt:lpstr>
      <vt:lpstr>黄金分割线段</vt:lpstr>
      <vt:lpstr>巴台农神庙</vt:lpstr>
      <vt:lpstr>黄金矩形与九宫图</vt:lpstr>
      <vt:lpstr>黄金三角形与五角星</vt:lpstr>
      <vt:lpstr>黄金分割法之应用</vt:lpstr>
      <vt:lpstr>摄影九宫格</vt:lpstr>
      <vt:lpstr>经典例题剖析</vt:lpstr>
      <vt:lpstr>连比问题</vt:lpstr>
      <vt:lpstr>地图比例尺</vt:lpstr>
      <vt:lpstr>男女比例关系</vt:lpstr>
      <vt:lpstr>工作效率问题</vt:lpstr>
      <vt:lpstr>工程问题</vt:lpstr>
      <vt:lpstr>量倍（数量与倍率）对应</vt:lpstr>
      <vt:lpstr>量倍对应</vt:lpstr>
      <vt:lpstr>量倍（数量与倍率）对应</vt:lpstr>
      <vt:lpstr>多重比例乘积</vt:lpstr>
      <vt:lpstr>多重比例</vt:lpstr>
      <vt:lpstr>多重比例</vt:lpstr>
      <vt:lpstr>列方程解应用题</vt:lpstr>
      <vt:lpstr>读书页码</vt:lpstr>
      <vt:lpstr>几何勾股数求面积</vt:lpstr>
      <vt:lpstr>影子测量法</vt:lpstr>
      <vt:lpstr>连比例题</vt:lpstr>
      <vt:lpstr>幻灯片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比、比例</dc:title>
  <dc:creator>liuxiang</dc:creator>
  <cp:lastModifiedBy>liuxiang</cp:lastModifiedBy>
  <cp:revision>107</cp:revision>
  <dcterms:created xsi:type="dcterms:W3CDTF">2012-11-06T02:34:56Z</dcterms:created>
  <dcterms:modified xsi:type="dcterms:W3CDTF">2012-11-15T01:40:01Z</dcterms:modified>
</cp:coreProperties>
</file>