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302" r:id="rId2"/>
    <p:sldId id="313" r:id="rId3"/>
    <p:sldId id="314" r:id="rId4"/>
    <p:sldId id="315" r:id="rId5"/>
    <p:sldId id="316" r:id="rId6"/>
    <p:sldId id="317" r:id="rId7"/>
    <p:sldId id="257" r:id="rId8"/>
    <p:sldId id="256" r:id="rId9"/>
    <p:sldId id="309" r:id="rId10"/>
    <p:sldId id="259" r:id="rId11"/>
    <p:sldId id="258" r:id="rId12"/>
    <p:sldId id="260" r:id="rId13"/>
    <p:sldId id="293" r:id="rId14"/>
    <p:sldId id="300" r:id="rId15"/>
    <p:sldId id="261" r:id="rId16"/>
    <p:sldId id="308" r:id="rId17"/>
    <p:sldId id="307" r:id="rId18"/>
    <p:sldId id="301" r:id="rId19"/>
    <p:sldId id="310" r:id="rId20"/>
    <p:sldId id="266" r:id="rId21"/>
    <p:sldId id="287" r:id="rId22"/>
    <p:sldId id="305" r:id="rId23"/>
    <p:sldId id="303" r:id="rId24"/>
    <p:sldId id="297" r:id="rId25"/>
    <p:sldId id="304" r:id="rId26"/>
    <p:sldId id="311" r:id="rId27"/>
    <p:sldId id="312" r:id="rId28"/>
    <p:sldId id="291" r:id="rId29"/>
    <p:sldId id="31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33CC"/>
    <a:srgbClr val="3366FF"/>
    <a:srgbClr val="CC00FF"/>
    <a:srgbClr val="0000CC"/>
    <a:srgbClr val="FFFFFF"/>
    <a:srgbClr val="FF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558" autoAdjust="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98FFE6B-C743-4C39-9A28-347AE99A9E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06608-E4EB-4B21-BC65-30A2FD99CB0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4C9E7-B800-4397-961C-B53C2B66D70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5B0FE-6691-4AE7-9E55-B710D064292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5E1E5-BAAD-4C1E-AAF0-43C6F58F9EC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AFAB-E6DE-47CD-A9A3-24FCCA68CA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C454E-26C1-47BA-AAD4-504CD0F9E5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8291D-3AA3-4E53-AB12-368068AE83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AEF016-BB5E-4F14-91F0-59C4397591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0CA5943-2120-4395-9352-AA16B39CE1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80FEC0-8406-458A-BA8B-3E2755E03A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C1718-5528-4F97-8230-EAB9A86D8F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C9B4D-CA4F-4129-930E-F405FAEA8A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D2874-28B7-407A-AE79-0261C79181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BE33A-F90B-4677-A5E0-240D5B723E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1309B-134F-47A7-900E-17807DB5CC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DDCA3-9C6A-42F6-A4F2-5B7BCB5FD8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5A1A8-DC8A-4A4E-9D59-28E32DA4DF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B4956-E0AB-409C-BC04-CB7A2887E1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www.1230.org 初中数学资源网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717BDE-A988-4D71-B862-0973883B56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9" name="WordArt 9"/>
          <p:cNvSpPr>
            <a:spLocks noChangeArrowheads="1" noChangeShapeType="1" noTextEdit="1"/>
          </p:cNvSpPr>
          <p:nvPr/>
        </p:nvSpPr>
        <p:spPr bwMode="auto">
          <a:xfrm>
            <a:off x="1259632" y="1700808"/>
            <a:ext cx="6696075" cy="159543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不等式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的</a:t>
            </a:r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性质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华文新魏"/>
              <a:ea typeface="华文新魏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23850" y="461963"/>
            <a:ext cx="8820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latin typeface="Times New Roman" pitchFamily="18" charset="0"/>
              </a:rPr>
              <a:t>不等式是否具有类似的性质呢？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95288" y="1370013"/>
            <a:ext cx="5548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4400">
                <a:latin typeface="Times New Roman" pitchFamily="18" charset="0"/>
              </a:rPr>
              <a:t>如果 </a:t>
            </a:r>
            <a:r>
              <a:rPr kumimoji="1" lang="en-US" altLang="zh-CN" sz="4400" b="1">
                <a:latin typeface="Times New Roman" pitchFamily="18" charset="0"/>
              </a:rPr>
              <a:t>7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zh-CN" altLang="en-US" sz="4400" b="1">
                <a:latin typeface="Times New Roman" pitchFamily="18" charset="0"/>
              </a:rPr>
              <a:t>＞ </a:t>
            </a:r>
            <a:r>
              <a:rPr kumimoji="1" lang="en-US" altLang="zh-CN" sz="4400">
                <a:latin typeface="Times New Roman" pitchFamily="18" charset="0"/>
              </a:rPr>
              <a:t>3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23850" y="2235200"/>
            <a:ext cx="8569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latin typeface="Times New Roman" pitchFamily="18" charset="0"/>
              </a:rPr>
              <a:t>那么 </a:t>
            </a:r>
            <a:r>
              <a:rPr kumimoji="1" lang="en-US" altLang="zh-CN" sz="4400" b="1">
                <a:latin typeface="Times New Roman" pitchFamily="18" charset="0"/>
              </a:rPr>
              <a:t>7</a:t>
            </a:r>
            <a:r>
              <a:rPr kumimoji="1" lang="en-US" altLang="zh-CN" sz="440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kumimoji="1" lang="en-US" altLang="zh-CN" sz="4400">
                <a:latin typeface="Times New Roman" pitchFamily="18" charset="0"/>
              </a:rPr>
              <a:t>5 ____</a:t>
            </a:r>
            <a:r>
              <a:rPr kumimoji="1" lang="en-US" altLang="zh-CN" sz="4400" b="1">
                <a:latin typeface="Times New Roman" pitchFamily="18" charset="0"/>
              </a:rPr>
              <a:t> </a:t>
            </a:r>
            <a:r>
              <a:rPr kumimoji="1" lang="en-US" altLang="zh-CN" sz="4400">
                <a:latin typeface="Times New Roman" pitchFamily="18" charset="0"/>
              </a:rPr>
              <a:t>3</a:t>
            </a:r>
            <a:r>
              <a:rPr kumimoji="1" lang="en-US" altLang="zh-CN" sz="4400" b="1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 b="1">
                <a:latin typeface="Times New Roman" pitchFamily="18" charset="0"/>
              </a:rPr>
              <a:t>5 ,     7</a:t>
            </a:r>
            <a:r>
              <a:rPr kumimoji="1" lang="en-US" altLang="zh-CN" sz="4400">
                <a:latin typeface="Times New Roman" pitchFamily="18" charset="0"/>
              </a:rPr>
              <a:t> </a:t>
            </a:r>
            <a:r>
              <a:rPr kumimoji="1" lang="en-US" altLang="zh-CN" sz="440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kumimoji="1" lang="en-US" altLang="zh-CN" sz="4400">
                <a:latin typeface="Times New Roman" pitchFamily="18" charset="0"/>
              </a:rPr>
              <a:t>5____3</a:t>
            </a:r>
            <a:r>
              <a:rPr kumimoji="1" lang="en-US" altLang="zh-CN" sz="4400" b="1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kumimoji="1" lang="en-US" altLang="zh-CN" sz="4400" b="1">
                <a:latin typeface="Times New Roman" pitchFamily="18" charset="0"/>
              </a:rPr>
              <a:t>5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331913" y="5084763"/>
            <a:ext cx="66246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latin typeface="Times New Roman" pitchFamily="18" charset="0"/>
              </a:rPr>
              <a:t>你能总结一下规律吗？</a:t>
            </a:r>
            <a:endParaRPr kumimoji="1" lang="zh-CN" altLang="en-US" sz="4400" b="1">
              <a:latin typeface="Times New Roman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2276475"/>
            <a:ext cx="74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latin typeface="Times New Roman" pitchFamily="18" charset="0"/>
              </a:rPr>
              <a:t>＞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19925" y="2162175"/>
            <a:ext cx="74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>
                <a:latin typeface="Times New Roman" pitchFamily="18" charset="0"/>
              </a:rPr>
              <a:t>＞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50825" y="3213100"/>
            <a:ext cx="88931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4400">
                <a:latin typeface="Times New Roman" pitchFamily="18" charset="0"/>
              </a:rPr>
              <a:t>如果</a:t>
            </a:r>
            <a:r>
              <a:rPr lang="en-US" altLang="zh-CN" sz="4400">
                <a:latin typeface="Times New Roman" pitchFamily="18" charset="0"/>
              </a:rPr>
              <a:t>-1&lt; 3,</a:t>
            </a:r>
          </a:p>
          <a:p>
            <a:pPr>
              <a:spcBef>
                <a:spcPct val="50000"/>
              </a:spcBef>
            </a:pPr>
            <a:r>
              <a:rPr lang="zh-CN" altLang="en-US" sz="4400">
                <a:latin typeface="Times New Roman" pitchFamily="18" charset="0"/>
              </a:rPr>
              <a:t>那么</a:t>
            </a:r>
            <a:r>
              <a:rPr lang="en-US" altLang="zh-CN" sz="4400">
                <a:latin typeface="Times New Roman" pitchFamily="18" charset="0"/>
              </a:rPr>
              <a:t>-1</a:t>
            </a:r>
            <a:r>
              <a:rPr lang="en-US" altLang="zh-CN" sz="440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lang="en-US" altLang="zh-CN" sz="4400">
                <a:latin typeface="Times New Roman" pitchFamily="18" charset="0"/>
              </a:rPr>
              <a:t>2____3</a:t>
            </a:r>
            <a:r>
              <a:rPr lang="en-US" altLang="zh-CN" sz="440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lang="en-US" altLang="zh-CN" sz="4400">
                <a:latin typeface="Times New Roman" pitchFamily="18" charset="0"/>
              </a:rPr>
              <a:t>2,     -1</a:t>
            </a:r>
            <a:r>
              <a:rPr lang="en-US" altLang="zh-CN" sz="440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lang="en-US" altLang="zh-CN" sz="4400">
                <a:latin typeface="Times New Roman" pitchFamily="18" charset="0"/>
              </a:rPr>
              <a:t> 4____3 </a:t>
            </a:r>
            <a:r>
              <a:rPr lang="en-US" altLang="zh-CN" sz="440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lang="en-US" altLang="zh-CN" sz="4400">
                <a:latin typeface="Times New Roman" pitchFamily="18" charset="0"/>
              </a:rPr>
              <a:t> 4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732588" y="4221163"/>
            <a:ext cx="503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>
                <a:latin typeface="Times New Roman" pitchFamily="18" charset="0"/>
              </a:rPr>
              <a:t>&lt;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700338" y="4292600"/>
            <a:ext cx="109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>
                <a:latin typeface="Times New Roman" pitchFamily="18" charset="0"/>
              </a:rPr>
              <a:t>&lt;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utoUpdateAnimBg="0"/>
      <p:bldP spid="31753" grpId="0"/>
      <p:bldP spid="31754" grpId="0" autoUpdateAnimBg="0"/>
      <p:bldP spid="31755" grpId="0" autoUpdateAnimBg="0"/>
      <p:bldP spid="31756" grpId="0"/>
      <p:bldP spid="31757" grpId="0"/>
      <p:bldP spid="317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60350"/>
            <a:ext cx="4486275" cy="2519363"/>
          </a:xfrm>
          <a:prstGeom prst="rect">
            <a:avLst/>
          </a:prstGeom>
          <a:noFill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4663" y="3716338"/>
            <a:ext cx="4464050" cy="2725737"/>
          </a:xfrm>
          <a:prstGeom prst="rect">
            <a:avLst/>
          </a:prstGeom>
          <a:noFill/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932363" y="2924175"/>
            <a:ext cx="1511300" cy="1079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 rot="2138255">
            <a:off x="5237163" y="2740025"/>
            <a:ext cx="13684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Times New Roman" pitchFamily="18" charset="0"/>
              </a:rPr>
              <a:t>+ C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 flipV="1">
            <a:off x="2555875" y="3141663"/>
            <a:ext cx="1800225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 rot="2408000">
            <a:off x="2484438" y="3644900"/>
            <a:ext cx="12969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latin typeface="Times New Roman" pitchFamily="18" charset="0"/>
              </a:rPr>
              <a:t>－</a:t>
            </a:r>
            <a:r>
              <a:rPr lang="en-US" altLang="zh-CN" sz="4800">
                <a:latin typeface="Times New Roman" pitchFamily="18" charset="0"/>
              </a:rPr>
              <a:t>C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932363" y="1628775"/>
            <a:ext cx="36718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800">
                <a:latin typeface="Times New Roman" pitchFamily="18" charset="0"/>
              </a:rPr>
              <a:t>(</a:t>
            </a:r>
            <a:r>
              <a:rPr kumimoji="1" lang="zh-CN" altLang="en-US" sz="4800">
                <a:latin typeface="Times New Roman" pitchFamily="18" charset="0"/>
              </a:rPr>
              <a:t>或</a:t>
            </a:r>
            <a:r>
              <a:rPr kumimoji="1" lang="en-US" altLang="zh-CN" sz="4800">
                <a:latin typeface="Times New Roman" pitchFamily="18" charset="0"/>
              </a:rPr>
              <a:t>________)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076825" y="260350"/>
            <a:ext cx="31686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latin typeface="Times New Roman" pitchFamily="18" charset="0"/>
              </a:rPr>
              <a:t>如果</a:t>
            </a:r>
            <a:r>
              <a:rPr kumimoji="1" lang="en-US" altLang="zh-CN" sz="4800">
                <a:latin typeface="Times New Roman" pitchFamily="18" charset="0"/>
              </a:rPr>
              <a:t>_____,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003800" y="908050"/>
            <a:ext cx="37798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latin typeface="Times New Roman" pitchFamily="18" charset="0"/>
              </a:rPr>
              <a:t>那么</a:t>
            </a:r>
            <a:r>
              <a:rPr lang="en-US" altLang="zh-CN" sz="4800">
                <a:latin typeface="Times New Roman" pitchFamily="18" charset="0"/>
              </a:rPr>
              <a:t>_______</a:t>
            </a:r>
            <a:endParaRPr kumimoji="1" lang="en-US" altLang="zh-CN" sz="480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23850" y="4365625"/>
            <a:ext cx="417671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latin typeface="Times New Roman" pitchFamily="18" charset="0"/>
              </a:rPr>
              <a:t>如果</a:t>
            </a:r>
            <a:r>
              <a:rPr kumimoji="1" lang="en-US" altLang="zh-CN" sz="4800" i="1" dirty="0">
                <a:latin typeface="Times New Roman" pitchFamily="18" charset="0"/>
              </a:rPr>
              <a:t>a</a:t>
            </a:r>
            <a:r>
              <a:rPr kumimoji="1" lang="en-US" altLang="zh-CN" sz="4800" dirty="0">
                <a:latin typeface="Times New Roman" pitchFamily="18" charset="0"/>
              </a:rPr>
              <a:t>&gt;b,</a:t>
            </a:r>
          </a:p>
          <a:p>
            <a:pPr>
              <a:spcBef>
                <a:spcPct val="50000"/>
              </a:spcBef>
            </a:pPr>
            <a:r>
              <a:rPr lang="zh-CN" altLang="en-US" sz="4800" dirty="0">
                <a:latin typeface="Times New Roman" pitchFamily="18" charset="0"/>
              </a:rPr>
              <a:t>那么</a:t>
            </a:r>
            <a:r>
              <a:rPr kumimoji="1" lang="en-US" altLang="zh-CN" sz="4800" i="1" dirty="0" err="1">
                <a:latin typeface="Times New Roman" pitchFamily="18" charset="0"/>
              </a:rPr>
              <a:t>a</a:t>
            </a:r>
            <a:r>
              <a:rPr kumimoji="1" lang="en-US" altLang="en-US" sz="4800" dirty="0" err="1">
                <a:latin typeface="Times New Roman" pitchFamily="18" charset="0"/>
              </a:rPr>
              <a:t>±</a:t>
            </a:r>
            <a:r>
              <a:rPr kumimoji="1" lang="en-US" altLang="zh-CN" sz="4800" dirty="0" err="1">
                <a:solidFill>
                  <a:srgbClr val="FF5050"/>
                </a:solidFill>
                <a:latin typeface="Times New Roman" pitchFamily="18" charset="0"/>
              </a:rPr>
              <a:t>c</a:t>
            </a:r>
            <a:r>
              <a:rPr kumimoji="1" lang="en-US" altLang="zh-CN" sz="4800" dirty="0">
                <a:latin typeface="Times New Roman" pitchFamily="18" charset="0"/>
              </a:rPr>
              <a:t>&gt;</a:t>
            </a:r>
            <a:r>
              <a:rPr kumimoji="1" lang="en-US" altLang="zh-CN" sz="4800" dirty="0" err="1">
                <a:latin typeface="Times New Roman" pitchFamily="18" charset="0"/>
              </a:rPr>
              <a:t>b</a:t>
            </a:r>
            <a:r>
              <a:rPr kumimoji="1" lang="en-US" altLang="en-US" sz="4800" dirty="0" err="1">
                <a:latin typeface="Times New Roman" pitchFamily="18" charset="0"/>
              </a:rPr>
              <a:t>±</a:t>
            </a:r>
            <a:r>
              <a:rPr kumimoji="1" lang="en-US" altLang="zh-CN" sz="4800" dirty="0" err="1">
                <a:solidFill>
                  <a:srgbClr val="FF5050"/>
                </a:solidFill>
                <a:latin typeface="Times New Roman" pitchFamily="18" charset="0"/>
              </a:rPr>
              <a:t>c</a:t>
            </a:r>
            <a:endParaRPr kumimoji="1" lang="en-US" altLang="zh-CN" sz="4800" dirty="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43663" y="260350"/>
            <a:ext cx="11480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latin typeface="Times New Roman" pitchFamily="18" charset="0"/>
              </a:rPr>
              <a:t>b&lt;</a:t>
            </a:r>
            <a:r>
              <a:rPr kumimoji="1" lang="en-US" altLang="zh-CN" sz="4800" i="1" dirty="0" smtClean="0">
                <a:latin typeface="Times New Roman" pitchFamily="18" charset="0"/>
              </a:rPr>
              <a:t>a</a:t>
            </a:r>
            <a:endParaRPr kumimoji="1" lang="en-US" altLang="zh-CN" sz="4800" i="1" dirty="0">
              <a:latin typeface="Times New Roman" pitchFamily="18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227763" y="908050"/>
            <a:ext cx="23887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dirty="0" err="1" smtClean="0">
                <a:latin typeface="Times New Roman" pitchFamily="18" charset="0"/>
              </a:rPr>
              <a:t>b</a:t>
            </a:r>
            <a:r>
              <a:rPr kumimoji="1" lang="en-US" altLang="zh-CN" sz="4800" dirty="0" err="1" smtClean="0">
                <a:solidFill>
                  <a:srgbClr val="FF5050"/>
                </a:solidFill>
                <a:latin typeface="Times New Roman" pitchFamily="18" charset="0"/>
              </a:rPr>
              <a:t>+c</a:t>
            </a:r>
            <a:r>
              <a:rPr kumimoji="1" lang="en-US" altLang="zh-CN" sz="4800" dirty="0" smtClean="0">
                <a:latin typeface="Times New Roman" pitchFamily="18" charset="0"/>
              </a:rPr>
              <a:t>&lt;</a:t>
            </a:r>
            <a:r>
              <a:rPr kumimoji="1" lang="en-US" altLang="zh-CN" sz="4800" i="1" dirty="0" err="1" smtClean="0">
                <a:latin typeface="Times New Roman" pitchFamily="18" charset="0"/>
              </a:rPr>
              <a:t>a</a:t>
            </a:r>
            <a:r>
              <a:rPr kumimoji="1" lang="en-US" altLang="zh-CN" sz="4800" dirty="0" err="1" smtClean="0">
                <a:solidFill>
                  <a:srgbClr val="FF5050"/>
                </a:solidFill>
                <a:latin typeface="Times New Roman" pitchFamily="18" charset="0"/>
              </a:rPr>
              <a:t>+c</a:t>
            </a:r>
            <a:endParaRPr kumimoji="1" lang="en-US" altLang="zh-CN" sz="4800" dirty="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867400" y="1628775"/>
            <a:ext cx="21034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latin typeface="Times New Roman" pitchFamily="18" charset="0"/>
              </a:rPr>
              <a:t>b-</a:t>
            </a:r>
            <a:r>
              <a:rPr kumimoji="1" lang="en-US" altLang="zh-CN" sz="4800" dirty="0" smtClean="0">
                <a:solidFill>
                  <a:srgbClr val="FF5050"/>
                </a:solidFill>
                <a:latin typeface="Times New Roman" pitchFamily="18" charset="0"/>
              </a:rPr>
              <a:t>c</a:t>
            </a:r>
            <a:r>
              <a:rPr kumimoji="1" lang="en-US" altLang="zh-CN" sz="4800" dirty="0" smtClean="0">
                <a:latin typeface="Times New Roman" pitchFamily="18" charset="0"/>
              </a:rPr>
              <a:t>&lt;</a:t>
            </a:r>
            <a:r>
              <a:rPr kumimoji="1" lang="en-US" altLang="zh-CN" sz="4800" i="1" dirty="0" smtClean="0">
                <a:latin typeface="Times New Roman" pitchFamily="18" charset="0"/>
              </a:rPr>
              <a:t>a</a:t>
            </a:r>
            <a:r>
              <a:rPr kumimoji="1" lang="en-US" altLang="zh-CN" sz="4800" dirty="0" smtClean="0">
                <a:latin typeface="Times New Roman" pitchFamily="18" charset="0"/>
              </a:rPr>
              <a:t>-</a:t>
            </a:r>
            <a:r>
              <a:rPr kumimoji="1" lang="en-US" altLang="zh-CN" sz="4800" dirty="0" smtClean="0">
                <a:solidFill>
                  <a:srgbClr val="FF5050"/>
                </a:solidFill>
                <a:latin typeface="Times New Roman" pitchFamily="18" charset="0"/>
              </a:rPr>
              <a:t>c</a:t>
            </a:r>
            <a:endParaRPr kumimoji="1" lang="en-US" altLang="zh-CN" sz="4800" dirty="0">
              <a:solidFill>
                <a:srgbClr val="FF505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85" decel="100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385" decel="100000"/>
                                        <p:tgtEl>
                                          <p:spTgt spid="307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385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385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30736" grpId="0"/>
      <p:bldP spid="30737" grpId="0" animBg="1"/>
      <p:bldP spid="30739" grpId="0"/>
      <p:bldP spid="30741" grpId="0"/>
      <p:bldP spid="30742" grpId="0"/>
      <p:bldP spid="30743" grpId="0"/>
      <p:bldP spid="30744" grpId="0"/>
      <p:bldP spid="30745" grpId="0"/>
      <p:bldP spid="307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99147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 dirty="0">
                <a:latin typeface="Times New Roman" pitchFamily="18" charset="0"/>
              </a:rPr>
              <a:t>不等式基本性质</a:t>
            </a:r>
            <a:r>
              <a:rPr kumimoji="1" lang="en-US" altLang="zh-CN" sz="4800" b="1" dirty="0">
                <a:latin typeface="Times New Roman" pitchFamily="18" charset="0"/>
              </a:rPr>
              <a:t>1</a:t>
            </a:r>
            <a:r>
              <a:rPr kumimoji="1" lang="zh-CN" altLang="en-US" sz="4800" b="1" dirty="0">
                <a:latin typeface="Times New Roman" pitchFamily="18" charset="0"/>
              </a:rPr>
              <a:t>：不等式的两边都加上（或减去）同一</a:t>
            </a:r>
            <a:r>
              <a:rPr kumimoji="1" lang="zh-CN" altLang="en-US" sz="4800" b="1" dirty="0" smtClean="0">
                <a:latin typeface="Times New Roman" pitchFamily="18" charset="0"/>
              </a:rPr>
              <a:t>个</a:t>
            </a:r>
            <a:r>
              <a:rPr kumimoji="1" lang="zh-CN" altLang="en-US" sz="4800" b="1" dirty="0">
                <a:latin typeface="Times New Roman" pitchFamily="18" charset="0"/>
              </a:rPr>
              <a:t>等</a:t>
            </a:r>
            <a:r>
              <a:rPr kumimoji="1" lang="zh-CN" altLang="en-US" sz="4800" b="1" dirty="0" smtClean="0">
                <a:latin typeface="Times New Roman" pitchFamily="18" charset="0"/>
              </a:rPr>
              <a:t>式</a:t>
            </a:r>
            <a:r>
              <a:rPr kumimoji="1" lang="zh-CN" altLang="en-US" sz="48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71550" y="4149725"/>
            <a:ext cx="68595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latin typeface="Times New Roman" pitchFamily="18" charset="0"/>
              </a:rPr>
              <a:t>如果</a:t>
            </a:r>
            <a:r>
              <a:rPr lang="en-US" altLang="zh-CN" sz="4800">
                <a:latin typeface="Times New Roman" pitchFamily="18" charset="0"/>
              </a:rPr>
              <a:t>____</a:t>
            </a:r>
            <a:r>
              <a:rPr kumimoji="1" lang="en-US" altLang="zh-CN" sz="4800">
                <a:latin typeface="Times New Roman" pitchFamily="18" charset="0"/>
              </a:rPr>
              <a:t>,</a:t>
            </a:r>
            <a:r>
              <a:rPr lang="zh-CN" altLang="en-US" sz="4800">
                <a:latin typeface="Times New Roman" pitchFamily="18" charset="0"/>
              </a:rPr>
              <a:t>那么</a:t>
            </a:r>
            <a:r>
              <a:rPr lang="en-US" altLang="zh-CN" sz="4800">
                <a:latin typeface="Times New Roman" pitchFamily="18" charset="0"/>
              </a:rPr>
              <a:t>_________.</a:t>
            </a:r>
            <a:endParaRPr kumimoji="1" lang="en-US" altLang="zh-CN" sz="480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059113" y="2781300"/>
            <a:ext cx="56991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chemeClr val="tx2"/>
                </a:solidFill>
                <a:latin typeface="Times New Roman" pitchFamily="18" charset="0"/>
              </a:rPr>
              <a:t>不等号的方向不变。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339975" y="4149725"/>
            <a:ext cx="11480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i="1" dirty="0">
                <a:latin typeface="Times New Roman" pitchFamily="18" charset="0"/>
              </a:rPr>
              <a:t>a</a:t>
            </a:r>
            <a:r>
              <a:rPr kumimoji="1" lang="en-US" altLang="zh-CN" sz="4800" dirty="0">
                <a:latin typeface="Times New Roman" pitchFamily="18" charset="0"/>
              </a:rPr>
              <a:t>&gt;</a:t>
            </a:r>
            <a:r>
              <a:rPr kumimoji="1" lang="en-US" altLang="zh-CN" sz="4800" i="1" dirty="0">
                <a:latin typeface="Times New Roman" pitchFamily="18" charset="0"/>
              </a:rPr>
              <a:t>b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787900" y="4149725"/>
            <a:ext cx="2991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i="1" dirty="0" err="1">
                <a:latin typeface="Times New Roman" pitchFamily="18" charset="0"/>
              </a:rPr>
              <a:t>a</a:t>
            </a:r>
            <a:r>
              <a:rPr kumimoji="1" lang="en-US" altLang="en-US" sz="4800" dirty="0" err="1">
                <a:latin typeface="Times New Roman" pitchFamily="18" charset="0"/>
              </a:rPr>
              <a:t>±</a:t>
            </a:r>
            <a:r>
              <a:rPr kumimoji="1" lang="en-US" altLang="zh-CN" sz="4800" i="1" dirty="0" err="1">
                <a:latin typeface="Times New Roman" pitchFamily="18" charset="0"/>
              </a:rPr>
              <a:t>c</a:t>
            </a:r>
            <a:r>
              <a:rPr kumimoji="1" lang="en-US" altLang="zh-CN" sz="4800" dirty="0">
                <a:latin typeface="Times New Roman" pitchFamily="18" charset="0"/>
              </a:rPr>
              <a:t>&gt;</a:t>
            </a:r>
            <a:r>
              <a:rPr kumimoji="1" lang="en-US" altLang="zh-CN" sz="4800" i="1" dirty="0" err="1">
                <a:latin typeface="Times New Roman" pitchFamily="18" charset="0"/>
              </a:rPr>
              <a:t>b</a:t>
            </a:r>
            <a:r>
              <a:rPr kumimoji="1" lang="en-US" altLang="en-US" sz="4800" dirty="0" err="1">
                <a:latin typeface="Times New Roman" pitchFamily="18" charset="0"/>
              </a:rPr>
              <a:t>±</a:t>
            </a:r>
            <a:r>
              <a:rPr kumimoji="1" lang="en-US" altLang="zh-CN" sz="4800" i="1" dirty="0" err="1">
                <a:latin typeface="Times New Roman" pitchFamily="18" charset="0"/>
              </a:rPr>
              <a:t>c</a:t>
            </a:r>
            <a:endParaRPr kumimoji="1" lang="en-US" altLang="zh-CN" sz="4800" i="1" dirty="0">
              <a:latin typeface="Times New Roman" pitchFamily="18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700338" y="2781300"/>
            <a:ext cx="61563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800" b="1">
                <a:latin typeface="Times New Roman" pitchFamily="18" charset="0"/>
              </a:rPr>
              <a:t>_________________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  <p:bldP spid="32775" grpId="0"/>
      <p:bldP spid="32776" grpId="0"/>
      <p:bldP spid="327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140200" y="1557338"/>
            <a:ext cx="43195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 sz="3200">
                <a:latin typeface="Times New Roman" pitchFamily="18" charset="0"/>
              </a:rPr>
              <a:t>5 ____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3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5 ,    </a:t>
            </a:r>
          </a:p>
          <a:p>
            <a:pPr algn="r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7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(-5)____3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</a:rPr>
              <a:t>-5)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669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不等式还有什么类似的性质呢？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4213" y="981075"/>
            <a:ext cx="5548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3200">
                <a:latin typeface="Times New Roman" pitchFamily="18" charset="0"/>
              </a:rPr>
              <a:t>已知 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＞ </a:t>
            </a:r>
            <a:r>
              <a:rPr kumimoji="1" lang="en-US" altLang="zh-CN" sz="3200">
                <a:latin typeface="Times New Roman" pitchFamily="18" charset="0"/>
              </a:rPr>
              <a:t>3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475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那么 </a:t>
            </a:r>
            <a:r>
              <a:rPr kumimoji="1" lang="en-US" altLang="zh-CN" sz="3200" b="1">
                <a:latin typeface="Times New Roman" pitchFamily="18" charset="0"/>
              </a:rPr>
              <a:t>7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5 ____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3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5 ,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7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(-5)____3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</a:rPr>
              <a:t>-5),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187450" y="5661025"/>
            <a:ext cx="5472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你能再总结一下规律吗？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300788" y="1628775"/>
            <a:ext cx="744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＞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339975" y="1628775"/>
            <a:ext cx="744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＞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11188" y="3357563"/>
            <a:ext cx="633730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>
                <a:latin typeface="Times New Roman" pitchFamily="18" charset="0"/>
              </a:rPr>
              <a:t>已知</a:t>
            </a:r>
            <a:r>
              <a:rPr lang="en-US" altLang="zh-CN" sz="3200">
                <a:latin typeface="Times New Roman" pitchFamily="18" charset="0"/>
              </a:rPr>
              <a:t>-1&lt; 3,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那么</a:t>
            </a:r>
            <a:r>
              <a:rPr lang="en-US" altLang="zh-CN" sz="3200"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lang="en-US" altLang="zh-CN" sz="3200">
                <a:latin typeface="Times New Roman" pitchFamily="18" charset="0"/>
              </a:rPr>
              <a:t>2____3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lang="en-US" altLang="zh-CN" sz="3200">
                <a:latin typeface="Times New Roman" pitchFamily="18" charset="0"/>
              </a:rPr>
              <a:t>2,  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- 4)____3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 - 4),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427538" y="4076700"/>
            <a:ext cx="428466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>
                <a:latin typeface="Times New Roman" pitchFamily="18" charset="0"/>
              </a:rPr>
              <a:t>-1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lang="en-US" altLang="zh-CN" sz="3200">
                <a:latin typeface="Times New Roman" pitchFamily="18" charset="0"/>
              </a:rPr>
              <a:t>2____3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lang="en-US" altLang="zh-CN" sz="3200">
                <a:latin typeface="Times New Roman" pitchFamily="18" charset="0"/>
              </a:rPr>
              <a:t>2,  </a:t>
            </a:r>
          </a:p>
          <a:p>
            <a:pPr algn="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   -1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- 4)____3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÷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 - 4)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2314575" y="4865688"/>
            <a:ext cx="744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＞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43663" y="4868863"/>
            <a:ext cx="744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＞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979613" y="2205038"/>
            <a:ext cx="86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latin typeface="Times New Roman" pitchFamily="18" charset="0"/>
              </a:rPr>
              <a:t>&lt;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372225" y="2349500"/>
            <a:ext cx="86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latin typeface="Times New Roman" pitchFamily="18" charset="0"/>
              </a:rPr>
              <a:t>&lt;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2555875" y="3933825"/>
            <a:ext cx="86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latin typeface="Times New Roman" pitchFamily="18" charset="0"/>
              </a:rPr>
              <a:t>&lt;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948488" y="4005263"/>
            <a:ext cx="86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latin typeface="Times New Roman" pitchFamily="18" charset="0"/>
              </a:rPr>
              <a:t>&lt;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  <p:bldP spid="67591" grpId="0"/>
      <p:bldP spid="67597" grpId="0"/>
      <p:bldP spid="67598" grpId="0"/>
      <p:bldP spid="67599" grpId="0"/>
      <p:bldP spid="67600" grpId="0"/>
      <p:bldP spid="67601" grpId="0"/>
      <p:bldP spid="676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60350"/>
            <a:ext cx="4486275" cy="2519363"/>
          </a:xfrm>
          <a:prstGeom prst="rect">
            <a:avLst/>
          </a:prstGeom>
          <a:noFill/>
        </p:spPr>
      </p:pic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4572000" y="2924175"/>
            <a:ext cx="1511300" cy="1079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 rot="2138255">
            <a:off x="4787900" y="2781300"/>
            <a:ext cx="13684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Times New Roman" pitchFamily="18" charset="0"/>
              </a:rPr>
              <a:t>×3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 flipV="1">
            <a:off x="2555875" y="3141663"/>
            <a:ext cx="1800225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 rot="2408000">
            <a:off x="2484438" y="3644900"/>
            <a:ext cx="12969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800">
                <a:latin typeface="Times New Roman" pitchFamily="18" charset="0"/>
              </a:rPr>
              <a:t>÷</a:t>
            </a:r>
            <a:r>
              <a:rPr lang="en-US" altLang="zh-CN" sz="4800">
                <a:latin typeface="Times New Roman" pitchFamily="18" charset="0"/>
              </a:rPr>
              <a:t>3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539750" y="5589588"/>
            <a:ext cx="36718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800">
                <a:latin typeface="Times New Roman" pitchFamily="18" charset="0"/>
              </a:rPr>
              <a:t>(</a:t>
            </a:r>
            <a:r>
              <a:rPr kumimoji="1" lang="zh-CN" altLang="en-US" sz="4800">
                <a:latin typeface="Times New Roman" pitchFamily="18" charset="0"/>
              </a:rPr>
              <a:t>或                </a:t>
            </a:r>
            <a:r>
              <a:rPr kumimoji="1" lang="en-US" altLang="zh-CN" sz="4800">
                <a:latin typeface="Times New Roman" pitchFamily="18" charset="0"/>
              </a:rPr>
              <a:t>)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716463" y="1268413"/>
            <a:ext cx="44275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latin typeface="Times New Roman" pitchFamily="18" charset="0"/>
              </a:rPr>
              <a:t>如果</a:t>
            </a:r>
            <a:r>
              <a:rPr kumimoji="1" lang="en-US" altLang="zh-CN" sz="4800">
                <a:latin typeface="Times New Roman" pitchFamily="18" charset="0"/>
              </a:rPr>
              <a:t>_________,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23850" y="4508500"/>
            <a:ext cx="37798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latin typeface="Times New Roman" pitchFamily="18" charset="0"/>
              </a:rPr>
              <a:t>那么</a:t>
            </a:r>
            <a:r>
              <a:rPr lang="en-US" altLang="zh-CN" sz="4800">
                <a:latin typeface="Times New Roman" pitchFamily="18" charset="0"/>
              </a:rPr>
              <a:t>_______</a:t>
            </a:r>
            <a:endParaRPr kumimoji="1" lang="en-US" altLang="zh-CN" sz="480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6084888" y="1268413"/>
            <a:ext cx="26949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i="1" dirty="0" smtClean="0">
                <a:latin typeface="Times New Roman" pitchFamily="18" charset="0"/>
              </a:rPr>
              <a:t>a</a:t>
            </a:r>
            <a:r>
              <a:rPr kumimoji="1" lang="en-US" altLang="zh-CN" sz="4800" dirty="0" smtClean="0">
                <a:latin typeface="Times New Roman" pitchFamily="18" charset="0"/>
              </a:rPr>
              <a:t>&lt;</a:t>
            </a:r>
            <a:r>
              <a:rPr kumimoji="1" lang="en-US" altLang="zh-CN" sz="4800" i="1" dirty="0" smtClean="0">
                <a:latin typeface="Times New Roman" pitchFamily="18" charset="0"/>
              </a:rPr>
              <a:t>b</a:t>
            </a:r>
            <a:r>
              <a:rPr kumimoji="1" lang="zh-CN" altLang="en-US" sz="4800" dirty="0">
                <a:latin typeface="Times New Roman" pitchFamily="18" charset="0"/>
              </a:rPr>
              <a:t>且</a:t>
            </a:r>
            <a:r>
              <a:rPr kumimoji="1" lang="en-US" altLang="zh-CN" sz="4800" i="1" dirty="0">
                <a:latin typeface="Times New Roman" pitchFamily="18" charset="0"/>
              </a:rPr>
              <a:t>c</a:t>
            </a:r>
            <a:r>
              <a:rPr kumimoji="1" lang="en-US" altLang="zh-CN" sz="4800" b="1" dirty="0">
                <a:solidFill>
                  <a:schemeClr val="tx2"/>
                </a:solidFill>
                <a:latin typeface="Times New Roman" pitchFamily="18" charset="0"/>
              </a:rPr>
              <a:t>&gt;</a:t>
            </a:r>
            <a:r>
              <a:rPr kumimoji="1" lang="en-US" altLang="zh-CN" sz="4800" dirty="0">
                <a:latin typeface="Times New Roman" pitchFamily="18" charset="0"/>
              </a:rPr>
              <a:t>0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763713" y="4437063"/>
            <a:ext cx="16962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800" i="1" dirty="0" smtClean="0">
                <a:latin typeface="Times New Roman" pitchFamily="18" charset="0"/>
              </a:rPr>
              <a:t>ac</a:t>
            </a:r>
            <a:r>
              <a:rPr kumimoji="1" lang="en-US" altLang="zh-CN" sz="4800" b="1" dirty="0" smtClean="0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kumimoji="1" lang="en-US" altLang="zh-CN" sz="4800" i="1" dirty="0" err="1" smtClean="0">
                <a:latin typeface="Times New Roman" pitchFamily="18" charset="0"/>
              </a:rPr>
              <a:t>bc</a:t>
            </a:r>
            <a:endParaRPr kumimoji="1" lang="en-US" altLang="zh-CN" sz="4800" i="1" dirty="0">
              <a:latin typeface="Times New Roman" pitchFamily="18" charset="0"/>
            </a:endParaRPr>
          </a:p>
        </p:txBody>
      </p:sp>
      <p:pic>
        <p:nvPicPr>
          <p:cNvPr id="105488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00" y="3429000"/>
            <a:ext cx="4851400" cy="2946400"/>
          </a:xfrm>
          <a:prstGeom prst="rect">
            <a:avLst/>
          </a:prstGeom>
          <a:noFill/>
        </p:spPr>
      </p:pic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5489" name="公式" r:id="rId5" imgW="114120" imgH="215640" progId="Equation.3">
              <p:embed/>
            </p:oleObj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1514475" y="5373688"/>
          <a:ext cx="2373313" cy="1150937"/>
        </p:xfrm>
        <a:graphic>
          <a:graphicData uri="http://schemas.openxmlformats.org/presentationml/2006/ole">
            <p:oleObj spid="_x0000_s105490" name="Equation" r:id="rId6" imgW="39348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  <p:bldP spid="105477" grpId="0"/>
      <p:bldP spid="105478" grpId="0" animBg="1"/>
      <p:bldP spid="105479" grpId="0"/>
      <p:bldP spid="105480" grpId="0"/>
      <p:bldP spid="105481" grpId="0"/>
      <p:bldP spid="105482" grpId="0"/>
      <p:bldP spid="105484" grpId="0"/>
      <p:bldP spid="1054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4597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</a:rPr>
              <a:t>不等式基本性质</a:t>
            </a:r>
            <a:r>
              <a:rPr kumimoji="1" lang="en-US" altLang="zh-CN" sz="40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4000" b="1">
                <a:latin typeface="Times New Roman" pitchFamily="18" charset="0"/>
              </a:rPr>
              <a:t>：不等式的两边都乘以（或除以）同一个</a:t>
            </a:r>
            <a:r>
              <a:rPr kumimoji="1" lang="en-US" altLang="zh-CN" sz="4000" b="1">
                <a:latin typeface="Times New Roman" pitchFamily="18" charset="0"/>
              </a:rPr>
              <a:t>____</a:t>
            </a:r>
            <a:r>
              <a:rPr kumimoji="1" lang="zh-CN" altLang="en-US" sz="4000" b="1">
                <a:latin typeface="Times New Roman" pitchFamily="18" charset="0"/>
              </a:rPr>
              <a:t>，不等号的方向</a:t>
            </a:r>
            <a:r>
              <a:rPr kumimoji="1" lang="en-US" altLang="zh-CN" sz="4000" b="1">
                <a:latin typeface="Times New Roman" pitchFamily="18" charset="0"/>
              </a:rPr>
              <a:t>____</a:t>
            </a:r>
            <a:r>
              <a:rPr kumimoji="1" lang="zh-CN" altLang="en-US" sz="4000" b="1">
                <a:latin typeface="Times New Roman" pitchFamily="18" charset="0"/>
              </a:rPr>
              <a:t>。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5288" y="3644900"/>
            <a:ext cx="8316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latin typeface="Times New Roman" pitchFamily="18" charset="0"/>
              </a:rPr>
              <a:t>不等式基本性质</a:t>
            </a:r>
            <a:r>
              <a:rPr kumimoji="1" lang="en-US" altLang="zh-CN" sz="40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4000" b="1" dirty="0">
                <a:latin typeface="Times New Roman" pitchFamily="18" charset="0"/>
              </a:rPr>
              <a:t>：不等式的两边都乘以（或除以）同一个</a:t>
            </a:r>
            <a:r>
              <a:rPr kumimoji="1" lang="en-US" altLang="zh-CN" sz="4000" b="1" dirty="0">
                <a:latin typeface="Times New Roman" pitchFamily="18" charset="0"/>
              </a:rPr>
              <a:t>____</a:t>
            </a:r>
            <a:r>
              <a:rPr kumimoji="1" lang="zh-CN" altLang="en-US" sz="4000" b="1" dirty="0">
                <a:latin typeface="Times New Roman" pitchFamily="18" charset="0"/>
              </a:rPr>
              <a:t>，不等号的方向</a:t>
            </a:r>
            <a:r>
              <a:rPr kumimoji="1" lang="en-US" altLang="zh-CN" sz="4000" b="1" dirty="0">
                <a:latin typeface="Times New Roman" pitchFamily="18" charset="0"/>
              </a:rPr>
              <a:t>____</a:t>
            </a:r>
            <a:r>
              <a:rPr kumimoji="1" lang="zh-CN" altLang="en-US" sz="4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2708275"/>
            <a:ext cx="8497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kumimoji="1" lang="zh-CN" altLang="en-US" sz="4000">
                <a:latin typeface="Times New Roman" pitchFamily="18" charset="0"/>
              </a:rPr>
              <a:t>如果</a:t>
            </a:r>
            <a:r>
              <a:rPr kumimoji="1" lang="en-US" altLang="zh-CN" sz="4000">
                <a:latin typeface="Times New Roman" pitchFamily="18" charset="0"/>
              </a:rPr>
              <a:t>________,</a:t>
            </a:r>
            <a:r>
              <a:rPr kumimoji="1" lang="zh-CN" altLang="en-US" sz="4000">
                <a:latin typeface="Times New Roman" pitchFamily="18" charset="0"/>
              </a:rPr>
              <a:t>那么</a:t>
            </a:r>
            <a:r>
              <a:rPr kumimoji="1" lang="en-US" altLang="zh-CN" sz="4000">
                <a:latin typeface="Times New Roman" pitchFamily="18" charset="0"/>
              </a:rPr>
              <a:t>______________</a:t>
            </a:r>
            <a:endParaRPr kumimoji="1" lang="en-US" altLang="zh-CN" sz="4000">
              <a:solidFill>
                <a:srgbClr val="FF5050"/>
              </a:solidFill>
              <a:latin typeface="Times New Roman" pitchFamily="18" charset="0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804025" y="5229225"/>
          <a:ext cx="1439863" cy="1114425"/>
        </p:xfrm>
        <a:graphic>
          <a:graphicData uri="http://schemas.openxmlformats.org/presentationml/2006/ole">
            <p:oleObj spid="_x0000_s33799" name="公式" r:id="rId4" imgW="406080" imgH="393480" progId="Equation.3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908175" y="1773238"/>
            <a:ext cx="151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2"/>
                </a:solidFill>
                <a:latin typeface="Times New Roman" pitchFamily="18" charset="0"/>
              </a:rPr>
              <a:t>不变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08625" y="1125538"/>
            <a:ext cx="1584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2"/>
                </a:solidFill>
                <a:latin typeface="Times New Roman" pitchFamily="18" charset="0"/>
              </a:rPr>
              <a:t>正数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476375" y="2636838"/>
            <a:ext cx="2271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000" i="1" dirty="0">
                <a:latin typeface="Times New Roman" pitchFamily="18" charset="0"/>
              </a:rPr>
              <a:t>a</a:t>
            </a:r>
            <a:r>
              <a:rPr kumimoji="1" lang="en-US" altLang="zh-CN" sz="4000" dirty="0">
                <a:latin typeface="Times New Roman" pitchFamily="18" charset="0"/>
              </a:rPr>
              <a:t>&gt;</a:t>
            </a:r>
            <a:r>
              <a:rPr kumimoji="1" lang="en-US" altLang="zh-CN" sz="4000" i="1" dirty="0">
                <a:latin typeface="Times New Roman" pitchFamily="18" charset="0"/>
              </a:rPr>
              <a:t>b</a:t>
            </a:r>
            <a:r>
              <a:rPr kumimoji="1" lang="zh-CN" altLang="en-US" sz="4000" dirty="0">
                <a:latin typeface="Times New Roman" pitchFamily="18" charset="0"/>
              </a:rPr>
              <a:t>，</a:t>
            </a:r>
            <a:r>
              <a:rPr kumimoji="1" lang="en-US" altLang="zh-CN" sz="4000" i="1" dirty="0">
                <a:latin typeface="Times New Roman" pitchFamily="18" charset="0"/>
              </a:rPr>
              <a:t>c</a:t>
            </a:r>
            <a:r>
              <a:rPr kumimoji="1" lang="en-US" altLang="zh-CN" sz="4000" dirty="0">
                <a:latin typeface="Times New Roman" pitchFamily="18" charset="0"/>
              </a:rPr>
              <a:t>&gt;0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787900" y="2638425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i="1" dirty="0">
                <a:latin typeface="Times New Roman" pitchFamily="18" charset="0"/>
              </a:rPr>
              <a:t>ac</a:t>
            </a:r>
            <a:r>
              <a:rPr kumimoji="1" lang="en-US" altLang="zh-CN" sz="4000" dirty="0">
                <a:latin typeface="Times New Roman" pitchFamily="18" charset="0"/>
              </a:rPr>
              <a:t>&gt;</a:t>
            </a:r>
            <a:r>
              <a:rPr kumimoji="1" lang="en-US" altLang="zh-CN" sz="4000" i="1" dirty="0" err="1">
                <a:latin typeface="Times New Roman" pitchFamily="18" charset="0"/>
              </a:rPr>
              <a:t>bc</a:t>
            </a:r>
            <a:r>
              <a:rPr kumimoji="1" lang="en-US" altLang="zh-CN" sz="4000" dirty="0">
                <a:latin typeface="Times New Roman" pitchFamily="18" charset="0"/>
              </a:rPr>
              <a:t> (</a:t>
            </a:r>
            <a:r>
              <a:rPr kumimoji="1" lang="zh-CN" altLang="en-US" sz="4000" dirty="0">
                <a:latin typeface="Times New Roman" pitchFamily="18" charset="0"/>
              </a:rPr>
              <a:t>或            </a:t>
            </a:r>
            <a:r>
              <a:rPr kumimoji="1" lang="en-US" altLang="zh-CN" sz="40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6948488" y="2133600"/>
          <a:ext cx="1368425" cy="1223963"/>
        </p:xfrm>
        <a:graphic>
          <a:graphicData uri="http://schemas.openxmlformats.org/presentationml/2006/ole">
            <p:oleObj spid="_x0000_s33804" name="公式" r:id="rId5" imgW="406080" imgH="393480" progId="Equation.3">
              <p:embed/>
            </p:oleObj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508625" y="4221163"/>
            <a:ext cx="1871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2"/>
                </a:solidFill>
                <a:latin typeface="Times New Roman" pitchFamily="18" charset="0"/>
              </a:rPr>
              <a:t>负数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11760" y="4869160"/>
            <a:ext cx="1944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Times New Roman" pitchFamily="18" charset="0"/>
              </a:rPr>
              <a:t>改变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5661025"/>
            <a:ext cx="8497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kumimoji="1" lang="zh-CN" altLang="en-US" sz="4000">
                <a:latin typeface="Times New Roman" pitchFamily="18" charset="0"/>
              </a:rPr>
              <a:t>如果</a:t>
            </a:r>
            <a:r>
              <a:rPr kumimoji="1" lang="en-US" altLang="zh-CN" sz="4000">
                <a:latin typeface="Times New Roman" pitchFamily="18" charset="0"/>
              </a:rPr>
              <a:t>________,</a:t>
            </a:r>
            <a:r>
              <a:rPr kumimoji="1" lang="zh-CN" altLang="en-US" sz="4000">
                <a:latin typeface="Times New Roman" pitchFamily="18" charset="0"/>
              </a:rPr>
              <a:t>那么</a:t>
            </a:r>
            <a:r>
              <a:rPr kumimoji="1" lang="en-US" altLang="zh-CN" sz="4000">
                <a:latin typeface="Times New Roman" pitchFamily="18" charset="0"/>
              </a:rPr>
              <a:t>______________</a:t>
            </a:r>
            <a:endParaRPr kumimoji="1" lang="en-US" altLang="zh-CN" sz="4000">
              <a:solidFill>
                <a:srgbClr val="FF5050"/>
              </a:solidFill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547813" y="5661025"/>
            <a:ext cx="25201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4000" i="1" dirty="0">
                <a:latin typeface="Times New Roman" pitchFamily="18" charset="0"/>
              </a:rPr>
              <a:t>a&gt;b</a:t>
            </a:r>
            <a:r>
              <a:rPr kumimoji="1" lang="zh-CN" altLang="en-US" sz="4000" i="1" dirty="0">
                <a:latin typeface="Times New Roman" pitchFamily="18" charset="0"/>
              </a:rPr>
              <a:t>，</a:t>
            </a:r>
            <a:r>
              <a:rPr kumimoji="1" lang="en-US" altLang="zh-CN" sz="4000" dirty="0">
                <a:latin typeface="Times New Roman" pitchFamily="18" charset="0"/>
              </a:rPr>
              <a:t>c&lt;0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716463" y="5589588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i="1" dirty="0">
                <a:latin typeface="Times New Roman" pitchFamily="18" charset="0"/>
              </a:rPr>
              <a:t>ac</a:t>
            </a:r>
            <a:r>
              <a:rPr kumimoji="1" lang="en-US" altLang="zh-CN" sz="4000" b="1" i="1" dirty="0">
                <a:solidFill>
                  <a:schemeClr val="hlink"/>
                </a:solidFill>
                <a:latin typeface="Times New Roman" pitchFamily="18" charset="0"/>
              </a:rPr>
              <a:t>&lt;</a:t>
            </a:r>
            <a:r>
              <a:rPr kumimoji="1" lang="en-US" altLang="zh-CN" sz="4000" i="1" dirty="0" err="1">
                <a:latin typeface="Times New Roman" pitchFamily="18" charset="0"/>
              </a:rPr>
              <a:t>bc</a:t>
            </a:r>
            <a:r>
              <a:rPr kumimoji="1" lang="en-US" altLang="zh-CN" sz="4000" dirty="0">
                <a:latin typeface="Times New Roman" pitchFamily="18" charset="0"/>
              </a:rPr>
              <a:t> (</a:t>
            </a:r>
            <a:r>
              <a:rPr kumimoji="1" lang="zh-CN" altLang="en-US" sz="4000" dirty="0">
                <a:latin typeface="Times New Roman" pitchFamily="18" charset="0"/>
              </a:rPr>
              <a:t>或            </a:t>
            </a:r>
            <a:r>
              <a:rPr kumimoji="1" lang="en-US" altLang="zh-CN" sz="40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800" grpId="0"/>
      <p:bldP spid="33801" grpId="0"/>
      <p:bldP spid="33802" grpId="0"/>
      <p:bldP spid="33803" grpId="0"/>
      <p:bldP spid="33805" grpId="0"/>
      <p:bldP spid="33806" grpId="0"/>
      <p:bldP spid="33807" grpId="0"/>
      <p:bldP spid="33808" grpId="0"/>
      <p:bldP spid="338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3016"/>
            <a:ext cx="9144000" cy="1935163"/>
          </a:xfrm>
        </p:spPr>
        <p:txBody>
          <a:bodyPr/>
          <a:lstStyle/>
          <a:p>
            <a:pPr algn="l"/>
            <a:r>
              <a:rPr kumimoji="1" lang="zh-CN" altLang="en-US" b="1" dirty="0">
                <a:solidFill>
                  <a:schemeClr val="tx1"/>
                </a:solidFill>
                <a:latin typeface="Times New Roman" pitchFamily="18" charset="0"/>
              </a:rPr>
              <a:t>思考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itchFamily="18" charset="0"/>
              </a:rPr>
              <a:t>不等式具有对称性和传递性吗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08050"/>
            <a:ext cx="8540750" cy="942975"/>
          </a:xfrm>
        </p:spPr>
        <p:txBody>
          <a:bodyPr/>
          <a:lstStyle/>
          <a:p>
            <a:pPr>
              <a:buFontTx/>
              <a:buNone/>
            </a:pPr>
            <a:r>
              <a:rPr kumimoji="1" lang="zh-CN" altLang="en-US" sz="4000" dirty="0">
                <a:latin typeface="Times New Roman" pitchFamily="18" charset="0"/>
              </a:rPr>
              <a:t>已知</a:t>
            </a:r>
            <a:r>
              <a:rPr kumimoji="1" lang="en-US" altLang="zh-CN" sz="4000" i="1" dirty="0">
                <a:latin typeface="Times New Roman" pitchFamily="18" charset="0"/>
              </a:rPr>
              <a:t>x</a:t>
            </a:r>
            <a:r>
              <a:rPr kumimoji="1" lang="en-US" altLang="zh-CN" sz="4000" dirty="0">
                <a:latin typeface="Times New Roman" pitchFamily="18" charset="0"/>
              </a:rPr>
              <a:t>&gt;5,</a:t>
            </a:r>
            <a:r>
              <a:rPr kumimoji="1" lang="zh-CN" altLang="en-US" sz="4000" dirty="0">
                <a:latin typeface="Times New Roman" pitchFamily="18" charset="0"/>
              </a:rPr>
              <a:t>那么</a:t>
            </a:r>
            <a:r>
              <a:rPr kumimoji="1" lang="en-US" altLang="zh-CN" sz="4000" dirty="0">
                <a:latin typeface="Times New Roman" pitchFamily="18" charset="0"/>
              </a:rPr>
              <a:t>5&lt;</a:t>
            </a:r>
            <a:r>
              <a:rPr kumimoji="1" lang="en-US" altLang="zh-CN" sz="4000" i="1" dirty="0">
                <a:latin typeface="Times New Roman" pitchFamily="18" charset="0"/>
              </a:rPr>
              <a:t>x</a:t>
            </a:r>
            <a:r>
              <a:rPr kumimoji="1" lang="zh-CN" altLang="en-US" sz="4000" dirty="0">
                <a:latin typeface="Times New Roman" pitchFamily="18" charset="0"/>
              </a:rPr>
              <a:t>吗</a:t>
            </a:r>
            <a:r>
              <a:rPr kumimoji="1" lang="en-US" altLang="zh-CN" sz="4000" dirty="0">
                <a:latin typeface="Times New Roman" pitchFamily="18" charset="0"/>
              </a:rPr>
              <a:t>?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755650" y="2205038"/>
            <a:ext cx="7056438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latin typeface="Times New Roman" pitchFamily="18" charset="0"/>
              </a:rPr>
              <a:t>由</a:t>
            </a:r>
            <a:r>
              <a:rPr kumimoji="1" lang="en-US" altLang="zh-CN" sz="4000" dirty="0">
                <a:latin typeface="Times New Roman" pitchFamily="18" charset="0"/>
              </a:rPr>
              <a:t>8&lt;</a:t>
            </a:r>
            <a:r>
              <a:rPr kumimoji="1" lang="en-US" altLang="zh-CN" sz="4000" i="1" dirty="0">
                <a:latin typeface="Times New Roman" pitchFamily="18" charset="0"/>
              </a:rPr>
              <a:t>x</a:t>
            </a:r>
            <a:r>
              <a:rPr kumimoji="1" lang="en-US" altLang="zh-CN" sz="4000" dirty="0" smtClean="0">
                <a:latin typeface="Times New Roman" pitchFamily="18" charset="0"/>
              </a:rPr>
              <a:t>, </a:t>
            </a:r>
            <a:r>
              <a:rPr kumimoji="1" lang="en-US" altLang="zh-CN" sz="4000" i="1" dirty="0" smtClean="0">
                <a:latin typeface="Times New Roman" pitchFamily="18" charset="0"/>
              </a:rPr>
              <a:t>x&lt;y</a:t>
            </a:r>
            <a:r>
              <a:rPr kumimoji="1" lang="en-US" altLang="zh-CN" sz="4000" dirty="0">
                <a:latin typeface="Times New Roman" pitchFamily="18" charset="0"/>
              </a:rPr>
              <a:t>,</a:t>
            </a:r>
            <a:r>
              <a:rPr kumimoji="1" lang="zh-CN" altLang="en-US" sz="4000" dirty="0">
                <a:latin typeface="Times New Roman" pitchFamily="18" charset="0"/>
              </a:rPr>
              <a:t>可以得到</a:t>
            </a:r>
            <a:r>
              <a:rPr kumimoji="1" lang="en-US" altLang="zh-CN" sz="4000" dirty="0">
                <a:latin typeface="Times New Roman" pitchFamily="18" charset="0"/>
              </a:rPr>
              <a:t>8&lt;y</a:t>
            </a:r>
            <a:r>
              <a:rPr kumimoji="1" lang="zh-CN" altLang="en-US" sz="4000" dirty="0">
                <a:latin typeface="Times New Roman" pitchFamily="18" charset="0"/>
              </a:rPr>
              <a:t>吗</a:t>
            </a:r>
            <a:r>
              <a:rPr kumimoji="1" lang="en-US" altLang="zh-CN" sz="4000" dirty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 build="p"/>
      <p:bldP spid="1495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8540750" cy="1143000"/>
          </a:xfrm>
        </p:spPr>
        <p:txBody>
          <a:bodyPr/>
          <a:lstStyle/>
          <a:p>
            <a:pPr algn="l"/>
            <a:r>
              <a:rPr kumimoji="1" lang="zh-CN" altLang="en-US" b="1">
                <a:solidFill>
                  <a:schemeClr val="tx1"/>
                </a:solidFill>
              </a:rPr>
              <a:t>不等式的对称性</a:t>
            </a:r>
            <a:r>
              <a:rPr kumimoji="1" lang="en-US" altLang="zh-CN" b="1">
                <a:solidFill>
                  <a:schemeClr val="tx1"/>
                </a:solidFill>
              </a:rPr>
              <a:t>:</a:t>
            </a:r>
            <a:endParaRPr kumimoji="1" lang="en-US" altLang="zh-CN" b="1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989138"/>
            <a:ext cx="6200998" cy="6556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zh-CN" altLang="en-US" sz="4000" dirty="0">
                <a:latin typeface="Times New Roman" pitchFamily="18" charset="0"/>
              </a:rPr>
              <a:t>如果</a:t>
            </a:r>
            <a:r>
              <a:rPr kumimoji="1" lang="en-US" altLang="zh-CN" sz="4000" i="1" dirty="0">
                <a:latin typeface="Times New Roman" pitchFamily="18" charset="0"/>
              </a:rPr>
              <a:t>a&gt;b</a:t>
            </a:r>
            <a:r>
              <a:rPr kumimoji="1" lang="en-US" altLang="zh-CN" sz="4000" dirty="0" smtClean="0">
                <a:latin typeface="Times New Roman" pitchFamily="18" charset="0"/>
              </a:rPr>
              <a:t>,		</a:t>
            </a:r>
            <a:r>
              <a:rPr kumimoji="1" lang="zh-CN" altLang="en-US" sz="4000" dirty="0" smtClean="0">
                <a:latin typeface="Times New Roman" pitchFamily="18" charset="0"/>
              </a:rPr>
              <a:t>那么</a:t>
            </a:r>
            <a:r>
              <a:rPr kumimoji="1" lang="en-US" altLang="zh-CN" sz="4000" i="1" dirty="0">
                <a:latin typeface="Times New Roman" pitchFamily="18" charset="0"/>
              </a:rPr>
              <a:t>b&lt;a</a:t>
            </a:r>
          </a:p>
        </p:txBody>
      </p:sp>
      <p:sp>
        <p:nvSpPr>
          <p:cNvPr id="148485" name="Rectangle 5"/>
          <p:cNvSpPr>
            <a:spLocks noRot="1" noChangeArrowheads="1"/>
          </p:cNvSpPr>
          <p:nvPr/>
        </p:nvSpPr>
        <p:spPr bwMode="auto">
          <a:xfrm>
            <a:off x="250825" y="2924175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sz="4400" b="1"/>
              <a:t>不等式的同向传递性</a:t>
            </a:r>
            <a:r>
              <a:rPr kumimoji="1" lang="en-US" altLang="zh-CN" sz="4400" b="1"/>
              <a:t>:</a:t>
            </a:r>
            <a:endParaRPr kumimoji="1" lang="en-US" altLang="zh-CN" sz="4400" b="1">
              <a:solidFill>
                <a:schemeClr val="tx2"/>
              </a:solidFill>
            </a:endParaRPr>
          </a:p>
        </p:txBody>
      </p:sp>
      <p:sp>
        <p:nvSpPr>
          <p:cNvPr id="148486" name="Rectangle 6"/>
          <p:cNvSpPr>
            <a:spLocks noRot="1" noChangeArrowheads="1"/>
          </p:cNvSpPr>
          <p:nvPr/>
        </p:nvSpPr>
        <p:spPr bwMode="auto">
          <a:xfrm>
            <a:off x="603250" y="4652963"/>
            <a:ext cx="6200998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4000" dirty="0">
                <a:latin typeface="Times New Roman" pitchFamily="18" charset="0"/>
              </a:rPr>
              <a:t>如果</a:t>
            </a:r>
            <a:r>
              <a:rPr kumimoji="1" lang="en-US" altLang="zh-CN" sz="4000" i="1" dirty="0">
                <a:latin typeface="Times New Roman" pitchFamily="18" charset="0"/>
              </a:rPr>
              <a:t>a&gt;b</a:t>
            </a:r>
            <a:r>
              <a:rPr kumimoji="1" lang="en-US" altLang="zh-CN" sz="4000" i="1" dirty="0" smtClean="0">
                <a:latin typeface="Times New Roman" pitchFamily="18" charset="0"/>
              </a:rPr>
              <a:t>, b&gt;c</a:t>
            </a:r>
            <a:r>
              <a:rPr kumimoji="1" lang="en-US" altLang="zh-CN" sz="4000" dirty="0" smtClean="0">
                <a:latin typeface="Times New Roman" pitchFamily="18" charset="0"/>
              </a:rPr>
              <a:t>,	</a:t>
            </a:r>
            <a:r>
              <a:rPr kumimoji="1" lang="zh-CN" altLang="en-US" sz="4000" dirty="0" smtClean="0">
                <a:latin typeface="Times New Roman" pitchFamily="18" charset="0"/>
              </a:rPr>
              <a:t>那么</a:t>
            </a:r>
            <a:r>
              <a:rPr kumimoji="1" lang="en-US" altLang="zh-CN" sz="4000" i="1" dirty="0">
                <a:latin typeface="Times New Roman" pitchFamily="18" charset="0"/>
              </a:rPr>
              <a:t>a&gt;c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 build="p"/>
      <p:bldP spid="148485" grpId="0"/>
      <p:bldP spid="1484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827088" y="404813"/>
            <a:ext cx="73453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rPr>
              <a:t>今天学的是不等式的五个基本性质：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8424863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不等式的基本性质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： </a:t>
            </a:r>
          </a:p>
          <a:p>
            <a:pPr algn="just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如果</a:t>
            </a:r>
            <a:r>
              <a:rPr kumimoji="1" lang="en-US" altLang="zh-CN" sz="2800" b="1" i="1" dirty="0" smtClean="0">
                <a:latin typeface="Times New Roman" pitchFamily="18" charset="0"/>
              </a:rPr>
              <a:t>a</a:t>
            </a:r>
            <a:r>
              <a:rPr kumimoji="1" lang="zh-CN" altLang="en-US" sz="2800" b="1" i="1" dirty="0" smtClean="0">
                <a:latin typeface="Times New Roman" pitchFamily="18" charset="0"/>
              </a:rPr>
              <a:t>＞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，那么</a:t>
            </a:r>
            <a:r>
              <a:rPr kumimoji="1" lang="en-US" altLang="zh-CN" sz="2800" b="1" i="1" dirty="0" err="1">
                <a:latin typeface="Times New Roman" pitchFamily="18" charset="0"/>
              </a:rPr>
              <a:t>a±c</a:t>
            </a:r>
            <a:r>
              <a:rPr kumimoji="1" lang="zh-CN" altLang="en-US" sz="2800" b="1" i="1" dirty="0">
                <a:latin typeface="Times New Roman" pitchFamily="18" charset="0"/>
              </a:rPr>
              <a:t>＞</a:t>
            </a:r>
            <a:r>
              <a:rPr kumimoji="1" lang="en-US" altLang="zh-CN" sz="2800" b="1" i="1" dirty="0" err="1">
                <a:latin typeface="Times New Roman" pitchFamily="18" charset="0"/>
              </a:rPr>
              <a:t>b±c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</a:rPr>
              <a:t>就是说，不等式两边都加上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或减去）同一个数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或同一整式</a:t>
            </a:r>
            <a:r>
              <a:rPr kumimoji="1" lang="en-US" altLang="zh-CN" sz="2800" b="1" dirty="0">
                <a:latin typeface="Times New Roman" pitchFamily="18" charset="0"/>
              </a:rPr>
              <a:t>),</a:t>
            </a:r>
            <a:r>
              <a:rPr kumimoji="1" lang="zh-CN" altLang="en-US" sz="2800" b="1" u="sng" dirty="0">
                <a:latin typeface="Times New Roman" pitchFamily="18" charset="0"/>
              </a:rPr>
              <a:t>不等号方向</a:t>
            </a:r>
            <a:r>
              <a:rPr kumimoji="1" lang="zh-CN" altLang="en-US" sz="2800" b="1" u="sng" dirty="0">
                <a:solidFill>
                  <a:schemeClr val="tx2"/>
                </a:solidFill>
                <a:latin typeface="Times New Roman" pitchFamily="18" charset="0"/>
              </a:rPr>
              <a:t>不变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       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79388" y="3429000"/>
            <a:ext cx="84248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不等式基本性质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如果</a:t>
            </a:r>
            <a:r>
              <a:rPr kumimoji="1" lang="en-US" altLang="zh-CN" sz="2800" b="1" i="1" dirty="0">
                <a:latin typeface="Times New Roman" pitchFamily="18" charset="0"/>
              </a:rPr>
              <a:t>a </a:t>
            </a:r>
            <a:r>
              <a:rPr kumimoji="1" lang="zh-CN" altLang="en-US" sz="2800" b="1" i="1" dirty="0">
                <a:latin typeface="Times New Roman" pitchFamily="18" charset="0"/>
              </a:rPr>
              <a:t>＞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i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Times New Roman" pitchFamily="18" charset="0"/>
              </a:rPr>
              <a:t>c &gt; 0 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那么 </a:t>
            </a:r>
            <a:r>
              <a:rPr kumimoji="1" lang="en-US" altLang="zh-CN" sz="2800" b="1" i="1" dirty="0">
                <a:latin typeface="Times New Roman" pitchFamily="18" charset="0"/>
              </a:rPr>
              <a:t>ac&gt;</a:t>
            </a:r>
            <a:r>
              <a:rPr kumimoji="1" lang="en-US" altLang="zh-CN" sz="2800" b="1" i="1" dirty="0" err="1">
                <a:latin typeface="Times New Roman" pitchFamily="18" charset="0"/>
              </a:rPr>
              <a:t>bc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或                   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就是说不等式的两边都乘以（或除以）同一个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正数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zh-CN" altLang="en-US" sz="2800" b="1" u="sng" dirty="0">
                <a:latin typeface="Times New Roman" pitchFamily="18" charset="0"/>
              </a:rPr>
              <a:t>不等号的方向</a:t>
            </a:r>
            <a:r>
              <a:rPr kumimoji="1" lang="zh-CN" altLang="en-US" sz="2800" b="1" u="sng" dirty="0">
                <a:solidFill>
                  <a:schemeClr val="tx2"/>
                </a:solidFill>
                <a:latin typeface="Times New Roman" pitchFamily="18" charset="0"/>
              </a:rPr>
              <a:t>不变</a:t>
            </a:r>
            <a:r>
              <a:rPr kumimoji="1" lang="zh-CN" altLang="en-US" sz="2800" b="1" u="sng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364163" y="3716338"/>
          <a:ext cx="1584325" cy="1008062"/>
        </p:xfrm>
        <a:graphic>
          <a:graphicData uri="http://schemas.openxmlformats.org/presentationml/2006/ole">
            <p:oleObj spid="_x0000_s106503" name="Microsoft 公式 3.0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50825" y="3284538"/>
            <a:ext cx="85693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不等式的对称性：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如果</a:t>
            </a:r>
            <a:r>
              <a:rPr kumimoji="1" lang="en-US" altLang="zh-CN" sz="2800" b="1" i="1" dirty="0">
                <a:latin typeface="Times New Roman" pitchFamily="18" charset="0"/>
              </a:rPr>
              <a:t>a&gt;b</a:t>
            </a:r>
            <a:r>
              <a:rPr kumimoji="1" lang="zh-CN" altLang="en-US" sz="2800" b="1" dirty="0" smtClean="0"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latin typeface="Times New Roman" pitchFamily="18" charset="0"/>
              </a:rPr>
              <a:t>		</a:t>
            </a:r>
            <a:r>
              <a:rPr kumimoji="1" lang="zh-CN" altLang="en-US" sz="2800" b="1" dirty="0" smtClean="0">
                <a:latin typeface="Times New Roman" pitchFamily="18" charset="0"/>
              </a:rPr>
              <a:t>那么</a:t>
            </a:r>
            <a:r>
              <a:rPr kumimoji="1" lang="en-US" altLang="zh-CN" sz="2800" b="1" i="1" dirty="0">
                <a:latin typeface="Times New Roman" pitchFamily="18" charset="0"/>
              </a:rPr>
              <a:t>b&lt;a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50825" y="4868863"/>
            <a:ext cx="85693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不等式传递性：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如果</a:t>
            </a:r>
            <a:r>
              <a:rPr kumimoji="1" lang="en-US" altLang="zh-CN" sz="2800" b="1" i="1" dirty="0">
                <a:latin typeface="Times New Roman" pitchFamily="18" charset="0"/>
              </a:rPr>
              <a:t>a&gt;b</a:t>
            </a:r>
            <a:r>
              <a:rPr kumimoji="1" lang="zh-CN" altLang="en-US" sz="2800" b="1" i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Times New Roman" pitchFamily="18" charset="0"/>
              </a:rPr>
              <a:t>b&gt;c</a:t>
            </a:r>
            <a:r>
              <a:rPr kumimoji="1" lang="en-US" altLang="zh-CN" sz="2800" b="1" i="1" dirty="0" smtClean="0">
                <a:latin typeface="Times New Roman" pitchFamily="18" charset="0"/>
              </a:rPr>
              <a:t>,		</a:t>
            </a:r>
            <a:r>
              <a:rPr kumimoji="1" lang="zh-CN" altLang="en-US" sz="2800" b="1" dirty="0" smtClean="0">
                <a:latin typeface="Times New Roman" pitchFamily="18" charset="0"/>
              </a:rPr>
              <a:t>那么</a:t>
            </a:r>
            <a:r>
              <a:rPr kumimoji="1" lang="en-US" altLang="zh-CN" sz="2800" b="1" i="1" dirty="0">
                <a:latin typeface="Times New Roman" pitchFamily="18" charset="0"/>
              </a:rPr>
              <a:t>a&gt;c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79388" y="908050"/>
            <a:ext cx="85693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不等式基本性质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如果</a:t>
            </a:r>
            <a:r>
              <a:rPr kumimoji="1" lang="en-US" altLang="zh-CN" sz="2800" b="1" i="1" dirty="0">
                <a:latin typeface="Times New Roman" pitchFamily="18" charset="0"/>
              </a:rPr>
              <a:t>a&gt;b</a:t>
            </a:r>
            <a:r>
              <a:rPr kumimoji="1" lang="zh-CN" altLang="en-US" sz="2800" b="1" i="1" dirty="0"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latin typeface="Times New Roman" pitchFamily="18" charset="0"/>
              </a:rPr>
              <a:t>c&lt;0   </a:t>
            </a:r>
            <a:r>
              <a:rPr kumimoji="1" lang="zh-CN" altLang="en-US" sz="2800" b="1" dirty="0">
                <a:latin typeface="Times New Roman" pitchFamily="18" charset="0"/>
              </a:rPr>
              <a:t>那么</a:t>
            </a:r>
            <a:r>
              <a:rPr kumimoji="1" lang="en-US" altLang="zh-CN" sz="2800" b="1" i="1" dirty="0">
                <a:latin typeface="Times New Roman" pitchFamily="18" charset="0"/>
              </a:rPr>
              <a:t>ac&lt;</a:t>
            </a:r>
            <a:r>
              <a:rPr kumimoji="1" lang="en-US" altLang="zh-CN" sz="2800" b="1" i="1" dirty="0" err="1">
                <a:latin typeface="Times New Roman" pitchFamily="18" charset="0"/>
              </a:rPr>
              <a:t>bc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或                 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</a:rPr>
              <a:t>就是说不等式的两边都乘以（或除以）同一个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负数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zh-CN" altLang="en-US" sz="2800" b="1" u="sng" dirty="0">
                <a:latin typeface="Times New Roman" pitchFamily="18" charset="0"/>
              </a:rPr>
              <a:t>不等号的方向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Times New Roman" pitchFamily="18" charset="0"/>
              </a:rPr>
              <a:t>改变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>
            <p:ph/>
          </p:nvPr>
        </p:nvGraphicFramePr>
        <p:xfrm>
          <a:off x="4932040" y="1196752"/>
          <a:ext cx="1179512" cy="850900"/>
        </p:xfrm>
        <a:graphic>
          <a:graphicData uri="http://schemas.openxmlformats.org/presentationml/2006/ole">
            <p:oleObj spid="_x0000_s159751" name="Microsoft 公式 3.0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49" grpId="0"/>
      <p:bldP spid="1597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04800" y="692150"/>
            <a:ext cx="8610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在古代，我们的祖先就懂得了翘翘板的工作原理，并且根据这一原理设计出了一些简单机械，</a:t>
            </a:r>
          </a:p>
          <a:p>
            <a:r>
              <a:rPr kumimoji="1"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并把它们用到了生活实践当中．</a:t>
            </a:r>
          </a:p>
        </p:txBody>
      </p:sp>
      <p:pic>
        <p:nvPicPr>
          <p:cNvPr id="165891" name="Picture 3" descr="Image133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9950"/>
            <a:ext cx="6477000" cy="3387725"/>
          </a:xfrm>
          <a:prstGeom prst="rect">
            <a:avLst/>
          </a:prstGeom>
          <a:noFill/>
        </p:spPr>
      </p:pic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56515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由此可见，</a:t>
            </a:r>
            <a:r>
              <a:rPr kumimoji="1"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kumimoji="1"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不相等</a:t>
            </a:r>
            <a:r>
              <a:rPr kumimoji="1"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kumimoji="1"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处处可见</a:t>
            </a:r>
            <a:r>
              <a:rPr kumimoji="1" lang="zh-CN" altLang="en-US" sz="2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0"/>
            <a:ext cx="5181600" cy="914400"/>
          </a:xfrm>
        </p:spPr>
        <p:txBody>
          <a:bodyPr/>
          <a:lstStyle/>
          <a:p>
            <a:r>
              <a:rPr lang="zh-CN" altLang="en-US" sz="4800"/>
              <a:t>不相等  处处可见</a:t>
            </a:r>
          </a:p>
        </p:txBody>
      </p: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0" y="0"/>
            <a:ext cx="3176588" cy="757238"/>
            <a:chOff x="63" y="708"/>
            <a:chExt cx="2001" cy="477"/>
          </a:xfrm>
        </p:grpSpPr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340" y="1026"/>
              <a:ext cx="1322" cy="159"/>
            </a:xfrm>
            <a:prstGeom prst="rect">
              <a:avLst/>
            </a:prstGeom>
            <a:solidFill>
              <a:srgbClr val="00BA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600" y="1026"/>
              <a:ext cx="373" cy="159"/>
            </a:xfrm>
            <a:prstGeom prst="rect">
              <a:avLst/>
            </a:prstGeom>
            <a:gradFill rotWithShape="1">
              <a:gsLst>
                <a:gs pos="0">
                  <a:srgbClr val="00BA00"/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898" name="Group 10"/>
            <p:cNvGrpSpPr>
              <a:grpSpLocks noChangeAspect="1"/>
            </p:cNvGrpSpPr>
            <p:nvPr/>
          </p:nvGrpSpPr>
          <p:grpSpPr bwMode="auto">
            <a:xfrm>
              <a:off x="63" y="708"/>
              <a:ext cx="413" cy="454"/>
              <a:chOff x="58" y="664"/>
              <a:chExt cx="453" cy="498"/>
            </a:xfrm>
          </p:grpSpPr>
          <p:sp>
            <p:nvSpPr>
              <p:cNvPr id="16589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58" y="847"/>
                <a:ext cx="315" cy="315"/>
              </a:xfrm>
              <a:prstGeom prst="rect">
                <a:avLst/>
              </a:prstGeom>
              <a:solidFill>
                <a:srgbClr val="FF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sym typeface="Wingdings" pitchFamily="2" charset="2"/>
                </a:endParaRPr>
              </a:p>
            </p:txBody>
          </p:sp>
          <p:sp>
            <p:nvSpPr>
              <p:cNvPr id="165900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75" y="864"/>
                <a:ext cx="282" cy="281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sym typeface="Wingdings" pitchFamily="2" charset="2"/>
                </a:endParaRPr>
              </a:p>
            </p:txBody>
          </p:sp>
          <p:sp>
            <p:nvSpPr>
              <p:cNvPr id="165901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58" y="880"/>
                <a:ext cx="266" cy="265"/>
              </a:xfrm>
              <a:prstGeom prst="rect">
                <a:avLst/>
              </a:prstGeom>
              <a:solidFill>
                <a:srgbClr val="00BA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4000" b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  <a:sym typeface="Wingdings" pitchFamily="2" charset="2"/>
                  </a:rPr>
                  <a:t>1</a:t>
                </a:r>
                <a:endPara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sym typeface="Wingdings" pitchFamily="2" charset="2"/>
                </a:endParaRPr>
              </a:p>
            </p:txBody>
          </p:sp>
          <p:sp>
            <p:nvSpPr>
              <p:cNvPr id="165902" name="Freeform 14"/>
              <p:cNvSpPr>
                <a:spLocks noChangeAspect="1"/>
              </p:cNvSpPr>
              <p:nvPr/>
            </p:nvSpPr>
            <p:spPr bwMode="auto">
              <a:xfrm>
                <a:off x="58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3" name="Freeform 15"/>
              <p:cNvSpPr>
                <a:spLocks noChangeAspect="1"/>
              </p:cNvSpPr>
              <p:nvPr/>
            </p:nvSpPr>
            <p:spPr bwMode="auto">
              <a:xfrm>
                <a:off x="91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4" name="Freeform 16"/>
              <p:cNvSpPr>
                <a:spLocks noChangeAspect="1"/>
              </p:cNvSpPr>
              <p:nvPr/>
            </p:nvSpPr>
            <p:spPr bwMode="auto">
              <a:xfrm>
                <a:off x="125" y="664"/>
                <a:ext cx="144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5" name="Freeform 17"/>
              <p:cNvSpPr>
                <a:spLocks noChangeAspect="1"/>
              </p:cNvSpPr>
              <p:nvPr/>
            </p:nvSpPr>
            <p:spPr bwMode="auto">
              <a:xfrm>
                <a:off x="158" y="664"/>
                <a:ext cx="144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6" name="Freeform 18"/>
              <p:cNvSpPr>
                <a:spLocks noChangeAspect="1"/>
              </p:cNvSpPr>
              <p:nvPr/>
            </p:nvSpPr>
            <p:spPr bwMode="auto">
              <a:xfrm>
                <a:off x="191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7" name="Freeform 19"/>
              <p:cNvSpPr>
                <a:spLocks noChangeAspect="1"/>
              </p:cNvSpPr>
              <p:nvPr/>
            </p:nvSpPr>
            <p:spPr bwMode="auto">
              <a:xfrm>
                <a:off x="224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8" name="Freeform 20"/>
              <p:cNvSpPr>
                <a:spLocks noChangeAspect="1"/>
              </p:cNvSpPr>
              <p:nvPr/>
            </p:nvSpPr>
            <p:spPr bwMode="auto">
              <a:xfrm>
                <a:off x="257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09" name="Freeform 21"/>
              <p:cNvSpPr>
                <a:spLocks noChangeAspect="1"/>
              </p:cNvSpPr>
              <p:nvPr/>
            </p:nvSpPr>
            <p:spPr bwMode="auto">
              <a:xfrm>
                <a:off x="291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0" name="Freeform 22"/>
              <p:cNvSpPr>
                <a:spLocks noChangeAspect="1"/>
              </p:cNvSpPr>
              <p:nvPr/>
            </p:nvSpPr>
            <p:spPr bwMode="auto">
              <a:xfrm>
                <a:off x="324" y="664"/>
                <a:ext cx="145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1" name="Freeform 23"/>
              <p:cNvSpPr>
                <a:spLocks noChangeAspect="1"/>
              </p:cNvSpPr>
              <p:nvPr/>
            </p:nvSpPr>
            <p:spPr bwMode="auto">
              <a:xfrm>
                <a:off x="357" y="664"/>
                <a:ext cx="144" cy="166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136" y="1089"/>
                  </a:cxn>
                  <a:cxn ang="0">
                    <a:pos x="817" y="0"/>
                  </a:cxn>
                  <a:cxn ang="0">
                    <a:pos x="0" y="1089"/>
                  </a:cxn>
                </a:cxnLst>
                <a:rect l="0" t="0" r="r" b="b"/>
                <a:pathLst>
                  <a:path w="817" h="1089">
                    <a:moveTo>
                      <a:pt x="0" y="1089"/>
                    </a:moveTo>
                    <a:lnTo>
                      <a:pt x="136" y="1089"/>
                    </a:lnTo>
                    <a:lnTo>
                      <a:pt x="817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2" name="Freeform 24"/>
              <p:cNvSpPr>
                <a:spLocks noChangeAspect="1"/>
              </p:cNvSpPr>
              <p:nvPr/>
            </p:nvSpPr>
            <p:spPr bwMode="auto">
              <a:xfrm>
                <a:off x="390" y="698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3" name="Freeform 25"/>
              <p:cNvSpPr>
                <a:spLocks noChangeAspect="1"/>
              </p:cNvSpPr>
              <p:nvPr/>
            </p:nvSpPr>
            <p:spPr bwMode="auto">
              <a:xfrm>
                <a:off x="390" y="731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4" name="Freeform 26"/>
              <p:cNvSpPr>
                <a:spLocks noChangeAspect="1"/>
              </p:cNvSpPr>
              <p:nvPr/>
            </p:nvSpPr>
            <p:spPr bwMode="auto">
              <a:xfrm>
                <a:off x="390" y="764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5" name="Freeform 27"/>
              <p:cNvSpPr>
                <a:spLocks noChangeAspect="1"/>
              </p:cNvSpPr>
              <p:nvPr/>
            </p:nvSpPr>
            <p:spPr bwMode="auto">
              <a:xfrm>
                <a:off x="390" y="797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6" name="Freeform 28"/>
              <p:cNvSpPr>
                <a:spLocks noChangeAspect="1"/>
              </p:cNvSpPr>
              <p:nvPr/>
            </p:nvSpPr>
            <p:spPr bwMode="auto">
              <a:xfrm>
                <a:off x="390" y="830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7" name="Freeform 29"/>
              <p:cNvSpPr>
                <a:spLocks noChangeAspect="1"/>
              </p:cNvSpPr>
              <p:nvPr/>
            </p:nvSpPr>
            <p:spPr bwMode="auto">
              <a:xfrm>
                <a:off x="390" y="864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8" name="Freeform 30"/>
              <p:cNvSpPr>
                <a:spLocks noChangeAspect="1"/>
              </p:cNvSpPr>
              <p:nvPr/>
            </p:nvSpPr>
            <p:spPr bwMode="auto">
              <a:xfrm>
                <a:off x="390" y="897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19" name="Freeform 31"/>
              <p:cNvSpPr>
                <a:spLocks noChangeAspect="1"/>
              </p:cNvSpPr>
              <p:nvPr/>
            </p:nvSpPr>
            <p:spPr bwMode="auto">
              <a:xfrm>
                <a:off x="390" y="929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0" name="Freeform 32"/>
              <p:cNvSpPr>
                <a:spLocks noChangeAspect="1"/>
              </p:cNvSpPr>
              <p:nvPr/>
            </p:nvSpPr>
            <p:spPr bwMode="auto">
              <a:xfrm>
                <a:off x="390" y="962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921" name="Freeform 33"/>
              <p:cNvSpPr>
                <a:spLocks noChangeAspect="1"/>
              </p:cNvSpPr>
              <p:nvPr/>
            </p:nvSpPr>
            <p:spPr bwMode="auto">
              <a:xfrm>
                <a:off x="390" y="995"/>
                <a:ext cx="121" cy="166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998"/>
                  </a:cxn>
                  <a:cxn ang="0">
                    <a:pos x="0" y="816"/>
                  </a:cxn>
                  <a:cxn ang="0">
                    <a:pos x="726" y="0"/>
                  </a:cxn>
                </a:cxnLst>
                <a:rect l="0" t="0" r="r" b="b"/>
                <a:pathLst>
                  <a:path w="726" h="998">
                    <a:moveTo>
                      <a:pt x="726" y="0"/>
                    </a:moveTo>
                    <a:lnTo>
                      <a:pt x="0" y="998"/>
                    </a:lnTo>
                    <a:lnTo>
                      <a:pt x="0" y="816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0093DC"/>
              </a:solidFill>
              <a:ln w="9525" cap="flat" cmpd="sng">
                <a:solidFill>
                  <a:srgbClr val="0066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922" name="Text Box 34"/>
            <p:cNvSpPr txBox="1">
              <a:spLocks noChangeArrowheads="1"/>
            </p:cNvSpPr>
            <p:nvPr/>
          </p:nvSpPr>
          <p:spPr bwMode="auto">
            <a:xfrm>
              <a:off x="467" y="758"/>
              <a:ext cx="159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6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不等关系</a:t>
              </a:r>
              <a:endPara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11188" y="188913"/>
            <a:ext cx="80645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：设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dirty="0"/>
              <a:t>，用“＜”或“＞”填空</a:t>
            </a:r>
            <a:r>
              <a:rPr kumimoji="1" lang="zh-CN" altLang="en-US" sz="3600" dirty="0"/>
              <a:t>并口答是根据哪一条不等式基本性质。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989138"/>
            <a:ext cx="8675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- 3____b - 3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÷3____b÷3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） 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0.1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____0.1b;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(4)   -4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____-4b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(5)   2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+3____2b+3;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 (6)  (m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____ (m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+1)b  (m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为常数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555875" y="1916113"/>
            <a:ext cx="693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＞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554288" y="2565400"/>
            <a:ext cx="693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＞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411760" y="3284984"/>
            <a:ext cx="693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</a:rPr>
              <a:t>＞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195736" y="4581128"/>
            <a:ext cx="865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</a:rPr>
              <a:t>＞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131840" y="5229200"/>
            <a:ext cx="693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</a:rPr>
              <a:t>＞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2051720" y="3933056"/>
            <a:ext cx="693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</a:rPr>
              <a:t>＜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/>
      <p:bldP spid="38926" grpId="0"/>
      <p:bldP spid="38927" grpId="0"/>
      <p:bldP spid="38928" grpId="0"/>
      <p:bldP spid="38929" grpId="0"/>
      <p:bldP spid="389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95288" y="115888"/>
            <a:ext cx="842518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：判断下列各题的推导是否正确？为什么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学生口答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(1)</a:t>
            </a:r>
            <a:r>
              <a:rPr kumimoji="1" lang="zh-CN" altLang="en-US" sz="2800" b="1" dirty="0">
                <a:latin typeface="Times New Roman" pitchFamily="18" charset="0"/>
              </a:rPr>
              <a:t>因为</a:t>
            </a:r>
            <a:r>
              <a:rPr kumimoji="1" lang="en-US" altLang="zh-CN" sz="2800" b="1" dirty="0">
                <a:latin typeface="Times New Roman" pitchFamily="18" charset="0"/>
              </a:rPr>
              <a:t>7.5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5.7</a:t>
            </a:r>
            <a:r>
              <a:rPr kumimoji="1" lang="zh-CN" altLang="en-US" sz="2800" b="1" dirty="0">
                <a:latin typeface="Times New Roman" pitchFamily="18" charset="0"/>
              </a:rPr>
              <a:t>，所以</a:t>
            </a:r>
            <a:r>
              <a:rPr kumimoji="1" lang="en-US" altLang="zh-CN" sz="2800" b="1" dirty="0">
                <a:latin typeface="Times New Roman" pitchFamily="18" charset="0"/>
              </a:rPr>
              <a:t>-7.5</a:t>
            </a:r>
            <a:r>
              <a:rPr kumimoji="1" lang="zh-CN" altLang="en-US" sz="2800" b="1" dirty="0">
                <a:latin typeface="Times New Roman" pitchFamily="18" charset="0"/>
              </a:rPr>
              <a:t>＜</a:t>
            </a:r>
            <a:r>
              <a:rPr kumimoji="1" lang="en-US" altLang="zh-CN" sz="2800" b="1" dirty="0">
                <a:latin typeface="Times New Roman" pitchFamily="18" charset="0"/>
              </a:rPr>
              <a:t>-5.7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(2)</a:t>
            </a:r>
            <a:r>
              <a:rPr kumimoji="1" lang="zh-CN" altLang="en-US" sz="2800" b="1" dirty="0">
                <a:latin typeface="Times New Roman" pitchFamily="18" charset="0"/>
              </a:rPr>
              <a:t>因为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+8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</a:rPr>
              <a:t>，所以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-4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(3)</a:t>
            </a:r>
            <a:r>
              <a:rPr kumimoji="1" lang="zh-CN" altLang="en-US" sz="2800" b="1" dirty="0">
                <a:latin typeface="Times New Roman" pitchFamily="18" charset="0"/>
              </a:rPr>
              <a:t>因为</a:t>
            </a:r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，所以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(4)</a:t>
            </a:r>
            <a:r>
              <a:rPr kumimoji="1" lang="zh-CN" altLang="en-US" sz="2800" b="1" dirty="0">
                <a:latin typeface="Times New Roman" pitchFamily="18" charset="0"/>
              </a:rPr>
              <a:t>因为</a:t>
            </a:r>
            <a:r>
              <a:rPr kumimoji="1" lang="en-US" altLang="zh-CN" sz="2800" b="1" dirty="0">
                <a:latin typeface="Times New Roman" pitchFamily="18" charset="0"/>
              </a:rPr>
              <a:t>-1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-2</a:t>
            </a:r>
            <a:r>
              <a:rPr kumimoji="1" lang="zh-CN" altLang="en-US" sz="2800" b="1" dirty="0">
                <a:latin typeface="Times New Roman" pitchFamily="18" charset="0"/>
              </a:rPr>
              <a:t>，所以</a:t>
            </a:r>
            <a:r>
              <a:rPr kumimoji="1" lang="en-US" altLang="zh-CN" sz="2800" b="1" dirty="0">
                <a:latin typeface="Times New Roman" pitchFamily="18" charset="0"/>
              </a:rPr>
              <a:t>-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-1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-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-2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  <a:p>
            <a:r>
              <a:rPr kumimoji="1" lang="en-US" altLang="zh-CN" sz="2800" b="1" dirty="0">
                <a:latin typeface="Times New Roman" pitchFamily="18" charset="0"/>
              </a:rPr>
              <a:t>(5)</a:t>
            </a:r>
            <a:r>
              <a:rPr kumimoji="1" lang="zh-CN" altLang="en-US" sz="2800" b="1" dirty="0">
                <a:latin typeface="Times New Roman" pitchFamily="18" charset="0"/>
              </a:rPr>
              <a:t>因为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，所以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答：</a:t>
            </a:r>
          </a:p>
          <a:p>
            <a:endParaRPr kumimoji="1" lang="zh-CN" altLang="en-US" sz="2800" b="1" dirty="0">
              <a:latin typeface="Times New Roman" pitchFamily="18" charset="0"/>
            </a:endParaRPr>
          </a:p>
          <a:p>
            <a:endParaRPr kumimoji="1" lang="zh-CN" altLang="en-US" sz="2800" dirty="0">
              <a:latin typeface="Times New Roman" pitchFamily="18" charset="0"/>
            </a:endParaRPr>
          </a:p>
          <a:p>
            <a:r>
              <a:rPr kumimoji="1" lang="zh-CN" altLang="en-US" sz="2800" dirty="0">
                <a:latin typeface="Times New Roman" pitchFamily="18" charset="0"/>
              </a:rPr>
              <a:t>．</a:t>
            </a:r>
          </a:p>
          <a:p>
            <a:endParaRPr kumimoji="1" lang="zh-CN" alt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7110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宋体" pitchFamily="2" charset="-122"/>
              </a:rPr>
              <a:t>(1)</a:t>
            </a:r>
            <a:r>
              <a:rPr kumimoji="1" lang="zh-CN" altLang="en-US" sz="2800" b="1">
                <a:solidFill>
                  <a:srgbClr val="059F1F"/>
                </a:solidFill>
                <a:latin typeface="Times New Roman" pitchFamily="18" charset="0"/>
              </a:rPr>
              <a:t>正确</a:t>
            </a:r>
            <a:r>
              <a:rPr kumimoji="1" lang="zh-CN" altLang="en-US" sz="2800" b="1">
                <a:latin typeface="Times New Roman" pitchFamily="18" charset="0"/>
              </a:rPr>
              <a:t>，根据不等式基本性质</a:t>
            </a:r>
            <a:r>
              <a:rPr kumimoji="1" lang="en-US" altLang="zh-CN" sz="2800" b="1">
                <a:solidFill>
                  <a:srgbClr val="FF5050"/>
                </a:solidFill>
                <a:latin typeface="宋体" pitchFamily="2" charset="-122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．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914400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914400" y="3581400"/>
            <a:ext cx="7402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宋体" pitchFamily="2" charset="-122"/>
              </a:rPr>
              <a:t>(2)</a:t>
            </a:r>
            <a:r>
              <a:rPr kumimoji="1" lang="zh-CN" altLang="en-US" sz="2800" b="1">
                <a:solidFill>
                  <a:srgbClr val="059F1F"/>
                </a:solidFill>
                <a:latin typeface="Times New Roman" pitchFamily="18" charset="0"/>
              </a:rPr>
              <a:t>正确</a:t>
            </a:r>
            <a:r>
              <a:rPr kumimoji="1" lang="zh-CN" altLang="en-US" sz="2800" b="1">
                <a:latin typeface="Times New Roman" pitchFamily="18" charset="0"/>
              </a:rPr>
              <a:t>，根据不等式基本性质</a:t>
            </a:r>
            <a:r>
              <a:rPr kumimoji="1" lang="en-US" altLang="zh-CN" sz="2800" b="1">
                <a:solidFill>
                  <a:srgbClr val="FF5050"/>
                </a:solidFill>
                <a:latin typeface="宋体" pitchFamily="2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．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914400" y="4038600"/>
            <a:ext cx="7329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宋体" pitchFamily="2" charset="-122"/>
              </a:rPr>
              <a:t>(3)</a:t>
            </a:r>
            <a:r>
              <a:rPr kumimoji="1" lang="zh-CN" altLang="en-US" sz="2800" b="1">
                <a:solidFill>
                  <a:srgbClr val="059F1F"/>
                </a:solidFill>
                <a:latin typeface="Times New Roman" pitchFamily="18" charset="0"/>
              </a:rPr>
              <a:t>正确</a:t>
            </a:r>
            <a:r>
              <a:rPr kumimoji="1" lang="zh-CN" altLang="en-US" sz="2800" b="1">
                <a:latin typeface="Times New Roman" pitchFamily="18" charset="0"/>
              </a:rPr>
              <a:t>，根据不等式基本性质</a:t>
            </a:r>
            <a:r>
              <a:rPr kumimoji="1" lang="en-US" altLang="zh-CN" sz="2800" b="1">
                <a:solidFill>
                  <a:srgbClr val="FF5050"/>
                </a:solidFill>
                <a:latin typeface="宋体" pitchFamily="2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．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0600" y="4191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914400" y="4419600"/>
            <a:ext cx="718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宋体" pitchFamily="2" charset="-122"/>
              </a:rPr>
              <a:t>(4)</a:t>
            </a:r>
            <a:r>
              <a:rPr kumimoji="1" lang="zh-CN" altLang="en-US" sz="2800" b="1">
                <a:solidFill>
                  <a:srgbClr val="059F1F"/>
                </a:solidFill>
                <a:latin typeface="Times New Roman" pitchFamily="18" charset="0"/>
              </a:rPr>
              <a:t>正确</a:t>
            </a:r>
            <a:r>
              <a:rPr kumimoji="1" lang="zh-CN" altLang="en-US" sz="2800" b="1">
                <a:latin typeface="Times New Roman" pitchFamily="18" charset="0"/>
              </a:rPr>
              <a:t>，根据不等式基本性质</a:t>
            </a:r>
            <a:r>
              <a:rPr kumimoji="1" lang="en-US" altLang="zh-CN" sz="2800" b="1">
                <a:solidFill>
                  <a:srgbClr val="FF5050"/>
                </a:solidFill>
                <a:latin typeface="宋体" pitchFamily="2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．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914400" y="4876800"/>
            <a:ext cx="6442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(5)</a:t>
            </a:r>
            <a:r>
              <a:rPr kumimoji="1" lang="zh-CN" altLang="en-US" sz="2800" b="1" dirty="0">
                <a:solidFill>
                  <a:srgbClr val="059F1F"/>
                </a:solidFill>
                <a:latin typeface="Times New Roman" pitchFamily="18" charset="0"/>
                <a:cs typeface="Times New Roman" pitchFamily="18" charset="0"/>
              </a:rPr>
              <a:t>不对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，应分情况逐一讨论．</a:t>
            </a:r>
          </a:p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＞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不等式基本性质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＜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＜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不等式基本性质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2" grpId="0" autoUpdateAnimBg="0"/>
      <p:bldP spid="60423" grpId="0" autoUpdateAnimBg="0"/>
      <p:bldP spid="60425" grpId="0" autoUpdateAnimBg="0"/>
      <p:bldP spid="604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1043608" y="404664"/>
            <a:ext cx="2159000" cy="1152525"/>
            <a:chOff x="295" y="255"/>
            <a:chExt cx="1360" cy="726"/>
          </a:xfrm>
        </p:grpSpPr>
        <p:sp>
          <p:nvSpPr>
            <p:cNvPr id="125956" name="AutoShape 4" descr="··"/>
            <p:cNvSpPr>
              <a:spLocks noChangeArrowheads="1"/>
            </p:cNvSpPr>
            <p:nvPr/>
          </p:nvSpPr>
          <p:spPr bwMode="auto">
            <a:xfrm>
              <a:off x="295" y="255"/>
              <a:ext cx="1360" cy="726"/>
            </a:xfrm>
            <a:prstGeom prst="horizontalScroll">
              <a:avLst>
                <a:gd name="adj" fmla="val 125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385" y="527"/>
              <a:ext cx="12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3600" dirty="0">
                  <a:solidFill>
                    <a:schemeClr val="tx2"/>
                  </a:solidFill>
                  <a:ea typeface="隶书" pitchFamily="49" charset="-122"/>
                </a:rPr>
                <a:t>针对练习</a:t>
              </a:r>
            </a:p>
          </p:txBody>
        </p:sp>
      </p:grpSp>
      <p:sp>
        <p:nvSpPr>
          <p:cNvPr id="125958" name="Text Box 6" descr="··"/>
          <p:cNvSpPr txBox="1">
            <a:spLocks noChangeArrowheads="1"/>
          </p:cNvSpPr>
          <p:nvPr/>
        </p:nvSpPr>
        <p:spPr bwMode="auto">
          <a:xfrm>
            <a:off x="1116013" y="1484313"/>
            <a:ext cx="5400675" cy="452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x-5&gt;4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，那么两边都           可得到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x&gt;9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-7&lt;8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的两边都加上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可得到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5&gt;-2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的两边都加上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a+2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可得到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-3&gt;-4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的两边都乘以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可得到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8&gt;0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的两边都乘以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可得到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如果在         的两边都乘以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14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可得到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125959" name="Group 7"/>
          <p:cNvGrpSpPr>
            <a:grpSpLocks/>
          </p:cNvGrpSpPr>
          <p:nvPr/>
        </p:nvGrpSpPr>
        <p:grpSpPr bwMode="auto">
          <a:xfrm>
            <a:off x="2411413" y="4437063"/>
            <a:ext cx="1798637" cy="779462"/>
            <a:chOff x="3152" y="527"/>
            <a:chExt cx="1133" cy="491"/>
          </a:xfrm>
        </p:grpSpPr>
        <p:grpSp>
          <p:nvGrpSpPr>
            <p:cNvPr id="125960" name="Group 8"/>
            <p:cNvGrpSpPr>
              <a:grpSpLocks/>
            </p:cNvGrpSpPr>
            <p:nvPr/>
          </p:nvGrpSpPr>
          <p:grpSpPr bwMode="auto">
            <a:xfrm>
              <a:off x="3152" y="527"/>
              <a:ext cx="589" cy="491"/>
              <a:chOff x="2608" y="572"/>
              <a:chExt cx="680" cy="450"/>
            </a:xfrm>
          </p:grpSpPr>
          <p:sp>
            <p:nvSpPr>
              <p:cNvPr id="125961" name="Text Box 9" descr="··"/>
              <p:cNvSpPr txBox="1">
                <a:spLocks noChangeArrowheads="1"/>
              </p:cNvSpPr>
              <p:nvPr/>
            </p:nvSpPr>
            <p:spPr bwMode="auto">
              <a:xfrm>
                <a:off x="2608" y="572"/>
                <a:ext cx="680" cy="4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2835" y="799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963" name="Text Box 11" descr="··"/>
            <p:cNvSpPr txBox="1">
              <a:spLocks noChangeArrowheads="1"/>
            </p:cNvSpPr>
            <p:nvPr/>
          </p:nvSpPr>
          <p:spPr bwMode="auto">
            <a:xfrm>
              <a:off x="3470" y="663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&gt;2+</a:t>
              </a:r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3696" y="527"/>
              <a:ext cx="589" cy="491"/>
              <a:chOff x="2608" y="572"/>
              <a:chExt cx="680" cy="450"/>
            </a:xfrm>
          </p:grpSpPr>
          <p:sp>
            <p:nvSpPr>
              <p:cNvPr id="125965" name="Text Box 13" descr="··"/>
              <p:cNvSpPr txBox="1">
                <a:spLocks noChangeArrowheads="1"/>
              </p:cNvSpPr>
              <p:nvPr/>
            </p:nvSpPr>
            <p:spPr bwMode="auto">
              <a:xfrm>
                <a:off x="2608" y="572"/>
                <a:ext cx="680" cy="4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2835" y="799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5292725" y="1844675"/>
            <a:ext cx="14398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6227763" y="2781300"/>
            <a:ext cx="14398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6516688" y="3357563"/>
            <a:ext cx="14398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6372225" y="3860800"/>
            <a:ext cx="14398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6084888" y="4437063"/>
            <a:ext cx="14398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2339975" y="5589588"/>
            <a:ext cx="19446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3" name="Text Box 21" descr="··"/>
          <p:cNvSpPr txBox="1">
            <a:spLocks noChangeArrowheads="1"/>
          </p:cNvSpPr>
          <p:nvPr/>
        </p:nvSpPr>
        <p:spPr bwMode="auto">
          <a:xfrm>
            <a:off x="5848350" y="981075"/>
            <a:ext cx="23241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zh-CN" altLang="zh-CN" b="1"/>
          </a:p>
        </p:txBody>
      </p:sp>
      <p:sp>
        <p:nvSpPr>
          <p:cNvPr id="125974" name="Text Box 22" descr="··"/>
          <p:cNvSpPr txBox="1">
            <a:spLocks noChangeArrowheads="1"/>
          </p:cNvSpPr>
          <p:nvPr/>
        </p:nvSpPr>
        <p:spPr bwMode="auto">
          <a:xfrm>
            <a:off x="5003800" y="141287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ea typeface="黑体" pitchFamily="49" charset="-122"/>
              </a:rPr>
              <a:t>加上</a:t>
            </a:r>
            <a:r>
              <a:rPr lang="en-US" altLang="zh-CN" sz="2400" b="1">
                <a:solidFill>
                  <a:srgbClr val="000099"/>
                </a:solidFill>
                <a:ea typeface="黑体" pitchFamily="49" charset="-122"/>
              </a:rPr>
              <a:t>5</a:t>
            </a:r>
          </a:p>
        </p:txBody>
      </p:sp>
      <p:sp>
        <p:nvSpPr>
          <p:cNvPr id="125975" name="Rectangle 23" descr="··"/>
          <p:cNvSpPr>
            <a:spLocks noChangeArrowheads="1"/>
          </p:cNvSpPr>
          <p:nvPr/>
        </p:nvSpPr>
        <p:spPr bwMode="auto">
          <a:xfrm>
            <a:off x="6434138" y="2276475"/>
            <a:ext cx="1039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2 &lt; 17</a:t>
            </a:r>
          </a:p>
        </p:txBody>
      </p:sp>
      <p:sp>
        <p:nvSpPr>
          <p:cNvPr id="125976" name="Rectangle 24" descr="··"/>
          <p:cNvSpPr>
            <a:spLocks noChangeArrowheads="1"/>
          </p:cNvSpPr>
          <p:nvPr/>
        </p:nvSpPr>
        <p:spPr bwMode="auto">
          <a:xfrm>
            <a:off x="6418263" y="2938463"/>
            <a:ext cx="12176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a+7 &gt; a</a:t>
            </a:r>
          </a:p>
        </p:txBody>
      </p:sp>
      <p:sp>
        <p:nvSpPr>
          <p:cNvPr id="125977" name="Rectangle 25" descr="··"/>
          <p:cNvSpPr>
            <a:spLocks noChangeArrowheads="1"/>
          </p:cNvSpPr>
          <p:nvPr/>
        </p:nvSpPr>
        <p:spPr bwMode="auto">
          <a:xfrm>
            <a:off x="6400800" y="3441700"/>
            <a:ext cx="1244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-21&gt;-28</a:t>
            </a:r>
          </a:p>
        </p:txBody>
      </p:sp>
      <p:sp>
        <p:nvSpPr>
          <p:cNvPr id="125978" name="Rectangle 26" descr="··"/>
          <p:cNvSpPr>
            <a:spLocks noChangeArrowheads="1"/>
          </p:cNvSpPr>
          <p:nvPr/>
        </p:nvSpPr>
        <p:spPr bwMode="auto">
          <a:xfrm>
            <a:off x="6145213" y="4017963"/>
            <a:ext cx="1039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64 &gt; 0</a:t>
            </a:r>
          </a:p>
        </p:txBody>
      </p:sp>
      <p:sp>
        <p:nvSpPr>
          <p:cNvPr id="125979" name="Rectangle 27" descr="··"/>
          <p:cNvSpPr>
            <a:spLocks noChangeArrowheads="1"/>
          </p:cNvSpPr>
          <p:nvPr/>
        </p:nvSpPr>
        <p:spPr bwMode="auto">
          <a:xfrm>
            <a:off x="2700338" y="5084763"/>
            <a:ext cx="155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2x&gt;28+7x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5" grpId="0"/>
      <p:bldP spid="125976" grpId="0"/>
      <p:bldP spid="125977" grpId="0"/>
      <p:bldP spid="125978" grpId="0"/>
      <p:bldP spid="1259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647700" y="1484313"/>
            <a:ext cx="84963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、若</a:t>
            </a:r>
            <a:r>
              <a:rPr kumimoji="1" lang="en-US" altLang="zh-CN" sz="2800" b="1">
                <a:latin typeface="Times New Roman" pitchFamily="18" charset="0"/>
              </a:rPr>
              <a:t>m&gt;n</a:t>
            </a:r>
            <a:r>
              <a:rPr kumimoji="1" lang="zh-CN" altLang="en-US" sz="2800" b="1">
                <a:latin typeface="Times New Roman" pitchFamily="18" charset="0"/>
              </a:rPr>
              <a:t>，判断下列不等式是否正确：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r>
              <a:rPr kumimoji="1" lang="en-US" altLang="zh-CN" sz="2800" b="1">
                <a:latin typeface="宋体" pitchFamily="2" charset="-122"/>
              </a:rPr>
              <a:t>m-7&lt;n-7                         (    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2</a:t>
            </a:r>
            <a:r>
              <a:rPr kumimoji="1" lang="zh-CN" altLang="en-US" sz="2800" b="1">
                <a:latin typeface="宋体" pitchFamily="2" charset="-122"/>
              </a:rPr>
              <a:t>）</a:t>
            </a:r>
            <a:r>
              <a:rPr kumimoji="1" lang="en-US" altLang="zh-CN" sz="2800" b="1">
                <a:latin typeface="宋体" pitchFamily="2" charset="-122"/>
              </a:rPr>
              <a:t>3m&lt;3n                          </a:t>
            </a:r>
            <a:r>
              <a:rPr kumimoji="1" lang="zh-CN" altLang="en-US" sz="2800" b="1">
                <a:latin typeface="宋体" pitchFamily="2" charset="-122"/>
              </a:rPr>
              <a:t>（    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3</a:t>
            </a:r>
            <a:r>
              <a:rPr kumimoji="1" lang="zh-CN" altLang="en-US" sz="2800" b="1">
                <a:latin typeface="宋体" pitchFamily="2" charset="-122"/>
              </a:rPr>
              <a:t>）</a:t>
            </a:r>
            <a:r>
              <a:rPr kumimoji="1" lang="en-US" altLang="zh-CN" sz="2800" b="1">
                <a:latin typeface="宋体" pitchFamily="2" charset="-122"/>
              </a:rPr>
              <a:t>-5m&gt;-5n                        </a:t>
            </a:r>
            <a:r>
              <a:rPr kumimoji="1" lang="zh-CN" altLang="en-US" sz="2800" b="1">
                <a:latin typeface="宋体" pitchFamily="2" charset="-122"/>
              </a:rPr>
              <a:t>（    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4</a:t>
            </a:r>
            <a:r>
              <a:rPr kumimoji="1" lang="zh-CN" altLang="en-US" sz="2800" b="1">
                <a:latin typeface="宋体" pitchFamily="2" charset="-122"/>
              </a:rPr>
              <a:t>）                                </a:t>
            </a:r>
            <a:r>
              <a:rPr kumimoji="1" lang="en-US" altLang="zh-CN" sz="2800" b="1">
                <a:latin typeface="宋体" pitchFamily="2" charset="-122"/>
              </a:rPr>
              <a:t>(     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5</a:t>
            </a:r>
            <a:r>
              <a:rPr kumimoji="1" lang="zh-CN" altLang="en-US" sz="2800" b="1">
                <a:latin typeface="宋体" pitchFamily="2" charset="-122"/>
              </a:rPr>
              <a:t>） </a:t>
            </a:r>
            <a:r>
              <a:rPr kumimoji="1" lang="en-US" altLang="zh-CN" sz="2800" b="1">
                <a:latin typeface="宋体" pitchFamily="2" charset="-122"/>
              </a:rPr>
              <a:t>m+5</a:t>
            </a:r>
            <a:r>
              <a:rPr kumimoji="1" lang="en-US" altLang="zh-CN" sz="2800" b="1">
                <a:ea typeface=""/>
              </a:rPr>
              <a:t>≥n+5</a:t>
            </a:r>
            <a:r>
              <a:rPr kumimoji="1" lang="en-US" altLang="zh-CN" sz="2800" b="1">
                <a:latin typeface="宋体" pitchFamily="2" charset="-122"/>
              </a:rPr>
              <a:t>                       (     )</a:t>
            </a:r>
          </a:p>
        </p:txBody>
      </p:sp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7740650" y="3429000"/>
            <a:ext cx="228600" cy="381000"/>
            <a:chOff x="3744" y="2256"/>
            <a:chExt cx="288" cy="288"/>
          </a:xfrm>
        </p:grpSpPr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7740650" y="4149725"/>
            <a:ext cx="330200" cy="228600"/>
            <a:chOff x="4256" y="2160"/>
            <a:chExt cx="496" cy="432"/>
          </a:xfrm>
        </p:grpSpPr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>
              <a:off x="4256" y="2400"/>
              <a:ext cx="160" cy="19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 flipV="1">
              <a:off x="4416" y="2160"/>
              <a:ext cx="336" cy="4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894" name="Group 14"/>
          <p:cNvGrpSpPr>
            <a:grpSpLocks/>
          </p:cNvGrpSpPr>
          <p:nvPr/>
        </p:nvGrpSpPr>
        <p:grpSpPr bwMode="auto">
          <a:xfrm>
            <a:off x="7885113" y="4724400"/>
            <a:ext cx="228600" cy="381000"/>
            <a:chOff x="3744" y="2256"/>
            <a:chExt cx="288" cy="288"/>
          </a:xfrm>
        </p:grpSpPr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7812088" y="2060575"/>
            <a:ext cx="228600" cy="381000"/>
            <a:chOff x="3744" y="2256"/>
            <a:chExt cx="288" cy="288"/>
          </a:xfrm>
        </p:grpSpPr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2906" name="Group 26"/>
          <p:cNvGrpSpPr>
            <a:grpSpLocks/>
          </p:cNvGrpSpPr>
          <p:nvPr/>
        </p:nvGrpSpPr>
        <p:grpSpPr bwMode="auto">
          <a:xfrm>
            <a:off x="611188" y="188913"/>
            <a:ext cx="2159000" cy="1152525"/>
            <a:chOff x="295" y="255"/>
            <a:chExt cx="1360" cy="726"/>
          </a:xfrm>
        </p:grpSpPr>
        <p:sp>
          <p:nvSpPr>
            <p:cNvPr id="122907" name="AutoShape 27" descr="··"/>
            <p:cNvSpPr>
              <a:spLocks noChangeArrowheads="1"/>
            </p:cNvSpPr>
            <p:nvPr/>
          </p:nvSpPr>
          <p:spPr bwMode="auto">
            <a:xfrm>
              <a:off x="295" y="255"/>
              <a:ext cx="1360" cy="726"/>
            </a:xfrm>
            <a:prstGeom prst="horizontalScroll">
              <a:avLst>
                <a:gd name="adj" fmla="val 125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8" name="Rectangle 28"/>
            <p:cNvSpPr>
              <a:spLocks noChangeArrowheads="1"/>
            </p:cNvSpPr>
            <p:nvPr/>
          </p:nvSpPr>
          <p:spPr bwMode="auto">
            <a:xfrm>
              <a:off x="385" y="527"/>
              <a:ext cx="12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3600">
                  <a:solidFill>
                    <a:schemeClr val="tx2"/>
                  </a:solidFill>
                  <a:ea typeface="隶书" pitchFamily="49" charset="-122"/>
                </a:rPr>
                <a:t>针对练习</a:t>
              </a:r>
            </a:p>
          </p:txBody>
        </p:sp>
      </p:grpSp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1619250" y="3836988"/>
          <a:ext cx="1439863" cy="950912"/>
        </p:xfrm>
        <a:graphic>
          <a:graphicData uri="http://schemas.openxmlformats.org/presentationml/2006/ole">
            <p:oleObj spid="_x0000_s122909" name="Equation" r:id="rId4" imgW="431640" imgH="393480" progId="Equation.DSMT4">
              <p:embed/>
            </p:oleObj>
          </a:graphicData>
        </a:graphic>
      </p:graphicFrame>
      <p:grpSp>
        <p:nvGrpSpPr>
          <p:cNvPr id="122910" name="Group 30"/>
          <p:cNvGrpSpPr>
            <a:grpSpLocks/>
          </p:cNvGrpSpPr>
          <p:nvPr/>
        </p:nvGrpSpPr>
        <p:grpSpPr bwMode="auto">
          <a:xfrm>
            <a:off x="7812088" y="2852738"/>
            <a:ext cx="228600" cy="381000"/>
            <a:chOff x="3744" y="2256"/>
            <a:chExt cx="288" cy="288"/>
          </a:xfrm>
        </p:grpSpPr>
        <p:sp>
          <p:nvSpPr>
            <p:cNvPr id="122911" name="Line 31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2" name="Line 32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2092325" cy="1081087"/>
          </a:xfrm>
        </p:spPr>
        <p:txBody>
          <a:bodyPr/>
          <a:lstStyle/>
          <a:p>
            <a:pPr algn="l"/>
            <a:r>
              <a:rPr lang="zh-CN" altLang="en-US" sz="4800">
                <a:solidFill>
                  <a:schemeClr val="tx1"/>
                </a:solidFill>
              </a:rPr>
              <a:t>填空</a:t>
            </a:r>
            <a:r>
              <a:rPr lang="en-US" altLang="zh-CN" sz="480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7856537" cy="5794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(1) ∵ 2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 &lt; 3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,  ∴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____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数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84213" y="4076700"/>
            <a:ext cx="79914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(3) ∵ 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 &lt; 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&gt; 1 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    ∴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____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数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84213" y="2781300"/>
            <a:ext cx="77771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 dirty="0"/>
              <a:t>(2) </a:t>
            </a:r>
            <a:r>
              <a:rPr lang="en-US" altLang="zh-CN" sz="4000" dirty="0" smtClean="0"/>
              <a:t>∵                 ,  </a:t>
            </a:r>
            <a:r>
              <a:rPr lang="en-US" altLang="zh-CN" sz="4000" dirty="0"/>
              <a:t>∴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4000" dirty="0"/>
              <a:t>是</a:t>
            </a:r>
            <a:r>
              <a:rPr lang="en-US" altLang="zh-CN" sz="4000" dirty="0"/>
              <a:t>____</a:t>
            </a:r>
            <a:r>
              <a:rPr lang="zh-CN" altLang="en-US" sz="4000" dirty="0"/>
              <a:t>数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2195736" y="2564904"/>
          <a:ext cx="1432077" cy="1211188"/>
        </p:xfrm>
        <a:graphic>
          <a:graphicData uri="http://schemas.openxmlformats.org/presentationml/2006/ole">
            <p:oleObj spid="_x0000_s72714" name="公式" r:id="rId3" imgW="406080" imgH="393480" progId="Equation.3">
              <p:embed/>
            </p:oleObj>
          </a:graphicData>
        </a:graphic>
      </p:graphicFrame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796136" y="1484784"/>
            <a:ext cx="792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正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372225" y="2727325"/>
            <a:ext cx="1008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</a:rPr>
              <a:t>正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771800" y="4797152"/>
            <a:ext cx="865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16" grpId="0"/>
      <p:bldP spid="72717" grpId="0"/>
      <p:bldP spid="727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0" y="0"/>
            <a:ext cx="2133600" cy="11255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WordArt 3"/>
          <p:cNvSpPr>
            <a:spLocks noChangeArrowheads="1" noChangeShapeType="1" noTextEdit="1"/>
          </p:cNvSpPr>
          <p:nvPr/>
        </p:nvSpPr>
        <p:spPr bwMode="auto">
          <a:xfrm>
            <a:off x="395288" y="260350"/>
            <a:ext cx="1439862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彩云"/>
                <a:ea typeface="华文彩云"/>
              </a:rPr>
              <a:t>思考题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124075" y="260350"/>
            <a:ext cx="6696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、已知 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&lt; - 1 ,</a:t>
            </a:r>
            <a:r>
              <a:rPr kumimoji="1" lang="zh-CN" altLang="en-US" sz="2800" b="1" dirty="0">
                <a:latin typeface="Times New Roman" pitchFamily="18" charset="0"/>
              </a:rPr>
              <a:t>则下列不等式中错误的是（        ）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563939" y="765175"/>
            <a:ext cx="558006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&lt; - 4		B</a:t>
            </a:r>
            <a:r>
              <a:rPr kumimoji="1" lang="zh-CN" altLang="en-US" sz="2800" b="1" dirty="0"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</a:rPr>
              <a:t>- 4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&lt; 4	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</a:rPr>
              <a:t>C</a:t>
            </a:r>
            <a:r>
              <a:rPr kumimoji="1" lang="zh-CN" altLang="en-US" sz="2800" b="1" dirty="0">
                <a:latin typeface="Times New Roman" pitchFamily="18" charset="0"/>
              </a:rPr>
              <a:t>、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+ 2 &lt; 	1	D</a:t>
            </a:r>
            <a:r>
              <a:rPr kumimoji="1" lang="zh-CN" altLang="en-US" sz="2800" b="1" dirty="0"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</a:rPr>
              <a:t>2 – 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&gt; 3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50825" y="1844675"/>
            <a:ext cx="842486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、已知</a:t>
            </a:r>
            <a:r>
              <a:rPr kumimoji="1" lang="en-US" altLang="zh-CN" sz="2800" b="1" i="1" dirty="0">
                <a:latin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</a:rPr>
              <a:t>&lt; y</a:t>
            </a:r>
            <a:r>
              <a:rPr kumimoji="1" lang="zh-CN" altLang="en-US" sz="2800" b="1" dirty="0" smtClean="0">
                <a:latin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</a:rPr>
              <a:t>下列哪些不等式成立？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（</a:t>
            </a: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）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– </a:t>
            </a:r>
            <a:r>
              <a:rPr kumimoji="1" lang="en-US" altLang="zh-CN" sz="2800" b="1" dirty="0" smtClean="0">
                <a:latin typeface="Times New Roman" pitchFamily="18" charset="0"/>
              </a:rPr>
              <a:t>3 </a:t>
            </a:r>
            <a:r>
              <a:rPr kumimoji="1" lang="en-US" altLang="zh-CN" sz="2800" b="1" dirty="0">
                <a:latin typeface="Times New Roman" pitchFamily="18" charset="0"/>
              </a:rPr>
              <a:t>&lt; y – 3 	       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  <a:r>
              <a:rPr kumimoji="1" lang="en-US" altLang="zh-CN" sz="2800" b="1" dirty="0">
                <a:latin typeface="Times New Roman" pitchFamily="18" charset="0"/>
              </a:rPr>
              <a:t>- 5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&lt; - 5 y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） </a:t>
            </a:r>
            <a:r>
              <a:rPr kumimoji="1" lang="en-US" altLang="zh-CN" sz="2800" b="1" dirty="0">
                <a:latin typeface="Times New Roman" pitchFamily="18" charset="0"/>
              </a:rPr>
              <a:t>- 3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+2  &lt; - 3 y + 2     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  <a:r>
              <a:rPr kumimoji="1" lang="en-US" altLang="zh-CN" sz="2800" b="1" dirty="0">
                <a:latin typeface="Times New Roman" pitchFamily="18" charset="0"/>
              </a:rPr>
              <a:t>- 3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+ 2 &gt; - 3y + 2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0" y="3789363"/>
            <a:ext cx="882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、已知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a&gt;b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a&lt;0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&gt;0,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u="sng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0" y="4797425"/>
            <a:ext cx="88201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4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、下列各式分别在什么条件下成立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	(1)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 &gt; - 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		(2)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&gt; a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2627313" y="620713"/>
            <a:ext cx="100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923928" y="3716338"/>
            <a:ext cx="576386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&lt;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7020272" y="3717032"/>
            <a:ext cx="64807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&gt;</a:t>
            </a:r>
          </a:p>
        </p:txBody>
      </p: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4356100" y="3213100"/>
            <a:ext cx="228600" cy="381000"/>
            <a:chOff x="3744" y="2256"/>
            <a:chExt cx="288" cy="288"/>
          </a:xfrm>
        </p:grpSpPr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922" name="Group 18"/>
          <p:cNvGrpSpPr>
            <a:grpSpLocks/>
          </p:cNvGrpSpPr>
          <p:nvPr/>
        </p:nvGrpSpPr>
        <p:grpSpPr bwMode="auto">
          <a:xfrm>
            <a:off x="3851275" y="2636838"/>
            <a:ext cx="330200" cy="228600"/>
            <a:chOff x="4256" y="2160"/>
            <a:chExt cx="496" cy="432"/>
          </a:xfrm>
        </p:grpSpPr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>
              <a:off x="4256" y="2400"/>
              <a:ext cx="160" cy="19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 flipV="1">
              <a:off x="4416" y="2160"/>
              <a:ext cx="336" cy="4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925" name="Group 21"/>
          <p:cNvGrpSpPr>
            <a:grpSpLocks/>
          </p:cNvGrpSpPr>
          <p:nvPr/>
        </p:nvGrpSpPr>
        <p:grpSpPr bwMode="auto">
          <a:xfrm>
            <a:off x="7380288" y="2565400"/>
            <a:ext cx="228600" cy="381000"/>
            <a:chOff x="3744" y="2256"/>
            <a:chExt cx="288" cy="288"/>
          </a:xfrm>
        </p:grpSpPr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H="1">
              <a:off x="3744" y="2256"/>
              <a:ext cx="256" cy="28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 flipH="1" flipV="1">
              <a:off x="3744" y="2304"/>
              <a:ext cx="288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928" name="Group 24"/>
          <p:cNvGrpSpPr>
            <a:grpSpLocks/>
          </p:cNvGrpSpPr>
          <p:nvPr/>
        </p:nvGrpSpPr>
        <p:grpSpPr bwMode="auto">
          <a:xfrm>
            <a:off x="8388350" y="3284538"/>
            <a:ext cx="330200" cy="215900"/>
            <a:chOff x="4256" y="2160"/>
            <a:chExt cx="496" cy="432"/>
          </a:xfrm>
        </p:grpSpPr>
        <p:sp>
          <p:nvSpPr>
            <p:cNvPr id="123929" name="Line 25"/>
            <p:cNvSpPr>
              <a:spLocks noChangeShapeType="1"/>
            </p:cNvSpPr>
            <p:nvPr/>
          </p:nvSpPr>
          <p:spPr bwMode="auto">
            <a:xfrm>
              <a:off x="4256" y="2400"/>
              <a:ext cx="160" cy="19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0" name="Line 26"/>
            <p:cNvSpPr>
              <a:spLocks noChangeShapeType="1"/>
            </p:cNvSpPr>
            <p:nvPr/>
          </p:nvSpPr>
          <p:spPr bwMode="auto">
            <a:xfrm flipV="1">
              <a:off x="4416" y="2160"/>
              <a:ext cx="336" cy="4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/>
      <p:bldP spid="123914" grpId="0"/>
      <p:bldP spid="123915" grpId="0"/>
      <p:bldP spid="123916" grpId="0"/>
      <p:bldP spid="123917" grpId="0"/>
      <p:bldP spid="1239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734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rPr>
              <a:t>今天学的是不等式的五个基本性质：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19138" y="1700213"/>
            <a:ext cx="842486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不等式的基本性质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： </a:t>
            </a:r>
          </a:p>
          <a:p>
            <a:pPr algn="just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en-US" altLang="zh-CN" sz="2800" b="1">
                <a:latin typeface="Times New Roman" pitchFamily="18" charset="0"/>
              </a:rPr>
              <a:t>a </a:t>
            </a:r>
            <a:r>
              <a:rPr kumimoji="1" lang="zh-CN" altLang="en-US" sz="2800" b="1">
                <a:latin typeface="Times New Roman" pitchFamily="18" charset="0"/>
              </a:rPr>
              <a:t>＞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zh-CN" altLang="en-US" sz="2800" b="1">
                <a:latin typeface="Times New Roman" pitchFamily="18" charset="0"/>
              </a:rPr>
              <a:t>，那么</a:t>
            </a:r>
            <a:r>
              <a:rPr kumimoji="1" lang="en-US" altLang="zh-CN" sz="2800" b="1">
                <a:latin typeface="Times New Roman" pitchFamily="18" charset="0"/>
              </a:rPr>
              <a:t>a±c</a:t>
            </a:r>
            <a:r>
              <a:rPr kumimoji="1" lang="zh-CN" altLang="en-US" sz="2800" b="1">
                <a:latin typeface="Times New Roman" pitchFamily="18" charset="0"/>
              </a:rPr>
              <a:t>＞</a:t>
            </a:r>
            <a:r>
              <a:rPr kumimoji="1" lang="en-US" altLang="zh-CN" sz="2800" b="1">
                <a:latin typeface="Times New Roman" pitchFamily="18" charset="0"/>
              </a:rPr>
              <a:t>b±c.</a:t>
            </a:r>
            <a:r>
              <a:rPr kumimoji="1" lang="zh-CN" altLang="en-US" sz="2800" b="1">
                <a:latin typeface="Times New Roman" pitchFamily="18" charset="0"/>
              </a:rPr>
              <a:t>就是说，不等式两边都加上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或减去）同一个数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或式子</a:t>
            </a:r>
            <a:r>
              <a:rPr kumimoji="1" lang="en-US" altLang="zh-CN" sz="2800" b="1">
                <a:latin typeface="Times New Roman" pitchFamily="18" charset="0"/>
              </a:rPr>
              <a:t>),</a:t>
            </a:r>
            <a:r>
              <a:rPr kumimoji="1" lang="zh-CN" altLang="en-US" sz="2800" b="1" u="sng">
                <a:latin typeface="Times New Roman" pitchFamily="18" charset="0"/>
              </a:rPr>
              <a:t>不等号方向</a:t>
            </a:r>
            <a:r>
              <a:rPr kumimoji="1" lang="zh-CN" altLang="en-US" sz="2800" b="1" u="sng">
                <a:solidFill>
                  <a:schemeClr val="tx2"/>
                </a:solidFill>
                <a:latin typeface="Times New Roman" pitchFamily="18" charset="0"/>
              </a:rPr>
              <a:t>不变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           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719138" y="3716338"/>
            <a:ext cx="842486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不等式基本性质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en-US" altLang="zh-CN" sz="2800" b="1">
                <a:latin typeface="Times New Roman" pitchFamily="18" charset="0"/>
              </a:rPr>
              <a:t>a </a:t>
            </a:r>
            <a:r>
              <a:rPr kumimoji="1" lang="zh-CN" altLang="en-US" sz="2800" b="1">
                <a:latin typeface="Times New Roman" pitchFamily="18" charset="0"/>
              </a:rPr>
              <a:t>＞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c &gt; 0 ,</a:t>
            </a:r>
            <a:r>
              <a:rPr kumimoji="1" lang="zh-CN" altLang="en-US" sz="2800" b="1">
                <a:latin typeface="Times New Roman" pitchFamily="18" charset="0"/>
              </a:rPr>
              <a:t>那么 </a:t>
            </a:r>
            <a:r>
              <a:rPr kumimoji="1" lang="en-US" altLang="zh-CN" sz="2800" b="1">
                <a:latin typeface="Times New Roman" pitchFamily="18" charset="0"/>
              </a:rPr>
              <a:t>ac&gt;bc(</a:t>
            </a:r>
            <a:r>
              <a:rPr kumimoji="1" lang="zh-CN" altLang="en-US" sz="2800" b="1">
                <a:latin typeface="Times New Roman" pitchFamily="18" charset="0"/>
              </a:rPr>
              <a:t>或                   </a:t>
            </a:r>
            <a:r>
              <a:rPr kumimoji="1" lang="en-US" altLang="zh-CN" sz="2800" b="1">
                <a:latin typeface="Times New Roman" pitchFamily="18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</a:rPr>
              <a:t>就是说不等式的两边都乘以（或除以）同一个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正数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en-US" sz="2800" b="1" u="sng">
                <a:latin typeface="Times New Roman" pitchFamily="18" charset="0"/>
              </a:rPr>
              <a:t>不等号的方向</a:t>
            </a:r>
            <a:r>
              <a:rPr kumimoji="1" lang="zh-CN" altLang="en-US" sz="2800" b="1" u="sng">
                <a:solidFill>
                  <a:schemeClr val="tx2"/>
                </a:solidFill>
                <a:latin typeface="Times New Roman" pitchFamily="18" charset="0"/>
              </a:rPr>
              <a:t>不变</a:t>
            </a:r>
            <a:r>
              <a:rPr kumimoji="1" lang="zh-CN" altLang="en-US" sz="2800" b="1" u="sng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5867400" y="4005263"/>
          <a:ext cx="1584325" cy="1008062"/>
        </p:xfrm>
        <a:graphic>
          <a:graphicData uri="http://schemas.openxmlformats.org/presentationml/2006/ole">
            <p:oleObj spid="_x0000_s161797" name="Microsoft 公式 3.0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7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74675" y="3068638"/>
            <a:ext cx="85693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不等式的对称性：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en-US" altLang="zh-CN" sz="2800" b="1">
                <a:latin typeface="Times New Roman" pitchFamily="18" charset="0"/>
              </a:rPr>
              <a:t>a&gt;b</a:t>
            </a:r>
            <a:r>
              <a:rPr kumimoji="1" lang="zh-CN" altLang="en-US" sz="2800" b="1">
                <a:latin typeface="Times New Roman" pitchFamily="18" charset="0"/>
              </a:rPr>
              <a:t>，那么</a:t>
            </a:r>
            <a:r>
              <a:rPr kumimoji="1" lang="en-US" altLang="zh-CN" sz="2800" b="1">
                <a:latin typeface="Times New Roman" pitchFamily="18" charset="0"/>
              </a:rPr>
              <a:t>b&lt;a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74675" y="4652963"/>
            <a:ext cx="85693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不等式传递性：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en-US" altLang="zh-CN" sz="2800" b="1">
                <a:latin typeface="Times New Roman" pitchFamily="18" charset="0"/>
              </a:rPr>
              <a:t>a&gt;b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b&gt;c,</a:t>
            </a:r>
            <a:r>
              <a:rPr kumimoji="1" lang="zh-CN" altLang="en-US" sz="2800" b="1">
                <a:latin typeface="Times New Roman" pitchFamily="18" charset="0"/>
              </a:rPr>
              <a:t>那么</a:t>
            </a:r>
            <a:r>
              <a:rPr kumimoji="1" lang="en-US" altLang="zh-CN" sz="2800" b="1">
                <a:latin typeface="Times New Roman" pitchFamily="18" charset="0"/>
              </a:rPr>
              <a:t>a&gt;c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574675" y="836613"/>
            <a:ext cx="856932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不等式基本性质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如果</a:t>
            </a:r>
            <a:r>
              <a:rPr kumimoji="1" lang="en-US" altLang="zh-CN" sz="2800" b="1">
                <a:latin typeface="Times New Roman" pitchFamily="18" charset="0"/>
              </a:rPr>
              <a:t>a&gt;b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c&lt;0   </a:t>
            </a:r>
            <a:r>
              <a:rPr kumimoji="1" lang="zh-CN" altLang="en-US" sz="2800" b="1">
                <a:latin typeface="Times New Roman" pitchFamily="18" charset="0"/>
              </a:rPr>
              <a:t>那么</a:t>
            </a:r>
            <a:r>
              <a:rPr kumimoji="1" lang="en-US" altLang="zh-CN" sz="2800" b="1">
                <a:latin typeface="Times New Roman" pitchFamily="18" charset="0"/>
              </a:rPr>
              <a:t>ac&lt;bc(</a:t>
            </a:r>
            <a:r>
              <a:rPr kumimoji="1" lang="zh-CN" altLang="en-US" sz="2800" b="1">
                <a:latin typeface="Times New Roman" pitchFamily="18" charset="0"/>
              </a:rPr>
              <a:t>或                 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就是说不等式的两边都乘以（或除以）同一个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负数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en-US" sz="2800" b="1" u="sng">
                <a:latin typeface="Times New Roman" pitchFamily="18" charset="0"/>
              </a:rPr>
              <a:t>不等号的方向</a:t>
            </a:r>
            <a:r>
              <a:rPr kumimoji="1" lang="zh-CN" altLang="en-US" sz="2800" b="1" u="sng">
                <a:solidFill>
                  <a:srgbClr val="FF0000"/>
                </a:solidFill>
                <a:latin typeface="Times New Roman" pitchFamily="18" charset="0"/>
              </a:rPr>
              <a:t>改变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>
            <p:ph/>
          </p:nvPr>
        </p:nvGraphicFramePr>
        <p:xfrm>
          <a:off x="5334000" y="771525"/>
          <a:ext cx="1177925" cy="849313"/>
        </p:xfrm>
        <a:graphic>
          <a:graphicData uri="http://schemas.openxmlformats.org/presentationml/2006/ole">
            <p:oleObj spid="_x0000_s162821" name="Microsoft 公式 3.0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162819" grpId="0"/>
      <p:bldP spid="1628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82438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</a:rPr>
              <a:t>小结</a:t>
            </a:r>
            <a:r>
              <a:rPr kumimoji="1" lang="zh-CN" altLang="en-US" sz="3200" dirty="0">
                <a:latin typeface="Times New Roman" pitchFamily="18" charset="0"/>
              </a:rPr>
              <a:t>：</a:t>
            </a:r>
          </a:p>
          <a:p>
            <a:r>
              <a:rPr kumimoji="1" lang="zh-CN" altLang="en-US" sz="3200" b="1" dirty="0">
                <a:latin typeface="Times New Roman" pitchFamily="18" charset="0"/>
              </a:rPr>
              <a:t>①在利用不等式的基本性质进行变形时，当不等式的两边都乘以</a:t>
            </a:r>
            <a:r>
              <a:rPr kumimoji="1" lang="en-US" altLang="zh-CN" sz="3200" b="1" dirty="0">
                <a:latin typeface="宋体" pitchFamily="2" charset="-122"/>
              </a:rPr>
              <a:t>(</a:t>
            </a:r>
            <a:r>
              <a:rPr kumimoji="1" lang="zh-CN" altLang="en-US" sz="3200" b="1" dirty="0">
                <a:latin typeface="Times New Roman" pitchFamily="18" charset="0"/>
              </a:rPr>
              <a:t>或除以</a:t>
            </a:r>
            <a:r>
              <a:rPr kumimoji="1" lang="en-US" altLang="zh-CN" sz="3200" b="1" dirty="0">
                <a:latin typeface="宋体" pitchFamily="2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同一个</a:t>
            </a:r>
            <a:r>
              <a:rPr kumimoji="1" lang="zh-CN" altLang="en-US" sz="3200" b="1" dirty="0">
                <a:solidFill>
                  <a:srgbClr val="FF5050"/>
                </a:solidFill>
                <a:latin typeface="Times New Roman" pitchFamily="18" charset="0"/>
              </a:rPr>
              <a:t>字母</a:t>
            </a:r>
            <a:r>
              <a:rPr kumimoji="1" lang="zh-CN" altLang="en-US" sz="3200" b="1" dirty="0">
                <a:latin typeface="Times New Roman" pitchFamily="18" charset="0"/>
              </a:rPr>
              <a:t>，字母代表什么数是问题的关键，这决定了是用不等式基本性质</a:t>
            </a:r>
            <a:r>
              <a:rPr kumimoji="1" lang="en-US" altLang="zh-CN" sz="3200" b="1" dirty="0" smtClean="0">
                <a:latin typeface="宋体" pitchFamily="2" charset="-122"/>
              </a:rPr>
              <a:t>2 </a:t>
            </a:r>
            <a:r>
              <a:rPr kumimoji="1" lang="zh-CN" altLang="en-US" sz="3200" b="1" dirty="0" smtClean="0">
                <a:latin typeface="Times New Roman" pitchFamily="18" charset="0"/>
              </a:rPr>
              <a:t>还是</a:t>
            </a:r>
            <a:r>
              <a:rPr kumimoji="1" lang="zh-CN" altLang="en-US" sz="3200" b="1" dirty="0">
                <a:latin typeface="Times New Roman" pitchFamily="18" charset="0"/>
              </a:rPr>
              <a:t>基本性质</a:t>
            </a:r>
            <a:r>
              <a:rPr kumimoji="1" lang="en-US" altLang="zh-CN" sz="3200" b="1" dirty="0">
                <a:latin typeface="宋体" pitchFamily="2" charset="-122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，也就是不等号是否要改变方向的问题；</a:t>
            </a:r>
          </a:p>
          <a:p>
            <a:r>
              <a:rPr kumimoji="1" lang="zh-CN" altLang="en-US" sz="3200" b="1" dirty="0">
                <a:latin typeface="Times New Roman" pitchFamily="18" charset="0"/>
              </a:rPr>
              <a:t>②运用不等式基本性质</a:t>
            </a:r>
            <a:r>
              <a:rPr kumimoji="1" lang="en-US" altLang="zh-CN" sz="3200" b="1" dirty="0">
                <a:latin typeface="宋体" pitchFamily="2" charset="-122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时，要变两个号，一</a:t>
            </a:r>
            <a:r>
              <a:rPr kumimoji="1" lang="zh-CN" altLang="en-US" sz="3200" b="1" dirty="0" smtClean="0">
                <a:latin typeface="Times New Roman" pitchFamily="18" charset="0"/>
              </a:rPr>
              <a:t>个</a:t>
            </a:r>
            <a:r>
              <a:rPr kumimoji="1" lang="zh-CN" altLang="en-US" sz="3200" b="1" dirty="0" smtClean="0">
                <a:latin typeface="Times New Roman" pitchFamily="18" charset="0"/>
              </a:rPr>
              <a:t>是  </a:t>
            </a:r>
            <a:r>
              <a:rPr kumimoji="1" lang="zh-CN" altLang="en-US" sz="3200" b="1" dirty="0" smtClean="0">
                <a:latin typeface="Times New Roman" pitchFamily="18" charset="0"/>
              </a:rPr>
              <a:t>符号</a:t>
            </a:r>
            <a:r>
              <a:rPr kumimoji="1" lang="zh-CN" altLang="en-US" sz="3200" b="1" dirty="0">
                <a:latin typeface="Times New Roman" pitchFamily="18" charset="0"/>
              </a:rPr>
              <a:t>，另一个</a:t>
            </a:r>
            <a:r>
              <a:rPr kumimoji="1" lang="zh-CN" altLang="en-US" sz="3200" b="1" dirty="0" smtClean="0">
                <a:latin typeface="Times New Roman" pitchFamily="18" charset="0"/>
              </a:rPr>
              <a:t>是  不等号</a:t>
            </a:r>
            <a:r>
              <a:rPr kumimoji="1" lang="zh-CN" altLang="en-US" sz="3200" b="1" dirty="0">
                <a:latin typeface="Times New Roman" pitchFamily="18" charset="0"/>
              </a:rPr>
              <a:t>．</a:t>
            </a:r>
          </a:p>
          <a:p>
            <a:endParaRPr kumimoji="1" lang="zh-CN" altLang="en-US" sz="3200" b="1" dirty="0">
              <a:latin typeface="宋体" pitchFamily="2" charset="-122"/>
            </a:endParaRPr>
          </a:p>
          <a:p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43376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3" name="Picture 3" descr="20054252253109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10113"/>
            <a:ext cx="9144000" cy="2147887"/>
          </a:xfrm>
          <a:prstGeom prst="rect">
            <a:avLst/>
          </a:prstGeom>
          <a:noFill/>
        </p:spPr>
      </p:pic>
      <p:pic>
        <p:nvPicPr>
          <p:cNvPr id="179204" name="Picture 4" descr="1082968_113568244828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125538"/>
            <a:ext cx="1333500" cy="2847975"/>
          </a:xfrm>
          <a:prstGeom prst="rect">
            <a:avLst/>
          </a:prstGeom>
          <a:noFill/>
        </p:spPr>
      </p:pic>
      <p:pic>
        <p:nvPicPr>
          <p:cNvPr id="179205" name="Picture 5" descr="1082968_1135682448281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1725" y="1125538"/>
            <a:ext cx="1333500" cy="2847975"/>
          </a:xfrm>
          <a:prstGeom prst="rect">
            <a:avLst/>
          </a:prstGeom>
          <a:noFill/>
        </p:spPr>
      </p:pic>
      <p:pic>
        <p:nvPicPr>
          <p:cNvPr id="179206" name="Picture 6" descr="toplef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</p:spPr>
      </p:pic>
      <p:sp>
        <p:nvSpPr>
          <p:cNvPr id="179207" name="WordArt 7"/>
          <p:cNvSpPr>
            <a:spLocks noChangeArrowheads="1" noChangeShapeType="1" noTextEdit="1"/>
          </p:cNvSpPr>
          <p:nvPr/>
        </p:nvSpPr>
        <p:spPr bwMode="auto">
          <a:xfrm>
            <a:off x="1547813" y="1628775"/>
            <a:ext cx="3240087" cy="8810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6600"/>
                    </a:gs>
                    <a:gs pos="100000">
                      <a:srgbClr val="66FF33"/>
                    </a:gs>
                  </a:gsLst>
                  <a:lin ang="27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相信自己</a:t>
            </a:r>
          </a:p>
        </p:txBody>
      </p:sp>
      <p:sp>
        <p:nvSpPr>
          <p:cNvPr id="179208" name="WordArt 8"/>
          <p:cNvSpPr>
            <a:spLocks noChangeArrowheads="1" noChangeShapeType="1" noTextEdit="1"/>
          </p:cNvSpPr>
          <p:nvPr/>
        </p:nvSpPr>
        <p:spPr bwMode="auto">
          <a:xfrm>
            <a:off x="2843213" y="2708275"/>
            <a:ext cx="4741862" cy="19446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>
                        <a:alpha val="70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加油！！！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40750" cy="1431925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"/>
                <a:cs typeface=""/>
              </a:rPr>
              <a:t>问题</a:t>
            </a:r>
            <a:r>
              <a:rPr lang="en-US" altLang="zh-CN" sz="2800" dirty="0">
                <a:solidFill>
                  <a:schemeClr val="tx1"/>
                </a:solidFill>
                <a:ea typeface=""/>
                <a:cs typeface="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"/>
                <a:cs typeface=""/>
              </a:rPr>
              <a:t>：雷电的温度大约是</a:t>
            </a:r>
            <a:r>
              <a:rPr lang="en-US" altLang="zh-CN" sz="2800" dirty="0">
                <a:solidFill>
                  <a:schemeClr val="tx1"/>
                </a:solidFill>
                <a:ea typeface=""/>
                <a:cs typeface=""/>
              </a:rPr>
              <a:t>28000℃</a:t>
            </a:r>
            <a:r>
              <a:rPr lang="zh-CN" altLang="en-US" sz="2800" dirty="0">
                <a:solidFill>
                  <a:schemeClr val="tx1"/>
                </a:solidFill>
                <a:ea typeface=""/>
                <a:cs typeface=""/>
              </a:rPr>
              <a:t>，比太阳表面温度的</a:t>
            </a:r>
            <a:r>
              <a:rPr lang="en-US" altLang="zh-CN" sz="2800" dirty="0">
                <a:solidFill>
                  <a:schemeClr val="tx1"/>
                </a:solidFill>
                <a:ea typeface=""/>
                <a:cs typeface=""/>
              </a:rPr>
              <a:t>4.5</a:t>
            </a:r>
            <a:r>
              <a:rPr lang="zh-CN" altLang="en-US" sz="2800" dirty="0">
                <a:solidFill>
                  <a:schemeClr val="tx1"/>
                </a:solidFill>
                <a:ea typeface=""/>
                <a:cs typeface=""/>
              </a:rPr>
              <a:t>倍还要高。设太阳表面温度为</a:t>
            </a:r>
            <a:r>
              <a:rPr lang="en-US" altLang="zh-CN" sz="2800" dirty="0">
                <a:solidFill>
                  <a:schemeClr val="tx1"/>
                </a:solidFill>
                <a:ea typeface=""/>
                <a:cs typeface=""/>
              </a:rPr>
              <a:t>t℃</a:t>
            </a:r>
            <a:r>
              <a:rPr lang="zh-CN" altLang="en-US" sz="2800" dirty="0">
                <a:solidFill>
                  <a:schemeClr val="tx1"/>
                </a:solidFill>
                <a:ea typeface=""/>
                <a:cs typeface=""/>
              </a:rPr>
              <a:t>，那么</a:t>
            </a:r>
            <a:r>
              <a:rPr lang="en-US" altLang="zh-CN" sz="2800" dirty="0">
                <a:solidFill>
                  <a:schemeClr val="tx1"/>
                </a:solidFill>
                <a:ea typeface=""/>
                <a:cs typeface="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ea typeface=""/>
                <a:cs typeface=""/>
              </a:rPr>
              <a:t>应该满足怎样的关系式？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60848"/>
            <a:ext cx="8839200" cy="18002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ea typeface=""/>
                <a:cs typeface=""/>
              </a:rPr>
              <a:t>问题</a:t>
            </a:r>
            <a:r>
              <a:rPr lang="en-US" altLang="zh-CN" sz="2800" dirty="0">
                <a:ea typeface=""/>
                <a:cs typeface=""/>
              </a:rPr>
              <a:t>2</a:t>
            </a:r>
            <a:r>
              <a:rPr lang="zh-CN" altLang="en-US" sz="2800" dirty="0">
                <a:ea typeface=""/>
                <a:cs typeface=""/>
              </a:rPr>
              <a:t>：一种药品每片为</a:t>
            </a:r>
            <a:r>
              <a:rPr lang="en-US" altLang="zh-CN" sz="2800" dirty="0">
                <a:ea typeface=""/>
                <a:cs typeface=""/>
              </a:rPr>
              <a:t>0.25g</a:t>
            </a:r>
            <a:r>
              <a:rPr lang="zh-CN" altLang="en-US" sz="2800" dirty="0">
                <a:ea typeface=""/>
                <a:cs typeface=""/>
              </a:rPr>
              <a:t>，说明书上写着：“每日用量</a:t>
            </a:r>
            <a:r>
              <a:rPr lang="en-US" altLang="zh-CN" sz="2800" dirty="0">
                <a:ea typeface=""/>
                <a:cs typeface=""/>
              </a:rPr>
              <a:t>0.75~2.25g</a:t>
            </a:r>
            <a:r>
              <a:rPr lang="zh-CN" altLang="en-US" sz="2800" dirty="0">
                <a:ea typeface=""/>
                <a:cs typeface=""/>
              </a:rPr>
              <a:t>，分</a:t>
            </a:r>
            <a:r>
              <a:rPr lang="en-US" altLang="zh-CN" sz="2800" dirty="0">
                <a:ea typeface=""/>
                <a:cs typeface=""/>
              </a:rPr>
              <a:t>3</a:t>
            </a:r>
            <a:r>
              <a:rPr lang="zh-CN" altLang="en-US" sz="2800" dirty="0">
                <a:ea typeface=""/>
                <a:cs typeface=""/>
              </a:rPr>
              <a:t>次服用”。设某人一次</a:t>
            </a:r>
            <a:r>
              <a:rPr lang="zh-CN" altLang="en-US" sz="2800" dirty="0" smtClean="0">
                <a:ea typeface=""/>
                <a:cs typeface=""/>
              </a:rPr>
              <a:t>服用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x</a:t>
            </a:r>
            <a:r>
              <a:rPr lang="zh-CN" altLang="en-US" sz="2800" dirty="0" smtClean="0">
                <a:ea typeface=""/>
                <a:cs typeface=""/>
              </a:rPr>
              <a:t>片</a:t>
            </a:r>
            <a:r>
              <a:rPr lang="zh-CN" altLang="en-US" sz="2800" dirty="0">
                <a:ea typeface=""/>
                <a:cs typeface=""/>
              </a:rPr>
              <a:t>，</a:t>
            </a:r>
            <a:r>
              <a:rPr lang="zh-CN" altLang="en-US" sz="2800" dirty="0" smtClean="0">
                <a:ea typeface=""/>
                <a:cs typeface=""/>
              </a:rPr>
              <a:t>那么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x</a:t>
            </a:r>
            <a:r>
              <a:rPr lang="zh-CN" altLang="en-US" sz="2800" dirty="0" smtClean="0">
                <a:ea typeface=""/>
                <a:cs typeface=""/>
              </a:rPr>
              <a:t>应</a:t>
            </a:r>
            <a:r>
              <a:rPr lang="zh-CN" altLang="en-US" sz="2800" dirty="0">
                <a:ea typeface=""/>
                <a:cs typeface=""/>
              </a:rPr>
              <a:t>满足怎样的关系？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31800" y="3773489"/>
            <a:ext cx="7884616" cy="31085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问题</a:t>
            </a:r>
            <a:r>
              <a:rPr lang="en-US" altLang="zh-CN" sz="2800" dirty="0"/>
              <a:t>3</a:t>
            </a:r>
            <a:r>
              <a:rPr lang="zh-CN" altLang="en-US" sz="2800" dirty="0"/>
              <a:t>：用适当的符号表示下列关系：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2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 x</a:t>
            </a:r>
            <a:r>
              <a:rPr lang="zh-CN" altLang="en-US" sz="2800" dirty="0" smtClean="0"/>
              <a:t>与</a:t>
            </a:r>
            <a:r>
              <a:rPr lang="en-US" altLang="zh-CN" sz="2800" dirty="0"/>
              <a:t>3</a:t>
            </a:r>
            <a:r>
              <a:rPr lang="zh-CN" altLang="en-US" sz="2800" dirty="0"/>
              <a:t>的和不大于</a:t>
            </a:r>
            <a:r>
              <a:rPr lang="en-US" altLang="zh-CN" sz="2800" dirty="0"/>
              <a:t>-6</a:t>
            </a:r>
            <a:r>
              <a:rPr lang="zh-CN" altLang="en-US" sz="2800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 x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5</a:t>
            </a:r>
            <a:r>
              <a:rPr lang="zh-CN" altLang="en-US" sz="2800" dirty="0"/>
              <a:t>倍与</a:t>
            </a:r>
            <a:r>
              <a:rPr lang="en-US" altLang="zh-CN" sz="2800" dirty="0"/>
              <a:t>1</a:t>
            </a:r>
            <a:r>
              <a:rPr lang="zh-CN" altLang="en-US" sz="2800" dirty="0"/>
              <a:t>的差小于 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x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3</a:t>
            </a:r>
            <a:r>
              <a:rPr lang="zh-CN" altLang="en-US" sz="2800" dirty="0"/>
              <a:t>倍；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的差是负数。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2800" dirty="0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4356100" y="1484313"/>
            <a:ext cx="2087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"/>
              </a:rPr>
              <a:t>4t&lt;28000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5508625" y="3141663"/>
            <a:ext cx="324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"/>
              </a:rPr>
              <a:t>0.75≤</a:t>
            </a:r>
            <a:r>
              <a:rPr lang="en-US" altLang="zh-CN" sz="2800" dirty="0" smtClean="0">
                <a:solidFill>
                  <a:srgbClr val="FF0000"/>
                </a:solidFill>
                <a:ea typeface=""/>
              </a:rPr>
              <a:t>0.75</a:t>
            </a:r>
            <a:r>
              <a:rPr lang="en-US" altLang="zh-CN" sz="2800" i="1" dirty="0" smtClean="0">
                <a:latin typeface="Times New Roman" pitchFamily="18" charset="0"/>
                <a:ea typeface=""/>
                <a:cs typeface="Times New Roman" pitchFamily="18" charset="0"/>
              </a:rPr>
              <a:t> x </a:t>
            </a:r>
            <a:r>
              <a:rPr lang="en-US" altLang="zh-CN" sz="2800" dirty="0" smtClean="0">
                <a:solidFill>
                  <a:srgbClr val="FF0000"/>
                </a:solidFill>
                <a:ea typeface=""/>
              </a:rPr>
              <a:t>≤</a:t>
            </a:r>
            <a:r>
              <a:rPr lang="en-US" altLang="zh-CN" sz="2800" dirty="0">
                <a:solidFill>
                  <a:srgbClr val="FF0000"/>
                </a:solidFill>
                <a:ea typeface=""/>
              </a:rPr>
              <a:t>2.25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6444208" y="4509120"/>
            <a:ext cx="1584176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"/>
              </a:rPr>
              <a:t>2x+3≤6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7451725" y="4365625"/>
            <a:ext cx="184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2800">
              <a:ea typeface=""/>
            </a:endParaRP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6372200" y="5661248"/>
            <a:ext cx="136815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"/>
              </a:rPr>
              <a:t>a-b&lt;0</a:t>
            </a:r>
          </a:p>
        </p:txBody>
      </p:sp>
      <p:sp>
        <p:nvSpPr>
          <p:cNvPr id="167954" name="Rectangle 18"/>
          <p:cNvSpPr>
            <a:spLocks noChangeArrowheads="1"/>
          </p:cNvSpPr>
          <p:nvPr/>
        </p:nvSpPr>
        <p:spPr bwMode="auto">
          <a:xfrm>
            <a:off x="6372225" y="5013325"/>
            <a:ext cx="1462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"/>
              </a:rPr>
              <a:t>5x-1&lt;3x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39" grpId="0" build="p"/>
      <p:bldP spid="167944" grpId="0"/>
      <p:bldP spid="167949" grpId="0"/>
      <p:bldP spid="167950" grpId="0"/>
      <p:bldP spid="167951" grpId="0"/>
      <p:bldP spid="167953" grpId="0"/>
      <p:bldP spid="1679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不等式的定义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844824"/>
            <a:ext cx="8540750" cy="12969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>
                <a:solidFill>
                  <a:srgbClr val="CC00FF"/>
                </a:solidFill>
                <a:ea typeface="楷体_GB2312" pitchFamily="49" charset="-122"/>
              </a:rPr>
              <a:t>用不等号（＞、≥、＜、≤或≠）表示不等关系的式子叫做不等式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006475" y="4149725"/>
            <a:ext cx="8137525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ea typeface=""/>
              </a:rPr>
              <a:t>注：不大于，即小于或等于，用“≤”表示；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ea typeface=""/>
              </a:rPr>
              <a:t>       不小于，即大于或等于，用“≥”表示。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  <p:bldP spid="1710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判断下列式子是不是不等式：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6697240" cy="194404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-3&lt;0;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4x+3y&gt;0</a:t>
            </a:r>
          </a:p>
          <a:p>
            <a:pPr marL="609600" indent="-609600">
              <a:buFontTx/>
              <a:buNone/>
            </a:pP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x=3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;		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+xy+y</a:t>
            </a:r>
            <a:r>
              <a:rPr lang="en-US" altLang="zh-CN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x≠5;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x+2&gt;y+5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2439988" y="504825"/>
            <a:ext cx="592137" cy="252413"/>
          </a:xfrm>
          <a:prstGeom prst="rect">
            <a:avLst/>
          </a:prstGeom>
          <a:gradFill rotWithShape="1">
            <a:gsLst>
              <a:gs pos="0">
                <a:srgbClr val="00BA0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091" name="Group 35"/>
          <p:cNvGrpSpPr>
            <a:grpSpLocks/>
          </p:cNvGrpSpPr>
          <p:nvPr/>
        </p:nvGrpSpPr>
        <p:grpSpPr bwMode="auto">
          <a:xfrm>
            <a:off x="539750" y="692150"/>
            <a:ext cx="3749675" cy="757238"/>
            <a:chOff x="0" y="0"/>
            <a:chExt cx="2362" cy="477"/>
          </a:xfrm>
        </p:grpSpPr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277" y="318"/>
              <a:ext cx="1322" cy="159"/>
            </a:xfrm>
            <a:prstGeom prst="rect">
              <a:avLst/>
            </a:prstGeom>
            <a:solidFill>
              <a:srgbClr val="00BA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3090" name="Group 34"/>
            <p:cNvGrpSpPr>
              <a:grpSpLocks/>
            </p:cNvGrpSpPr>
            <p:nvPr/>
          </p:nvGrpSpPr>
          <p:grpSpPr bwMode="auto">
            <a:xfrm>
              <a:off x="0" y="0"/>
              <a:ext cx="2362" cy="454"/>
              <a:chOff x="0" y="0"/>
              <a:chExt cx="2362" cy="454"/>
            </a:xfrm>
          </p:grpSpPr>
          <p:grpSp>
            <p:nvGrpSpPr>
              <p:cNvPr id="173065" name="Group 9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413" cy="454"/>
                <a:chOff x="58" y="664"/>
                <a:chExt cx="453" cy="498"/>
              </a:xfrm>
            </p:grpSpPr>
            <p:sp>
              <p:nvSpPr>
                <p:cNvPr id="173066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8" y="847"/>
                  <a:ext cx="315" cy="315"/>
                </a:xfrm>
                <a:prstGeom prst="rect">
                  <a:avLst/>
                </a:prstGeom>
                <a:solidFill>
                  <a:srgbClr val="FFFF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  <a:sym typeface="Wingdings" pitchFamily="2" charset="2"/>
                  </a:endParaRPr>
                </a:p>
              </p:txBody>
            </p:sp>
            <p:sp>
              <p:nvSpPr>
                <p:cNvPr id="17306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75" y="864"/>
                  <a:ext cx="282" cy="281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  <a:sym typeface="Wingdings" pitchFamily="2" charset="2"/>
                  </a:endParaRPr>
                </a:p>
              </p:txBody>
            </p:sp>
            <p:sp>
              <p:nvSpPr>
                <p:cNvPr id="173068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8" y="880"/>
                  <a:ext cx="266" cy="265"/>
                </a:xfrm>
                <a:prstGeom prst="rect">
                  <a:avLst/>
                </a:prstGeom>
                <a:solidFill>
                  <a:srgbClr val="00BA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4000" b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itchFamily="18" charset="0"/>
                      <a:ea typeface="Arial Unicode MS" pitchFamily="34" charset="-122"/>
                      <a:cs typeface="Arial Unicode MS" pitchFamily="34" charset="-122"/>
                      <a:sym typeface="Wingdings" pitchFamily="2" charset="2"/>
                    </a:rPr>
                    <a:t>2</a:t>
                  </a:r>
                  <a:endParaRPr lang="en-US" altLang="zh-CN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  <a:sym typeface="Wingdings" pitchFamily="2" charset="2"/>
                  </a:endParaRPr>
                </a:p>
              </p:txBody>
            </p:sp>
            <p:sp>
              <p:nvSpPr>
                <p:cNvPr id="173069" name="Freeform 13"/>
                <p:cNvSpPr>
                  <a:spLocks noChangeAspect="1"/>
                </p:cNvSpPr>
                <p:nvPr/>
              </p:nvSpPr>
              <p:spPr bwMode="auto">
                <a:xfrm>
                  <a:off x="58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0" name="Freeform 14"/>
                <p:cNvSpPr>
                  <a:spLocks noChangeAspect="1"/>
                </p:cNvSpPr>
                <p:nvPr/>
              </p:nvSpPr>
              <p:spPr bwMode="auto">
                <a:xfrm>
                  <a:off x="91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1" name="Freeform 15"/>
                <p:cNvSpPr>
                  <a:spLocks noChangeAspect="1"/>
                </p:cNvSpPr>
                <p:nvPr/>
              </p:nvSpPr>
              <p:spPr bwMode="auto">
                <a:xfrm>
                  <a:off x="125" y="664"/>
                  <a:ext cx="144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2" name="Freeform 16"/>
                <p:cNvSpPr>
                  <a:spLocks noChangeAspect="1"/>
                </p:cNvSpPr>
                <p:nvPr/>
              </p:nvSpPr>
              <p:spPr bwMode="auto">
                <a:xfrm>
                  <a:off x="158" y="664"/>
                  <a:ext cx="144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3" name="Freeform 17"/>
                <p:cNvSpPr>
                  <a:spLocks noChangeAspect="1"/>
                </p:cNvSpPr>
                <p:nvPr/>
              </p:nvSpPr>
              <p:spPr bwMode="auto">
                <a:xfrm>
                  <a:off x="191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4" name="Freeform 18"/>
                <p:cNvSpPr>
                  <a:spLocks noChangeAspect="1"/>
                </p:cNvSpPr>
                <p:nvPr/>
              </p:nvSpPr>
              <p:spPr bwMode="auto">
                <a:xfrm>
                  <a:off x="224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5" name="Freeform 19"/>
                <p:cNvSpPr>
                  <a:spLocks noChangeAspect="1"/>
                </p:cNvSpPr>
                <p:nvPr/>
              </p:nvSpPr>
              <p:spPr bwMode="auto">
                <a:xfrm>
                  <a:off x="257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6" name="Freeform 20"/>
                <p:cNvSpPr>
                  <a:spLocks noChangeAspect="1"/>
                </p:cNvSpPr>
                <p:nvPr/>
              </p:nvSpPr>
              <p:spPr bwMode="auto">
                <a:xfrm>
                  <a:off x="291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7" name="Freeform 21"/>
                <p:cNvSpPr>
                  <a:spLocks noChangeAspect="1"/>
                </p:cNvSpPr>
                <p:nvPr/>
              </p:nvSpPr>
              <p:spPr bwMode="auto">
                <a:xfrm>
                  <a:off x="324" y="66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8" name="Freeform 22"/>
                <p:cNvSpPr>
                  <a:spLocks noChangeAspect="1"/>
                </p:cNvSpPr>
                <p:nvPr/>
              </p:nvSpPr>
              <p:spPr bwMode="auto">
                <a:xfrm>
                  <a:off x="357" y="664"/>
                  <a:ext cx="144" cy="166"/>
                </a:xfrm>
                <a:custGeom>
                  <a:avLst/>
                  <a:gdLst/>
                  <a:ahLst/>
                  <a:cxnLst>
                    <a:cxn ang="0">
                      <a:pos x="0" y="1089"/>
                    </a:cxn>
                    <a:cxn ang="0">
                      <a:pos x="136" y="1089"/>
                    </a:cxn>
                    <a:cxn ang="0">
                      <a:pos x="817" y="0"/>
                    </a:cxn>
                    <a:cxn ang="0">
                      <a:pos x="0" y="1089"/>
                    </a:cxn>
                  </a:cxnLst>
                  <a:rect l="0" t="0" r="r" b="b"/>
                  <a:pathLst>
                    <a:path w="817" h="1089">
                      <a:moveTo>
                        <a:pt x="0" y="1089"/>
                      </a:moveTo>
                      <a:lnTo>
                        <a:pt x="136" y="1089"/>
                      </a:lnTo>
                      <a:lnTo>
                        <a:pt x="817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79" name="Freeform 23"/>
                <p:cNvSpPr>
                  <a:spLocks noChangeAspect="1"/>
                </p:cNvSpPr>
                <p:nvPr/>
              </p:nvSpPr>
              <p:spPr bwMode="auto">
                <a:xfrm>
                  <a:off x="390" y="698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0" name="Freeform 24"/>
                <p:cNvSpPr>
                  <a:spLocks noChangeAspect="1"/>
                </p:cNvSpPr>
                <p:nvPr/>
              </p:nvSpPr>
              <p:spPr bwMode="auto">
                <a:xfrm>
                  <a:off x="390" y="731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1" name="Freeform 25"/>
                <p:cNvSpPr>
                  <a:spLocks noChangeAspect="1"/>
                </p:cNvSpPr>
                <p:nvPr/>
              </p:nvSpPr>
              <p:spPr bwMode="auto">
                <a:xfrm>
                  <a:off x="390" y="764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2" name="Freeform 26"/>
                <p:cNvSpPr>
                  <a:spLocks noChangeAspect="1"/>
                </p:cNvSpPr>
                <p:nvPr/>
              </p:nvSpPr>
              <p:spPr bwMode="auto">
                <a:xfrm>
                  <a:off x="390" y="797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3" name="Freeform 27"/>
                <p:cNvSpPr>
                  <a:spLocks noChangeAspect="1"/>
                </p:cNvSpPr>
                <p:nvPr/>
              </p:nvSpPr>
              <p:spPr bwMode="auto">
                <a:xfrm>
                  <a:off x="390" y="830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4" name="Freeform 28"/>
                <p:cNvSpPr>
                  <a:spLocks noChangeAspect="1"/>
                </p:cNvSpPr>
                <p:nvPr/>
              </p:nvSpPr>
              <p:spPr bwMode="auto">
                <a:xfrm>
                  <a:off x="390" y="864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5" name="Freeform 29"/>
                <p:cNvSpPr>
                  <a:spLocks noChangeAspect="1"/>
                </p:cNvSpPr>
                <p:nvPr/>
              </p:nvSpPr>
              <p:spPr bwMode="auto">
                <a:xfrm>
                  <a:off x="390" y="897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6" name="Freeform 30"/>
                <p:cNvSpPr>
                  <a:spLocks noChangeAspect="1"/>
                </p:cNvSpPr>
                <p:nvPr/>
              </p:nvSpPr>
              <p:spPr bwMode="auto">
                <a:xfrm>
                  <a:off x="390" y="929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7" name="Freeform 31"/>
                <p:cNvSpPr>
                  <a:spLocks noChangeAspect="1"/>
                </p:cNvSpPr>
                <p:nvPr/>
              </p:nvSpPr>
              <p:spPr bwMode="auto">
                <a:xfrm>
                  <a:off x="390" y="962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88" name="Freeform 32"/>
                <p:cNvSpPr>
                  <a:spLocks noChangeAspect="1"/>
                </p:cNvSpPr>
                <p:nvPr/>
              </p:nvSpPr>
              <p:spPr bwMode="auto">
                <a:xfrm>
                  <a:off x="390" y="995"/>
                  <a:ext cx="121" cy="166"/>
                </a:xfrm>
                <a:custGeom>
                  <a:avLst/>
                  <a:gdLst/>
                  <a:ahLst/>
                  <a:cxnLst>
                    <a:cxn ang="0">
                      <a:pos x="726" y="0"/>
                    </a:cxn>
                    <a:cxn ang="0">
                      <a:pos x="0" y="998"/>
                    </a:cxn>
                    <a:cxn ang="0">
                      <a:pos x="0" y="816"/>
                    </a:cxn>
                    <a:cxn ang="0">
                      <a:pos x="726" y="0"/>
                    </a:cxn>
                  </a:cxnLst>
                  <a:rect l="0" t="0" r="r" b="b"/>
                  <a:pathLst>
                    <a:path w="726" h="998">
                      <a:moveTo>
                        <a:pt x="726" y="0"/>
                      </a:moveTo>
                      <a:lnTo>
                        <a:pt x="0" y="998"/>
                      </a:lnTo>
                      <a:lnTo>
                        <a:pt x="0" y="81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rgbClr val="0093DC"/>
                </a:solidFill>
                <a:ln w="9525" cap="flat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3089" name="Text Box 33"/>
              <p:cNvSpPr txBox="1">
                <a:spLocks noChangeArrowheads="1"/>
              </p:cNvSpPr>
              <p:nvPr/>
            </p:nvSpPr>
            <p:spPr bwMode="auto">
              <a:xfrm>
                <a:off x="385" y="0"/>
                <a:ext cx="1977" cy="4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3600" b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黑体" pitchFamily="49" charset="-122"/>
                    <a:sym typeface="Wingdings" pitchFamily="2" charset="2"/>
                  </a:rPr>
                  <a:t>不等式的性质</a:t>
                </a:r>
                <a:endPara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sym typeface="Wingdings" pitchFamily="2" charset="2"/>
                </a:endParaRPr>
              </a:p>
            </p:txBody>
          </p:sp>
        </p:grpSp>
      </p:grpSp>
      <p:pic>
        <p:nvPicPr>
          <p:cNvPr id="173092" name="Picture 36" descr="dh05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013" y="5373688"/>
            <a:ext cx="792162" cy="466725"/>
          </a:xfrm>
          <a:prstGeom prst="rect">
            <a:avLst/>
          </a:prstGeom>
          <a:noFill/>
        </p:spPr>
      </p:pic>
      <p:sp>
        <p:nvSpPr>
          <p:cNvPr id="173094" name="WordArt 38"/>
          <p:cNvSpPr>
            <a:spLocks noChangeArrowheads="1" noChangeShapeType="1" noTextEdit="1"/>
          </p:cNvSpPr>
          <p:nvPr/>
        </p:nvSpPr>
        <p:spPr bwMode="auto">
          <a:xfrm rot="341507">
            <a:off x="673100" y="1793875"/>
            <a:ext cx="2159000" cy="935038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思考一下</a:t>
            </a:r>
          </a:p>
        </p:txBody>
      </p:sp>
      <p:sp>
        <p:nvSpPr>
          <p:cNvPr id="173095" name="Text Box 39"/>
          <p:cNvSpPr txBox="1">
            <a:spLocks noChangeArrowheads="1"/>
          </p:cNvSpPr>
          <p:nvPr/>
        </p:nvSpPr>
        <p:spPr bwMode="auto">
          <a:xfrm>
            <a:off x="2771775" y="1916113"/>
            <a:ext cx="43926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2800">
              <a:ea typeface=""/>
            </a:endParaRPr>
          </a:p>
        </p:txBody>
      </p:sp>
      <p:sp>
        <p:nvSpPr>
          <p:cNvPr id="173096" name="Text Box 40"/>
          <p:cNvSpPr txBox="1">
            <a:spLocks noChangeArrowheads="1"/>
          </p:cNvSpPr>
          <p:nvPr/>
        </p:nvSpPr>
        <p:spPr bwMode="auto">
          <a:xfrm>
            <a:off x="1116013" y="3213100"/>
            <a:ext cx="640873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CC00FF"/>
                </a:solidFill>
                <a:ea typeface="隶书" pitchFamily="49" charset="-122"/>
              </a:rPr>
              <a:t>等式具有那些性质？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CC00FF"/>
                </a:solidFill>
                <a:ea typeface="隶书" pitchFamily="49" charset="-122"/>
              </a:rPr>
              <a:t>不等式是否具有这些的性质？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4" grpId="0" animBg="1"/>
      <p:bldP spid="1730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27088" y="536575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+2=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en-US" altLang="zh-CN" sz="4400" b="1" dirty="0">
                <a:latin typeface="Times New Roman" pitchFamily="18" charset="0"/>
              </a:rPr>
              <a:t>+2,   </a:t>
            </a:r>
            <a:r>
              <a:rPr kumimoji="1" lang="en-US" altLang="zh-CN" sz="4400" b="1" dirty="0" smtClean="0">
                <a:latin typeface="Times New Roman" pitchFamily="18" charset="0"/>
              </a:rPr>
              <a:t> </a:t>
            </a:r>
            <a:r>
              <a:rPr kumimoji="1" lang="zh-CN" altLang="en-US" sz="4400" b="1" dirty="0" smtClean="0">
                <a:latin typeface="Times New Roman" pitchFamily="18" charset="0"/>
              </a:rPr>
              <a:t>你</a:t>
            </a:r>
            <a:r>
              <a:rPr kumimoji="1" lang="zh-CN" altLang="en-US" sz="4400" b="1" dirty="0">
                <a:latin typeface="Times New Roman" pitchFamily="18" charset="0"/>
              </a:rPr>
              <a:t>能得到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=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27088" y="2420938"/>
            <a:ext cx="8316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</a:t>
            </a:r>
            <a:r>
              <a:rPr kumimoji="1" lang="en-US" altLang="zh-CN" sz="4400" b="1" dirty="0">
                <a:latin typeface="Times New Roman" pitchFamily="18" charset="0"/>
              </a:rPr>
              <a:t>0.5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=0.5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en-US" altLang="zh-CN" sz="4400" b="1" dirty="0">
                <a:latin typeface="Times New Roman" pitchFamily="18" charset="0"/>
              </a:rPr>
              <a:t>,   </a:t>
            </a:r>
            <a:r>
              <a:rPr kumimoji="1" lang="zh-CN" altLang="en-US" sz="4400" b="1" dirty="0">
                <a:latin typeface="Times New Roman" pitchFamily="18" charset="0"/>
              </a:rPr>
              <a:t>你能得到</a:t>
            </a:r>
            <a:r>
              <a:rPr kumimoji="1" lang="en-US" altLang="zh-CN" sz="4400" b="1" i="1" dirty="0">
                <a:latin typeface="Times New Roman" pitchFamily="18" charset="0"/>
              </a:rPr>
              <a:t>a=b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55650" y="3357563"/>
            <a:ext cx="79549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 </a:t>
            </a:r>
            <a:r>
              <a:rPr kumimoji="1" lang="en-US" altLang="zh-CN" sz="4400" b="1" dirty="0">
                <a:latin typeface="Times New Roman" pitchFamily="18" charset="0"/>
              </a:rPr>
              <a:t>-2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= -2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en-US" altLang="zh-CN" sz="4400" b="1" dirty="0">
                <a:latin typeface="Times New Roman" pitchFamily="18" charset="0"/>
              </a:rPr>
              <a:t>,   </a:t>
            </a:r>
            <a:r>
              <a:rPr kumimoji="1" lang="en-US" altLang="zh-CN" sz="4400" b="1" dirty="0" smtClean="0">
                <a:latin typeface="Times New Roman" pitchFamily="18" charset="0"/>
              </a:rPr>
              <a:t>  </a:t>
            </a:r>
            <a:r>
              <a:rPr kumimoji="1" lang="zh-CN" altLang="en-US" sz="4400" b="1" dirty="0" smtClean="0">
                <a:latin typeface="Times New Roman" pitchFamily="18" charset="0"/>
              </a:rPr>
              <a:t>你</a:t>
            </a:r>
            <a:r>
              <a:rPr kumimoji="1" lang="zh-CN" altLang="en-US" sz="4400" b="1" dirty="0">
                <a:latin typeface="Times New Roman" pitchFamily="18" charset="0"/>
              </a:rPr>
              <a:t>能得到</a:t>
            </a:r>
            <a:r>
              <a:rPr kumimoji="1" lang="en-US" altLang="zh-CN" sz="4400" b="1" i="1" dirty="0">
                <a:latin typeface="Times New Roman" pitchFamily="18" charset="0"/>
              </a:rPr>
              <a:t>a=b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7705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-2=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en-US" altLang="zh-CN" sz="4400" b="1" dirty="0">
                <a:latin typeface="Times New Roman" pitchFamily="18" charset="0"/>
              </a:rPr>
              <a:t>-2,   </a:t>
            </a:r>
            <a:r>
              <a:rPr kumimoji="1" lang="en-US" altLang="zh-CN" sz="4400" b="1" dirty="0" smtClean="0">
                <a:latin typeface="Times New Roman" pitchFamily="18" charset="0"/>
              </a:rPr>
              <a:t>   </a:t>
            </a:r>
            <a:r>
              <a:rPr kumimoji="1" lang="zh-CN" altLang="en-US" sz="4400" b="1" dirty="0" smtClean="0">
                <a:latin typeface="Times New Roman" pitchFamily="18" charset="0"/>
              </a:rPr>
              <a:t>你</a:t>
            </a:r>
            <a:r>
              <a:rPr kumimoji="1" lang="zh-CN" altLang="en-US" sz="4400" b="1" dirty="0">
                <a:latin typeface="Times New Roman" pitchFamily="18" charset="0"/>
              </a:rPr>
              <a:t>能得到</a:t>
            </a:r>
            <a:r>
              <a:rPr kumimoji="1" lang="en-US" altLang="zh-CN" sz="4400" b="1" i="1" dirty="0">
                <a:latin typeface="Times New Roman" pitchFamily="18" charset="0"/>
              </a:rPr>
              <a:t>a</a:t>
            </a:r>
            <a:r>
              <a:rPr kumimoji="1" lang="en-US" altLang="zh-CN" sz="4400" b="1" dirty="0">
                <a:latin typeface="Times New Roman" pitchFamily="18" charset="0"/>
              </a:rPr>
              <a:t>=</a:t>
            </a:r>
            <a:r>
              <a:rPr kumimoji="1" lang="en-US" altLang="zh-CN" sz="4400" b="1" i="1" dirty="0">
                <a:latin typeface="Times New Roman" pitchFamily="18" charset="0"/>
              </a:rPr>
              <a:t>b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55575" y="4292600"/>
            <a:ext cx="8101087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</a:t>
            </a:r>
            <a:r>
              <a:rPr kumimoji="1" lang="en-US" altLang="zh-CN" sz="4400" b="1" i="1" dirty="0">
                <a:latin typeface="Times New Roman" pitchFamily="18" charset="0"/>
              </a:rPr>
              <a:t>a=b</a:t>
            </a:r>
            <a:r>
              <a:rPr kumimoji="1" lang="en-US" altLang="zh-CN" sz="4400" b="1" dirty="0" smtClean="0">
                <a:latin typeface="Times New Roman" pitchFamily="18" charset="0"/>
              </a:rPr>
              <a:t>,              </a:t>
            </a:r>
            <a:r>
              <a:rPr kumimoji="1" lang="zh-CN" altLang="en-US" sz="4400" b="1" dirty="0" smtClean="0">
                <a:latin typeface="Times New Roman" pitchFamily="18" charset="0"/>
              </a:rPr>
              <a:t>你</a:t>
            </a:r>
            <a:r>
              <a:rPr kumimoji="1" lang="zh-CN" altLang="en-US" sz="4400" b="1" dirty="0">
                <a:latin typeface="Times New Roman" pitchFamily="18" charset="0"/>
              </a:rPr>
              <a:t>能得到</a:t>
            </a:r>
            <a:r>
              <a:rPr kumimoji="1" lang="en-US" altLang="zh-CN" sz="4400" b="1" i="1" dirty="0">
                <a:latin typeface="Times New Roman" pitchFamily="18" charset="0"/>
              </a:rPr>
              <a:t>b=a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27584" y="5229225"/>
            <a:ext cx="7848872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latin typeface="Times New Roman" pitchFamily="18" charset="0"/>
              </a:rPr>
              <a:t>由</a:t>
            </a:r>
            <a:r>
              <a:rPr kumimoji="1" lang="en-US" altLang="zh-CN" sz="4400" b="1" i="1" dirty="0">
                <a:latin typeface="Times New Roman" pitchFamily="18" charset="0"/>
              </a:rPr>
              <a:t>a=b</a:t>
            </a:r>
            <a:r>
              <a:rPr kumimoji="1" lang="en-US" altLang="zh-CN" sz="4400" b="1" dirty="0" smtClean="0">
                <a:latin typeface="Times New Roman" pitchFamily="18" charset="0"/>
              </a:rPr>
              <a:t>, </a:t>
            </a:r>
            <a:r>
              <a:rPr kumimoji="1" lang="en-US" altLang="zh-CN" sz="4400" b="1" i="1" dirty="0" smtClean="0">
                <a:latin typeface="Times New Roman" pitchFamily="18" charset="0"/>
              </a:rPr>
              <a:t>b=c</a:t>
            </a:r>
            <a:r>
              <a:rPr kumimoji="1" lang="en-US" altLang="zh-CN" sz="4400" b="1" dirty="0" smtClean="0">
                <a:latin typeface="Times New Roman" pitchFamily="18" charset="0"/>
              </a:rPr>
              <a:t>,      </a:t>
            </a:r>
            <a:r>
              <a:rPr kumimoji="1" lang="zh-CN" altLang="en-US" sz="4400" b="1" dirty="0" smtClean="0">
                <a:latin typeface="Times New Roman" pitchFamily="18" charset="0"/>
              </a:rPr>
              <a:t>你</a:t>
            </a:r>
            <a:r>
              <a:rPr kumimoji="1" lang="zh-CN" altLang="en-US" sz="4400" b="1" dirty="0">
                <a:latin typeface="Times New Roman" pitchFamily="18" charset="0"/>
              </a:rPr>
              <a:t>能得到</a:t>
            </a:r>
            <a:r>
              <a:rPr kumimoji="1" lang="en-US" altLang="zh-CN" sz="4400" b="1" i="1" dirty="0">
                <a:latin typeface="Times New Roman" pitchFamily="18" charset="0"/>
              </a:rPr>
              <a:t>a=c</a:t>
            </a:r>
            <a:r>
              <a:rPr kumimoji="1" lang="zh-CN" altLang="en-US" sz="4400" b="1" dirty="0">
                <a:latin typeface="Times New Roman" pitchFamily="18" charset="0"/>
              </a:rPr>
              <a:t>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3" grpId="0" autoUpdateAnimBg="0"/>
      <p:bldP spid="29704" grpId="0"/>
      <p:bldP spid="297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9914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    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</a:rPr>
              <a:t>等式基本性质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1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等式的两边都加上（或减去）同一个整式，等式仍旧成立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8313" y="3213100"/>
            <a:ext cx="79914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</a:rPr>
              <a:t>等式基本性质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</a:rPr>
              <a:t>2</a:t>
            </a:r>
            <a:r>
              <a:rPr kumimoji="1" lang="zh-CN" altLang="en-US" sz="3600" b="1" dirty="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等式的两边都乘以（或除以）同一个不为</a:t>
            </a:r>
            <a:r>
              <a:rPr kumimoji="1" lang="en-US" altLang="zh-CN" sz="3600" b="1" dirty="0">
                <a:latin typeface="Times New Roman" pitchFamily="18" charset="0"/>
              </a:rPr>
              <a:t>0</a:t>
            </a:r>
            <a:r>
              <a:rPr kumimoji="1" lang="zh-CN" altLang="en-US" sz="3600" b="1" dirty="0">
                <a:latin typeface="Times New Roman" pitchFamily="18" charset="0"/>
              </a:rPr>
              <a:t>的数，等式仍旧成立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00113" y="2349500"/>
            <a:ext cx="734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itchFamily="18" charset="0"/>
              </a:rPr>
              <a:t>如果</a:t>
            </a:r>
            <a:r>
              <a:rPr kumimoji="1" lang="en-US" altLang="zh-CN" sz="3600" i="1" dirty="0">
                <a:latin typeface="Times New Roman" pitchFamily="18" charset="0"/>
              </a:rPr>
              <a:t>a=b</a:t>
            </a:r>
            <a:r>
              <a:rPr kumimoji="1" lang="en-US" altLang="zh-CN" sz="3600" dirty="0">
                <a:latin typeface="Times New Roman" pitchFamily="18" charset="0"/>
              </a:rPr>
              <a:t>,</a:t>
            </a:r>
            <a:r>
              <a:rPr lang="zh-CN" altLang="en-US" sz="3600" dirty="0">
                <a:latin typeface="Times New Roman" pitchFamily="18" charset="0"/>
              </a:rPr>
              <a:t>那么</a:t>
            </a:r>
            <a:r>
              <a:rPr kumimoji="1" lang="en-US" altLang="zh-CN" sz="3600" i="1" dirty="0" err="1">
                <a:latin typeface="Times New Roman" pitchFamily="18" charset="0"/>
              </a:rPr>
              <a:t>a</a:t>
            </a:r>
            <a:r>
              <a:rPr kumimoji="1" lang="en-US" altLang="en-US" sz="3600" dirty="0" err="1">
                <a:latin typeface="Times New Roman" pitchFamily="18" charset="0"/>
              </a:rPr>
              <a:t>±</a:t>
            </a:r>
            <a:r>
              <a:rPr kumimoji="1" lang="en-US" altLang="zh-CN" sz="3600" i="1" dirty="0" err="1">
                <a:latin typeface="Times New Roman" pitchFamily="18" charset="0"/>
              </a:rPr>
              <a:t>c</a:t>
            </a:r>
            <a:r>
              <a:rPr kumimoji="1" lang="en-US" altLang="zh-CN" sz="3600" dirty="0">
                <a:latin typeface="Times New Roman" pitchFamily="18" charset="0"/>
              </a:rPr>
              <a:t>=</a:t>
            </a:r>
            <a:r>
              <a:rPr kumimoji="1" lang="en-US" altLang="zh-CN" sz="3600" i="1" dirty="0" err="1">
                <a:latin typeface="Times New Roman" pitchFamily="18" charset="0"/>
              </a:rPr>
              <a:t>b</a:t>
            </a:r>
            <a:r>
              <a:rPr kumimoji="1" lang="en-US" altLang="en-US" sz="3600" dirty="0" err="1">
                <a:latin typeface="Times New Roman" pitchFamily="18" charset="0"/>
              </a:rPr>
              <a:t>±</a:t>
            </a:r>
            <a:r>
              <a:rPr kumimoji="1" lang="en-US" altLang="zh-CN" sz="3600" i="1" dirty="0" err="1">
                <a:latin typeface="Times New Roman" pitchFamily="18" charset="0"/>
              </a:rPr>
              <a:t>c</a:t>
            </a:r>
            <a:endParaRPr kumimoji="1" lang="en-US" altLang="zh-CN" sz="3600" i="1" dirty="0">
              <a:latin typeface="Times New Roman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11188" y="5445125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itchFamily="18" charset="0"/>
              </a:rPr>
              <a:t>如果</a:t>
            </a:r>
            <a:r>
              <a:rPr kumimoji="1" lang="en-US" altLang="zh-CN" sz="3600" i="1" dirty="0">
                <a:latin typeface="Times New Roman" pitchFamily="18" charset="0"/>
              </a:rPr>
              <a:t>a=b</a:t>
            </a:r>
            <a:r>
              <a:rPr kumimoji="1" lang="en-US" altLang="zh-CN" sz="3600" dirty="0">
                <a:latin typeface="Times New Roman" pitchFamily="18" charset="0"/>
              </a:rPr>
              <a:t>,</a:t>
            </a:r>
            <a:r>
              <a:rPr lang="zh-CN" altLang="en-US" sz="3600" dirty="0">
                <a:latin typeface="Times New Roman" pitchFamily="18" charset="0"/>
              </a:rPr>
              <a:t>那么</a:t>
            </a:r>
            <a:r>
              <a:rPr kumimoji="1" lang="en-US" altLang="zh-CN" sz="3600" i="1" dirty="0">
                <a:latin typeface="Times New Roman" pitchFamily="18" charset="0"/>
              </a:rPr>
              <a:t>ac=</a:t>
            </a:r>
            <a:r>
              <a:rPr kumimoji="1" lang="en-US" altLang="zh-CN" sz="3600" i="1" dirty="0" err="1">
                <a:latin typeface="Times New Roman" pitchFamily="18" charset="0"/>
              </a:rPr>
              <a:t>bc</a:t>
            </a:r>
            <a:r>
              <a:rPr kumimoji="1" lang="zh-CN" altLang="en-US" sz="3600" dirty="0">
                <a:latin typeface="Times New Roman" pitchFamily="18" charset="0"/>
              </a:rPr>
              <a:t>或            （</a:t>
            </a:r>
            <a:r>
              <a:rPr kumimoji="1" lang="en-US" altLang="zh-CN" sz="3600" i="1" dirty="0">
                <a:solidFill>
                  <a:srgbClr val="FF00FF"/>
                </a:solidFill>
                <a:latin typeface="Times New Roman" pitchFamily="18" charset="0"/>
              </a:rPr>
              <a:t>c</a:t>
            </a:r>
            <a:r>
              <a:rPr kumimoji="1" lang="en-US" altLang="zh-CN" sz="3600" dirty="0">
                <a:solidFill>
                  <a:srgbClr val="FF00FF"/>
                </a:solidFill>
                <a:latin typeface="Times New Roman" pitchFamily="18" charset="0"/>
              </a:rPr>
              <a:t>≠0</a:t>
            </a:r>
            <a:r>
              <a:rPr kumimoji="1" lang="zh-CN" altLang="en-US" sz="3600" dirty="0">
                <a:latin typeface="Times New Roman" pitchFamily="18" charset="0"/>
              </a:rPr>
              <a:t>），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5076825" y="5157788"/>
          <a:ext cx="1512888" cy="1182687"/>
        </p:xfrm>
        <a:graphic>
          <a:graphicData uri="http://schemas.openxmlformats.org/presentationml/2006/ole">
            <p:oleObj spid="_x0000_s25608" name="公式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  <p:bldP spid="25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6191250" cy="808038"/>
          </a:xfrm>
        </p:spPr>
        <p:txBody>
          <a:bodyPr/>
          <a:lstStyle/>
          <a:p>
            <a:pPr algn="l"/>
            <a:r>
              <a:rPr kumimoji="1" lang="zh-CN" altLang="en-US" sz="3600" b="1">
                <a:solidFill>
                  <a:srgbClr val="FF00FF"/>
                </a:solidFill>
              </a:rPr>
              <a:t>等式基本性质</a:t>
            </a:r>
            <a:r>
              <a:rPr kumimoji="1" lang="en-US" altLang="zh-CN" sz="3600" b="1">
                <a:solidFill>
                  <a:srgbClr val="FF00FF"/>
                </a:solidFill>
              </a:rPr>
              <a:t>3</a:t>
            </a:r>
            <a:r>
              <a:rPr kumimoji="1" lang="zh-CN" altLang="en-US" sz="3600" b="1">
                <a:solidFill>
                  <a:srgbClr val="FF00FF"/>
                </a:solidFill>
              </a:rPr>
              <a:t>（对称性）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420938"/>
            <a:ext cx="6192291" cy="5762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如果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		</a:t>
            </a:r>
            <a:r>
              <a:rPr lang="zh-CN" altLang="en-US" dirty="0" smtClean="0">
                <a:latin typeface="Times New Roman" pitchFamily="18" charset="0"/>
              </a:rPr>
              <a:t>那么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endParaRPr lang="zh-CN" altLang="en-US" sz="2800" dirty="0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827088" y="3644900"/>
            <a:ext cx="6048375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FF"/>
                </a:solidFill>
                <a:latin typeface="Comic Sans MS" pitchFamily="66" charset="0"/>
              </a:rPr>
              <a:t>等式基本性质</a:t>
            </a:r>
            <a:r>
              <a:rPr kumimoji="1" lang="en-US" altLang="zh-CN" sz="3600" b="1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kumimoji="1" lang="zh-CN" altLang="en-US" sz="3600" b="1">
                <a:solidFill>
                  <a:srgbClr val="FF00FF"/>
                </a:solidFill>
                <a:latin typeface="Comic Sans MS" pitchFamily="66" charset="0"/>
              </a:rPr>
              <a:t>（传递性）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116013" y="5013325"/>
            <a:ext cx="60482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itchFamily="18" charset="0"/>
              </a:rPr>
              <a:t>如果</a:t>
            </a:r>
            <a:r>
              <a:rPr lang="en-US" altLang="zh-CN" sz="3200" i="1" dirty="0" smtClean="0">
                <a:latin typeface="Times New Roman" pitchFamily="18" charset="0"/>
              </a:rPr>
              <a:t>a=b,  b=c,		</a:t>
            </a:r>
            <a:r>
              <a:rPr lang="zh-CN" altLang="en-US" sz="3200" dirty="0" smtClean="0">
                <a:latin typeface="Times New Roman" pitchFamily="18" charset="0"/>
              </a:rPr>
              <a:t>那么</a:t>
            </a:r>
            <a:r>
              <a:rPr lang="en-US" altLang="zh-CN" sz="3200" i="1" dirty="0">
                <a:latin typeface="Times New Roman" pitchFamily="18" charset="0"/>
              </a:rPr>
              <a:t>a=c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1669</Words>
  <Application>Microsoft Office PowerPoint</Application>
  <PresentationFormat>全屏显示(4:3)</PresentationFormat>
  <Paragraphs>230</Paragraphs>
  <Slides>29</Slides>
  <Notes>4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默认设计模板</vt:lpstr>
      <vt:lpstr>公式</vt:lpstr>
      <vt:lpstr>Equation</vt:lpstr>
      <vt:lpstr>Microsoft 公式 3.0</vt:lpstr>
      <vt:lpstr>幻灯片 1</vt:lpstr>
      <vt:lpstr>不相等  处处可见</vt:lpstr>
      <vt:lpstr>问题1：雷电的温度大约是28000℃，比太阳表面温度的4.5倍还要高。设太阳表面温度为t℃，那么t应该满足怎样的关系式？</vt:lpstr>
      <vt:lpstr>不等式的定义</vt:lpstr>
      <vt:lpstr>判断下列式子是不是不等式：</vt:lpstr>
      <vt:lpstr>幻灯片 6</vt:lpstr>
      <vt:lpstr>幻灯片 7</vt:lpstr>
      <vt:lpstr>幻灯片 8</vt:lpstr>
      <vt:lpstr>等式基本性质3（对称性）</vt:lpstr>
      <vt:lpstr>幻灯片 10</vt:lpstr>
      <vt:lpstr>幻灯片 11</vt:lpstr>
      <vt:lpstr>幻灯片 12</vt:lpstr>
      <vt:lpstr>幻灯片 13</vt:lpstr>
      <vt:lpstr>幻灯片 14</vt:lpstr>
      <vt:lpstr>幻灯片 15</vt:lpstr>
      <vt:lpstr>思考:不等式具有对称性和传递性吗?</vt:lpstr>
      <vt:lpstr>不等式的对称性:</vt:lpstr>
      <vt:lpstr>幻灯片 18</vt:lpstr>
      <vt:lpstr>幻灯片 19</vt:lpstr>
      <vt:lpstr>幻灯片 20</vt:lpstr>
      <vt:lpstr>幻灯片 21</vt:lpstr>
      <vt:lpstr>幻灯片 22</vt:lpstr>
      <vt:lpstr>幻灯片 23</vt:lpstr>
      <vt:lpstr>填空: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www.dearedu.com</dc:title>
  <dc:subject>www.dearedu.com</dc:subject>
  <dc:creator>www.dearedu.com</dc:creator>
  <cp:keywords>www.dearedu.com</cp:keywords>
  <dc:description>www.dearedu.com</dc:description>
  <cp:lastModifiedBy>刘</cp:lastModifiedBy>
  <cp:revision>22</cp:revision>
  <cp:lastPrinted>1601-01-01T00:00:00Z</cp:lastPrinted>
  <dcterms:created xsi:type="dcterms:W3CDTF">2005-04-17T02:14:30Z</dcterms:created>
  <dcterms:modified xsi:type="dcterms:W3CDTF">2013-03-30T01:36:59Z</dcterms:modified>
  <cp:category>www.dearedu.com</cp:category>
</cp:coreProperties>
</file>