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76" r:id="rId16"/>
    <p:sldId id="268" r:id="rId17"/>
    <p:sldId id="283" r:id="rId18"/>
    <p:sldId id="269" r:id="rId19"/>
    <p:sldId id="284" r:id="rId20"/>
    <p:sldId id="285" r:id="rId21"/>
    <p:sldId id="270" r:id="rId22"/>
    <p:sldId id="271" r:id="rId23"/>
    <p:sldId id="277" r:id="rId24"/>
    <p:sldId id="272" r:id="rId25"/>
    <p:sldId id="273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6" autoAdjust="0"/>
  </p:normalViewPr>
  <p:slideViewPr>
    <p:cSldViewPr>
      <p:cViewPr>
        <p:scale>
          <a:sx n="40" d="100"/>
          <a:sy n="40" d="100"/>
        </p:scale>
        <p:origin x="-83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5C216-6F36-49BD-9C75-A0DD281A81C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DBE3F608-0C59-402A-8490-96B8B13D6A8B}">
      <dgm:prSet phldrT="[文本]"/>
      <dgm:spPr/>
      <dgm:t>
        <a:bodyPr/>
        <a:lstStyle/>
        <a:p>
          <a:r>
            <a:rPr lang="zh-CN" altLang="en-US" dirty="0" smtClean="0"/>
            <a:t>谢谢</a:t>
          </a:r>
          <a:endParaRPr lang="zh-CN" altLang="en-US" dirty="0"/>
        </a:p>
      </dgm:t>
    </dgm:pt>
    <dgm:pt modelId="{6E9A4306-B852-4D16-AE18-85A224BD04A9}" type="parTrans" cxnId="{3AFB093D-0D89-40D9-8598-A89003075EBC}">
      <dgm:prSet/>
      <dgm:spPr/>
    </dgm:pt>
    <dgm:pt modelId="{65283A53-1323-4A6C-94F9-5234D955636D}" type="sibTrans" cxnId="{3AFB093D-0D89-40D9-8598-A89003075EBC}">
      <dgm:prSet/>
      <dgm:spPr/>
    </dgm:pt>
    <dgm:pt modelId="{D03FD365-8BEF-42D4-A110-AFD21D976A92}">
      <dgm:prSet phldrT="[文本]"/>
      <dgm:spPr/>
      <dgm:t>
        <a:bodyPr/>
        <a:lstStyle/>
        <a:p>
          <a:r>
            <a:rPr lang="en-US" altLang="zh-CN" dirty="0" smtClean="0"/>
            <a:t>thanks</a:t>
          </a:r>
          <a:endParaRPr lang="zh-CN" altLang="en-US" dirty="0"/>
        </a:p>
      </dgm:t>
    </dgm:pt>
    <dgm:pt modelId="{959E25CE-5142-4E25-9EA5-236C1009A296}" type="parTrans" cxnId="{24C022AF-F6ED-4243-A303-F78BA6847E18}">
      <dgm:prSet/>
      <dgm:spPr/>
    </dgm:pt>
    <dgm:pt modelId="{00C30AC7-0EBE-4812-8712-06B832626048}" type="sibTrans" cxnId="{24C022AF-F6ED-4243-A303-F78BA6847E18}">
      <dgm:prSet/>
      <dgm:spPr/>
    </dgm:pt>
    <dgm:pt modelId="{ED97DFC6-DF33-4024-8608-F8FB9341EF52}">
      <dgm:prSet phldrT="[文本]"/>
      <dgm:spPr/>
      <dgm:t>
        <a:bodyPr/>
        <a:lstStyle/>
        <a:p>
          <a:r>
            <a:rPr lang="zh-CN" altLang="en-US" dirty="0" smtClean="0"/>
            <a:t>再见</a:t>
          </a:r>
          <a:endParaRPr lang="zh-CN" altLang="en-US" dirty="0"/>
        </a:p>
      </dgm:t>
    </dgm:pt>
    <dgm:pt modelId="{B3F5390F-8A4B-4E35-894B-ABD87F014915}" type="parTrans" cxnId="{A9859C58-DA6E-46B8-9364-3448DBDF8406}">
      <dgm:prSet/>
      <dgm:spPr/>
    </dgm:pt>
    <dgm:pt modelId="{92740348-2B69-467E-94BE-2A04E2DE08E9}" type="sibTrans" cxnId="{A9859C58-DA6E-46B8-9364-3448DBDF8406}">
      <dgm:prSet/>
      <dgm:spPr/>
    </dgm:pt>
    <dgm:pt modelId="{B7AA8A20-8971-45C4-B361-78D1200E8C57}" type="pres">
      <dgm:prSet presAssocID="{C325C216-6F36-49BD-9C75-A0DD281A81C9}" presName="Name0" presStyleCnt="0">
        <dgm:presLayoutVars>
          <dgm:dir/>
          <dgm:animLvl val="lvl"/>
          <dgm:resizeHandles val="exact"/>
        </dgm:presLayoutVars>
      </dgm:prSet>
      <dgm:spPr/>
    </dgm:pt>
    <dgm:pt modelId="{D7E75B0F-1AD9-4FAB-84F8-5C10B9794CEE}" type="pres">
      <dgm:prSet presAssocID="{DBE3F608-0C59-402A-8490-96B8B13D6A8B}" presName="Name8" presStyleCnt="0"/>
      <dgm:spPr/>
    </dgm:pt>
    <dgm:pt modelId="{3BEBBE7B-A3A1-4363-AF36-5D34749F121B}" type="pres">
      <dgm:prSet presAssocID="{DBE3F608-0C59-402A-8490-96B8B13D6A8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BA5F0-EC7E-4C46-96EA-01F9987E03F9}" type="pres">
      <dgm:prSet presAssocID="{DBE3F608-0C59-402A-8490-96B8B13D6A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FFE77-7144-478B-8524-A09D8025DE1A}" type="pres">
      <dgm:prSet presAssocID="{D03FD365-8BEF-42D4-A110-AFD21D976A92}" presName="Name8" presStyleCnt="0"/>
      <dgm:spPr/>
    </dgm:pt>
    <dgm:pt modelId="{44DA4E8A-6FE0-4362-9721-13331317AD36}" type="pres">
      <dgm:prSet presAssocID="{D03FD365-8BEF-42D4-A110-AFD21D976A9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3D0D0D-31A2-4961-A778-52B6192138E1}" type="pres">
      <dgm:prSet presAssocID="{D03FD365-8BEF-42D4-A110-AFD21D976A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E0E68-FE46-4FBB-93C4-C48EC5DD03F3}" type="pres">
      <dgm:prSet presAssocID="{ED97DFC6-DF33-4024-8608-F8FB9341EF52}" presName="Name8" presStyleCnt="0"/>
      <dgm:spPr/>
    </dgm:pt>
    <dgm:pt modelId="{EBBB866B-6695-43EE-A910-DB9A5200D8F1}" type="pres">
      <dgm:prSet presAssocID="{ED97DFC6-DF33-4024-8608-F8FB9341EF5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67ACD-DC83-49CA-9902-AD19D0641E8D}" type="pres">
      <dgm:prSet presAssocID="{ED97DFC6-DF33-4024-8608-F8FB9341EF5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FB093D-0D89-40D9-8598-A89003075EBC}" srcId="{C325C216-6F36-49BD-9C75-A0DD281A81C9}" destId="{DBE3F608-0C59-402A-8490-96B8B13D6A8B}" srcOrd="0" destOrd="0" parTransId="{6E9A4306-B852-4D16-AE18-85A224BD04A9}" sibTransId="{65283A53-1323-4A6C-94F9-5234D955636D}"/>
    <dgm:cxn modelId="{D1602597-ADEA-4893-94A3-1A91F0DAE2DD}" type="presOf" srcId="{ED97DFC6-DF33-4024-8608-F8FB9341EF52}" destId="{EBBB866B-6695-43EE-A910-DB9A5200D8F1}" srcOrd="0" destOrd="0" presId="urn:microsoft.com/office/officeart/2005/8/layout/pyramid3"/>
    <dgm:cxn modelId="{894FCCA2-D880-4D9D-BE7F-88409B6D37B8}" type="presOf" srcId="{D03FD365-8BEF-42D4-A110-AFD21D976A92}" destId="{8F3D0D0D-31A2-4961-A778-52B6192138E1}" srcOrd="1" destOrd="0" presId="urn:microsoft.com/office/officeart/2005/8/layout/pyramid3"/>
    <dgm:cxn modelId="{24C022AF-F6ED-4243-A303-F78BA6847E18}" srcId="{C325C216-6F36-49BD-9C75-A0DD281A81C9}" destId="{D03FD365-8BEF-42D4-A110-AFD21D976A92}" srcOrd="1" destOrd="0" parTransId="{959E25CE-5142-4E25-9EA5-236C1009A296}" sibTransId="{00C30AC7-0EBE-4812-8712-06B832626048}"/>
    <dgm:cxn modelId="{D33F50F6-AA1F-438E-B159-E8EDDA909C40}" type="presOf" srcId="{C325C216-6F36-49BD-9C75-A0DD281A81C9}" destId="{B7AA8A20-8971-45C4-B361-78D1200E8C57}" srcOrd="0" destOrd="0" presId="urn:microsoft.com/office/officeart/2005/8/layout/pyramid3"/>
    <dgm:cxn modelId="{A30AA8EE-C654-40E2-AE53-2180C4089FE4}" type="presOf" srcId="{D03FD365-8BEF-42D4-A110-AFD21D976A92}" destId="{44DA4E8A-6FE0-4362-9721-13331317AD36}" srcOrd="0" destOrd="0" presId="urn:microsoft.com/office/officeart/2005/8/layout/pyramid3"/>
    <dgm:cxn modelId="{A9859C58-DA6E-46B8-9364-3448DBDF8406}" srcId="{C325C216-6F36-49BD-9C75-A0DD281A81C9}" destId="{ED97DFC6-DF33-4024-8608-F8FB9341EF52}" srcOrd="2" destOrd="0" parTransId="{B3F5390F-8A4B-4E35-894B-ABD87F014915}" sibTransId="{92740348-2B69-467E-94BE-2A04E2DE08E9}"/>
    <dgm:cxn modelId="{06CE6724-B805-4918-B1A6-40D0DF64EE80}" type="presOf" srcId="{DBE3F608-0C59-402A-8490-96B8B13D6A8B}" destId="{FDBBA5F0-EC7E-4C46-96EA-01F9987E03F9}" srcOrd="1" destOrd="0" presId="urn:microsoft.com/office/officeart/2005/8/layout/pyramid3"/>
    <dgm:cxn modelId="{72D58255-9362-4A8C-9CE5-6DB2A23E8A5A}" type="presOf" srcId="{DBE3F608-0C59-402A-8490-96B8B13D6A8B}" destId="{3BEBBE7B-A3A1-4363-AF36-5D34749F121B}" srcOrd="0" destOrd="0" presId="urn:microsoft.com/office/officeart/2005/8/layout/pyramid3"/>
    <dgm:cxn modelId="{9849E58C-24BF-40F4-B762-28F100CE9900}" type="presOf" srcId="{ED97DFC6-DF33-4024-8608-F8FB9341EF52}" destId="{E8467ACD-DC83-49CA-9902-AD19D0641E8D}" srcOrd="1" destOrd="0" presId="urn:microsoft.com/office/officeart/2005/8/layout/pyramid3"/>
    <dgm:cxn modelId="{5C76A2D7-0C0D-4354-9CDD-EAC008CC20E4}" type="presParOf" srcId="{B7AA8A20-8971-45C4-B361-78D1200E8C57}" destId="{D7E75B0F-1AD9-4FAB-84F8-5C10B9794CEE}" srcOrd="0" destOrd="0" presId="urn:microsoft.com/office/officeart/2005/8/layout/pyramid3"/>
    <dgm:cxn modelId="{B0FD6955-8E5C-402D-B169-E311B8B391BE}" type="presParOf" srcId="{D7E75B0F-1AD9-4FAB-84F8-5C10B9794CEE}" destId="{3BEBBE7B-A3A1-4363-AF36-5D34749F121B}" srcOrd="0" destOrd="0" presId="urn:microsoft.com/office/officeart/2005/8/layout/pyramid3"/>
    <dgm:cxn modelId="{E44B4640-4DDC-4B1E-B93D-5FD895339B4D}" type="presParOf" srcId="{D7E75B0F-1AD9-4FAB-84F8-5C10B9794CEE}" destId="{FDBBA5F0-EC7E-4C46-96EA-01F9987E03F9}" srcOrd="1" destOrd="0" presId="urn:microsoft.com/office/officeart/2005/8/layout/pyramid3"/>
    <dgm:cxn modelId="{11CFBF00-32BC-4ED4-9E03-519B4834FCF1}" type="presParOf" srcId="{B7AA8A20-8971-45C4-B361-78D1200E8C57}" destId="{346FFE77-7144-478B-8524-A09D8025DE1A}" srcOrd="1" destOrd="0" presId="urn:microsoft.com/office/officeart/2005/8/layout/pyramid3"/>
    <dgm:cxn modelId="{52E6B0F5-B46F-4581-931D-E8277284E4C9}" type="presParOf" srcId="{346FFE77-7144-478B-8524-A09D8025DE1A}" destId="{44DA4E8A-6FE0-4362-9721-13331317AD36}" srcOrd="0" destOrd="0" presId="urn:microsoft.com/office/officeart/2005/8/layout/pyramid3"/>
    <dgm:cxn modelId="{44A78A1B-D876-4E1A-BF05-CA7000C7A36C}" type="presParOf" srcId="{346FFE77-7144-478B-8524-A09D8025DE1A}" destId="{8F3D0D0D-31A2-4961-A778-52B6192138E1}" srcOrd="1" destOrd="0" presId="urn:microsoft.com/office/officeart/2005/8/layout/pyramid3"/>
    <dgm:cxn modelId="{0B4DD4C2-3E7A-481F-8482-BCA88ABC59ED}" type="presParOf" srcId="{B7AA8A20-8971-45C4-B361-78D1200E8C57}" destId="{20FE0E68-FE46-4FBB-93C4-C48EC5DD03F3}" srcOrd="2" destOrd="0" presId="urn:microsoft.com/office/officeart/2005/8/layout/pyramid3"/>
    <dgm:cxn modelId="{22FCED4F-5BAE-46B4-BFED-9F4A3EB60139}" type="presParOf" srcId="{20FE0E68-FE46-4FBB-93C4-C48EC5DD03F3}" destId="{EBBB866B-6695-43EE-A910-DB9A5200D8F1}" srcOrd="0" destOrd="0" presId="urn:microsoft.com/office/officeart/2005/8/layout/pyramid3"/>
    <dgm:cxn modelId="{46AD1D84-BEFF-4C2D-94E3-5594F3AE06B6}" type="presParOf" srcId="{20FE0E68-FE46-4FBB-93C4-C48EC5DD03F3}" destId="{E8467ACD-DC83-49CA-9902-AD19D0641E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EBBE7B-A3A1-4363-AF36-5D34749F121B}">
      <dsp:nvSpPr>
        <dsp:cNvPr id="0" name=""/>
        <dsp:cNvSpPr/>
      </dsp:nvSpPr>
      <dsp:spPr>
        <a:xfrm rot="10800000">
          <a:off x="0" y="0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谢谢</a:t>
          </a:r>
          <a:endParaRPr lang="zh-CN" altLang="en-US" sz="6500" kern="1200" dirty="0"/>
        </a:p>
      </dsp:txBody>
      <dsp:txXfrm>
        <a:off x="1066799" y="0"/>
        <a:ext cx="3962400" cy="1354666"/>
      </dsp:txXfrm>
    </dsp:sp>
    <dsp:sp modelId="{44DA4E8A-6FE0-4362-9721-13331317AD36}">
      <dsp:nvSpPr>
        <dsp:cNvPr id="0" name=""/>
        <dsp:cNvSpPr/>
      </dsp:nvSpPr>
      <dsp:spPr>
        <a:xfrm rot="10800000"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thanks</a:t>
          </a:r>
          <a:endParaRPr lang="zh-CN" altLang="en-US" sz="6500" kern="1200" dirty="0"/>
        </a:p>
      </dsp:txBody>
      <dsp:txXfrm>
        <a:off x="1727199" y="1354666"/>
        <a:ext cx="2641600" cy="1354666"/>
      </dsp:txXfrm>
    </dsp:sp>
    <dsp:sp modelId="{EBBB866B-6695-43EE-A910-DB9A5200D8F1}">
      <dsp:nvSpPr>
        <dsp:cNvPr id="0" name=""/>
        <dsp:cNvSpPr/>
      </dsp:nvSpPr>
      <dsp:spPr>
        <a:xfrm rot="10800000">
          <a:off x="2032000" y="2709333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再见</a:t>
          </a:r>
          <a:endParaRPr lang="zh-CN" altLang="en-US" sz="6500" kern="1200" dirty="0"/>
        </a:p>
      </dsp:txBody>
      <dsp:txXfrm>
        <a:off x="2032000" y="2709333"/>
        <a:ext cx="20320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244A-7F1C-4C22-A004-104DFA0C545E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B0B8D-983D-4483-BA01-440D73875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</a:t>
            </a:r>
            <a:r>
              <a:rPr lang="en-US" altLang="zh-CN" dirty="0" smtClean="0"/>
              <a:t>2-3</a:t>
            </a:r>
            <a:r>
              <a:rPr lang="zh-CN" altLang="en-US" smtClean="0"/>
              <a:t>节课完成分数与循环小数，重点讲解如何发现规律、构造裂和或裂差、掌握约数和单位分数、理解循环小数的无限性和分数的本质关系、熟练用分数解决循环小数的四则运算。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初看无从下手，巧妙设置比较数</a:t>
            </a:r>
            <a:r>
              <a:rPr lang="en-US" altLang="zh-CN" dirty="0" smtClean="0"/>
              <a:t>B=2/3</a:t>
            </a:r>
            <a:r>
              <a:rPr lang="zh-CN" altLang="en-US" dirty="0" smtClean="0"/>
              <a:t>*</a:t>
            </a:r>
            <a:r>
              <a:rPr lang="en-US" altLang="zh-CN" dirty="0" smtClean="0"/>
              <a:t>(4/5)</a:t>
            </a:r>
            <a:r>
              <a:rPr lang="zh-CN" altLang="en-US" dirty="0" smtClean="0"/>
              <a:t>*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*</a:t>
            </a:r>
            <a:r>
              <a:rPr lang="en-US" altLang="zh-CN" dirty="0" smtClean="0"/>
              <a:t>(98/99),</a:t>
            </a:r>
            <a:r>
              <a:rPr lang="zh-CN" altLang="en-US" dirty="0" smtClean="0"/>
              <a:t>比较原数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《 B</a:t>
            </a:r>
            <a:r>
              <a:rPr lang="zh-CN" altLang="en-US" baseline="0" dirty="0" smtClean="0"/>
              <a:t>，且</a:t>
            </a:r>
            <a:r>
              <a:rPr lang="en-US" altLang="zh-CN" baseline="0" dirty="0" smtClean="0"/>
              <a:t>A*B《1/100, </a:t>
            </a:r>
            <a:r>
              <a:rPr lang="zh-CN" altLang="en-US" baseline="0" dirty="0" smtClean="0"/>
              <a:t>从而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A&lt;1/100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不等式缩小范围。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最简单的两种，我们已经知道如何求解了。复杂一点的也可以同样求解，方法一致，需要小小的变换。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复习约数概念。与分解素因数有关，当一个数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可以分解为</a:t>
            </a:r>
            <a:r>
              <a:rPr lang="en-US" altLang="zh-CN" dirty="0" err="1" smtClean="0"/>
              <a:t>p^n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q^m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r^s</a:t>
            </a:r>
            <a:r>
              <a:rPr lang="en-US" altLang="zh-CN" dirty="0" smtClean="0"/>
              <a:t>,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p,q,r</a:t>
            </a:r>
            <a:r>
              <a:rPr lang="zh-CN" altLang="en-US" dirty="0" smtClean="0"/>
              <a:t>为素数，</a:t>
            </a:r>
            <a:r>
              <a:rPr lang="en-US" altLang="zh-CN" dirty="0" err="1" smtClean="0"/>
              <a:t>n,m,s</a:t>
            </a:r>
            <a:r>
              <a:rPr lang="zh-CN" altLang="en-US" dirty="0" smtClean="0"/>
              <a:t>为正整数），则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</a:t>
            </a:r>
            <a:r>
              <a:rPr lang="en-US" altLang="zh-CN" dirty="0" smtClean="0"/>
              <a:t>(n+1)(m+1)(s+1)</a:t>
            </a:r>
            <a:r>
              <a:rPr lang="zh-CN" altLang="en-US" dirty="0" smtClean="0"/>
              <a:t>个约数。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裂差型裂项的三大关键特征：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）分子全部相同，最简单形式都是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的，复杂形式可都是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为任意自然数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的，但是只要将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提取出来即可转化为分子都是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的运算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）分母上均为几个自然数的乘积形式，并且满足相邻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个分母上的因数“首尾相接”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）分母上几个因数间的差是一个定值。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裂和型运算与裂差型运算的对比：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裂差型运算的核心环节是“两两抵消达到简化的目的”，裂和型运算的题目不仅有“两两抵消”型的，同时还有转化为“分数凑整”型的，以达到简化目的。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凑整法，由后面向前面靠拢。结果为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主要用在等比数列求和上。有公比，首项，末项之分。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观察后发现，乘以（</a:t>
            </a:r>
            <a:r>
              <a:rPr lang="en-US" altLang="zh-CN" dirty="0" smtClean="0"/>
              <a:t>1-1/2)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大小比较常用方法：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比差法（差与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的大小比较），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比除法（商与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的大小比较），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参照物法（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，或某个具体的中间物），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倒数法（同时取倒数，判断倒数之大小）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大小比较常用方法：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比差法（差与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的大小比较），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比除法（商与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的大小比较），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参照物法（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，或某个具体的中间物），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倒数法（同时取倒数，判断倒数之大小）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分子通分方便，分母通分不方便。分子相同，分母越大，分数越小。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B0B8D-983D-4483-BA01-440D738755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分数与循环小数</a:t>
            </a:r>
            <a:endParaRPr lang="zh-CN" altLang="en-US" sz="8000" b="1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小学</a:t>
            </a:r>
            <a:r>
              <a:rPr lang="zh-CN" altLang="en-US" dirty="0" smtClean="0"/>
              <a:t>奥数培训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拓展训练讲解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755576" y="1772816"/>
          <a:ext cx="7521575" cy="649287"/>
        </p:xfrm>
        <a:graphic>
          <a:graphicData uri="http://schemas.openxmlformats.org/presentationml/2006/ole">
            <p:oleObj spid="_x0000_s24577" name="Equation" r:id="rId4" imgW="4101840" imgH="355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29969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从后向前合并计算，即可以看出规律。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错项</a:t>
            </a:r>
            <a:endParaRPr lang="zh-CN" altLang="en-US" sz="7200" b="1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基本题型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619672" y="1412776"/>
          <a:ext cx="5904656" cy="1008112"/>
        </p:xfrm>
        <a:graphic>
          <a:graphicData uri="http://schemas.openxmlformats.org/presentationml/2006/ole">
            <p:oleObj spid="_x0000_s26625" name="Equation" r:id="rId4" imgW="1435100" imgH="393700" progId="Equation.DSMT4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115616" y="2602185"/>
          <a:ext cx="4043363" cy="4067175"/>
        </p:xfrm>
        <a:graphic>
          <a:graphicData uri="http://schemas.openxmlformats.org/presentationml/2006/ole">
            <p:oleObj spid="_x0000_s26627" name="Equation" r:id="rId5" imgW="1790640" imgH="1854000" progId="Equation.DSMT4">
              <p:embed/>
            </p:oleObj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5877272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1267650600228229401496703205375/</a:t>
            </a:r>
          </a:p>
          <a:p>
            <a:r>
              <a:rPr lang="en-US" altLang="zh-CN" sz="2400" dirty="0" smtClean="0"/>
              <a:t>1267650600228229401496703205376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拓展训练讲解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331640" y="1340768"/>
          <a:ext cx="6264696" cy="1008112"/>
        </p:xfrm>
        <a:graphic>
          <a:graphicData uri="http://schemas.openxmlformats.org/presentationml/2006/ole">
            <p:oleObj spid="_x0000_s28673" name="Equation" r:id="rId3" imgW="1358310" imgH="393529" progId="Equation.DSMT4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58838" y="2420938"/>
          <a:ext cx="6099175" cy="650875"/>
        </p:xfrm>
        <a:graphic>
          <a:graphicData uri="http://schemas.openxmlformats.org/presentationml/2006/ole">
            <p:oleObj spid="_x0000_s28675" name="Equation" r:id="rId4" imgW="2070000" imgH="3934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77850" y="3068638"/>
          <a:ext cx="6769100" cy="650875"/>
        </p:xfrm>
        <a:graphic>
          <a:graphicData uri="http://schemas.openxmlformats.org/presentationml/2006/ole">
            <p:oleObj spid="_x0000_s28676" name="Equation" r:id="rId5" imgW="2298600" imgH="39348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043211" y="3861048"/>
          <a:ext cx="5761037" cy="2392362"/>
        </p:xfrm>
        <a:graphic>
          <a:graphicData uri="http://schemas.openxmlformats.org/presentationml/2006/ole">
            <p:oleObj spid="_x0000_s28677" name="Equation" r:id="rId6" imgW="1955520" imgH="1447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拓展训练讲解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331640" y="1412776"/>
          <a:ext cx="6552728" cy="1173196"/>
        </p:xfrm>
        <a:graphic>
          <a:graphicData uri="http://schemas.openxmlformats.org/presentationml/2006/ole">
            <p:oleObj spid="_x0000_s29697" name="Equation" r:id="rId4" imgW="2184400" imgH="3937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6" y="2996952"/>
          <a:ext cx="3240360" cy="1331905"/>
        </p:xfrm>
        <a:graphic>
          <a:graphicData uri="http://schemas.openxmlformats.org/presentationml/2006/ole">
            <p:oleObj spid="_x0000_s29699" name="Equation" r:id="rId5" imgW="5968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换元</a:t>
            </a:r>
            <a:endParaRPr lang="zh-CN" altLang="en-US" sz="7200" b="1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换元法与公式运用</a:t>
            </a:r>
            <a:endParaRPr lang="zh-CN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323528" y="1628800"/>
          <a:ext cx="8280920" cy="609547"/>
        </p:xfrm>
        <a:graphic>
          <a:graphicData uri="http://schemas.openxmlformats.org/presentationml/2006/ole">
            <p:oleObj spid="_x0000_s30721" name="Equation" r:id="rId3" imgW="5308600" imgH="393700" progId="Equation.DSMT4">
              <p:embed/>
            </p:oleObj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27584" y="2924944"/>
          <a:ext cx="4179049" cy="935608"/>
        </p:xfrm>
        <a:graphic>
          <a:graphicData uri="http://schemas.openxmlformats.org/presentationml/2006/ole">
            <p:oleObj spid="_x0000_s30723" name="Equation" r:id="rId4" imgW="1739880" imgH="393480" progId="Equation.DSMT4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27584" y="4005063"/>
          <a:ext cx="5040560" cy="2429303"/>
        </p:xfrm>
        <a:graphic>
          <a:graphicData uri="http://schemas.openxmlformats.org/presentationml/2006/ole">
            <p:oleObj spid="_x0000_s30724" name="Equation" r:id="rId5" imgW="250164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分数大小比较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大小比较</a:t>
            </a:r>
            <a:endParaRPr lang="zh-CN" altLang="en-US" dirty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608" y="1412776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大小比较常用方法：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比差法（差与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的大小比较），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比除法（商与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的大小比较，或商是真分数还是假分数），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参照物法（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，或某个具体的中间数）</a:t>
            </a:r>
            <a:endParaRPr lang="en-US" altLang="zh-CN" sz="2800" dirty="0" smtClean="0"/>
          </a:p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倒数法（同时取倒数，判断倒数之大小）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倒数小的分数大</a:t>
            </a:r>
            <a:endParaRPr lang="en-US" altLang="zh-CN" sz="2800" dirty="0" smtClean="0"/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交叉相乘法</a:t>
            </a:r>
            <a:endParaRPr lang="en-US" altLang="zh-CN" sz="2800" dirty="0" smtClean="0"/>
          </a:p>
          <a:p>
            <a:r>
              <a:rPr lang="en-US" altLang="zh-CN" sz="2800" dirty="0" smtClean="0"/>
              <a:t>    a/b 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c/d, 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ad&gt;</a:t>
            </a:r>
            <a:r>
              <a:rPr lang="en-US" altLang="zh-CN" sz="2800" dirty="0" err="1" smtClean="0"/>
              <a:t>bc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a/b &gt; c/d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换元法拓展训练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大小比较</a:t>
            </a:r>
            <a:endParaRPr lang="zh-CN" altLang="en-US" dirty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71600" y="1556792"/>
          <a:ext cx="936104" cy="697823"/>
        </p:xfrm>
        <a:graphic>
          <a:graphicData uri="http://schemas.openxmlformats.org/presentationml/2006/ole">
            <p:oleObj spid="_x0000_s51202" name="Equation" r:id="rId4" imgW="520474" imgH="393529" progId="Equation.DSMT4">
              <p:embed/>
            </p:oleObj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771800" y="1556792"/>
          <a:ext cx="936104" cy="697823"/>
        </p:xfrm>
        <a:graphic>
          <a:graphicData uri="http://schemas.openxmlformats.org/presentationml/2006/ole">
            <p:oleObj spid="_x0000_s51203" name="Equation" r:id="rId5" imgW="520474" imgH="393529" progId="Equation.DSMT4">
              <p:embed/>
            </p:oleObj>
          </a:graphicData>
        </a:graphic>
      </p:graphicFrame>
      <p:sp>
        <p:nvSpPr>
          <p:cNvPr id="12" name="椭圆 11"/>
          <p:cNvSpPr/>
          <p:nvPr/>
        </p:nvSpPr>
        <p:spPr>
          <a:xfrm>
            <a:off x="2051720" y="1628800"/>
            <a:ext cx="576064" cy="504056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486916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或者设</a:t>
            </a:r>
            <a:r>
              <a:rPr lang="en-US" altLang="zh-CN" sz="3200" dirty="0" smtClean="0"/>
              <a:t>a=778899, b=777776, </a:t>
            </a:r>
            <a:r>
              <a:rPr lang="zh-CN" altLang="en-US" sz="3200" dirty="0" smtClean="0"/>
              <a:t>显然 </a:t>
            </a:r>
            <a:r>
              <a:rPr lang="en-US" altLang="zh-CN" sz="3200" dirty="0" smtClean="0"/>
              <a:t>a&gt;b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同学们自己完成下面的步骤。采用不同的方法来实现。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043608" y="2492897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观察：通分显然不可取，以上两数都接近于一个数，是几呢？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87624" y="350100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778899/778901=1-2/778901</a:t>
            </a:r>
          </a:p>
          <a:p>
            <a:r>
              <a:rPr lang="en-US" altLang="zh-CN" sz="2800" dirty="0" smtClean="0"/>
              <a:t>777776/777778=1-2/777778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要求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800" b="1" dirty="0" smtClean="0"/>
              <a:t>掌握分数的四则运算；</a:t>
            </a:r>
            <a:endParaRPr lang="en-US" altLang="zh-CN" sz="4800" b="1" dirty="0" smtClean="0"/>
          </a:p>
          <a:p>
            <a:r>
              <a:rPr lang="zh-CN" altLang="en-US" sz="4800" b="1" dirty="0" smtClean="0"/>
              <a:t>学会</a:t>
            </a:r>
            <a:r>
              <a:rPr lang="zh-CN" altLang="zh-CN" sz="4800" b="1" dirty="0" smtClean="0"/>
              <a:t>分数的大小比较；</a:t>
            </a:r>
            <a:endParaRPr lang="en-US" altLang="zh-CN" sz="4800" b="1" dirty="0" smtClean="0"/>
          </a:p>
          <a:p>
            <a:r>
              <a:rPr lang="zh-CN" altLang="en-US" sz="4800" b="1" dirty="0" smtClean="0"/>
              <a:t>解决</a:t>
            </a:r>
            <a:r>
              <a:rPr lang="zh-CN" altLang="zh-CN" sz="4800" b="1" dirty="0" smtClean="0"/>
              <a:t>分数与无限循环小数的互化；</a:t>
            </a:r>
            <a:endParaRPr lang="en-US" altLang="zh-CN" sz="4800" b="1" dirty="0" smtClean="0"/>
          </a:p>
          <a:p>
            <a:r>
              <a:rPr lang="zh-CN" altLang="en-US" sz="4800" b="1" dirty="0" smtClean="0"/>
              <a:t>了解</a:t>
            </a:r>
            <a:r>
              <a:rPr lang="zh-CN" altLang="zh-CN" sz="4800" b="1" dirty="0" smtClean="0"/>
              <a:t>分数计算常用方法。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分子通分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75656" y="2348880"/>
          <a:ext cx="6265959" cy="1584176"/>
        </p:xfrm>
        <a:graphic>
          <a:graphicData uri="http://schemas.openxmlformats.org/presentationml/2006/ole">
            <p:oleObj spid="_x0000_s52226" name="Equation" r:id="rId4" imgW="110484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48478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将下列分数按由小到大顺序排列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换元法拓展训练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大小比较***</a:t>
            </a:r>
            <a:endParaRPr lang="zh-CN" alt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611560" y="1412776"/>
          <a:ext cx="3384376" cy="1084058"/>
        </p:xfrm>
        <a:graphic>
          <a:graphicData uri="http://schemas.openxmlformats.org/presentationml/2006/ole">
            <p:oleObj spid="_x0000_s34817" name="Equation" r:id="rId4" imgW="1218671" imgH="393529" progId="Equation.DSMT4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746960" y="1412776"/>
          <a:ext cx="553232" cy="1080120"/>
        </p:xfrm>
        <a:graphic>
          <a:graphicData uri="http://schemas.openxmlformats.org/presentationml/2006/ole">
            <p:oleObj spid="_x0000_s34819" name="Equation" r:id="rId5" imgW="203112" imgH="393529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3968" y="1628800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</a:rPr>
              <a:t>？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81038" y="2852738"/>
          <a:ext cx="3602930" cy="931010"/>
        </p:xfrm>
        <a:graphic>
          <a:graphicData uri="http://schemas.openxmlformats.org/presentationml/2006/ole">
            <p:oleObj spid="_x0000_s34821" name="Equation" r:id="rId6" imgW="1511280" imgH="393480" progId="Equation.DSMT4">
              <p:embed/>
            </p:oleObj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860032" y="2852936"/>
          <a:ext cx="3024336" cy="897451"/>
        </p:xfrm>
        <a:graphic>
          <a:graphicData uri="http://schemas.openxmlformats.org/presentationml/2006/ole">
            <p:oleObj spid="_x0000_s34823" name="Equation" r:id="rId7" imgW="1307880" imgH="393480" progId="Equation.DSMT4">
              <p:embed/>
            </p:oleObj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827583" y="3866987"/>
          <a:ext cx="5976665" cy="2874381"/>
        </p:xfrm>
        <a:graphic>
          <a:graphicData uri="http://schemas.openxmlformats.org/presentationml/2006/ole">
            <p:oleObj spid="_x0000_s34825" name="Equation" r:id="rId8" imgW="2755800" imgH="1688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换元法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估值取整</a:t>
            </a:r>
            <a:endParaRPr lang="zh-CN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1043608" y="1556792"/>
          <a:ext cx="2304256" cy="874507"/>
        </p:xfrm>
        <a:graphic>
          <a:graphicData uri="http://schemas.openxmlformats.org/presentationml/2006/ole">
            <p:oleObj spid="_x0000_s37889" name="Equation" r:id="rId4" imgW="1587500" imgH="596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63888" y="162880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的整数部分是几？</a:t>
            </a:r>
            <a:endParaRPr lang="zh-CN" altLang="en-US" sz="2400" b="1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779912" y="2636912"/>
          <a:ext cx="3312368" cy="703664"/>
        </p:xfrm>
        <a:graphic>
          <a:graphicData uri="http://schemas.openxmlformats.org/presentationml/2006/ole">
            <p:oleObj spid="_x0000_s37891" name="Equation" r:id="rId5" imgW="18415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270892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设原式为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，则</a:t>
            </a:r>
            <a:endParaRPr lang="zh-CN" altLang="en-US" sz="24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12849" y="3717032"/>
          <a:ext cx="4409689" cy="1152128"/>
        </p:xfrm>
        <a:graphic>
          <a:graphicData uri="http://schemas.openxmlformats.org/presentationml/2006/ole">
            <p:oleObj spid="_x0000_s37893" name="Equation" r:id="rId6" imgW="2184120" imgH="634680" progId="Equation.DSMT4">
              <p:embed/>
            </p:oleObj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979712" y="5013176"/>
          <a:ext cx="1728192" cy="600473"/>
        </p:xfrm>
        <a:graphic>
          <a:graphicData uri="http://schemas.openxmlformats.org/presentationml/2006/ole">
            <p:oleObj spid="_x0000_s37895" name="Equation" r:id="rId7" imgW="1129810" imgH="393529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87624" y="51571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</a:t>
            </a:r>
            <a:endParaRPr lang="zh-CN" altLang="en-US" sz="2400" dirty="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094288" y="5013176"/>
          <a:ext cx="1629840" cy="576064"/>
        </p:xfrm>
        <a:graphic>
          <a:graphicData uri="http://schemas.openxmlformats.org/presentationml/2006/ole">
            <p:oleObj spid="_x0000_s37897" name="Equation" r:id="rId8" imgW="1104900" imgH="393700" progId="Equation.DSMT4">
              <p:embed/>
            </p:oleObj>
          </a:graphicData>
        </a:graphic>
      </p:graphicFrame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979712" y="5805264"/>
          <a:ext cx="1512168" cy="673901"/>
        </p:xfrm>
        <a:graphic>
          <a:graphicData uri="http://schemas.openxmlformats.org/presentationml/2006/ole">
            <p:oleObj spid="_x0000_s37899" name="Equation" r:id="rId9" imgW="875920" imgH="393529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67944" y="580526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因而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的整数部分为</a:t>
            </a:r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循环小数</a:t>
            </a:r>
            <a:endParaRPr lang="zh-CN" altLang="en-US" sz="7200" b="1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循环小数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zh-CN" altLang="en-US" dirty="0" smtClean="0"/>
              <a:t>纯循环小数，如</a:t>
            </a:r>
            <a:r>
              <a:rPr lang="en-US" altLang="zh-CN" dirty="0" smtClean="0"/>
              <a:t>0.33333...,0.757575…,</a:t>
            </a:r>
          </a:p>
          <a:p>
            <a:r>
              <a:rPr lang="zh-CN" altLang="en-US" dirty="0" smtClean="0"/>
              <a:t>混循环小数，如</a:t>
            </a:r>
            <a:r>
              <a:rPr lang="en-US" altLang="zh-CN" dirty="0" smtClean="0"/>
              <a:t>0.783333…,0.0023154154…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576" y="3068960"/>
          <a:ext cx="2193994" cy="2808312"/>
        </p:xfrm>
        <a:graphic>
          <a:graphicData uri="http://schemas.openxmlformats.org/presentationml/2006/ole">
            <p:oleObj spid="_x0000_s39938" name="Equation" r:id="rId4" imgW="634680" imgH="81252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19872" y="3212976"/>
          <a:ext cx="5382598" cy="2392266"/>
        </p:xfrm>
        <a:graphic>
          <a:graphicData uri="http://schemas.openxmlformats.org/presentationml/2006/ole">
            <p:oleObj spid="_x0000_s39939" name="Equation" r:id="rId5" imgW="2057400" imgH="91440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707904" y="5661248"/>
          <a:ext cx="3942932" cy="980728"/>
        </p:xfrm>
        <a:graphic>
          <a:graphicData uri="http://schemas.openxmlformats.org/presentationml/2006/ole">
            <p:oleObj spid="_x0000_s39940" name="Equation" r:id="rId6" imgW="11430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循环小数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187623" y="1412776"/>
          <a:ext cx="2024225" cy="792088"/>
        </p:xfrm>
        <a:graphic>
          <a:graphicData uri="http://schemas.openxmlformats.org/presentationml/2006/ole">
            <p:oleObj spid="_x0000_s40961" name="Equation" r:id="rId3" imgW="660113" imgH="253890" progId="Equation.DSMT4">
              <p:embed/>
            </p:oleObj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187624" y="3878429"/>
          <a:ext cx="2160240" cy="918723"/>
        </p:xfrm>
        <a:graphic>
          <a:graphicData uri="http://schemas.openxmlformats.org/presentationml/2006/ole">
            <p:oleObj spid="_x0000_s40963" name="Equation" r:id="rId4" imgW="825142" imgH="355446" progId="Equation.DSMT4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355976" y="2569610"/>
          <a:ext cx="3744416" cy="1003406"/>
        </p:xfrm>
        <a:graphic>
          <a:graphicData uri="http://schemas.openxmlformats.org/presentationml/2006/ole">
            <p:oleObj spid="_x0000_s40965" name="Equation" r:id="rId5" imgW="1459866" imgH="393529" progId="Equation.DSMT4">
              <p:embed/>
            </p:oleObj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87624" y="5157192"/>
          <a:ext cx="7249976" cy="864096"/>
        </p:xfrm>
        <a:graphic>
          <a:graphicData uri="http://schemas.openxmlformats.org/presentationml/2006/ole">
            <p:oleObj spid="_x0000_s40967" name="Equation" r:id="rId6" imgW="32766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循环小数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应用题</a:t>
            </a:r>
            <a:endParaRPr lang="zh-CN" alt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55776" y="980728"/>
          <a:ext cx="576064" cy="792088"/>
        </p:xfrm>
        <a:graphic>
          <a:graphicData uri="http://schemas.openxmlformats.org/presentationml/2006/ole">
            <p:oleObj spid="_x0000_s43010" name="Equation" r:id="rId3" imgW="139639" imgH="355446" progId="Equation.DSMT4">
              <p:embed/>
            </p:oleObj>
          </a:graphicData>
        </a:graphic>
      </p:graphicFrame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236385"/>
            <a:ext cx="26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已知：真分数</a:t>
            </a:r>
            <a:endParaRPr kumimoji="0" 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184482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化为小数后，如果从小数点后第一位的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字开始连续若干个数字之和是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1992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，那么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是多少？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068960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首先，我们了解了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为分母的真分数的特点。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3140968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1/7=0.142857…</a:t>
            </a:r>
          </a:p>
          <a:p>
            <a:r>
              <a:rPr lang="en-US" altLang="zh-CN" sz="2400" b="1" dirty="0" smtClean="0"/>
              <a:t>2/7=0.285714…</a:t>
            </a:r>
          </a:p>
          <a:p>
            <a:r>
              <a:rPr lang="en-US" altLang="zh-CN" sz="2400" b="1" dirty="0" smtClean="0"/>
              <a:t>3/7=0.428571…</a:t>
            </a:r>
          </a:p>
          <a:p>
            <a:r>
              <a:rPr lang="en-US" altLang="zh-CN" sz="2400" b="1" dirty="0" smtClean="0"/>
              <a:t>4/7=0.571428…</a:t>
            </a:r>
          </a:p>
          <a:p>
            <a:r>
              <a:rPr lang="en-US" altLang="zh-CN" sz="2400" b="1" dirty="0" smtClean="0"/>
              <a:t>5/7=0.714285…</a:t>
            </a:r>
          </a:p>
          <a:p>
            <a:r>
              <a:rPr lang="en-US" altLang="zh-CN" sz="2400" b="1" dirty="0" smtClean="0"/>
              <a:t>6/7=0.857142…</a:t>
            </a:r>
            <a:endParaRPr lang="zh-CN" altLang="en-US" sz="2400" b="1" dirty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08104" y="3212976"/>
            <a:ext cx="29523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特点是：每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位一个循环节；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位数字和不变，等于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27</a:t>
            </a:r>
            <a:r>
              <a:rPr lang="zh-CN" altLang="en-US" sz="2400" b="1" dirty="0" smtClean="0"/>
              <a:t>；循环节数字不变，且排序成圆形。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5661248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解：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1992/27=73…21,  27-21=6,  6 = 4+2,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循环节中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42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在最后的是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6/7,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故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a=6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单位分数拆分</a:t>
            </a:r>
            <a:endParaRPr lang="zh-CN" altLang="en-US" sz="72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单位分数拆分基本规律</a:t>
            </a:r>
            <a:endParaRPr lang="zh-CN" altLang="en-US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365250" y="2708920"/>
          <a:ext cx="6413500" cy="939800"/>
        </p:xfrm>
        <a:graphic>
          <a:graphicData uri="http://schemas.openxmlformats.org/presentationml/2006/ole">
            <p:oleObj spid="_x0000_s48134" name="Equation" r:id="rId3" imgW="2603160" imgH="380880" progId="Equation.DSMT4">
              <p:embed/>
            </p:oleObj>
          </a:graphicData>
        </a:graphic>
      </p:graphicFrame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872589" y="4653136"/>
          <a:ext cx="7398822" cy="1080120"/>
        </p:xfrm>
        <a:graphic>
          <a:graphicData uri="http://schemas.openxmlformats.org/presentationml/2006/ole">
            <p:oleObj spid="_x0000_s48129" name="Equation" r:id="rId4" imgW="2603160" imgH="380880" progId="Equation.DSMT4">
              <p:embed/>
            </p:oleObj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93800" y="1896508"/>
            <a:ext cx="8156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从分母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约数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中任意找出两个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n,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拆分为和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25110" y="4046295"/>
            <a:ext cx="9252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从分母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约数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中任意找出两个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m&gt;n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拆分为差：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单位分数拆分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基础训练</a:t>
            </a:r>
            <a:endParaRPr lang="zh-CN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1403648" y="1556792"/>
          <a:ext cx="648072" cy="1101124"/>
        </p:xfrm>
        <a:graphic>
          <a:graphicData uri="http://schemas.openxmlformats.org/presentationml/2006/ole">
            <p:oleObj spid="_x0000_s50177" name="Equation" r:id="rId4" imgW="190440" imgH="355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5816" y="1628800"/>
            <a:ext cx="5044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 smtClean="0"/>
              <a:t>拆成两个单位分数之和，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拆成两个单位分数之差。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924944"/>
            <a:ext cx="347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3200" dirty="0" smtClean="0"/>
              <a:t>10</a:t>
            </a:r>
            <a:r>
              <a:rPr lang="zh-CN" altLang="en-US" sz="3200" dirty="0" smtClean="0"/>
              <a:t>的约数有哪些？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573016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000" dirty="0" smtClean="0"/>
              <a:t>10</a:t>
            </a:r>
            <a:r>
              <a:rPr lang="zh-CN" altLang="en-US" sz="2000" dirty="0" smtClean="0"/>
              <a:t>的约数有</a:t>
            </a:r>
            <a:r>
              <a:rPr lang="en-US" altLang="zh-CN" sz="2000" dirty="0" smtClean="0"/>
              <a:t>1,2,5,10</a:t>
            </a:r>
            <a:r>
              <a:rPr lang="zh-CN" altLang="en-US" sz="2000" dirty="0" smtClean="0"/>
              <a:t>，共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个。取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个的取法共有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种，但是小前大后顺序排列时，小比大的比值不同的只有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种。它们是（</a:t>
            </a:r>
            <a:r>
              <a:rPr lang="en-US" altLang="zh-CN" sz="2000" dirty="0" smtClean="0"/>
              <a:t>1,1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1,2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1,5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2,5</a:t>
            </a:r>
            <a:r>
              <a:rPr lang="zh-CN" altLang="en-US" sz="2000" dirty="0" smtClean="0"/>
              <a:t>）。其中（</a:t>
            </a:r>
            <a:r>
              <a:rPr lang="en-US" altLang="zh-CN" sz="2000" dirty="0" smtClean="0"/>
              <a:t>2,10</a:t>
            </a:r>
            <a:r>
              <a:rPr lang="zh-CN" altLang="en-US" sz="2000" dirty="0" smtClean="0"/>
              <a:t>）等同于（</a:t>
            </a:r>
            <a:r>
              <a:rPr lang="en-US" altLang="zh-CN" sz="2000" dirty="0" smtClean="0"/>
              <a:t>1,5</a:t>
            </a:r>
            <a:r>
              <a:rPr lang="zh-CN" altLang="en-US" sz="2000" dirty="0" smtClean="0"/>
              <a:t>）不考虑。</a:t>
            </a:r>
            <a:endParaRPr lang="zh-CN" altLang="en-US" sz="2000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55576" y="4581128"/>
          <a:ext cx="7848872" cy="907526"/>
        </p:xfrm>
        <a:graphic>
          <a:graphicData uri="http://schemas.openxmlformats.org/presentationml/2006/ole">
            <p:oleObj spid="_x0000_s50179" name="Equation" r:id="rId5" imgW="3048000" imgH="355600" progId="Equation.DSMT4">
              <p:embed/>
            </p:oleObj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47664" y="5661248"/>
          <a:ext cx="5904656" cy="975323"/>
        </p:xfrm>
        <a:graphic>
          <a:graphicData uri="http://schemas.openxmlformats.org/presentationml/2006/ole">
            <p:oleObj spid="_x0000_s50181" name="Equation" r:id="rId6" imgW="21336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内容</a:t>
            </a:r>
            <a:endParaRPr lang="zh-CN" altLang="en-US" sz="66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latin typeface="华文细黑" pitchFamily="2" charset="-122"/>
                <a:ea typeface="华文细黑" pitchFamily="2" charset="-122"/>
              </a:rPr>
              <a:t>裂项法：</a:t>
            </a:r>
            <a:r>
              <a:rPr lang="zh-CN" altLang="zh-CN" sz="2800" dirty="0" smtClean="0">
                <a:latin typeface="华文细黑" pitchFamily="2" charset="-122"/>
                <a:ea typeface="华文细黑" pitchFamily="2" charset="-122"/>
              </a:rPr>
              <a:t>计算中需要发现规律、利用公式的过程，裂项与通项归纳是密不可分的，本讲要求学生掌握裂项技巧及寻找通项进行解题的能力；</a:t>
            </a:r>
          </a:p>
          <a:p>
            <a:pPr lvl="0"/>
            <a:r>
              <a:rPr lang="zh-CN" altLang="zh-CN" sz="2800" b="1" dirty="0" smtClean="0">
                <a:latin typeface="华文细黑" pitchFamily="2" charset="-122"/>
                <a:ea typeface="华文细黑" pitchFamily="2" charset="-122"/>
              </a:rPr>
              <a:t>错项法：</a:t>
            </a:r>
            <a:r>
              <a:rPr lang="zh-CN" altLang="zh-CN" sz="2800" dirty="0" smtClean="0">
                <a:latin typeface="华文细黑" pitchFamily="2" charset="-122"/>
                <a:ea typeface="华文细黑" pitchFamily="2" charset="-122"/>
              </a:rPr>
              <a:t>通过交叉相减得到更简便的结果；</a:t>
            </a:r>
          </a:p>
          <a:p>
            <a:pPr lvl="0"/>
            <a:r>
              <a:rPr lang="zh-CN" altLang="zh-CN" sz="2800" b="1" dirty="0" smtClean="0">
                <a:latin typeface="华文细黑" pitchFamily="2" charset="-122"/>
                <a:ea typeface="华文细黑" pitchFamily="2" charset="-122"/>
              </a:rPr>
              <a:t>换元法：</a:t>
            </a:r>
            <a:r>
              <a:rPr lang="zh-CN" altLang="zh-CN" sz="2800" dirty="0" smtClean="0">
                <a:latin typeface="华文细黑" pitchFamily="2" charset="-122"/>
                <a:ea typeface="华文细黑" pitchFamily="2" charset="-122"/>
              </a:rPr>
              <a:t>掌握等量代换的概念，通过等量代换将复杂算式变成简单算式；</a:t>
            </a:r>
          </a:p>
          <a:p>
            <a:pPr lvl="0"/>
            <a:r>
              <a:rPr lang="zh-CN" altLang="zh-CN" sz="2800" b="1" dirty="0" smtClean="0">
                <a:latin typeface="华文细黑" pitchFamily="2" charset="-122"/>
                <a:ea typeface="华文细黑" pitchFamily="2" charset="-122"/>
              </a:rPr>
              <a:t>循环小数：</a:t>
            </a:r>
            <a:r>
              <a:rPr lang="zh-CN" altLang="zh-CN" sz="2800" dirty="0" smtClean="0">
                <a:latin typeface="华文细黑" pitchFamily="2" charset="-122"/>
                <a:ea typeface="华文细黑" pitchFamily="2" charset="-122"/>
              </a:rPr>
              <a:t>掌握循环小数与分数的互化，循环小数之间简单的加、减运算，涉及循环小数与分数的主要利用运算定律进行简算的问题；</a:t>
            </a:r>
          </a:p>
          <a:p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单位</a:t>
            </a:r>
            <a:r>
              <a:rPr lang="zh-CN" altLang="zh-CN" sz="2800" b="1" dirty="0" smtClean="0">
                <a:latin typeface="华文细黑" pitchFamily="2" charset="-122"/>
                <a:ea typeface="华文细黑" pitchFamily="2" charset="-122"/>
              </a:rPr>
              <a:t>分数拆分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掌握单位分数拆分成两个或多个单位分数的和或差的方法。</a:t>
            </a:r>
            <a:endParaRPr lang="zh-CN" altLang="en-US" sz="2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23628" y="1736812"/>
            <a:ext cx="6696744" cy="3384376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裂项法</a:t>
            </a:r>
            <a:r>
              <a:rPr lang="en-US" altLang="zh-CN" sz="6600" b="1" dirty="0" smtClean="0"/>
              <a:t/>
            </a:r>
            <a:br>
              <a:rPr lang="en-US" altLang="zh-CN" sz="6600" b="1" dirty="0" smtClean="0"/>
            </a:br>
            <a:r>
              <a:rPr lang="zh-CN" altLang="en-US" dirty="0" smtClean="0"/>
              <a:t>裂和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裂差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裂项法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裂差法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1340768"/>
          <a:ext cx="2520280" cy="1134612"/>
        </p:xfrm>
        <a:graphic>
          <a:graphicData uri="http://schemas.openxmlformats.org/presentationml/2006/ole">
            <p:oleObj spid="_x0000_s1026" name="Equation" r:id="rId4" imgW="596880" imgH="39348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99592" y="2780928"/>
          <a:ext cx="3590925" cy="1133475"/>
        </p:xfrm>
        <a:graphic>
          <a:graphicData uri="http://schemas.openxmlformats.org/presentationml/2006/ole">
            <p:oleObj spid="_x0000_s1027" name="Equation" r:id="rId5" imgW="850680" imgH="393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15616" y="4221088"/>
          <a:ext cx="2359025" cy="1133475"/>
        </p:xfrm>
        <a:graphic>
          <a:graphicData uri="http://schemas.openxmlformats.org/presentationml/2006/ole">
            <p:oleObj spid="_x0000_s1028" name="Equation" r:id="rId6" imgW="558720" imgH="39348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43608" y="5373216"/>
          <a:ext cx="5360988" cy="1133475"/>
        </p:xfrm>
        <a:graphic>
          <a:graphicData uri="http://schemas.openxmlformats.org/presentationml/2006/ole">
            <p:oleObj spid="_x0000_s1029" name="Equation" r:id="rId7" imgW="1269720" imgH="393480" progId="Equation.DSMT4">
              <p:embed/>
            </p:oleObj>
          </a:graphicData>
        </a:graphic>
      </p:graphicFrame>
      <p:sp>
        <p:nvSpPr>
          <p:cNvPr id="8" name="圆角矩形 7"/>
          <p:cNvSpPr/>
          <p:nvPr/>
        </p:nvSpPr>
        <p:spPr>
          <a:xfrm>
            <a:off x="5364088" y="4149080"/>
            <a:ext cx="3168352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这里：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b&gt;a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裂项法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裂和法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4088" y="1557338"/>
          <a:ext cx="2411412" cy="1133475"/>
        </p:xfrm>
        <a:graphic>
          <a:graphicData uri="http://schemas.openxmlformats.org/presentationml/2006/ole">
            <p:oleObj spid="_x0000_s2050" name="Equation" r:id="rId4" imgW="571320" imgH="39348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7584" y="2708920"/>
          <a:ext cx="7342188" cy="1133475"/>
        </p:xfrm>
        <a:graphic>
          <a:graphicData uri="http://schemas.openxmlformats.org/presentationml/2006/ole">
            <p:oleObj spid="_x0000_s2051" name="Equation" r:id="rId5" imgW="1739880" imgH="393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27584" y="3933056"/>
          <a:ext cx="3001963" cy="1206500"/>
        </p:xfrm>
        <a:graphic>
          <a:graphicData uri="http://schemas.openxmlformats.org/presentationml/2006/ole">
            <p:oleObj spid="_x0000_s2052" name="Equation" r:id="rId6" imgW="711000" imgH="4190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3568" y="5301208"/>
          <a:ext cx="7880351" cy="1206500"/>
        </p:xfrm>
        <a:graphic>
          <a:graphicData uri="http://schemas.openxmlformats.org/presentationml/2006/ole">
            <p:oleObj spid="_x0000_s2053" name="Equation" r:id="rId7" imgW="18666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基本题型讲解</a:t>
            </a:r>
            <a:endParaRPr lang="zh-CN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187624" y="1556792"/>
          <a:ext cx="7292726" cy="1240671"/>
        </p:xfrm>
        <a:graphic>
          <a:graphicData uri="http://schemas.openxmlformats.org/presentationml/2006/ole">
            <p:oleObj spid="_x0000_s3073" name="Equation" r:id="rId3" imgW="2298600" imgH="39348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187624" y="2996952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特点</a:t>
            </a:r>
            <a:r>
              <a:rPr lang="en-US" altLang="zh-CN" sz="2800" b="1" dirty="0" smtClean="0"/>
              <a:t>: </a:t>
            </a:r>
            <a:r>
              <a:rPr lang="zh-CN" altLang="zh-CN" sz="2800" b="1" dirty="0" smtClean="0"/>
              <a:t>分子都是</a:t>
            </a:r>
            <a:r>
              <a:rPr lang="en-US" altLang="zh-CN" sz="2800" b="1" dirty="0" smtClean="0"/>
              <a:t>1,</a:t>
            </a:r>
            <a:r>
              <a:rPr lang="zh-CN" altLang="zh-CN" sz="2800" b="1" dirty="0" smtClean="0"/>
              <a:t>分母是两个连续整数乘积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即差为</a:t>
            </a:r>
            <a:r>
              <a:rPr lang="en-US" altLang="zh-CN" sz="2800" b="1" dirty="0" smtClean="0"/>
              <a:t>1.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87824" y="3717032"/>
          <a:ext cx="4536504" cy="1080121"/>
        </p:xfrm>
        <a:graphic>
          <a:graphicData uri="http://schemas.openxmlformats.org/presentationml/2006/ole">
            <p:oleObj spid="_x0000_s3075" name="Equation" r:id="rId4" imgW="1307880" imgH="41904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043608" y="4941168"/>
          <a:ext cx="7687642" cy="907492"/>
        </p:xfrm>
        <a:graphic>
          <a:graphicData uri="http://schemas.openxmlformats.org/presentationml/2006/ole">
            <p:oleObj spid="_x0000_s3076" name="Equation" r:id="rId5" imgW="2958840" imgH="39348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979712" y="6021289"/>
          <a:ext cx="3816424" cy="726938"/>
        </p:xfrm>
        <a:graphic>
          <a:graphicData uri="http://schemas.openxmlformats.org/presentationml/2006/ole">
            <p:oleObj spid="_x0000_s3077" name="Equation" r:id="rId6" imgW="11430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拓展训练讲解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429990" y="1412775"/>
          <a:ext cx="6022330" cy="924777"/>
        </p:xfrm>
        <a:graphic>
          <a:graphicData uri="http://schemas.openxmlformats.org/presentationml/2006/ole">
            <p:oleObj spid="_x0000_s22529" name="Equation" r:id="rId3" imgW="2540000" imgH="393700" progId="Equation.DSMT4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051720" y="2780928"/>
          <a:ext cx="3456384" cy="787787"/>
        </p:xfrm>
        <a:graphic>
          <a:graphicData uri="http://schemas.openxmlformats.org/presentationml/2006/ole">
            <p:oleObj spid="_x0000_s22531" name="Equation" r:id="rId4" imgW="1841400" imgH="419040" progId="Equation.DSMT4">
              <p:embed/>
            </p:oleObj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914735" y="3776120"/>
          <a:ext cx="5249553" cy="2533200"/>
        </p:xfrm>
        <a:graphic>
          <a:graphicData uri="http://schemas.openxmlformats.org/presentationml/2006/ole">
            <p:oleObj spid="_x0000_s22533" name="Equation" r:id="rId5" imgW="250164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拓展训练讲解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91680" y="1484784"/>
          <a:ext cx="4968552" cy="818115"/>
        </p:xfrm>
        <a:graphic>
          <a:graphicData uri="http://schemas.openxmlformats.org/presentationml/2006/ole">
            <p:oleObj spid="_x0000_s23553" name="Equation" r:id="rId3" imgW="2374900" imgH="393700" progId="Equation.DSMT4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96467" y="2696592"/>
          <a:ext cx="4403725" cy="660400"/>
        </p:xfrm>
        <a:graphic>
          <a:graphicData uri="http://schemas.openxmlformats.org/presentationml/2006/ole">
            <p:oleObj spid="_x0000_s23555" name="Equation" r:id="rId4" imgW="2793960" imgH="419040" progId="Equation.DSMT4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870745" y="3944019"/>
          <a:ext cx="4789487" cy="1573213"/>
        </p:xfrm>
        <a:graphic>
          <a:graphicData uri="http://schemas.openxmlformats.org/presentationml/2006/ole">
            <p:oleObj spid="_x0000_s23557" name="Equation" r:id="rId5" imgW="368280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1221</Words>
  <Application>Microsoft Office PowerPoint</Application>
  <PresentationFormat>全屏显示(4:3)</PresentationFormat>
  <Paragraphs>120</Paragraphs>
  <Slides>30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Equation</vt:lpstr>
      <vt:lpstr>分数与循环小数</vt:lpstr>
      <vt:lpstr>要求</vt:lpstr>
      <vt:lpstr>内容</vt:lpstr>
      <vt:lpstr>裂项法 裂和 裂差</vt:lpstr>
      <vt:lpstr>裂项法----裂差法</vt:lpstr>
      <vt:lpstr>裂项法----裂和法</vt:lpstr>
      <vt:lpstr>基本题型讲解</vt:lpstr>
      <vt:lpstr>拓展训练讲解1</vt:lpstr>
      <vt:lpstr>拓展训练讲解2</vt:lpstr>
      <vt:lpstr>拓展训练讲解3</vt:lpstr>
      <vt:lpstr>错项</vt:lpstr>
      <vt:lpstr>错项法—基本题型</vt:lpstr>
      <vt:lpstr>错项法——拓展训练讲解1</vt:lpstr>
      <vt:lpstr>错项法——拓展训练讲解2</vt:lpstr>
      <vt:lpstr>换元</vt:lpstr>
      <vt:lpstr>换元法与公式运用</vt:lpstr>
      <vt:lpstr>分数大小比较</vt:lpstr>
      <vt:lpstr>大小比较</vt:lpstr>
      <vt:lpstr>换元法拓展训练——大小比较</vt:lpstr>
      <vt:lpstr>分子通分</vt:lpstr>
      <vt:lpstr>换元法拓展训练——大小比较***</vt:lpstr>
      <vt:lpstr>换元法——估值取整</vt:lpstr>
      <vt:lpstr>循环小数</vt:lpstr>
      <vt:lpstr>循环小数</vt:lpstr>
      <vt:lpstr>循环小数——计算</vt:lpstr>
      <vt:lpstr>循环小数——应用题</vt:lpstr>
      <vt:lpstr>单位分数拆分</vt:lpstr>
      <vt:lpstr>单位分数拆分基本规律</vt:lpstr>
      <vt:lpstr>单位分数拆分——基础训练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分数与循环小数</dc:title>
  <dc:creator>liuxiang</dc:creator>
  <cp:lastModifiedBy>liuxiang</cp:lastModifiedBy>
  <cp:revision>114</cp:revision>
  <dcterms:created xsi:type="dcterms:W3CDTF">2012-05-28T04:18:41Z</dcterms:created>
  <dcterms:modified xsi:type="dcterms:W3CDTF">2012-07-02T05:24:24Z</dcterms:modified>
</cp:coreProperties>
</file>