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6" r:id="rId10"/>
    <p:sldId id="267" r:id="rId11"/>
    <p:sldId id="261" r:id="rId12"/>
    <p:sldId id="265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0" autoAdjust="0"/>
  </p:normalViewPr>
  <p:slideViewPr>
    <p:cSldViewPr>
      <p:cViewPr varScale="1">
        <p:scale>
          <a:sx n="51" d="100"/>
          <a:sy n="51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77D1-AA0C-4D46-ACD0-E13C4DB9053F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084E-E394-400F-A088-E85D22030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测量二维空间的方法，面积。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BIH</a:t>
            </a:r>
            <a:r>
              <a:rPr lang="zh-CN" altLang="en-US" dirty="0" smtClean="0"/>
              <a:t>是正三角形，所以</a:t>
            </a:r>
            <a:r>
              <a:rPr lang="en-US" altLang="zh-CN" dirty="0" smtClean="0"/>
              <a:t> a+3 = 2a, a=3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C=2a+2(a+1)+2(a+2)+(a+3)=7a+9=7x3+9=30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三个内角和为</a:t>
            </a:r>
            <a:r>
              <a:rPr lang="en-US" altLang="zh-CN" dirty="0" smtClean="0"/>
              <a:t>180°</a:t>
            </a:r>
            <a:r>
              <a:rPr lang="zh-CN" altLang="en-US" dirty="0" smtClean="0"/>
              <a:t>，三个圆弧正好凑成一个半圆，故</a:t>
            </a:r>
            <a:r>
              <a:rPr lang="en-US" altLang="zh-CN" dirty="0" smtClean="0"/>
              <a:t>C=pi r=3∏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</a:t>
            </a:r>
            <a:r>
              <a:rPr lang="zh-CN" altLang="en-US" baseline="0" dirty="0" smtClean="0"/>
              <a:t> 长方形长为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，其宽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圆半径</a:t>
            </a:r>
            <a:r>
              <a:rPr lang="en-US" altLang="zh-CN" baseline="0" dirty="0" smtClean="0"/>
              <a:t>=4cm</a:t>
            </a:r>
            <a:r>
              <a:rPr lang="zh-CN" altLang="en-US" baseline="0" dirty="0" smtClean="0"/>
              <a:t>，由题意知</a:t>
            </a:r>
            <a:r>
              <a:rPr lang="en-US" altLang="zh-CN" baseline="0" dirty="0" smtClean="0"/>
              <a:t>: Lx4=pi </a:t>
            </a:r>
            <a:r>
              <a:rPr lang="en-US" altLang="zh-CN" baseline="0" dirty="0" err="1" smtClean="0"/>
              <a:t>rxr+pi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rxr</a:t>
            </a:r>
            <a:r>
              <a:rPr lang="en-US" altLang="zh-CN" baseline="0" dirty="0" smtClean="0"/>
              <a:t>/4, L=∏r</a:t>
            </a:r>
            <a:r>
              <a:rPr lang="en-US" altLang="zh-CN" baseline="30000" dirty="0" smtClean="0"/>
              <a:t>2</a:t>
            </a:r>
            <a:r>
              <a:rPr lang="en-US" altLang="zh-CN" baseline="0" dirty="0" smtClean="0"/>
              <a:t>5/16=5∏,</a:t>
            </a:r>
          </a:p>
          <a:p>
            <a:r>
              <a:rPr lang="en-US" altLang="zh-CN" baseline="0" dirty="0" smtClean="0"/>
              <a:t>C=L+4+L-4+pi r/2=2L+2∏=12∏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图中阴影部分由三部分组成：两个直径为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的半圆，和一个半径为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1/4</a:t>
            </a:r>
            <a:r>
              <a:rPr lang="zh-CN" altLang="en-US" dirty="0" smtClean="0"/>
              <a:t>圆围成。</a:t>
            </a:r>
            <a:endParaRPr lang="en-US" altLang="zh-CN" dirty="0" smtClean="0"/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C=pi</a:t>
            </a:r>
            <a:r>
              <a:rPr lang="en-US" altLang="zh-CN" baseline="0" dirty="0" smtClean="0"/>
              <a:t> 4+ pi 4/2=6pi=6∏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显然</a:t>
            </a:r>
            <a:r>
              <a:rPr lang="en-US" altLang="zh-CN" dirty="0" smtClean="0"/>
              <a:t>6,8,10</a:t>
            </a:r>
            <a:r>
              <a:rPr lang="zh-CN" altLang="en-US" dirty="0" smtClean="0"/>
              <a:t>围成的三角形为直角三角形，故斜边为直径，所以阴影部分由三部分组成：直径为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的半圆，直径为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的半圆和直径为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的半圆。</a:t>
            </a:r>
            <a:r>
              <a:rPr lang="en-US" altLang="zh-CN" dirty="0" smtClean="0"/>
              <a:t>C=pi</a:t>
            </a:r>
            <a:r>
              <a:rPr lang="en-US" altLang="zh-CN" baseline="0" dirty="0" smtClean="0"/>
              <a:t> 10/2+ pi 6/2+pi 8/2=12pi=12∏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</a:t>
            </a:r>
            <a:r>
              <a:rPr lang="en-US" altLang="zh-CN" dirty="0" smtClean="0"/>
              <a:t>II+</a:t>
            </a:r>
            <a:r>
              <a:rPr lang="zh-CN" altLang="en-US" dirty="0" smtClean="0"/>
              <a:t>白色区域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 </a:t>
            </a:r>
            <a:r>
              <a:rPr lang="zh-CN" altLang="en-US" baseline="0" dirty="0" smtClean="0"/>
              <a:t>直角三角形</a:t>
            </a:r>
            <a:r>
              <a:rPr lang="en-US" altLang="zh-CN" baseline="0" dirty="0" smtClean="0"/>
              <a:t>ABC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I+</a:t>
            </a:r>
            <a:r>
              <a:rPr lang="zh-CN" altLang="en-US" baseline="0" dirty="0" smtClean="0"/>
              <a:t>白色区域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直径为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的半圆。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 </a:t>
            </a:r>
            <a:r>
              <a:rPr lang="en-US" altLang="zh-CN" baseline="0" dirty="0" smtClean="0"/>
              <a:t>II-I=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II+</a:t>
            </a:r>
            <a:r>
              <a:rPr lang="zh-CN" altLang="en-US" baseline="0" dirty="0" smtClean="0"/>
              <a:t>白色区域）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I+</a:t>
            </a:r>
            <a:r>
              <a:rPr lang="zh-CN" altLang="en-US" baseline="0" dirty="0" smtClean="0"/>
              <a:t>白色区域）</a:t>
            </a:r>
            <a:r>
              <a:rPr lang="en-US" altLang="zh-CN" baseline="0" dirty="0" smtClean="0"/>
              <a:t>=23</a:t>
            </a:r>
          </a:p>
          <a:p>
            <a:r>
              <a:rPr lang="zh-CN" altLang="en-US" baseline="0" dirty="0" smtClean="0"/>
              <a:t>即 </a:t>
            </a:r>
            <a:r>
              <a:rPr lang="en-US" altLang="zh-CN" baseline="0" dirty="0" err="1" smtClean="0"/>
              <a:t>ABxAC</a:t>
            </a:r>
            <a:r>
              <a:rPr lang="en-US" altLang="zh-CN" baseline="0" dirty="0" smtClean="0"/>
              <a:t>/2-pi r</a:t>
            </a:r>
            <a:r>
              <a:rPr lang="en-US" altLang="zh-CN" baseline="30000" dirty="0" smtClean="0"/>
              <a:t>2</a:t>
            </a:r>
            <a:r>
              <a:rPr lang="en-US" altLang="zh-CN" baseline="0" dirty="0" smtClean="0"/>
              <a:t>/2=ABx10-50pi=23</a:t>
            </a:r>
          </a:p>
          <a:p>
            <a:r>
              <a:rPr lang="en-US" altLang="zh-CN" baseline="0" dirty="0" smtClean="0"/>
              <a:t>AB =2.3+5pi=2.3+15.7=18cm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图中阴影部分由三部分组成：直径为</a:t>
            </a:r>
            <a:r>
              <a:rPr lang="en-US" altLang="zh-CN" dirty="0" smtClean="0"/>
              <a:t>AB=4cm</a:t>
            </a:r>
            <a:r>
              <a:rPr lang="zh-CN" altLang="en-US" dirty="0" smtClean="0"/>
              <a:t>的半圆，直径为</a:t>
            </a:r>
            <a:r>
              <a:rPr lang="en-US" altLang="zh-CN" dirty="0" smtClean="0"/>
              <a:t>BC=6cm</a:t>
            </a:r>
            <a:r>
              <a:rPr lang="zh-CN" altLang="en-US" dirty="0" smtClean="0"/>
              <a:t>的半圆，和直径为</a:t>
            </a:r>
            <a:r>
              <a:rPr lang="en-US" altLang="zh-CN" dirty="0" smtClean="0"/>
              <a:t>AC=10cm</a:t>
            </a:r>
            <a:r>
              <a:rPr lang="zh-CN" altLang="en-US" dirty="0" smtClean="0"/>
              <a:t>的半圆组成，所以</a:t>
            </a:r>
            <a:endParaRPr lang="en-US" altLang="zh-CN" dirty="0" smtClean="0"/>
          </a:p>
          <a:p>
            <a:r>
              <a:rPr lang="en-US" altLang="zh-CN" dirty="0" smtClean="0"/>
              <a:t>C=pi</a:t>
            </a:r>
            <a:r>
              <a:rPr lang="en-US" altLang="zh-CN" baseline="0" dirty="0" smtClean="0"/>
              <a:t> 4/2+ pi 6/2+ pi 10/2=10pi=10∏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方法有三：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，（梯形</a:t>
            </a:r>
            <a:r>
              <a:rPr lang="en-US" altLang="zh-CN" dirty="0" smtClean="0"/>
              <a:t>BCED-</a:t>
            </a:r>
            <a:r>
              <a:rPr lang="zh-CN" altLang="en-US" dirty="0" smtClean="0"/>
              <a:t>三角形</a:t>
            </a:r>
            <a:r>
              <a:rPr lang="en-US" altLang="zh-CN" dirty="0" smtClean="0"/>
              <a:t>AED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</a:t>
            </a:r>
            <a:r>
              <a:rPr lang="zh-CN" altLang="en-US" dirty="0" smtClean="0"/>
              <a:t>三角形</a:t>
            </a:r>
            <a:r>
              <a:rPr lang="en-US" altLang="zh-CN" dirty="0" smtClean="0"/>
              <a:t>CDE=18.6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A(</a:t>
            </a:r>
            <a:r>
              <a:rPr lang="en-US" altLang="zh-CN" dirty="0" smtClean="0">
                <a:latin typeface="宋体"/>
                <a:ea typeface="宋体"/>
              </a:rPr>
              <a:t>△CDE)=9.3, CE=9.3x2/6.2=3cm</a:t>
            </a:r>
          </a:p>
          <a:p>
            <a:r>
              <a:rPr lang="en-US" altLang="zh-CN" dirty="0" smtClean="0">
                <a:latin typeface="宋体"/>
                <a:ea typeface="宋体"/>
              </a:rPr>
              <a:t>2. </a:t>
            </a:r>
            <a:r>
              <a:rPr lang="zh-CN" altLang="en-US" dirty="0" smtClean="0">
                <a:latin typeface="宋体"/>
                <a:ea typeface="宋体"/>
              </a:rPr>
              <a:t>作</a:t>
            </a:r>
            <a:r>
              <a:rPr lang="en-US" altLang="zh-CN" dirty="0" smtClean="0">
                <a:latin typeface="宋体"/>
                <a:ea typeface="宋体"/>
              </a:rPr>
              <a:t>CG//ED,</a:t>
            </a:r>
            <a:r>
              <a:rPr lang="zh-CN" altLang="en-US" dirty="0" smtClean="0">
                <a:latin typeface="宋体"/>
                <a:ea typeface="宋体"/>
              </a:rPr>
              <a:t>则</a:t>
            </a:r>
            <a:r>
              <a:rPr lang="en-US" altLang="zh-CN" dirty="0" smtClean="0">
                <a:latin typeface="宋体"/>
                <a:ea typeface="宋体"/>
              </a:rPr>
              <a:t>A</a:t>
            </a:r>
            <a:r>
              <a:rPr lang="zh-CN" altLang="en-US" dirty="0" smtClean="0">
                <a:latin typeface="宋体"/>
                <a:ea typeface="宋体"/>
              </a:rPr>
              <a:t>（</a:t>
            </a:r>
            <a:r>
              <a:rPr lang="en-US" altLang="zh-CN" dirty="0" smtClean="0">
                <a:latin typeface="宋体"/>
                <a:ea typeface="宋体"/>
              </a:rPr>
              <a:t>△BCG</a:t>
            </a:r>
            <a:r>
              <a:rPr lang="zh-CN" altLang="en-US" dirty="0" smtClean="0">
                <a:latin typeface="宋体"/>
                <a:ea typeface="宋体"/>
              </a:rPr>
              <a:t>）</a:t>
            </a:r>
            <a:r>
              <a:rPr lang="en-US" altLang="zh-CN" dirty="0" smtClean="0">
                <a:latin typeface="宋体"/>
                <a:ea typeface="宋体"/>
              </a:rPr>
              <a:t>=A</a:t>
            </a:r>
            <a:r>
              <a:rPr lang="zh-CN" altLang="en-US" dirty="0" smtClean="0">
                <a:latin typeface="宋体"/>
                <a:ea typeface="宋体"/>
              </a:rPr>
              <a:t>（</a:t>
            </a:r>
            <a:r>
              <a:rPr lang="en-US" altLang="zh-CN" dirty="0" smtClean="0">
                <a:latin typeface="宋体"/>
                <a:ea typeface="宋体"/>
              </a:rPr>
              <a:t>△AED</a:t>
            </a:r>
            <a:r>
              <a:rPr lang="zh-CN" altLang="en-US" dirty="0" smtClean="0">
                <a:latin typeface="宋体"/>
                <a:ea typeface="宋体"/>
              </a:rPr>
              <a:t>），所以</a:t>
            </a:r>
            <a:r>
              <a:rPr lang="en-US" altLang="zh-CN" dirty="0" smtClean="0">
                <a:latin typeface="宋体"/>
                <a:ea typeface="宋体"/>
              </a:rPr>
              <a:t>A</a:t>
            </a:r>
            <a:r>
              <a:rPr lang="zh-CN" altLang="en-US" dirty="0" smtClean="0">
                <a:latin typeface="宋体"/>
                <a:ea typeface="宋体"/>
              </a:rPr>
              <a:t>（平行四边形</a:t>
            </a:r>
            <a:r>
              <a:rPr lang="en-US" altLang="zh-CN" dirty="0" smtClean="0">
                <a:latin typeface="宋体"/>
                <a:ea typeface="宋体"/>
              </a:rPr>
              <a:t>CEDG</a:t>
            </a:r>
            <a:r>
              <a:rPr lang="zh-CN" altLang="en-US" dirty="0" smtClean="0">
                <a:latin typeface="宋体"/>
                <a:ea typeface="宋体"/>
              </a:rPr>
              <a:t>）</a:t>
            </a:r>
            <a:r>
              <a:rPr lang="en-US" altLang="zh-CN" dirty="0" smtClean="0">
                <a:latin typeface="宋体"/>
                <a:ea typeface="宋体"/>
              </a:rPr>
              <a:t>=18.6=</a:t>
            </a:r>
            <a:r>
              <a:rPr lang="en-US" altLang="zh-CN" dirty="0" err="1" smtClean="0">
                <a:latin typeface="宋体"/>
                <a:ea typeface="宋体"/>
              </a:rPr>
              <a:t>CExh</a:t>
            </a:r>
            <a:r>
              <a:rPr lang="zh-CN" altLang="en-US" dirty="0" smtClean="0">
                <a:latin typeface="宋体"/>
                <a:ea typeface="宋体"/>
              </a:rPr>
              <a:t>，</a:t>
            </a:r>
            <a:r>
              <a:rPr lang="en-US" altLang="zh-CN" dirty="0" smtClean="0">
                <a:latin typeface="宋体"/>
                <a:ea typeface="宋体"/>
              </a:rPr>
              <a:t>CE=18.6/6.2=3</a:t>
            </a:r>
          </a:p>
          <a:p>
            <a:r>
              <a:rPr lang="en-US" altLang="zh-CN" dirty="0" smtClean="0">
                <a:latin typeface="宋体"/>
                <a:ea typeface="宋体"/>
              </a:rPr>
              <a:t>3. </a:t>
            </a:r>
            <a:r>
              <a:rPr lang="zh-CN" altLang="en-US" dirty="0" smtClean="0">
                <a:latin typeface="宋体"/>
                <a:ea typeface="宋体"/>
              </a:rPr>
              <a:t>设未知数</a:t>
            </a:r>
            <a:r>
              <a:rPr lang="en-US" altLang="zh-CN" dirty="0" smtClean="0">
                <a:latin typeface="宋体"/>
                <a:ea typeface="宋体"/>
              </a:rPr>
              <a:t>CE=x</a:t>
            </a:r>
            <a:r>
              <a:rPr lang="zh-CN" altLang="en-US" dirty="0" smtClean="0">
                <a:latin typeface="宋体"/>
                <a:ea typeface="宋体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，利用中点公式，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宋体"/>
                <a:ea typeface="宋体"/>
              </a:rPr>
              <a:t>△</a:t>
            </a:r>
            <a:r>
              <a:rPr lang="en-US" altLang="zh-CN" dirty="0" smtClean="0">
                <a:latin typeface="宋体"/>
                <a:ea typeface="宋体"/>
              </a:rPr>
              <a:t>AEC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DEC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ACF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BCF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（矩形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=2x18=36cm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最直观的方法，将底边也五等分，连接顶点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到底边的等分点，可以将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/>
              <a:t>ABC</a:t>
            </a:r>
            <a:r>
              <a:rPr lang="zh-CN" altLang="en-US" dirty="0" smtClean="0"/>
              <a:t>分成很多全等的小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. </a:t>
            </a:r>
            <a:r>
              <a:rPr lang="zh-CN" altLang="en-US" dirty="0" smtClean="0">
                <a:latin typeface="宋体"/>
                <a:ea typeface="+mn-ea"/>
              </a:rPr>
              <a:t>一共有</a:t>
            </a:r>
            <a:r>
              <a:rPr lang="en-US" altLang="zh-CN" dirty="0" smtClean="0">
                <a:latin typeface="宋体"/>
                <a:ea typeface="+mn-ea"/>
              </a:rPr>
              <a:t>1+3+5+7+9=25</a:t>
            </a:r>
            <a:r>
              <a:rPr lang="zh-CN" altLang="en-US" dirty="0" smtClean="0">
                <a:latin typeface="宋体"/>
                <a:ea typeface="+mn-ea"/>
              </a:rPr>
              <a:t>个，总面积为</a:t>
            </a:r>
            <a:r>
              <a:rPr lang="en-US" altLang="zh-CN" dirty="0" smtClean="0">
                <a:latin typeface="宋体"/>
                <a:ea typeface="+mn-ea"/>
              </a:rPr>
              <a:t>75</a:t>
            </a:r>
            <a:r>
              <a:rPr lang="zh-CN" altLang="en-US" dirty="0" smtClean="0">
                <a:latin typeface="宋体"/>
                <a:ea typeface="+mn-ea"/>
              </a:rPr>
              <a:t>，所以每个小△面积</a:t>
            </a:r>
            <a:r>
              <a:rPr lang="en-US" altLang="zh-CN" dirty="0" smtClean="0">
                <a:latin typeface="宋体"/>
                <a:ea typeface="+mn-ea"/>
              </a:rPr>
              <a:t>=75/25=3cm</a:t>
            </a:r>
            <a:r>
              <a:rPr lang="en-US" altLang="zh-CN" baseline="30000" dirty="0" smtClean="0">
                <a:latin typeface="宋体"/>
                <a:ea typeface="+mn-ea"/>
              </a:rPr>
              <a:t>2</a:t>
            </a:r>
            <a:r>
              <a:rPr lang="en-US" altLang="zh-CN" dirty="0" smtClean="0">
                <a:latin typeface="宋体"/>
                <a:ea typeface="+mn-ea"/>
              </a:rPr>
              <a:t>,</a:t>
            </a:r>
            <a:r>
              <a:rPr lang="en-US" altLang="zh-CN" baseline="0" dirty="0" smtClean="0">
                <a:latin typeface="宋体"/>
                <a:ea typeface="+mn-ea"/>
              </a:rPr>
              <a:t> </a:t>
            </a:r>
            <a:r>
              <a:rPr lang="zh-CN" altLang="en-US" baseline="0" dirty="0" smtClean="0">
                <a:latin typeface="宋体"/>
                <a:ea typeface="+mn-ea"/>
              </a:rPr>
              <a:t>阴影部分有</a:t>
            </a:r>
            <a:r>
              <a:rPr lang="en-US" altLang="zh-CN" baseline="0" dirty="0" smtClean="0">
                <a:latin typeface="宋体"/>
                <a:ea typeface="+mn-ea"/>
              </a:rPr>
              <a:t>7</a:t>
            </a:r>
            <a:r>
              <a:rPr lang="zh-CN" altLang="en-US" baseline="0" dirty="0" smtClean="0">
                <a:latin typeface="宋体"/>
                <a:ea typeface="+mn-ea"/>
              </a:rPr>
              <a:t>个小</a:t>
            </a:r>
            <a:r>
              <a:rPr lang="zh-CN" altLang="en-US" dirty="0" smtClean="0">
                <a:latin typeface="宋体"/>
                <a:ea typeface="+mn-ea"/>
              </a:rPr>
              <a:t>△，故面积</a:t>
            </a:r>
            <a:r>
              <a:rPr lang="en-US" altLang="zh-CN" dirty="0" smtClean="0">
                <a:latin typeface="宋体"/>
                <a:ea typeface="+mn-ea"/>
              </a:rPr>
              <a:t>A=3x7=21cm</a:t>
            </a:r>
            <a:r>
              <a:rPr lang="en-US" altLang="zh-CN" baseline="30000" dirty="0" smtClean="0">
                <a:latin typeface="宋体"/>
                <a:ea typeface="+mn-ea"/>
              </a:rPr>
              <a:t>2</a:t>
            </a:r>
            <a:r>
              <a:rPr lang="en-US" altLang="zh-CN" dirty="0" smtClean="0">
                <a:latin typeface="宋体"/>
                <a:ea typeface="+mn-ea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测量二维空间的方法，面积。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EF</a:t>
            </a:r>
            <a:r>
              <a:rPr lang="zh-CN" altLang="en-US" dirty="0" smtClean="0"/>
              <a:t>，原来阴影三角形分成两个三角形，面积关系可得：</a:t>
            </a:r>
            <a:endParaRPr lang="en-US" altLang="zh-CN" dirty="0" smtClean="0"/>
          </a:p>
          <a:p>
            <a:r>
              <a:rPr lang="en-US" altLang="zh-CN" dirty="0" smtClean="0"/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BEH)=A(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EFH)+A(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EFB)</a:t>
            </a:r>
          </a:p>
          <a:p>
            <a:r>
              <a:rPr lang="en-US" altLang="zh-CN" dirty="0" smtClean="0">
                <a:latin typeface="宋体"/>
                <a:ea typeface="+mn-ea"/>
              </a:rPr>
              <a:t>10=</a:t>
            </a:r>
            <a:r>
              <a:rPr lang="en-US" altLang="zh-CN" dirty="0" err="1" smtClean="0">
                <a:latin typeface="宋体"/>
                <a:ea typeface="+mn-ea"/>
              </a:rPr>
              <a:t>EFxGC</a:t>
            </a:r>
            <a:r>
              <a:rPr lang="en-US" altLang="zh-CN" dirty="0" smtClean="0">
                <a:latin typeface="宋体"/>
                <a:ea typeface="+mn-ea"/>
              </a:rPr>
              <a:t>/2+EFxGB/2=</a:t>
            </a:r>
            <a:r>
              <a:rPr lang="en-US" altLang="zh-CN" dirty="0" err="1" smtClean="0">
                <a:latin typeface="宋体"/>
                <a:ea typeface="+mn-ea"/>
              </a:rPr>
              <a:t>EFx</a:t>
            </a:r>
            <a:r>
              <a:rPr lang="en-US" altLang="zh-CN" dirty="0" smtClean="0">
                <a:latin typeface="宋体"/>
                <a:ea typeface="+mn-ea"/>
              </a:rPr>
              <a:t>(BC)/2=EFx5/2,EF=4,FG=5-4=1cm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依据：等高三角形面积之比等于底边之比，即</a:t>
            </a:r>
            <a:r>
              <a:rPr lang="en-US" altLang="zh-CN" dirty="0" smtClean="0"/>
              <a:t>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):A(</a:t>
            </a:r>
            <a:r>
              <a:rPr lang="zh-CN" altLang="en-US" dirty="0" smtClean="0"/>
              <a:t>丁</a:t>
            </a:r>
            <a:r>
              <a:rPr lang="en-US" altLang="zh-CN" dirty="0" smtClean="0"/>
              <a:t>)=80:40=2:1=A(</a:t>
            </a:r>
            <a:r>
              <a:rPr lang="zh-CN" altLang="en-US" dirty="0" smtClean="0"/>
              <a:t>丙</a:t>
            </a:r>
            <a:r>
              <a:rPr lang="en-US" altLang="zh-CN" dirty="0" smtClean="0"/>
              <a:t>):A(</a:t>
            </a:r>
            <a:r>
              <a:rPr lang="zh-CN" altLang="en-US" dirty="0" smtClean="0"/>
              <a:t>乙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A(</a:t>
            </a:r>
            <a:r>
              <a:rPr lang="zh-CN" altLang="en-US" dirty="0" smtClean="0"/>
              <a:t>丙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)=60:30=2:1=A(</a:t>
            </a:r>
            <a:r>
              <a:rPr lang="zh-CN" altLang="en-US" dirty="0" smtClean="0"/>
              <a:t>乙</a:t>
            </a:r>
            <a:r>
              <a:rPr lang="en-US" altLang="zh-CN" dirty="0" smtClean="0"/>
              <a:t>):A(</a:t>
            </a:r>
            <a:r>
              <a:rPr lang="zh-CN" altLang="en-US" dirty="0" smtClean="0"/>
              <a:t>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A(</a:t>
            </a:r>
            <a:r>
              <a:rPr lang="zh-CN" altLang="en-US" dirty="0" smtClean="0"/>
              <a:t>丙</a:t>
            </a:r>
            <a:r>
              <a:rPr lang="en-US" altLang="zh-CN" dirty="0" smtClean="0"/>
              <a:t>)=2A(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)=2A</a:t>
            </a:r>
            <a:r>
              <a:rPr lang="zh-CN" altLang="en-US" dirty="0" smtClean="0"/>
              <a:t>（乙），</a:t>
            </a:r>
            <a:r>
              <a:rPr lang="en-US" altLang="zh-CN" dirty="0" smtClean="0"/>
              <a:t>A(</a:t>
            </a:r>
            <a:r>
              <a:rPr lang="zh-CN" altLang="en-US" dirty="0" smtClean="0"/>
              <a:t>丁</a:t>
            </a:r>
            <a:r>
              <a:rPr lang="en-US" altLang="zh-CN" dirty="0" smtClean="0"/>
              <a:t>)=A(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)/2=A(</a:t>
            </a:r>
            <a:r>
              <a:rPr lang="zh-CN" altLang="en-US" dirty="0" smtClean="0"/>
              <a:t>乙</a:t>
            </a:r>
            <a:r>
              <a:rPr lang="en-US" altLang="zh-CN" dirty="0" smtClean="0"/>
              <a:t>)/2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)=A(</a:t>
            </a:r>
            <a:r>
              <a:rPr lang="zh-CN" altLang="en-US" dirty="0" smtClean="0"/>
              <a:t>乙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A(</a:t>
            </a:r>
            <a:r>
              <a:rPr lang="zh-CN" altLang="en-US" dirty="0" smtClean="0"/>
              <a:t>丙</a:t>
            </a:r>
            <a:r>
              <a:rPr lang="en-US" altLang="zh-CN" dirty="0" smtClean="0"/>
              <a:t>)+A(</a:t>
            </a:r>
            <a:r>
              <a:rPr lang="zh-CN" altLang="en-US" dirty="0" smtClean="0"/>
              <a:t>丁</a:t>
            </a:r>
            <a:r>
              <a:rPr lang="en-US" altLang="zh-CN" dirty="0" smtClean="0"/>
              <a:t>)=5A(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)/2=5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A(</a:t>
            </a:r>
            <a:r>
              <a:rPr lang="zh-CN" altLang="en-US" dirty="0" smtClean="0"/>
              <a:t>甲</a:t>
            </a:r>
            <a:r>
              <a:rPr lang="en-US" altLang="zh-CN" dirty="0" smtClean="0"/>
              <a:t>)+A(</a:t>
            </a:r>
            <a:r>
              <a:rPr lang="zh-CN" altLang="en-US" dirty="0" smtClean="0"/>
              <a:t>乙</a:t>
            </a:r>
            <a:r>
              <a:rPr lang="en-US" altLang="zh-CN" dirty="0" smtClean="0"/>
              <a:t>))/4</a:t>
            </a:r>
          </a:p>
          <a:p>
            <a:r>
              <a:rPr lang="zh-CN" altLang="en-US" dirty="0" smtClean="0"/>
              <a:t>结果</a:t>
            </a:r>
            <a:r>
              <a:rPr lang="en-US" altLang="zh-CN" dirty="0" smtClean="0"/>
              <a:t>1.25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采用割补法，半径为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1/4</a:t>
            </a:r>
            <a:r>
              <a:rPr lang="zh-CN" altLang="en-US" dirty="0" smtClean="0"/>
              <a:t>扇形</a:t>
            </a:r>
            <a:r>
              <a:rPr lang="zh-CN" altLang="en-US" baseline="0" dirty="0" smtClean="0"/>
              <a:t> 减去 两个小正方形就是所要求。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Pi 4x4/4-2x2x2=4pi-8=4.56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借助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EGH</a:t>
            </a:r>
            <a:r>
              <a:rPr lang="zh-CN" altLang="en-US" dirty="0" smtClean="0">
                <a:latin typeface="宋体"/>
                <a:ea typeface="+mn-ea"/>
              </a:rPr>
              <a:t>和△</a:t>
            </a:r>
            <a:r>
              <a:rPr lang="en-US" altLang="zh-CN" dirty="0" smtClean="0">
                <a:latin typeface="宋体"/>
                <a:ea typeface="+mn-ea"/>
              </a:rPr>
              <a:t>ABI</a:t>
            </a:r>
            <a:r>
              <a:rPr lang="zh-CN" altLang="en-US" dirty="0" smtClean="0">
                <a:latin typeface="宋体"/>
                <a:ea typeface="+mn-ea"/>
              </a:rPr>
              <a:t>搭桥，</a:t>
            </a:r>
            <a:endParaRPr lang="en-US" altLang="zh-CN" dirty="0" smtClean="0">
              <a:latin typeface="宋体"/>
              <a:ea typeface="+mn-ea"/>
            </a:endParaRPr>
          </a:p>
          <a:p>
            <a:r>
              <a:rPr lang="en-US" altLang="zh-CN" dirty="0" smtClean="0">
                <a:latin typeface="宋体"/>
                <a:ea typeface="+mn-ea"/>
              </a:rPr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EGH)+A(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ABI)+A</a:t>
            </a:r>
            <a:r>
              <a:rPr lang="zh-CN" altLang="en-US" dirty="0" smtClean="0">
                <a:latin typeface="宋体"/>
                <a:ea typeface="+mn-ea"/>
              </a:rPr>
              <a:t>（</a:t>
            </a:r>
            <a:r>
              <a:rPr lang="en-US" altLang="zh-CN" dirty="0" smtClean="0">
                <a:latin typeface="宋体"/>
                <a:ea typeface="+mn-ea"/>
              </a:rPr>
              <a:t>BHGI</a:t>
            </a:r>
            <a:r>
              <a:rPr lang="zh-CN" altLang="en-US" dirty="0" smtClean="0">
                <a:latin typeface="宋体"/>
                <a:ea typeface="+mn-ea"/>
              </a:rPr>
              <a:t>）</a:t>
            </a:r>
            <a:r>
              <a:rPr lang="en-US" altLang="zh-CN" dirty="0" smtClean="0">
                <a:latin typeface="宋体"/>
                <a:ea typeface="+mn-ea"/>
              </a:rPr>
              <a:t>=A</a:t>
            </a:r>
            <a:r>
              <a:rPr lang="zh-CN" altLang="en-US" dirty="0" smtClean="0">
                <a:latin typeface="宋体"/>
                <a:ea typeface="+mn-ea"/>
              </a:rPr>
              <a:t>（</a:t>
            </a:r>
            <a:r>
              <a:rPr lang="en-US" altLang="zh-CN" dirty="0" smtClean="0">
                <a:latin typeface="宋体"/>
                <a:ea typeface="+mn-ea"/>
              </a:rPr>
              <a:t>ABCD</a:t>
            </a:r>
            <a:r>
              <a:rPr lang="zh-CN" altLang="en-US" dirty="0" smtClean="0">
                <a:latin typeface="宋体"/>
                <a:ea typeface="+mn-ea"/>
              </a:rPr>
              <a:t>）</a:t>
            </a:r>
            <a:r>
              <a:rPr lang="en-US" altLang="zh-CN" dirty="0" smtClean="0">
                <a:latin typeface="宋体"/>
                <a:ea typeface="+mn-ea"/>
              </a:rPr>
              <a:t>/2</a:t>
            </a:r>
          </a:p>
          <a:p>
            <a:r>
              <a:rPr lang="en-US" altLang="zh-CN" dirty="0" smtClean="0">
                <a:latin typeface="宋体"/>
                <a:ea typeface="+mn-ea"/>
              </a:rPr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FCD)+A(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ABF)=49+A(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EGH)+35+13+A(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ABI)=A(ABCD)/2</a:t>
            </a:r>
          </a:p>
          <a:p>
            <a:r>
              <a:rPr lang="en-US" altLang="zh-CN" dirty="0" smtClean="0">
                <a:latin typeface="宋体"/>
                <a:ea typeface="+mn-ea"/>
              </a:rPr>
              <a:t>A(BHGI)=49+35+13=97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ED=a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BC=2a</a:t>
            </a:r>
            <a:r>
              <a:rPr lang="zh-CN" altLang="en-US" baseline="0" dirty="0" smtClean="0"/>
              <a:t>， 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baseline="0" dirty="0" smtClean="0"/>
              <a:t>ABC</a:t>
            </a:r>
            <a:r>
              <a:rPr lang="zh-CN" altLang="en-US" baseline="0" dirty="0" smtClean="0"/>
              <a:t>的边</a:t>
            </a:r>
            <a:r>
              <a:rPr lang="en-US" altLang="zh-CN" baseline="0" dirty="0" smtClean="0"/>
              <a:t>BC</a:t>
            </a:r>
            <a:r>
              <a:rPr lang="zh-CN" altLang="en-US" baseline="0" dirty="0" smtClean="0"/>
              <a:t>上的高</a:t>
            </a:r>
            <a:r>
              <a:rPr lang="en-US" altLang="zh-CN" baseline="0" dirty="0" smtClean="0"/>
              <a:t>h1,</a:t>
            </a:r>
            <a:r>
              <a:rPr lang="zh-CN" altLang="en-US" dirty="0" smtClean="0">
                <a:latin typeface="宋体"/>
                <a:ea typeface="+mn-ea"/>
              </a:rPr>
              <a:t> 梯形的高</a:t>
            </a:r>
            <a:r>
              <a:rPr lang="en-US" altLang="zh-CN" dirty="0" smtClean="0">
                <a:latin typeface="宋体"/>
                <a:ea typeface="+mn-ea"/>
              </a:rPr>
              <a:t>h2</a:t>
            </a:r>
            <a:r>
              <a:rPr lang="zh-CN" altLang="en-US" dirty="0" smtClean="0">
                <a:latin typeface="宋体"/>
                <a:ea typeface="+mn-ea"/>
              </a:rPr>
              <a:t>，</a:t>
            </a:r>
            <a:endParaRPr lang="en-US" altLang="zh-CN" dirty="0" smtClean="0">
              <a:latin typeface="宋体"/>
              <a:ea typeface="+mn-ea"/>
            </a:endParaRPr>
          </a:p>
          <a:p>
            <a:r>
              <a:rPr lang="zh-CN" altLang="en-US" dirty="0" smtClean="0">
                <a:latin typeface="宋体"/>
                <a:ea typeface="+mn-ea"/>
              </a:rPr>
              <a:t>所以</a:t>
            </a:r>
            <a:r>
              <a:rPr lang="zh-CN" altLang="en-US" baseline="0" dirty="0" smtClean="0">
                <a:latin typeface="宋体"/>
                <a:ea typeface="+mn-ea"/>
              </a:rPr>
              <a:t> </a:t>
            </a:r>
            <a:r>
              <a:rPr lang="en-US" altLang="zh-CN" baseline="0" dirty="0" smtClean="0">
                <a:latin typeface="宋体"/>
                <a:ea typeface="+mn-ea"/>
              </a:rPr>
              <a:t>2a</a:t>
            </a:r>
            <a:r>
              <a:rPr lang="zh-CN" altLang="en-US" baseline="0" dirty="0" smtClean="0">
                <a:latin typeface="宋体"/>
                <a:ea typeface="+mn-ea"/>
              </a:rPr>
              <a:t> </a:t>
            </a:r>
            <a:r>
              <a:rPr lang="en-US" altLang="zh-CN" baseline="0" dirty="0" smtClean="0">
                <a:latin typeface="宋体"/>
                <a:ea typeface="+mn-ea"/>
              </a:rPr>
              <a:t>h1=2x2=4,   a h1=2</a:t>
            </a:r>
          </a:p>
          <a:p>
            <a:r>
              <a:rPr lang="en-US" altLang="zh-CN" baseline="0" dirty="0" smtClean="0">
                <a:latin typeface="宋体"/>
                <a:ea typeface="+mn-ea"/>
              </a:rPr>
              <a:t>     3a h2=6x2=12,  a h2=4</a:t>
            </a:r>
          </a:p>
          <a:p>
            <a:r>
              <a:rPr lang="en-US" altLang="zh-CN" baseline="0" dirty="0" smtClean="0">
                <a:latin typeface="宋体"/>
                <a:ea typeface="+mn-ea"/>
              </a:rPr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ADE)=a(h1+h2)/2=(a h1+a</a:t>
            </a:r>
            <a:r>
              <a:rPr lang="en-US" altLang="zh-CN" baseline="0" dirty="0" smtClean="0">
                <a:latin typeface="宋体"/>
                <a:ea typeface="+mn-ea"/>
              </a:rPr>
              <a:t> h2)/2= 6/2 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依据：等高的三角形面积之比等于底边之比。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AEF</a:t>
            </a:r>
            <a:r>
              <a:rPr lang="en-US" altLang="zh-CN" dirty="0" smtClean="0"/>
              <a:t>)=a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FA=27:9=3:1=A(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CEF</a:t>
            </a:r>
            <a:r>
              <a:rPr lang="en-US" altLang="zh-CN" dirty="0" smtClean="0"/>
              <a:t>):A(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AEF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另外 </a:t>
            </a:r>
            <a:r>
              <a:rPr lang="en-US" altLang="zh-CN" dirty="0" smtClean="0"/>
              <a:t>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CDF)</a:t>
            </a:r>
            <a:r>
              <a:rPr lang="en-US" altLang="zh-CN" dirty="0" smtClean="0"/>
              <a:t>=A(</a:t>
            </a:r>
            <a:r>
              <a:rPr lang="zh-CN" altLang="en-US" dirty="0" smtClean="0">
                <a:latin typeface="宋体"/>
                <a:ea typeface="+mn-ea"/>
              </a:rPr>
              <a:t>△</a:t>
            </a:r>
            <a:r>
              <a:rPr lang="en-US" altLang="zh-CN" dirty="0" smtClean="0">
                <a:latin typeface="宋体"/>
                <a:ea typeface="+mn-ea"/>
              </a:rPr>
              <a:t>ABF</a:t>
            </a:r>
            <a:r>
              <a:rPr lang="en-US" altLang="zh-CN" dirty="0" smtClean="0"/>
              <a:t>)=9,</a:t>
            </a:r>
          </a:p>
          <a:p>
            <a:r>
              <a:rPr lang="en-US" altLang="zh-CN" smtClean="0"/>
              <a:t>9</a:t>
            </a:r>
            <a:r>
              <a:rPr lang="en-US" altLang="zh-CN" smtClean="0">
                <a:sym typeface="Wingdings" pitchFamily="2" charset="2"/>
              </a:rPr>
              <a:t>:</a:t>
            </a:r>
            <a:r>
              <a:rPr lang="en-US" altLang="zh-CN" baseline="0" smtClean="0">
                <a:sym typeface="Wingdings" pitchFamily="2" charset="2"/>
              </a:rPr>
              <a:t> (a+1)=FC:FA=3:1, a=2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测量二维空间的方法，面积。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圆：圆心，半径。穿过圆心的最宽的距离就是直径。绕圆一圈，多长呢？</a:t>
            </a:r>
            <a:endParaRPr lang="en-US" altLang="zh-CN" dirty="0" smtClean="0"/>
          </a:p>
          <a:p>
            <a:r>
              <a:rPr lang="zh-CN" altLang="en-US" dirty="0" smtClean="0"/>
              <a:t>车轮，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 </a:t>
            </a:r>
            <a:r>
              <a:rPr lang="en-US" altLang="zh-CN" dirty="0" err="1" smtClean="0"/>
              <a:t>GeoGebra</a:t>
            </a:r>
            <a:r>
              <a:rPr lang="zh-CN" altLang="en-US" dirty="0" smtClean="0"/>
              <a:t>软件演示，逼近</a:t>
            </a:r>
            <a:r>
              <a:rPr lang="en-US" altLang="zh-CN" dirty="0" smtClean="0"/>
              <a:t>pi</a:t>
            </a:r>
            <a:r>
              <a:rPr lang="zh-CN" altLang="en-US" smtClean="0"/>
              <a:t>的真实结果。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 演示程序：</a:t>
            </a:r>
            <a:r>
              <a:rPr lang="en-US" altLang="zh-CN" dirty="0" smtClean="0"/>
              <a:t>20,000—3.1414926735860318, 2,000,000—3.1415916535917794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200,000,000—3.1415926435893686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圆周率的重要性，这是一个无理数，无限不循环小数，实际存在着，但是我们人类还不知道具体结果，只能用近似值。</a:t>
            </a:r>
            <a:endParaRPr lang="en-US" altLang="zh-CN" dirty="0" smtClean="0"/>
          </a:p>
          <a:p>
            <a:r>
              <a:rPr lang="zh-CN" altLang="en-US" dirty="0" smtClean="0"/>
              <a:t>在圆周长</a:t>
            </a:r>
            <a:r>
              <a:rPr lang="zh-CN" altLang="en-US" baseline="0" dirty="0" smtClean="0"/>
              <a:t> 与 半径， 圆面积与 半径的平方之间，搭桥。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掌握图形相互之间的关系，增加或减少什么条件，得到另外的图形。从边，角，对角线，还有面积等方面了解。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3+4+5+2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 r=12+2∏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084E-E394-400F-A088-E85D22030F4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2012/6/20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707.htm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aike.baidu.com/view/2800161.htm" TargetMode="External"/><Relationship Id="rId5" Type="http://schemas.openxmlformats.org/officeDocument/2006/relationships/hyperlink" Target="http://baike.baidu.com/view/1105819.htm" TargetMode="External"/><Relationship Id="rId4" Type="http://schemas.openxmlformats.org/officeDocument/2006/relationships/hyperlink" Target="http://baike.baidu.com/view/1601366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平面图形的周长和面积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初中数学培优教材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无穷级数计算圆周率</a:t>
            </a:r>
            <a:r>
              <a:rPr lang="en-US" altLang="zh-CN" dirty="0" smtClean="0"/>
              <a:t>pi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77768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莱布尼兹 无穷级数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奇分母单位分数序列</a:t>
            </a:r>
            <a:endParaRPr lang="en-US" altLang="zh-CN" sz="2800" dirty="0" smtClean="0"/>
          </a:p>
          <a:p>
            <a:r>
              <a:rPr lang="en-US" altLang="zh-CN" sz="2800" dirty="0" smtClean="0"/>
              <a:t>     1/1, 1/3, 1/5, 1/7, 1/9, ……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采用</a:t>
            </a:r>
            <a:r>
              <a:rPr lang="en-US" altLang="zh-CN" sz="2800" dirty="0" smtClean="0"/>
              <a:t>+  - </a:t>
            </a:r>
            <a:r>
              <a:rPr lang="zh-CN" altLang="en-US" sz="2800" dirty="0" smtClean="0"/>
              <a:t>交替出现方法，得到</a:t>
            </a:r>
            <a:r>
              <a:rPr lang="en-US" altLang="zh-CN" sz="2800" dirty="0" smtClean="0"/>
              <a:t>pi/4,</a:t>
            </a:r>
            <a:endParaRPr lang="en-US" altLang="zh-CN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Pi/4=(1/1-1/3)+(1/5-1/7)+(1/9-1/11)+…….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4293096"/>
          <a:ext cx="6120680" cy="864097"/>
        </p:xfrm>
        <a:graphic>
          <a:graphicData uri="http://schemas.openxmlformats.org/presentationml/2006/ole">
            <p:oleObj spid="_x0000_s2050" name="Equation" r:id="rId4" imgW="1663560" imgH="431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22920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20,000 </a:t>
            </a:r>
            <a:r>
              <a:rPr lang="en-US" altLang="zh-CN" sz="2400" dirty="0" smtClean="0">
                <a:sym typeface="Wingdings" pitchFamily="2" charset="2"/>
              </a:rPr>
              <a:t>3.1414926735860318</a:t>
            </a:r>
          </a:p>
          <a:p>
            <a:r>
              <a:rPr lang="en-US" altLang="zh-CN" sz="2400" dirty="0" smtClean="0">
                <a:sym typeface="Wingdings" pitchFamily="2" charset="2"/>
              </a:rPr>
              <a:t>2,000,0003.1415916535917794</a:t>
            </a:r>
          </a:p>
          <a:p>
            <a:r>
              <a:rPr lang="en-US" altLang="zh-CN" sz="2400" dirty="0" smtClean="0">
                <a:sym typeface="Wingdings" pitchFamily="2" charset="2"/>
              </a:rPr>
              <a:t>200,000,0003.1415926435893686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半径（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563888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直径（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588224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周长（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2411760" y="34290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5292080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0"/>
            <a:endCxn id="4" idx="0"/>
          </p:cNvCxnSpPr>
          <p:nvPr/>
        </p:nvCxnSpPr>
        <p:spPr>
          <a:xfrm rot="5400000" flipH="1" flipV="1">
            <a:off x="2987824" y="1556792"/>
            <a:ext cx="12700" cy="2880320"/>
          </a:xfrm>
          <a:prstGeom prst="bentConnector3">
            <a:avLst>
              <a:gd name="adj1" fmla="val 447097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形状 13"/>
          <p:cNvCxnSpPr>
            <a:stCxn id="4" idx="0"/>
            <a:endCxn id="5" idx="0"/>
          </p:cNvCxnSpPr>
          <p:nvPr/>
        </p:nvCxnSpPr>
        <p:spPr>
          <a:xfrm rot="5400000" flipH="1" flipV="1">
            <a:off x="5940152" y="1484784"/>
            <a:ext cx="12700" cy="3024336"/>
          </a:xfrm>
          <a:prstGeom prst="bentConnector3">
            <a:avLst>
              <a:gd name="adj1" fmla="val 51677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0608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20608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5" idx="2"/>
            <a:endCxn id="4" idx="2"/>
          </p:cNvCxnSpPr>
          <p:nvPr/>
        </p:nvCxnSpPr>
        <p:spPr>
          <a:xfrm rot="5400000">
            <a:off x="5940152" y="2348880"/>
            <a:ext cx="12700" cy="3024336"/>
          </a:xfrm>
          <a:prstGeom prst="bentConnector3">
            <a:avLst>
              <a:gd name="adj1" fmla="val 284515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2"/>
            <a:endCxn id="3" idx="2"/>
          </p:cNvCxnSpPr>
          <p:nvPr/>
        </p:nvCxnSpPr>
        <p:spPr>
          <a:xfrm rot="5400000">
            <a:off x="2987824" y="2420888"/>
            <a:ext cx="12700" cy="288032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95736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÷ 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007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÷ 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530120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面积（</a:t>
            </a:r>
            <a:r>
              <a:rPr lang="en-US" altLang="zh-CN" sz="2800" b="1" dirty="0" smtClean="0"/>
              <a:t>area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611560" y="530120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半径</a:t>
            </a:r>
            <a:r>
              <a:rPr lang="en-US" altLang="zh-CN" sz="2800" b="1" baseline="30000" dirty="0" smtClean="0"/>
              <a:t>2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r</a:t>
            </a:r>
            <a:r>
              <a:rPr lang="en-US" altLang="zh-CN" sz="2800" b="1" baseline="30000" dirty="0" smtClean="0"/>
              <a:t>2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07904" y="52292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7904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÷ </a:t>
            </a:r>
            <a:r>
              <a:rPr lang="zh-CN" altLang="en-US" dirty="0" smtClean="0"/>
              <a:t>（              ）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1" idx="3"/>
            <a:endCxn id="27" idx="1"/>
          </p:cNvCxnSpPr>
          <p:nvPr/>
        </p:nvCxnSpPr>
        <p:spPr>
          <a:xfrm>
            <a:off x="2555776" y="5733256"/>
            <a:ext cx="410445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平面图形的变化图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3212976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矩形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987824" y="1700808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正方形</a:t>
            </a:r>
            <a:endParaRPr lang="zh-CN" altLang="en-US" sz="2400" dirty="0"/>
          </a:p>
        </p:txBody>
      </p:sp>
      <p:sp>
        <p:nvSpPr>
          <p:cNvPr id="5" name="流程图: 数据 4"/>
          <p:cNvSpPr/>
          <p:nvPr/>
        </p:nvSpPr>
        <p:spPr>
          <a:xfrm>
            <a:off x="2627784" y="5085184"/>
            <a:ext cx="1656184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平行四边形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4860032" y="1628800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圆</a:t>
            </a:r>
            <a:endParaRPr lang="zh-CN" altLang="en-US" sz="2800" dirty="0"/>
          </a:p>
        </p:txBody>
      </p:sp>
      <p:sp>
        <p:nvSpPr>
          <p:cNvPr id="7" name="菱形 6"/>
          <p:cNvSpPr/>
          <p:nvPr/>
        </p:nvSpPr>
        <p:spPr>
          <a:xfrm>
            <a:off x="2771800" y="3212976"/>
            <a:ext cx="165618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菱形</a:t>
            </a:r>
            <a:endParaRPr lang="zh-CN" altLang="en-US" sz="2400" dirty="0"/>
          </a:p>
        </p:txBody>
      </p:sp>
      <p:sp>
        <p:nvSpPr>
          <p:cNvPr id="8" name="等腰三角形 7"/>
          <p:cNvSpPr/>
          <p:nvPr/>
        </p:nvSpPr>
        <p:spPr>
          <a:xfrm>
            <a:off x="4932040" y="3429000"/>
            <a:ext cx="1512168" cy="1368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三角形</a:t>
            </a:r>
            <a:endParaRPr lang="zh-CN" altLang="en-US" sz="2000" dirty="0"/>
          </a:p>
        </p:txBody>
      </p:sp>
      <p:sp>
        <p:nvSpPr>
          <p:cNvPr id="9" name="梯形 8"/>
          <p:cNvSpPr/>
          <p:nvPr/>
        </p:nvSpPr>
        <p:spPr>
          <a:xfrm>
            <a:off x="5004048" y="5445224"/>
            <a:ext cx="1512168" cy="11521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梯形</a:t>
            </a:r>
            <a:endParaRPr lang="zh-CN" altLang="en-US" sz="2400" dirty="0"/>
          </a:p>
        </p:txBody>
      </p:sp>
      <p:cxnSp>
        <p:nvCxnSpPr>
          <p:cNvPr id="11" name="直接箭头连接符 10"/>
          <p:cNvCxnSpPr>
            <a:stCxn id="3" idx="0"/>
            <a:endCxn id="4" idx="1"/>
          </p:cNvCxnSpPr>
          <p:nvPr/>
        </p:nvCxnSpPr>
        <p:spPr>
          <a:xfrm flipV="1">
            <a:off x="1439652" y="2276872"/>
            <a:ext cx="15481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5" idx="2"/>
          </p:cNvCxnSpPr>
          <p:nvPr/>
        </p:nvCxnSpPr>
        <p:spPr>
          <a:xfrm>
            <a:off x="1439652" y="4149080"/>
            <a:ext cx="135375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2"/>
          </p:cNvCxnSpPr>
          <p:nvPr/>
        </p:nvCxnSpPr>
        <p:spPr>
          <a:xfrm>
            <a:off x="4211960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0"/>
            <a:endCxn id="4" idx="2"/>
          </p:cNvCxnSpPr>
          <p:nvPr/>
        </p:nvCxnSpPr>
        <p:spPr>
          <a:xfrm flipV="1">
            <a:off x="3599892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0"/>
            <a:endCxn id="7" idx="2"/>
          </p:cNvCxnSpPr>
          <p:nvPr/>
        </p:nvCxnSpPr>
        <p:spPr>
          <a:xfrm flipH="1" flipV="1">
            <a:off x="3599892" y="4509120"/>
            <a:ext cx="216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5"/>
            <a:endCxn id="8" idx="1"/>
          </p:cNvCxnSpPr>
          <p:nvPr/>
        </p:nvCxnSpPr>
        <p:spPr>
          <a:xfrm flipV="1">
            <a:off x="4118350" y="4113076"/>
            <a:ext cx="1191732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5"/>
            <a:endCxn id="9" idx="1"/>
          </p:cNvCxnSpPr>
          <p:nvPr/>
        </p:nvCxnSpPr>
        <p:spPr>
          <a:xfrm>
            <a:off x="4118350" y="5517232"/>
            <a:ext cx="102971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平面图形周长之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30"/>
          </a:xfrm>
        </p:spPr>
        <p:txBody>
          <a:bodyPr/>
          <a:lstStyle/>
          <a:p>
            <a:r>
              <a:rPr lang="zh-CN" altLang="zh-CN" dirty="0" smtClean="0"/>
              <a:t>一台机器上三个等半径的轮子间装有传送带，轮子半径１米，彼此间两两距离为３，４，５米。问：传送带长度多少米？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56992"/>
            <a:ext cx="1952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443664" cy="302696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一个六边形包含着</a:t>
            </a:r>
            <a:r>
              <a:rPr lang="en-US" altLang="zh-CN" dirty="0" smtClean="0"/>
              <a:t>9</a:t>
            </a:r>
            <a:r>
              <a:rPr lang="zh-CN" altLang="zh-CN" dirty="0" smtClean="0"/>
              <a:t>个大大小小的正三角形。共有五种正三角形，其中最小的边长是</a:t>
            </a:r>
            <a:r>
              <a:rPr lang="en-US" altLang="zh-CN" dirty="0" smtClean="0"/>
              <a:t>1</a:t>
            </a:r>
            <a:r>
              <a:rPr lang="zh-CN" altLang="zh-CN" dirty="0" smtClean="0"/>
              <a:t>厘米（△</a:t>
            </a:r>
            <a:r>
              <a:rPr lang="en-US" altLang="zh-CN" dirty="0" smtClean="0"/>
              <a:t>ABC</a:t>
            </a:r>
            <a:r>
              <a:rPr lang="zh-CN" altLang="zh-CN" dirty="0" smtClean="0"/>
              <a:t>），依次还有边长</a:t>
            </a:r>
            <a:r>
              <a:rPr lang="en-US" altLang="zh-CN" dirty="0" smtClean="0"/>
              <a:t>a</a:t>
            </a:r>
            <a:r>
              <a:rPr lang="zh-CN" altLang="zh-CN" dirty="0" smtClean="0"/>
              <a:t>厘米的三个（△</a:t>
            </a:r>
            <a:r>
              <a:rPr lang="en-US" altLang="zh-CN" dirty="0" smtClean="0"/>
              <a:t>BKD</a:t>
            </a:r>
            <a:r>
              <a:rPr lang="zh-CN" altLang="zh-CN" dirty="0" smtClean="0"/>
              <a:t>，△</a:t>
            </a:r>
            <a:r>
              <a:rPr lang="en-US" altLang="zh-CN" dirty="0" smtClean="0"/>
              <a:t>JKD</a:t>
            </a:r>
            <a:r>
              <a:rPr lang="zh-CN" altLang="zh-CN" dirty="0" smtClean="0"/>
              <a:t>，△</a:t>
            </a:r>
            <a:r>
              <a:rPr lang="en-US" altLang="zh-CN" dirty="0" smtClean="0"/>
              <a:t>IJK</a:t>
            </a:r>
            <a:r>
              <a:rPr lang="zh-CN" altLang="zh-CN" dirty="0" smtClean="0"/>
              <a:t>），边长</a:t>
            </a:r>
            <a:r>
              <a:rPr lang="en-US" altLang="zh-CN" dirty="0" smtClean="0"/>
              <a:t>a+1</a:t>
            </a:r>
            <a:r>
              <a:rPr lang="zh-CN" altLang="zh-CN" dirty="0" smtClean="0"/>
              <a:t>厘米的两个（△</a:t>
            </a:r>
            <a:r>
              <a:rPr lang="en-US" altLang="zh-CN" dirty="0" smtClean="0"/>
              <a:t>CDE</a:t>
            </a:r>
            <a:r>
              <a:rPr lang="zh-CN" altLang="zh-CN" dirty="0" smtClean="0"/>
              <a:t>、△</a:t>
            </a:r>
            <a:r>
              <a:rPr lang="en-US" altLang="zh-CN" dirty="0" smtClean="0"/>
              <a:t>CEF</a:t>
            </a:r>
            <a:r>
              <a:rPr lang="zh-CN" altLang="zh-CN" dirty="0" smtClean="0"/>
              <a:t>），边长</a:t>
            </a:r>
            <a:r>
              <a:rPr lang="en-US" altLang="zh-CN" dirty="0" smtClean="0"/>
              <a:t>a+2</a:t>
            </a:r>
            <a:r>
              <a:rPr lang="zh-CN" altLang="zh-CN" dirty="0" smtClean="0"/>
              <a:t>厘米的两个（△</a:t>
            </a:r>
            <a:r>
              <a:rPr lang="en-US" altLang="zh-CN" dirty="0" smtClean="0"/>
              <a:t>AGF</a:t>
            </a:r>
            <a:r>
              <a:rPr lang="zh-CN" altLang="zh-CN" dirty="0" smtClean="0"/>
              <a:t>、△</a:t>
            </a:r>
            <a:r>
              <a:rPr lang="en-US" altLang="zh-CN" dirty="0" smtClean="0"/>
              <a:t>AGH</a:t>
            </a:r>
            <a:r>
              <a:rPr lang="zh-CN" altLang="zh-CN" dirty="0" smtClean="0"/>
              <a:t>），边长</a:t>
            </a:r>
            <a:r>
              <a:rPr lang="en-US" altLang="zh-CN" dirty="0" smtClean="0"/>
              <a:t>a+3</a:t>
            </a:r>
            <a:r>
              <a:rPr lang="zh-CN" altLang="zh-CN" dirty="0" smtClean="0"/>
              <a:t>厘米的一个（△</a:t>
            </a:r>
            <a:r>
              <a:rPr lang="en-US" altLang="zh-CN" dirty="0" smtClean="0"/>
              <a:t>BIH</a:t>
            </a:r>
            <a:r>
              <a:rPr lang="zh-CN" altLang="zh-CN" dirty="0" smtClean="0"/>
              <a:t>）。请算出这个六边形的周长是多少厘米？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653136"/>
            <a:ext cx="2171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70782"/>
          </a:xfrm>
        </p:spPr>
        <p:txBody>
          <a:bodyPr/>
          <a:lstStyle/>
          <a:p>
            <a:r>
              <a:rPr lang="zh-CN" altLang="zh-CN" dirty="0" smtClean="0"/>
              <a:t>图中正三角形的边长为６厘米，问阴影部分周长是多少？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68960"/>
            <a:ext cx="17049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42790"/>
          </a:xfrm>
        </p:spPr>
        <p:txBody>
          <a:bodyPr/>
          <a:lstStyle/>
          <a:p>
            <a:r>
              <a:rPr lang="zh-CN" altLang="zh-CN" dirty="0" smtClean="0"/>
              <a:t>阴影部分的图形与圆面积相等，圆半径为４厘米，问阴影部分的图形的周长是多少？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2181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938734"/>
          </a:xfrm>
        </p:spPr>
        <p:txBody>
          <a:bodyPr/>
          <a:lstStyle/>
          <a:p>
            <a:r>
              <a:rPr lang="zh-CN" altLang="zh-CN" dirty="0" smtClean="0"/>
              <a:t>图中大半圆半径为４，阴影部分周长为多少？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2133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42790"/>
          </a:xfrm>
        </p:spPr>
        <p:txBody>
          <a:bodyPr/>
          <a:lstStyle/>
          <a:p>
            <a:r>
              <a:rPr lang="zh-CN" altLang="zh-CN" dirty="0" smtClean="0"/>
              <a:t>图中三角形边长为６，８，１０厘米，求两个月牙形的总周长。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96952"/>
            <a:ext cx="21621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基本图形回顾</a:t>
            </a:r>
            <a:endParaRPr lang="en-US" altLang="zh-CN" dirty="0" smtClean="0"/>
          </a:p>
          <a:p>
            <a:r>
              <a:rPr lang="zh-CN" altLang="en-US" dirty="0" smtClean="0"/>
              <a:t>基本图形的周长和面积计算公式</a:t>
            </a:r>
            <a:endParaRPr lang="en-US" altLang="zh-CN" dirty="0" smtClean="0"/>
          </a:p>
          <a:p>
            <a:r>
              <a:rPr lang="zh-CN" altLang="en-US" dirty="0" smtClean="0"/>
              <a:t>组合图形</a:t>
            </a:r>
            <a:endParaRPr lang="en-US" altLang="zh-CN" dirty="0" smtClean="0"/>
          </a:p>
          <a:p>
            <a:r>
              <a:rPr lang="zh-CN" altLang="en-US" dirty="0" smtClean="0"/>
              <a:t>组合图形周长和面积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30"/>
          </a:xfrm>
        </p:spPr>
        <p:txBody>
          <a:bodyPr/>
          <a:lstStyle/>
          <a:p>
            <a:r>
              <a:rPr lang="zh-CN" altLang="zh-CN" dirty="0" smtClean="0"/>
              <a:t>下图</a:t>
            </a:r>
            <a:r>
              <a:rPr lang="zh-CN" altLang="zh-CN" dirty="0" smtClean="0"/>
              <a:t>中半圆直径</a:t>
            </a:r>
            <a:r>
              <a:rPr lang="en-US" altLang="zh-CN" dirty="0" smtClean="0"/>
              <a:t>AC=20 </a:t>
            </a:r>
            <a:r>
              <a:rPr lang="zh-CN" altLang="zh-CN" dirty="0" smtClean="0"/>
              <a:t>厘米，</a:t>
            </a:r>
            <a:r>
              <a:rPr lang="en-US" altLang="zh-CN" dirty="0" smtClean="0"/>
              <a:t>AB</a:t>
            </a:r>
            <a:r>
              <a:rPr lang="zh-CN" altLang="zh-CN" dirty="0" smtClean="0"/>
              <a:t>与</a:t>
            </a:r>
            <a:r>
              <a:rPr lang="en-US" altLang="zh-CN" dirty="0" smtClean="0"/>
              <a:t>AC</a:t>
            </a:r>
            <a:r>
              <a:rPr lang="zh-CN" altLang="zh-CN" dirty="0" smtClean="0"/>
              <a:t>垂直，阴影</a:t>
            </a:r>
            <a:r>
              <a:rPr lang="en-US" altLang="zh-CN" dirty="0" smtClean="0"/>
              <a:t>II</a:t>
            </a:r>
            <a:r>
              <a:rPr lang="zh-CN" altLang="zh-CN" dirty="0" smtClean="0"/>
              <a:t>与阴影</a:t>
            </a:r>
            <a:r>
              <a:rPr lang="en-US" altLang="zh-CN" dirty="0" smtClean="0"/>
              <a:t>I</a:t>
            </a:r>
            <a:r>
              <a:rPr lang="zh-CN" altLang="zh-CN" dirty="0" smtClean="0"/>
              <a:t>面积大</a:t>
            </a:r>
            <a:r>
              <a:rPr lang="en-US" altLang="zh-CN" dirty="0" smtClean="0"/>
              <a:t>23</a:t>
            </a:r>
            <a:r>
              <a:rPr lang="zh-CN" altLang="zh-CN" dirty="0" smtClean="0"/>
              <a:t>平方厘米，圆周率按</a:t>
            </a:r>
            <a:r>
              <a:rPr lang="en-US" altLang="zh-CN" dirty="0" smtClean="0"/>
              <a:t>3.14</a:t>
            </a:r>
            <a:r>
              <a:rPr lang="zh-CN" altLang="zh-CN" dirty="0" smtClean="0"/>
              <a:t>计算。求</a:t>
            </a:r>
            <a:r>
              <a:rPr lang="en-US" altLang="zh-CN" dirty="0" smtClean="0"/>
              <a:t>AB</a:t>
            </a:r>
            <a:r>
              <a:rPr lang="zh-CN" altLang="zh-CN" dirty="0" smtClean="0"/>
              <a:t>的长。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56992"/>
            <a:ext cx="1666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298774"/>
          </a:xfrm>
        </p:spPr>
        <p:txBody>
          <a:bodyPr/>
          <a:lstStyle/>
          <a:p>
            <a:r>
              <a:rPr lang="zh-CN" altLang="zh-CN" dirty="0" smtClean="0"/>
              <a:t>图</a:t>
            </a:r>
            <a:r>
              <a:rPr lang="zh-CN" altLang="zh-CN" dirty="0" smtClean="0"/>
              <a:t>中，</a:t>
            </a:r>
            <a:r>
              <a:rPr lang="en-US" altLang="zh-CN" dirty="0" smtClean="0"/>
              <a:t>AB</a:t>
            </a:r>
            <a:r>
              <a:rPr lang="zh-CN" altLang="zh-CN" dirty="0" smtClean="0"/>
              <a:t>长</a:t>
            </a:r>
            <a:r>
              <a:rPr lang="en-US" altLang="zh-CN" dirty="0" smtClean="0"/>
              <a:t>4</a:t>
            </a:r>
            <a:r>
              <a:rPr lang="zh-CN" altLang="zh-CN" dirty="0" smtClean="0"/>
              <a:t>厘米，</a:t>
            </a:r>
            <a:r>
              <a:rPr lang="en-US" altLang="zh-CN" dirty="0" smtClean="0"/>
              <a:t>BC</a:t>
            </a:r>
            <a:r>
              <a:rPr lang="zh-CN" altLang="zh-CN" dirty="0" smtClean="0"/>
              <a:t>长</a:t>
            </a:r>
            <a:r>
              <a:rPr lang="en-US" altLang="zh-CN" dirty="0" smtClean="0"/>
              <a:t>6</a:t>
            </a:r>
            <a:r>
              <a:rPr lang="zh-CN" altLang="zh-CN" dirty="0" smtClean="0"/>
              <a:t>厘米，求鱼形阴影的周长（圆周率按</a:t>
            </a:r>
            <a:r>
              <a:rPr lang="en-US" altLang="zh-CN" dirty="0" smtClean="0"/>
              <a:t>3.14</a:t>
            </a:r>
            <a:r>
              <a:rPr lang="zh-CN" altLang="zh-CN" dirty="0" smtClean="0"/>
              <a:t>计算）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80928"/>
            <a:ext cx="2305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周长</a:t>
            </a:r>
            <a:r>
              <a:rPr lang="zh-CN" altLang="zh-CN" dirty="0" smtClean="0"/>
              <a:t>计算要</a:t>
            </a:r>
            <a:r>
              <a:rPr lang="zh-CN" altLang="zh-CN" b="1" dirty="0" smtClean="0">
                <a:solidFill>
                  <a:srgbClr val="FF0000"/>
                </a:solidFill>
              </a:rPr>
              <a:t>巧算</a:t>
            </a:r>
            <a:r>
              <a:rPr lang="zh-CN" altLang="zh-CN" dirty="0" smtClean="0"/>
              <a:t>，</a:t>
            </a:r>
            <a:r>
              <a:rPr lang="zh-CN" altLang="zh-CN" b="1" dirty="0" smtClean="0"/>
              <a:t>方程</a:t>
            </a:r>
            <a:r>
              <a:rPr lang="zh-CN" altLang="zh-CN" b="1" dirty="0" smtClean="0">
                <a:solidFill>
                  <a:srgbClr val="FF0000"/>
                </a:solidFill>
              </a:rPr>
              <a:t>割补</a:t>
            </a:r>
            <a:r>
              <a:rPr lang="zh-CN" altLang="zh-CN" dirty="0" smtClean="0"/>
              <a:t>需常记，算完之后想一想，单位有没遗忘了。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平面图形面积之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306886"/>
          </a:xfrm>
        </p:spPr>
        <p:txBody>
          <a:bodyPr/>
          <a:lstStyle/>
          <a:p>
            <a:r>
              <a:rPr lang="zh-CN" altLang="zh-CN" dirty="0" smtClean="0"/>
              <a:t>一个平行四边形被分割成面积相差</a:t>
            </a:r>
            <a:r>
              <a:rPr lang="en-US" altLang="zh-CN" dirty="0" smtClean="0"/>
              <a:t>18.6</a:t>
            </a:r>
            <a:r>
              <a:rPr lang="zh-CN" altLang="zh-CN" dirty="0" smtClean="0"/>
              <a:t>平方厘米的两块：左边为梯形，右边为三角形。已知</a:t>
            </a:r>
            <a:r>
              <a:rPr lang="en-US" altLang="zh-CN" dirty="0" smtClean="0"/>
              <a:t>BD</a:t>
            </a:r>
            <a:r>
              <a:rPr lang="zh-CN" altLang="zh-CN" dirty="0" smtClean="0"/>
              <a:t>边上的高是</a:t>
            </a:r>
            <a:r>
              <a:rPr lang="en-US" altLang="zh-CN" dirty="0" smtClean="0"/>
              <a:t>6.2</a:t>
            </a:r>
            <a:r>
              <a:rPr lang="zh-CN" altLang="zh-CN" dirty="0" smtClean="0"/>
              <a:t>厘米，问梯形</a:t>
            </a:r>
            <a:r>
              <a:rPr lang="en-US" altLang="zh-CN" dirty="0" smtClean="0"/>
              <a:t>CEDB</a:t>
            </a:r>
            <a:r>
              <a:rPr lang="zh-CN" altLang="zh-CN" dirty="0" smtClean="0"/>
              <a:t>的上底</a:t>
            </a:r>
            <a:r>
              <a:rPr lang="en-US" altLang="zh-CN" dirty="0" smtClean="0"/>
              <a:t>CE </a:t>
            </a:r>
            <a:r>
              <a:rPr lang="zh-CN" altLang="zh-CN" dirty="0" smtClean="0"/>
              <a:t>长多少？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280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/>
          <a:lstStyle/>
          <a:p>
            <a:r>
              <a:rPr lang="zh-CN" altLang="zh-CN" dirty="0" smtClean="0"/>
              <a:t>在矩形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中，</a:t>
            </a:r>
            <a:r>
              <a:rPr lang="en-US" altLang="zh-CN" dirty="0" smtClean="0"/>
              <a:t>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F</a:t>
            </a:r>
            <a:r>
              <a:rPr lang="zh-CN" altLang="zh-CN" dirty="0" smtClean="0"/>
              <a:t>分别是</a:t>
            </a:r>
            <a:r>
              <a:rPr lang="en-US" altLang="zh-CN" dirty="0" smtClean="0"/>
              <a:t>AD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AB</a:t>
            </a:r>
            <a:r>
              <a:rPr lang="zh-CN" altLang="zh-CN" dirty="0" smtClean="0"/>
              <a:t>的中点，四边形</a:t>
            </a:r>
            <a:r>
              <a:rPr lang="en-US" altLang="zh-CN" dirty="0" smtClean="0"/>
              <a:t>AFCE</a:t>
            </a:r>
            <a:r>
              <a:rPr lang="zh-CN" altLang="zh-CN" dirty="0" smtClean="0"/>
              <a:t>的面积是</a:t>
            </a:r>
            <a:r>
              <a:rPr lang="en-US" altLang="zh-CN" dirty="0" smtClean="0"/>
              <a:t>18cm</a:t>
            </a:r>
            <a:r>
              <a:rPr lang="zh-CN" altLang="zh-CN" dirty="0" smtClean="0"/>
              <a:t>²，则矩形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的面积是</a:t>
            </a:r>
            <a:r>
              <a:rPr lang="en-US" altLang="zh-CN" dirty="0" smtClean="0"/>
              <a:t>________cm</a:t>
            </a:r>
            <a:r>
              <a:rPr lang="zh-CN" altLang="zh-CN" dirty="0" smtClean="0"/>
              <a:t>²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56992"/>
            <a:ext cx="4248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8854"/>
          </a:xfrm>
        </p:spPr>
        <p:txBody>
          <a:bodyPr/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3</a:t>
            </a:r>
            <a:r>
              <a:rPr lang="zh-CN" altLang="zh-CN" dirty="0" smtClean="0"/>
              <a:t>中三角形</a:t>
            </a:r>
            <a:r>
              <a:rPr lang="en-US" altLang="zh-CN" dirty="0" smtClean="0"/>
              <a:t>ABC</a:t>
            </a:r>
            <a:r>
              <a:rPr lang="zh-CN" altLang="zh-CN" dirty="0" smtClean="0"/>
              <a:t>的面积是</a:t>
            </a:r>
            <a:r>
              <a:rPr lang="en-US" altLang="zh-CN" dirty="0" smtClean="0"/>
              <a:t>75cm²</a:t>
            </a:r>
            <a:r>
              <a:rPr lang="zh-CN" altLang="zh-CN" dirty="0" smtClean="0"/>
              <a:t>，把三角形</a:t>
            </a:r>
            <a:r>
              <a:rPr lang="en-US" altLang="zh-CN" dirty="0" smtClean="0"/>
              <a:t>ABC</a:t>
            </a:r>
            <a:r>
              <a:rPr lang="zh-CN" altLang="zh-CN" dirty="0" smtClean="0"/>
              <a:t>的边</a:t>
            </a:r>
            <a:r>
              <a:rPr lang="en-US" altLang="zh-CN" dirty="0" smtClean="0"/>
              <a:t>AB</a:t>
            </a:r>
            <a:r>
              <a:rPr lang="zh-CN" altLang="zh-CN" dirty="0" smtClean="0"/>
              <a:t>和</a:t>
            </a:r>
            <a:r>
              <a:rPr lang="en-US" altLang="zh-CN" dirty="0" smtClean="0"/>
              <a:t>AC</a:t>
            </a:r>
            <a:r>
              <a:rPr lang="zh-CN" altLang="zh-CN" dirty="0" smtClean="0"/>
              <a:t>都五等分，求图中阴影部分的面积是</a:t>
            </a:r>
            <a:r>
              <a:rPr lang="en-US" altLang="zh-CN" dirty="0" smtClean="0"/>
              <a:t>________cm²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2667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/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4</a:t>
            </a:r>
            <a:r>
              <a:rPr lang="zh-CN" altLang="zh-CN" dirty="0" smtClean="0"/>
              <a:t>中正方形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的边长是</a:t>
            </a:r>
            <a:r>
              <a:rPr lang="en-US" altLang="zh-CN" dirty="0" smtClean="0"/>
              <a:t>5cm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CDEG</a:t>
            </a:r>
            <a:r>
              <a:rPr lang="zh-CN" altLang="zh-CN" dirty="0" smtClean="0"/>
              <a:t>是长方形，三角形</a:t>
            </a:r>
            <a:r>
              <a:rPr lang="en-US" altLang="zh-CN" dirty="0" smtClean="0"/>
              <a:t>EBH</a:t>
            </a:r>
            <a:r>
              <a:rPr lang="zh-CN" altLang="zh-CN" dirty="0" smtClean="0"/>
              <a:t>的面积为</a:t>
            </a:r>
            <a:r>
              <a:rPr lang="en-US" altLang="zh-CN" dirty="0" smtClean="0"/>
              <a:t>10cm</a:t>
            </a:r>
            <a:r>
              <a:rPr lang="zh-CN" altLang="zh-CN" dirty="0" smtClean="0"/>
              <a:t>²，则</a:t>
            </a:r>
            <a:r>
              <a:rPr lang="en-US" altLang="zh-CN" dirty="0" smtClean="0"/>
              <a:t>FG</a:t>
            </a:r>
            <a:r>
              <a:rPr lang="zh-CN" altLang="zh-CN" dirty="0" smtClean="0"/>
              <a:t>＝</a:t>
            </a:r>
            <a:r>
              <a:rPr lang="en-US" altLang="zh-CN" dirty="0" smtClean="0"/>
              <a:t>_______cm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514798"/>
          </a:xfrm>
        </p:spPr>
        <p:txBody>
          <a:bodyPr/>
          <a:lstStyle/>
          <a:p>
            <a:r>
              <a:rPr lang="zh-CN" altLang="zh-CN" dirty="0" smtClean="0"/>
              <a:t>四边形</a:t>
            </a:r>
            <a:r>
              <a:rPr lang="en-US" altLang="zh-CN" dirty="0" smtClean="0"/>
              <a:t>ABCE</a:t>
            </a:r>
            <a:r>
              <a:rPr lang="zh-CN" altLang="zh-CN" dirty="0" smtClean="0"/>
              <a:t>，对角线分割如图</a:t>
            </a:r>
            <a:r>
              <a:rPr lang="en-US" altLang="zh-CN" dirty="0" smtClean="0"/>
              <a:t>5</a:t>
            </a:r>
            <a:r>
              <a:rPr lang="zh-CN" altLang="zh-CN" dirty="0" smtClean="0"/>
              <a:t>所示，问</a:t>
            </a:r>
            <a:r>
              <a:rPr lang="en-US" altLang="zh-CN" dirty="0" smtClean="0"/>
              <a:t>: </a:t>
            </a:r>
            <a:r>
              <a:rPr lang="zh-CN" altLang="zh-CN" dirty="0" smtClean="0"/>
              <a:t>丙丁面积和是甲乙面积和的</a:t>
            </a:r>
            <a:r>
              <a:rPr lang="en-US" altLang="zh-CN" dirty="0" smtClean="0"/>
              <a:t>______</a:t>
            </a:r>
            <a:r>
              <a:rPr lang="zh-CN" altLang="zh-CN" dirty="0" smtClean="0"/>
              <a:t>倍？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3638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514798"/>
          </a:xfrm>
        </p:spPr>
        <p:txBody>
          <a:bodyPr/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6</a:t>
            </a:r>
            <a:r>
              <a:rPr lang="zh-CN" altLang="zh-CN" dirty="0" smtClean="0"/>
              <a:t>中三条圆弧围成的面积</a:t>
            </a:r>
            <a:r>
              <a:rPr lang="en-US" altLang="zh-CN" dirty="0" smtClean="0"/>
              <a:t>=__________</a:t>
            </a:r>
            <a:r>
              <a:rPr lang="zh-CN" altLang="zh-CN" dirty="0" smtClean="0"/>
              <a:t>（取</a:t>
            </a:r>
            <a:r>
              <a:rPr lang="en-US" altLang="zh-CN" dirty="0" smtClean="0"/>
              <a:t>pi=3.14) </a:t>
            </a:r>
            <a:r>
              <a:rPr lang="zh-CN" altLang="zh-CN" dirty="0" smtClean="0"/>
              <a:t>大圆弧半径是</a:t>
            </a:r>
            <a:r>
              <a:rPr lang="en-US" altLang="zh-CN" dirty="0" smtClean="0"/>
              <a:t>4</a:t>
            </a:r>
            <a:r>
              <a:rPr lang="zh-CN" altLang="zh-CN" dirty="0" smtClean="0"/>
              <a:t>，小圆弧半径为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3333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横卷形 8"/>
          <p:cNvSpPr/>
          <p:nvPr/>
        </p:nvSpPr>
        <p:spPr>
          <a:xfrm>
            <a:off x="5940152" y="188640"/>
            <a:ext cx="2808312" cy="108012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/>
          <a:lstStyle/>
          <a:p>
            <a:r>
              <a:rPr lang="zh-CN" altLang="zh-CN" dirty="0" smtClean="0"/>
              <a:t>长方形内画一些线段，使得边上有三个图形的面积分别是</a:t>
            </a:r>
            <a:r>
              <a:rPr lang="en-US" altLang="zh-CN" dirty="0" smtClean="0"/>
              <a:t>13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35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49</a:t>
            </a:r>
            <a:r>
              <a:rPr lang="zh-CN" altLang="zh-CN" dirty="0" smtClean="0"/>
              <a:t>，那么图中阴影部分</a:t>
            </a:r>
            <a:r>
              <a:rPr lang="en-US" altLang="zh-CN" dirty="0" smtClean="0"/>
              <a:t>BHGI</a:t>
            </a:r>
            <a:r>
              <a:rPr lang="zh-CN" altLang="zh-CN" dirty="0" smtClean="0"/>
              <a:t>的面积</a:t>
            </a:r>
            <a:r>
              <a:rPr lang="zh-CN" altLang="zh-CN" dirty="0" smtClean="0"/>
              <a:t>是</a:t>
            </a:r>
            <a:r>
              <a:rPr lang="zh-CN" altLang="en-US" dirty="0" smtClean="0"/>
              <a:t>多少？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56992"/>
            <a:ext cx="4076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514798"/>
          </a:xfrm>
        </p:spPr>
        <p:txBody>
          <a:bodyPr/>
          <a:lstStyle/>
          <a:p>
            <a:r>
              <a:rPr lang="zh-CN" altLang="zh-CN" dirty="0" smtClean="0"/>
              <a:t>三角形</a:t>
            </a:r>
            <a:r>
              <a:rPr lang="en-US" altLang="zh-CN" dirty="0" smtClean="0"/>
              <a:t>ABC</a:t>
            </a:r>
            <a:r>
              <a:rPr lang="zh-CN" altLang="zh-CN" dirty="0" smtClean="0"/>
              <a:t>的面积</a:t>
            </a:r>
            <a:r>
              <a:rPr lang="en-US" altLang="zh-CN" dirty="0" smtClean="0"/>
              <a:t>=2</a:t>
            </a:r>
            <a:r>
              <a:rPr lang="zh-CN" altLang="zh-CN" dirty="0" smtClean="0"/>
              <a:t>，梯形</a:t>
            </a:r>
            <a:r>
              <a:rPr lang="en-US" altLang="zh-CN" dirty="0" smtClean="0"/>
              <a:t>BCDE</a:t>
            </a:r>
            <a:r>
              <a:rPr lang="zh-CN" altLang="zh-CN" dirty="0" smtClean="0"/>
              <a:t>的面积</a:t>
            </a:r>
            <a:r>
              <a:rPr lang="en-US" altLang="zh-CN" dirty="0" smtClean="0"/>
              <a:t>=6</a:t>
            </a:r>
            <a:r>
              <a:rPr lang="zh-CN" altLang="zh-CN" dirty="0" smtClean="0"/>
              <a:t>，且</a:t>
            </a:r>
            <a:r>
              <a:rPr lang="en-US" altLang="zh-CN" dirty="0" smtClean="0"/>
              <a:t>BC=2DE</a:t>
            </a:r>
            <a:r>
              <a:rPr lang="zh-CN" altLang="zh-CN" dirty="0" smtClean="0"/>
              <a:t>，求三角形</a:t>
            </a:r>
            <a:r>
              <a:rPr lang="en-US" altLang="zh-CN" dirty="0" smtClean="0"/>
              <a:t>ADE</a:t>
            </a:r>
            <a:r>
              <a:rPr lang="zh-CN" altLang="zh-CN" dirty="0" smtClean="0"/>
              <a:t>的面积</a:t>
            </a:r>
            <a:r>
              <a:rPr lang="en-US" altLang="zh-CN" u="sng" dirty="0" smtClean="0"/>
              <a:t>   </a:t>
            </a:r>
            <a:r>
              <a:rPr lang="en-US" altLang="zh-CN" u="sng" dirty="0" smtClean="0"/>
              <a:t>         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2520950" cy="1920875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780928"/>
            <a:ext cx="32194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8"/>
          </a:xfrm>
        </p:spPr>
        <p:txBody>
          <a:bodyPr/>
          <a:lstStyle/>
          <a:p>
            <a:r>
              <a:rPr lang="zh-CN" altLang="zh-CN" dirty="0" smtClean="0"/>
              <a:t>梯形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，三角形</a:t>
            </a:r>
            <a:r>
              <a:rPr lang="en-US" altLang="zh-CN" dirty="0" smtClean="0"/>
              <a:t>ADE</a:t>
            </a:r>
            <a:r>
              <a:rPr lang="zh-CN" altLang="zh-CN" dirty="0" smtClean="0"/>
              <a:t>的面积为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，三角形</a:t>
            </a:r>
            <a:r>
              <a:rPr lang="en-US" altLang="zh-CN" dirty="0" smtClean="0"/>
              <a:t>ABF</a:t>
            </a:r>
            <a:r>
              <a:rPr lang="zh-CN" altLang="zh-CN" dirty="0" smtClean="0"/>
              <a:t>的面积为</a:t>
            </a:r>
            <a:r>
              <a:rPr lang="en-US" altLang="zh-CN" dirty="0" smtClean="0"/>
              <a:t>9</a:t>
            </a:r>
            <a:r>
              <a:rPr lang="zh-CN" altLang="zh-CN" dirty="0" smtClean="0"/>
              <a:t>，三角形</a:t>
            </a:r>
            <a:r>
              <a:rPr lang="en-US" altLang="zh-CN" dirty="0" smtClean="0"/>
              <a:t>BCF</a:t>
            </a:r>
            <a:r>
              <a:rPr lang="zh-CN" altLang="zh-CN" dirty="0" smtClean="0"/>
              <a:t>的面积为</a:t>
            </a:r>
            <a:r>
              <a:rPr lang="en-US" altLang="zh-CN" dirty="0" smtClean="0"/>
              <a:t>27</a:t>
            </a:r>
            <a:r>
              <a:rPr lang="zh-CN" altLang="zh-CN" dirty="0" smtClean="0"/>
              <a:t>，求三角形</a:t>
            </a:r>
            <a:r>
              <a:rPr lang="en-US" altLang="zh-CN" dirty="0" smtClean="0"/>
              <a:t>ACE</a:t>
            </a:r>
            <a:r>
              <a:rPr lang="zh-CN" altLang="zh-CN" dirty="0" smtClean="0"/>
              <a:t>的面积</a:t>
            </a:r>
            <a:r>
              <a:rPr lang="en-US" altLang="zh-CN" u="sng" dirty="0" smtClean="0"/>
              <a:t>        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56992"/>
            <a:ext cx="37338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5776" y="508518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27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360495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三角形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67544" y="1556792"/>
            <a:ext cx="2088232" cy="2385556"/>
            <a:chOff x="467544" y="1556792"/>
            <a:chExt cx="2088232" cy="2385556"/>
          </a:xfrm>
        </p:grpSpPr>
        <p:sp>
          <p:nvSpPr>
            <p:cNvPr id="5" name="等腰三角形 4"/>
            <p:cNvSpPr/>
            <p:nvPr/>
          </p:nvSpPr>
          <p:spPr>
            <a:xfrm>
              <a:off x="827584" y="1556792"/>
              <a:ext cx="1512168" cy="20162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16" y="35730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544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3488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59832" y="1628800"/>
            <a:ext cx="1944216" cy="2313548"/>
            <a:chOff x="2555776" y="1628800"/>
            <a:chExt cx="1944216" cy="2313548"/>
          </a:xfrm>
        </p:grpSpPr>
        <p:sp>
          <p:nvSpPr>
            <p:cNvPr id="10" name="直角三角形 9"/>
            <p:cNvSpPr/>
            <p:nvPr/>
          </p:nvSpPr>
          <p:spPr>
            <a:xfrm>
              <a:off x="3131840" y="1628800"/>
              <a:ext cx="1368152" cy="194421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864" y="35730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5776" y="263691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3888" y="234888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20072" y="1916832"/>
            <a:ext cx="2952328" cy="1953508"/>
            <a:chOff x="5220072" y="1916832"/>
            <a:chExt cx="2952328" cy="1953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5436096" y="1916832"/>
              <a:ext cx="2736304" cy="1584176"/>
              <a:chOff x="5580112" y="1844824"/>
              <a:chExt cx="2736304" cy="1584176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516216" y="1844824"/>
                <a:ext cx="1800200" cy="158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5580112" y="1844824"/>
                <a:ext cx="936104" cy="158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580112" y="3429000"/>
                <a:ext cx="273630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228184" y="350100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0072" y="242088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20272" y="242088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27584" y="4293096"/>
            <a:ext cx="7272808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周长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a+b+c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27584" y="4797152"/>
            <a:ext cx="7272808" cy="181588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面积</a:t>
            </a:r>
            <a:r>
              <a:rPr lang="en-US" altLang="zh-CN" sz="2800" dirty="0" smtClean="0"/>
              <a:t>Area=</a:t>
            </a:r>
            <a:r>
              <a:rPr lang="zh-CN" altLang="en-US" sz="2800" dirty="0" smtClean="0"/>
              <a:t>底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高</a:t>
            </a:r>
            <a:r>
              <a:rPr lang="en-US" altLang="zh-CN" sz="2800" dirty="0" smtClean="0"/>
              <a:t>÷2</a:t>
            </a:r>
          </a:p>
          <a:p>
            <a:r>
              <a:rPr lang="zh-CN" altLang="en-US" sz="2800" dirty="0" smtClean="0"/>
              <a:t>海伦公式：面积的平方</a:t>
            </a:r>
            <a:r>
              <a:rPr lang="en-US" altLang="zh-CN" sz="2800" dirty="0" smtClean="0"/>
              <a:t>=p(p-a)(p-b)(p-c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     </a:t>
            </a:r>
            <a:r>
              <a:rPr lang="zh-CN" altLang="en-US" sz="2800" dirty="0" smtClean="0"/>
              <a:t>其中 半周长</a:t>
            </a:r>
            <a:r>
              <a:rPr lang="en-US" altLang="zh-CN" sz="2800" dirty="0" smtClean="0"/>
              <a:t>p=(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)/2  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1475656" y="2348880"/>
            <a:ext cx="1080120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等底等高三角形面积一致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7624" y="2348880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0" idx="2"/>
          </p:cNvCxnSpPr>
          <p:nvPr/>
        </p:nvCxnSpPr>
        <p:spPr>
          <a:xfrm flipH="1">
            <a:off x="1475656" y="2348880"/>
            <a:ext cx="144016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H="1">
            <a:off x="2555776" y="2348880"/>
            <a:ext cx="36004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四边形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1628800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周长</a:t>
            </a:r>
            <a:r>
              <a:rPr lang="en-US" altLang="zh-CN" sz="2800" dirty="0" smtClean="0"/>
              <a:t>=4a</a:t>
            </a:r>
          </a:p>
          <a:p>
            <a:pPr algn="ctr"/>
            <a:r>
              <a:rPr lang="zh-CN" altLang="en-US" sz="2800" dirty="0" smtClean="0"/>
              <a:t>面积</a:t>
            </a:r>
            <a:r>
              <a:rPr lang="en-US" altLang="zh-CN" sz="2800" dirty="0" smtClean="0"/>
              <a:t>=a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292080" y="1844824"/>
            <a:ext cx="230425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周长</a:t>
            </a:r>
            <a:r>
              <a:rPr lang="en-US" altLang="zh-CN" sz="2800" dirty="0" smtClean="0"/>
              <a:t>=2(</a:t>
            </a:r>
            <a:r>
              <a:rPr lang="en-US" altLang="zh-CN" sz="2800" dirty="0" err="1" smtClean="0"/>
              <a:t>a+b</a:t>
            </a:r>
            <a:r>
              <a:rPr lang="en-US" altLang="zh-CN" sz="2800" dirty="0" smtClean="0"/>
              <a:t>)</a:t>
            </a:r>
          </a:p>
          <a:p>
            <a:pPr algn="ctr"/>
            <a:r>
              <a:rPr lang="zh-CN" altLang="en-US" sz="2800" dirty="0" smtClean="0"/>
              <a:t>面积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ab</a:t>
            </a:r>
            <a:endParaRPr lang="zh-CN" altLang="en-US" sz="2800" dirty="0"/>
          </a:p>
        </p:txBody>
      </p:sp>
      <p:sp>
        <p:nvSpPr>
          <p:cNvPr id="6" name="流程图: 数据 5"/>
          <p:cNvSpPr/>
          <p:nvPr/>
        </p:nvSpPr>
        <p:spPr>
          <a:xfrm>
            <a:off x="323528" y="4005064"/>
            <a:ext cx="3744416" cy="15841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周长</a:t>
            </a:r>
            <a:r>
              <a:rPr lang="en-US" altLang="zh-CN" sz="2400" dirty="0" smtClean="0"/>
              <a:t>=2(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</a:t>
            </a:r>
          </a:p>
          <a:p>
            <a:pPr algn="ctr"/>
            <a:r>
              <a:rPr lang="zh-CN" altLang="en-US" sz="2400" dirty="0" smtClean="0"/>
              <a:t>面积</a:t>
            </a:r>
            <a:r>
              <a:rPr lang="en-US" altLang="zh-CN" sz="2400" dirty="0" smtClean="0"/>
              <a:t>=ah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=bh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  <p:sp>
        <p:nvSpPr>
          <p:cNvPr id="7" name="流程图: 决策 6"/>
          <p:cNvSpPr/>
          <p:nvPr/>
        </p:nvSpPr>
        <p:spPr>
          <a:xfrm>
            <a:off x="4716016" y="3356992"/>
            <a:ext cx="3096344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周长</a:t>
            </a:r>
            <a:r>
              <a:rPr lang="en-US" altLang="zh-CN" sz="2000" dirty="0" smtClean="0"/>
              <a:t>=4a</a:t>
            </a:r>
          </a:p>
          <a:p>
            <a:pPr algn="ctr"/>
            <a:r>
              <a:rPr lang="zh-CN" altLang="en-US" sz="2000" dirty="0" smtClean="0"/>
              <a:t>面积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/2</a:t>
            </a:r>
            <a:endParaRPr lang="zh-CN" altLang="en-US" sz="2000" dirty="0"/>
          </a:p>
        </p:txBody>
      </p:sp>
      <p:sp>
        <p:nvSpPr>
          <p:cNvPr id="8" name="流程图: 手动操作 7"/>
          <p:cNvSpPr/>
          <p:nvPr/>
        </p:nvSpPr>
        <p:spPr>
          <a:xfrm>
            <a:off x="4139952" y="4941168"/>
            <a:ext cx="4464496" cy="158417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周长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上下底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两腰长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面积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（上底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下底）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高</a:t>
            </a:r>
            <a:r>
              <a:rPr lang="en-US" altLang="zh-CN" sz="2000" dirty="0" smtClean="0"/>
              <a:t>/2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多边形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37054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484784"/>
            <a:ext cx="3780419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823770"/>
            <a:ext cx="3312368" cy="303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圆与圆周率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26876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古希腊欧几里德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几何原本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（约公元前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世纪初）中提到圆周率是常数，中国古算书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周髀算经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 约公元前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世纪）中有“径一而周三”的记载，也认为圆周率是常数。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2564904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中国数学家刘徽在注释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九章算术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263</a:t>
            </a:r>
            <a:r>
              <a:rPr lang="zh-CN" altLang="en-US" dirty="0" smtClean="0"/>
              <a:t>年）时只用圆内接正多边形就求得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的近似值，也得出精确到两位小数的</a:t>
            </a:r>
            <a:r>
              <a:rPr lang="en-US" altLang="zh-CN" dirty="0" smtClean="0"/>
              <a:t>π</a:t>
            </a:r>
            <a:r>
              <a:rPr lang="zh-CN" altLang="en-US" dirty="0" smtClean="0"/>
              <a:t>值，他的方法被后人称为割圆术。他用割圆术一直算到圆内接正</a:t>
            </a:r>
            <a:r>
              <a:rPr lang="en-US" altLang="zh-CN" dirty="0" smtClean="0"/>
              <a:t>192</a:t>
            </a:r>
            <a:r>
              <a:rPr lang="zh-CN" altLang="en-US" dirty="0" smtClean="0"/>
              <a:t>边形。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1490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南北朝时代著名数学家祖冲之得到两个近似分数值，密率</a:t>
            </a:r>
            <a:r>
              <a:rPr lang="en-US" altLang="zh-CN" dirty="0" smtClean="0"/>
              <a:t>355/113</a:t>
            </a:r>
            <a:r>
              <a:rPr lang="zh-CN" altLang="en-US" dirty="0" smtClean="0"/>
              <a:t>和约率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／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29309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圆周率，一般以</a:t>
            </a:r>
            <a:r>
              <a:rPr lang="en-US" altLang="zh-CN" dirty="0" smtClean="0"/>
              <a:t>π</a:t>
            </a:r>
            <a:r>
              <a:rPr lang="zh-CN" altLang="en-US" dirty="0" smtClean="0"/>
              <a:t>来表示，是一个在数学及</a:t>
            </a:r>
            <a:r>
              <a:rPr lang="zh-CN" altLang="en-US" u="sng" dirty="0" smtClean="0">
                <a:hlinkClick r:id="rId3"/>
              </a:rPr>
              <a:t>物理学</a:t>
            </a:r>
            <a:r>
              <a:rPr lang="zh-CN" altLang="en-US" dirty="0" smtClean="0"/>
              <a:t>普遍存在的数学常数。它定义为圆周长与直径之比。它也等于圆面积与半径平方之比。是精确计算</a:t>
            </a:r>
            <a:r>
              <a:rPr lang="zh-CN" altLang="en-US" u="sng" dirty="0" smtClean="0">
                <a:hlinkClick r:id="rId4"/>
              </a:rPr>
              <a:t>圆周长</a:t>
            </a:r>
            <a:r>
              <a:rPr lang="zh-CN" altLang="en-US" dirty="0" smtClean="0"/>
              <a:t>、圆面积、球体积等几何</a:t>
            </a:r>
            <a:r>
              <a:rPr lang="zh-CN" altLang="en-US" u="sng" dirty="0" smtClean="0">
                <a:hlinkClick r:id="rId5"/>
              </a:rPr>
              <a:t>形状</a:t>
            </a:r>
            <a:r>
              <a:rPr lang="zh-CN" altLang="en-US" dirty="0" smtClean="0"/>
              <a:t>的关键值。 在分析学上，</a:t>
            </a:r>
            <a:r>
              <a:rPr lang="en-US" altLang="zh-CN" dirty="0" smtClean="0"/>
              <a:t>π</a:t>
            </a:r>
            <a:r>
              <a:rPr lang="zh-CN" altLang="en-US" dirty="0" smtClean="0"/>
              <a:t>可以严格地定义为满足</a:t>
            </a:r>
            <a:r>
              <a:rPr lang="en-US" altLang="zh-CN" dirty="0" smtClean="0"/>
              <a:t>sin(x) = 0</a:t>
            </a:r>
            <a:r>
              <a:rPr lang="zh-CN" altLang="en-US" dirty="0" smtClean="0"/>
              <a:t>的最小</a:t>
            </a:r>
            <a:r>
              <a:rPr lang="zh-CN" altLang="en-US" u="sng" dirty="0" smtClean="0">
                <a:hlinkClick r:id="rId6"/>
              </a:rPr>
              <a:t>正实数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3074" name="Picture 2" descr="Radiu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484784"/>
            <a:ext cx="2428875" cy="2505076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6516216" y="4869160"/>
            <a:ext cx="194421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刘徽割圆（为方）术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几何方法求</a:t>
            </a:r>
            <a:r>
              <a:rPr lang="en-US" altLang="zh-CN" dirty="0" smtClean="0"/>
              <a:t>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2736"/>
            <a:ext cx="9144000" cy="585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1201</TotalTime>
  <Words>1993</Words>
  <Application>Microsoft Office PowerPoint</Application>
  <PresentationFormat>全屏显示(4:3)</PresentationFormat>
  <Paragraphs>192</Paragraphs>
  <Slides>32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跋涉</vt:lpstr>
      <vt:lpstr>Equation</vt:lpstr>
      <vt:lpstr>平面图形的周长和面积</vt:lpstr>
      <vt:lpstr>主要内容</vt:lpstr>
      <vt:lpstr>回顾</vt:lpstr>
      <vt:lpstr>基本图形——三角形</vt:lpstr>
      <vt:lpstr>等底等高三角形面积一致</vt:lpstr>
      <vt:lpstr>基本图形——四边形</vt:lpstr>
      <vt:lpstr>基本图形——多边形</vt:lpstr>
      <vt:lpstr>基本图形——圆与圆周率</vt:lpstr>
      <vt:lpstr>刘徽割圆（为方）术——几何方法求pi</vt:lpstr>
      <vt:lpstr>无穷级数计算圆周率pi</vt:lpstr>
      <vt:lpstr>练习</vt:lpstr>
      <vt:lpstr>平面图形的变化图</vt:lpstr>
      <vt:lpstr>例题讲解</vt:lpstr>
      <vt:lpstr>例题1</vt:lpstr>
      <vt:lpstr>例题2</vt:lpstr>
      <vt:lpstr>例题3</vt:lpstr>
      <vt:lpstr>例题4</vt:lpstr>
      <vt:lpstr>例题5</vt:lpstr>
      <vt:lpstr>例题6</vt:lpstr>
      <vt:lpstr>例题7</vt:lpstr>
      <vt:lpstr>例题8</vt:lpstr>
      <vt:lpstr>小结</vt:lpstr>
      <vt:lpstr>例题讲解</vt:lpstr>
      <vt:lpstr>例题1</vt:lpstr>
      <vt:lpstr>例题2</vt:lpstr>
      <vt:lpstr>例题3</vt:lpstr>
      <vt:lpstr>例题4</vt:lpstr>
      <vt:lpstr>例题5</vt:lpstr>
      <vt:lpstr>例题6</vt:lpstr>
      <vt:lpstr>例题7</vt:lpstr>
      <vt:lpstr>例题8</vt:lpstr>
      <vt:lpstr>例题9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平面图形的周长和面积</dc:title>
  <dc:creator>liuxiang</dc:creator>
  <cp:lastModifiedBy>liuxiang</cp:lastModifiedBy>
  <cp:revision>95</cp:revision>
  <dcterms:created xsi:type="dcterms:W3CDTF">2012-06-18T01:32:40Z</dcterms:created>
  <dcterms:modified xsi:type="dcterms:W3CDTF">2012-06-20T05:19:58Z</dcterms:modified>
</cp:coreProperties>
</file>