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03" r:id="rId4"/>
    <p:sldId id="319" r:id="rId5"/>
    <p:sldId id="258" r:id="rId6"/>
    <p:sldId id="262" r:id="rId7"/>
    <p:sldId id="320" r:id="rId8"/>
    <p:sldId id="295" r:id="rId9"/>
    <p:sldId id="296" r:id="rId10"/>
    <p:sldId id="297" r:id="rId11"/>
    <p:sldId id="304" r:id="rId12"/>
    <p:sldId id="259" r:id="rId13"/>
    <p:sldId id="322" r:id="rId14"/>
    <p:sldId id="323" r:id="rId15"/>
    <p:sldId id="291" r:id="rId16"/>
    <p:sldId id="298" r:id="rId17"/>
    <p:sldId id="321" r:id="rId18"/>
    <p:sldId id="299" r:id="rId19"/>
    <p:sldId id="324" r:id="rId20"/>
    <p:sldId id="325" r:id="rId21"/>
    <p:sldId id="326" r:id="rId22"/>
    <p:sldId id="305" r:id="rId23"/>
    <p:sldId id="265" r:id="rId24"/>
    <p:sldId id="293" r:id="rId25"/>
    <p:sldId id="300" r:id="rId26"/>
    <p:sldId id="307" r:id="rId27"/>
    <p:sldId id="294" r:id="rId28"/>
    <p:sldId id="308" r:id="rId29"/>
    <p:sldId id="306" r:id="rId30"/>
    <p:sldId id="311" r:id="rId31"/>
    <p:sldId id="312" r:id="rId32"/>
    <p:sldId id="309" r:id="rId33"/>
    <p:sldId id="313" r:id="rId34"/>
    <p:sldId id="314" r:id="rId35"/>
    <p:sldId id="310" r:id="rId36"/>
    <p:sldId id="317" r:id="rId37"/>
    <p:sldId id="318" r:id="rId38"/>
    <p:sldId id="315" r:id="rId39"/>
    <p:sldId id="316" r:id="rId40"/>
    <p:sldId id="301" r:id="rId41"/>
    <p:sldId id="302" r:id="rId42"/>
    <p:sldId id="327" r:id="rId43"/>
    <p:sldId id="267" r:id="rId44"/>
    <p:sldId id="273" r:id="rId45"/>
    <p:sldId id="328" r:id="rId46"/>
    <p:sldId id="269" r:id="rId47"/>
    <p:sldId id="290" r:id="rId48"/>
    <p:sldId id="270" r:id="rId49"/>
    <p:sldId id="289" r:id="rId50"/>
    <p:sldId id="271" r:id="rId51"/>
    <p:sldId id="272" r:id="rId52"/>
    <p:sldId id="274" r:id="rId53"/>
    <p:sldId id="275" r:id="rId54"/>
    <p:sldId id="287" r:id="rId55"/>
    <p:sldId id="260" r:id="rId56"/>
    <p:sldId id="261" r:id="rId57"/>
    <p:sldId id="268" r:id="rId58"/>
    <p:sldId id="263" r:id="rId59"/>
    <p:sldId id="264" r:id="rId60"/>
    <p:sldId id="288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2" autoAdjust="0"/>
  </p:normalViewPr>
  <p:slideViewPr>
    <p:cSldViewPr>
      <p:cViewPr>
        <p:scale>
          <a:sx n="50" d="100"/>
          <a:sy n="50" d="100"/>
        </p:scale>
        <p:origin x="-53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422D0019-8164-4D15-A183-52F6E62F9952}" type="presOf" srcId="{21B65A34-681F-4802-855B-AEF829120E92}" destId="{FB503196-AA6E-4D23-9ECB-E0AAED782E9C}" srcOrd="0" destOrd="0" presId="urn:microsoft.com/office/officeart/2005/8/layout/hierarchy1"/>
    <dgm:cxn modelId="{762707DB-9866-4E3A-AB4E-D6D3865C9C77}" type="presOf" srcId="{A1424872-E566-49BA-AD47-54E82BF72A85}" destId="{D92BD5BD-CAE1-4D9A-8396-A69D60554CD5}" srcOrd="0" destOrd="0" presId="urn:microsoft.com/office/officeart/2005/8/layout/hierarchy1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C6CE2A7A-30C9-4A70-9A6D-9B9A86C22BDA}" type="presOf" srcId="{C4E682D8-3DAB-4E6E-B7BA-4C9765451373}" destId="{8E9BF105-A02E-4CBA-9769-536D7EB55C09}" srcOrd="0" destOrd="0" presId="urn:microsoft.com/office/officeart/2005/8/layout/hierarchy1"/>
    <dgm:cxn modelId="{FA6A9481-B8F5-4661-9C62-75E935D0BD5F}" type="presOf" srcId="{73177AA7-BAA0-45AB-B502-6D8309BEFA78}" destId="{C7F70ECB-C25D-4EEA-BAED-112ED0FA0E03}" srcOrd="0" destOrd="0" presId="urn:microsoft.com/office/officeart/2005/8/layout/hierarchy1"/>
    <dgm:cxn modelId="{7A0DDF7E-DD6F-44F9-B40D-F3BE0D840505}" type="presOf" srcId="{E2D65CF2-0EB9-4544-8970-372125249ABD}" destId="{11794791-037B-4888-AB38-65666E675F9E}" srcOrd="0" destOrd="0" presId="urn:microsoft.com/office/officeart/2005/8/layout/hierarchy1"/>
    <dgm:cxn modelId="{D2F4AB0D-457B-47C0-873E-451980C9F958}" type="presOf" srcId="{F0E26BD2-ECD1-4E2F-96F6-C94A1A96FBDC}" destId="{4F366CDB-517C-4012-8A09-F18B981A0EE0}" srcOrd="0" destOrd="0" presId="urn:microsoft.com/office/officeart/2005/8/layout/hierarchy1"/>
    <dgm:cxn modelId="{3823C859-C3CF-4CD1-8CAC-EE6BFC963702}" type="presParOf" srcId="{4F366CDB-517C-4012-8A09-F18B981A0EE0}" destId="{392CE359-C1ED-4057-A00C-8C450F900FFB}" srcOrd="0" destOrd="0" presId="urn:microsoft.com/office/officeart/2005/8/layout/hierarchy1"/>
    <dgm:cxn modelId="{8CF74311-0C8E-4842-9BB9-278555DB09F8}" type="presParOf" srcId="{392CE359-C1ED-4057-A00C-8C450F900FFB}" destId="{81173F45-1AB7-49FD-AFFA-6C079DEE7F87}" srcOrd="0" destOrd="0" presId="urn:microsoft.com/office/officeart/2005/8/layout/hierarchy1"/>
    <dgm:cxn modelId="{EE37C097-E8D1-47CC-88CC-5B54B22A59F6}" type="presParOf" srcId="{81173F45-1AB7-49FD-AFFA-6C079DEE7F87}" destId="{4A603CA5-DD39-4F79-8032-8AE6EDEA4D8B}" srcOrd="0" destOrd="0" presId="urn:microsoft.com/office/officeart/2005/8/layout/hierarchy1"/>
    <dgm:cxn modelId="{9B5405CB-15D5-4FBB-ADCF-5DB9301088F0}" type="presParOf" srcId="{81173F45-1AB7-49FD-AFFA-6C079DEE7F87}" destId="{8E9BF105-A02E-4CBA-9769-536D7EB55C09}" srcOrd="1" destOrd="0" presId="urn:microsoft.com/office/officeart/2005/8/layout/hierarchy1"/>
    <dgm:cxn modelId="{F7BA58FB-DF8F-4391-A83B-00E63663338E}" type="presParOf" srcId="{392CE359-C1ED-4057-A00C-8C450F900FFB}" destId="{73B6C366-EC5D-4736-A503-EB8F5DDBDB78}" srcOrd="1" destOrd="0" presId="urn:microsoft.com/office/officeart/2005/8/layout/hierarchy1"/>
    <dgm:cxn modelId="{21EBC5CF-D6D0-4A22-AF98-B0945B0CBA63}" type="presParOf" srcId="{73B6C366-EC5D-4736-A503-EB8F5DDBDB78}" destId="{FB503196-AA6E-4D23-9ECB-E0AAED782E9C}" srcOrd="0" destOrd="0" presId="urn:microsoft.com/office/officeart/2005/8/layout/hierarchy1"/>
    <dgm:cxn modelId="{DD4A021A-6F4E-43FB-85CE-3E5D9E33AA07}" type="presParOf" srcId="{73B6C366-EC5D-4736-A503-EB8F5DDBDB78}" destId="{6722AFA7-153C-4801-B28F-737B9ECDC1CD}" srcOrd="1" destOrd="0" presId="urn:microsoft.com/office/officeart/2005/8/layout/hierarchy1"/>
    <dgm:cxn modelId="{B1A43D61-0E36-4D68-9971-8BF4158C3A85}" type="presParOf" srcId="{6722AFA7-153C-4801-B28F-737B9ECDC1CD}" destId="{46B7B392-9A76-4E36-B78F-6B9915D7F664}" srcOrd="0" destOrd="0" presId="urn:microsoft.com/office/officeart/2005/8/layout/hierarchy1"/>
    <dgm:cxn modelId="{CBE78C41-F1CC-49FC-9C26-9ABB651633AD}" type="presParOf" srcId="{46B7B392-9A76-4E36-B78F-6B9915D7F664}" destId="{3D6911CB-02D8-4475-9BFC-1521BA5BEBF3}" srcOrd="0" destOrd="0" presId="urn:microsoft.com/office/officeart/2005/8/layout/hierarchy1"/>
    <dgm:cxn modelId="{A69CDF54-A999-44DC-B8E5-BE70FAF82922}" type="presParOf" srcId="{46B7B392-9A76-4E36-B78F-6B9915D7F664}" destId="{11794791-037B-4888-AB38-65666E675F9E}" srcOrd="1" destOrd="0" presId="urn:microsoft.com/office/officeart/2005/8/layout/hierarchy1"/>
    <dgm:cxn modelId="{FE7F7443-7C71-41A8-8F72-C047165DCBA1}" type="presParOf" srcId="{6722AFA7-153C-4801-B28F-737B9ECDC1CD}" destId="{FC2000AD-3A5B-4F45-9CA3-3E9430D25EAB}" srcOrd="1" destOrd="0" presId="urn:microsoft.com/office/officeart/2005/8/layout/hierarchy1"/>
    <dgm:cxn modelId="{4E3044EA-89A3-4C36-AB2F-414D0B4F63FA}" type="presParOf" srcId="{73B6C366-EC5D-4736-A503-EB8F5DDBDB78}" destId="{D92BD5BD-CAE1-4D9A-8396-A69D60554CD5}" srcOrd="2" destOrd="0" presId="urn:microsoft.com/office/officeart/2005/8/layout/hierarchy1"/>
    <dgm:cxn modelId="{FF16423A-40E1-46D5-A303-6B2E99E0E5D7}" type="presParOf" srcId="{73B6C366-EC5D-4736-A503-EB8F5DDBDB78}" destId="{7781CB37-9A0B-42CA-B571-BD59F20E9DF3}" srcOrd="3" destOrd="0" presId="urn:microsoft.com/office/officeart/2005/8/layout/hierarchy1"/>
    <dgm:cxn modelId="{BAB1F03A-5E38-4A64-8232-EA518C9B3E62}" type="presParOf" srcId="{7781CB37-9A0B-42CA-B571-BD59F20E9DF3}" destId="{915D9EE1-ADC0-4F8E-BBE4-A3C7B2D49423}" srcOrd="0" destOrd="0" presId="urn:microsoft.com/office/officeart/2005/8/layout/hierarchy1"/>
    <dgm:cxn modelId="{CEECBF40-AABB-4AD7-9FAF-6BC9E945ACA2}" type="presParOf" srcId="{915D9EE1-ADC0-4F8E-BBE4-A3C7B2D49423}" destId="{D8F5A019-02A9-49E6-B7CC-CBD987C43E35}" srcOrd="0" destOrd="0" presId="urn:microsoft.com/office/officeart/2005/8/layout/hierarchy1"/>
    <dgm:cxn modelId="{1A4705ED-519E-4E48-BD8F-04810E71C529}" type="presParOf" srcId="{915D9EE1-ADC0-4F8E-BBE4-A3C7B2D49423}" destId="{C7F70ECB-C25D-4EEA-BAED-112ED0FA0E03}" srcOrd="1" destOrd="0" presId="urn:microsoft.com/office/officeart/2005/8/layout/hierarchy1"/>
    <dgm:cxn modelId="{1431E40D-37EE-488A-87A7-29C12B220BDB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25CC9EA4-AE08-47F2-B489-888E9D06AD7D}" type="presOf" srcId="{F0E26BD2-ECD1-4E2F-96F6-C94A1A96FBDC}" destId="{4F366CDB-517C-4012-8A09-F18B981A0EE0}" srcOrd="0" destOrd="0" presId="urn:microsoft.com/office/officeart/2005/8/layout/hierarchy1"/>
    <dgm:cxn modelId="{35236950-4BC5-4CDF-9EFD-EFC6A49DDC1E}" type="presOf" srcId="{A1424872-E566-49BA-AD47-54E82BF72A85}" destId="{D92BD5BD-CAE1-4D9A-8396-A69D60554CD5}" srcOrd="0" destOrd="0" presId="urn:microsoft.com/office/officeart/2005/8/layout/hierarchy1"/>
    <dgm:cxn modelId="{8CD66F24-26BA-4EC6-9CF3-1AF223CDACA9}" type="presOf" srcId="{E2D65CF2-0EB9-4544-8970-372125249ABD}" destId="{11794791-037B-4888-AB38-65666E675F9E}" srcOrd="0" destOrd="0" presId="urn:microsoft.com/office/officeart/2005/8/layout/hierarchy1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A63CA286-CB83-4F8D-9803-0387D1A93474}" type="presOf" srcId="{73177AA7-BAA0-45AB-B502-6D8309BEFA78}" destId="{C7F70ECB-C25D-4EEA-BAED-112ED0FA0E03}" srcOrd="0" destOrd="0" presId="urn:microsoft.com/office/officeart/2005/8/layout/hierarchy1"/>
    <dgm:cxn modelId="{27F5EA37-DDA5-418E-9CD2-21ADDDE4A3FC}" type="presOf" srcId="{C4E682D8-3DAB-4E6E-B7BA-4C9765451373}" destId="{8E9BF105-A02E-4CBA-9769-536D7EB55C09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D73B2C51-E237-4409-8D56-867BA82E9B41}" type="presOf" srcId="{21B65A34-681F-4802-855B-AEF829120E92}" destId="{FB503196-AA6E-4D23-9ECB-E0AAED782E9C}" srcOrd="0" destOrd="0" presId="urn:microsoft.com/office/officeart/2005/8/layout/hierarchy1"/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4BDA7E53-67E1-4355-9DDA-F6A99D904E3D}" type="presParOf" srcId="{4F366CDB-517C-4012-8A09-F18B981A0EE0}" destId="{392CE359-C1ED-4057-A00C-8C450F900FFB}" srcOrd="0" destOrd="0" presId="urn:microsoft.com/office/officeart/2005/8/layout/hierarchy1"/>
    <dgm:cxn modelId="{74145F05-C6B9-423B-9812-B1DF2F3C67C9}" type="presParOf" srcId="{392CE359-C1ED-4057-A00C-8C450F900FFB}" destId="{81173F45-1AB7-49FD-AFFA-6C079DEE7F87}" srcOrd="0" destOrd="0" presId="urn:microsoft.com/office/officeart/2005/8/layout/hierarchy1"/>
    <dgm:cxn modelId="{ABB2D819-9DC4-4319-8519-A3AE6ADFFD7D}" type="presParOf" srcId="{81173F45-1AB7-49FD-AFFA-6C079DEE7F87}" destId="{4A603CA5-DD39-4F79-8032-8AE6EDEA4D8B}" srcOrd="0" destOrd="0" presId="urn:microsoft.com/office/officeart/2005/8/layout/hierarchy1"/>
    <dgm:cxn modelId="{A8D9F441-7A00-47CA-BE89-4D2670041D8E}" type="presParOf" srcId="{81173F45-1AB7-49FD-AFFA-6C079DEE7F87}" destId="{8E9BF105-A02E-4CBA-9769-536D7EB55C09}" srcOrd="1" destOrd="0" presId="urn:microsoft.com/office/officeart/2005/8/layout/hierarchy1"/>
    <dgm:cxn modelId="{DC9EC6A2-DA98-48E0-B66A-E4513648AF1B}" type="presParOf" srcId="{392CE359-C1ED-4057-A00C-8C450F900FFB}" destId="{73B6C366-EC5D-4736-A503-EB8F5DDBDB78}" srcOrd="1" destOrd="0" presId="urn:microsoft.com/office/officeart/2005/8/layout/hierarchy1"/>
    <dgm:cxn modelId="{9E8D804D-C74B-4367-AB0B-E81D143B927C}" type="presParOf" srcId="{73B6C366-EC5D-4736-A503-EB8F5DDBDB78}" destId="{FB503196-AA6E-4D23-9ECB-E0AAED782E9C}" srcOrd="0" destOrd="0" presId="urn:microsoft.com/office/officeart/2005/8/layout/hierarchy1"/>
    <dgm:cxn modelId="{07276D23-7354-4F35-92CB-D88CAA48CD77}" type="presParOf" srcId="{73B6C366-EC5D-4736-A503-EB8F5DDBDB78}" destId="{6722AFA7-153C-4801-B28F-737B9ECDC1CD}" srcOrd="1" destOrd="0" presId="urn:microsoft.com/office/officeart/2005/8/layout/hierarchy1"/>
    <dgm:cxn modelId="{0B0E9640-C273-4934-A51A-59048A4B162E}" type="presParOf" srcId="{6722AFA7-153C-4801-B28F-737B9ECDC1CD}" destId="{46B7B392-9A76-4E36-B78F-6B9915D7F664}" srcOrd="0" destOrd="0" presId="urn:microsoft.com/office/officeart/2005/8/layout/hierarchy1"/>
    <dgm:cxn modelId="{9976DF42-48DF-4EFA-B66D-94C46AD3AC2E}" type="presParOf" srcId="{46B7B392-9A76-4E36-B78F-6B9915D7F664}" destId="{3D6911CB-02D8-4475-9BFC-1521BA5BEBF3}" srcOrd="0" destOrd="0" presId="urn:microsoft.com/office/officeart/2005/8/layout/hierarchy1"/>
    <dgm:cxn modelId="{78CA494A-E856-4F0A-B61C-2EF7DEFC52CD}" type="presParOf" srcId="{46B7B392-9A76-4E36-B78F-6B9915D7F664}" destId="{11794791-037B-4888-AB38-65666E675F9E}" srcOrd="1" destOrd="0" presId="urn:microsoft.com/office/officeart/2005/8/layout/hierarchy1"/>
    <dgm:cxn modelId="{B144F2A8-A8C8-4E14-9AF3-B473D80CADC9}" type="presParOf" srcId="{6722AFA7-153C-4801-B28F-737B9ECDC1CD}" destId="{FC2000AD-3A5B-4F45-9CA3-3E9430D25EAB}" srcOrd="1" destOrd="0" presId="urn:microsoft.com/office/officeart/2005/8/layout/hierarchy1"/>
    <dgm:cxn modelId="{B1760892-2F5B-42C4-B9FB-F67254A38984}" type="presParOf" srcId="{73B6C366-EC5D-4736-A503-EB8F5DDBDB78}" destId="{D92BD5BD-CAE1-4D9A-8396-A69D60554CD5}" srcOrd="2" destOrd="0" presId="urn:microsoft.com/office/officeart/2005/8/layout/hierarchy1"/>
    <dgm:cxn modelId="{21092FCE-D0F0-4EF3-90A6-376908BE2461}" type="presParOf" srcId="{73B6C366-EC5D-4736-A503-EB8F5DDBDB78}" destId="{7781CB37-9A0B-42CA-B571-BD59F20E9DF3}" srcOrd="3" destOrd="0" presId="urn:microsoft.com/office/officeart/2005/8/layout/hierarchy1"/>
    <dgm:cxn modelId="{E3058B30-F2FC-42CC-8F62-3A1270495311}" type="presParOf" srcId="{7781CB37-9A0B-42CA-B571-BD59F20E9DF3}" destId="{915D9EE1-ADC0-4F8E-BBE4-A3C7B2D49423}" srcOrd="0" destOrd="0" presId="urn:microsoft.com/office/officeart/2005/8/layout/hierarchy1"/>
    <dgm:cxn modelId="{25B94A11-7CEE-4369-BDF8-7AD1D081B7B6}" type="presParOf" srcId="{915D9EE1-ADC0-4F8E-BBE4-A3C7B2D49423}" destId="{D8F5A019-02A9-49E6-B7CC-CBD987C43E35}" srcOrd="0" destOrd="0" presId="urn:microsoft.com/office/officeart/2005/8/layout/hierarchy1"/>
    <dgm:cxn modelId="{DEA2F57A-B502-4446-BB15-85A2C8C4E0DB}" type="presParOf" srcId="{915D9EE1-ADC0-4F8E-BBE4-A3C7B2D49423}" destId="{C7F70ECB-C25D-4EEA-BAED-112ED0FA0E03}" srcOrd="1" destOrd="0" presId="urn:microsoft.com/office/officeart/2005/8/layout/hierarchy1"/>
    <dgm:cxn modelId="{9AE7BB33-2C2A-4E8F-8D30-27B9ACB3FF3E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7512CFB3-40F8-4EA5-8ECF-17FDFFAD6DDD}" type="presOf" srcId="{C4E682D8-3DAB-4E6E-B7BA-4C9765451373}" destId="{8E9BF105-A02E-4CBA-9769-536D7EB55C09}" srcOrd="0" destOrd="0" presId="urn:microsoft.com/office/officeart/2005/8/layout/hierarchy1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7D3CF8C9-E54B-4FE0-8695-76665A68D781}" type="presOf" srcId="{21B65A34-681F-4802-855B-AEF829120E92}" destId="{FB503196-AA6E-4D23-9ECB-E0AAED782E9C}" srcOrd="0" destOrd="0" presId="urn:microsoft.com/office/officeart/2005/8/layout/hierarchy1"/>
    <dgm:cxn modelId="{8992983B-BE3D-40CA-B6D7-C067BBFB9FFE}" type="presOf" srcId="{F0E26BD2-ECD1-4E2F-96F6-C94A1A96FBDC}" destId="{4F366CDB-517C-4012-8A09-F18B981A0EE0}" srcOrd="0" destOrd="0" presId="urn:microsoft.com/office/officeart/2005/8/layout/hierarchy1"/>
    <dgm:cxn modelId="{D8EC481A-A7A8-4C72-A1B8-AF63E0EEB53C}" type="presOf" srcId="{73177AA7-BAA0-45AB-B502-6D8309BEFA78}" destId="{C7F70ECB-C25D-4EEA-BAED-112ED0FA0E03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E8DDE435-D024-4815-89AC-738D5D98CAE9}" type="presOf" srcId="{A1424872-E566-49BA-AD47-54E82BF72A85}" destId="{D92BD5BD-CAE1-4D9A-8396-A69D60554CD5}" srcOrd="0" destOrd="0" presId="urn:microsoft.com/office/officeart/2005/8/layout/hierarchy1"/>
    <dgm:cxn modelId="{889E6E8D-E63E-485F-8D09-5B8AD75DB49F}" type="presOf" srcId="{E2D65CF2-0EB9-4544-8970-372125249ABD}" destId="{11794791-037B-4888-AB38-65666E675F9E}" srcOrd="0" destOrd="0" presId="urn:microsoft.com/office/officeart/2005/8/layout/hierarchy1"/>
    <dgm:cxn modelId="{5026CF47-935E-4731-88D2-C430BE198E8A}" type="presParOf" srcId="{4F366CDB-517C-4012-8A09-F18B981A0EE0}" destId="{392CE359-C1ED-4057-A00C-8C450F900FFB}" srcOrd="0" destOrd="0" presId="urn:microsoft.com/office/officeart/2005/8/layout/hierarchy1"/>
    <dgm:cxn modelId="{C030C206-E433-41D7-A16D-A222DD65FEB5}" type="presParOf" srcId="{392CE359-C1ED-4057-A00C-8C450F900FFB}" destId="{81173F45-1AB7-49FD-AFFA-6C079DEE7F87}" srcOrd="0" destOrd="0" presId="urn:microsoft.com/office/officeart/2005/8/layout/hierarchy1"/>
    <dgm:cxn modelId="{9C33B578-DD60-42F5-9316-EF4F8029AD3A}" type="presParOf" srcId="{81173F45-1AB7-49FD-AFFA-6C079DEE7F87}" destId="{4A603CA5-DD39-4F79-8032-8AE6EDEA4D8B}" srcOrd="0" destOrd="0" presId="urn:microsoft.com/office/officeart/2005/8/layout/hierarchy1"/>
    <dgm:cxn modelId="{9EEA58F9-878B-4D57-B9E4-2982BF9444CF}" type="presParOf" srcId="{81173F45-1AB7-49FD-AFFA-6C079DEE7F87}" destId="{8E9BF105-A02E-4CBA-9769-536D7EB55C09}" srcOrd="1" destOrd="0" presId="urn:microsoft.com/office/officeart/2005/8/layout/hierarchy1"/>
    <dgm:cxn modelId="{D3934A8F-34C5-4A6F-BE3D-B7F22681CE8A}" type="presParOf" srcId="{392CE359-C1ED-4057-A00C-8C450F900FFB}" destId="{73B6C366-EC5D-4736-A503-EB8F5DDBDB78}" srcOrd="1" destOrd="0" presId="urn:microsoft.com/office/officeart/2005/8/layout/hierarchy1"/>
    <dgm:cxn modelId="{5E2B629B-D3DD-4CD0-8A5A-0674EC5D8612}" type="presParOf" srcId="{73B6C366-EC5D-4736-A503-EB8F5DDBDB78}" destId="{FB503196-AA6E-4D23-9ECB-E0AAED782E9C}" srcOrd="0" destOrd="0" presId="urn:microsoft.com/office/officeart/2005/8/layout/hierarchy1"/>
    <dgm:cxn modelId="{7DB07127-E8CB-4FDB-AD3E-B6E6E2E96DAA}" type="presParOf" srcId="{73B6C366-EC5D-4736-A503-EB8F5DDBDB78}" destId="{6722AFA7-153C-4801-B28F-737B9ECDC1CD}" srcOrd="1" destOrd="0" presId="urn:microsoft.com/office/officeart/2005/8/layout/hierarchy1"/>
    <dgm:cxn modelId="{110B2787-6E19-4181-A032-0C6E2E4E3EE7}" type="presParOf" srcId="{6722AFA7-153C-4801-B28F-737B9ECDC1CD}" destId="{46B7B392-9A76-4E36-B78F-6B9915D7F664}" srcOrd="0" destOrd="0" presId="urn:microsoft.com/office/officeart/2005/8/layout/hierarchy1"/>
    <dgm:cxn modelId="{BE70643D-6AC2-468B-8EFF-19EAE62BCB5C}" type="presParOf" srcId="{46B7B392-9A76-4E36-B78F-6B9915D7F664}" destId="{3D6911CB-02D8-4475-9BFC-1521BA5BEBF3}" srcOrd="0" destOrd="0" presId="urn:microsoft.com/office/officeart/2005/8/layout/hierarchy1"/>
    <dgm:cxn modelId="{9604D116-596F-405B-B35D-51E6B04A6110}" type="presParOf" srcId="{46B7B392-9A76-4E36-B78F-6B9915D7F664}" destId="{11794791-037B-4888-AB38-65666E675F9E}" srcOrd="1" destOrd="0" presId="urn:microsoft.com/office/officeart/2005/8/layout/hierarchy1"/>
    <dgm:cxn modelId="{CDC21E05-E439-470D-A056-0F97582A98DA}" type="presParOf" srcId="{6722AFA7-153C-4801-B28F-737B9ECDC1CD}" destId="{FC2000AD-3A5B-4F45-9CA3-3E9430D25EAB}" srcOrd="1" destOrd="0" presId="urn:microsoft.com/office/officeart/2005/8/layout/hierarchy1"/>
    <dgm:cxn modelId="{3DDC389F-B5D8-4E4E-B05D-377FCB9A25D6}" type="presParOf" srcId="{73B6C366-EC5D-4736-A503-EB8F5DDBDB78}" destId="{D92BD5BD-CAE1-4D9A-8396-A69D60554CD5}" srcOrd="2" destOrd="0" presId="urn:microsoft.com/office/officeart/2005/8/layout/hierarchy1"/>
    <dgm:cxn modelId="{E46376F7-20C4-4B17-B036-E769EE194647}" type="presParOf" srcId="{73B6C366-EC5D-4736-A503-EB8F5DDBDB78}" destId="{7781CB37-9A0B-42CA-B571-BD59F20E9DF3}" srcOrd="3" destOrd="0" presId="urn:microsoft.com/office/officeart/2005/8/layout/hierarchy1"/>
    <dgm:cxn modelId="{FBB3C84D-9D3C-4555-B90C-78F57FDD57EB}" type="presParOf" srcId="{7781CB37-9A0B-42CA-B571-BD59F20E9DF3}" destId="{915D9EE1-ADC0-4F8E-BBE4-A3C7B2D49423}" srcOrd="0" destOrd="0" presId="urn:microsoft.com/office/officeart/2005/8/layout/hierarchy1"/>
    <dgm:cxn modelId="{637A6580-3083-4D6D-A71B-30715A86B383}" type="presParOf" srcId="{915D9EE1-ADC0-4F8E-BBE4-A3C7B2D49423}" destId="{D8F5A019-02A9-49E6-B7CC-CBD987C43E35}" srcOrd="0" destOrd="0" presId="urn:microsoft.com/office/officeart/2005/8/layout/hierarchy1"/>
    <dgm:cxn modelId="{0518FA35-C579-4A64-B6CA-2B418FC2F232}" type="presParOf" srcId="{915D9EE1-ADC0-4F8E-BBE4-A3C7B2D49423}" destId="{C7F70ECB-C25D-4EEA-BAED-112ED0FA0E03}" srcOrd="1" destOrd="0" presId="urn:microsoft.com/office/officeart/2005/8/layout/hierarchy1"/>
    <dgm:cxn modelId="{0EDAA056-D1A3-48F2-B240-EF3C8B4C897C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9AEF89A0-53C5-4371-A2D5-C4C21A3F4839}" type="presOf" srcId="{E2D65CF2-0EB9-4544-8970-372125249ABD}" destId="{11794791-037B-4888-AB38-65666E675F9E}" srcOrd="0" destOrd="0" presId="urn:microsoft.com/office/officeart/2005/8/layout/hierarchy1"/>
    <dgm:cxn modelId="{E1F8DDA4-39EE-4695-A361-C78307C0B97D}" type="presOf" srcId="{A1424872-E566-49BA-AD47-54E82BF72A85}" destId="{D92BD5BD-CAE1-4D9A-8396-A69D60554CD5}" srcOrd="0" destOrd="0" presId="urn:microsoft.com/office/officeart/2005/8/layout/hierarchy1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EDF0C71A-BFF2-43BE-99BF-A3EA0C6E3BBB}" type="presOf" srcId="{73177AA7-BAA0-45AB-B502-6D8309BEFA78}" destId="{C7F70ECB-C25D-4EEA-BAED-112ED0FA0E03}" srcOrd="0" destOrd="0" presId="urn:microsoft.com/office/officeart/2005/8/layout/hierarchy1"/>
    <dgm:cxn modelId="{02CBEBFA-049E-43BA-A61D-D1F533FB4A13}" type="presOf" srcId="{21B65A34-681F-4802-855B-AEF829120E92}" destId="{FB503196-AA6E-4D23-9ECB-E0AAED782E9C}" srcOrd="0" destOrd="0" presId="urn:microsoft.com/office/officeart/2005/8/layout/hierarchy1"/>
    <dgm:cxn modelId="{3AF3C4E0-F4B3-4CDC-B8A4-A09CF1126DCD}" type="presOf" srcId="{C4E682D8-3DAB-4E6E-B7BA-4C9765451373}" destId="{8E9BF105-A02E-4CBA-9769-536D7EB55C09}" srcOrd="0" destOrd="0" presId="urn:microsoft.com/office/officeart/2005/8/layout/hierarchy1"/>
    <dgm:cxn modelId="{8FAE6045-2895-4AD4-BF96-1626E79325F9}" type="presOf" srcId="{F0E26BD2-ECD1-4E2F-96F6-C94A1A96FBDC}" destId="{4F366CDB-517C-4012-8A09-F18B981A0EE0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88229B16-10CE-4CDD-AF85-72491EB753C9}" type="presParOf" srcId="{4F366CDB-517C-4012-8A09-F18B981A0EE0}" destId="{392CE359-C1ED-4057-A00C-8C450F900FFB}" srcOrd="0" destOrd="0" presId="urn:microsoft.com/office/officeart/2005/8/layout/hierarchy1"/>
    <dgm:cxn modelId="{7FCFDD76-B371-4B8D-9C69-87018C735380}" type="presParOf" srcId="{392CE359-C1ED-4057-A00C-8C450F900FFB}" destId="{81173F45-1AB7-49FD-AFFA-6C079DEE7F87}" srcOrd="0" destOrd="0" presId="urn:microsoft.com/office/officeart/2005/8/layout/hierarchy1"/>
    <dgm:cxn modelId="{22160810-BD7E-4C7B-8D65-3BE9B3E73040}" type="presParOf" srcId="{81173F45-1AB7-49FD-AFFA-6C079DEE7F87}" destId="{4A603CA5-DD39-4F79-8032-8AE6EDEA4D8B}" srcOrd="0" destOrd="0" presId="urn:microsoft.com/office/officeart/2005/8/layout/hierarchy1"/>
    <dgm:cxn modelId="{A373ED92-315E-4EB5-9CEB-01E99FAB5175}" type="presParOf" srcId="{81173F45-1AB7-49FD-AFFA-6C079DEE7F87}" destId="{8E9BF105-A02E-4CBA-9769-536D7EB55C09}" srcOrd="1" destOrd="0" presId="urn:microsoft.com/office/officeart/2005/8/layout/hierarchy1"/>
    <dgm:cxn modelId="{13ECCB76-F48D-44FA-9A8E-5C1656323C13}" type="presParOf" srcId="{392CE359-C1ED-4057-A00C-8C450F900FFB}" destId="{73B6C366-EC5D-4736-A503-EB8F5DDBDB78}" srcOrd="1" destOrd="0" presId="urn:microsoft.com/office/officeart/2005/8/layout/hierarchy1"/>
    <dgm:cxn modelId="{DBE3ADC6-CDB3-46D8-865E-DE6B9D534B5F}" type="presParOf" srcId="{73B6C366-EC5D-4736-A503-EB8F5DDBDB78}" destId="{FB503196-AA6E-4D23-9ECB-E0AAED782E9C}" srcOrd="0" destOrd="0" presId="urn:microsoft.com/office/officeart/2005/8/layout/hierarchy1"/>
    <dgm:cxn modelId="{7BF505C3-E7B4-4F77-A71F-B72EAA40422E}" type="presParOf" srcId="{73B6C366-EC5D-4736-A503-EB8F5DDBDB78}" destId="{6722AFA7-153C-4801-B28F-737B9ECDC1CD}" srcOrd="1" destOrd="0" presId="urn:microsoft.com/office/officeart/2005/8/layout/hierarchy1"/>
    <dgm:cxn modelId="{75F2B050-B5E3-4AB1-83C5-D3085D09061C}" type="presParOf" srcId="{6722AFA7-153C-4801-B28F-737B9ECDC1CD}" destId="{46B7B392-9A76-4E36-B78F-6B9915D7F664}" srcOrd="0" destOrd="0" presId="urn:microsoft.com/office/officeart/2005/8/layout/hierarchy1"/>
    <dgm:cxn modelId="{35416CD0-6791-45DA-946A-2C7B7EDA1821}" type="presParOf" srcId="{46B7B392-9A76-4E36-B78F-6B9915D7F664}" destId="{3D6911CB-02D8-4475-9BFC-1521BA5BEBF3}" srcOrd="0" destOrd="0" presId="urn:microsoft.com/office/officeart/2005/8/layout/hierarchy1"/>
    <dgm:cxn modelId="{2D0D9BF2-A254-4626-BDBF-4A67B0F5DA43}" type="presParOf" srcId="{46B7B392-9A76-4E36-B78F-6B9915D7F664}" destId="{11794791-037B-4888-AB38-65666E675F9E}" srcOrd="1" destOrd="0" presId="urn:microsoft.com/office/officeart/2005/8/layout/hierarchy1"/>
    <dgm:cxn modelId="{2E9B88DA-FDBB-491A-81E2-746EF8398E8C}" type="presParOf" srcId="{6722AFA7-153C-4801-B28F-737B9ECDC1CD}" destId="{FC2000AD-3A5B-4F45-9CA3-3E9430D25EAB}" srcOrd="1" destOrd="0" presId="urn:microsoft.com/office/officeart/2005/8/layout/hierarchy1"/>
    <dgm:cxn modelId="{80D93D36-D0D0-4F70-8120-10DA12909667}" type="presParOf" srcId="{73B6C366-EC5D-4736-A503-EB8F5DDBDB78}" destId="{D92BD5BD-CAE1-4D9A-8396-A69D60554CD5}" srcOrd="2" destOrd="0" presId="urn:microsoft.com/office/officeart/2005/8/layout/hierarchy1"/>
    <dgm:cxn modelId="{6E5E7961-7D93-4D01-8B00-08E40E91887E}" type="presParOf" srcId="{73B6C366-EC5D-4736-A503-EB8F5DDBDB78}" destId="{7781CB37-9A0B-42CA-B571-BD59F20E9DF3}" srcOrd="3" destOrd="0" presId="urn:microsoft.com/office/officeart/2005/8/layout/hierarchy1"/>
    <dgm:cxn modelId="{7C397757-0689-4CF6-929A-C84BB2017C91}" type="presParOf" srcId="{7781CB37-9A0B-42CA-B571-BD59F20E9DF3}" destId="{915D9EE1-ADC0-4F8E-BBE4-A3C7B2D49423}" srcOrd="0" destOrd="0" presId="urn:microsoft.com/office/officeart/2005/8/layout/hierarchy1"/>
    <dgm:cxn modelId="{749B2347-C476-456B-AAA7-DB3D3ED4BAB9}" type="presParOf" srcId="{915D9EE1-ADC0-4F8E-BBE4-A3C7B2D49423}" destId="{D8F5A019-02A9-49E6-B7CC-CBD987C43E35}" srcOrd="0" destOrd="0" presId="urn:microsoft.com/office/officeart/2005/8/layout/hierarchy1"/>
    <dgm:cxn modelId="{9DDAC5A0-83EF-4629-B1F8-5655B3504198}" type="presParOf" srcId="{915D9EE1-ADC0-4F8E-BBE4-A3C7B2D49423}" destId="{C7F70ECB-C25D-4EEA-BAED-112ED0FA0E03}" srcOrd="1" destOrd="0" presId="urn:microsoft.com/office/officeart/2005/8/layout/hierarchy1"/>
    <dgm:cxn modelId="{8F1816CB-B54B-4412-A879-1E878614B629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F4760D2C-985F-46C8-9FD9-F364C1FFC8EA}" type="presOf" srcId="{A1424872-E566-49BA-AD47-54E82BF72A85}" destId="{D92BD5BD-CAE1-4D9A-8396-A69D60554CD5}" srcOrd="0" destOrd="0" presId="urn:microsoft.com/office/officeart/2005/8/layout/hierarchy1"/>
    <dgm:cxn modelId="{AF016DF5-C227-4D07-BD4D-DA78F53391A4}" type="presOf" srcId="{C4E682D8-3DAB-4E6E-B7BA-4C9765451373}" destId="{8E9BF105-A02E-4CBA-9769-536D7EB55C09}" srcOrd="0" destOrd="0" presId="urn:microsoft.com/office/officeart/2005/8/layout/hierarchy1"/>
    <dgm:cxn modelId="{08F3AB4F-19C5-4A7A-A8FD-7128578F2715}" type="presOf" srcId="{E2D65CF2-0EB9-4544-8970-372125249ABD}" destId="{11794791-037B-4888-AB38-65666E675F9E}" srcOrd="0" destOrd="0" presId="urn:microsoft.com/office/officeart/2005/8/layout/hierarchy1"/>
    <dgm:cxn modelId="{E9FB481F-B53C-49DE-836D-77C363B70B68}" type="presOf" srcId="{F0E26BD2-ECD1-4E2F-96F6-C94A1A96FBDC}" destId="{4F366CDB-517C-4012-8A09-F18B981A0EE0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6CE02CB8-5087-47CE-964D-9F6F44F5879A}" type="presOf" srcId="{73177AA7-BAA0-45AB-B502-6D8309BEFA78}" destId="{C7F70ECB-C25D-4EEA-BAED-112ED0FA0E03}" srcOrd="0" destOrd="0" presId="urn:microsoft.com/office/officeart/2005/8/layout/hierarchy1"/>
    <dgm:cxn modelId="{2A915011-BDB9-4DD4-8CA7-780EC9C6FB87}" type="presOf" srcId="{21B65A34-681F-4802-855B-AEF829120E92}" destId="{FB503196-AA6E-4D23-9ECB-E0AAED782E9C}" srcOrd="0" destOrd="0" presId="urn:microsoft.com/office/officeart/2005/8/layout/hierarchy1"/>
    <dgm:cxn modelId="{1149283B-2263-4D07-BF6E-C84EE84F5250}" type="presParOf" srcId="{4F366CDB-517C-4012-8A09-F18B981A0EE0}" destId="{392CE359-C1ED-4057-A00C-8C450F900FFB}" srcOrd="0" destOrd="0" presId="urn:microsoft.com/office/officeart/2005/8/layout/hierarchy1"/>
    <dgm:cxn modelId="{DC486B7F-44F3-4295-9DF4-28D537B35B1A}" type="presParOf" srcId="{392CE359-C1ED-4057-A00C-8C450F900FFB}" destId="{81173F45-1AB7-49FD-AFFA-6C079DEE7F87}" srcOrd="0" destOrd="0" presId="urn:microsoft.com/office/officeart/2005/8/layout/hierarchy1"/>
    <dgm:cxn modelId="{6FD21A48-13BC-4548-B07B-20F6CC3C4E79}" type="presParOf" srcId="{81173F45-1AB7-49FD-AFFA-6C079DEE7F87}" destId="{4A603CA5-DD39-4F79-8032-8AE6EDEA4D8B}" srcOrd="0" destOrd="0" presId="urn:microsoft.com/office/officeart/2005/8/layout/hierarchy1"/>
    <dgm:cxn modelId="{E1FAEF5D-3D23-4BD4-B5D4-D64D038C924D}" type="presParOf" srcId="{81173F45-1AB7-49FD-AFFA-6C079DEE7F87}" destId="{8E9BF105-A02E-4CBA-9769-536D7EB55C09}" srcOrd="1" destOrd="0" presId="urn:microsoft.com/office/officeart/2005/8/layout/hierarchy1"/>
    <dgm:cxn modelId="{10E72F1D-0782-4C65-B469-38D28DE2A2F7}" type="presParOf" srcId="{392CE359-C1ED-4057-A00C-8C450F900FFB}" destId="{73B6C366-EC5D-4736-A503-EB8F5DDBDB78}" srcOrd="1" destOrd="0" presId="urn:microsoft.com/office/officeart/2005/8/layout/hierarchy1"/>
    <dgm:cxn modelId="{98925767-3A64-4501-BBBB-82DD57B6CEA9}" type="presParOf" srcId="{73B6C366-EC5D-4736-A503-EB8F5DDBDB78}" destId="{FB503196-AA6E-4D23-9ECB-E0AAED782E9C}" srcOrd="0" destOrd="0" presId="urn:microsoft.com/office/officeart/2005/8/layout/hierarchy1"/>
    <dgm:cxn modelId="{1E9C5609-3C00-4FA8-ACCF-57EBE7AF3F0C}" type="presParOf" srcId="{73B6C366-EC5D-4736-A503-EB8F5DDBDB78}" destId="{6722AFA7-153C-4801-B28F-737B9ECDC1CD}" srcOrd="1" destOrd="0" presId="urn:microsoft.com/office/officeart/2005/8/layout/hierarchy1"/>
    <dgm:cxn modelId="{B92911C9-A07B-4358-823B-EA37A3B4A9B6}" type="presParOf" srcId="{6722AFA7-153C-4801-B28F-737B9ECDC1CD}" destId="{46B7B392-9A76-4E36-B78F-6B9915D7F664}" srcOrd="0" destOrd="0" presId="urn:microsoft.com/office/officeart/2005/8/layout/hierarchy1"/>
    <dgm:cxn modelId="{EA715A7C-DE44-48B4-8F73-D0E87A08B4E0}" type="presParOf" srcId="{46B7B392-9A76-4E36-B78F-6B9915D7F664}" destId="{3D6911CB-02D8-4475-9BFC-1521BA5BEBF3}" srcOrd="0" destOrd="0" presId="urn:microsoft.com/office/officeart/2005/8/layout/hierarchy1"/>
    <dgm:cxn modelId="{3B94C610-6508-4C53-886C-FB28593FC972}" type="presParOf" srcId="{46B7B392-9A76-4E36-B78F-6B9915D7F664}" destId="{11794791-037B-4888-AB38-65666E675F9E}" srcOrd="1" destOrd="0" presId="urn:microsoft.com/office/officeart/2005/8/layout/hierarchy1"/>
    <dgm:cxn modelId="{0D50A8D9-A4B9-43C2-BC03-CE018B4B5F1F}" type="presParOf" srcId="{6722AFA7-153C-4801-B28F-737B9ECDC1CD}" destId="{FC2000AD-3A5B-4F45-9CA3-3E9430D25EAB}" srcOrd="1" destOrd="0" presId="urn:microsoft.com/office/officeart/2005/8/layout/hierarchy1"/>
    <dgm:cxn modelId="{43538702-2A90-4BAE-BB90-ACA2B84265A8}" type="presParOf" srcId="{73B6C366-EC5D-4736-A503-EB8F5DDBDB78}" destId="{D92BD5BD-CAE1-4D9A-8396-A69D60554CD5}" srcOrd="2" destOrd="0" presId="urn:microsoft.com/office/officeart/2005/8/layout/hierarchy1"/>
    <dgm:cxn modelId="{19BB6FA9-0E12-4F9B-AC64-04E3B00091DA}" type="presParOf" srcId="{73B6C366-EC5D-4736-A503-EB8F5DDBDB78}" destId="{7781CB37-9A0B-42CA-B571-BD59F20E9DF3}" srcOrd="3" destOrd="0" presId="urn:microsoft.com/office/officeart/2005/8/layout/hierarchy1"/>
    <dgm:cxn modelId="{FA286FFD-141B-4946-B456-49818DBF5A91}" type="presParOf" srcId="{7781CB37-9A0B-42CA-B571-BD59F20E9DF3}" destId="{915D9EE1-ADC0-4F8E-BBE4-A3C7B2D49423}" srcOrd="0" destOrd="0" presId="urn:microsoft.com/office/officeart/2005/8/layout/hierarchy1"/>
    <dgm:cxn modelId="{275CD97F-AB41-4EE6-9F05-5BF826F461A7}" type="presParOf" srcId="{915D9EE1-ADC0-4F8E-BBE4-A3C7B2D49423}" destId="{D8F5A019-02A9-49E6-B7CC-CBD987C43E35}" srcOrd="0" destOrd="0" presId="urn:microsoft.com/office/officeart/2005/8/layout/hierarchy1"/>
    <dgm:cxn modelId="{3D50BB21-1800-4235-805E-723E2359F74F}" type="presParOf" srcId="{915D9EE1-ADC0-4F8E-BBE4-A3C7B2D49423}" destId="{C7F70ECB-C25D-4EEA-BAED-112ED0FA0E03}" srcOrd="1" destOrd="0" presId="urn:microsoft.com/office/officeart/2005/8/layout/hierarchy1"/>
    <dgm:cxn modelId="{A66AD59B-FD79-4CAA-B869-F513C72E4FB7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AAF52165-0210-4D53-A10E-A762A56E1A5D}" type="presOf" srcId="{C4E682D8-3DAB-4E6E-B7BA-4C9765451373}" destId="{8E9BF105-A02E-4CBA-9769-536D7EB55C09}" srcOrd="0" destOrd="0" presId="urn:microsoft.com/office/officeart/2005/8/layout/hierarchy1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F3AAABC1-5842-45BC-98B2-E134E7EB9430}" type="presOf" srcId="{73177AA7-BAA0-45AB-B502-6D8309BEFA78}" destId="{C7F70ECB-C25D-4EEA-BAED-112ED0FA0E03}" srcOrd="0" destOrd="0" presId="urn:microsoft.com/office/officeart/2005/8/layout/hierarchy1"/>
    <dgm:cxn modelId="{2A928E52-F787-4816-A438-B42EFE89D377}" type="presOf" srcId="{E2D65CF2-0EB9-4544-8970-372125249ABD}" destId="{11794791-037B-4888-AB38-65666E675F9E}" srcOrd="0" destOrd="0" presId="urn:microsoft.com/office/officeart/2005/8/layout/hierarchy1"/>
    <dgm:cxn modelId="{736B919C-D084-401C-BCA9-019A13C8FF1D}" type="presOf" srcId="{21B65A34-681F-4802-855B-AEF829120E92}" destId="{FB503196-AA6E-4D23-9ECB-E0AAED782E9C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CDD7D436-73E1-4152-A0A5-F5A5A9D5A8B8}" type="presOf" srcId="{F0E26BD2-ECD1-4E2F-96F6-C94A1A96FBDC}" destId="{4F366CDB-517C-4012-8A09-F18B981A0EE0}" srcOrd="0" destOrd="0" presId="urn:microsoft.com/office/officeart/2005/8/layout/hierarchy1"/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85368352-5E4D-44E3-9B7F-A423512978D3}" type="presOf" srcId="{A1424872-E566-49BA-AD47-54E82BF72A85}" destId="{D92BD5BD-CAE1-4D9A-8396-A69D60554CD5}" srcOrd="0" destOrd="0" presId="urn:microsoft.com/office/officeart/2005/8/layout/hierarchy1"/>
    <dgm:cxn modelId="{4AAFDAE3-7AE2-4B3E-B8A3-BDA9A87D0CEC}" type="presParOf" srcId="{4F366CDB-517C-4012-8A09-F18B981A0EE0}" destId="{392CE359-C1ED-4057-A00C-8C450F900FFB}" srcOrd="0" destOrd="0" presId="urn:microsoft.com/office/officeart/2005/8/layout/hierarchy1"/>
    <dgm:cxn modelId="{44893733-AFB1-483E-AD29-9ED0B352597F}" type="presParOf" srcId="{392CE359-C1ED-4057-A00C-8C450F900FFB}" destId="{81173F45-1AB7-49FD-AFFA-6C079DEE7F87}" srcOrd="0" destOrd="0" presId="urn:microsoft.com/office/officeart/2005/8/layout/hierarchy1"/>
    <dgm:cxn modelId="{7488627C-9886-40E6-8C14-5DE21A769F37}" type="presParOf" srcId="{81173F45-1AB7-49FD-AFFA-6C079DEE7F87}" destId="{4A603CA5-DD39-4F79-8032-8AE6EDEA4D8B}" srcOrd="0" destOrd="0" presId="urn:microsoft.com/office/officeart/2005/8/layout/hierarchy1"/>
    <dgm:cxn modelId="{AB88B4B2-3661-4ECE-9A5D-528756D03FDE}" type="presParOf" srcId="{81173F45-1AB7-49FD-AFFA-6C079DEE7F87}" destId="{8E9BF105-A02E-4CBA-9769-536D7EB55C09}" srcOrd="1" destOrd="0" presId="urn:microsoft.com/office/officeart/2005/8/layout/hierarchy1"/>
    <dgm:cxn modelId="{6F145F77-C84E-4D59-925B-B8141F8F5C1E}" type="presParOf" srcId="{392CE359-C1ED-4057-A00C-8C450F900FFB}" destId="{73B6C366-EC5D-4736-A503-EB8F5DDBDB78}" srcOrd="1" destOrd="0" presId="urn:microsoft.com/office/officeart/2005/8/layout/hierarchy1"/>
    <dgm:cxn modelId="{099280AA-F69B-4654-8CC8-CB4D5FB09EBE}" type="presParOf" srcId="{73B6C366-EC5D-4736-A503-EB8F5DDBDB78}" destId="{FB503196-AA6E-4D23-9ECB-E0AAED782E9C}" srcOrd="0" destOrd="0" presId="urn:microsoft.com/office/officeart/2005/8/layout/hierarchy1"/>
    <dgm:cxn modelId="{E915DC9E-172F-4543-87B8-D272E1746695}" type="presParOf" srcId="{73B6C366-EC5D-4736-A503-EB8F5DDBDB78}" destId="{6722AFA7-153C-4801-B28F-737B9ECDC1CD}" srcOrd="1" destOrd="0" presId="urn:microsoft.com/office/officeart/2005/8/layout/hierarchy1"/>
    <dgm:cxn modelId="{D4842A53-7192-4F48-B276-BE98BCB5AC3E}" type="presParOf" srcId="{6722AFA7-153C-4801-B28F-737B9ECDC1CD}" destId="{46B7B392-9A76-4E36-B78F-6B9915D7F664}" srcOrd="0" destOrd="0" presId="urn:microsoft.com/office/officeart/2005/8/layout/hierarchy1"/>
    <dgm:cxn modelId="{A2E60E12-89BB-4E21-9FD0-1F1B4E74A4AC}" type="presParOf" srcId="{46B7B392-9A76-4E36-B78F-6B9915D7F664}" destId="{3D6911CB-02D8-4475-9BFC-1521BA5BEBF3}" srcOrd="0" destOrd="0" presId="urn:microsoft.com/office/officeart/2005/8/layout/hierarchy1"/>
    <dgm:cxn modelId="{A168FCD8-28ED-4E08-887A-B0377BC2D75E}" type="presParOf" srcId="{46B7B392-9A76-4E36-B78F-6B9915D7F664}" destId="{11794791-037B-4888-AB38-65666E675F9E}" srcOrd="1" destOrd="0" presId="urn:microsoft.com/office/officeart/2005/8/layout/hierarchy1"/>
    <dgm:cxn modelId="{AF463B67-2964-44FC-9069-D7F735402556}" type="presParOf" srcId="{6722AFA7-153C-4801-B28F-737B9ECDC1CD}" destId="{FC2000AD-3A5B-4F45-9CA3-3E9430D25EAB}" srcOrd="1" destOrd="0" presId="urn:microsoft.com/office/officeart/2005/8/layout/hierarchy1"/>
    <dgm:cxn modelId="{DA7F47C7-01F7-4F0C-8919-8084EBB8B640}" type="presParOf" srcId="{73B6C366-EC5D-4736-A503-EB8F5DDBDB78}" destId="{D92BD5BD-CAE1-4D9A-8396-A69D60554CD5}" srcOrd="2" destOrd="0" presId="urn:microsoft.com/office/officeart/2005/8/layout/hierarchy1"/>
    <dgm:cxn modelId="{5388907F-7C95-41C2-AC32-44A27D716B8D}" type="presParOf" srcId="{73B6C366-EC5D-4736-A503-EB8F5DDBDB78}" destId="{7781CB37-9A0B-42CA-B571-BD59F20E9DF3}" srcOrd="3" destOrd="0" presId="urn:microsoft.com/office/officeart/2005/8/layout/hierarchy1"/>
    <dgm:cxn modelId="{1D0D8E68-DE03-4413-8E9F-C18E2C74459C}" type="presParOf" srcId="{7781CB37-9A0B-42CA-B571-BD59F20E9DF3}" destId="{915D9EE1-ADC0-4F8E-BBE4-A3C7B2D49423}" srcOrd="0" destOrd="0" presId="urn:microsoft.com/office/officeart/2005/8/layout/hierarchy1"/>
    <dgm:cxn modelId="{9099EEDB-E4AA-423E-85EC-C11E74D242BB}" type="presParOf" srcId="{915D9EE1-ADC0-4F8E-BBE4-A3C7B2D49423}" destId="{D8F5A019-02A9-49E6-B7CC-CBD987C43E35}" srcOrd="0" destOrd="0" presId="urn:microsoft.com/office/officeart/2005/8/layout/hierarchy1"/>
    <dgm:cxn modelId="{B4BFB5C1-A475-4CFE-8CA5-35544DA2FE29}" type="presParOf" srcId="{915D9EE1-ADC0-4F8E-BBE4-A3C7B2D49423}" destId="{C7F70ECB-C25D-4EEA-BAED-112ED0FA0E03}" srcOrd="1" destOrd="0" presId="urn:microsoft.com/office/officeart/2005/8/layout/hierarchy1"/>
    <dgm:cxn modelId="{9309B543-D6C0-4F12-B91B-20DA7CD7D11E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BF333413-CFE4-4E93-8BCB-0ADBE8D22AFE}" type="presOf" srcId="{A1424872-E566-49BA-AD47-54E82BF72A85}" destId="{D92BD5BD-CAE1-4D9A-8396-A69D60554CD5}" srcOrd="0" destOrd="0" presId="urn:microsoft.com/office/officeart/2005/8/layout/hierarchy1"/>
    <dgm:cxn modelId="{66CEE745-7A17-4395-8D76-7F5FE78D0C98}" type="presOf" srcId="{73177AA7-BAA0-45AB-B502-6D8309BEFA78}" destId="{C7F70ECB-C25D-4EEA-BAED-112ED0FA0E03}" srcOrd="0" destOrd="0" presId="urn:microsoft.com/office/officeart/2005/8/layout/hierarchy1"/>
    <dgm:cxn modelId="{EA403313-5F9F-4E3B-9215-3AD629D69EA7}" type="presOf" srcId="{21B65A34-681F-4802-855B-AEF829120E92}" destId="{FB503196-AA6E-4D23-9ECB-E0AAED782E9C}" srcOrd="0" destOrd="0" presId="urn:microsoft.com/office/officeart/2005/8/layout/hierarchy1"/>
    <dgm:cxn modelId="{938706AD-51E4-450A-AE5F-F74231FDAE06}" type="presOf" srcId="{C4E682D8-3DAB-4E6E-B7BA-4C9765451373}" destId="{8E9BF105-A02E-4CBA-9769-536D7EB55C09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1A9362A5-E4A9-4C49-BEDF-2715AF1FEC81}" type="presOf" srcId="{F0E26BD2-ECD1-4E2F-96F6-C94A1A96FBDC}" destId="{4F366CDB-517C-4012-8A09-F18B981A0EE0}" srcOrd="0" destOrd="0" presId="urn:microsoft.com/office/officeart/2005/8/layout/hierarchy1"/>
    <dgm:cxn modelId="{A313524F-A3A9-40BC-8238-D4DF1D4B92B4}" type="presOf" srcId="{E2D65CF2-0EB9-4544-8970-372125249ABD}" destId="{11794791-037B-4888-AB38-65666E675F9E}" srcOrd="0" destOrd="0" presId="urn:microsoft.com/office/officeart/2005/8/layout/hierarchy1"/>
    <dgm:cxn modelId="{2D4D68F1-D718-45E1-BA31-56B034A77576}" type="presParOf" srcId="{4F366CDB-517C-4012-8A09-F18B981A0EE0}" destId="{392CE359-C1ED-4057-A00C-8C450F900FFB}" srcOrd="0" destOrd="0" presId="urn:microsoft.com/office/officeart/2005/8/layout/hierarchy1"/>
    <dgm:cxn modelId="{98A31055-0E13-4173-9285-916A37C8270D}" type="presParOf" srcId="{392CE359-C1ED-4057-A00C-8C450F900FFB}" destId="{81173F45-1AB7-49FD-AFFA-6C079DEE7F87}" srcOrd="0" destOrd="0" presId="urn:microsoft.com/office/officeart/2005/8/layout/hierarchy1"/>
    <dgm:cxn modelId="{BC164A3A-CFAC-49FE-ACCC-692A4310039A}" type="presParOf" srcId="{81173F45-1AB7-49FD-AFFA-6C079DEE7F87}" destId="{4A603CA5-DD39-4F79-8032-8AE6EDEA4D8B}" srcOrd="0" destOrd="0" presId="urn:microsoft.com/office/officeart/2005/8/layout/hierarchy1"/>
    <dgm:cxn modelId="{B405C371-8530-4078-A91C-A2ADBC9A71ED}" type="presParOf" srcId="{81173F45-1AB7-49FD-AFFA-6C079DEE7F87}" destId="{8E9BF105-A02E-4CBA-9769-536D7EB55C09}" srcOrd="1" destOrd="0" presId="urn:microsoft.com/office/officeart/2005/8/layout/hierarchy1"/>
    <dgm:cxn modelId="{68F5AA83-4098-41C6-B667-42CB0E127037}" type="presParOf" srcId="{392CE359-C1ED-4057-A00C-8C450F900FFB}" destId="{73B6C366-EC5D-4736-A503-EB8F5DDBDB78}" srcOrd="1" destOrd="0" presId="urn:microsoft.com/office/officeart/2005/8/layout/hierarchy1"/>
    <dgm:cxn modelId="{C2021774-551B-4E65-A692-80233D396FE3}" type="presParOf" srcId="{73B6C366-EC5D-4736-A503-EB8F5DDBDB78}" destId="{FB503196-AA6E-4D23-9ECB-E0AAED782E9C}" srcOrd="0" destOrd="0" presId="urn:microsoft.com/office/officeart/2005/8/layout/hierarchy1"/>
    <dgm:cxn modelId="{DFEA2606-B87D-4BE3-8D04-3F071988ECCB}" type="presParOf" srcId="{73B6C366-EC5D-4736-A503-EB8F5DDBDB78}" destId="{6722AFA7-153C-4801-B28F-737B9ECDC1CD}" srcOrd="1" destOrd="0" presId="urn:microsoft.com/office/officeart/2005/8/layout/hierarchy1"/>
    <dgm:cxn modelId="{C01EC2D7-ED43-4E2B-BEF0-8E453054D179}" type="presParOf" srcId="{6722AFA7-153C-4801-B28F-737B9ECDC1CD}" destId="{46B7B392-9A76-4E36-B78F-6B9915D7F664}" srcOrd="0" destOrd="0" presId="urn:microsoft.com/office/officeart/2005/8/layout/hierarchy1"/>
    <dgm:cxn modelId="{D0D9FEDC-A56F-4F04-BD21-334373F9BC75}" type="presParOf" srcId="{46B7B392-9A76-4E36-B78F-6B9915D7F664}" destId="{3D6911CB-02D8-4475-9BFC-1521BA5BEBF3}" srcOrd="0" destOrd="0" presId="urn:microsoft.com/office/officeart/2005/8/layout/hierarchy1"/>
    <dgm:cxn modelId="{FD12D429-E543-4CCA-AD85-016939ED0A87}" type="presParOf" srcId="{46B7B392-9A76-4E36-B78F-6B9915D7F664}" destId="{11794791-037B-4888-AB38-65666E675F9E}" srcOrd="1" destOrd="0" presId="urn:microsoft.com/office/officeart/2005/8/layout/hierarchy1"/>
    <dgm:cxn modelId="{6083B235-763F-4F8F-B61D-D567386CC828}" type="presParOf" srcId="{6722AFA7-153C-4801-B28F-737B9ECDC1CD}" destId="{FC2000AD-3A5B-4F45-9CA3-3E9430D25EAB}" srcOrd="1" destOrd="0" presId="urn:microsoft.com/office/officeart/2005/8/layout/hierarchy1"/>
    <dgm:cxn modelId="{90BE8364-B0DA-4A17-93A5-5E6BAC4CBB74}" type="presParOf" srcId="{73B6C366-EC5D-4736-A503-EB8F5DDBDB78}" destId="{D92BD5BD-CAE1-4D9A-8396-A69D60554CD5}" srcOrd="2" destOrd="0" presId="urn:microsoft.com/office/officeart/2005/8/layout/hierarchy1"/>
    <dgm:cxn modelId="{857633A9-EC6E-42D9-A381-2DCF81979C00}" type="presParOf" srcId="{73B6C366-EC5D-4736-A503-EB8F5DDBDB78}" destId="{7781CB37-9A0B-42CA-B571-BD59F20E9DF3}" srcOrd="3" destOrd="0" presId="urn:microsoft.com/office/officeart/2005/8/layout/hierarchy1"/>
    <dgm:cxn modelId="{3EC027C1-E51D-4E1C-BD96-3E9C9D7AC06B}" type="presParOf" srcId="{7781CB37-9A0B-42CA-B571-BD59F20E9DF3}" destId="{915D9EE1-ADC0-4F8E-BBE4-A3C7B2D49423}" srcOrd="0" destOrd="0" presId="urn:microsoft.com/office/officeart/2005/8/layout/hierarchy1"/>
    <dgm:cxn modelId="{DC958760-BE8D-4F83-BBD5-975766E5B598}" type="presParOf" srcId="{915D9EE1-ADC0-4F8E-BBE4-A3C7B2D49423}" destId="{D8F5A019-02A9-49E6-B7CC-CBD987C43E35}" srcOrd="0" destOrd="0" presId="urn:microsoft.com/office/officeart/2005/8/layout/hierarchy1"/>
    <dgm:cxn modelId="{9AAC34F2-11A2-4734-AF25-241230859605}" type="presParOf" srcId="{915D9EE1-ADC0-4F8E-BBE4-A3C7B2D49423}" destId="{C7F70ECB-C25D-4EEA-BAED-112ED0FA0E03}" srcOrd="1" destOrd="0" presId="urn:microsoft.com/office/officeart/2005/8/layout/hierarchy1"/>
    <dgm:cxn modelId="{EE54027E-0551-41B4-B1CA-2B5714CF7E47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695D4-3045-4FCE-A2AF-F9DF054CB8D6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ACE8-6B74-472C-9779-BC55AA0AC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81%B6%E6%95%B0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wikipedia.org/wiki/%E7%B4%A0%E6%95%B0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对称性，分界线，无穷性，绝对值，离散性，。。。小学已经知道正半轴了，推广到负数，添加了负半轴。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最有名的就是哥德巴赫猜想问题：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任一大于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偶数"/>
              </a:rPr>
              <a:t>偶数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，都可表示成两个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素数"/>
              </a:rPr>
              <a:t>素数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既不是素数，也不是合数。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补充被</a:t>
            </a:r>
            <a:r>
              <a:rPr lang="en-US" altLang="zh-CN" dirty="0" smtClean="0"/>
              <a:t>8</a:t>
            </a:r>
            <a:r>
              <a:rPr lang="zh-CN" altLang="en-US" dirty="0" smtClean="0"/>
              <a:t>整除的规律：末位三位能被</a:t>
            </a:r>
            <a:r>
              <a:rPr lang="en-US" altLang="zh-CN" dirty="0" smtClean="0"/>
              <a:t>8</a:t>
            </a:r>
            <a:r>
              <a:rPr lang="zh-CN" altLang="en-US" dirty="0" smtClean="0"/>
              <a:t>整除。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分清 少和多， 缺和余的关系。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可以扩充一个知识点：每一个因数的因数个数的和</a:t>
            </a:r>
            <a:r>
              <a:rPr lang="zh-CN" altLang="en-US" baseline="0" dirty="0" smtClean="0"/>
              <a:t> 的平方</a:t>
            </a:r>
            <a:r>
              <a:rPr lang="en-US" altLang="zh-CN" baseline="0" dirty="0" smtClean="0"/>
              <a:t>=</a:t>
            </a:r>
            <a:r>
              <a:rPr lang="zh-CN" altLang="en-US" baseline="0" smtClean="0"/>
              <a:t>每个因数的因数个数的立方</a:t>
            </a:r>
            <a:r>
              <a:rPr lang="zh-CN" altLang="en-US" baseline="0" dirty="0" smtClean="0"/>
              <a:t>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注意整除的两个条件：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除数和被除数都是整数，除数不等于零；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所得商是整数，且余数为零。 质疑六年级第一学期教材 </a:t>
            </a:r>
            <a:r>
              <a:rPr lang="en-US" altLang="zh-CN" dirty="0" smtClean="0"/>
              <a:t>Page6</a:t>
            </a:r>
            <a:r>
              <a:rPr lang="zh-CN" altLang="en-US" dirty="0" smtClean="0"/>
              <a:t>：一个整数的因数中，最小的是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，最大的是它本身。应该是一个正整数的因数中，最小的正因数是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，最大的正因数是它本身。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题需要分清“……能被……整除”和“…能整除…”的概念，若将题目改成“下列各组数中，第一个数能整除第二个数的是”，就得选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题考的是“……能被……整除”、“…能整除…”、“除尽”的概念，整除必须满足“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个整”——被除数、除数和商都是整数，而除尽只要“余零”就可以了。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题必须不缺不漏地把能整除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的数找出来，方法有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种：除式和乘式。找一个数的因数时也可以用这两种方法。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这里可以讲述</a:t>
            </a:r>
            <a:r>
              <a:rPr lang="zh-CN" altLang="en-US" baseline="0" dirty="0" smtClean="0"/>
              <a:t> “弃九法”“弃三法”，用于快速判断是否能被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整除。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同余定理 非常重要，可以解决很多实际问题。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中国剩余定理（中国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年之前就有了）</a:t>
            </a:r>
            <a:r>
              <a:rPr lang="en-US" altLang="zh-CN" dirty="0" smtClean="0"/>
              <a:t>Chinese Remainder Theorem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利用同余的加性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利用同余的加性和乘性。最后利用</a:t>
            </a:r>
            <a:r>
              <a:rPr lang="en-US" altLang="zh-CN" dirty="0" smtClean="0"/>
              <a:t>105</a:t>
            </a:r>
            <a:r>
              <a:rPr lang="zh-CN" altLang="en-US" dirty="0" smtClean="0"/>
              <a:t>来调整所属的区域。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AD%99%E5%AD%90%E7%AE%97%E7%BB%8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30425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8800" dirty="0" smtClean="0">
                <a:latin typeface="隶书" pitchFamily="49" charset="-122"/>
                <a:ea typeface="隶书" pitchFamily="49" charset="-122"/>
              </a:rPr>
              <a:t>整数与整除</a:t>
            </a:r>
            <a:endParaRPr lang="zh-CN" altLang="en-US" sz="8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1705744"/>
          </a:xfrm>
        </p:spPr>
        <p:txBody>
          <a:bodyPr/>
          <a:lstStyle/>
          <a:p>
            <a:r>
              <a:rPr lang="zh-CN" altLang="en-US" dirty="0" smtClean="0"/>
              <a:t>上海六年级第一学期第一章</a:t>
            </a:r>
            <a:endParaRPr lang="zh-CN" altLang="en-US" dirty="0"/>
          </a:p>
        </p:txBody>
      </p:sp>
      <p:pic>
        <p:nvPicPr>
          <p:cNvPr id="26625" name="Picture 1" descr="C:\Program Files\Microsoft Office\MEDIA\CAGCAT10\j029958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788" y="5033962"/>
            <a:ext cx="1827212" cy="1824038"/>
          </a:xfrm>
          <a:prstGeom prst="rect">
            <a:avLst/>
          </a:prstGeom>
          <a:noFill/>
        </p:spPr>
      </p:pic>
      <p:pic>
        <p:nvPicPr>
          <p:cNvPr id="26626" name="Picture 2" descr="C:\Program Files\Microsoft Office\MEDIA\CAGCAT10\j029889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06575" cy="157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8229600" cy="1143000"/>
          </a:xfrm>
        </p:spPr>
        <p:txBody>
          <a:bodyPr/>
          <a:lstStyle/>
          <a:p>
            <a:pPr algn="l"/>
            <a:r>
              <a:rPr lang="zh-CN" altLang="en-US" sz="2800" b="1" dirty="0" smtClean="0"/>
              <a:t>下面两组算式中的被除数和除数都是整数，它们的运算结果有什么不同？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64904"/>
            <a:ext cx="8071048" cy="182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24÷ 2 =12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6 ÷  5  = 1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 21÷ 3 = 7                      17÷10 =1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7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 84÷21= 4                      35÷6    =5 </a:t>
            </a:r>
            <a:r>
              <a:rPr lang="en-US" altLang="zh-CN" b="1" baseline="30000" dirty="0" smtClean="0"/>
              <a:t>… </a:t>
            </a:r>
            <a:r>
              <a:rPr lang="en-US" altLang="zh-CN" dirty="0" smtClean="0"/>
              <a:t>5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A8"/>
                </a:solidFill>
              </a:rPr>
              <a:t>看一看：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整数与整除之二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 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952328"/>
          </a:xfrm>
        </p:spPr>
        <p:txBody>
          <a:bodyPr>
            <a:normAutofit lnSpcReduction="10000"/>
          </a:bodyPr>
          <a:lstStyle/>
          <a:p>
            <a:r>
              <a:rPr lang="zh-CN" altLang="en-US" u="heavy" dirty="0" smtClean="0">
                <a:latin typeface="Times New Roman" pitchFamily="18" charset="0"/>
                <a:cs typeface="Times New Roman" pitchFamily="18" charset="0"/>
              </a:rPr>
              <a:t>整数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除以</a:t>
            </a:r>
            <a:r>
              <a:rPr lang="zh-CN" altLang="en-US" u="dbl" dirty="0" smtClean="0">
                <a:latin typeface="Times New Roman" pitchFamily="18" charset="0"/>
                <a:cs typeface="Times New Roman" pitchFamily="18" charset="0"/>
              </a:rPr>
              <a:t>非零整数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，如果所得的商是整数且余数为零，我们就说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能被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整除，或者说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整除记号  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这时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倍数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因数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（约数）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15 ÷5=3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15 ÷0.5=30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42088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 ÷5=1.2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42088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 ÷3=6……2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772816"/>
            <a:ext cx="259228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能除尽并不一定是整除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5536" y="1412776"/>
            <a:ext cx="5328592" cy="2088232"/>
          </a:xfrm>
          <a:prstGeom prst="wedgeRoundRectCallout">
            <a:avLst>
              <a:gd name="adj1" fmla="val 27616"/>
              <a:gd name="adj2" fmla="val -5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整除的两个条件：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除数和被除数都是整数，除数不等于零；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所得商是整数，且余数为零。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因数与倍数注意事项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因数、倍数是互相</a:t>
            </a:r>
            <a:r>
              <a:rPr lang="zh-CN" altLang="zh-CN" b="1" u="sng" dirty="0" smtClean="0">
                <a:solidFill>
                  <a:srgbClr val="FF0000"/>
                </a:solidFill>
              </a:rPr>
              <a:t>依存</a:t>
            </a:r>
            <a:r>
              <a:rPr lang="zh-CN" altLang="zh-CN" dirty="0" smtClean="0"/>
              <a:t>的。不能说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是倍数、</a:t>
            </a:r>
            <a:r>
              <a:rPr lang="en-US" altLang="zh-CN" i="1" dirty="0" smtClean="0"/>
              <a:t>b</a:t>
            </a:r>
            <a:r>
              <a:rPr lang="zh-CN" altLang="zh-CN" dirty="0" smtClean="0"/>
              <a:t>是因数！</a:t>
            </a:r>
          </a:p>
          <a:p>
            <a:r>
              <a:rPr lang="zh-CN" altLang="zh-CN" dirty="0" smtClean="0"/>
              <a:t>一个</a:t>
            </a:r>
            <a:r>
              <a:rPr lang="zh-CN" altLang="en-US" dirty="0" smtClean="0"/>
              <a:t>整</a:t>
            </a:r>
            <a:r>
              <a:rPr lang="zh-CN" altLang="zh-CN" dirty="0" smtClean="0"/>
              <a:t>数的因数的个数是</a:t>
            </a:r>
            <a:r>
              <a:rPr lang="zh-CN" altLang="zh-CN" b="1" u="sng" dirty="0" smtClean="0">
                <a:solidFill>
                  <a:srgbClr val="FF0000"/>
                </a:solidFill>
              </a:rPr>
              <a:t>有限</a:t>
            </a:r>
            <a:r>
              <a:rPr lang="zh-CN" altLang="zh-CN" dirty="0" smtClean="0"/>
              <a:t>的，其中最小的因数是</a:t>
            </a:r>
            <a:r>
              <a:rPr lang="en-US" altLang="zh-CN" b="1" u="sng" dirty="0" smtClean="0">
                <a:solidFill>
                  <a:srgbClr val="FF0000"/>
                </a:solidFill>
              </a:rPr>
              <a:t>1</a:t>
            </a:r>
            <a:r>
              <a:rPr lang="zh-CN" altLang="zh-CN" dirty="0" smtClean="0"/>
              <a:t>，最大的因数是它</a:t>
            </a:r>
            <a:r>
              <a:rPr lang="zh-CN" altLang="zh-CN" b="1" u="sng" dirty="0" smtClean="0">
                <a:solidFill>
                  <a:srgbClr val="FF0000"/>
                </a:solidFill>
              </a:rPr>
              <a:t>本身</a:t>
            </a:r>
            <a:r>
              <a:rPr lang="zh-CN" altLang="zh-CN" dirty="0" smtClean="0"/>
              <a:t>。</a:t>
            </a:r>
          </a:p>
          <a:p>
            <a:r>
              <a:rPr lang="zh-CN" altLang="zh-CN" dirty="0" smtClean="0"/>
              <a:t>一个</a:t>
            </a:r>
            <a:r>
              <a:rPr lang="zh-CN" altLang="en-US" dirty="0" smtClean="0"/>
              <a:t>整</a:t>
            </a:r>
            <a:r>
              <a:rPr lang="zh-CN" altLang="zh-CN" dirty="0" smtClean="0"/>
              <a:t>数的倍数的个数是</a:t>
            </a:r>
            <a:r>
              <a:rPr lang="zh-CN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无限</a:t>
            </a:r>
            <a:r>
              <a:rPr lang="zh-CN" altLang="zh-CN" dirty="0" smtClean="0"/>
              <a:t>的，没有最大的倍数，其中最小的倍数是</a:t>
            </a:r>
            <a:r>
              <a:rPr lang="zh-CN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它本身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只有一个因数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，除</a:t>
            </a:r>
            <a:r>
              <a:rPr lang="en-US" altLang="zh-CN" dirty="0" smtClean="0"/>
              <a:t>1</a:t>
            </a:r>
            <a:r>
              <a:rPr lang="zh-CN" altLang="zh-CN" dirty="0" smtClean="0"/>
              <a:t>以外的整数，至少有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个因数。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因数与倍数性质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一个</a:t>
            </a:r>
            <a:r>
              <a:rPr lang="zh-CN" altLang="en-US" dirty="0" smtClean="0"/>
              <a:t>非零</a:t>
            </a:r>
            <a:r>
              <a:rPr lang="zh-CN" altLang="zh-CN" dirty="0" smtClean="0"/>
              <a:t>整数既是它本身的约数又是它本身的倍数。 </a:t>
            </a:r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是任何一个整数的因数，任何整数都是</a:t>
            </a:r>
            <a:r>
              <a:rPr lang="en-US" altLang="zh-CN" dirty="0" smtClean="0"/>
              <a:t>1</a:t>
            </a:r>
            <a:r>
              <a:rPr lang="zh-CN" altLang="zh-CN" dirty="0" smtClean="0"/>
              <a:t>的倍数。</a:t>
            </a:r>
          </a:p>
          <a:p>
            <a:r>
              <a:rPr lang="en-US" altLang="zh-CN" dirty="0" smtClean="0"/>
              <a:t>0</a:t>
            </a:r>
            <a:r>
              <a:rPr lang="zh-CN" altLang="zh-CN" dirty="0" smtClean="0"/>
              <a:t>是任何一个不为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的整数的倍数，任何一个不等于</a:t>
            </a:r>
            <a:r>
              <a:rPr lang="en-US" altLang="zh-CN" dirty="0" smtClean="0"/>
              <a:t>0</a:t>
            </a:r>
            <a:r>
              <a:rPr lang="zh-CN" altLang="zh-CN" dirty="0" smtClean="0"/>
              <a:t>的整数都是</a:t>
            </a:r>
            <a:r>
              <a:rPr lang="en-US" altLang="zh-CN" dirty="0" smtClean="0"/>
              <a:t>0</a:t>
            </a:r>
            <a:r>
              <a:rPr lang="zh-CN" altLang="zh-CN" dirty="0" smtClean="0"/>
              <a:t>的因数。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整除记忆口诀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我们归纳整除的记忆口诀为：</a:t>
            </a:r>
            <a:endParaRPr lang="en-US" altLang="zh-CN" sz="4400" dirty="0" smtClean="0"/>
          </a:p>
          <a:p>
            <a:r>
              <a:rPr lang="zh-CN" altLang="en-US" sz="4400" dirty="0" smtClean="0">
                <a:solidFill>
                  <a:schemeClr val="bg1"/>
                </a:solidFill>
              </a:rPr>
              <a:t>三整余零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5536" y="2348880"/>
            <a:ext cx="590465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latin typeface="楷体" pitchFamily="49" charset="-122"/>
                <a:ea typeface="楷体" pitchFamily="49" charset="-122"/>
              </a:rPr>
              <a:t>三整余零</a:t>
            </a:r>
            <a:endParaRPr lang="zh-CN" altLang="en-US" sz="5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1115616" y="4581128"/>
            <a:ext cx="2736304" cy="17281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250"/>
              <a:gd name="adj6" fmla="val 33743"/>
            </a:avLst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被除数，除数和商都是整数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（除数不为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）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355976" y="4581128"/>
            <a:ext cx="2088232" cy="1512168"/>
          </a:xfrm>
          <a:prstGeom prst="borderCallout2">
            <a:avLst>
              <a:gd name="adj1" fmla="val -1406"/>
              <a:gd name="adj2" fmla="val 50051"/>
              <a:gd name="adj3" fmla="val -34161"/>
              <a:gd name="adj4" fmla="val 49928"/>
              <a:gd name="adj5" fmla="val -60510"/>
              <a:gd name="adj6" fmla="val -21905"/>
            </a:avLst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余数为零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2492896"/>
            <a:ext cx="2376264" cy="21236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b=c</a:t>
            </a:r>
          </a:p>
          <a:p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a, b, c</a:t>
            </a:r>
            <a:r>
              <a:rPr lang="zh-CN" altLang="en-US" sz="4400" dirty="0" smtClean="0">
                <a:latin typeface="Times New Roman" pitchFamily="18" charset="0"/>
                <a:cs typeface="Times New Roman" pitchFamily="18" charset="0"/>
              </a:rPr>
              <a:t>都是整数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63272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/>
              <a:t>例题 下列哪一个算式的被除数能被除数整除？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/>
              <a:t>      </a:t>
            </a:r>
            <a:r>
              <a:rPr lang="en-US" altLang="zh-CN" b="1" dirty="0" smtClean="0"/>
              <a:t>10÷3   </a:t>
            </a:r>
            <a:r>
              <a:rPr lang="zh-CN" altLang="en-US" b="1" dirty="0" smtClean="0"/>
              <a:t>；    </a:t>
            </a:r>
            <a:r>
              <a:rPr lang="en-US" altLang="zh-CN" b="1" dirty="0" smtClean="0"/>
              <a:t>48÷8  </a:t>
            </a:r>
            <a:r>
              <a:rPr lang="zh-CN" altLang="en-US" b="1" dirty="0" smtClean="0"/>
              <a:t>；       </a:t>
            </a:r>
            <a:r>
              <a:rPr lang="en-US" altLang="zh-CN" b="1" dirty="0" smtClean="0"/>
              <a:t>6÷4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/>
              <a:t>解：因为 </a:t>
            </a:r>
            <a:r>
              <a:rPr lang="en-US" altLang="zh-CN" b="1" dirty="0" smtClean="0"/>
              <a:t>10÷3 =  3 </a:t>
            </a:r>
            <a:r>
              <a:rPr lang="en-US" altLang="zh-CN" b="1" baseline="30000" dirty="0" smtClean="0"/>
              <a:t>…</a:t>
            </a:r>
            <a:r>
              <a:rPr lang="en-US" altLang="zh-CN" b="1" dirty="0" smtClean="0"/>
              <a:t> 1</a:t>
            </a:r>
            <a:r>
              <a:rPr lang="zh-CN" altLang="en-US" b="1" dirty="0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/>
              <a:t>                </a:t>
            </a:r>
            <a:r>
              <a:rPr lang="en-US" altLang="zh-CN" b="1" dirty="0" smtClean="0"/>
              <a:t>48÷8 = 6 </a:t>
            </a:r>
            <a:r>
              <a:rPr lang="zh-CN" altLang="en-US" b="1" dirty="0" smtClean="0"/>
              <a:t>，    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/>
              <a:t>                </a:t>
            </a:r>
            <a:r>
              <a:rPr lang="en-US" altLang="zh-CN" b="1" dirty="0" smtClean="0"/>
              <a:t>6  ÷4 = 1.5 </a:t>
            </a:r>
            <a:r>
              <a:rPr lang="zh-CN" altLang="en-US" b="1" dirty="0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/>
              <a:t>    所以，被除数能被除数整除的算式是</a:t>
            </a:r>
            <a:r>
              <a:rPr lang="en-US" altLang="zh-CN" b="1" dirty="0" smtClean="0"/>
              <a:t>48÷8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2819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拓展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39750" y="836613"/>
            <a:ext cx="381622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一、</a:t>
            </a:r>
            <a:r>
              <a:rPr kumimoji="1" lang="zh-CN" altLang="en-US" sz="2800" dirty="0" smtClean="0"/>
              <a:t>判断对错：</a:t>
            </a:r>
            <a:endParaRPr kumimoji="1" lang="zh-CN" altLang="en-US" sz="2800" dirty="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900113" y="1268413"/>
            <a:ext cx="554409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、自然数的个数是有限的</a:t>
            </a:r>
            <a:r>
              <a:rPr kumimoji="1" lang="zh-CN" altLang="en-US" sz="2800" dirty="0"/>
              <a:t>。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00113" y="1844824"/>
            <a:ext cx="6408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既不是正整数，也不是负整数。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00113" y="2328863"/>
            <a:ext cx="6119812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3</a:t>
            </a:r>
            <a:r>
              <a:rPr kumimoji="1" lang="zh-CN" altLang="en-US" sz="2400" dirty="0"/>
              <a:t>、</a:t>
            </a:r>
            <a:r>
              <a:rPr kumimoji="1" lang="en-US" altLang="zh-CN" sz="2400" i="1" dirty="0" err="1" smtClean="0"/>
              <a:t>a</a:t>
            </a:r>
            <a:r>
              <a:rPr kumimoji="1" lang="en-US" altLang="zh-CN" sz="2400" dirty="0" err="1" smtClean="0"/>
              <a:t>÷</a:t>
            </a:r>
            <a:r>
              <a:rPr kumimoji="1" lang="en-US" altLang="zh-CN" sz="2400" i="1" dirty="0" err="1" smtClean="0"/>
              <a:t>b</a:t>
            </a:r>
            <a:r>
              <a:rPr kumimoji="1" lang="en-US" altLang="zh-CN" sz="2400" dirty="0" smtClean="0"/>
              <a:t>=11</a:t>
            </a:r>
            <a:r>
              <a:rPr kumimoji="1" lang="zh-CN" altLang="en-US" sz="2400" dirty="0" smtClean="0"/>
              <a:t>，则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/>
              <a:t>一定能整除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900113" y="2847975"/>
            <a:ext cx="6408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4</a:t>
            </a:r>
            <a:r>
              <a:rPr kumimoji="1" lang="zh-CN" altLang="en-US" sz="2400" dirty="0"/>
              <a:t>、最小的整数是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449263" y="3335338"/>
            <a:ext cx="7704137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二、填空：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dirty="0"/>
              <a:t>      </a:t>
            </a:r>
            <a:r>
              <a:rPr kumimoji="1" lang="zh-CN" altLang="en-US" sz="2400" dirty="0"/>
              <a:t>算式</a:t>
            </a:r>
            <a:r>
              <a:rPr kumimoji="1" lang="en-US" altLang="zh-CN" sz="2400" dirty="0"/>
              <a:t>3÷5=0.6</a:t>
            </a:r>
            <a:r>
              <a:rPr kumimoji="1" lang="zh-CN" altLang="en-US" sz="2400" dirty="0"/>
              <a:t>，表示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能被</a:t>
            </a:r>
            <a:r>
              <a:rPr kumimoji="1" lang="en-US" altLang="zh-CN" sz="2400" dirty="0"/>
              <a:t>5________.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457200" y="4800600"/>
            <a:ext cx="7704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三、如果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表示一个自然数，且           ，写出：</a:t>
            </a:r>
            <a:endParaRPr kumimoji="1" lang="en-US" altLang="zh-CN" sz="2400" dirty="0"/>
          </a:p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）紧挨着它，在它后面的两个连续自然数；</a:t>
            </a:r>
            <a:endParaRPr kumimoji="1" lang="en-US" altLang="zh-CN" sz="2400" dirty="0"/>
          </a:p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）紧挨着它，在它前面的两个连续自然数。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724400" y="4800600"/>
          <a:ext cx="838200" cy="406400"/>
        </p:xfrm>
        <a:graphic>
          <a:graphicData uri="http://schemas.openxmlformats.org/presentationml/2006/ole">
            <p:oleObj spid="_x0000_s125954" name="公式" r:id="rId3" imgW="35532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53E1F"/>
                </a:solidFill>
              </a:rPr>
              <a:t>问题</a:t>
            </a:r>
            <a:r>
              <a:rPr lang="en-US" altLang="zh-CN" sz="3400" b="1" dirty="0" smtClean="0">
                <a:solidFill>
                  <a:srgbClr val="F53E1F"/>
                </a:solidFill>
              </a:rPr>
              <a:t>2</a:t>
            </a:r>
            <a:endParaRPr lang="zh-CN" altLang="en-US" sz="34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2304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800" dirty="0" smtClean="0"/>
              <a:t> 2.6÷1.3=2,</a:t>
            </a:r>
            <a:r>
              <a:rPr lang="zh-CN" altLang="en-US" sz="4800" b="1" dirty="0" smtClean="0"/>
              <a:t>能不能说</a:t>
            </a:r>
            <a:r>
              <a:rPr lang="en-US" altLang="zh-CN" sz="4800" b="1" dirty="0" smtClean="0"/>
              <a:t>2.6</a:t>
            </a:r>
            <a:r>
              <a:rPr lang="zh-CN" altLang="en-US" sz="4800" b="1" dirty="0" smtClean="0"/>
              <a:t>能被</a:t>
            </a:r>
            <a:r>
              <a:rPr lang="en-US" altLang="zh-CN" sz="4800" b="1" dirty="0" smtClean="0"/>
              <a:t>1.3</a:t>
            </a:r>
            <a:r>
              <a:rPr lang="zh-CN" altLang="en-US" sz="4800" b="1" dirty="0" smtClean="0"/>
              <a:t>整除？</a:t>
            </a:r>
            <a:endParaRPr lang="zh-CN" alt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1845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zh-CN" dirty="0" smtClean="0">
                <a:solidFill>
                  <a:srgbClr val="FF0000"/>
                </a:solidFill>
              </a:rPr>
              <a:t>下列各组数中，第一个数能被第二个数整除的是：</a:t>
            </a:r>
            <a:r>
              <a:rPr lang="en-US" altLang="zh-CN" dirty="0" smtClean="0">
                <a:solidFill>
                  <a:srgbClr val="FF0000"/>
                </a:solidFill>
              </a:rPr>
              <a:t>            (    )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A. 4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12       B. 24</a:t>
            </a:r>
            <a:r>
              <a:rPr lang="zh-CN" altLang="zh-CN" dirty="0" smtClean="0"/>
              <a:t>和</a:t>
            </a:r>
            <a:r>
              <a:rPr lang="en-US" altLang="zh-CN" dirty="0" smtClean="0"/>
              <a:t>5       C. 35</a:t>
            </a:r>
            <a:r>
              <a:rPr lang="zh-CN" altLang="zh-CN" dirty="0" smtClean="0"/>
              <a:t>和</a:t>
            </a:r>
            <a:r>
              <a:rPr lang="en-US" altLang="zh-CN" dirty="0" smtClean="0"/>
              <a:t>8     D. 91</a:t>
            </a:r>
            <a:r>
              <a:rPr lang="zh-CN" altLang="zh-CN" dirty="0" smtClean="0"/>
              <a:t>和</a:t>
            </a:r>
            <a:r>
              <a:rPr lang="en-US" altLang="zh-CN" dirty="0" smtClean="0"/>
              <a:t>7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olidFill>
                  <a:srgbClr val="FF0000"/>
                </a:solidFill>
              </a:rPr>
              <a:t>除式</a:t>
            </a:r>
            <a:r>
              <a:rPr lang="en-US" altLang="zh-CN" dirty="0" smtClean="0">
                <a:solidFill>
                  <a:srgbClr val="FF0000"/>
                </a:solidFill>
              </a:rPr>
              <a:t>9÷1.5=6</a:t>
            </a:r>
            <a:r>
              <a:rPr lang="zh-CN" altLang="zh-CN" dirty="0" smtClean="0">
                <a:solidFill>
                  <a:srgbClr val="FF0000"/>
                </a:solidFill>
              </a:rPr>
              <a:t>表示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</a:t>
            </a:r>
            <a:r>
              <a:rPr lang="en-US" altLang="zh-CN" dirty="0" smtClean="0"/>
              <a:t>(     )</a:t>
            </a:r>
            <a:endParaRPr lang="zh-CN" altLang="zh-CN" dirty="0" smtClean="0"/>
          </a:p>
          <a:p>
            <a:r>
              <a:rPr lang="en-US" altLang="zh-CN" dirty="0" smtClean="0"/>
              <a:t>A. 9</a:t>
            </a:r>
            <a:r>
              <a:rPr lang="zh-CN" altLang="zh-CN" dirty="0" smtClean="0"/>
              <a:t>能被</a:t>
            </a:r>
            <a:r>
              <a:rPr lang="en-US" altLang="zh-CN" dirty="0" smtClean="0"/>
              <a:t>1.5</a:t>
            </a:r>
            <a:r>
              <a:rPr lang="zh-CN" altLang="zh-CN" dirty="0" smtClean="0"/>
              <a:t>整除</a:t>
            </a:r>
            <a:r>
              <a:rPr lang="en-US" altLang="zh-CN" dirty="0" smtClean="0"/>
              <a:t>            B. 1.5</a:t>
            </a:r>
            <a:r>
              <a:rPr lang="zh-CN" altLang="zh-CN" dirty="0" smtClean="0"/>
              <a:t>能整除</a:t>
            </a:r>
            <a:r>
              <a:rPr lang="en-US" altLang="zh-CN" dirty="0" smtClean="0"/>
              <a:t>9</a:t>
            </a:r>
            <a:endParaRPr lang="zh-CN" altLang="zh-CN" dirty="0" smtClean="0"/>
          </a:p>
          <a:p>
            <a:r>
              <a:rPr lang="en-US" altLang="zh-CN" dirty="0" smtClean="0"/>
              <a:t>C. 9</a:t>
            </a:r>
            <a:r>
              <a:rPr lang="zh-CN" altLang="zh-CN" dirty="0" smtClean="0"/>
              <a:t>能被</a:t>
            </a:r>
            <a:r>
              <a:rPr lang="en-US" altLang="zh-CN" dirty="0" smtClean="0"/>
              <a:t>1.5</a:t>
            </a:r>
            <a:r>
              <a:rPr lang="zh-CN" altLang="zh-CN" dirty="0" smtClean="0"/>
              <a:t>除尽</a:t>
            </a:r>
            <a:r>
              <a:rPr lang="en-US" altLang="zh-CN" dirty="0" smtClean="0"/>
              <a:t>            D. </a:t>
            </a:r>
            <a:r>
              <a:rPr lang="zh-CN" altLang="zh-CN" dirty="0" smtClean="0"/>
              <a:t>以上说法都不确切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r>
              <a:rPr lang="zh-CN" altLang="zh-CN" dirty="0" smtClean="0">
                <a:solidFill>
                  <a:srgbClr val="FF0000"/>
                </a:solidFill>
              </a:rPr>
              <a:t>能被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zh-CN" altLang="zh-CN" dirty="0" smtClean="0">
                <a:solidFill>
                  <a:srgbClr val="FF0000"/>
                </a:solidFill>
              </a:rPr>
              <a:t>整除，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zh-CN" altLang="zh-CN" dirty="0" smtClean="0">
                <a:solidFill>
                  <a:srgbClr val="FF0000"/>
                </a:solidFill>
              </a:rPr>
              <a:t>一定是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altLang="zh-CN" dirty="0" smtClean="0"/>
              <a:t>(    )</a:t>
            </a:r>
            <a:endParaRPr lang="zh-CN" altLang="zh-CN" dirty="0" smtClean="0"/>
          </a:p>
          <a:p>
            <a:r>
              <a:rPr lang="en-US" altLang="zh-CN" dirty="0" smtClean="0"/>
              <a:t>A. 4</a:t>
            </a:r>
            <a:r>
              <a:rPr lang="zh-CN" altLang="zh-CN" dirty="0" smtClean="0"/>
              <a:t>或</a:t>
            </a:r>
            <a:r>
              <a:rPr lang="en-US" altLang="zh-CN" dirty="0" smtClean="0"/>
              <a:t>7                    B. 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4</a:t>
            </a:r>
            <a:r>
              <a:rPr lang="zh-CN" altLang="zh-CN" dirty="0" smtClean="0"/>
              <a:t>或</a:t>
            </a:r>
            <a:r>
              <a:rPr lang="en-US" altLang="zh-CN" dirty="0" smtClean="0"/>
              <a:t>7</a:t>
            </a:r>
            <a:endParaRPr lang="zh-CN" altLang="zh-CN" dirty="0" smtClean="0"/>
          </a:p>
          <a:p>
            <a:r>
              <a:rPr lang="en-US" altLang="zh-CN" dirty="0" smtClean="0"/>
              <a:t>C.2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4</a:t>
            </a:r>
            <a:r>
              <a:rPr lang="zh-CN" altLang="zh-CN" dirty="0" smtClean="0"/>
              <a:t>、</a:t>
            </a:r>
            <a:r>
              <a:rPr lang="en-US" altLang="zh-CN" dirty="0" smtClean="0"/>
              <a:t>7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14</a:t>
            </a:r>
            <a:r>
              <a:rPr lang="zh-CN" altLang="zh-CN" dirty="0" smtClean="0"/>
              <a:t>或</a:t>
            </a:r>
            <a:r>
              <a:rPr lang="en-US" altLang="zh-CN" dirty="0" smtClean="0"/>
              <a:t>28          D. 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4</a:t>
            </a:r>
            <a:r>
              <a:rPr lang="zh-CN" altLang="zh-CN" dirty="0" smtClean="0"/>
              <a:t>、</a:t>
            </a:r>
            <a:r>
              <a:rPr lang="en-US" altLang="zh-CN" dirty="0" smtClean="0"/>
              <a:t>7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14</a:t>
            </a:r>
            <a:r>
              <a:rPr lang="zh-CN" altLang="zh-CN" dirty="0" smtClean="0"/>
              <a:t>或</a:t>
            </a:r>
            <a:r>
              <a:rPr lang="en-US" altLang="zh-CN" dirty="0" smtClean="0"/>
              <a:t>28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18÷9=2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zh-CN" dirty="0" smtClean="0"/>
              <a:t>我们就说</a:t>
            </a:r>
            <a:r>
              <a:rPr lang="en-US" altLang="zh-CN" u="sng" dirty="0" smtClean="0"/>
              <a:t>      </a:t>
            </a:r>
            <a:r>
              <a:rPr lang="zh-CN" altLang="zh-CN" dirty="0" smtClean="0"/>
              <a:t>能被</a:t>
            </a:r>
            <a:r>
              <a:rPr lang="en-US" altLang="zh-CN" dirty="0" smtClean="0"/>
              <a:t>  </a:t>
            </a:r>
            <a:r>
              <a:rPr lang="en-US" altLang="zh-CN" u="sng" dirty="0" smtClean="0"/>
              <a:t>      </a:t>
            </a:r>
            <a:r>
              <a:rPr lang="zh-CN" altLang="zh-CN" dirty="0" smtClean="0"/>
              <a:t>整除或</a:t>
            </a:r>
            <a:r>
              <a:rPr lang="en-US" altLang="zh-CN" u="sng" dirty="0" smtClean="0"/>
              <a:t>     </a:t>
            </a:r>
            <a:r>
              <a:rPr lang="zh-CN" altLang="zh-CN" dirty="0" smtClean="0"/>
              <a:t>能整除</a:t>
            </a:r>
            <a:r>
              <a:rPr lang="en-US" altLang="zh-CN" u="sng" dirty="0" smtClean="0"/>
              <a:t>          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olidFill>
                  <a:srgbClr val="FF0000"/>
                </a:solidFill>
              </a:rPr>
              <a:t>能整除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zh-CN" dirty="0" smtClean="0">
                <a:solidFill>
                  <a:srgbClr val="FF0000"/>
                </a:solidFill>
              </a:rPr>
              <a:t>的数是</a:t>
            </a:r>
            <a:r>
              <a:rPr lang="en-US" altLang="zh-CN" u="sng" dirty="0" smtClean="0"/>
              <a:t>                                         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2564904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3933056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530120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520" y="5301208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688" y="5301208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8344" y="52820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832" y="571409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1,2,7,14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了解整数和整除的基本特性</a:t>
            </a:r>
            <a:endParaRPr lang="en-US" altLang="zh-CN" dirty="0" smtClean="0"/>
          </a:p>
          <a:p>
            <a:r>
              <a:rPr lang="zh-CN" altLang="en-US" dirty="0" smtClean="0"/>
              <a:t>掌握被</a:t>
            </a:r>
            <a:r>
              <a:rPr lang="en-US" altLang="zh-CN" dirty="0" smtClean="0"/>
              <a:t>2,3,4,5,7,8,11…</a:t>
            </a:r>
            <a:r>
              <a:rPr lang="zh-CN" altLang="en-US" dirty="0" smtClean="0"/>
              <a:t>整除的判断方法</a:t>
            </a:r>
            <a:endParaRPr lang="en-US" altLang="zh-CN" dirty="0" smtClean="0"/>
          </a:p>
          <a:p>
            <a:r>
              <a:rPr lang="zh-CN" altLang="en-US" dirty="0" smtClean="0"/>
              <a:t>了解倍数、因数、公倍数、公约数的概念</a:t>
            </a:r>
            <a:endParaRPr lang="en-US" altLang="zh-CN" dirty="0" smtClean="0"/>
          </a:p>
          <a:p>
            <a:r>
              <a:rPr lang="zh-CN" altLang="en-US" dirty="0" smtClean="0"/>
              <a:t>掌握最小公倍数和最大公因数的求法</a:t>
            </a:r>
            <a:endParaRPr lang="en-US" altLang="zh-CN" dirty="0" smtClean="0"/>
          </a:p>
          <a:p>
            <a:r>
              <a:rPr lang="zh-CN" altLang="en-US" dirty="0" smtClean="0"/>
              <a:t>了解素数、合数概念</a:t>
            </a:r>
            <a:endParaRPr lang="en-US" altLang="zh-CN" dirty="0" smtClean="0"/>
          </a:p>
          <a:p>
            <a:r>
              <a:rPr lang="zh-CN" altLang="en-US" dirty="0" smtClean="0"/>
              <a:t>掌握基本的分解素因数方法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75" y="5132388"/>
            <a:ext cx="1825625" cy="1725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 6</a:t>
            </a:r>
            <a:r>
              <a:rPr lang="zh-CN" altLang="zh-CN" b="1" dirty="0" smtClean="0"/>
              <a:t>的因数有</a:t>
            </a:r>
            <a:r>
              <a:rPr lang="en-US" altLang="zh-CN" b="1" dirty="0" smtClean="0"/>
              <a:t>                                          </a:t>
            </a:r>
            <a:r>
              <a:rPr lang="en-US" altLang="zh-CN" dirty="0" smtClean="0"/>
              <a:t>(      )</a:t>
            </a:r>
            <a:endParaRPr lang="zh-CN" altLang="zh-CN" dirty="0" smtClean="0"/>
          </a:p>
          <a:p>
            <a:r>
              <a:rPr lang="en-US" altLang="zh-CN" dirty="0" smtClean="0"/>
              <a:t>A.8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      B. 6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      C. 4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    D. 2</a:t>
            </a:r>
            <a:r>
              <a:rPr lang="zh-CN" altLang="zh-CN" dirty="0" smtClean="0"/>
              <a:t>个</a:t>
            </a:r>
          </a:p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的倍数有</a:t>
            </a:r>
            <a:r>
              <a:rPr lang="en-US" altLang="zh-CN" b="1" dirty="0" smtClean="0"/>
              <a:t>                                          </a:t>
            </a:r>
            <a:r>
              <a:rPr lang="en-US" altLang="zh-CN" dirty="0" smtClean="0"/>
              <a:t>(       )</a:t>
            </a:r>
            <a:endParaRPr lang="zh-CN" altLang="zh-CN" dirty="0" smtClean="0"/>
          </a:p>
          <a:p>
            <a:r>
              <a:rPr lang="en-US" altLang="zh-CN" dirty="0" smtClean="0"/>
              <a:t>A.1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      B. 2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      C. 3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    D. </a:t>
            </a:r>
            <a:r>
              <a:rPr lang="zh-CN" altLang="zh-CN" dirty="0" smtClean="0"/>
              <a:t>无数个</a:t>
            </a:r>
          </a:p>
          <a:p>
            <a:r>
              <a:rPr lang="zh-CN" altLang="zh-CN" b="1" dirty="0" smtClean="0"/>
              <a:t>已知</a:t>
            </a:r>
            <a:r>
              <a:rPr lang="en-US" altLang="zh-CN" b="1" dirty="0" smtClean="0"/>
              <a:t>14</a:t>
            </a:r>
            <a:r>
              <a:rPr lang="zh-CN" altLang="zh-CN" b="1" dirty="0" smtClean="0"/>
              <a:t>能整除</a:t>
            </a:r>
            <a:r>
              <a:rPr lang="en-US" altLang="zh-CN" b="1" i="1" dirty="0" smtClean="0"/>
              <a:t>a</a:t>
            </a:r>
            <a:r>
              <a:rPr lang="zh-CN" altLang="zh-CN" b="1" dirty="0" smtClean="0"/>
              <a:t>，那么</a:t>
            </a:r>
            <a:r>
              <a:rPr lang="en-US" altLang="zh-CN" b="1" i="1" dirty="0" smtClean="0"/>
              <a:t>a 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                           </a:t>
            </a:r>
            <a:r>
              <a:rPr lang="en-US" altLang="zh-CN" dirty="0" smtClean="0"/>
              <a:t>(       )</a:t>
            </a:r>
            <a:endParaRPr lang="zh-CN" altLang="zh-CN" dirty="0" smtClean="0"/>
          </a:p>
          <a:p>
            <a:r>
              <a:rPr lang="en-US" altLang="zh-CN" dirty="0" smtClean="0"/>
              <a:t>A.1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14    B. 2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14       C. 14</a:t>
            </a:r>
            <a:r>
              <a:rPr lang="zh-CN" altLang="zh-CN" dirty="0" smtClean="0"/>
              <a:t>的因数</a:t>
            </a:r>
            <a:r>
              <a:rPr lang="en-US" altLang="zh-CN" dirty="0" smtClean="0"/>
              <a:t>     D. 14</a:t>
            </a:r>
            <a:r>
              <a:rPr lang="zh-CN" altLang="zh-CN" dirty="0" smtClean="0"/>
              <a:t>的倍数</a:t>
            </a:r>
          </a:p>
          <a:p>
            <a:r>
              <a:rPr lang="zh-CN" altLang="zh-CN" b="1" dirty="0" smtClean="0"/>
              <a:t>下列说法错误的是</a:t>
            </a:r>
            <a:r>
              <a:rPr lang="en-US" altLang="zh-CN" b="1" dirty="0" smtClean="0"/>
              <a:t>                                   </a:t>
            </a:r>
            <a:r>
              <a:rPr lang="en-US" altLang="zh-CN" dirty="0" smtClean="0"/>
              <a:t>(       )</a:t>
            </a:r>
            <a:endParaRPr lang="zh-CN" altLang="zh-CN" dirty="0" smtClean="0"/>
          </a:p>
          <a:p>
            <a:r>
              <a:rPr lang="en-US" altLang="zh-CN" dirty="0" smtClean="0"/>
              <a:t>A. </a:t>
            </a:r>
            <a:r>
              <a:rPr lang="zh-CN" altLang="zh-CN" dirty="0" smtClean="0"/>
              <a:t>一个数的因数的个数是有限的，最小的是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，最大的是它本身</a:t>
            </a:r>
          </a:p>
          <a:p>
            <a:r>
              <a:rPr lang="en-US" altLang="zh-CN" dirty="0" smtClean="0"/>
              <a:t>B. </a:t>
            </a:r>
            <a:r>
              <a:rPr lang="zh-CN" altLang="zh-CN" dirty="0" smtClean="0"/>
              <a:t>一个正整数的倍数的个数是无限的，最小的是它本身</a:t>
            </a:r>
          </a:p>
          <a:p>
            <a:r>
              <a:rPr lang="en-US" altLang="zh-CN" dirty="0" smtClean="0"/>
              <a:t>C. 12</a:t>
            </a:r>
            <a:r>
              <a:rPr lang="zh-CN" altLang="zh-CN" dirty="0" smtClean="0"/>
              <a:t>在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以内的倍数共有</a:t>
            </a:r>
            <a:r>
              <a:rPr lang="en-US" altLang="zh-CN" dirty="0" smtClean="0"/>
              <a:t>10</a:t>
            </a:r>
            <a:r>
              <a:rPr lang="zh-CN" altLang="zh-CN" dirty="0" smtClean="0"/>
              <a:t>个</a:t>
            </a:r>
          </a:p>
          <a:p>
            <a:r>
              <a:rPr lang="en-US" altLang="zh-CN" dirty="0" smtClean="0"/>
              <a:t>D. </a:t>
            </a:r>
            <a:r>
              <a:rPr lang="zh-CN" altLang="zh-CN" dirty="0" smtClean="0"/>
              <a:t>一个数既是</a:t>
            </a:r>
            <a:r>
              <a:rPr lang="en-US" altLang="zh-CN" dirty="0" smtClean="0"/>
              <a:t>16</a:t>
            </a:r>
            <a:r>
              <a:rPr lang="zh-CN" altLang="zh-CN" dirty="0" smtClean="0"/>
              <a:t>的因数，又是</a:t>
            </a:r>
            <a:r>
              <a:rPr lang="en-US" altLang="zh-CN" dirty="0" smtClean="0"/>
              <a:t>16</a:t>
            </a:r>
            <a:r>
              <a:rPr lang="zh-CN" altLang="zh-CN" dirty="0" smtClean="0"/>
              <a:t>的倍数，这个数就是</a:t>
            </a:r>
            <a:r>
              <a:rPr lang="en-US" altLang="zh-CN" dirty="0" smtClean="0"/>
              <a:t>16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因数与倍数练习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53762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2276872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3049796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8672" y="3789040"/>
            <a:ext cx="46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分清楚几个易混淆的概念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分清“</a:t>
            </a:r>
            <a:r>
              <a:rPr lang="zh-CN" altLang="zh-CN" b="1" dirty="0" smtClean="0">
                <a:solidFill>
                  <a:srgbClr val="FF0000"/>
                </a:solidFill>
              </a:rPr>
              <a:t>……能被……整除</a:t>
            </a:r>
            <a:r>
              <a:rPr lang="zh-CN" altLang="zh-CN" dirty="0" smtClean="0"/>
              <a:t>”和“</a:t>
            </a:r>
            <a:r>
              <a:rPr lang="zh-CN" altLang="zh-CN" b="1" dirty="0" smtClean="0">
                <a:solidFill>
                  <a:srgbClr val="FF0000"/>
                </a:solidFill>
              </a:rPr>
              <a:t>…能整除…</a:t>
            </a:r>
            <a:r>
              <a:rPr lang="zh-CN" altLang="zh-CN" dirty="0" smtClean="0"/>
              <a:t>”的概念。</a:t>
            </a:r>
          </a:p>
          <a:p>
            <a:r>
              <a:rPr lang="zh-CN" altLang="en-US" dirty="0" smtClean="0"/>
              <a:t>分清</a:t>
            </a:r>
            <a:r>
              <a:rPr lang="zh-CN" altLang="zh-CN" dirty="0" smtClean="0"/>
              <a:t>“</a:t>
            </a:r>
            <a:r>
              <a:rPr lang="zh-CN" altLang="zh-CN" b="1" dirty="0" smtClean="0">
                <a:solidFill>
                  <a:srgbClr val="FF0000"/>
                </a:solidFill>
              </a:rPr>
              <a:t>…能整除…</a:t>
            </a:r>
            <a:r>
              <a:rPr lang="zh-CN" altLang="zh-CN" dirty="0" smtClean="0"/>
              <a:t>”、“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除尽</a:t>
            </a:r>
            <a:r>
              <a:rPr lang="zh-CN" altLang="zh-CN" dirty="0" smtClean="0"/>
              <a:t>”的概念，整除必须满足“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个整”——被除数、除数和商都是整数，而除尽只要“余零”就可以了。</a:t>
            </a:r>
            <a:r>
              <a:rPr lang="zh-CN" altLang="en-US" dirty="0" smtClean="0"/>
              <a:t>其实，“整除”是“除尽”的一种特殊情形。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3501008"/>
            <a:ext cx="8291264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b="1" dirty="0" smtClean="0"/>
              <a:t>我们发现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所有偶数都被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整除，故可以写成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，其中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为整数；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所有奇数除以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余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，故可以写成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2n</a:t>
            </a:r>
            <a:r>
              <a:rPr kumimoji="0" lang="en-US" altLang="zh-CN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3200" b="1" dirty="0" smtClean="0"/>
              <a:t>，或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b="1" dirty="0" smtClean="0"/>
              <a:t>其中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为整数。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整数分类：奇数和偶数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1900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整数可以分为两类：</a:t>
            </a:r>
            <a:endParaRPr lang="en-US" altLang="zh-CN" b="1" dirty="0" smtClean="0"/>
          </a:p>
          <a:p>
            <a:r>
              <a:rPr lang="zh-CN" altLang="en-US" b="1" dirty="0" smtClean="0"/>
              <a:t>一类是偶数（俗称双数），如</a:t>
            </a:r>
            <a:r>
              <a:rPr lang="en-US" altLang="zh-CN" b="1" dirty="0" smtClean="0"/>
              <a:t>0,2,4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…</a:t>
            </a:r>
          </a:p>
          <a:p>
            <a:r>
              <a:rPr lang="zh-CN" altLang="en-US" b="1" dirty="0" smtClean="0"/>
              <a:t>一类是奇数（俗称单数），如</a:t>
            </a:r>
            <a:r>
              <a:rPr lang="en-US" altLang="zh-CN" b="1" dirty="0" smtClean="0"/>
              <a:t>1,3,5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…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260648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整除规则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88840"/>
            <a:ext cx="7355160" cy="398904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被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整除规律是</a:t>
            </a:r>
            <a:endParaRPr lang="en-US" altLang="zh-CN" sz="4000" b="1" dirty="0" smtClean="0"/>
          </a:p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末位是偶数字；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4000" b="1" dirty="0" smtClean="0"/>
              <a:t>即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个位数字为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0,2,4,6,8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53E1F"/>
                </a:solidFill>
              </a:rPr>
              <a:t>问题</a:t>
            </a:r>
            <a:r>
              <a:rPr lang="en-US" altLang="zh-CN" sz="3400" b="1" dirty="0" smtClean="0">
                <a:solidFill>
                  <a:srgbClr val="F53E1F"/>
                </a:solidFill>
              </a:rPr>
              <a:t>3</a:t>
            </a:r>
            <a:endParaRPr lang="zh-CN" altLang="en-US" sz="34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34563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3600" dirty="0" smtClean="0"/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奇数和偶数，它们的个数有什么关系？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600" dirty="0" smtClean="0"/>
              <a:t>A. </a:t>
            </a:r>
            <a:r>
              <a:rPr lang="zh-CN" altLang="en-US" sz="3600" dirty="0" smtClean="0"/>
              <a:t>奇数多于偶数，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B. </a:t>
            </a:r>
            <a:r>
              <a:rPr lang="zh-CN" altLang="en-US" sz="3600" dirty="0" smtClean="0"/>
              <a:t>偶数多于奇数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C. </a:t>
            </a:r>
            <a:r>
              <a:rPr lang="zh-CN" altLang="en-US" sz="3600" dirty="0" smtClean="0"/>
              <a:t>一样多，           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D. </a:t>
            </a:r>
            <a:r>
              <a:rPr lang="zh-CN" altLang="en-US" sz="3600" dirty="0" smtClean="0"/>
              <a:t>不好确定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708920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解：因为可以构成这样一个对应关系：</a:t>
            </a:r>
            <a:endParaRPr lang="en-US" altLang="zh-CN" sz="3200" dirty="0" smtClean="0"/>
          </a:p>
          <a:p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2n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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为整数</a:t>
            </a:r>
            <a:endParaRPr lang="en-US" altLang="zh-CN" sz="3200" dirty="0" smtClean="0"/>
          </a:p>
          <a:p>
            <a:r>
              <a:rPr lang="zh-CN" altLang="en-US" sz="3200" dirty="0" smtClean="0"/>
              <a:t>所以每一个偶数都有唯一一个奇数和它对应，故一样多。选</a:t>
            </a:r>
            <a:r>
              <a:rPr lang="en-US" altLang="zh-CN" sz="3200" b="1" dirty="0" smtClean="0"/>
              <a:t>C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被</a:t>
            </a:r>
            <a:r>
              <a:rPr lang="en-US" altLang="zh-CN" b="1" dirty="0" smtClean="0">
                <a:solidFill>
                  <a:srgbClr val="FF0000"/>
                </a:solidFill>
              </a:rPr>
              <a:t>5 </a:t>
            </a:r>
            <a:r>
              <a:rPr lang="zh-CN" altLang="en-US" b="1" dirty="0" smtClean="0">
                <a:solidFill>
                  <a:srgbClr val="FF0000"/>
                </a:solidFill>
              </a:rPr>
              <a:t>整除规律：末位是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被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整除规律：末位是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CN" sz="2200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endParaRPr lang="en-US" altLang="zh-CN" sz="2200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被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整除规律：所有数字之和是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的倍数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被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整除规律：所有数字之和是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的倍数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整数与整除之一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下列数哪些能被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整除，哪些能被</a:t>
            </a:r>
            <a:r>
              <a:rPr lang="en-US" altLang="zh-CN" dirty="0" smtClean="0"/>
              <a:t>9</a:t>
            </a:r>
            <a:r>
              <a:rPr lang="zh-CN" altLang="en-US" dirty="0" smtClean="0"/>
              <a:t>整除？</a:t>
            </a:r>
            <a:endParaRPr lang="en-US" altLang="zh-CN" dirty="0" smtClean="0"/>
          </a:p>
          <a:p>
            <a:r>
              <a:rPr lang="en-US" altLang="zh-CN" dirty="0" smtClean="0"/>
              <a:t>123,  345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1234567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9865,  236,  998,  1872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能被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整除的有：</a:t>
            </a:r>
            <a:endParaRPr lang="en-US" altLang="zh-CN" b="1" dirty="0" smtClean="0"/>
          </a:p>
          <a:p>
            <a:r>
              <a:rPr lang="en-US" altLang="zh-CN" dirty="0" smtClean="0"/>
              <a:t>123 {3|(1+2+3)}, 345 {3|(3+4+5)}, 1872 {3|(1+8+7+2)}</a:t>
            </a:r>
          </a:p>
          <a:p>
            <a:r>
              <a:rPr lang="zh-CN" altLang="en-US" b="1" dirty="0" smtClean="0"/>
              <a:t>能被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整除的有：</a:t>
            </a:r>
            <a:endParaRPr lang="en-US" altLang="zh-CN" b="1" dirty="0" smtClean="0"/>
          </a:p>
          <a:p>
            <a:r>
              <a:rPr lang="en-US" altLang="zh-CN" dirty="0" smtClean="0"/>
              <a:t>1872 {9|(1+8+7+2)}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11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endParaRPr lang="en-US" altLang="zh-CN" sz="2200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整除规律：所有数字之和是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的倍数</a:t>
            </a:r>
            <a:endParaRPr lang="en-US" altLang="zh-CN" sz="2200" b="1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整除规律：所有数字之和是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被</a:t>
            </a:r>
            <a:r>
              <a:rPr lang="en-US" altLang="zh-CN" sz="3600" dirty="0" smtClean="0">
                <a:solidFill>
                  <a:srgbClr val="FF0000"/>
                </a:solidFill>
              </a:rPr>
              <a:t>11</a:t>
            </a:r>
            <a:r>
              <a:rPr lang="zh-CN" altLang="en-US" sz="3600" dirty="0" smtClean="0">
                <a:solidFill>
                  <a:srgbClr val="FF0000"/>
                </a:solidFill>
              </a:rPr>
              <a:t>整除规律：奇数位数字之和与偶数位数字之和相减，差是</a:t>
            </a:r>
            <a:r>
              <a:rPr lang="en-US" altLang="zh-CN" sz="3600" dirty="0" smtClean="0">
                <a:solidFill>
                  <a:srgbClr val="FF0000"/>
                </a:solidFill>
              </a:rPr>
              <a:t>11</a:t>
            </a:r>
            <a:r>
              <a:rPr lang="zh-CN" altLang="en-US" sz="3600" dirty="0" smtClean="0">
                <a:solidFill>
                  <a:srgbClr val="FF0000"/>
                </a:solidFill>
              </a:rPr>
              <a:t>的倍数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下列数哪些能被</a:t>
            </a:r>
            <a:r>
              <a:rPr lang="en-US" altLang="zh-CN" dirty="0" smtClean="0"/>
              <a:t>11</a:t>
            </a:r>
            <a:r>
              <a:rPr lang="zh-CN" altLang="en-US" dirty="0" smtClean="0"/>
              <a:t>整除？</a:t>
            </a:r>
            <a:endParaRPr lang="en-US" altLang="zh-CN" dirty="0" smtClean="0"/>
          </a:p>
          <a:p>
            <a:r>
              <a:rPr lang="en-US" altLang="zh-CN" dirty="0" smtClean="0"/>
              <a:t>23487, 3568, 8875, 6765, 5880, </a:t>
            </a:r>
          </a:p>
          <a:p>
            <a:r>
              <a:rPr lang="en-US" altLang="zh-CN" dirty="0" smtClean="0"/>
              <a:t>7538, 198954, 6512, 93625, 864, 407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7 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整除规律：所有数字之和是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的倍数</a:t>
            </a:r>
            <a:endParaRPr lang="en-US" altLang="zh-CN" sz="2200" b="1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整除规律：所有数字之和是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整除规律：奇数位数字之和与偶数位数字之和相减，差是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被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</a:rPr>
              <a:t>整除规律：</a:t>
            </a:r>
            <a:r>
              <a:rPr lang="zh-CN" altLang="zh-CN" sz="2800" dirty="0" smtClean="0">
                <a:solidFill>
                  <a:srgbClr val="FF0000"/>
                </a:solidFill>
              </a:rPr>
              <a:t>一个整数的个位数字截去，再从余下的数中，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减去</a:t>
            </a:r>
            <a:r>
              <a:rPr lang="zh-CN" altLang="zh-CN" sz="2800" dirty="0" smtClean="0">
                <a:solidFill>
                  <a:srgbClr val="FF0000"/>
                </a:solidFill>
              </a:rPr>
              <a:t>个位数的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zh-CN" sz="2800" dirty="0" smtClean="0">
                <a:solidFill>
                  <a:srgbClr val="FF0000"/>
                </a:solidFill>
              </a:rPr>
              <a:t>倍，如果差是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zh-CN" sz="2800" dirty="0" smtClean="0">
                <a:solidFill>
                  <a:srgbClr val="FF0000"/>
                </a:solidFill>
              </a:rPr>
              <a:t>的倍数。如果差太大或心算不易看出是否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zh-CN" sz="2800" dirty="0" smtClean="0">
                <a:solidFill>
                  <a:srgbClr val="FF0000"/>
                </a:solidFill>
              </a:rPr>
              <a:t>的倍数，就需要继续上述「截尾、倍大、相减、验差」的过程，直到能清楚判断为止。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判断</a:t>
            </a:r>
            <a:r>
              <a:rPr lang="en-US" altLang="zh-CN" dirty="0" smtClean="0">
                <a:solidFill>
                  <a:srgbClr val="FF0000"/>
                </a:solidFill>
              </a:rPr>
              <a:t>133</a:t>
            </a:r>
            <a:r>
              <a:rPr lang="zh-CN" altLang="zh-CN" dirty="0" smtClean="0">
                <a:solidFill>
                  <a:srgbClr val="FF0000"/>
                </a:solidFill>
              </a:rPr>
              <a:t>是否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zh-CN" dirty="0" smtClean="0">
                <a:solidFill>
                  <a:srgbClr val="FF0000"/>
                </a:solidFill>
              </a:rPr>
              <a:t>的倍数的过程如下：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1 3  |  3</a:t>
            </a:r>
          </a:p>
          <a:p>
            <a:r>
              <a:rPr lang="zh-CN" altLang="zh-CN" u="sng" dirty="0" smtClean="0"/>
              <a:t>－</a:t>
            </a:r>
            <a:r>
              <a:rPr lang="en-US" altLang="zh-CN" u="sng" dirty="0" smtClean="0"/>
              <a:t>      6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3×2</a:t>
            </a:r>
            <a:r>
              <a:rPr lang="zh-CN" altLang="zh-CN" u="sng" dirty="0" smtClean="0"/>
              <a:t>）</a:t>
            </a:r>
            <a:endParaRPr lang="en-US" altLang="zh-CN" u="sng" dirty="0" smtClean="0"/>
          </a:p>
          <a:p>
            <a:r>
              <a:rPr lang="en-US" altLang="zh-CN" dirty="0" smtClean="0"/>
              <a:t>          7</a:t>
            </a:r>
          </a:p>
          <a:p>
            <a:r>
              <a:rPr lang="zh-CN" altLang="zh-CN" dirty="0" smtClean="0"/>
              <a:t>因为</a:t>
            </a:r>
            <a:r>
              <a:rPr lang="en-US" altLang="zh-CN" dirty="0" smtClean="0"/>
              <a:t>7|7</a:t>
            </a:r>
            <a:r>
              <a:rPr lang="zh-CN" altLang="zh-CN" dirty="0" smtClean="0"/>
              <a:t>，所以</a:t>
            </a:r>
            <a:r>
              <a:rPr lang="en-US" altLang="zh-CN" dirty="0" smtClean="0"/>
              <a:t>133</a:t>
            </a:r>
            <a:r>
              <a:rPr lang="zh-CN" altLang="zh-CN" dirty="0" smtClean="0"/>
              <a:t>是</a:t>
            </a:r>
            <a:r>
              <a:rPr lang="en-US" altLang="zh-CN" dirty="0" smtClean="0"/>
              <a:t>7 </a:t>
            </a:r>
            <a:r>
              <a:rPr lang="zh-CN" altLang="zh-CN" dirty="0" smtClean="0"/>
              <a:t>的倍数；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又例如判断</a:t>
            </a:r>
            <a:r>
              <a:rPr lang="en-US" altLang="zh-CN" dirty="0" smtClean="0">
                <a:solidFill>
                  <a:srgbClr val="FF0000"/>
                </a:solidFill>
              </a:rPr>
              <a:t>6139</a:t>
            </a:r>
            <a:r>
              <a:rPr lang="zh-CN" altLang="zh-CN" dirty="0" smtClean="0">
                <a:solidFill>
                  <a:srgbClr val="FF0000"/>
                </a:solidFill>
              </a:rPr>
              <a:t>是否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zh-CN" dirty="0" smtClean="0">
                <a:solidFill>
                  <a:srgbClr val="FF0000"/>
                </a:solidFill>
              </a:rPr>
              <a:t>的倍数的过程如下：</a:t>
            </a:r>
            <a:r>
              <a:rPr lang="en-US" altLang="zh-CN" dirty="0" smtClean="0"/>
              <a:t>	613|9</a:t>
            </a:r>
          </a:p>
          <a:p>
            <a:r>
              <a:rPr lang="en-US" altLang="zh-CN" u="sng" dirty="0" smtClean="0"/>
              <a:t>    </a:t>
            </a:r>
            <a:r>
              <a:rPr lang="zh-CN" altLang="zh-CN" u="sng" dirty="0" smtClean="0"/>
              <a:t>－</a:t>
            </a:r>
            <a:r>
              <a:rPr lang="en-US" altLang="zh-CN" u="sng" dirty="0" smtClean="0"/>
              <a:t> 18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9×2</a:t>
            </a:r>
            <a:r>
              <a:rPr lang="zh-CN" altLang="zh-CN" u="sng" dirty="0" smtClean="0"/>
              <a:t>）</a:t>
            </a:r>
            <a:r>
              <a:rPr lang="en-US" altLang="zh-CN" u="sng" dirty="0" smtClean="0"/>
              <a:t>    </a:t>
            </a:r>
          </a:p>
          <a:p>
            <a:r>
              <a:rPr lang="en-US" altLang="zh-CN" dirty="0" smtClean="0"/>
              <a:t>	 5 9|5 </a:t>
            </a:r>
          </a:p>
          <a:p>
            <a:r>
              <a:rPr lang="en-US" altLang="zh-CN" u="sng" dirty="0" smtClean="0"/>
              <a:t>  </a:t>
            </a:r>
            <a:r>
              <a:rPr lang="zh-CN" altLang="zh-CN" u="sng" dirty="0" smtClean="0"/>
              <a:t>－</a:t>
            </a:r>
            <a:r>
              <a:rPr lang="en-US" altLang="zh-CN" u="sng" dirty="0" smtClean="0"/>
              <a:t>  1 0 </a:t>
            </a:r>
            <a:r>
              <a:rPr lang="zh-CN" altLang="zh-CN" u="sng" dirty="0" smtClean="0"/>
              <a:t>（</a:t>
            </a:r>
            <a:r>
              <a:rPr lang="en-US" altLang="zh-CN" u="sng" dirty="0" smtClean="0"/>
              <a:t>5×2</a:t>
            </a:r>
            <a:r>
              <a:rPr lang="zh-CN" altLang="zh-CN" u="sng" dirty="0" smtClean="0"/>
              <a:t>）</a:t>
            </a:r>
            <a:r>
              <a:rPr lang="en-US" altLang="zh-CN" u="sng" dirty="0" smtClean="0"/>
              <a:t>  </a:t>
            </a:r>
          </a:p>
          <a:p>
            <a:r>
              <a:rPr lang="en-US" altLang="zh-CN" dirty="0" smtClean="0"/>
              <a:t>         4 9</a:t>
            </a:r>
          </a:p>
          <a:p>
            <a:r>
              <a:rPr lang="zh-CN" altLang="zh-CN" dirty="0" smtClean="0"/>
              <a:t>因为</a:t>
            </a:r>
            <a:r>
              <a:rPr lang="en-US" altLang="zh-CN" dirty="0" smtClean="0"/>
              <a:t>7|49</a:t>
            </a:r>
            <a:r>
              <a:rPr lang="zh-CN" altLang="zh-CN" dirty="0" smtClean="0"/>
              <a:t>，所以</a:t>
            </a:r>
            <a:r>
              <a:rPr lang="en-US" altLang="zh-CN" dirty="0" smtClean="0"/>
              <a:t>6139</a:t>
            </a:r>
            <a:r>
              <a:rPr lang="zh-CN" altLang="zh-CN" dirty="0" smtClean="0"/>
              <a:t>是</a:t>
            </a:r>
            <a:r>
              <a:rPr lang="en-US" altLang="zh-CN" dirty="0" smtClean="0"/>
              <a:t>7</a:t>
            </a:r>
            <a:r>
              <a:rPr lang="zh-CN" altLang="zh-CN" dirty="0" smtClean="0"/>
              <a:t>的倍数，余下类推。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7,11,13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整除规律：所有数字之和是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的倍数</a:t>
            </a:r>
            <a:endParaRPr lang="en-US" altLang="zh-CN" sz="2200" b="1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整除规律：所有数字之和是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我们了解</a:t>
            </a:r>
            <a:r>
              <a:rPr lang="en-US" altLang="zh-CN" sz="3600" dirty="0" smtClean="0">
                <a:solidFill>
                  <a:srgbClr val="FF0000"/>
                </a:solidFill>
              </a:rPr>
              <a:t>7×11×13=1001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形如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abcabc</a:t>
            </a:r>
            <a:r>
              <a:rPr lang="en-US" altLang="zh-CN" sz="3600" dirty="0" smtClean="0">
                <a:solidFill>
                  <a:srgbClr val="FF0000"/>
                </a:solidFill>
              </a:rPr>
              <a:t>=abc×1000+abc=abc×1001,</a:t>
            </a: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故 </a:t>
            </a:r>
            <a:r>
              <a:rPr lang="en-US" altLang="zh-CN" sz="3600" dirty="0" smtClean="0">
                <a:solidFill>
                  <a:srgbClr val="FF0000"/>
                </a:solidFill>
              </a:rPr>
              <a:t>7|abcabc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</a:rPr>
              <a:t>11|abcabc, 13|abcabc,  1001|abcabc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</a:rPr>
              <a:t>….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整除规律：所有数字之和是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的倍数</a:t>
            </a:r>
            <a:endParaRPr lang="en-US" altLang="zh-CN" sz="2200" b="1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整除规律：所有数字之和是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整除规律：奇数位数字之和与偶数位数字之和相减，差是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整除规律：</a:t>
            </a:r>
            <a:r>
              <a:rPr lang="zh-CN" altLang="zh-CN" sz="2200" dirty="0" smtClean="0"/>
              <a:t>一个整数的个位数字截去，再从余下的数中，</a:t>
            </a:r>
            <a:r>
              <a:rPr lang="zh-CN" altLang="zh-CN" sz="2200" b="1" dirty="0" smtClean="0"/>
              <a:t>减去</a:t>
            </a:r>
            <a:r>
              <a:rPr lang="zh-CN" altLang="zh-CN" sz="2200" dirty="0" smtClean="0"/>
              <a:t>个位数的</a:t>
            </a:r>
            <a:r>
              <a:rPr lang="en-US" altLang="zh-CN" sz="2200" dirty="0" smtClean="0"/>
              <a:t>2</a:t>
            </a:r>
            <a:r>
              <a:rPr lang="zh-CN" altLang="zh-CN" sz="2200" dirty="0" smtClean="0"/>
              <a:t>倍，如果差是</a:t>
            </a:r>
            <a:r>
              <a:rPr lang="en-US" altLang="zh-CN" sz="2200" dirty="0" smtClean="0"/>
              <a:t>7</a:t>
            </a:r>
            <a:r>
              <a:rPr lang="zh-CN" altLang="zh-CN" sz="2200" dirty="0" smtClean="0"/>
              <a:t>的倍数。如果差太大或心算不易看出是否</a:t>
            </a:r>
            <a:r>
              <a:rPr lang="en-US" altLang="zh-CN" sz="2200" dirty="0" smtClean="0"/>
              <a:t>7</a:t>
            </a:r>
            <a:r>
              <a:rPr lang="zh-CN" altLang="zh-CN" sz="2200" dirty="0" smtClean="0"/>
              <a:t>的倍数，就需要继续上述「截尾、倍大、相减、验差」的过程，直到能清楚判断为止。</a:t>
            </a:r>
            <a:endParaRPr lang="zh-CN" altLang="en-US" sz="22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08050"/>
            <a:ext cx="8713787" cy="1206500"/>
          </a:xfrm>
        </p:spPr>
        <p:txBody>
          <a:bodyPr/>
          <a:lstStyle/>
          <a:p>
            <a:pPr algn="l"/>
            <a:r>
              <a:rPr lang="en-US" altLang="zh-CN" sz="2800" dirty="0" smtClean="0"/>
              <a:t>1</a:t>
            </a:r>
            <a:r>
              <a:rPr lang="zh-CN" altLang="en-US" sz="2800" dirty="0" smtClean="0"/>
              <a:t>、在数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sh</a:t>
            </a:r>
            <a:r>
              <a:rPr lang="en-US" altLang="zh-CN" sz="3200" dirty="0" err="1" smtClean="0">
                <a:cs typeface="Arial" charset="0"/>
              </a:rPr>
              <a:t>ǔ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数的时候，用来表示物体个数的数</a:t>
            </a:r>
            <a:br>
              <a:rPr lang="zh-CN" altLang="en-US" sz="2800" dirty="0" smtClean="0"/>
            </a:br>
            <a:r>
              <a:rPr lang="zh-CN" altLang="en-US" sz="2800" dirty="0" smtClean="0"/>
              <a:t>    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···</a:t>
            </a:r>
            <a:r>
              <a:rPr lang="zh-CN" altLang="en-US" sz="2800" dirty="0" smtClean="0"/>
              <a:t>叫做</a:t>
            </a:r>
            <a:r>
              <a:rPr lang="zh-CN" altLang="en-US" sz="2800" dirty="0" smtClean="0">
                <a:solidFill>
                  <a:srgbClr val="FF0000"/>
                </a:solidFill>
              </a:rPr>
              <a:t>正整数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64076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</a:rPr>
              <a:t>2</a:t>
            </a:r>
            <a:r>
              <a:rPr kumimoji="1" lang="zh-CN" altLang="en-US" sz="2800" dirty="0">
                <a:solidFill>
                  <a:schemeClr val="tx2"/>
                </a:solidFill>
              </a:rPr>
              <a:t>、在正整数</a:t>
            </a:r>
            <a:r>
              <a:rPr kumimoji="1" lang="en-US" altLang="zh-CN" sz="2800" dirty="0">
                <a:solidFill>
                  <a:schemeClr val="tx2"/>
                </a:solidFill>
              </a:rPr>
              <a:t>1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2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3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4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5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…</a:t>
            </a:r>
            <a:r>
              <a:rPr kumimoji="1" lang="zh-CN" altLang="en-US" sz="2800" dirty="0">
                <a:solidFill>
                  <a:schemeClr val="tx2"/>
                </a:solidFill>
              </a:rPr>
              <a:t>前面添上“ </a:t>
            </a:r>
            <a:r>
              <a:rPr kumimoji="1" lang="en-US" altLang="zh-CN" sz="2800" dirty="0">
                <a:solidFill>
                  <a:schemeClr val="tx2"/>
                </a:solidFill>
              </a:rPr>
              <a:t>– ”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br>
              <a:rPr kumimoji="1" lang="zh-CN" altLang="en-US" sz="2800" dirty="0">
                <a:solidFill>
                  <a:schemeClr val="tx2"/>
                </a:solidFill>
              </a:rPr>
            </a:br>
            <a:r>
              <a:rPr kumimoji="1" lang="zh-CN" altLang="en-US" sz="2800" dirty="0">
                <a:solidFill>
                  <a:schemeClr val="tx2"/>
                </a:solidFill>
              </a:rPr>
              <a:t>     得到 </a:t>
            </a:r>
            <a:r>
              <a:rPr kumimoji="1" lang="en-US" altLang="zh-CN" sz="2800" dirty="0">
                <a:solidFill>
                  <a:schemeClr val="tx2"/>
                </a:solidFill>
              </a:rPr>
              <a:t>– 1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– 2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– 3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– 4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– 5</a:t>
            </a:r>
            <a:r>
              <a:rPr kumimoji="1" lang="zh-CN" altLang="en-US" sz="2800" dirty="0">
                <a:solidFill>
                  <a:schemeClr val="tx2"/>
                </a:solidFill>
              </a:rPr>
              <a:t>，</a:t>
            </a:r>
            <a:r>
              <a:rPr kumimoji="1" lang="en-US" altLang="zh-CN" sz="2800" dirty="0">
                <a:solidFill>
                  <a:schemeClr val="tx2"/>
                </a:solidFill>
              </a:rPr>
              <a:t>…</a:t>
            </a:r>
            <a:r>
              <a:rPr kumimoji="1" lang="zh-CN" altLang="en-US" sz="2800" dirty="0">
                <a:solidFill>
                  <a:schemeClr val="tx2"/>
                </a:solidFill>
              </a:rPr>
              <a:t>叫作</a:t>
            </a:r>
            <a:r>
              <a:rPr kumimoji="1" lang="zh-CN" altLang="en-US" sz="2800" dirty="0">
                <a:solidFill>
                  <a:srgbClr val="FF0000"/>
                </a:solidFill>
              </a:rPr>
              <a:t>负整数</a:t>
            </a:r>
            <a:r>
              <a:rPr kumimoji="1" lang="en-US" altLang="zh-CN" sz="2800" dirty="0">
                <a:solidFill>
                  <a:srgbClr val="FF0000"/>
                </a:solidFill>
              </a:rPr>
              <a:t>.</a:t>
            </a:r>
            <a:r>
              <a:rPr kumimoji="1" lang="en-US" altLang="zh-CN" sz="2800" dirty="0">
                <a:solidFill>
                  <a:schemeClr val="tx2"/>
                </a:solidFill>
              </a:rPr>
              <a:t/>
            </a:r>
            <a:br>
              <a:rPr kumimoji="1" lang="en-US" altLang="zh-CN" sz="2800" dirty="0">
                <a:solidFill>
                  <a:schemeClr val="tx2"/>
                </a:solidFill>
              </a:rPr>
            </a:br>
            <a:endParaRPr kumimoji="1"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179388" y="33575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</a:rPr>
              <a:t>3</a:t>
            </a:r>
            <a:r>
              <a:rPr kumimoji="1" lang="zh-CN" altLang="en-US" sz="2800" dirty="0">
                <a:solidFill>
                  <a:schemeClr val="tx2"/>
                </a:solidFill>
              </a:rPr>
              <a:t>、</a:t>
            </a:r>
            <a:r>
              <a:rPr kumimoji="1" lang="zh-CN" altLang="en-US" sz="2800" dirty="0">
                <a:solidFill>
                  <a:srgbClr val="FF0000"/>
                </a:solidFill>
              </a:rPr>
              <a:t>零</a:t>
            </a:r>
            <a:r>
              <a:rPr kumimoji="1" lang="zh-CN" altLang="en-US" sz="2800" dirty="0">
                <a:solidFill>
                  <a:schemeClr val="tx2"/>
                </a:solidFill>
              </a:rPr>
              <a:t>既不是正整数，也不是负整数。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539750" y="4076700"/>
            <a:ext cx="669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那么零究竟是什么涵义呢</a:t>
            </a:r>
            <a:r>
              <a:rPr kumimoji="1" lang="en-US" altLang="zh-CN" sz="2800" dirty="0"/>
              <a:t>?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611188" y="4797425"/>
            <a:ext cx="374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1</a:t>
            </a:r>
            <a:r>
              <a:rPr kumimoji="1" lang="zh-CN" altLang="en-US" sz="2800"/>
              <a:t>、零表示没有物体。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2</a:t>
            </a:r>
            <a:r>
              <a:rPr kumimoji="1" lang="zh-CN" altLang="en-US" sz="2800"/>
              <a:t>、零表示计算过程中某种量的基准数。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nimBg="1" autoUpdateAnimBg="0"/>
      <p:bldP spid="429059" grpId="0" autoUpdateAnimBg="0"/>
      <p:bldP spid="429060" grpId="0" autoUpdateAnimBg="0"/>
      <p:bldP spid="429062" grpId="0"/>
      <p:bldP spid="429063" grpId="0"/>
      <p:bldP spid="4290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2" name="Picture 4" descr="小杰举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175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2514600" y="2057400"/>
            <a:ext cx="3158237" cy="707886"/>
          </a:xfrm>
          <a:prstGeom prst="rect">
            <a:avLst/>
          </a:prstGeom>
          <a:solidFill>
            <a:srgbClr val="A7A7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/>
              <a:t>2.5</a:t>
            </a:r>
            <a:r>
              <a:rPr lang="zh-CN" altLang="en-US" sz="4000" b="1" dirty="0"/>
              <a:t>能被</a:t>
            </a:r>
            <a:r>
              <a:rPr lang="en-US" altLang="zh-CN" sz="4000" b="1" dirty="0"/>
              <a:t>5</a:t>
            </a:r>
            <a:r>
              <a:rPr lang="zh-CN" altLang="en-US" sz="4000" b="1" dirty="0"/>
              <a:t>整除</a:t>
            </a:r>
          </a:p>
        </p:txBody>
      </p:sp>
      <p:pic>
        <p:nvPicPr>
          <p:cNvPr id="452614" name="Picture 6" descr="小丽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14800"/>
            <a:ext cx="16764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2667000" y="4648200"/>
            <a:ext cx="2769096" cy="707886"/>
          </a:xfrm>
          <a:prstGeom prst="rect">
            <a:avLst/>
          </a:prstGeom>
          <a:solidFill>
            <a:srgbClr val="A7A7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/>
              <a:t>0</a:t>
            </a:r>
            <a:r>
              <a:rPr lang="zh-CN" altLang="en-US" sz="4000" b="1" dirty="0"/>
              <a:t>是自然数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902870" y="4724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√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6190902" y="2117799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×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下列说法对吗？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animBg="1"/>
      <p:bldP spid="452615" grpId="0" animBg="1"/>
      <p:bldP spid="452617" grpId="0"/>
      <p:bldP spid="4526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23529" y="692696"/>
            <a:ext cx="82089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在</a:t>
            </a:r>
            <a:r>
              <a:rPr lang="zh-CN" altLang="en-US" sz="3200" b="1" dirty="0"/>
              <a:t>下列各组数中，如果第一个数能被第二</a:t>
            </a:r>
            <a:r>
              <a:rPr lang="zh-CN" altLang="en-US" sz="3200" b="1" dirty="0" smtClean="0"/>
              <a:t>个数整除</a:t>
            </a:r>
            <a:r>
              <a:rPr lang="zh-CN" altLang="en-US" sz="3200" b="1" dirty="0"/>
              <a:t>，请在（ ）内打“√”，不能整除的打“</a:t>
            </a:r>
            <a:r>
              <a:rPr lang="en-US" altLang="zh-CN" sz="3200" b="1" dirty="0"/>
              <a:t>×”.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72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36         17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34       20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5           0.5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5</a:t>
            </a:r>
          </a:p>
          <a:p>
            <a:r>
              <a:rPr lang="en-US" altLang="zh-CN" sz="3200" b="1" dirty="0"/>
              <a:t>  (    )               (    )</a:t>
            </a:r>
            <a:r>
              <a:rPr lang="en-US" altLang="zh-CN" sz="3200" dirty="0"/>
              <a:t>             </a:t>
            </a:r>
            <a:r>
              <a:rPr lang="en-US" altLang="zh-CN" sz="3200" b="1" dirty="0"/>
              <a:t>(    )</a:t>
            </a:r>
            <a:r>
              <a:rPr lang="en-US" altLang="zh-CN" sz="3200" dirty="0"/>
              <a:t>              </a:t>
            </a:r>
            <a:r>
              <a:rPr lang="en-US" altLang="zh-CN" sz="3200" b="1" dirty="0"/>
              <a:t>(    )</a:t>
            </a:r>
            <a:r>
              <a:rPr lang="en-US" altLang="zh-CN" sz="3200" dirty="0"/>
              <a:t> 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18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3           19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38       0.2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4          17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</a:t>
            </a:r>
          </a:p>
          <a:p>
            <a:r>
              <a:rPr lang="en-US" altLang="zh-CN" sz="3200" b="1" dirty="0"/>
              <a:t>  (    )                (    )</a:t>
            </a:r>
            <a:r>
              <a:rPr lang="en-US" altLang="zh-CN" sz="3200" dirty="0"/>
              <a:t>            </a:t>
            </a:r>
            <a:r>
              <a:rPr lang="en-US" altLang="zh-CN" sz="3200" b="1" dirty="0"/>
              <a:t>(    )</a:t>
            </a:r>
            <a:r>
              <a:rPr lang="en-US" altLang="zh-CN" sz="3200" dirty="0"/>
              <a:t>              </a:t>
            </a:r>
            <a:r>
              <a:rPr lang="en-US" altLang="zh-CN" sz="3200" b="1" dirty="0"/>
              <a:t>(    )</a:t>
            </a:r>
            <a:r>
              <a:rPr lang="en-US" altLang="zh-CN" sz="3200" dirty="0"/>
              <a:t> 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611560" y="3140968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√</a:t>
            </a:r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4427984" y="3212976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√</a:t>
            </a:r>
          </a:p>
        </p:txBody>
      </p: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646286" y="4725144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√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2627784" y="3212976"/>
            <a:ext cx="541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×</a:t>
            </a:r>
          </a:p>
        </p:txBody>
      </p:sp>
      <p:sp>
        <p:nvSpPr>
          <p:cNvPr id="453642" name="Text Box 10"/>
          <p:cNvSpPr txBox="1">
            <a:spLocks noChangeArrowheads="1"/>
          </p:cNvSpPr>
          <p:nvPr/>
        </p:nvSpPr>
        <p:spPr bwMode="auto">
          <a:xfrm>
            <a:off x="6372200" y="3212976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×</a:t>
            </a:r>
          </a:p>
        </p:txBody>
      </p:sp>
      <p:sp>
        <p:nvSpPr>
          <p:cNvPr id="453643" name="Text Box 11"/>
          <p:cNvSpPr txBox="1">
            <a:spLocks noChangeArrowheads="1"/>
          </p:cNvSpPr>
          <p:nvPr/>
        </p:nvSpPr>
        <p:spPr bwMode="auto">
          <a:xfrm>
            <a:off x="2734518" y="4725144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×</a:t>
            </a:r>
          </a:p>
        </p:txBody>
      </p:sp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4427984" y="4653136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×</a:t>
            </a:r>
          </a:p>
        </p:txBody>
      </p:sp>
      <p:sp>
        <p:nvSpPr>
          <p:cNvPr id="453645" name="Text Box 13"/>
          <p:cNvSpPr txBox="1">
            <a:spLocks noChangeArrowheads="1"/>
          </p:cNvSpPr>
          <p:nvPr/>
        </p:nvSpPr>
        <p:spPr bwMode="auto">
          <a:xfrm>
            <a:off x="6372200" y="4653136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53E1F"/>
                </a:solidFill>
              </a:rPr>
              <a:t>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8" grpId="0"/>
      <p:bldP spid="453639" grpId="0"/>
      <p:bldP spid="453640" grpId="0"/>
      <p:bldP spid="453641" grpId="0"/>
      <p:bldP spid="453642" grpId="0"/>
      <p:bldP spid="453643" grpId="0"/>
      <p:bldP spid="453644" grpId="0"/>
      <p:bldP spid="4536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整除的数的特征：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整除的数的特征：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整除的数的特征：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7</a:t>
            </a:r>
            <a:r>
              <a:rPr lang="zh-CN" altLang="en-US" dirty="0" smtClean="0"/>
              <a:t>整除的数的特征：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9</a:t>
            </a:r>
            <a:r>
              <a:rPr lang="zh-CN" altLang="en-US" dirty="0" smtClean="0"/>
              <a:t>整除的数的特征：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11</a:t>
            </a:r>
            <a:r>
              <a:rPr lang="zh-CN" altLang="en-US" dirty="0" smtClean="0"/>
              <a:t>整除的数的特征：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整除性质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ma+nb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m, n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是整数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是整数，那么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最小公倍数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]|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特别地，若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则必有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有多个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的整数分解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5400600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dirty="0" smtClean="0"/>
              <a:t>111=3x37</a:t>
            </a:r>
          </a:p>
          <a:p>
            <a:pPr algn="ctr">
              <a:buNone/>
            </a:pPr>
            <a:r>
              <a:rPr lang="en-US" altLang="zh-CN" dirty="0" smtClean="0"/>
              <a:t>1111=11x101</a:t>
            </a:r>
          </a:p>
          <a:p>
            <a:pPr algn="ctr">
              <a:buNone/>
            </a:pPr>
            <a:r>
              <a:rPr lang="en-US" altLang="zh-CN" dirty="0" smtClean="0"/>
              <a:t>11111=41x271</a:t>
            </a:r>
          </a:p>
          <a:p>
            <a:pPr algn="ctr">
              <a:buNone/>
            </a:pPr>
            <a:r>
              <a:rPr lang="en-US" altLang="zh-CN" dirty="0" smtClean="0"/>
              <a:t>111111=3x7x11x13x37</a:t>
            </a:r>
          </a:p>
          <a:p>
            <a:pPr algn="ctr">
              <a:buNone/>
            </a:pPr>
            <a:r>
              <a:rPr lang="en-US" altLang="zh-CN" dirty="0" smtClean="0"/>
              <a:t>1111111=239x4649</a:t>
            </a:r>
          </a:p>
          <a:p>
            <a:pPr algn="ctr">
              <a:buNone/>
            </a:pPr>
            <a:r>
              <a:rPr lang="en-US" altLang="zh-CN" dirty="0" smtClean="0"/>
              <a:t>11111111=11x73x101x137</a:t>
            </a:r>
          </a:p>
          <a:p>
            <a:pPr algn="ctr">
              <a:buNone/>
            </a:pPr>
            <a:r>
              <a:rPr lang="en-US" altLang="zh-CN" dirty="0" smtClean="0"/>
              <a:t>111111111=3x3x37x333667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67744" y="1484784"/>
            <a:ext cx="6876256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121=11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12321=111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1234321=1111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123454321=11111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12345654321=111111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1234567654321=1111111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123456787654321=11111111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CN" sz="3200" dirty="0" smtClean="0"/>
              <a:t>12345678987654321=111111111</a:t>
            </a:r>
            <a:r>
              <a:rPr lang="en-US" altLang="zh-CN" sz="3200" baseline="30000" dirty="0" smtClean="0"/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0"/>
            <a:ext cx="309634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9×1 = 0 9</a:t>
            </a:r>
          </a:p>
          <a:p>
            <a:r>
              <a:rPr lang="en-US" altLang="zh-CN" sz="4400" dirty="0" smtClean="0"/>
              <a:t>9×2 = 1 8</a:t>
            </a:r>
            <a:endParaRPr lang="en-US" altLang="zh-CN" sz="4400" dirty="0" smtClean="0"/>
          </a:p>
          <a:p>
            <a:r>
              <a:rPr lang="en-US" altLang="zh-CN" sz="4400" dirty="0" smtClean="0"/>
              <a:t>9×3 = 2 7</a:t>
            </a:r>
            <a:endParaRPr lang="en-US" altLang="zh-CN" sz="4400" dirty="0" smtClean="0"/>
          </a:p>
          <a:p>
            <a:r>
              <a:rPr lang="en-US" altLang="zh-CN" sz="4400" dirty="0" smtClean="0"/>
              <a:t>9×4 = 3 6</a:t>
            </a:r>
            <a:endParaRPr lang="en-US" altLang="zh-CN" sz="4400" dirty="0" smtClean="0"/>
          </a:p>
          <a:p>
            <a:r>
              <a:rPr lang="en-US" altLang="zh-CN" sz="4400" dirty="0" smtClean="0"/>
              <a:t>9×5 = 4 5</a:t>
            </a:r>
            <a:endParaRPr lang="en-US" altLang="zh-CN" sz="4400" dirty="0" smtClean="0"/>
          </a:p>
          <a:p>
            <a:r>
              <a:rPr lang="en-US" altLang="zh-CN" sz="4400" dirty="0" smtClean="0"/>
              <a:t>9×6 = 5 4</a:t>
            </a:r>
            <a:endParaRPr lang="en-US" altLang="zh-CN" sz="4400" dirty="0" smtClean="0"/>
          </a:p>
          <a:p>
            <a:r>
              <a:rPr lang="en-US" altLang="zh-CN" sz="4400" dirty="0" smtClean="0"/>
              <a:t>9×7 = 6 3</a:t>
            </a:r>
            <a:endParaRPr lang="en-US" altLang="zh-CN" sz="4400" dirty="0" smtClean="0"/>
          </a:p>
          <a:p>
            <a:r>
              <a:rPr lang="en-US" altLang="zh-CN" sz="4400" dirty="0" smtClean="0"/>
              <a:t>9×8 = 7 2</a:t>
            </a:r>
            <a:endParaRPr lang="en-US" altLang="zh-CN" sz="4400" dirty="0" smtClean="0"/>
          </a:p>
          <a:p>
            <a:r>
              <a:rPr lang="en-US" altLang="zh-CN" sz="4400" dirty="0" smtClean="0"/>
              <a:t>9×9 = 8 1</a:t>
            </a:r>
          </a:p>
          <a:p>
            <a:r>
              <a:rPr lang="en-US" altLang="zh-CN" sz="4400" dirty="0" smtClean="0"/>
              <a:t>9×10=9 0</a:t>
            </a:r>
            <a:endParaRPr lang="zh-CN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4572000" y="116632"/>
            <a:ext cx="504056" cy="6525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7944" y="116632"/>
            <a:ext cx="504056" cy="6525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3851920" y="2348880"/>
            <a:ext cx="360040" cy="180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932040" y="2348880"/>
            <a:ext cx="360040" cy="180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7504" y="980728"/>
            <a:ext cx="1728192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老师从来不教给我们这些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atin typeface="+mn-ea"/>
                <a:ea typeface="+mn-ea"/>
              </a:rPr>
              <a:t>同余定理</a:t>
            </a:r>
            <a:endParaRPr lang="zh-CN" altLang="en-US" sz="60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360040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通俗地讲，同余就是多个整数被同一个数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去除，有相同的余数。如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同余，可以记为：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(mod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等价于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a=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b+nd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存在整数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5" name="Picture 1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0"/>
            <a:ext cx="1819275" cy="16684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对正整数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的十进制表示中数码之和。证明：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9|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的充要条件是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9|S(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证明：设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×10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×10+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（这里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0≤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≠0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，于是有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-S(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 (10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-1)+…+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x(10-1)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　　　①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1≤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9|(10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，故①式右端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个加项中的每一个都是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的倍数，从而由整除的性质可知它们的和也能被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整除，即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9|(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-S(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。由此可易推出结论的两个方面。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费马小定理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 数论中的一个著名定理（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1636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年发现）：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，质数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，如果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的倍数（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是任意一个不能整除整数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的素数），则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的（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）次方被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除后余数为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记为：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≡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(mod 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zh-CN" altLang="en-US" sz="36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 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(mod 3),10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(mod 11)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费马大定理（最后定理）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1637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由法国数学家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Fermat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&gt;2,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为整数。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1995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年由英国数学家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Andrew Wiles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及其学生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Richard Taylor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完成证明。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9632" y="2204864"/>
          <a:ext cx="4824536" cy="648072"/>
        </p:xfrm>
        <a:graphic>
          <a:graphicData uri="http://schemas.openxmlformats.org/presentationml/2006/ole">
            <p:oleObj spid="_x0000_s50178" name="Equation" r:id="rId3" imgW="7617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形如</a:t>
            </a:r>
            <a:r>
              <a:rPr lang="en-US" altLang="zh-CN" dirty="0" smtClean="0"/>
              <a:t>1,2,3,4,……</a:t>
            </a:r>
            <a:r>
              <a:rPr lang="zh-CN" altLang="en-US" dirty="0" smtClean="0"/>
              <a:t>的数，我们叫正整数</a:t>
            </a:r>
            <a:r>
              <a:rPr lang="en-US" altLang="zh-CN" dirty="0" smtClean="0">
                <a:solidFill>
                  <a:srgbClr val="FF0000"/>
                </a:solidFill>
              </a:rPr>
              <a:t>positive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integer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形如</a:t>
            </a:r>
            <a:r>
              <a:rPr lang="en-US" altLang="zh-CN" dirty="0" smtClean="0"/>
              <a:t>-1,-2,-3,……</a:t>
            </a:r>
            <a:r>
              <a:rPr lang="zh-CN" altLang="en-US" dirty="0" smtClean="0"/>
              <a:t>的数，我们叫负整数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integer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是一个特殊的数；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和正整数，统称为自然数</a:t>
            </a:r>
            <a:r>
              <a:rPr lang="en-US" altLang="zh-CN" dirty="0" smtClean="0">
                <a:solidFill>
                  <a:srgbClr val="FF0000"/>
                </a:solidFill>
              </a:rPr>
              <a:t>natural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number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负整数，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和正整数，统称为整数。</a:t>
            </a:r>
            <a:endParaRPr lang="zh-CN" altLang="en-US" dirty="0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751656" y="4725144"/>
            <a:ext cx="3733800" cy="2179638"/>
            <a:chOff x="528" y="2880"/>
            <a:chExt cx="2352" cy="1373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528" y="2880"/>
              <a:ext cx="2352" cy="912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344" y="3888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整数</a:t>
              </a:r>
            </a:p>
          </p:txBody>
        </p:sp>
      </p:grp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2885256" y="4725144"/>
            <a:ext cx="1676400" cy="1447800"/>
          </a:xfrm>
          <a:prstGeom prst="flowChartDelay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 rot="10800000">
            <a:off x="675456" y="4725144"/>
            <a:ext cx="1676400" cy="1447800"/>
          </a:xfrm>
          <a:prstGeom prst="flowChartDelay">
            <a:avLst/>
          </a:prstGeom>
          <a:solidFill>
            <a:srgbClr val="F53E1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27856" y="5182344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正整数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229744" y="5182344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负整数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351856" y="4725144"/>
            <a:ext cx="5334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2351856" y="5152182"/>
            <a:ext cx="592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零</a:t>
            </a: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790256" y="4801344"/>
            <a:ext cx="3733800" cy="2068513"/>
            <a:chOff x="528" y="2880"/>
            <a:chExt cx="2352" cy="1401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528" y="2880"/>
              <a:ext cx="2352" cy="912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44" y="3889"/>
              <a:ext cx="63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整数</a:t>
              </a:r>
            </a:p>
          </p:txBody>
        </p:sp>
      </p:grpSp>
      <p:sp>
        <p:nvSpPr>
          <p:cNvPr id="28" name="AutoShape 25"/>
          <p:cNvSpPr>
            <a:spLocks noChangeArrowheads="1"/>
          </p:cNvSpPr>
          <p:nvPr/>
        </p:nvSpPr>
        <p:spPr bwMode="auto">
          <a:xfrm rot="10800000">
            <a:off x="4714056" y="4725144"/>
            <a:ext cx="1981200" cy="1447800"/>
          </a:xfrm>
          <a:prstGeom prst="flowChartDelay">
            <a:avLst/>
          </a:prstGeom>
          <a:solidFill>
            <a:srgbClr val="F53E1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6695256" y="4725144"/>
            <a:ext cx="1981200" cy="1447800"/>
          </a:xfrm>
          <a:prstGeom prst="flowChartDelay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210944" y="5182344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自然数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000056" y="5182344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负整数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/>
      <p:bldP spid="22" grpId="0"/>
      <p:bldP spid="23" grpId="0" animBg="1"/>
      <p:bldP spid="24" grpId="0"/>
      <p:bldP spid="28" grpId="0" animBg="1"/>
      <p:bldP spid="29" grpId="0" animBg="1"/>
      <p:bldP spid="30" grpId="0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物不知数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>
                <a:solidFill>
                  <a:srgbClr val="FF0000"/>
                </a:solidFill>
                <a:hlinkClick r:id="rId3" tooltip="孙子算经"/>
              </a:rPr>
              <a:t>孙子算经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中，有一道题目叫做“物不知数”，也叫孙子问题，鬼谷算</a:t>
            </a:r>
            <a:r>
              <a:rPr lang="en-US" altLang="zh-CN" dirty="0" smtClean="0"/>
              <a:t>…</a:t>
            </a:r>
          </a:p>
          <a:p>
            <a:r>
              <a:rPr lang="zh-CN" altLang="en-US" b="1" dirty="0" smtClean="0"/>
              <a:t>有物不知其数，三三数之剩二，五五数之剩三，七七数之剩二。问物至少几何？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71600" y="3717032"/>
            <a:ext cx="3384376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翻译过来就是：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设物有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X,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则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①X ≡2(mod 3)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②X ≡3(mod 5)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③X ≡2(mod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4860032" y="3717032"/>
            <a:ext cx="338437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中国剩余定理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Chinese Remainder Theorem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3682767"/>
            <a:ext cx="36724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等价于同余方程组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⑴X mod 3=2</a:t>
            </a:r>
          </a:p>
          <a:p>
            <a:r>
              <a:rPr lang="en-US" altLang="zh-CN" sz="3600" b="1" dirty="0" smtClean="0"/>
              <a:t>⑵X mod 5=3</a:t>
            </a:r>
          </a:p>
          <a:p>
            <a:r>
              <a:rPr lang="en-US" altLang="zh-CN" sz="3600" b="1" dirty="0" smtClean="0"/>
              <a:t>⑶X mod 7=2</a:t>
            </a:r>
            <a:endParaRPr lang="zh-CN" altLang="en-US" sz="3600" b="1" dirty="0"/>
          </a:p>
        </p:txBody>
      </p:sp>
      <p:pic>
        <p:nvPicPr>
          <p:cNvPr id="13313" name="Picture 1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32656"/>
            <a:ext cx="919162" cy="88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同余加法 解法之一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64807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dirty="0" smtClean="0"/>
              <a:t>同余加性，设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为三个数之和，如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a+b+c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259228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</a:rPr>
              <a:t>a ≡2(mod 3)</a:t>
            </a:r>
          </a:p>
          <a:p>
            <a:r>
              <a:rPr lang="en-US" altLang="zh-CN" sz="3200" b="1" dirty="0" smtClean="0">
                <a:solidFill>
                  <a:srgbClr val="00B0F0"/>
                </a:solidFill>
              </a:rPr>
              <a:t>a ≡0(mod 5)</a:t>
            </a:r>
          </a:p>
          <a:p>
            <a:r>
              <a:rPr lang="en-US" altLang="zh-CN" sz="3200" b="1" dirty="0" smtClean="0">
                <a:solidFill>
                  <a:srgbClr val="00B0F0"/>
                </a:solidFill>
              </a:rPr>
              <a:t>a ≡0(mod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3347864" y="1988840"/>
            <a:ext cx="259228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≡3(mod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7)</a:t>
            </a:r>
          </a:p>
        </p:txBody>
      </p:sp>
      <p:sp>
        <p:nvSpPr>
          <p:cNvPr id="7" name="矩形 6"/>
          <p:cNvSpPr/>
          <p:nvPr/>
        </p:nvSpPr>
        <p:spPr>
          <a:xfrm>
            <a:off x="5940152" y="1988840"/>
            <a:ext cx="2592288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</a:rPr>
              <a:t>c ≡0(mod 3)</a:t>
            </a:r>
          </a:p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</a:rPr>
              <a:t>c ≡0(mod 5)</a:t>
            </a:r>
          </a:p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</a:rPr>
              <a:t>c ≡2(mod 7)</a:t>
            </a:r>
          </a:p>
        </p:txBody>
      </p:sp>
      <p:sp>
        <p:nvSpPr>
          <p:cNvPr id="10" name="下箭头 9"/>
          <p:cNvSpPr/>
          <p:nvPr/>
        </p:nvSpPr>
        <p:spPr>
          <a:xfrm>
            <a:off x="1619672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283968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948264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568" y="4077072"/>
            <a:ext cx="259228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a=35t, t</a:t>
            </a:r>
            <a:r>
              <a:rPr lang="zh-CN" altLang="en-US" sz="2800" b="1" dirty="0" smtClean="0">
                <a:solidFill>
                  <a:srgbClr val="00B0F0"/>
                </a:solidFill>
              </a:rPr>
              <a:t>为整数</a:t>
            </a:r>
            <a:endParaRPr lang="en-US" altLang="zh-CN" sz="2800" b="1" dirty="0" smtClean="0">
              <a:solidFill>
                <a:srgbClr val="00B0F0"/>
              </a:solidFill>
            </a:endParaRPr>
          </a:p>
          <a:p>
            <a:r>
              <a:rPr lang="en-US" altLang="zh-CN" sz="2800" b="1" dirty="0" smtClean="0">
                <a:solidFill>
                  <a:srgbClr val="00B0F0"/>
                </a:solidFill>
              </a:rPr>
              <a:t>a≡2(mod 3)</a:t>
            </a:r>
          </a:p>
        </p:txBody>
      </p:sp>
      <p:sp>
        <p:nvSpPr>
          <p:cNvPr id="14" name="矩形 13"/>
          <p:cNvSpPr/>
          <p:nvPr/>
        </p:nvSpPr>
        <p:spPr>
          <a:xfrm>
            <a:off x="3275856" y="4077072"/>
            <a:ext cx="273630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b=21m, 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b≡3(mod 5)</a:t>
            </a:r>
          </a:p>
        </p:txBody>
      </p:sp>
      <p:sp>
        <p:nvSpPr>
          <p:cNvPr id="15" name="矩形 14"/>
          <p:cNvSpPr/>
          <p:nvPr/>
        </p:nvSpPr>
        <p:spPr>
          <a:xfrm>
            <a:off x="6012160" y="4077072"/>
            <a:ext cx="2592288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c=15n, n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为整数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c≡2(mod 7)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547664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211960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876256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3568" y="5517232"/>
            <a:ext cx="25922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a=35</a:t>
            </a:r>
          </a:p>
        </p:txBody>
      </p:sp>
      <p:sp>
        <p:nvSpPr>
          <p:cNvPr id="20" name="矩形 19"/>
          <p:cNvSpPr/>
          <p:nvPr/>
        </p:nvSpPr>
        <p:spPr>
          <a:xfrm>
            <a:off x="3275856" y="5517232"/>
            <a:ext cx="273630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b=21x3=63</a:t>
            </a:r>
          </a:p>
        </p:txBody>
      </p:sp>
      <p:sp>
        <p:nvSpPr>
          <p:cNvPr id="21" name="矩形 20"/>
          <p:cNvSpPr/>
          <p:nvPr/>
        </p:nvSpPr>
        <p:spPr>
          <a:xfrm>
            <a:off x="6012160" y="5517232"/>
            <a:ext cx="259228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c=15x2=30</a:t>
            </a:r>
          </a:p>
        </p:txBody>
      </p:sp>
      <p:sp>
        <p:nvSpPr>
          <p:cNvPr id="22" name="矩形 21"/>
          <p:cNvSpPr/>
          <p:nvPr/>
        </p:nvSpPr>
        <p:spPr>
          <a:xfrm>
            <a:off x="2339752" y="6273225"/>
            <a:ext cx="475252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一个解为</a:t>
            </a:r>
            <a:r>
              <a:rPr lang="en-US" altLang="zh-CN" sz="3200" b="1" dirty="0" smtClean="0"/>
              <a:t>35+63+30=128</a:t>
            </a:r>
          </a:p>
        </p:txBody>
      </p:sp>
      <p:sp>
        <p:nvSpPr>
          <p:cNvPr id="23" name="矩形 22"/>
          <p:cNvSpPr/>
          <p:nvPr/>
        </p:nvSpPr>
        <p:spPr>
          <a:xfrm>
            <a:off x="2123728" y="2780928"/>
            <a:ext cx="4536504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/>
              <a:t>X</a:t>
            </a:r>
            <a:r>
              <a:rPr lang="zh-CN" altLang="en-US" sz="4800" b="1" dirty="0" smtClean="0"/>
              <a:t>通解为</a:t>
            </a:r>
            <a:endParaRPr lang="en-US" altLang="zh-CN" sz="4800" b="1" dirty="0" smtClean="0"/>
          </a:p>
          <a:p>
            <a:pPr algn="ctr"/>
            <a:r>
              <a:rPr lang="en-US" altLang="zh-CN" sz="4800" b="1" dirty="0" smtClean="0"/>
              <a:t>128+[3,5,7]N =128+105N</a:t>
            </a:r>
          </a:p>
          <a:p>
            <a:pPr algn="ctr"/>
            <a:r>
              <a:rPr lang="en-US" altLang="zh-CN" sz="4800" b="1" dirty="0" smtClean="0"/>
              <a:t>N</a:t>
            </a:r>
            <a:r>
              <a:rPr lang="zh-CN" altLang="en-US" sz="4800" b="1" dirty="0" smtClean="0"/>
              <a:t>为整数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同余加乘法解法二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8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dirty="0" smtClean="0"/>
              <a:t>利用同余的加性和乘性，设</a:t>
            </a:r>
            <a:r>
              <a:rPr lang="en-US" altLang="zh-CN" dirty="0" smtClean="0"/>
              <a:t>x=2a+3b+2c</a:t>
            </a:r>
            <a:r>
              <a:rPr lang="zh-CN" altLang="en-US" dirty="0" smtClean="0"/>
              <a:t>，其中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259228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≡1(mod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a ≡0(mod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a ≡0(mod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3347864" y="1988840"/>
            <a:ext cx="2592288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≡1(mod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7)</a:t>
            </a:r>
          </a:p>
        </p:txBody>
      </p:sp>
      <p:sp>
        <p:nvSpPr>
          <p:cNvPr id="7" name="矩形 6"/>
          <p:cNvSpPr/>
          <p:nvPr/>
        </p:nvSpPr>
        <p:spPr>
          <a:xfrm>
            <a:off x="5940152" y="1988840"/>
            <a:ext cx="2592288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 ≡0(mod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c ≡0(mod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c ≡1(mod 7)</a:t>
            </a:r>
          </a:p>
        </p:txBody>
      </p:sp>
      <p:sp>
        <p:nvSpPr>
          <p:cNvPr id="8" name="下箭头 7"/>
          <p:cNvSpPr/>
          <p:nvPr/>
        </p:nvSpPr>
        <p:spPr>
          <a:xfrm>
            <a:off x="1619672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283968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948264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3568" y="4077072"/>
            <a:ext cx="259228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a=35t, 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a≡1(mod 3)</a:t>
            </a:r>
          </a:p>
        </p:txBody>
      </p:sp>
      <p:sp>
        <p:nvSpPr>
          <p:cNvPr id="12" name="矩形 11"/>
          <p:cNvSpPr/>
          <p:nvPr/>
        </p:nvSpPr>
        <p:spPr>
          <a:xfrm>
            <a:off x="3275856" y="4077072"/>
            <a:ext cx="273630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b=21m, 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b≡1(mod 5)</a:t>
            </a:r>
          </a:p>
        </p:txBody>
      </p:sp>
      <p:sp>
        <p:nvSpPr>
          <p:cNvPr id="13" name="矩形 12"/>
          <p:cNvSpPr/>
          <p:nvPr/>
        </p:nvSpPr>
        <p:spPr>
          <a:xfrm>
            <a:off x="6012160" y="4077072"/>
            <a:ext cx="2592288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c=15n, 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c≡1(mod 7)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547664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211960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876256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3568" y="5517232"/>
            <a:ext cx="25922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a=70</a:t>
            </a:r>
          </a:p>
        </p:txBody>
      </p:sp>
      <p:sp>
        <p:nvSpPr>
          <p:cNvPr id="18" name="矩形 17"/>
          <p:cNvSpPr/>
          <p:nvPr/>
        </p:nvSpPr>
        <p:spPr>
          <a:xfrm>
            <a:off x="3275856" y="5517232"/>
            <a:ext cx="273630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</a:t>
            </a:r>
          </a:p>
        </p:txBody>
      </p:sp>
      <p:sp>
        <p:nvSpPr>
          <p:cNvPr id="19" name="矩形 18"/>
          <p:cNvSpPr/>
          <p:nvPr/>
        </p:nvSpPr>
        <p:spPr>
          <a:xfrm>
            <a:off x="6012160" y="5517232"/>
            <a:ext cx="2592288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c=15</a:t>
            </a:r>
          </a:p>
        </p:txBody>
      </p:sp>
      <p:sp>
        <p:nvSpPr>
          <p:cNvPr id="20" name="矩形 19"/>
          <p:cNvSpPr/>
          <p:nvPr/>
        </p:nvSpPr>
        <p:spPr>
          <a:xfrm>
            <a:off x="1547664" y="6273225"/>
            <a:ext cx="619268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一个解为</a:t>
            </a:r>
            <a:r>
              <a:rPr lang="en-US" altLang="zh-CN" sz="3200" b="1" dirty="0" smtClean="0"/>
              <a:t>70x2+21x3+15x2=233</a:t>
            </a:r>
          </a:p>
        </p:txBody>
      </p:sp>
      <p:sp>
        <p:nvSpPr>
          <p:cNvPr id="21" name="矩形 20"/>
          <p:cNvSpPr/>
          <p:nvPr/>
        </p:nvSpPr>
        <p:spPr>
          <a:xfrm>
            <a:off x="1835696" y="2636912"/>
            <a:ext cx="4536504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/>
              <a:t>X</a:t>
            </a:r>
            <a:r>
              <a:rPr lang="zh-CN" altLang="en-US" sz="4800" b="1" dirty="0" smtClean="0"/>
              <a:t>通解为</a:t>
            </a:r>
            <a:endParaRPr lang="en-US" altLang="zh-CN" sz="4800" b="1" dirty="0" smtClean="0"/>
          </a:p>
          <a:p>
            <a:pPr algn="ctr"/>
            <a:r>
              <a:rPr lang="en-US" altLang="zh-CN" sz="4800" b="1" dirty="0" smtClean="0"/>
              <a:t>233+[3,5,7]N =233+105N</a:t>
            </a:r>
          </a:p>
          <a:p>
            <a:pPr algn="ctr"/>
            <a:r>
              <a:rPr lang="en-US" altLang="zh-CN" sz="4800" b="1" dirty="0" smtClean="0"/>
              <a:t>N</a:t>
            </a:r>
            <a:r>
              <a:rPr lang="zh-CN" altLang="en-US" sz="4800" b="1" dirty="0" smtClean="0"/>
              <a:t>为整数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孙子歌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1412776"/>
            <a:ext cx="7704856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三人同行七十稀（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70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），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五树梅花廿一支（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21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），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七子团圆正半月（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），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除百零五便得知（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105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）。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4437112"/>
            <a:ext cx="7704856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70x2+21x3+15x2-105=233-105=128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,…,m</a:t>
            </a:r>
            <a:r>
              <a:rPr lang="en-US" altLang="zh-CN" baseline="-25000" dirty="0" smtClean="0"/>
              <a:t>k</a:t>
            </a:r>
            <a:r>
              <a:rPr lang="zh-CN" altLang="en-US" dirty="0" smtClean="0"/>
              <a:t>是两两互素的正整数，则对任意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同余方程组如下：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≡b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x ≡b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x ≡b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则解为</a:t>
            </a:r>
            <a:endParaRPr lang="en-US" altLang="zh-CN" dirty="0" smtClean="0"/>
          </a:p>
          <a:p>
            <a:r>
              <a:rPr lang="en-US" altLang="zh-CN" dirty="0" smtClean="0"/>
              <a:t>X=(M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+…+M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’M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 mod m</a:t>
            </a:r>
          </a:p>
          <a:p>
            <a:r>
              <a:rPr lang="en-US" altLang="zh-CN" dirty="0" smtClean="0"/>
              <a:t>m=m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=m/m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’ mod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,m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)=1</a:t>
            </a:r>
          </a:p>
          <a:p>
            <a:r>
              <a:rPr lang="zh-CN" altLang="en-US" dirty="0" smtClean="0"/>
              <a:t>可用辗转相除法求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公倍数和公因数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15 ÷5=3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25 ÷5=5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35 ÷5=7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86104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的倍数有</a:t>
            </a:r>
            <a:r>
              <a:rPr lang="en-US" altLang="zh-CN" sz="2800" dirty="0" smtClean="0"/>
              <a:t>2,4,6,8,10,12,14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36510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的倍数有</a:t>
            </a:r>
            <a:r>
              <a:rPr lang="en-US" altLang="zh-CN" sz="2800" dirty="0" smtClean="0"/>
              <a:t>5,10,15,20,25,30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013176"/>
            <a:ext cx="849694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是既是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的倍数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也是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的倍数，我们说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2,5</a:t>
            </a:r>
            <a:r>
              <a:rPr lang="zh-CN" altLang="en-US" sz="2800" b="1" dirty="0" smtClean="0"/>
              <a:t>的公倍数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如果 </a:t>
            </a:r>
            <a:r>
              <a:rPr lang="en-US" altLang="zh-CN" sz="2800" b="1" dirty="0" err="1" smtClean="0"/>
              <a:t>a|c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b|c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是</a:t>
            </a:r>
            <a:r>
              <a:rPr lang="en-US" altLang="zh-CN" sz="2800" b="1" dirty="0" err="1" smtClean="0"/>
              <a:t>a,b</a:t>
            </a:r>
            <a:r>
              <a:rPr lang="zh-CN" altLang="en-US" sz="2800" b="1" dirty="0" smtClean="0"/>
              <a:t>的公倍数，这些公倍数中最小的那个，就是</a:t>
            </a:r>
            <a:r>
              <a:rPr lang="en-US" altLang="zh-CN" sz="2800" b="1" dirty="0" err="1" smtClean="0"/>
              <a:t>a,b</a:t>
            </a:r>
            <a:r>
              <a:rPr lang="zh-CN" altLang="en-US" sz="2800" b="1" dirty="0" smtClean="0"/>
              <a:t>的最小公倍数</a:t>
            </a:r>
            <a:r>
              <a:rPr lang="en-US" altLang="zh-CN" sz="2800" b="1" dirty="0" smtClean="0"/>
              <a:t>LCM</a:t>
            </a:r>
            <a:r>
              <a:rPr lang="zh-CN" altLang="en-US" sz="2800" b="1" dirty="0" smtClean="0"/>
              <a:t>，记为</a:t>
            </a:r>
            <a:r>
              <a:rPr lang="en-US" altLang="zh-CN" sz="2800" b="1" dirty="0" smtClean="0"/>
              <a:t>[</a:t>
            </a:r>
            <a:r>
              <a:rPr lang="en-US" altLang="zh-CN" sz="2800" b="1" dirty="0" err="1" smtClean="0"/>
              <a:t>a,b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444695"/>
            <a:ext cx="864096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能整除</a:t>
            </a:r>
            <a:r>
              <a:rPr lang="en-US" altLang="zh-CN" sz="2400" b="1" dirty="0" smtClean="0"/>
              <a:t>15,25,35</a:t>
            </a:r>
            <a:r>
              <a:rPr lang="zh-CN" altLang="en-US" sz="2400" b="1" dirty="0" smtClean="0"/>
              <a:t>，所以我们说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15,25,35</a:t>
            </a:r>
            <a:r>
              <a:rPr lang="zh-CN" altLang="en-US" sz="2400" b="1" dirty="0" smtClean="0"/>
              <a:t>的公因数。用数学语言表示就是：如果 </a:t>
            </a:r>
            <a:r>
              <a:rPr lang="en-US" altLang="zh-CN" sz="2400" b="1" dirty="0" err="1" smtClean="0"/>
              <a:t>a|b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a|c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则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b, c</a:t>
            </a:r>
            <a:r>
              <a:rPr lang="zh-CN" altLang="en-US" sz="2400" b="1" dirty="0" smtClean="0"/>
              <a:t>的公因数，这些公因数中最大的那个，就是</a:t>
            </a:r>
            <a:r>
              <a:rPr lang="en-US" altLang="zh-CN" sz="2400" b="1" dirty="0" smtClean="0"/>
              <a:t>b, c</a:t>
            </a:r>
            <a:r>
              <a:rPr lang="zh-CN" altLang="en-US" sz="2400" b="1" dirty="0" smtClean="0"/>
              <a:t>的最大公因数</a:t>
            </a:r>
            <a:r>
              <a:rPr lang="en-US" altLang="zh-CN" sz="2400" b="1" dirty="0" smtClean="0"/>
              <a:t>GCD</a:t>
            </a:r>
            <a:r>
              <a:rPr lang="zh-CN" altLang="en-US" sz="2400" b="1" dirty="0" smtClean="0"/>
              <a:t>，记为</a:t>
            </a:r>
            <a:r>
              <a:rPr lang="en-US" altLang="zh-CN" sz="2400" b="1" dirty="0" smtClean="0"/>
              <a:t>(b, c)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素数和合数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观察 </a:t>
            </a:r>
            <a:r>
              <a:rPr lang="en-US" altLang="zh-CN" sz="2800" dirty="0" smtClean="0"/>
              <a:t>1,2,3,4,5,6,7,8,9,10,11,12,13,14,15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的因数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2304256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1: 1</a:t>
            </a:r>
          </a:p>
          <a:p>
            <a:r>
              <a:rPr lang="en-US" altLang="zh-CN" sz="2000" dirty="0" smtClean="0"/>
              <a:t>2: 1,2</a:t>
            </a:r>
          </a:p>
          <a:p>
            <a:r>
              <a:rPr lang="en-US" altLang="zh-CN" sz="2000" dirty="0" smtClean="0"/>
              <a:t>3: 1,3</a:t>
            </a:r>
          </a:p>
          <a:p>
            <a:r>
              <a:rPr lang="en-US" altLang="zh-CN" sz="2000" dirty="0" smtClean="0"/>
              <a:t>4: 1,2,4</a:t>
            </a:r>
          </a:p>
          <a:p>
            <a:r>
              <a:rPr lang="en-US" altLang="zh-CN" sz="2000" dirty="0" smtClean="0"/>
              <a:t>5:1, 5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844824"/>
            <a:ext cx="2376264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6: 1,2,3,6</a:t>
            </a:r>
          </a:p>
          <a:p>
            <a:r>
              <a:rPr lang="en-US" altLang="zh-CN" sz="2000" dirty="0" smtClean="0"/>
              <a:t>7: 1,7</a:t>
            </a:r>
          </a:p>
          <a:p>
            <a:r>
              <a:rPr lang="en-US" altLang="zh-CN" sz="2000" dirty="0" smtClean="0"/>
              <a:t>8: 1,2,4,8</a:t>
            </a:r>
          </a:p>
          <a:p>
            <a:r>
              <a:rPr lang="en-US" altLang="zh-CN" sz="2000" dirty="0" smtClean="0"/>
              <a:t>9: 1,3,9</a:t>
            </a:r>
          </a:p>
          <a:p>
            <a:r>
              <a:rPr lang="en-US" altLang="zh-CN" sz="2000" dirty="0" smtClean="0"/>
              <a:t>10:1,2,5,10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844824"/>
            <a:ext cx="2304256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11: 1,11</a:t>
            </a:r>
          </a:p>
          <a:p>
            <a:r>
              <a:rPr lang="en-US" altLang="zh-CN" sz="2000" dirty="0" smtClean="0"/>
              <a:t>12: 1,2,3,4,6,12</a:t>
            </a:r>
          </a:p>
          <a:p>
            <a:r>
              <a:rPr lang="en-US" altLang="zh-CN" sz="2000" dirty="0" smtClean="0"/>
              <a:t>13: 1,13</a:t>
            </a:r>
          </a:p>
          <a:p>
            <a:r>
              <a:rPr lang="en-US" altLang="zh-CN" sz="2000" dirty="0" smtClean="0"/>
              <a:t>14: 1,2,7,14</a:t>
            </a:r>
          </a:p>
          <a:p>
            <a:r>
              <a:rPr lang="en-US" altLang="zh-CN" sz="2000" dirty="0" smtClean="0"/>
              <a:t>15:1,3, 5,15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501008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观察上述正整数的因数个数，有</a:t>
            </a:r>
            <a:r>
              <a:rPr lang="en-US" altLang="zh-CN" sz="2400" dirty="0" smtClean="0"/>
              <a:t>1,2,3,4,6</a:t>
            </a:r>
            <a:r>
              <a:rPr lang="zh-CN" altLang="en-US" sz="2400" dirty="0" smtClean="0"/>
              <a:t>等，只有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和它本身这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个因数的正整数有</a:t>
            </a:r>
            <a:r>
              <a:rPr lang="en-US" altLang="zh-CN" sz="2400" dirty="0" smtClean="0"/>
              <a:t>2,3,5,7,11,13</a:t>
            </a:r>
            <a:r>
              <a:rPr lang="zh-CN" altLang="en-US" sz="2400" dirty="0" smtClean="0"/>
              <a:t>，这类数就是</a:t>
            </a:r>
            <a:r>
              <a:rPr lang="zh-CN" altLang="en-US" sz="2400" b="1" dirty="0" smtClean="0"/>
              <a:t>素数</a:t>
            </a:r>
            <a:r>
              <a:rPr lang="en-US" altLang="zh-CN" sz="2400" b="1" dirty="0" smtClean="0"/>
              <a:t>prime number,(</a:t>
            </a:r>
            <a:r>
              <a:rPr lang="zh-CN" altLang="en-US" sz="2400" b="1" dirty="0" smtClean="0"/>
              <a:t>或质数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，还有其它因数的正整数，就是</a:t>
            </a:r>
            <a:r>
              <a:rPr lang="zh-CN" altLang="en-US" sz="2400" b="1" dirty="0" smtClean="0"/>
              <a:t>合数</a:t>
            </a:r>
            <a:r>
              <a:rPr lang="en-US" altLang="zh-CN" sz="2400" b="1" dirty="0" smtClean="0"/>
              <a:t>composite number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同时规定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既不是素数，也不是合数。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932040" y="5157192"/>
            <a:ext cx="3312368" cy="1512168"/>
            <a:chOff x="1979712" y="5229200"/>
            <a:chExt cx="3312368" cy="1512168"/>
          </a:xfrm>
        </p:grpSpPr>
        <p:sp>
          <p:nvSpPr>
            <p:cNvPr id="9" name="圆角矩形 8"/>
            <p:cNvSpPr/>
            <p:nvPr/>
          </p:nvSpPr>
          <p:spPr>
            <a:xfrm>
              <a:off x="1979712" y="6093296"/>
              <a:ext cx="1296144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素数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995936" y="6093296"/>
              <a:ext cx="1296144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合数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9872" y="6095037"/>
              <a:ext cx="432048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3808" y="5229200"/>
              <a:ext cx="1584176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正整数</a:t>
              </a:r>
              <a:endParaRPr lang="zh-CN" altLang="en-US" sz="2400" b="1" dirty="0"/>
            </a:p>
          </p:txBody>
        </p:sp>
        <p:cxnSp>
          <p:nvCxnSpPr>
            <p:cNvPr id="16" name="肘形连接符 15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3635896" y="5085184"/>
              <a:ext cx="12700" cy="2016224"/>
            </a:xfrm>
            <a:prstGeom prst="bent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2"/>
              <a:endCxn id="11" idx="0"/>
            </p:cNvCxnSpPr>
            <p:nvPr/>
          </p:nvCxnSpPr>
          <p:spPr>
            <a:xfrm>
              <a:off x="3635896" y="5690865"/>
              <a:ext cx="0" cy="4041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>
              <a:buNone/>
            </a:pPr>
            <a:r>
              <a:rPr lang="zh-CN" altLang="zh-CN" b="1" dirty="0" smtClean="0"/>
              <a:t>算术基本定理（也叫唯一分解定理）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任一整数</a:t>
            </a:r>
            <a:r>
              <a:rPr lang="en-US" altLang="zh-CN" dirty="0" smtClean="0"/>
              <a:t>n&gt;1,</a:t>
            </a:r>
            <a:r>
              <a:rPr lang="zh-CN" altLang="zh-CN" dirty="0" smtClean="0"/>
              <a:t>可以分解成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56" y="2924944"/>
          <a:ext cx="4960972" cy="725065"/>
        </p:xfrm>
        <a:graphic>
          <a:graphicData uri="http://schemas.openxmlformats.org/presentationml/2006/ole">
            <p:oleObj spid="_x0000_s2050" name="Equation" r:id="rId3" imgW="165096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86104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其中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是互不相同的素数，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是正整数。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6531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此时</a:t>
            </a:r>
            <a:r>
              <a:rPr lang="zh-CN" altLang="en-US" sz="3600" b="1" dirty="0" smtClean="0"/>
              <a:t>正整数</a:t>
            </a:r>
            <a:r>
              <a:rPr lang="en-US" altLang="zh-CN" sz="3600" b="1" dirty="0" smtClean="0"/>
              <a:t>n</a:t>
            </a:r>
            <a:r>
              <a:rPr lang="zh-CN" altLang="en-US" sz="3600" b="1" dirty="0" smtClean="0"/>
              <a:t>的正约数（因数）个数</a:t>
            </a:r>
            <a:r>
              <a:rPr lang="en-US" altLang="zh-CN" sz="3600" b="1" dirty="0" smtClean="0"/>
              <a:t>f(n)</a:t>
            </a:r>
            <a:r>
              <a:rPr lang="zh-CN" altLang="en-US" sz="3600" dirty="0" smtClean="0"/>
              <a:t>为：</a:t>
            </a:r>
            <a:r>
              <a:rPr lang="en-US" altLang="zh-CN" sz="3600" dirty="0" smtClean="0"/>
              <a:t>f(n)=(1+a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) (1+a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) ……(1+a</a:t>
            </a:r>
            <a:r>
              <a:rPr lang="en-US" altLang="zh-CN" sz="3600" baseline="-25000" dirty="0" smtClean="0"/>
              <a:t>k</a:t>
            </a:r>
            <a:r>
              <a:rPr lang="en-US" altLang="zh-CN" sz="3600" dirty="0" smtClean="0"/>
              <a:t>)</a:t>
            </a:r>
          </a:p>
          <a:p>
            <a:r>
              <a:rPr lang="zh-CN" altLang="en-US" sz="3600" dirty="0" smtClean="0"/>
              <a:t>注：正约数（因数）包括了</a:t>
            </a:r>
            <a:r>
              <a:rPr lang="en-US" altLang="zh-CN" sz="3600" dirty="0" smtClean="0"/>
              <a:t>1.</a:t>
            </a:r>
            <a:endParaRPr lang="zh-CN" altLang="en-US" sz="3600" dirty="0"/>
          </a:p>
        </p:txBody>
      </p:sp>
      <p:pic>
        <p:nvPicPr>
          <p:cNvPr id="2051" name="Picture 3" descr="C:\Program Files\Microsoft Office\MEDIA\CAGCAT10\j0286068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963" y="332656"/>
            <a:ext cx="625475" cy="93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下列说法对吗？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2520280"/>
          </a:xfrm>
        </p:spPr>
        <p:txBody>
          <a:bodyPr/>
          <a:lstStyle/>
          <a:p>
            <a:r>
              <a:rPr lang="zh-CN" altLang="en-US" dirty="0" smtClean="0"/>
              <a:t>一个合数至少有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个不同的因数？</a:t>
            </a:r>
            <a:endParaRPr lang="en-US" altLang="zh-CN" dirty="0" smtClean="0"/>
          </a:p>
          <a:p>
            <a:r>
              <a:rPr lang="zh-CN" altLang="en-US" dirty="0" smtClean="0"/>
              <a:t>所有奇数都是素数？</a:t>
            </a:r>
            <a:endParaRPr lang="en-US" altLang="zh-CN" dirty="0" smtClean="0"/>
          </a:p>
          <a:p>
            <a:r>
              <a:rPr lang="zh-CN" altLang="en-US" dirty="0" smtClean="0"/>
              <a:t>所有偶数都是合数？</a:t>
            </a:r>
            <a:endParaRPr lang="en-US" altLang="zh-CN" dirty="0" smtClean="0"/>
          </a:p>
          <a:p>
            <a:r>
              <a:rPr lang="zh-CN" altLang="en-US" dirty="0" smtClean="0"/>
              <a:t>在正整数中，除了素数都是合数？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80312" y="1556792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312" y="2060848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0312" y="2636912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80312" y="3284984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6081" name="Picture 1" descr="C:\Program Files\Microsoft Office\MEDIA\CAGCAT10\j03009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8125" y="4710113"/>
            <a:ext cx="1798638" cy="1706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几个最和唯一？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/>
          <a:lstStyle/>
          <a:p>
            <a:r>
              <a:rPr lang="zh-CN" altLang="en-US" dirty="0" smtClean="0"/>
              <a:t>最小的合数？</a:t>
            </a:r>
            <a:endParaRPr lang="en-US" altLang="zh-CN" dirty="0" smtClean="0"/>
          </a:p>
          <a:p>
            <a:r>
              <a:rPr lang="zh-CN" altLang="en-US" dirty="0" smtClean="0"/>
              <a:t>最小的素数？</a:t>
            </a:r>
            <a:endParaRPr lang="en-US" altLang="zh-CN" dirty="0" smtClean="0"/>
          </a:p>
          <a:p>
            <a:r>
              <a:rPr lang="zh-CN" altLang="en-US" dirty="0" smtClean="0"/>
              <a:t>最小的正奇数？</a:t>
            </a:r>
            <a:endParaRPr lang="en-US" altLang="zh-CN" dirty="0" smtClean="0"/>
          </a:p>
          <a:p>
            <a:r>
              <a:rPr lang="zh-CN" altLang="en-US" dirty="0" smtClean="0"/>
              <a:t>最小的非负偶数？</a:t>
            </a:r>
            <a:endParaRPr lang="en-US" altLang="zh-CN" dirty="0" smtClean="0"/>
          </a:p>
          <a:p>
            <a:r>
              <a:rPr lang="zh-CN" altLang="en-US" dirty="0" smtClean="0"/>
              <a:t>唯一的既是素数又是偶数的数？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162880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204864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780928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356992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3933056"/>
            <a:ext cx="136815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4033" name="Picture 1" descr="C:\Program Files\Microsoft Office\MEDIA\CAGCAT10\j014940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510088"/>
            <a:ext cx="1971675" cy="2347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整数的数轴表示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91880" y="4005064"/>
            <a:ext cx="2520280" cy="219310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对称性</a:t>
            </a:r>
            <a:endParaRPr lang="en-US" altLang="zh-CN" sz="4000" dirty="0" smtClean="0"/>
          </a:p>
          <a:p>
            <a:r>
              <a:rPr lang="zh-CN" altLang="en-US" sz="4000" dirty="0" smtClean="0"/>
              <a:t>离散性</a:t>
            </a:r>
            <a:endParaRPr lang="en-US" altLang="zh-CN" sz="4000" dirty="0" smtClean="0"/>
          </a:p>
          <a:p>
            <a:r>
              <a:rPr lang="zh-CN" altLang="en-US" sz="4000" dirty="0" smtClean="0"/>
              <a:t>无穷性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3200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4572000" y="2852936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C:\Program Files\Microsoft Office\MEDIA\CAGCAT10\j033236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83212"/>
            <a:ext cx="1830388" cy="14747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92080" y="26369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正半轴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270892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负半轴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数的整除回顾复习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916832"/>
            <a:ext cx="100811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整除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148478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倍数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7744" y="2276872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9992" y="1484784"/>
            <a:ext cx="14401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公倍数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9992" y="2276872"/>
            <a:ext cx="14401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公因数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8224" y="1484784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最小公倍数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8224" y="2276872"/>
            <a:ext cx="2195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最大公因数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3356992"/>
            <a:ext cx="1224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6256" y="3140968"/>
            <a:ext cx="14401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互素数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4365104"/>
            <a:ext cx="13681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素因数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1880" y="3356992"/>
            <a:ext cx="13681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合数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4365104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分解素因数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91680" y="5085184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能被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整除的数的特点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Line 119"/>
          <p:cNvSpPr>
            <a:spLocks noChangeShapeType="1"/>
          </p:cNvSpPr>
          <p:nvPr/>
        </p:nvSpPr>
        <p:spPr bwMode="auto">
          <a:xfrm>
            <a:off x="3275856" y="2564904"/>
            <a:ext cx="12241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>
            <a:off x="5940152" y="2564904"/>
            <a:ext cx="6480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19"/>
          <p:cNvSpPr>
            <a:spLocks noChangeShapeType="1"/>
          </p:cNvSpPr>
          <p:nvPr/>
        </p:nvSpPr>
        <p:spPr bwMode="auto">
          <a:xfrm>
            <a:off x="2699792" y="4653136"/>
            <a:ext cx="3600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9"/>
          <p:cNvSpPr>
            <a:spLocks noChangeShapeType="1"/>
          </p:cNvSpPr>
          <p:nvPr/>
        </p:nvSpPr>
        <p:spPr bwMode="auto">
          <a:xfrm>
            <a:off x="1403648" y="2204864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AutoShape 107"/>
          <p:cNvSpPr>
            <a:spLocks/>
          </p:cNvSpPr>
          <p:nvPr/>
        </p:nvSpPr>
        <p:spPr bwMode="auto">
          <a:xfrm>
            <a:off x="1979712" y="1484784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119"/>
          <p:cNvSpPr>
            <a:spLocks noChangeShapeType="1"/>
          </p:cNvSpPr>
          <p:nvPr/>
        </p:nvSpPr>
        <p:spPr bwMode="auto">
          <a:xfrm>
            <a:off x="3275856" y="1772816"/>
            <a:ext cx="12241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19"/>
          <p:cNvSpPr>
            <a:spLocks noChangeShapeType="1"/>
          </p:cNvSpPr>
          <p:nvPr/>
        </p:nvSpPr>
        <p:spPr bwMode="auto">
          <a:xfrm>
            <a:off x="5940152" y="1772816"/>
            <a:ext cx="6480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25"/>
          <p:cNvSpPr>
            <a:spLocks noChangeShapeType="1"/>
          </p:cNvSpPr>
          <p:nvPr/>
        </p:nvSpPr>
        <p:spPr bwMode="auto">
          <a:xfrm rot="5400000">
            <a:off x="2843806" y="2996953"/>
            <a:ext cx="2880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25"/>
          <p:cNvSpPr>
            <a:spLocks noChangeShapeType="1"/>
          </p:cNvSpPr>
          <p:nvPr/>
        </p:nvSpPr>
        <p:spPr bwMode="auto">
          <a:xfrm rot="5400000">
            <a:off x="7453112" y="2996160"/>
            <a:ext cx="28803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25"/>
          <p:cNvSpPr>
            <a:spLocks noChangeShapeType="1"/>
          </p:cNvSpPr>
          <p:nvPr/>
        </p:nvSpPr>
        <p:spPr bwMode="auto">
          <a:xfrm rot="5400000">
            <a:off x="1751905" y="4160863"/>
            <a:ext cx="457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25"/>
          <p:cNvSpPr>
            <a:spLocks noChangeShapeType="1"/>
          </p:cNvSpPr>
          <p:nvPr/>
        </p:nvSpPr>
        <p:spPr bwMode="auto">
          <a:xfrm rot="5400000">
            <a:off x="3984153" y="4160863"/>
            <a:ext cx="457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AutoShape 126"/>
          <p:cNvSpPr>
            <a:spLocks/>
          </p:cNvSpPr>
          <p:nvPr/>
        </p:nvSpPr>
        <p:spPr bwMode="auto">
          <a:xfrm rot="5400000">
            <a:off x="2878088" y="2383160"/>
            <a:ext cx="216024" cy="173164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691680" y="566124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能被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整除的数的特点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91680" y="6237312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能被</a:t>
            </a:r>
            <a:r>
              <a:rPr lang="en-US" altLang="zh-CN" sz="2000" dirty="0" smtClean="0">
                <a:solidFill>
                  <a:srgbClr val="FF0000"/>
                </a:solidFill>
              </a:rPr>
              <a:t>4,5,7,8,9,10,11</a:t>
            </a:r>
            <a:r>
              <a:rPr lang="zh-CN" altLang="en-US" sz="2000" dirty="0" smtClean="0">
                <a:solidFill>
                  <a:srgbClr val="FF0000"/>
                </a:solidFill>
              </a:rPr>
              <a:t>整除的数的特点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4" name="AutoShape 107"/>
          <p:cNvSpPr>
            <a:spLocks/>
          </p:cNvSpPr>
          <p:nvPr/>
        </p:nvSpPr>
        <p:spPr bwMode="auto">
          <a:xfrm>
            <a:off x="1475656" y="5229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35"/>
          <p:cNvSpPr>
            <a:spLocks noChangeShapeType="1"/>
          </p:cNvSpPr>
          <p:nvPr/>
        </p:nvSpPr>
        <p:spPr bwMode="auto">
          <a:xfrm>
            <a:off x="827584" y="2492896"/>
            <a:ext cx="0" cy="33843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36"/>
          <p:cNvSpPr>
            <a:spLocks noChangeShapeType="1"/>
          </p:cNvSpPr>
          <p:nvPr/>
        </p:nvSpPr>
        <p:spPr bwMode="auto">
          <a:xfrm>
            <a:off x="827584" y="5877272"/>
            <a:ext cx="6480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508104" y="472514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偶数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08104" y="544522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奇数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9" name="Line 119"/>
          <p:cNvSpPr>
            <a:spLocks noChangeShapeType="1"/>
          </p:cNvSpPr>
          <p:nvPr/>
        </p:nvSpPr>
        <p:spPr bwMode="auto">
          <a:xfrm>
            <a:off x="4355976" y="5373216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AutoShape 107"/>
          <p:cNvSpPr>
            <a:spLocks/>
          </p:cNvSpPr>
          <p:nvPr/>
        </p:nvSpPr>
        <p:spPr bwMode="auto">
          <a:xfrm>
            <a:off x="5508104" y="4865712"/>
            <a:ext cx="216024" cy="101156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09" name="Picture 1" descr="C:\Program Files\Microsoft Office\MEDIA\CAGCAT10\j028592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788" y="5030788"/>
            <a:ext cx="1827212" cy="1827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6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2" grpId="0"/>
      <p:bldP spid="64" grpId="0" animBg="1"/>
      <p:bldP spid="65" grpId="0" animBg="1"/>
      <p:bldP spid="66" grpId="0" animBg="1"/>
      <p:bldP spid="67" grpId="0"/>
      <p:bldP spid="68" grpId="0"/>
      <p:bldP spid="69" grpId="0" animBg="1"/>
      <p:bldP spid="7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zh-CN" dirty="0" smtClean="0"/>
              <a:t>如果四个互不相同的整数</a:t>
            </a:r>
            <a:r>
              <a:rPr lang="en-US" altLang="zh-CN" dirty="0" smtClean="0"/>
              <a:t>m</a:t>
            </a:r>
            <a:r>
              <a:rPr lang="zh-CN" altLang="zh-CN" dirty="0" smtClean="0"/>
              <a:t>，</a:t>
            </a:r>
            <a:r>
              <a:rPr lang="en-US" altLang="zh-CN" dirty="0" smtClean="0"/>
              <a:t>n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</a:t>
            </a:r>
            <a:r>
              <a:rPr lang="zh-CN" altLang="zh-CN" dirty="0" smtClean="0"/>
              <a:t>，</a:t>
            </a:r>
            <a:r>
              <a:rPr lang="en-US" altLang="zh-CN" dirty="0" smtClean="0"/>
              <a:t>q</a:t>
            </a:r>
            <a:r>
              <a:rPr lang="zh-CN" altLang="zh-CN" dirty="0" smtClean="0"/>
              <a:t>满足（</a:t>
            </a:r>
            <a:r>
              <a:rPr lang="en-US" altLang="zh-CN" dirty="0" smtClean="0"/>
              <a:t>9+m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9+n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9+p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9+q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=9</a:t>
            </a:r>
            <a:r>
              <a:rPr lang="zh-CN" altLang="zh-CN" dirty="0" smtClean="0"/>
              <a:t>，那么</a:t>
            </a:r>
            <a:r>
              <a:rPr lang="en-US" altLang="zh-CN" dirty="0" err="1" smtClean="0"/>
              <a:t>m+n+p+q</a:t>
            </a:r>
            <a:r>
              <a:rPr lang="en-US" altLang="zh-CN" dirty="0" smtClean="0"/>
              <a:t>=</a:t>
            </a:r>
            <a:r>
              <a:rPr lang="en-US" altLang="zh-CN" u="sng" dirty="0" smtClean="0"/>
              <a:t> </a:t>
            </a:r>
            <a:r>
              <a:rPr lang="zh-CN" altLang="en-US" u="sng" dirty="0" smtClean="0"/>
              <a:t>？</a:t>
            </a:r>
            <a:endParaRPr lang="en-US" altLang="zh-CN" u="sng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等式右边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，左边是四个互不相同的整数的乘积，那么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可以写成哪四个互不相同的整数的乘积呢？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013176"/>
            <a:ext cx="727280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9=1x(-1)x3x(-3),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589240"/>
            <a:ext cx="734481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设 </a:t>
            </a:r>
            <a:r>
              <a:rPr lang="en-US" altLang="zh-CN" sz="3200" dirty="0" smtClean="0"/>
              <a:t>9+m=1, 9+n=-1, 9+p=3, 9+q=-3, </a:t>
            </a:r>
            <a:r>
              <a:rPr lang="zh-CN" altLang="en-US" sz="3200" dirty="0" smtClean="0"/>
              <a:t>四个式子相加，得到</a:t>
            </a:r>
            <a:r>
              <a:rPr lang="en-US" altLang="zh-CN" sz="3200" dirty="0" err="1" smtClean="0"/>
              <a:t>m+n+p+q</a:t>
            </a:r>
            <a:r>
              <a:rPr lang="en-US" altLang="zh-CN" sz="3200" dirty="0" smtClean="0"/>
              <a:t>=-36 </a:t>
            </a:r>
            <a:endParaRPr lang="zh-CN" altLang="en-US" sz="3200" dirty="0"/>
          </a:p>
        </p:txBody>
      </p:sp>
      <p:pic>
        <p:nvPicPr>
          <p:cNvPr id="41985" name="Picture 1" descr="C:\Program Files\Microsoft Office\MEDIA\CAGCAT10\j030148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0648"/>
            <a:ext cx="1798638" cy="1338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以内同时被</a:t>
            </a:r>
            <a:r>
              <a:rPr lang="en-US" altLang="zh-CN" dirty="0" smtClean="0"/>
              <a:t>2,3,5</a:t>
            </a:r>
            <a:r>
              <a:rPr lang="zh-CN" altLang="zh-CN" dirty="0" smtClean="0"/>
              <a:t>整除的正整数有多少个？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以内同时被</a:t>
            </a:r>
            <a:r>
              <a:rPr lang="en-US" altLang="zh-CN" dirty="0" smtClean="0"/>
              <a:t>3,4,5,6</a:t>
            </a:r>
            <a:r>
              <a:rPr lang="zh-CN" altLang="zh-CN" dirty="0" smtClean="0"/>
              <a:t>整除的正整数个数？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501008"/>
            <a:ext cx="75608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因为</a:t>
            </a:r>
            <a:r>
              <a:rPr lang="en-US" altLang="zh-CN" sz="3200" dirty="0" smtClean="0"/>
              <a:t>(2,3,5)=1, [2,3,5]=30, 100/30=3…10, </a:t>
            </a:r>
            <a:r>
              <a:rPr lang="zh-CN" altLang="en-US" sz="3200" dirty="0" smtClean="0"/>
              <a:t>所以有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个，分别是</a:t>
            </a:r>
            <a:r>
              <a:rPr lang="en-US" altLang="zh-CN" sz="3200" dirty="0" smtClean="0"/>
              <a:t>30,60,90.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725144"/>
            <a:ext cx="75608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(3,4,5,6)=1, [3,4,5,6]=60, 1000/60=16…40, </a:t>
            </a:r>
            <a:r>
              <a:rPr lang="zh-CN" altLang="en-US" sz="3200" dirty="0" smtClean="0"/>
              <a:t>所以有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个。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zh-CN" altLang="zh-CN" dirty="0" smtClean="0"/>
              <a:t>证明：形如</a:t>
            </a:r>
            <a:r>
              <a:rPr lang="en-US" altLang="zh-CN" dirty="0" smtClean="0"/>
              <a:t>              </a:t>
            </a:r>
            <a:r>
              <a:rPr lang="zh-CN" altLang="zh-CN" dirty="0" smtClean="0"/>
              <a:t>的六位数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a≠0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一定被</a:t>
            </a:r>
            <a:r>
              <a:rPr lang="en-US" altLang="zh-CN" dirty="0" smtClean="0"/>
              <a:t>7,11,13</a:t>
            </a:r>
            <a:r>
              <a:rPr lang="zh-CN" altLang="zh-CN" dirty="0" smtClean="0"/>
              <a:t>整除。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1556792"/>
          <a:ext cx="1255762" cy="547383"/>
        </p:xfrm>
        <a:graphic>
          <a:graphicData uri="http://schemas.openxmlformats.org/presentationml/2006/ole">
            <p:oleObj spid="_x0000_s32770" name="Equation" r:id="rId3" imgW="495000" imgH="215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852936"/>
            <a:ext cx="770485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证明：显然已知六位数的奇数位数字之和等于偶数位数字之和，根据被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整除的规律，知道能被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整除。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365104"/>
            <a:ext cx="770485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将六位数化为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进制数，</a:t>
            </a:r>
            <a:endParaRPr lang="zh-CN" altLang="en-US" sz="32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600" y="5013175"/>
          <a:ext cx="7488832" cy="673599"/>
        </p:xfrm>
        <a:graphic>
          <a:graphicData uri="http://schemas.openxmlformats.org/presentationml/2006/ole">
            <p:oleObj spid="_x0000_s32771" name="Equation" r:id="rId4" imgW="2400120" imgH="2156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5805264"/>
            <a:ext cx="763284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1001=7x11x13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/>
          <a:lstStyle/>
          <a:p>
            <a:r>
              <a:rPr lang="zh-CN" altLang="zh-CN" dirty="0" smtClean="0"/>
              <a:t>设五位数</a:t>
            </a:r>
            <a:r>
              <a:rPr lang="en-US" altLang="zh-CN" dirty="0" smtClean="0"/>
              <a:t>               </a:t>
            </a:r>
            <a:r>
              <a:rPr lang="zh-CN" altLang="zh-CN" dirty="0" smtClean="0"/>
              <a:t>被</a:t>
            </a:r>
            <a:r>
              <a:rPr lang="en-US" altLang="zh-CN" dirty="0" smtClean="0"/>
              <a:t>72</a:t>
            </a:r>
            <a:r>
              <a:rPr lang="zh-CN" altLang="zh-CN" dirty="0" smtClean="0"/>
              <a:t>整除，求数字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</a:t>
            </a:r>
            <a:r>
              <a:rPr lang="en-US" altLang="zh-CN" dirty="0" smtClean="0"/>
              <a:t>y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5776" y="1484785"/>
          <a:ext cx="1224136" cy="728816"/>
        </p:xfrm>
        <a:graphic>
          <a:graphicData uri="http://schemas.openxmlformats.org/presentationml/2006/ole">
            <p:oleObj spid="_x0000_s33794" name="Equation" r:id="rId4" imgW="44424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2564904"/>
            <a:ext cx="381642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72=8x9,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140968"/>
            <a:ext cx="741682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补充被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整除的规律：末尾三位数能被</a:t>
            </a:r>
            <a:r>
              <a:rPr lang="en-US" altLang="zh-CN" sz="3200" dirty="0" smtClean="0"/>
              <a:t>8 </a:t>
            </a:r>
            <a:r>
              <a:rPr lang="zh-CN" altLang="en-US" sz="3200" dirty="0" smtClean="0"/>
              <a:t>整除。简单演算，不难得出</a:t>
            </a:r>
            <a:r>
              <a:rPr lang="en-US" altLang="zh-CN" sz="3200" dirty="0" smtClean="0"/>
              <a:t>y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25144"/>
            <a:ext cx="741682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被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整除规律是各位数字之和被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整除，即</a:t>
            </a:r>
            <a:r>
              <a:rPr lang="en-US" altLang="zh-CN" sz="3200" dirty="0" smtClean="0"/>
              <a:t>x+6+7+9+y=x+24, 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0&lt;x≤9, </a:t>
            </a:r>
            <a:r>
              <a:rPr lang="zh-CN" altLang="en-US" sz="3200" dirty="0" smtClean="0"/>
              <a:t>故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149080"/>
            <a:ext cx="388843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y=2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805264"/>
            <a:ext cx="39604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x=3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求余数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1396752"/>
          </a:xfrm>
        </p:spPr>
        <p:txBody>
          <a:bodyPr/>
          <a:lstStyle/>
          <a:p>
            <a:r>
              <a:rPr lang="zh-CN" altLang="zh-CN" dirty="0" smtClean="0"/>
              <a:t>令</a:t>
            </a:r>
            <a:r>
              <a:rPr lang="en-US" altLang="zh-CN" dirty="0" smtClean="0"/>
              <a:t>N= 19991999……1999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1999</a:t>
            </a:r>
            <a:r>
              <a:rPr lang="zh-CN" altLang="zh-CN" dirty="0" smtClean="0"/>
              <a:t>个</a:t>
            </a:r>
            <a:r>
              <a:rPr lang="en-US" altLang="zh-CN" dirty="0" smtClean="0"/>
              <a:t>1999</a:t>
            </a:r>
            <a:r>
              <a:rPr lang="zh-CN" altLang="zh-CN" dirty="0" smtClean="0"/>
              <a:t>连写）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求</a:t>
            </a:r>
            <a:r>
              <a:rPr lang="en-US" altLang="zh-CN" dirty="0" smtClean="0"/>
              <a:t>N</a:t>
            </a:r>
            <a:r>
              <a:rPr lang="zh-CN" altLang="zh-CN" dirty="0" smtClean="0"/>
              <a:t>被</a:t>
            </a:r>
            <a:r>
              <a:rPr lang="en-US" altLang="zh-CN" dirty="0" smtClean="0"/>
              <a:t>11</a:t>
            </a:r>
            <a:r>
              <a:rPr lang="zh-CN" altLang="zh-CN" dirty="0" smtClean="0"/>
              <a:t>除，所得的余数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 </a:t>
            </a:r>
            <a:r>
              <a:rPr lang="zh-CN" altLang="en-US" sz="3200" dirty="0" smtClean="0"/>
              <a:t>的奇数位数字和</a:t>
            </a:r>
            <a:r>
              <a:rPr lang="en-US" altLang="zh-CN" sz="3200" dirty="0" smtClean="0"/>
              <a:t>=(9+9)x1999, </a:t>
            </a:r>
            <a:r>
              <a:rPr lang="zh-CN" altLang="en-US" sz="3200" dirty="0" smtClean="0"/>
              <a:t>偶数位数字和</a:t>
            </a:r>
            <a:r>
              <a:rPr lang="en-US" altLang="zh-CN" sz="3200" dirty="0" smtClean="0"/>
              <a:t>=(1+9)x1999, </a:t>
            </a:r>
            <a:r>
              <a:rPr lang="zh-CN" altLang="en-US" sz="3200" dirty="0" smtClean="0"/>
              <a:t>差</a:t>
            </a:r>
            <a:r>
              <a:rPr lang="en-US" altLang="zh-CN" sz="3200" dirty="0" smtClean="0"/>
              <a:t>=8x1999 ≡ 9(mod 11)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388843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故 </a:t>
            </a:r>
            <a:r>
              <a:rPr lang="en-US" altLang="zh-CN" sz="3200" dirty="0" smtClean="0"/>
              <a:t>N ≡ 9(mod 11)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7704856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证明：作</a:t>
            </a:r>
            <a:r>
              <a:rPr lang="en-US" altLang="zh-CN" sz="3200" dirty="0" smtClean="0"/>
              <a:t>N-9=19991999…1990</a:t>
            </a:r>
            <a:r>
              <a:rPr lang="zh-CN" altLang="en-US" sz="3200" dirty="0" smtClean="0"/>
              <a:t>，其奇数位数字和</a:t>
            </a:r>
            <a:r>
              <a:rPr lang="en-US" altLang="zh-CN" sz="3200" dirty="0" smtClean="0"/>
              <a:t>=(9+9)x1999-9, </a:t>
            </a:r>
            <a:r>
              <a:rPr lang="zh-CN" altLang="en-US" sz="3200" dirty="0" smtClean="0"/>
              <a:t>偶数位数字和</a:t>
            </a:r>
            <a:r>
              <a:rPr lang="en-US" altLang="zh-CN" sz="3200" dirty="0" smtClean="0"/>
              <a:t>=(1+9)x1999, </a:t>
            </a:r>
            <a:r>
              <a:rPr lang="zh-CN" altLang="en-US" sz="3200" dirty="0" smtClean="0"/>
              <a:t>差</a:t>
            </a:r>
            <a:r>
              <a:rPr lang="en-US" altLang="zh-CN" sz="3200" dirty="0" smtClean="0"/>
              <a:t>=8x1999-9=15983=1453x11 ≡ 0(mod 11)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【</a:t>
            </a:r>
            <a:r>
              <a:rPr lang="zh-CN" altLang="en-US" sz="3200" dirty="0" smtClean="0"/>
              <a:t>同余定理</a:t>
            </a:r>
            <a:r>
              <a:rPr lang="en-US" altLang="zh-CN" sz="3200" dirty="0" smtClean="0"/>
              <a:t>】</a:t>
            </a:r>
          </a:p>
          <a:p>
            <a:r>
              <a:rPr lang="zh-CN" altLang="en-US" sz="3200" dirty="0" smtClean="0"/>
              <a:t>所以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 ≡ 9(mod 11)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zh-CN" altLang="zh-CN" dirty="0" smtClean="0"/>
              <a:t>有</a:t>
            </a:r>
            <a:r>
              <a:rPr lang="en-US" altLang="zh-CN" dirty="0" smtClean="0"/>
              <a:t>200</a:t>
            </a:r>
            <a:r>
              <a:rPr lang="zh-CN" altLang="zh-CN" dirty="0" smtClean="0"/>
              <a:t>多本书，如果</a:t>
            </a:r>
            <a:r>
              <a:rPr lang="en-US" altLang="zh-CN" dirty="0" smtClean="0"/>
              <a:t>7</a:t>
            </a:r>
            <a:r>
              <a:rPr lang="zh-CN" altLang="zh-CN" dirty="0" smtClean="0"/>
              <a:t>本</a:t>
            </a:r>
            <a:r>
              <a:rPr lang="en-US" altLang="zh-CN" dirty="0" smtClean="0"/>
              <a:t>7</a:t>
            </a:r>
            <a:r>
              <a:rPr lang="zh-CN" altLang="zh-CN" dirty="0" smtClean="0"/>
              <a:t>本的搬，则余</a:t>
            </a:r>
            <a:r>
              <a:rPr lang="en-US" altLang="zh-CN" dirty="0" smtClean="0"/>
              <a:t>5</a:t>
            </a:r>
            <a:r>
              <a:rPr lang="zh-CN" altLang="zh-CN" dirty="0" smtClean="0"/>
              <a:t>本，如果</a:t>
            </a:r>
            <a:r>
              <a:rPr lang="en-US" altLang="zh-CN" dirty="0" smtClean="0"/>
              <a:t>9</a:t>
            </a:r>
            <a:r>
              <a:rPr lang="zh-CN" altLang="zh-CN" dirty="0" smtClean="0"/>
              <a:t>本</a:t>
            </a:r>
            <a:r>
              <a:rPr lang="en-US" altLang="zh-CN" dirty="0" smtClean="0"/>
              <a:t>9</a:t>
            </a:r>
            <a:r>
              <a:rPr lang="zh-CN" altLang="zh-CN" dirty="0" smtClean="0"/>
              <a:t>本的搬，则少</a:t>
            </a:r>
            <a:r>
              <a:rPr lang="en-US" altLang="zh-CN" dirty="0" smtClean="0"/>
              <a:t>2</a:t>
            </a:r>
            <a:r>
              <a:rPr lang="zh-CN" altLang="zh-CN" dirty="0" smtClean="0"/>
              <a:t>本，问有多少本书？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924944"/>
            <a:ext cx="75608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解：如果增加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本，则正好是</a:t>
            </a:r>
            <a:r>
              <a:rPr lang="en-US" altLang="zh-CN" sz="3200" dirty="0" smtClean="0"/>
              <a:t>7,9</a:t>
            </a:r>
            <a:r>
              <a:rPr lang="zh-CN" altLang="en-US" sz="3200" dirty="0" smtClean="0"/>
              <a:t>的倍数。设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本书，则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388843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 ≡ 5(mod 7)</a:t>
            </a:r>
          </a:p>
          <a:p>
            <a:r>
              <a:rPr lang="en-US" altLang="zh-CN" sz="3200" dirty="0" smtClean="0"/>
              <a:t>x ≡ 7(mod 9)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4005064"/>
            <a:ext cx="367240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 +2≡ 0(mod 7)</a:t>
            </a:r>
          </a:p>
          <a:p>
            <a:r>
              <a:rPr lang="en-US" altLang="zh-CN" sz="3200" dirty="0" smtClean="0"/>
              <a:t>x +2≡ 0(mod 9)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085184"/>
            <a:ext cx="75608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 +2=7x9n=63n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为整数</a:t>
            </a:r>
            <a:endParaRPr lang="en-US" altLang="zh-CN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5661248"/>
            <a:ext cx="75608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因为</a:t>
            </a:r>
            <a:r>
              <a:rPr lang="en-US" altLang="zh-CN" sz="3200" dirty="0" smtClean="0"/>
              <a:t>300&gt;x&gt;200</a:t>
            </a:r>
            <a:r>
              <a:rPr lang="zh-CN" altLang="en-US" sz="3200" dirty="0" smtClean="0"/>
              <a:t>，所以</a:t>
            </a:r>
            <a:r>
              <a:rPr lang="en-US" altLang="zh-CN" sz="3200" dirty="0" smtClean="0"/>
              <a:t>n=4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x=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250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zh-CN" dirty="0" smtClean="0"/>
              <a:t>给你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4</a:t>
            </a:r>
            <a:r>
              <a:rPr lang="zh-CN" altLang="zh-CN" dirty="0" smtClean="0"/>
              <a:t>，</a:t>
            </a:r>
            <a:r>
              <a:rPr lang="en-US" altLang="zh-CN" dirty="0" smtClean="0"/>
              <a:t>5</a:t>
            </a:r>
            <a:r>
              <a:rPr lang="zh-CN" altLang="zh-CN" dirty="0" smtClean="0"/>
              <a:t>，</a:t>
            </a:r>
            <a:r>
              <a:rPr lang="en-US" altLang="zh-CN" dirty="0" smtClean="0"/>
              <a:t>6</a:t>
            </a:r>
            <a:r>
              <a:rPr lang="zh-CN" altLang="zh-CN" dirty="0" smtClean="0"/>
              <a:t>，</a:t>
            </a:r>
            <a:r>
              <a:rPr lang="en-US" altLang="zh-CN" dirty="0" smtClean="0"/>
              <a:t>7</a:t>
            </a:r>
            <a:r>
              <a:rPr lang="zh-CN" altLang="zh-CN" dirty="0" smtClean="0"/>
              <a:t>可以组成几个能被</a:t>
            </a:r>
            <a:r>
              <a:rPr lang="en-US" altLang="zh-CN" dirty="0" smtClean="0"/>
              <a:t>4</a:t>
            </a:r>
            <a:r>
              <a:rPr lang="zh-CN" altLang="zh-CN" dirty="0" smtClean="0"/>
              <a:t>整除的三位数（没有重复数字）？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84887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解：被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整除的规律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末尾两位是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的倍数。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0,4,5,6,7</a:t>
            </a:r>
            <a:r>
              <a:rPr lang="zh-CN" altLang="en-US" sz="3200" dirty="0" smtClean="0"/>
              <a:t>中取两位，是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的倍数，有</a:t>
            </a:r>
            <a:r>
              <a:rPr lang="en-US" altLang="zh-CN" sz="3200" dirty="0" smtClean="0"/>
              <a:t>40,60,04,56,64,76  </a:t>
            </a:r>
            <a:r>
              <a:rPr lang="zh-CN" altLang="en-US" sz="3200" dirty="0" smtClean="0"/>
              <a:t>一共有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个。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509120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个数字中，先取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个组成末尾，还剩下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个，故共有</a:t>
            </a:r>
            <a:r>
              <a:rPr lang="en-US" altLang="zh-CN" sz="3200" dirty="0" smtClean="0"/>
              <a:t>6x3=18</a:t>
            </a:r>
            <a:r>
              <a:rPr lang="zh-CN" altLang="en-US" sz="3200" dirty="0" smtClean="0"/>
              <a:t>个数；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5517232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但是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位数的百位不能为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，这样的数有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个，故共有</a:t>
            </a:r>
            <a:r>
              <a:rPr lang="en-US" altLang="zh-CN" sz="3200" dirty="0" smtClean="0"/>
              <a:t>6x3-3=18-3=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3200" dirty="0" smtClean="0"/>
              <a:t>个数。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zh-CN" altLang="zh-CN" dirty="0" smtClean="0"/>
              <a:t>能同时被</a:t>
            </a: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</a:t>
            </a:r>
            <a:r>
              <a:rPr lang="zh-CN" altLang="zh-CN" dirty="0" smtClean="0"/>
              <a:t>整除的最大四位数是</a:t>
            </a:r>
            <a:r>
              <a:rPr lang="en-US" altLang="zh-CN" dirty="0" smtClean="0"/>
              <a:t>(      ),</a:t>
            </a:r>
            <a:r>
              <a:rPr lang="zh-CN" altLang="zh-CN" dirty="0" smtClean="0"/>
              <a:t>把它分解</a:t>
            </a:r>
            <a:r>
              <a:rPr lang="zh-CN" altLang="en-US" dirty="0" smtClean="0"/>
              <a:t>素</a:t>
            </a:r>
            <a:r>
              <a:rPr lang="zh-CN" altLang="zh-CN" dirty="0" smtClean="0"/>
              <a:t>因数是</a:t>
            </a:r>
            <a:r>
              <a:rPr lang="en-US" altLang="zh-CN" dirty="0" smtClean="0"/>
              <a:t>(         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784887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</a:t>
            </a:r>
            <a:r>
              <a:rPr lang="en-US" altLang="zh-CN" sz="3200" dirty="0" smtClean="0"/>
              <a:t>[2,3,5]=30, 10000/30=333…10,</a:t>
            </a:r>
          </a:p>
          <a:p>
            <a:r>
              <a:rPr lang="zh-CN" altLang="en-US" sz="3200" dirty="0" smtClean="0"/>
              <a:t>故最大四位数为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333x30=9990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分解素因数为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2x3</a:t>
            </a:r>
            <a:r>
              <a:rPr lang="en-US" altLang="zh-CN" sz="3200" b="1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x5x37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因数个数求解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CN" altLang="zh-CN" dirty="0" smtClean="0"/>
              <a:t>整数</a:t>
            </a:r>
            <a:r>
              <a:rPr lang="en-US" altLang="zh-CN" dirty="0" smtClean="0"/>
              <a:t>2012</a:t>
            </a:r>
            <a:r>
              <a:rPr lang="zh-CN" altLang="zh-CN" dirty="0" smtClean="0"/>
              <a:t>能被多少个不同的自然数整除？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564904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</a:t>
            </a:r>
            <a:r>
              <a:rPr lang="en-US" altLang="zh-CN" sz="3200" dirty="0" smtClean="0"/>
              <a:t>2012</a:t>
            </a:r>
            <a:r>
              <a:rPr lang="zh-CN" altLang="en-US" sz="3200" dirty="0" smtClean="0"/>
              <a:t>分解素因数为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x503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故</a:t>
            </a:r>
            <a:r>
              <a:rPr lang="en-US" altLang="zh-CN" sz="3200" dirty="0" smtClean="0"/>
              <a:t>2012</a:t>
            </a:r>
            <a:r>
              <a:rPr lang="zh-CN" altLang="en-US" sz="3200" dirty="0" smtClean="0"/>
              <a:t>的因数个数为 （</a:t>
            </a:r>
            <a:r>
              <a:rPr lang="en-US" altLang="zh-CN" sz="3200" dirty="0" smtClean="0"/>
              <a:t>2+1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1+1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它们是</a:t>
            </a:r>
            <a:r>
              <a:rPr lang="en-US" altLang="zh-CN" sz="3200" dirty="0" smtClean="0"/>
              <a:t>1,2,4,503,1006,2012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009900"/>
                </a:solidFill>
              </a:rPr>
              <a:t> </a:t>
            </a:r>
            <a:r>
              <a:rPr lang="zh-CN" altLang="en-US" sz="3600" b="1" smtClean="0">
                <a:solidFill>
                  <a:srgbClr val="009900"/>
                </a:solidFill>
              </a:rPr>
              <a:t>问题</a:t>
            </a:r>
            <a:r>
              <a:rPr lang="en-US" altLang="zh-CN" sz="3600" b="1" smtClean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267200" cy="4191000"/>
          </a:xfrm>
        </p:spPr>
        <p:txBody>
          <a:bodyPr/>
          <a:lstStyle/>
          <a:p>
            <a:pPr mar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A8"/>
                </a:solidFill>
              </a:rPr>
              <a:t>有多少个自然数呢？</a:t>
            </a:r>
            <a:endParaRPr lang="en-US" altLang="zh-CN" sz="2800" b="1" dirty="0" smtClean="0">
              <a:solidFill>
                <a:srgbClr val="0000A8"/>
              </a:solidFill>
            </a:endParaRP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A8"/>
                </a:solidFill>
              </a:rPr>
              <a:t>是否有最小的自然数</a:t>
            </a:r>
            <a:r>
              <a:rPr lang="en-US" altLang="zh-CN" sz="2800" b="1" dirty="0" smtClean="0">
                <a:solidFill>
                  <a:srgbClr val="0000A8"/>
                </a:solidFill>
              </a:rPr>
              <a:t>?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A8"/>
                </a:solidFill>
              </a:rPr>
              <a:t>多少个整数呢？</a:t>
            </a:r>
            <a:endParaRPr lang="en-US" altLang="zh-CN" sz="2800" b="1" dirty="0" smtClean="0">
              <a:solidFill>
                <a:srgbClr val="0000A8"/>
              </a:solidFill>
            </a:endParaRP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A8"/>
                </a:solidFill>
              </a:rPr>
              <a:t>是否有最大的整数</a:t>
            </a:r>
            <a:r>
              <a:rPr lang="en-US" altLang="zh-CN" sz="2800" b="1" dirty="0" smtClean="0">
                <a:solidFill>
                  <a:srgbClr val="0000A8"/>
                </a:solidFill>
              </a:rPr>
              <a:t>?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A8"/>
                </a:solidFill>
              </a:rPr>
              <a:t>有最小的正整数？</a:t>
            </a:r>
            <a:endParaRPr lang="en-US" altLang="zh-CN" sz="2800" b="1" dirty="0" smtClean="0">
              <a:solidFill>
                <a:srgbClr val="0000A8"/>
              </a:solidFill>
            </a:endParaRP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00A8"/>
                </a:solidFill>
              </a:rPr>
              <a:t>有最大的负整数？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800" b="1" dirty="0" smtClean="0">
              <a:solidFill>
                <a:srgbClr val="0000A8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800" b="1" dirty="0" smtClean="0">
              <a:solidFill>
                <a:srgbClr val="0000A8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800" b="1" dirty="0" smtClean="0">
              <a:solidFill>
                <a:srgbClr val="0000A8"/>
              </a:solidFill>
            </a:endParaRP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4718050" y="1752600"/>
            <a:ext cx="1112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无数个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724400" y="23622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有，是零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724400" y="3048000"/>
            <a:ext cx="1112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无数个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759325" y="3657600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没有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724400" y="4324350"/>
            <a:ext cx="1284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有，是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724400" y="5010150"/>
            <a:ext cx="1471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有，是 </a:t>
            </a:r>
            <a:r>
              <a:rPr lang="en-US" altLang="zh-CN" sz="2400" b="1">
                <a:solidFill>
                  <a:srgbClr val="FF0000"/>
                </a:solidFill>
              </a:rPr>
              <a:t>-1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/>
      <p:bldP spid="17" grpId="0"/>
      <p:bldP spid="19" grpId="0"/>
      <p:bldP spid="20" grpId="0"/>
      <p:bldP spid="21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综合题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676671"/>
          </a:xfrm>
        </p:spPr>
        <p:txBody>
          <a:bodyPr/>
          <a:lstStyle/>
          <a:p>
            <a:r>
              <a:rPr lang="zh-CN" altLang="zh-CN" dirty="0" smtClean="0"/>
              <a:t>有多少个自然数除</a:t>
            </a:r>
            <a:r>
              <a:rPr lang="en-US" altLang="zh-CN" dirty="0" smtClean="0"/>
              <a:t>200</a:t>
            </a:r>
            <a:r>
              <a:rPr lang="zh-CN" altLang="zh-CN" dirty="0" smtClean="0"/>
              <a:t>，余数为</a:t>
            </a:r>
            <a:r>
              <a:rPr lang="en-US" altLang="zh-CN" dirty="0" smtClean="0"/>
              <a:t>8</a:t>
            </a:r>
            <a:r>
              <a:rPr lang="zh-CN" altLang="zh-CN" dirty="0" smtClean="0"/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01415"/>
            <a:ext cx="849694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</a:t>
            </a:r>
            <a:r>
              <a:rPr lang="zh-CN" altLang="zh-CN" sz="3200" dirty="0" smtClean="0"/>
              <a:t>设</a:t>
            </a:r>
            <a:r>
              <a:rPr lang="en-US" altLang="zh-CN" sz="3200" dirty="0" smtClean="0"/>
              <a:t>n</a:t>
            </a:r>
            <a:r>
              <a:rPr lang="zh-CN" altLang="zh-CN" sz="3200" dirty="0" smtClean="0"/>
              <a:t>为满足题意的自然数，</a:t>
            </a:r>
            <a:r>
              <a:rPr lang="zh-CN" altLang="en-US" sz="3200" dirty="0" smtClean="0"/>
              <a:t>即</a:t>
            </a:r>
            <a:r>
              <a:rPr lang="en-US" altLang="zh-CN" sz="3200" dirty="0" smtClean="0"/>
              <a:t>200</a:t>
            </a:r>
            <a:r>
              <a:rPr lang="zh-CN" altLang="en-US" sz="3200" dirty="0" smtClean="0"/>
              <a:t>除以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，余数为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2881535"/>
            <a:ext cx="849694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则存在一个数</a:t>
            </a:r>
            <a:r>
              <a:rPr lang="en-US" altLang="zh-CN" sz="3200" b="1" dirty="0" smtClean="0"/>
              <a:t>p</a:t>
            </a:r>
            <a:r>
              <a:rPr lang="zh-CN" altLang="zh-CN" sz="3200" b="1" dirty="0" smtClean="0"/>
              <a:t>，使得</a:t>
            </a:r>
            <a:r>
              <a:rPr lang="en-US" altLang="zh-CN" sz="3200" b="1" dirty="0" smtClean="0"/>
              <a:t>200=nxp+8 </a:t>
            </a:r>
            <a:r>
              <a:rPr lang="zh-CN" altLang="zh-CN" sz="3200" b="1" dirty="0" smtClean="0"/>
              <a:t>（</a:t>
            </a:r>
            <a:r>
              <a:rPr lang="en-US" altLang="zh-CN" sz="3200" b="1" dirty="0" smtClean="0"/>
              <a:t>n&gt;8</a:t>
            </a:r>
            <a:r>
              <a:rPr lang="zh-CN" altLang="zh-CN" sz="3200" b="1" dirty="0" smtClean="0"/>
              <a:t>）</a:t>
            </a:r>
            <a:endParaRPr lang="en-US" altLang="zh-CN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528" y="3457599"/>
            <a:ext cx="849694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dirty="0" smtClean="0"/>
              <a:t>所以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np</a:t>
            </a:r>
            <a:r>
              <a:rPr lang="en-US" altLang="zh-CN" sz="3200" dirty="0" smtClean="0"/>
              <a:t>=192, </a:t>
            </a:r>
            <a:r>
              <a:rPr lang="zh-CN" altLang="zh-CN" sz="3200" dirty="0" smtClean="0"/>
              <a:t>因此</a:t>
            </a:r>
            <a:r>
              <a:rPr lang="en-US" altLang="zh-CN" sz="3200" dirty="0" smtClean="0"/>
              <a:t>n</a:t>
            </a:r>
            <a:r>
              <a:rPr lang="zh-CN" altLang="zh-CN" sz="3200" dirty="0" smtClean="0"/>
              <a:t>应该是</a:t>
            </a:r>
            <a:r>
              <a:rPr lang="en-US" altLang="zh-CN" sz="3200" dirty="0" smtClean="0"/>
              <a:t>192</a:t>
            </a:r>
            <a:r>
              <a:rPr lang="zh-CN" altLang="zh-CN" sz="3200" dirty="0" smtClean="0"/>
              <a:t>的约数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33663"/>
            <a:ext cx="8496944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原问题转化为求</a:t>
            </a:r>
            <a:r>
              <a:rPr lang="en-US" altLang="zh-CN" sz="3200" b="1" dirty="0" smtClean="0"/>
              <a:t>192</a:t>
            </a:r>
            <a:r>
              <a:rPr lang="zh-CN" altLang="zh-CN" sz="3200" b="1" dirty="0" smtClean="0"/>
              <a:t>的大于</a:t>
            </a:r>
            <a:r>
              <a:rPr lang="en-US" altLang="zh-CN" sz="3200" b="1" dirty="0" smtClean="0"/>
              <a:t>8</a:t>
            </a:r>
            <a:r>
              <a:rPr lang="zh-CN" altLang="zh-CN" sz="3200" b="1" dirty="0" smtClean="0"/>
              <a:t>的约数的个数。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4609727"/>
            <a:ext cx="8496944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dirty="0" smtClean="0"/>
              <a:t>因为</a:t>
            </a:r>
            <a:r>
              <a:rPr lang="en-US" altLang="zh-CN" sz="3200" dirty="0" smtClean="0"/>
              <a:t> 192 = 2</a:t>
            </a:r>
            <a:r>
              <a:rPr lang="en-US" altLang="zh-CN" sz="3200" baseline="30000" dirty="0" smtClean="0"/>
              <a:t>6</a:t>
            </a:r>
            <a:r>
              <a:rPr lang="en-US" altLang="zh-CN" sz="3200" dirty="0" smtClean="0"/>
              <a:t>X3</a:t>
            </a:r>
            <a:r>
              <a:rPr lang="zh-CN" altLang="zh-CN" sz="3200" dirty="0" smtClean="0"/>
              <a:t>，所以</a:t>
            </a:r>
            <a:r>
              <a:rPr lang="en-US" altLang="zh-CN" sz="3200" dirty="0" smtClean="0"/>
              <a:t>192</a:t>
            </a:r>
            <a:r>
              <a:rPr lang="zh-CN" altLang="zh-CN" sz="3200" dirty="0" smtClean="0"/>
              <a:t>的约数个数为</a:t>
            </a:r>
            <a:r>
              <a:rPr lang="en-US" altLang="zh-CN" sz="3200" dirty="0" smtClean="0"/>
              <a:t>(6+1)x(1+1)=14</a:t>
            </a:r>
            <a:r>
              <a:rPr lang="zh-CN" altLang="zh-CN" sz="3200" dirty="0" smtClean="0"/>
              <a:t>个。</a:t>
            </a:r>
          </a:p>
          <a:p>
            <a:r>
              <a:rPr lang="zh-CN" altLang="zh-CN" sz="3200" dirty="0" smtClean="0"/>
              <a:t>另外</a:t>
            </a:r>
            <a:r>
              <a:rPr lang="en-US" altLang="zh-CN" sz="3200" dirty="0" smtClean="0"/>
              <a:t>n&gt;8, </a:t>
            </a:r>
            <a:r>
              <a:rPr lang="zh-CN" altLang="zh-CN" sz="3200" dirty="0" smtClean="0"/>
              <a:t>故小于</a:t>
            </a:r>
            <a:r>
              <a:rPr lang="en-US" altLang="zh-CN" sz="3200" dirty="0" smtClean="0"/>
              <a:t>8</a:t>
            </a:r>
            <a:r>
              <a:rPr lang="zh-CN" altLang="zh-CN" sz="3200" dirty="0" smtClean="0"/>
              <a:t>的约数：</a:t>
            </a:r>
            <a:r>
              <a:rPr lang="en-US" altLang="zh-CN" sz="3200" dirty="0" smtClean="0"/>
              <a:t>1,2,3,4,6,8</a:t>
            </a:r>
            <a:r>
              <a:rPr lang="zh-CN" altLang="zh-CN" sz="3200" dirty="0" smtClean="0"/>
              <a:t>不符合要求，故符合题意的自然数共有</a:t>
            </a:r>
            <a:r>
              <a:rPr lang="en-US" altLang="zh-CN" sz="3200" dirty="0" smtClean="0"/>
              <a:t>14-6=8</a:t>
            </a:r>
            <a:r>
              <a:rPr lang="zh-CN" altLang="zh-CN" sz="3200" dirty="0" smtClean="0"/>
              <a:t>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Program Files\Microsoft Office\MEDIA\CAGCAT10\j021508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88840"/>
            <a:ext cx="1660525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3105472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A8"/>
                </a:solidFill>
              </a:rPr>
              <a:t>练一练</a:t>
            </a:r>
            <a:r>
              <a:rPr lang="zh-CN" altLang="en-US" dirty="0" smtClean="0">
                <a:solidFill>
                  <a:srgbClr val="0000A8"/>
                </a:solidFill>
              </a:rPr>
              <a:t>：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55576" y="1196752"/>
            <a:ext cx="77768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</a:t>
            </a:r>
            <a:r>
              <a:rPr lang="zh-CN" altLang="en-US" sz="2800" b="1" dirty="0"/>
              <a:t>从下列数中选择适当的数填入相应的圈内</a:t>
            </a:r>
          </a:p>
          <a:p>
            <a:endParaRPr lang="zh-CN" altLang="en-US" sz="2800" b="1" dirty="0"/>
          </a:p>
          <a:p>
            <a:r>
              <a:rPr lang="en-US" altLang="zh-CN" sz="2800" b="1" dirty="0"/>
              <a:t>12 ,   -7  ,  0  ,  0.4  ,  -23  ,       ,  91  ,   -8.75</a:t>
            </a:r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76200" y="4038600"/>
            <a:ext cx="2667000" cy="1219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/>
          </a:p>
        </p:txBody>
      </p:sp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12 , 91</a:t>
            </a:r>
          </a:p>
        </p:txBody>
      </p:sp>
      <p:sp>
        <p:nvSpPr>
          <p:cNvPr id="15366" name="Oval 10"/>
          <p:cNvSpPr>
            <a:spLocks noChangeArrowheads="1"/>
          </p:cNvSpPr>
          <p:nvPr/>
        </p:nvSpPr>
        <p:spPr bwMode="auto">
          <a:xfrm>
            <a:off x="3200400" y="4038600"/>
            <a:ext cx="2667000" cy="1219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/>
          </a:p>
        </p:txBody>
      </p:sp>
      <p:sp>
        <p:nvSpPr>
          <p:cNvPr id="15367" name="Oval 11"/>
          <p:cNvSpPr>
            <a:spLocks noChangeArrowheads="1"/>
          </p:cNvSpPr>
          <p:nvPr/>
        </p:nvSpPr>
        <p:spPr bwMode="auto">
          <a:xfrm>
            <a:off x="6324600" y="4038600"/>
            <a:ext cx="2667000" cy="1219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/>
          </a:p>
        </p:txBody>
      </p:sp>
      <p:sp>
        <p:nvSpPr>
          <p:cNvPr id="15368" name="Text Box 12"/>
          <p:cNvSpPr txBox="1">
            <a:spLocks noChangeArrowheads="1"/>
          </p:cNvSpPr>
          <p:nvPr/>
        </p:nvSpPr>
        <p:spPr bwMode="auto">
          <a:xfrm>
            <a:off x="685800" y="5334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正整数</a:t>
            </a:r>
          </a:p>
        </p:txBody>
      </p: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3886200" y="5334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负整数</a:t>
            </a:r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7331075" y="5334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整数</a:t>
            </a:r>
          </a:p>
        </p:txBody>
      </p:sp>
      <p:sp>
        <p:nvSpPr>
          <p:cNvPr id="442383" name="Text Box 15"/>
          <p:cNvSpPr txBox="1">
            <a:spLocks noChangeArrowheads="1"/>
          </p:cNvSpPr>
          <p:nvPr/>
        </p:nvSpPr>
        <p:spPr bwMode="auto">
          <a:xfrm>
            <a:off x="3962400" y="4419600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-7 , -23</a:t>
            </a:r>
          </a:p>
        </p:txBody>
      </p:sp>
      <p:sp>
        <p:nvSpPr>
          <p:cNvPr id="442385" name="Text Box 17"/>
          <p:cNvSpPr txBox="1">
            <a:spLocks noChangeArrowheads="1"/>
          </p:cNvSpPr>
          <p:nvPr/>
        </p:nvSpPr>
        <p:spPr bwMode="auto">
          <a:xfrm>
            <a:off x="6934200" y="4114800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12 , 91,</a:t>
            </a:r>
          </a:p>
        </p:txBody>
      </p:sp>
      <p:sp>
        <p:nvSpPr>
          <p:cNvPr id="442386" name="Text Box 18"/>
          <p:cNvSpPr txBox="1">
            <a:spLocks noChangeArrowheads="1"/>
          </p:cNvSpPr>
          <p:nvPr/>
        </p:nvSpPr>
        <p:spPr bwMode="auto">
          <a:xfrm>
            <a:off x="6934200" y="4495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-7 , -23,</a:t>
            </a:r>
          </a:p>
        </p:txBody>
      </p:sp>
      <p:sp>
        <p:nvSpPr>
          <p:cNvPr id="442387" name="Text Box 19"/>
          <p:cNvSpPr txBox="1">
            <a:spLocks noChangeArrowheads="1"/>
          </p:cNvSpPr>
          <p:nvPr/>
        </p:nvSpPr>
        <p:spPr bwMode="auto">
          <a:xfrm>
            <a:off x="7467600" y="4800600"/>
            <a:ext cx="367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44008" y="1844824"/>
            <a:ext cx="398462" cy="874713"/>
            <a:chOff x="2438" y="144"/>
            <a:chExt cx="251" cy="551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438" y="144"/>
              <a:ext cx="251" cy="551"/>
              <a:chOff x="2438" y="153"/>
              <a:chExt cx="251" cy="551"/>
            </a:xfrm>
          </p:grpSpPr>
          <p:sp>
            <p:nvSpPr>
              <p:cNvPr id="15378" name="Text Box 20"/>
              <p:cNvSpPr txBox="1">
                <a:spLocks noChangeArrowheads="1"/>
              </p:cNvSpPr>
              <p:nvPr/>
            </p:nvSpPr>
            <p:spPr bwMode="auto">
              <a:xfrm>
                <a:off x="2438" y="377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4</a:t>
                </a:r>
              </a:p>
            </p:txBody>
          </p:sp>
          <p:sp>
            <p:nvSpPr>
              <p:cNvPr id="15379" name="Text Box 22"/>
              <p:cNvSpPr txBox="1">
                <a:spLocks noChangeArrowheads="1"/>
              </p:cNvSpPr>
              <p:nvPr/>
            </p:nvSpPr>
            <p:spPr bwMode="auto">
              <a:xfrm>
                <a:off x="2448" y="153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3</a:t>
                </a:r>
              </a:p>
            </p:txBody>
          </p:sp>
        </p:grpSp>
        <p:sp>
          <p:nvSpPr>
            <p:cNvPr id="15377" name="Line 21"/>
            <p:cNvSpPr>
              <a:spLocks noChangeShapeType="1"/>
            </p:cNvSpPr>
            <p:nvPr/>
          </p:nvSpPr>
          <p:spPr bwMode="auto">
            <a:xfrm>
              <a:off x="2448" y="4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7" grpId="0"/>
      <p:bldP spid="442383" grpId="0"/>
      <p:bldP spid="442385" grpId="0"/>
      <p:bldP spid="442386" grpId="0"/>
      <p:bldP spid="4423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18" name="Picture 2" descr="小丽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16764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4419" name="Picture 3" descr="小杰举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941168"/>
            <a:ext cx="175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4420" name="Picture 4" descr="小明想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181600"/>
            <a:ext cx="1323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533400"/>
            <a:ext cx="1370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9900"/>
                </a:solidFill>
              </a:rPr>
              <a:t>思考</a:t>
            </a:r>
            <a:r>
              <a:rPr lang="en-US" altLang="zh-CN" sz="4000" b="1">
                <a:solidFill>
                  <a:srgbClr val="009900"/>
                </a:solidFill>
              </a:rPr>
              <a:t>: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83568" y="1196752"/>
            <a:ext cx="79928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1 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名学生参加夏令营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他们想分成人数相等的几个小组进行活动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可以怎样分</a:t>
            </a:r>
            <a:r>
              <a:rPr lang="en-US" altLang="zh-CN" sz="3200" b="1" dirty="0"/>
              <a:t>?</a:t>
            </a:r>
          </a:p>
        </p:txBody>
      </p:sp>
      <p:sp>
        <p:nvSpPr>
          <p:cNvPr id="444423" name="AutoShape 7"/>
          <p:cNvSpPr>
            <a:spLocks noChangeArrowheads="1"/>
          </p:cNvSpPr>
          <p:nvPr/>
        </p:nvSpPr>
        <p:spPr bwMode="auto">
          <a:xfrm>
            <a:off x="323528" y="2780928"/>
            <a:ext cx="2438400" cy="1219200"/>
          </a:xfrm>
          <a:prstGeom prst="wedgeEllipseCallout">
            <a:avLst>
              <a:gd name="adj1" fmla="val 25259"/>
              <a:gd name="adj2" fmla="val 2079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如果平均分成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  <a:r>
              <a:rPr lang="en-US" altLang="zh-CN" b="1" dirty="0">
                <a:solidFill>
                  <a:schemeClr val="bg1"/>
                </a:solidFill>
              </a:rPr>
              <a:t>,15÷3</a:t>
            </a:r>
            <a:r>
              <a:rPr lang="zh-CN" altLang="en-US" b="1" dirty="0">
                <a:solidFill>
                  <a:schemeClr val="bg1"/>
                </a:solidFill>
              </a:rPr>
              <a:t>＝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，每组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444424" name="AutoShape 8"/>
          <p:cNvSpPr>
            <a:spLocks noChangeArrowheads="1"/>
          </p:cNvSpPr>
          <p:nvPr/>
        </p:nvSpPr>
        <p:spPr bwMode="auto">
          <a:xfrm>
            <a:off x="2987824" y="2348880"/>
            <a:ext cx="2743200" cy="1524000"/>
          </a:xfrm>
          <a:prstGeom prst="cloudCallout">
            <a:avLst>
              <a:gd name="adj1" fmla="val 31657"/>
              <a:gd name="adj2" fmla="val 163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如果平均分成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组，</a:t>
            </a:r>
            <a:r>
              <a:rPr lang="en-US" altLang="zh-CN" b="1" dirty="0">
                <a:solidFill>
                  <a:schemeClr val="bg1"/>
                </a:solidFill>
              </a:rPr>
              <a:t>15÷5</a:t>
            </a:r>
            <a:r>
              <a:rPr lang="zh-CN" altLang="en-US" b="1" dirty="0">
                <a:solidFill>
                  <a:schemeClr val="bg1"/>
                </a:solidFill>
              </a:rPr>
              <a:t>＝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，每组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444425" name="AutoShape 9"/>
          <p:cNvSpPr>
            <a:spLocks noChangeArrowheads="1"/>
          </p:cNvSpPr>
          <p:nvPr/>
        </p:nvSpPr>
        <p:spPr bwMode="auto">
          <a:xfrm>
            <a:off x="6248400" y="3200400"/>
            <a:ext cx="2286000" cy="1447800"/>
          </a:xfrm>
          <a:prstGeom prst="wedgeEllipseCallout">
            <a:avLst>
              <a:gd name="adj1" fmla="val -2431"/>
              <a:gd name="adj2" fmla="val 127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为什么不能平均分成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组或者</a:t>
            </a:r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组呢？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3" grpId="0" animBg="1"/>
      <p:bldP spid="444424" grpId="0" animBg="1"/>
      <p:bldP spid="4444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4712</Words>
  <Application>Microsoft Office PowerPoint</Application>
  <PresentationFormat>全屏显示(4:3)</PresentationFormat>
  <Paragraphs>608</Paragraphs>
  <Slides>71</Slides>
  <Notes>14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74" baseType="lpstr">
      <vt:lpstr>Office 主题</vt:lpstr>
      <vt:lpstr>公式</vt:lpstr>
      <vt:lpstr>Equation</vt:lpstr>
      <vt:lpstr>整数与整除</vt:lpstr>
      <vt:lpstr>主要内容</vt:lpstr>
      <vt:lpstr>整数</vt:lpstr>
      <vt:lpstr>1、在数(shǔ)数的时候，用来表示物体个数的数      1，2 ，3，4，5，···叫做正整数;</vt:lpstr>
      <vt:lpstr>整数Integer</vt:lpstr>
      <vt:lpstr>整数的数轴表示</vt:lpstr>
      <vt:lpstr> 问题1</vt:lpstr>
      <vt:lpstr>练一练：</vt:lpstr>
      <vt:lpstr>幻灯片 9</vt:lpstr>
      <vt:lpstr>下面两组算式中的被除数和除数都是整数，它们的运算结果有什么不同？</vt:lpstr>
      <vt:lpstr>整除</vt:lpstr>
      <vt:lpstr>整除 Divisibility</vt:lpstr>
      <vt:lpstr>因数与倍数注意事项</vt:lpstr>
      <vt:lpstr>因数与倍数性质</vt:lpstr>
      <vt:lpstr>整除记忆口诀</vt:lpstr>
      <vt:lpstr>幻灯片 16</vt:lpstr>
      <vt:lpstr>幻灯片 17</vt:lpstr>
      <vt:lpstr>问题2</vt:lpstr>
      <vt:lpstr>整除练习</vt:lpstr>
      <vt:lpstr>因数与倍数练习</vt:lpstr>
      <vt:lpstr>分清楚几个易混淆的概念</vt:lpstr>
      <vt:lpstr>被2整除</vt:lpstr>
      <vt:lpstr>整数分类：奇数和偶数</vt:lpstr>
      <vt:lpstr>被2整除规则</vt:lpstr>
      <vt:lpstr>问题3</vt:lpstr>
      <vt:lpstr>被5和10整除</vt:lpstr>
      <vt:lpstr>整除规则Divisibility Rule</vt:lpstr>
      <vt:lpstr>被3和9整除</vt:lpstr>
      <vt:lpstr>整除规则Divisibility Rule</vt:lpstr>
      <vt:lpstr>练习</vt:lpstr>
      <vt:lpstr>被11整除</vt:lpstr>
      <vt:lpstr>整除规则Divisibility Rule</vt:lpstr>
      <vt:lpstr>练习</vt:lpstr>
      <vt:lpstr>被7 整除</vt:lpstr>
      <vt:lpstr>整除规则Divisibility Rule</vt:lpstr>
      <vt:lpstr>例题</vt:lpstr>
      <vt:lpstr>被7,11,13整除</vt:lpstr>
      <vt:lpstr>整除规则Divisibility Rule</vt:lpstr>
      <vt:lpstr>整除规则Divisibility Rule</vt:lpstr>
      <vt:lpstr>下列说法对吗？</vt:lpstr>
      <vt:lpstr>幻灯片 41</vt:lpstr>
      <vt:lpstr>小结</vt:lpstr>
      <vt:lpstr>整除性质</vt:lpstr>
      <vt:lpstr>有多个1的整数分解</vt:lpstr>
      <vt:lpstr>幻灯片 45</vt:lpstr>
      <vt:lpstr>同余定理</vt:lpstr>
      <vt:lpstr>典型例题分析</vt:lpstr>
      <vt:lpstr>费马小定理</vt:lpstr>
      <vt:lpstr>费马大定理（最后定理）</vt:lpstr>
      <vt:lpstr>物不知数</vt:lpstr>
      <vt:lpstr>同余加法 解法之一</vt:lpstr>
      <vt:lpstr>同余加乘法解法二</vt:lpstr>
      <vt:lpstr>孙子歌</vt:lpstr>
      <vt:lpstr>中国剩余定理</vt:lpstr>
      <vt:lpstr>公倍数和公因数</vt:lpstr>
      <vt:lpstr>素数和合数</vt:lpstr>
      <vt:lpstr>分解素因数</vt:lpstr>
      <vt:lpstr>下列说法对吗？</vt:lpstr>
      <vt:lpstr>几个最和唯一？</vt:lpstr>
      <vt:lpstr>数的整除回顾复习</vt:lpstr>
      <vt:lpstr>例题</vt:lpstr>
      <vt:lpstr>例题</vt:lpstr>
      <vt:lpstr>整除证明</vt:lpstr>
      <vt:lpstr>整除例题</vt:lpstr>
      <vt:lpstr>求余数</vt:lpstr>
      <vt:lpstr>中国剩余定理</vt:lpstr>
      <vt:lpstr>整除应用</vt:lpstr>
      <vt:lpstr>分解素因数应用</vt:lpstr>
      <vt:lpstr>因数个数求解</vt:lpstr>
      <vt:lpstr>综合题</vt:lpstr>
      <vt:lpstr>幻灯片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数的整除</dc:title>
  <dc:creator>liuxiang</dc:creator>
  <cp:lastModifiedBy>刘极限</cp:lastModifiedBy>
  <cp:revision>235</cp:revision>
  <dcterms:created xsi:type="dcterms:W3CDTF">2012-06-01T00:59:51Z</dcterms:created>
  <dcterms:modified xsi:type="dcterms:W3CDTF">2013-08-05T06:11:49Z</dcterms:modified>
</cp:coreProperties>
</file>