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45"/>
  </p:notesMasterIdLst>
  <p:handoutMasterIdLst>
    <p:handoutMasterId r:id="rId46"/>
  </p:handoutMasterIdLst>
  <p:sldIdLst>
    <p:sldId id="889" r:id="rId3"/>
    <p:sldId id="890" r:id="rId4"/>
    <p:sldId id="891" r:id="rId5"/>
    <p:sldId id="892" r:id="rId6"/>
    <p:sldId id="895" r:id="rId7"/>
    <p:sldId id="896" r:id="rId8"/>
    <p:sldId id="899" r:id="rId9"/>
    <p:sldId id="903" r:id="rId10"/>
    <p:sldId id="904" r:id="rId11"/>
    <p:sldId id="905" r:id="rId12"/>
    <p:sldId id="906" r:id="rId13"/>
    <p:sldId id="907" r:id="rId14"/>
    <p:sldId id="908" r:id="rId15"/>
    <p:sldId id="913" r:id="rId16"/>
    <p:sldId id="916" r:id="rId17"/>
    <p:sldId id="917" r:id="rId18"/>
    <p:sldId id="923" r:id="rId19"/>
    <p:sldId id="924" r:id="rId20"/>
    <p:sldId id="925" r:id="rId21"/>
    <p:sldId id="926" r:id="rId22"/>
    <p:sldId id="927" r:id="rId23"/>
    <p:sldId id="928" r:id="rId24"/>
    <p:sldId id="932" r:id="rId25"/>
    <p:sldId id="934" r:id="rId26"/>
    <p:sldId id="935" r:id="rId27"/>
    <p:sldId id="937" r:id="rId28"/>
    <p:sldId id="938" r:id="rId29"/>
    <p:sldId id="939" r:id="rId30"/>
    <p:sldId id="940" r:id="rId31"/>
    <p:sldId id="941" r:id="rId32"/>
    <p:sldId id="942" r:id="rId33"/>
    <p:sldId id="943" r:id="rId34"/>
    <p:sldId id="944" r:id="rId35"/>
    <p:sldId id="946" r:id="rId36"/>
    <p:sldId id="951" r:id="rId37"/>
    <p:sldId id="952" r:id="rId38"/>
    <p:sldId id="953" r:id="rId39"/>
    <p:sldId id="954" r:id="rId40"/>
    <p:sldId id="955" r:id="rId41"/>
    <p:sldId id="956" r:id="rId42"/>
    <p:sldId id="957" r:id="rId43"/>
    <p:sldId id="534" r:id="rId4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5050"/>
    <a:srgbClr val="0033CC"/>
    <a:srgbClr val="CC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1"/>
    <p:restoredTop sz="89579"/>
  </p:normalViewPr>
  <p:slideViewPr>
    <p:cSldViewPr showGuides="1">
      <p:cViewPr varScale="1">
        <p:scale>
          <a:sx n="60" d="100"/>
          <a:sy n="60" d="100"/>
        </p:scale>
        <p:origin x="-1584" y="-96"/>
      </p:cViewPr>
      <p:guideLst>
        <p:guide orient="horz" pos="21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F1681F-9F80-42E3-ABD7-5C1C69905E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881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DB32ED-69FB-4270-A52E-EE6ED73197E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B2229E-9CFF-4864-B2B9-6FDE9AFCF8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498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89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dirty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declare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  varday integer:=3;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  result varchar2(20);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begin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result:=case varday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when 1 then '</a:t>
            </a:r>
            <a:r>
              <a:rPr lang="zh-CN" altLang="en-US" dirty="0">
                <a:solidFill>
                  <a:schemeClr val="tx2"/>
                </a:solidFill>
              </a:rPr>
              <a:t>星期一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when 2 then '</a:t>
            </a:r>
            <a:r>
              <a:rPr lang="zh-CN" altLang="en-US" dirty="0">
                <a:solidFill>
                  <a:schemeClr val="tx2"/>
                </a:solidFill>
              </a:rPr>
              <a:t>星期二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when 3 then '</a:t>
            </a:r>
            <a:r>
              <a:rPr lang="zh-CN" altLang="en-US" dirty="0">
                <a:solidFill>
                  <a:schemeClr val="tx2"/>
                </a:solidFill>
              </a:rPr>
              <a:t>星期三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when 4 then '</a:t>
            </a:r>
            <a:r>
              <a:rPr lang="zh-CN" altLang="en-US" dirty="0">
                <a:solidFill>
                  <a:schemeClr val="tx2"/>
                </a:solidFill>
              </a:rPr>
              <a:t>星期四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when 5 then '</a:t>
            </a:r>
            <a:r>
              <a:rPr lang="zh-CN" altLang="en-US" dirty="0">
                <a:solidFill>
                  <a:schemeClr val="tx2"/>
                </a:solidFill>
              </a:rPr>
              <a:t>星期五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when 6 then '</a:t>
            </a:r>
            <a:r>
              <a:rPr lang="zh-CN" altLang="en-US" dirty="0">
                <a:solidFill>
                  <a:schemeClr val="tx2"/>
                </a:solidFill>
              </a:rPr>
              <a:t>星期六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when 7 then '</a:t>
            </a:r>
            <a:r>
              <a:rPr lang="zh-CN" altLang="en-US" dirty="0">
                <a:solidFill>
                  <a:schemeClr val="tx2"/>
                </a:solidFill>
              </a:rPr>
              <a:t>星期七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  else '</a:t>
            </a:r>
            <a:r>
              <a:rPr lang="zh-CN" altLang="en-US" dirty="0">
                <a:solidFill>
                  <a:schemeClr val="tx2"/>
                </a:solidFill>
              </a:rPr>
              <a:t>数据越界</a:t>
            </a:r>
            <a:r>
              <a:rPr lang="en-US" altLang="zh-CN" dirty="0">
                <a:solidFill>
                  <a:schemeClr val="tx2"/>
                </a:solidFill>
              </a:rPr>
              <a:t>'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  end ;	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	dbms_output.put_line(result);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end;</a:t>
            </a:r>
          </a:p>
          <a:p>
            <a:pPr lvl="0">
              <a:buClr>
                <a:schemeClr val="hlink"/>
              </a:buClr>
              <a:buSzPct val="75000"/>
            </a:pPr>
            <a:r>
              <a:rPr lang="en-US" altLang="zh-CN" dirty="0">
                <a:solidFill>
                  <a:schemeClr val="tx2"/>
                </a:solidFill>
              </a:rPr>
              <a:t>/</a:t>
            </a:r>
            <a:endParaRPr lang="zh-CN" altLang="zh-CN" sz="1400" dirty="0"/>
          </a:p>
        </p:txBody>
      </p:sp>
      <p:sp>
        <p:nvSpPr>
          <p:cNvPr id="1034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22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次课开始</a:t>
            </a:r>
          </a:p>
        </p:txBody>
      </p:sp>
      <p:sp>
        <p:nvSpPr>
          <p:cNvPr id="1075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23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更为简便的方法：</a:t>
            </a:r>
            <a:endParaRPr lang="en-US" altLang="zh-CN" dirty="0"/>
          </a:p>
          <a:p>
            <a:pPr lvl="0"/>
            <a:r>
              <a:rPr lang="en-US" altLang="zh-CN" dirty="0"/>
              <a:t>SET SERVEROUTPUT ON;</a:t>
            </a:r>
          </a:p>
          <a:p>
            <a:pPr lvl="0"/>
            <a:r>
              <a:rPr lang="en-US" altLang="zh-CN" dirty="0"/>
              <a:t>declare </a:t>
            </a:r>
          </a:p>
          <a:p>
            <a:pPr lvl="0"/>
            <a:r>
              <a:rPr lang="en-US" altLang="zh-CN" dirty="0"/>
              <a:t>  n number;</a:t>
            </a:r>
          </a:p>
          <a:p>
            <a:pPr lvl="0"/>
            <a:r>
              <a:rPr lang="en-US" altLang="zh-CN" dirty="0"/>
              <a:t>  m number;</a:t>
            </a:r>
          </a:p>
          <a:p>
            <a:pPr lvl="0"/>
            <a:r>
              <a:rPr lang="en-US" altLang="zh-CN" dirty="0"/>
              <a:t>begin</a:t>
            </a:r>
          </a:p>
          <a:p>
            <a:pPr lvl="0"/>
            <a:r>
              <a:rPr lang="en-US" altLang="zh-CN" dirty="0"/>
              <a:t>	for n in 1 .. 10</a:t>
            </a:r>
          </a:p>
          <a:p>
            <a:pPr lvl="0"/>
            <a:r>
              <a:rPr lang="en-US" altLang="zh-CN" dirty="0"/>
              <a:t>	  loop</a:t>
            </a:r>
          </a:p>
          <a:p>
            <a:pPr lvl="0"/>
            <a:r>
              <a:rPr lang="en-US" altLang="zh-CN" dirty="0"/>
              <a:t>	    m:=n*n;</a:t>
            </a:r>
          </a:p>
          <a:p>
            <a:pPr lvl="0"/>
            <a:r>
              <a:rPr lang="en-US" altLang="zh-CN" dirty="0"/>
              <a:t>	    DBMS_OUTPUT.put_line(n||'</a:t>
            </a:r>
            <a:r>
              <a:rPr lang="zh-CN" altLang="en-US" dirty="0"/>
              <a:t>的平方数为</a:t>
            </a:r>
            <a:r>
              <a:rPr lang="en-US" altLang="zh-CN" dirty="0"/>
              <a:t>'||m);</a:t>
            </a:r>
          </a:p>
          <a:p>
            <a:pPr lvl="0"/>
            <a:r>
              <a:rPr lang="en-US" altLang="zh-CN" dirty="0"/>
              <a:t>	  end loop;</a:t>
            </a:r>
          </a:p>
          <a:p>
            <a:pPr lvl="0"/>
            <a:r>
              <a:rPr lang="en-US" altLang="zh-CN" dirty="0"/>
              <a:t>end;</a:t>
            </a:r>
          </a:p>
          <a:p>
            <a:pPr lvl="0"/>
            <a:r>
              <a:rPr lang="en-US" altLang="zh-CN" dirty="0"/>
              <a:t>/</a:t>
            </a:r>
          </a:p>
        </p:txBody>
      </p:sp>
      <p:sp>
        <p:nvSpPr>
          <p:cNvPr id="1085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  <a:t>24</a:t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10</a:t>
            </a:r>
            <a:r>
              <a:rPr lang="zh-CN" altLang="zh-CN" dirty="0"/>
              <a:t>的阶乘</a:t>
            </a:r>
            <a:r>
              <a:rPr lang="en-US" altLang="zh-CN" dirty="0"/>
              <a:t>=10!=10*9*8…*1</a:t>
            </a:r>
          </a:p>
          <a:p>
            <a:pPr lvl="0"/>
            <a:r>
              <a:rPr lang="zh-CN" altLang="en-US" dirty="0"/>
              <a:t>利用</a:t>
            </a:r>
            <a:r>
              <a:rPr lang="en-US" altLang="zh-CN" dirty="0"/>
              <a:t>loop exit when end loop</a:t>
            </a:r>
          </a:p>
          <a:p>
            <a:pPr lvl="0"/>
            <a:r>
              <a:rPr lang="en-US" altLang="zh-CN" dirty="0"/>
              <a:t>set serveroutput on;</a:t>
            </a:r>
          </a:p>
          <a:p>
            <a:pPr lvl="0"/>
            <a:r>
              <a:rPr lang="en-US" altLang="zh-CN" dirty="0"/>
              <a:t>declare</a:t>
            </a:r>
          </a:p>
          <a:p>
            <a:pPr lvl="0"/>
            <a:r>
              <a:rPr lang="en-US" altLang="zh-CN" dirty="0"/>
              <a:t>  n number:=10;</a:t>
            </a:r>
          </a:p>
          <a:p>
            <a:pPr lvl="0"/>
            <a:r>
              <a:rPr lang="en-US" altLang="zh-CN" dirty="0"/>
              <a:t>  m number:=1;</a:t>
            </a:r>
          </a:p>
          <a:p>
            <a:pPr lvl="0"/>
            <a:r>
              <a:rPr lang="en-US" altLang="zh-CN" dirty="0"/>
              <a:t>begin</a:t>
            </a:r>
          </a:p>
          <a:p>
            <a:pPr lvl="0"/>
            <a:r>
              <a:rPr lang="en-US" altLang="zh-CN" dirty="0"/>
              <a:t>	dbms_output.put_line('10</a:t>
            </a:r>
            <a:r>
              <a:rPr lang="zh-CN" altLang="en-US" dirty="0"/>
              <a:t>的阶乘为：</a:t>
            </a:r>
            <a:r>
              <a:rPr lang="en-US" altLang="zh-CN" dirty="0"/>
              <a:t>');</a:t>
            </a:r>
          </a:p>
          <a:p>
            <a:pPr lvl="0"/>
            <a:r>
              <a:rPr lang="en-US" altLang="zh-CN" dirty="0"/>
              <a:t>	loop</a:t>
            </a:r>
          </a:p>
          <a:p>
            <a:pPr lvl="0"/>
            <a:r>
              <a:rPr lang="en-US" altLang="zh-CN" dirty="0"/>
              <a:t>	  m:=n*m;</a:t>
            </a:r>
          </a:p>
          <a:p>
            <a:pPr lvl="0"/>
            <a:r>
              <a:rPr lang="en-US" altLang="zh-CN" dirty="0"/>
              <a:t>	  exit when n=1; </a:t>
            </a:r>
          </a:p>
          <a:p>
            <a:pPr lvl="0"/>
            <a:r>
              <a:rPr lang="en-US" altLang="zh-CN" dirty="0"/>
              <a:t>	  n:=n-1;</a:t>
            </a:r>
          </a:p>
          <a:p>
            <a:pPr lvl="0"/>
            <a:r>
              <a:rPr lang="en-US" altLang="zh-CN" dirty="0"/>
              <a:t>	end loop;</a:t>
            </a:r>
          </a:p>
          <a:p>
            <a:pPr lvl="0"/>
            <a:r>
              <a:rPr lang="en-US" altLang="zh-CN" dirty="0"/>
              <a:t>	dbms_output.put_line(m);</a:t>
            </a:r>
          </a:p>
          <a:p>
            <a:pPr lvl="0"/>
            <a:r>
              <a:rPr lang="en-US" altLang="zh-CN" dirty="0"/>
              <a:t>end;</a:t>
            </a:r>
          </a:p>
          <a:p>
            <a:pPr lvl="0"/>
            <a:r>
              <a:rPr lang="en-US" altLang="zh-CN" dirty="0"/>
              <a:t>/</a:t>
            </a:r>
          </a:p>
          <a:p>
            <a:pPr lvl="0"/>
            <a:endParaRPr lang="zh-CN" altLang="en-US" dirty="0"/>
          </a:p>
        </p:txBody>
      </p:sp>
      <p:sp>
        <p:nvSpPr>
          <p:cNvPr id="1105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  <a:t>27</a:t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DECLARE</a:t>
            </a:r>
          </a:p>
          <a:p>
            <a:pPr lvl="0"/>
            <a:r>
              <a:rPr lang="en-US" altLang="zh-CN" dirty="0"/>
              <a:t>    n  NUMBER:=1;</a:t>
            </a:r>
          </a:p>
          <a:p>
            <a:pPr lvl="0"/>
            <a:r>
              <a:rPr lang="en-US" altLang="zh-CN" dirty="0"/>
              <a:t>BEGIN</a:t>
            </a:r>
          </a:p>
          <a:p>
            <a:pPr lvl="0"/>
            <a:r>
              <a:rPr lang="en-US" altLang="zh-CN" dirty="0"/>
              <a:t>	for i in 1 .. 10</a:t>
            </a:r>
          </a:p>
          <a:p>
            <a:pPr lvl="0"/>
            <a:r>
              <a:rPr lang="en-US" altLang="zh-CN" dirty="0"/>
              <a:t>	loop</a:t>
            </a:r>
          </a:p>
          <a:p>
            <a:pPr lvl="0"/>
            <a:r>
              <a:rPr lang="en-US" altLang="zh-CN" dirty="0"/>
              <a:t>	  n:=n* i;</a:t>
            </a:r>
          </a:p>
          <a:p>
            <a:pPr lvl="0"/>
            <a:r>
              <a:rPr lang="en-US" altLang="zh-CN" dirty="0"/>
              <a:t>  end loop;</a:t>
            </a:r>
          </a:p>
          <a:p>
            <a:pPr lvl="0"/>
            <a:r>
              <a:rPr lang="en-US" altLang="zh-CN" dirty="0"/>
              <a:t>  DBMS_OUTPUT.PUT_LINE('10</a:t>
            </a:r>
            <a:r>
              <a:rPr lang="zh-CN" altLang="en-US" dirty="0"/>
              <a:t>的阶乘为</a:t>
            </a:r>
            <a:r>
              <a:rPr lang="en-US" altLang="zh-CN" dirty="0"/>
              <a:t>:'||n);</a:t>
            </a:r>
          </a:p>
          <a:p>
            <a:pPr lvl="0"/>
            <a:r>
              <a:rPr lang="en-US" altLang="zh-CN" dirty="0"/>
              <a:t>END;</a:t>
            </a:r>
          </a:p>
          <a:p>
            <a:pPr lvl="0"/>
            <a:r>
              <a:rPr lang="en-US" altLang="zh-CN" dirty="0"/>
              <a:t>/</a:t>
            </a:r>
          </a:p>
          <a:p>
            <a:pPr lvl="0"/>
            <a:endParaRPr lang="en-US" altLang="zh-CN" dirty="0"/>
          </a:p>
        </p:txBody>
      </p:sp>
      <p:sp>
        <p:nvSpPr>
          <p:cNvPr id="1116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  <a:t>30</a:t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126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32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SET ServerOutput ON;</a:t>
            </a:r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BEGIN</a:t>
            </a:r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  dbms_output.put_line(</a:t>
            </a:r>
            <a:r>
              <a:rPr lang="en-US" altLang="zh-CN" dirty="0">
                <a:solidFill>
                  <a:srgbClr val="FF0000"/>
                </a:solidFill>
              </a:rPr>
              <a:t>to_date(</a:t>
            </a:r>
            <a:r>
              <a:rPr lang="zh-CN" altLang="en-US" dirty="0">
                <a:solidFill>
                  <a:srgbClr val="FF0000"/>
                </a:solidFill>
              </a:rPr>
              <a:t>SYSDATE</a:t>
            </a:r>
            <a:r>
              <a:rPr lang="en-US" altLang="zh-CN" dirty="0">
                <a:solidFill>
                  <a:srgbClr val="FF0000"/>
                </a:solidFill>
              </a:rPr>
              <a:t>,’yyyy-mm-dd hh24:mi:ss’</a:t>
            </a:r>
            <a:r>
              <a:rPr lang="zh-CN" altLang="en-US" dirty="0">
                <a:solidFill>
                  <a:srgbClr val="FF0000"/>
                </a:solidFill>
              </a:rPr>
              <a:t>);</a:t>
            </a:r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END;</a:t>
            </a:r>
          </a:p>
          <a:p>
            <a:pPr lvl="0"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/</a:t>
            </a:r>
          </a:p>
          <a:p>
            <a:pPr lvl="0">
              <a:buChar char="•"/>
            </a:pPr>
            <a:endParaRPr lang="zh-CN" altLang="en-US" dirty="0"/>
          </a:p>
        </p:txBody>
      </p:sp>
      <p:sp>
        <p:nvSpPr>
          <p:cNvPr id="1136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39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使用函数</a:t>
            </a:r>
            <a:r>
              <a:rPr lang="en-US" altLang="zh-CN" dirty="0"/>
              <a:t>dbms_output.put_line()</a:t>
            </a:r>
            <a:r>
              <a:rPr lang="zh-CN" altLang="en-US" dirty="0"/>
              <a:t>可以输出参数的值。</a:t>
            </a:r>
          </a:p>
          <a:p>
            <a:pPr lvl="0"/>
            <a:r>
              <a:rPr lang="en-US" altLang="zh-CN" dirty="0"/>
              <a:t>set serveroutput on</a:t>
            </a:r>
            <a:r>
              <a:rPr lang="zh-CN" altLang="en-US" dirty="0"/>
              <a:t>命令是不可以放在存储过程中执行的</a:t>
            </a:r>
            <a:r>
              <a:rPr lang="en-US" altLang="zh-CN" dirty="0"/>
              <a:t>.</a:t>
            </a:r>
          </a:p>
          <a:p>
            <a:pPr lvl="0"/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Calibri" panose="020F0502020204030204" pitchFamily="34" charset="0"/>
              </a:rPr>
              <a:t>7</a:t>
            </a:fld>
            <a:endParaRPr lang="en-US" altLang="zh-CN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Sc</a:t>
            </a:r>
            <a:r>
              <a:rPr lang="zh-CN" altLang="en-US" dirty="0"/>
              <a:t>建表语句：</a:t>
            </a:r>
            <a:endParaRPr lang="en-US" altLang="zh-CN" dirty="0"/>
          </a:p>
          <a:p>
            <a:pPr lvl="0"/>
            <a:r>
              <a:rPr lang="en-US" altLang="zh-CN" dirty="0"/>
              <a:t>create table sc</a:t>
            </a:r>
          </a:p>
          <a:p>
            <a:pPr lvl="0"/>
            <a:r>
              <a:rPr lang="en-US" altLang="zh-CN" dirty="0"/>
              <a:t>(sno char(8),  --</a:t>
            </a:r>
            <a:r>
              <a:rPr lang="zh-CN" altLang="en-US" dirty="0"/>
              <a:t>若不指定主键则可插入一样的记录</a:t>
            </a:r>
            <a:endParaRPr lang="en-US" altLang="zh-CN" dirty="0"/>
          </a:p>
          <a:p>
            <a:pPr lvl="0"/>
            <a:r>
              <a:rPr lang="en-US" altLang="zh-CN" dirty="0"/>
              <a:t>cno varchar(20),</a:t>
            </a:r>
          </a:p>
          <a:p>
            <a:pPr lvl="0"/>
            <a:r>
              <a:rPr lang="en-US" altLang="zh-CN" dirty="0"/>
              <a:t>grade number);</a:t>
            </a:r>
            <a:endParaRPr lang="zh-CN" altLang="en-US" dirty="0"/>
          </a:p>
        </p:txBody>
      </p:sp>
      <p:sp>
        <p:nvSpPr>
          <p:cNvPr id="952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>
                <a:latin typeface="Calibri" panose="020F0502020204030204" pitchFamily="34" charset="0"/>
              </a:rPr>
              <a:t>14</a:t>
            </a:fld>
            <a:endParaRPr lang="en-US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830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SET SERVEROUTPUT ON;</a:t>
            </a:r>
            <a:r>
              <a:rPr lang="zh-CN" altLang="en-US" dirty="0"/>
              <a:t>最前面加上才会有输出结果</a:t>
            </a:r>
          </a:p>
        </p:txBody>
      </p:sp>
      <p:sp>
        <p:nvSpPr>
          <p:cNvPr id="983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dirty="0"/>
              <a:t>15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dirty="0"/>
              <a:t>16</a:t>
            </a:fld>
            <a:endParaRPr lang="en-US" altLang="zh-CN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①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不能数字开头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②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不能用保留字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③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无问题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④not null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时必须赋初值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⑤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常量必须赋初值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⑥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一次只能声明一个变量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改完后如下：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SERVEROUTPUT ON;</a:t>
            </a:r>
            <a:endParaRPr kumimoji="0" lang="en-US" altLang="zh-CN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DECLARE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sno_123 CHAR(8);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sums NUMBER;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v_date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DATE;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v_num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NUMBER NOT NULL:=1;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c_pi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CONSTANT NUMBER(8,7):=3.1415926;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v_cname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VARCHAR2(10);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v_tname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VARCHAR2(10);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DBMS_OUTPUT.PUT_LINE(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</a:t>
            </a:r>
            <a:r>
              <a:rPr kumimoji="0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我把所有错误都改正了，真棒！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END;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19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1380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2075" tIns="46038" rIns="92075" bIns="46038" anchor="t"/>
          <a:lstStyle/>
          <a:p>
            <a:pPr lvl="0" eaLnBrk="1" hangingPunct="1"/>
            <a:r>
              <a:rPr lang="zh-CN" altLang="en-US" dirty="0"/>
              <a:t>插入成绩表</a:t>
            </a:r>
            <a:r>
              <a:rPr lang="en-US" altLang="zh-CN" dirty="0"/>
              <a:t>sc</a:t>
            </a:r>
            <a:r>
              <a:rPr lang="zh-CN" altLang="en-US" dirty="0"/>
              <a:t>数据示例：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insert into sc values('20180002','c1',95);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31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dirty="0">
                <a:solidFill>
                  <a:srgbClr val="000000"/>
                </a:solidFill>
              </a:rPr>
              <a:t>20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04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2075" tIns="46038" rIns="92075" bIns="46038" anchor="t"/>
          <a:lstStyle/>
          <a:p>
            <a:pPr lvl="0" eaLnBrk="1" hangingPunct="1"/>
            <a:r>
              <a:rPr lang="en-US" altLang="zh-CN" dirty="0">
                <a:solidFill>
                  <a:srgbClr val="002060"/>
                </a:solidFill>
              </a:rPr>
              <a:t>v_sno student.sno%TYPE:=&amp;sno; sno</a:t>
            </a:r>
            <a:r>
              <a:rPr lang="zh-CN" altLang="en-US" dirty="0">
                <a:solidFill>
                  <a:srgbClr val="002060"/>
                </a:solidFill>
              </a:rPr>
              <a:t>可以同</a:t>
            </a:r>
            <a:r>
              <a:rPr lang="en-US" altLang="zh-CN" dirty="0">
                <a:solidFill>
                  <a:srgbClr val="002060"/>
                </a:solidFill>
              </a:rPr>
              <a:t>sc</a:t>
            </a:r>
            <a:r>
              <a:rPr lang="zh-CN" altLang="en-US" dirty="0">
                <a:solidFill>
                  <a:srgbClr val="002060"/>
                </a:solidFill>
              </a:rPr>
              <a:t>表也可以同</a:t>
            </a:r>
            <a:r>
              <a:rPr lang="en-US" altLang="zh-CN" dirty="0">
                <a:solidFill>
                  <a:srgbClr val="002060"/>
                </a:solidFill>
              </a:rPr>
              <a:t>student</a:t>
            </a:r>
            <a:r>
              <a:rPr lang="zh-CN" altLang="en-US" dirty="0">
                <a:solidFill>
                  <a:srgbClr val="002060"/>
                </a:solidFill>
              </a:rPr>
              <a:t>表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用</a:t>
            </a:r>
            <a:r>
              <a:rPr lang="en-US" altLang="zh-CN" dirty="0"/>
              <a:t>case</a:t>
            </a:r>
            <a:r>
              <a:rPr lang="zh-CN" altLang="en-US" dirty="0"/>
              <a:t>语句实现如下：</a:t>
            </a:r>
            <a:endParaRPr lang="en-US" altLang="zh-CN" dirty="0"/>
          </a:p>
          <a:p>
            <a:pPr lvl="0" eaLnBrk="1" hangingPunct="1"/>
            <a:r>
              <a:rPr lang="en-US" altLang="zh-CN" dirty="0"/>
              <a:t>SET SERVEROUTPUT ON;</a:t>
            </a:r>
          </a:p>
          <a:p>
            <a:pPr lvl="0" eaLnBrk="1" hangingPunct="1"/>
            <a:r>
              <a:rPr lang="en-US" altLang="zh-CN" dirty="0"/>
              <a:t>declare</a:t>
            </a:r>
          </a:p>
          <a:p>
            <a:pPr lvl="0" eaLnBrk="1" hangingPunct="1"/>
            <a:r>
              <a:rPr lang="en-US" altLang="zh-CN" dirty="0"/>
              <a:t>  v_avg number;  </a:t>
            </a:r>
          </a:p>
          <a:p>
            <a:pPr lvl="0" eaLnBrk="1" hangingPunct="1"/>
            <a:r>
              <a:rPr lang="en-US" altLang="zh-CN" dirty="0"/>
              <a:t>  v_sno char(8):=&amp;sno;</a:t>
            </a:r>
          </a:p>
          <a:p>
            <a:pPr lvl="0" eaLnBrk="1" hangingPunct="1"/>
            <a:r>
              <a:rPr lang="en-US" altLang="zh-CN" dirty="0"/>
              <a:t>  v_dengji varchar(20);</a:t>
            </a:r>
          </a:p>
          <a:p>
            <a:pPr lvl="0" eaLnBrk="1" hangingPunct="1"/>
            <a:r>
              <a:rPr lang="en-US" altLang="zh-CN" dirty="0"/>
              <a:t>begin</a:t>
            </a:r>
          </a:p>
          <a:p>
            <a:pPr lvl="0" eaLnBrk="1" hangingPunct="1"/>
            <a:r>
              <a:rPr lang="en-US" altLang="zh-CN" dirty="0"/>
              <a:t>  select avg(grade),case when avg(grade)&gt;85 then '</a:t>
            </a:r>
            <a:r>
              <a:rPr lang="zh-CN" altLang="en-US" dirty="0"/>
              <a:t>一等奖学金</a:t>
            </a:r>
            <a:r>
              <a:rPr lang="en-US" altLang="zh-CN" dirty="0"/>
              <a:t>' </a:t>
            </a:r>
          </a:p>
          <a:p>
            <a:pPr lvl="0" eaLnBrk="1" hangingPunct="1"/>
            <a:r>
              <a:rPr lang="en-US" altLang="zh-CN" dirty="0"/>
              <a:t>                         when avg(grade)&gt;75 then '</a:t>
            </a:r>
            <a:r>
              <a:rPr lang="zh-CN" altLang="en-US" dirty="0"/>
              <a:t>二等奖学金</a:t>
            </a:r>
            <a:r>
              <a:rPr lang="en-US" altLang="zh-CN" dirty="0"/>
              <a:t>' </a:t>
            </a:r>
          </a:p>
          <a:p>
            <a:pPr lvl="0" eaLnBrk="1" hangingPunct="1"/>
            <a:r>
              <a:rPr lang="en-US" altLang="zh-CN" dirty="0"/>
              <a:t>                         else '</a:t>
            </a:r>
            <a:r>
              <a:rPr lang="zh-CN" altLang="en-US" dirty="0"/>
              <a:t>无奖学金</a:t>
            </a:r>
            <a:r>
              <a:rPr lang="en-US" altLang="zh-CN" dirty="0"/>
              <a:t>' end </a:t>
            </a:r>
          </a:p>
          <a:p>
            <a:pPr lvl="0" eaLnBrk="1" hangingPunct="1"/>
            <a:r>
              <a:rPr lang="en-US" altLang="zh-CN" dirty="0"/>
              <a:t>                         into v_avg,v_dengji</a:t>
            </a:r>
          </a:p>
          <a:p>
            <a:pPr lvl="0" eaLnBrk="1" hangingPunct="1"/>
            <a:r>
              <a:rPr lang="en-US" altLang="zh-CN" dirty="0"/>
              <a:t>  from sc where sno= v_sno;</a:t>
            </a:r>
          </a:p>
          <a:p>
            <a:pPr lvl="0" eaLnBrk="1" hangingPunct="1"/>
            <a:r>
              <a:rPr lang="en-US" altLang="zh-CN" dirty="0"/>
              <a:t>dbms_output.put_line('</a:t>
            </a:r>
            <a:r>
              <a:rPr lang="zh-CN" altLang="en-US" dirty="0"/>
              <a:t>此同学平均成绩为：</a:t>
            </a:r>
            <a:r>
              <a:rPr lang="en-US" altLang="zh-CN" dirty="0"/>
              <a:t>'||v_avg||'</a:t>
            </a:r>
            <a:r>
              <a:rPr lang="zh-CN" altLang="en-US" dirty="0"/>
              <a:t>，</a:t>
            </a:r>
            <a:r>
              <a:rPr lang="en-US" altLang="zh-CN" dirty="0"/>
              <a:t>'||v_dengji);</a:t>
            </a:r>
          </a:p>
          <a:p>
            <a:pPr lvl="0" eaLnBrk="1" hangingPunct="1"/>
            <a:r>
              <a:rPr lang="en-US" altLang="zh-CN" dirty="0"/>
              <a:t>end;</a:t>
            </a:r>
          </a:p>
          <a:p>
            <a:pPr lvl="0" eaLnBrk="1" hangingPunct="1"/>
            <a:r>
              <a:rPr lang="en-US" altLang="zh-CN" dirty="0"/>
              <a:t>/</a:t>
            </a:r>
          </a:p>
          <a:p>
            <a:pPr lvl="0" eaLnBrk="1" hangingPunct="1"/>
            <a:r>
              <a:rPr lang="en-US" altLang="zh-CN" dirty="0"/>
              <a:t>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CASE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语句中，当第一个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条件为真时，执行其后的操作，操作完后结束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CASE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语句。其他的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WHEN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条件不再判断，其后的操作也不执行。 </a:t>
            </a: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3" y="0"/>
            <a:ext cx="5100637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4" descr="b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268413"/>
            <a:ext cx="3200400" cy="4648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defRPr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36525"/>
            <a:ext cx="8383588" cy="7762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33350"/>
            <a:ext cx="2095500" cy="5734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33350"/>
            <a:ext cx="6134100" cy="5734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276350"/>
            <a:ext cx="3848100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3648075"/>
            <a:ext cx="3848100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1066800"/>
            <a:ext cx="84582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E7D2B4-4EF1-4EFB-8520-248F6D1AF23B}" type="datetime1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0" hangingPunct="0"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CB46A3-BDFC-48E4-B34C-DD277796DF75}" type="slidenum"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3" y="0"/>
            <a:ext cx="5100637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4" descr="b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268413"/>
            <a:ext cx="3200400" cy="4648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defRPr>
            </a:lvl1pPr>
          </a:lstStyle>
          <a:p>
            <a:r>
              <a:rPr lang="en-US" altLang="zh-CN" noProof="1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81000" y="136525"/>
            <a:ext cx="8383588" cy="7762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noProof="1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33350"/>
            <a:ext cx="2095500" cy="5734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133350"/>
            <a:ext cx="6134100" cy="5734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2813" y="1276350"/>
            <a:ext cx="3848100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2813" y="3648075"/>
            <a:ext cx="3848100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3313" y="1276350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3313" y="3648075"/>
            <a:ext cx="3849687" cy="22193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276350"/>
            <a:ext cx="3848100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3313" y="1276350"/>
            <a:ext cx="3849687" cy="4591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body"/>
          </p:nvPr>
        </p:nvSpPr>
        <p:spPr>
          <a:xfrm>
            <a:off x="912813" y="1276350"/>
            <a:ext cx="7850187" cy="4591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  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1027" name="Picture 3" descr="bar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9429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黑体" panose="02010609060101010101" pitchFamily="49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body"/>
          </p:nvPr>
        </p:nvSpPr>
        <p:spPr>
          <a:xfrm>
            <a:off x="912813" y="1276350"/>
            <a:ext cx="7850187" cy="4591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  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pic>
        <p:nvPicPr>
          <p:cNvPr id="2051" name="Picture 3" descr="bar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942975"/>
          </a:xfrm>
          <a:prstGeom prst="rect">
            <a:avLst/>
          </a:prstGeom>
          <a:solidFill>
            <a:srgbClr val="CC0000">
              <a:alpha val="50195"/>
            </a:srgbClr>
          </a:solidFill>
          <a:ln w="9525">
            <a:noFill/>
          </a:ln>
        </p:spPr>
      </p:pic>
      <p:sp>
        <p:nvSpPr>
          <p:cNvPr id="2052" name="Rectangle 4"/>
          <p:cNvSpPr>
            <a:spLocks noGrp="1"/>
          </p:cNvSpPr>
          <p:nvPr>
            <p:ph type="title"/>
          </p:nvPr>
        </p:nvSpPr>
        <p:spPr>
          <a:xfrm>
            <a:off x="381000" y="133350"/>
            <a:ext cx="8382000" cy="7810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Myriad Roman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黑体" panose="02010609060101010101" pitchFamily="49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/>
          </p:cNvSpPr>
          <p:nvPr>
            <p:ph type="sldNum" sz="quarter" idx="4294967295"/>
          </p:nvPr>
        </p:nvSpPr>
        <p:spPr>
          <a:xfrm>
            <a:off x="7010400" y="6626225"/>
            <a:ext cx="2133600" cy="231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dirty="0"/>
              <a:t>1</a:t>
            </a:fld>
            <a:endParaRPr lang="zh-CN" altLang="en-US" sz="1000" b="1" dirty="0"/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655763" y="4678363"/>
            <a:ext cx="5334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中南林业科技大学涉外学院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0" y="1773555"/>
            <a:ext cx="9144000" cy="115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第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11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章 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PL/SQL</a:t>
            </a:r>
            <a:r>
              <a:rPr kumimoji="0" lang="zh-CN" alt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  <a:sym typeface="+mn-ea"/>
              </a:rPr>
              <a:t>语言介绍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  <p:sp>
        <p:nvSpPr>
          <p:cNvPr id="32771" name="Rectangle 3"/>
          <p:cNvSpPr>
            <a:spLocks noGrp="1" noRot="1"/>
          </p:cNvSpPr>
          <p:nvPr>
            <p:ph idx="1"/>
          </p:nvPr>
        </p:nvSpPr>
        <p:spPr>
          <a:xfrm>
            <a:off x="161925" y="844550"/>
            <a:ext cx="8215313" cy="5680075"/>
          </a:xfrm>
        </p:spPr>
        <p:txBody>
          <a:bodyPr vert="horz" wrap="square" lIns="91440" tIns="45720" rIns="91440" bIns="45720" anchor="t"/>
          <a:lstStyle/>
          <a:p>
            <a:pPr algn="ctr">
              <a:buClr>
                <a:schemeClr val="hlink"/>
              </a:buClr>
              <a:buSzPct val="75000"/>
              <a:buNone/>
            </a:pPr>
            <a:r>
              <a:rPr lang="en-US" altLang="zh-CN" sz="36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endParaRPr lang="en-US" altLang="zh-CN" sz="1000" b="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ea typeface="宋体" panose="02010600030101010101" pitchFamily="2" charset="-122"/>
              </a:rPr>
              <a:t>PL/SQL</a:t>
            </a:r>
            <a:r>
              <a:rPr lang="zh-CN" altLang="zh-CN" sz="2800" dirty="0">
                <a:ea typeface="宋体" panose="02010600030101010101" pitchFamily="2" charset="-122"/>
              </a:rPr>
              <a:t>中出现的变量在</a:t>
            </a:r>
            <a:r>
              <a:rPr lang="en-US" altLang="zh-CN" sz="2800" dirty="0">
                <a:ea typeface="宋体" panose="02010600030101010101" pitchFamily="2" charset="-122"/>
              </a:rPr>
              <a:t>DECLARE</a:t>
            </a:r>
            <a:r>
              <a:rPr lang="zh-CN" altLang="zh-CN" sz="2800" dirty="0">
                <a:ea typeface="宋体" panose="02010600030101010101" pitchFamily="2" charset="-122"/>
              </a:rPr>
              <a:t>部分定义</a:t>
            </a:r>
            <a:r>
              <a:rPr lang="zh-CN" altLang="en-US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10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语法如下：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zh-CN" altLang="zh-CN" sz="2800" smtClean="0">
                <a:solidFill>
                  <a:srgbClr val="FF0000"/>
                </a:solidFill>
                <a:ea typeface="宋体" panose="02010600030101010101" pitchFamily="2" charset="-122"/>
              </a:rPr>
              <a:t>变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量名</a:t>
            </a:r>
            <a:r>
              <a:rPr lang="en-US" altLang="zh-CN" sz="2800" dirty="0">
                <a:ea typeface="宋体" panose="02010600030101010101" pitchFamily="2" charset="-122"/>
              </a:rPr>
              <a:t> [CONSTANT] 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数据类型</a:t>
            </a:r>
            <a:r>
              <a:rPr lang="en-US" altLang="zh-CN" sz="2800" dirty="0">
                <a:ea typeface="宋体" panose="02010600030101010101" pitchFamily="2" charset="-122"/>
              </a:rPr>
              <a:t> [NOT </a:t>
            </a:r>
            <a:r>
              <a:rPr lang="en-US" altLang="zh-CN" sz="2800">
                <a:ea typeface="宋体" panose="02010600030101010101" pitchFamily="2" charset="-122"/>
              </a:rPr>
              <a:t>NULL</a:t>
            </a:r>
            <a:r>
              <a:rPr lang="en-US" altLang="zh-CN" sz="2800" smtClean="0">
                <a:ea typeface="宋体" panose="02010600030101010101" pitchFamily="2" charset="-122"/>
              </a:rPr>
              <a:t>][:= </a:t>
            </a:r>
            <a:r>
              <a:rPr lang="en-US" altLang="zh-CN" sz="2800" dirty="0">
                <a:ea typeface="宋体" panose="02010600030101010101" pitchFamily="2" charset="-122"/>
              </a:rPr>
              <a:t>| DEFAULT]  </a:t>
            </a:r>
            <a:r>
              <a:rPr lang="zh-CN" altLang="zh-CN" sz="2800" dirty="0">
                <a:ea typeface="宋体" panose="02010600030101010101" pitchFamily="2" charset="-122"/>
              </a:rPr>
              <a:t>表达式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说明：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ea typeface="宋体" panose="02010600030101010101" pitchFamily="2" charset="-122"/>
              </a:rPr>
              <a:t>．声明</a:t>
            </a: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常量</a:t>
            </a:r>
            <a:r>
              <a:rPr lang="zh-CN" altLang="zh-CN" sz="2800" dirty="0">
                <a:ea typeface="宋体" panose="02010600030101010101" pitchFamily="2" charset="-122"/>
              </a:rPr>
              <a:t>时必须加关键字</a:t>
            </a:r>
            <a:r>
              <a:rPr lang="en-US" altLang="zh-CN" sz="2800" dirty="0">
                <a:solidFill>
                  <a:srgbClr val="FFC000"/>
                </a:solidFill>
                <a:ea typeface="宋体" panose="02010600030101010101" pitchFamily="2" charset="-122"/>
              </a:rPr>
              <a:t>CONSTANT</a:t>
            </a:r>
            <a:r>
              <a:rPr lang="zh-CN" altLang="zh-CN" sz="2800" dirty="0">
                <a:ea typeface="宋体" panose="02010600030101010101" pitchFamily="2" charset="-122"/>
              </a:rPr>
              <a:t>，常量在声明时</a:t>
            </a:r>
            <a:r>
              <a:rPr lang="zh-CN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必须</a:t>
            </a:r>
            <a:r>
              <a:rPr lang="zh-CN" altLang="zh-CN" sz="2800" dirty="0">
                <a:solidFill>
                  <a:srgbClr val="FFC000"/>
                </a:solidFill>
                <a:ea typeface="宋体" panose="02010600030101010101" pitchFamily="2" charset="-122"/>
              </a:rPr>
              <a:t>初始化</a:t>
            </a:r>
            <a:r>
              <a:rPr lang="zh-CN" altLang="zh-CN" sz="2800" dirty="0">
                <a:ea typeface="宋体" panose="02010600030101010101" pitchFamily="2" charset="-122"/>
              </a:rPr>
              <a:t>，否则在编译时会出错。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例如：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c_pi CONSTANT NUMBER(8,7) := 3.1415926; 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ea typeface="宋体" panose="02010600030101010101" pitchFamily="2" charset="-122"/>
              </a:rPr>
              <a:t>如果没有后面的</a:t>
            </a:r>
            <a:r>
              <a:rPr lang="en-US" altLang="zh-CN" sz="2400" dirty="0">
                <a:ea typeface="宋体" panose="02010600030101010101" pitchFamily="2" charset="-122"/>
              </a:rPr>
              <a:t>“:= 3.1415926”</a:t>
            </a:r>
            <a:r>
              <a:rPr lang="zh-CN" altLang="zh-CN" sz="2400" dirty="0">
                <a:ea typeface="宋体" panose="02010600030101010101" pitchFamily="2" charset="-122"/>
              </a:rPr>
              <a:t>是没有办法通过编译的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056" y="844550"/>
            <a:ext cx="552266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常量和变量的</a:t>
            </a:r>
            <a:r>
              <a:rPr kumimoji="0" lang="zh-CN" alt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声明语法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明部分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  <p:sp>
        <p:nvSpPr>
          <p:cNvPr id="33795" name="Rectangle 3"/>
          <p:cNvSpPr>
            <a:spLocks noGrp="1" noRot="1"/>
          </p:cNvSpPr>
          <p:nvPr>
            <p:ph idx="1"/>
          </p:nvPr>
        </p:nvSpPr>
        <p:spPr>
          <a:xfrm>
            <a:off x="173038" y="1577975"/>
            <a:ext cx="8215312" cy="5143500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ea typeface="宋体" panose="02010600030101010101" pitchFamily="2" charset="-122"/>
              </a:rPr>
              <a:t>．如果一个变量没有进行初始化，它将缺省的被赋值为</a:t>
            </a:r>
            <a:r>
              <a:rPr lang="en-US" altLang="zh-CN" sz="2800" dirty="0">
                <a:ea typeface="宋体" panose="02010600030101010101" pitchFamily="2" charset="-122"/>
              </a:rPr>
              <a:t>NULL</a:t>
            </a:r>
            <a:r>
              <a:rPr lang="zh-CN" altLang="zh-CN" sz="2800" dirty="0">
                <a:ea typeface="宋体" panose="02010600030101010101" pitchFamily="2" charset="-122"/>
              </a:rPr>
              <a:t>。如果使用了非空</a:t>
            </a:r>
            <a:r>
              <a:rPr lang="zh-CN" altLang="en-US" sz="2800" dirty="0">
                <a:ea typeface="宋体" panose="02010600030101010101" pitchFamily="2" charset="-122"/>
              </a:rPr>
              <a:t>约束</a:t>
            </a:r>
            <a:r>
              <a:rPr lang="en-US" altLang="zh-CN" sz="2800" dirty="0">
                <a:ea typeface="宋体" panose="02010600030101010101" pitchFamily="2" charset="-122"/>
              </a:rPr>
              <a:t>not null</a:t>
            </a:r>
            <a:r>
              <a:rPr lang="zh-CN" altLang="en-US" sz="2800" dirty="0"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ea typeface="宋体" panose="02010600030101010101" pitchFamily="2" charset="-122"/>
              </a:rPr>
              <a:t>就必须给这个变量赋一个值。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endParaRPr lang="zh-CN" altLang="zh-CN" sz="10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  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2400" dirty="0">
                <a:ea typeface="宋体" panose="02010600030101010101" pitchFamily="2" charset="-122"/>
              </a:rPr>
              <a:t>v_flag  VARCHAR2(20) NOT NULL :='true';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  </a:t>
            </a:r>
            <a:r>
              <a:rPr lang="zh-CN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而不能</a:t>
            </a:r>
            <a:r>
              <a:rPr lang="en-US" altLang="zh-CN" sz="2800" dirty="0">
                <a:ea typeface="宋体" panose="02010600030101010101" pitchFamily="2" charset="-122"/>
              </a:rPr>
              <a:t>v_flag  VARCHAR2(20) NOT NULL; 		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ea typeface="宋体" panose="02010600030101010101" pitchFamily="2" charset="-122"/>
              </a:rPr>
              <a:t>声明标识符时，要注意每行声明一个标识符。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ea typeface="宋体" panose="02010600030101010101" pitchFamily="2" charset="-122"/>
              </a:rPr>
              <a:t>v_firstname  VARCHAR2(20);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 v_job        VARCHAR2(20);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	 </a:t>
            </a:r>
            <a:r>
              <a:rPr lang="zh-CN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而不能</a:t>
            </a:r>
            <a:r>
              <a:rPr lang="en-US" altLang="zh-CN" sz="2800" dirty="0">
                <a:ea typeface="宋体" panose="02010600030101010101" pitchFamily="2" charset="-122"/>
              </a:rPr>
              <a:t>v_firstname, v_job  VARCHAR2(20);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56" y="844550"/>
            <a:ext cx="552266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常量和变量的</a:t>
            </a:r>
            <a:r>
              <a:rPr kumimoji="0" lang="zh-CN" alt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声明语法</a:t>
            </a: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明部分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sp>
        <p:nvSpPr>
          <p:cNvPr id="34819" name="Rectangle 3"/>
          <p:cNvSpPr>
            <a:spLocks noGrp="1" noRot="1"/>
          </p:cNvSpPr>
          <p:nvPr>
            <p:ph idx="1"/>
          </p:nvPr>
        </p:nvSpPr>
        <p:spPr>
          <a:xfrm>
            <a:off x="71438" y="1517650"/>
            <a:ext cx="8239125" cy="2198688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ea typeface="宋体" panose="02010600030101010101" pitchFamily="2" charset="-122"/>
              </a:rPr>
              <a:t>．初始化变量可以用</a:t>
            </a:r>
            <a:r>
              <a:rPr lang="en-US" altLang="zh-CN" sz="2800" dirty="0">
                <a:ea typeface="宋体" panose="02010600030101010101" pitchFamily="2" charset="-122"/>
              </a:rPr>
              <a:t> “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:=</a:t>
            </a:r>
            <a:r>
              <a:rPr lang="en-US" altLang="zh-CN" sz="2800" dirty="0">
                <a:ea typeface="宋体" panose="02010600030101010101" pitchFamily="2" charset="-122"/>
              </a:rPr>
              <a:t>” </a:t>
            </a:r>
            <a:r>
              <a:rPr lang="zh-CN" altLang="zh-CN" sz="2800" dirty="0"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DEFAULT</a:t>
            </a:r>
            <a:r>
              <a:rPr lang="en-US" altLang="zh-CN" sz="2800" dirty="0">
                <a:ea typeface="宋体" panose="02010600030101010101" pitchFamily="2" charset="-122"/>
              </a:rPr>
              <a:t>”</a:t>
            </a:r>
            <a:r>
              <a:rPr lang="zh-CN" altLang="zh-CN" sz="2800" dirty="0">
                <a:ea typeface="宋体" panose="02010600030101010101" pitchFamily="2" charset="-122"/>
              </a:rPr>
              <a:t>，如果没有设置初始值，变量默认被赋值为</a:t>
            </a:r>
            <a:r>
              <a:rPr lang="en-US" altLang="zh-CN" sz="2800" dirty="0">
                <a:ea typeface="宋体" panose="02010600030101010101" pitchFamily="2" charset="-122"/>
              </a:rPr>
              <a:t>NULL</a:t>
            </a:r>
            <a:r>
              <a:rPr lang="zh-CN" altLang="zh-CN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zh-CN" sz="2800" dirty="0">
                <a:ea typeface="宋体" panose="02010600030101010101" pitchFamily="2" charset="-122"/>
              </a:rPr>
              <a:t>．变量名称不要和数据库中表名或字段名相同，否则可能会产生意想不到的结果。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1000" dirty="0">
              <a:ea typeface="宋体" panose="02010600030101010101" pitchFamily="2" charset="-122"/>
            </a:endParaRPr>
          </a:p>
          <a:p>
            <a:endParaRPr lang="zh-CN" altLang="zh-CN" sz="2800" dirty="0">
              <a:ea typeface="宋体" panose="02010600030101010101" pitchFamily="2" charset="-122"/>
            </a:endParaRPr>
          </a:p>
          <a:p>
            <a:pPr>
              <a:buNone/>
            </a:pP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056" y="844550"/>
            <a:ext cx="5522667" cy="64633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常量和变量的</a:t>
            </a:r>
            <a:r>
              <a:rPr kumimoji="0" lang="zh-CN" alt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声明语法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明部分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35843" name="Rectangle 3"/>
          <p:cNvSpPr>
            <a:spLocks noGrp="1" noRot="1"/>
          </p:cNvSpPr>
          <p:nvPr>
            <p:ph idx="1"/>
          </p:nvPr>
        </p:nvSpPr>
        <p:spPr>
          <a:xfrm>
            <a:off x="174625" y="1474788"/>
            <a:ext cx="8678080" cy="5383212"/>
          </a:xfrm>
        </p:spPr>
        <p:txBody>
          <a:bodyPr vert="horz" wrap="square" lIns="91440" tIns="45720" rIns="91440" bIns="45720" anchor="t"/>
          <a:lstStyle/>
          <a:p>
            <a:pPr indent="342900">
              <a:buClr>
                <a:schemeClr val="hlink"/>
              </a:buClr>
              <a:buSzPct val="75000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PL/SQL</a:t>
            </a:r>
            <a:r>
              <a:rPr lang="zh-CN" altLang="en-US" sz="2800" dirty="0">
                <a:ea typeface="宋体" panose="02010600030101010101" pitchFamily="2" charset="-122"/>
              </a:rPr>
              <a:t>编程中</a:t>
            </a:r>
            <a:r>
              <a:rPr lang="zh-CN" altLang="zh-CN" sz="2800" dirty="0">
                <a:ea typeface="宋体" panose="02010600030101010101" pitchFamily="2" charset="-122"/>
              </a:rPr>
              <a:t>常用的数据类型有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标量类型</a:t>
            </a:r>
            <a:r>
              <a:rPr lang="zh-CN" altLang="zh-CN" sz="2800" dirty="0"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参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考类型</a:t>
            </a:r>
            <a:r>
              <a:rPr lang="zh-CN" altLang="zh-CN" sz="2800" dirty="0">
                <a:ea typeface="宋体" panose="02010600030101010101" pitchFamily="2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用户自定义类型</a:t>
            </a:r>
            <a:r>
              <a:rPr lang="zh-CN" altLang="zh-CN" sz="2800" dirty="0" smtClean="0">
                <a:ea typeface="宋体" panose="02010600030101010101" pitchFamily="2" charset="-122"/>
              </a:rPr>
              <a:t>。</a:t>
            </a:r>
            <a:endParaRPr lang="zh-CN" altLang="zh-CN" sz="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．标量类型</a:t>
            </a:r>
          </a:p>
          <a:p>
            <a:pPr indent="342900">
              <a:buClr>
                <a:schemeClr val="hlink"/>
              </a:buClr>
              <a:buSzPct val="75000"/>
              <a:buNone/>
            </a:pPr>
            <a:r>
              <a:rPr lang="zh-CN" altLang="en-US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有</a:t>
            </a:r>
            <a:r>
              <a:rPr lang="zh-CN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数值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型 </a:t>
            </a:r>
            <a:r>
              <a:rPr lang="zh-CN" altLang="en-US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、字符型、日期型，</a:t>
            </a:r>
            <a:r>
              <a:rPr lang="zh-CN" altLang="en-US" sz="2800" smtClean="0">
                <a:solidFill>
                  <a:schemeClr val="tx2"/>
                </a:solidFill>
                <a:ea typeface="宋体" panose="02010600030101010101" pitchFamily="2" charset="-122"/>
              </a:rPr>
              <a:t>同</a:t>
            </a:r>
            <a:r>
              <a:rPr lang="en-US" altLang="zh-CN" sz="2800" smtClean="0">
                <a:solidFill>
                  <a:schemeClr val="tx2"/>
                </a:solidFill>
                <a:ea typeface="宋体" panose="02010600030101010101" pitchFamily="2" charset="-122"/>
              </a:rPr>
              <a:t>SQL</a:t>
            </a:r>
            <a:r>
              <a:rPr lang="zh-CN" altLang="en-US" sz="2800" smtClean="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．参考类型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ea typeface="宋体" panose="02010600030101010101" pitchFamily="2" charset="-122"/>
              </a:rPr>
              <a:t>参考类型分为两种，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%TYPE</a:t>
            </a:r>
            <a:r>
              <a:rPr lang="zh-CN" altLang="zh-CN" sz="2800" dirty="0"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%ROWTYPE</a:t>
            </a:r>
            <a:r>
              <a:rPr lang="zh-CN" altLang="zh-CN" sz="2800" dirty="0">
                <a:ea typeface="宋体" panose="02010600030101010101" pitchFamily="2" charset="-122"/>
              </a:rPr>
              <a:t>。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%TYPE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类型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ea typeface="宋体" panose="02010600030101010101" pitchFamily="2" charset="-122"/>
              </a:rPr>
              <a:t>可表示</a:t>
            </a:r>
            <a:r>
              <a:rPr lang="zh-CN" altLang="zh-CN" sz="2800" dirty="0" smtClean="0">
                <a:ea typeface="宋体" panose="02010600030101010101" pitchFamily="2" charset="-122"/>
              </a:rPr>
              <a:t>与</a:t>
            </a:r>
            <a:r>
              <a:rPr lang="zh-CN" altLang="zh-CN" sz="2800" dirty="0">
                <a:ea typeface="宋体" panose="02010600030101010101" pitchFamily="2" charset="-122"/>
              </a:rPr>
              <a:t>已经定义的某个数据变量的类型相同，</a:t>
            </a:r>
            <a:r>
              <a:rPr lang="zh-CN" altLang="zh-CN" sz="2800" dirty="0" smtClean="0">
                <a:ea typeface="宋体" panose="02010600030101010101" pitchFamily="2" charset="-122"/>
              </a:rPr>
              <a:t>或与</a:t>
            </a:r>
            <a:r>
              <a:rPr lang="zh-CN" altLang="zh-CN" sz="2800" dirty="0">
                <a:ea typeface="宋体" panose="02010600030101010101" pitchFamily="2" charset="-122"/>
              </a:rPr>
              <a:t>数据库表的某个列的数据类型</a:t>
            </a:r>
            <a:r>
              <a:rPr lang="zh-CN" altLang="zh-CN" sz="2800" dirty="0" smtClean="0">
                <a:ea typeface="宋体" panose="02010600030101010101" pitchFamily="2" charset="-122"/>
              </a:rPr>
              <a:t>相同。</a:t>
            </a:r>
            <a:endParaRPr lang="zh-CN" altLang="zh-CN" sz="10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 smtClean="0">
                <a:solidFill>
                  <a:srgbClr val="FF3300"/>
                </a:solidFill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v_sno</a:t>
            </a:r>
            <a:r>
              <a:rPr lang="en-US" altLang="zh-CN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ea typeface="宋体" panose="02010600030101010101" pitchFamily="2" charset="-122"/>
              </a:rPr>
              <a:t>student.sno%TYPE</a:t>
            </a:r>
            <a:r>
              <a:rPr lang="en-US" altLang="zh-CN" sz="2400" dirty="0">
                <a:ea typeface="宋体" panose="02010600030101010101" pitchFamily="2" charset="-122"/>
              </a:rPr>
              <a:t>; </a:t>
            </a:r>
            <a:r>
              <a:rPr lang="en-US" altLang="zh-CN" sz="2400" dirty="0" smtClean="0">
                <a:solidFill>
                  <a:srgbClr val="0C1C1D"/>
                </a:solidFill>
                <a:ea typeface="宋体" panose="02010600030101010101" pitchFamily="2" charset="-122"/>
              </a:rPr>
              <a:t>/* </a:t>
            </a:r>
            <a:r>
              <a:rPr lang="en-US" altLang="zh-CN" sz="2400" dirty="0" err="1">
                <a:solidFill>
                  <a:srgbClr val="0C1C1D"/>
                </a:solidFill>
                <a:ea typeface="宋体" panose="02010600030101010101" pitchFamily="2" charset="-122"/>
              </a:rPr>
              <a:t>v_sno</a:t>
            </a:r>
            <a:r>
              <a:rPr lang="zh-CN" altLang="zh-CN" sz="2400" dirty="0">
                <a:solidFill>
                  <a:srgbClr val="0C1C1D"/>
                </a:solidFill>
                <a:ea typeface="宋体" panose="02010600030101010101" pitchFamily="2" charset="-122"/>
              </a:rPr>
              <a:t>参照自</a:t>
            </a:r>
            <a:r>
              <a:rPr lang="en-US" altLang="zh-CN" sz="2400" dirty="0">
                <a:solidFill>
                  <a:srgbClr val="0C1C1D"/>
                </a:solidFill>
                <a:ea typeface="宋体" panose="02010600030101010101" pitchFamily="2" charset="-122"/>
              </a:rPr>
              <a:t>student</a:t>
            </a:r>
            <a:r>
              <a:rPr lang="zh-CN" altLang="zh-CN" sz="2400" dirty="0">
                <a:solidFill>
                  <a:srgbClr val="0C1C1D"/>
                </a:solidFill>
                <a:ea typeface="宋体" panose="02010600030101010101" pitchFamily="2" charset="-122"/>
              </a:rPr>
              <a:t>表中</a:t>
            </a:r>
            <a:r>
              <a:rPr lang="en-US" altLang="zh-CN" sz="2400" dirty="0" err="1">
                <a:solidFill>
                  <a:srgbClr val="0C1C1D"/>
                </a:solidFill>
                <a:ea typeface="宋体" panose="02010600030101010101" pitchFamily="2" charset="-122"/>
              </a:rPr>
              <a:t>sno</a:t>
            </a:r>
            <a:r>
              <a:rPr lang="zh-CN" altLang="zh-CN" sz="2400" dirty="0">
                <a:solidFill>
                  <a:srgbClr val="0C1C1D"/>
                </a:solidFill>
                <a:ea typeface="宋体" panose="02010600030101010101" pitchFamily="2" charset="-122"/>
              </a:rPr>
              <a:t>列的类型。</a:t>
            </a:r>
            <a:r>
              <a:rPr lang="en-US" altLang="zh-CN" sz="2400" dirty="0">
                <a:solidFill>
                  <a:srgbClr val="0C1C1D"/>
                </a:solidFill>
                <a:ea typeface="宋体" panose="02010600030101010101" pitchFamily="2" charset="-122"/>
              </a:rPr>
              <a:t>*/</a:t>
            </a:r>
            <a:endParaRPr lang="zh-CN" altLang="zh-CN" sz="2400" dirty="0">
              <a:solidFill>
                <a:srgbClr val="0C1C1D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844550"/>
            <a:ext cx="6192688" cy="646331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zh-CN" sz="3600" b="1" i="0" u="none" strike="noStrike" kern="120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数据类型</a:t>
            </a:r>
            <a:endParaRPr kumimoji="0" lang="zh-CN" altLang="zh-CN" sz="3600" b="1" i="0" u="none" strike="noStrike" kern="120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明部分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561657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17411" name="Rectangle 3"/>
          <p:cNvSpPr>
            <a:spLocks noGrp="1" noRot="1"/>
          </p:cNvSpPr>
          <p:nvPr>
            <p:ph idx="1"/>
          </p:nvPr>
        </p:nvSpPr>
        <p:spPr>
          <a:xfrm>
            <a:off x="35560" y="939800"/>
            <a:ext cx="8959850" cy="584644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None/>
            </a:pP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%ROWTYPE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类型</a:t>
            </a:r>
          </a:p>
          <a:p>
            <a:pPr>
              <a:lnSpc>
                <a:spcPct val="9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600" dirty="0">
                <a:solidFill>
                  <a:srgbClr val="002060"/>
                </a:solidFill>
                <a:ea typeface="宋体" panose="02010600030101010101" pitchFamily="2" charset="-122"/>
              </a:rPr>
              <a:t>定义一个变量的类型参照自</a:t>
            </a:r>
            <a:r>
              <a:rPr lang="zh-CN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基本表</a:t>
            </a:r>
            <a:r>
              <a:rPr lang="zh-CN" altLang="zh-CN" sz="2600" dirty="0">
                <a:solidFill>
                  <a:srgbClr val="002060"/>
                </a:solidFill>
                <a:ea typeface="宋体" panose="02010600030101010101" pitchFamily="2" charset="-122"/>
              </a:rPr>
              <a:t>或</a:t>
            </a:r>
            <a:r>
              <a:rPr lang="zh-CN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视图</a:t>
            </a:r>
            <a:r>
              <a:rPr lang="zh-CN" altLang="zh-CN" sz="2600" dirty="0">
                <a:solidFill>
                  <a:srgbClr val="002060"/>
                </a:solidFill>
                <a:ea typeface="宋体" panose="02010600030101010101" pitchFamily="2" charset="-122"/>
              </a:rPr>
              <a:t>中</a:t>
            </a:r>
            <a:r>
              <a:rPr lang="zh-CN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记录的类型</a:t>
            </a:r>
            <a:r>
              <a:rPr lang="zh-CN" altLang="zh-CN" sz="2600" dirty="0">
                <a:solidFill>
                  <a:srgbClr val="002060"/>
                </a:solidFill>
                <a:ea typeface="宋体" panose="02010600030101010101" pitchFamily="2" charset="-122"/>
              </a:rPr>
              <a:t>、或游标的结构</a:t>
            </a:r>
            <a:r>
              <a:rPr lang="zh-CN" altLang="zh-CN" sz="2600" dirty="0" smtClean="0">
                <a:solidFill>
                  <a:srgbClr val="002060"/>
                </a:solidFill>
                <a:ea typeface="宋体" panose="02010600030101010101" pitchFamily="2" charset="-122"/>
              </a:rPr>
              <a:t>类型。</a:t>
            </a:r>
            <a:endParaRPr lang="en-US" altLang="zh-CN" sz="26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600" dirty="0">
                <a:solidFill>
                  <a:srgbClr val="002060"/>
                </a:solidFill>
                <a:ea typeface="楷体_GB2312" pitchFamily="49" charset="-122"/>
              </a:rPr>
              <a:t>%ROWTYPE</a:t>
            </a:r>
            <a:r>
              <a:rPr lang="zh-CN" altLang="en-US" sz="2600" dirty="0">
                <a:solidFill>
                  <a:srgbClr val="002060"/>
                </a:solidFill>
                <a:ea typeface="楷体_GB2312" pitchFamily="49" charset="-122"/>
              </a:rPr>
              <a:t>前面是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表名</a:t>
            </a:r>
            <a:r>
              <a:rPr lang="zh-CN" altLang="en-US" sz="2600" dirty="0">
                <a:solidFill>
                  <a:srgbClr val="002060"/>
                </a:solidFill>
                <a:ea typeface="楷体_GB2312" pitchFamily="49" charset="-122"/>
              </a:rPr>
              <a:t>或</a:t>
            </a:r>
            <a:r>
              <a:rPr lang="zh-CN" altLang="en-US" sz="2600" dirty="0">
                <a:solidFill>
                  <a:srgbClr val="FF0000"/>
                </a:solidFill>
                <a:ea typeface="楷体_GB2312" pitchFamily="49" charset="-122"/>
              </a:rPr>
              <a:t>游标名</a:t>
            </a:r>
            <a:r>
              <a:rPr lang="zh-CN" altLang="en-US" sz="2600" dirty="0">
                <a:solidFill>
                  <a:srgbClr val="002060"/>
                </a:solidFill>
                <a:ea typeface="楷体_GB2312" pitchFamily="49" charset="-122"/>
              </a:rPr>
              <a:t>。</a:t>
            </a:r>
            <a:endParaRPr lang="en-US" altLang="zh-CN" sz="26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6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【</a:t>
            </a:r>
            <a:r>
              <a:rPr lang="zh-CN" altLang="zh-CN" sz="2600" kern="12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例】</a:t>
            </a:r>
            <a:r>
              <a:rPr lang="zh-CN" altLang="en-US" sz="2600" kern="12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从</a:t>
            </a:r>
            <a:r>
              <a:rPr lang="zh-CN" altLang="en-US" sz="26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学生表中查询</a:t>
            </a:r>
            <a:r>
              <a:rPr lang="en-US" altLang="zh-CN" sz="26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05880102</a:t>
            </a:r>
            <a:r>
              <a:rPr lang="zh-CN" altLang="en-US" sz="26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学生的信息赋给变量</a:t>
            </a:r>
            <a:r>
              <a:rPr lang="en-US" altLang="zh-CN" sz="2600" kern="12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v_sc</a:t>
            </a:r>
            <a:r>
              <a:rPr lang="zh-CN" altLang="en-US" sz="2600" kern="12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并</a:t>
            </a:r>
            <a:r>
              <a:rPr lang="zh-CN" altLang="en-US" sz="2600" kern="12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输出“学号</a:t>
            </a:r>
            <a:r>
              <a:rPr lang="en-US" altLang="zh-CN" sz="2600" kern="12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=</a:t>
            </a:r>
            <a:r>
              <a:rPr lang="zh-CN" altLang="en-US" sz="2600" kern="12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sym typeface="+mn-ea"/>
              </a:rPr>
              <a:t>，姓名为”。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declare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v_sc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student%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rowtype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;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begin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select * into 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v_sc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from student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where 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sno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='05880102';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dbms_output.put_line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('</a:t>
            </a:r>
            <a:r>
              <a:rPr lang="zh-CN" altLang="en-US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学号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='||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v_sc.sno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||'</a:t>
            </a:r>
            <a:r>
              <a:rPr lang="zh-CN" altLang="en-US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，姓名为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'||</a:t>
            </a:r>
            <a:r>
              <a:rPr lang="en-US" altLang="zh-CN" sz="2600" kern="12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v_sc.sname</a:t>
            </a: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);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end;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600" kern="12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</a:t>
            </a:r>
            <a:endParaRPr lang="zh-CN" altLang="zh-CN" sz="2000" dirty="0">
              <a:solidFill>
                <a:srgbClr val="0C1C1D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明部分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6450" y="6141085"/>
            <a:ext cx="83375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1800" dirty="0">
                <a:solidFill>
                  <a:srgbClr val="FF0000"/>
                </a:solidFill>
                <a:sym typeface="+mn-ea"/>
              </a:rPr>
              <a:t>说明：</a:t>
            </a:r>
            <a:r>
              <a:rPr lang="zh-CN" altLang="zh-CN" sz="1800" dirty="0">
                <a:sym typeface="+mn-ea"/>
              </a:rPr>
              <a:t>由于</a:t>
            </a:r>
            <a:r>
              <a:rPr lang="en-US" altLang="zh-CN" sz="1800" dirty="0">
                <a:solidFill>
                  <a:srgbClr val="000000"/>
                </a:solidFill>
                <a:sym typeface="+mn-ea"/>
              </a:rPr>
              <a:t>v_sc</a:t>
            </a:r>
            <a:r>
              <a:rPr lang="zh-CN" altLang="zh-CN" sz="1800" dirty="0">
                <a:sym typeface="+mn-ea"/>
              </a:rPr>
              <a:t>能代表</a:t>
            </a:r>
            <a:r>
              <a:rPr lang="en-GB" altLang="zh-CN" sz="1800" dirty="0">
                <a:solidFill>
                  <a:srgbClr val="000000"/>
                </a:solidFill>
                <a:sym typeface="+mn-ea"/>
              </a:rPr>
              <a:t>sc</a:t>
            </a:r>
            <a:r>
              <a:rPr lang="zh-CN" altLang="zh-CN" sz="1800" dirty="0">
                <a:sym typeface="+mn-ea"/>
              </a:rPr>
              <a:t>表中的某一条记录类型，在访问该记录中某个特定字段时，可以通过</a:t>
            </a:r>
            <a:r>
              <a:rPr lang="zh-CN" altLang="zh-CN" sz="1800" dirty="0">
                <a:solidFill>
                  <a:srgbClr val="FF0000"/>
                </a:solidFill>
                <a:sym typeface="+mn-ea"/>
              </a:rPr>
              <a:t>变量名</a:t>
            </a:r>
            <a:r>
              <a:rPr lang="en-GB" altLang="zh-CN" sz="1800" b="1" dirty="0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zh-CN" sz="1800" dirty="0">
                <a:solidFill>
                  <a:srgbClr val="FF0000"/>
                </a:solidFill>
                <a:sym typeface="+mn-ea"/>
              </a:rPr>
              <a:t>字段名</a:t>
            </a:r>
            <a:r>
              <a:rPr lang="zh-CN" altLang="zh-CN" sz="1800" dirty="0">
                <a:sym typeface="+mn-ea"/>
              </a:rPr>
              <a:t>的方式调用。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69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charRg st="269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charRg st="269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char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char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char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char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65863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215974" y="908621"/>
            <a:ext cx="8172450" cy="5833492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变</a:t>
            </a:r>
            <a:r>
              <a:rPr kumimoji="0" lang="zh-CN" altLang="zh-CN" sz="28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量赋</a:t>
            </a:r>
            <a:r>
              <a:rPr kumimoji="0" lang="zh-CN" altLang="zh-CN" sz="28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值</a:t>
            </a:r>
            <a:endParaRPr kumimoji="0" lang="zh-CN" altLang="zh-CN" sz="2800" b="1" i="0" u="none" strike="noStrike" kern="0" cap="none" spc="0" normalizeH="0" baseline="0" noProof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．直接赋值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变量名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:=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常量或表达式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例如：</a:t>
            </a:r>
            <a:r>
              <a:rPr kumimoji="0" lang="pt-BR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v_num  NUMBER:=5;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kumimoji="0" lang="zh-CN" altLang="zh-CN" sz="1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pt-BR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．通过</a:t>
            </a:r>
            <a:r>
              <a:rPr kumimoji="0" lang="pt-BR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SELECT..INTO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赋值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pt-BR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SELECT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字段</a:t>
            </a:r>
            <a:r>
              <a:rPr kumimoji="0" lang="pt-BR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INTO  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例如：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declare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v_age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number;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SELECT 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AGE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INTO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v_age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FROM STUDENT 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WHERE SNO='05880102';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dbms_output.put_line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('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v_age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='||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v_age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end;</a:t>
            </a:r>
          </a:p>
          <a:p>
            <a:pPr marL="342900" marR="0" lvl="0" indent="-342900" algn="l" defTabSz="914400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        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声明部分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4037" name="矩形 1"/>
          <p:cNvSpPr/>
          <p:nvPr/>
        </p:nvSpPr>
        <p:spPr>
          <a:xfrm>
            <a:off x="6156325" y="2781300"/>
            <a:ext cx="284321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声明部分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执行部分赋值</a:t>
            </a:r>
            <a:endParaRPr lang="zh-CN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8B8B8B"/>
                </a:solidFill>
              </a:rPr>
              <a:t>16</a:t>
            </a:fld>
            <a:endParaRPr lang="en-US" altLang="zh-CN" sz="1400" dirty="0">
              <a:solidFill>
                <a:srgbClr val="8B8B8B"/>
              </a:solidFill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5496" y="1031471"/>
            <a:ext cx="9029700" cy="57098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250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t>查找标量类型变量或常量在声明过程中可能出现的错误，并进行改正。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运行给定的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PL/SQL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程序代码，进行调试改错，指出错误总数，并最终看到正确的运行结果。程序代码如下：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DECLARE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123_sno CHAR(8);----------------------------------①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sum NUMBER; ----------------------------------- --②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v_date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DATE; ----------------------------------------③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v_num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NUMBER NOT NULL; -----------------④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c_pi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CONSTANT NUMBER(8,7); ----------------⑤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v_cname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v_tname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VARCHAR2(10); -----------⑥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BEGIN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DBMS_OUTPUT.PUT_LINE(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我把所有错误都改正了，真棒！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311955" y="18878"/>
            <a:ext cx="8540750" cy="792088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声明部分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sp>
        <p:nvSpPr>
          <p:cNvPr id="51203" name="Rectangle 3"/>
          <p:cNvSpPr>
            <a:spLocks noGrp="1" noRot="1"/>
          </p:cNvSpPr>
          <p:nvPr>
            <p:ph idx="1"/>
          </p:nvPr>
        </p:nvSpPr>
        <p:spPr>
          <a:xfrm>
            <a:off x="387350" y="1161415"/>
            <a:ext cx="7886700" cy="5420360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charset="0"/>
              <a:buChar char="u"/>
            </a:pPr>
            <a:r>
              <a:rPr lang="en-US" sz="280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cs typeface="+mj-cs"/>
                <a:sym typeface="+mn-ea"/>
              </a:rPr>
              <a:t> </a:t>
            </a:r>
            <a:r>
              <a:rPr lang="en-US" altLang="zh-CN" sz="280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cs typeface="+mj-cs"/>
                <a:sym typeface="+mn-ea"/>
              </a:rPr>
              <a:t>PL/SQL</a:t>
            </a:r>
            <a:r>
              <a:rPr lang="zh-CN" altLang="en-US" sz="280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cs typeface="+mj-cs"/>
                <a:sym typeface="+mn-ea"/>
              </a:rPr>
              <a:t>条件</a:t>
            </a:r>
            <a:r>
              <a:rPr lang="zh-CN" altLang="zh-CN" sz="280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cs typeface="+mj-cs"/>
                <a:sym typeface="+mn-ea"/>
              </a:rPr>
              <a:t>结构</a:t>
            </a:r>
            <a:endParaRPr kumimoji="0" lang="zh-CN" altLang="zh-CN" sz="28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．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IF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条件语句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语法如下：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    IF </a:t>
            </a:r>
            <a:r>
              <a:rPr lang="zh-CN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条件</a:t>
            </a: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1 THEN</a:t>
            </a:r>
            <a:r>
              <a:rPr lang="zh-CN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　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语句体</a:t>
            </a: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1;</a:t>
            </a:r>
            <a:endParaRPr lang="zh-CN" altLang="zh-CN" sz="24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	  </a:t>
            </a:r>
            <a:r>
              <a:rPr lang="en-GB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ELSIF</a:t>
            </a: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条件</a:t>
            </a: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2 THEN</a:t>
            </a:r>
            <a:endParaRPr lang="zh-CN" altLang="zh-CN" sz="24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		   </a:t>
            </a:r>
            <a:r>
              <a:rPr lang="zh-CN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语句体</a:t>
            </a: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2;]</a:t>
            </a:r>
            <a:endParaRPr lang="zh-CN" altLang="zh-CN" sz="24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		   …</a:t>
            </a:r>
            <a:endParaRPr lang="zh-CN" altLang="zh-CN" sz="24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	  [ELSE</a:t>
            </a:r>
            <a:endParaRPr lang="zh-CN" altLang="zh-CN" sz="24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		   </a:t>
            </a:r>
            <a:r>
              <a:rPr lang="zh-CN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语句体</a:t>
            </a: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n;]</a:t>
            </a:r>
            <a:endParaRPr lang="zh-CN" altLang="zh-CN" sz="2400" dirty="0">
              <a:solidFill>
                <a:srgbClr val="00206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solidFill>
                  <a:srgbClr val="002060"/>
                </a:solidFill>
                <a:ea typeface="宋体" panose="02010600030101010101" pitchFamily="2" charset="-122"/>
              </a:rPr>
              <a:t>	  END IF;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zh-CN" altLang="en-US" sz="2400" dirty="0">
                <a:solidFill>
                  <a:srgbClr val="002060"/>
                </a:solidFill>
                <a:ea typeface="楷体_GB2312" pitchFamily="49" charset="-122"/>
              </a:rPr>
              <a:t>其中：条件是一个布尔型的变量或表达式。</a:t>
            </a:r>
            <a:r>
              <a:rPr lang="zh-CN" altLang="en-US" sz="2400" dirty="0">
                <a:ea typeface="楷体_GB2312" pitchFamily="49" charset="-122"/>
              </a:rPr>
              <a:t> </a:t>
            </a:r>
          </a:p>
        </p:txBody>
      </p:sp>
      <p:sp>
        <p:nvSpPr>
          <p:cNvPr id="2" name="Rectangle 2"/>
          <p:cNvSpPr txBox="1">
            <a:spLocks noRot="1" noChangeArrowheads="1"/>
          </p:cNvSpPr>
          <p:nvPr/>
        </p:nvSpPr>
        <p:spPr bwMode="auto">
          <a:xfrm>
            <a:off x="311955" y="90633"/>
            <a:ext cx="854075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11.2.2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执行部分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0" y="1125538"/>
            <a:ext cx="8242300" cy="515302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．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IF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条件语句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indent="457200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注意：</a:t>
            </a:r>
            <a:endParaRPr lang="en-US" altLang="zh-CN" sz="2800" b="1" dirty="0" smtClean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语句以相应的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END IF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结束；</a:t>
            </a:r>
            <a:endParaRPr lang="en-US" altLang="zh-CN" sz="2800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语句后必需有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THEN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语句，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IF…THEN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后不跟语句结束符“</a:t>
            </a: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;”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2800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最多只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能有一个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语句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800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IF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条件语句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最多只能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执行一个条件分支，执行之后跳出整个语句块。</a:t>
            </a:r>
            <a:endParaRPr lang="zh-CN" altLang="en-US" b="0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79512" y="22784"/>
            <a:ext cx="8856984" cy="890587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PL/SQL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条件</a:t>
            </a:r>
            <a:r>
              <a:rPr kumimoji="0" lang="zh-CN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结构</a:t>
            </a:r>
            <a:endParaRPr kumimoji="0" lang="zh-CN" altLang="zh-CN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3754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8B8B8B"/>
                </a:solidFill>
              </a:rPr>
              <a:t>19</a:t>
            </a:fld>
            <a:endParaRPr lang="en-US" altLang="zh-CN" sz="1400" dirty="0">
              <a:solidFill>
                <a:srgbClr val="8B8B8B"/>
              </a:solidFill>
            </a:endParaRPr>
          </a:p>
        </p:txBody>
      </p:sp>
      <p:sp>
        <p:nvSpPr>
          <p:cNvPr id="53251" name="Rectangle 2"/>
          <p:cNvSpPr/>
          <p:nvPr/>
        </p:nvSpPr>
        <p:spPr>
          <a:xfrm>
            <a:off x="122113" y="1173163"/>
            <a:ext cx="8842375" cy="3195363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rgbClr val="FF0000"/>
              </a:buClr>
            </a:pPr>
            <a:r>
              <a:rPr lang="zh-CN" altLang="en-US" sz="2800" b="1" dirty="0" smtClean="0">
                <a:solidFill>
                  <a:srgbClr val="9900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【例</a:t>
            </a:r>
            <a:r>
              <a:rPr lang="en-US" altLang="zh-CN" sz="2800" b="1" dirty="0" smtClean="0">
                <a:solidFill>
                  <a:srgbClr val="9900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计算阶梯电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价</a:t>
            </a:r>
            <a:r>
              <a:rPr lang="zh-CN" altLang="en-US" sz="2800" b="1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。具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体规则为：当每月用电量在</a:t>
            </a: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0~200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度时为第一档，电价是</a:t>
            </a: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0.588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元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度；当每月用电量在</a:t>
            </a: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201~350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度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时为第二档次，</a:t>
            </a: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201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度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以内的按照第一档次收费，剩余的电价按照</a:t>
            </a: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0.638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元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度收取；当每月用电量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大于</a:t>
            </a: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351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度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时，先分别按照第一档次和第二档次收费，剩余电价按照</a:t>
            </a:r>
            <a:r>
              <a:rPr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0.938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元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度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收</a:t>
            </a:r>
            <a:r>
              <a:rPr lang="zh-CN" altLang="en-US" sz="2800" b="1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取。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179512" y="22785"/>
            <a:ext cx="8856984" cy="8905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PL/SQL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条件</a:t>
            </a:r>
            <a:r>
              <a:rPr kumimoji="0" lang="zh-CN" altLang="zh-CN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结构</a:t>
            </a:r>
            <a:endParaRPr kumimoji="0" lang="zh-CN" altLang="zh-CN" sz="3200" b="1" i="0" u="none" strike="noStrike" kern="0" cap="none" spc="0" normalizeH="0" baseline="0" noProof="0" dirty="0" smtClean="0">
              <a:ln w="10160">
                <a:solidFill>
                  <a:srgbClr val="DAEDEF"/>
                </a:solidFill>
                <a:prstDash val="solid"/>
              </a:ln>
              <a:solidFill>
                <a:srgbClr val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341438"/>
            <a:ext cx="8115300" cy="4194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11.1 PL/SQL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程序设计简介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11.2 PL/SQL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组件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0045" marR="0" lvl="0" indent="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11.2.1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声明部分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0045" marR="0" lvl="0" indent="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11.2.2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执行部分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60045" marR="0" lvl="0" indent="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11.2.3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异常处理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11.3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E1E2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常用函数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4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E1E2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  <p:sp>
        <p:nvSpPr>
          <p:cNvPr id="17412" name="矩形 1"/>
          <p:cNvSpPr/>
          <p:nvPr/>
        </p:nvSpPr>
        <p:spPr>
          <a:xfrm>
            <a:off x="0" y="115888"/>
            <a:ext cx="9144000" cy="606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spcBef>
                <a:spcPts val="600"/>
              </a:spcBef>
              <a:buClr>
                <a:schemeClr val="hlink"/>
              </a:buClr>
              <a:buSzPct val="75000"/>
            </a:pPr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</a:rPr>
              <a:t>目录</a:t>
            </a:r>
            <a:endParaRPr lang="en-US" altLang="zh-CN" sz="3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 txBox="1">
            <a:spLocks noGrp="1"/>
          </p:cNvSpPr>
          <p:nvPr>
            <p:ph type="sldNum" sz="quarter" idx="4294967295"/>
          </p:nvPr>
        </p:nvSpPr>
        <p:spPr>
          <a:xfrm>
            <a:off x="6553200" y="6375400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rgbClr val="8B8B8B"/>
                </a:solidFill>
              </a:rPr>
              <a:t>20</a:t>
            </a:fld>
            <a:endParaRPr lang="en-US" altLang="zh-CN" sz="1400" dirty="0">
              <a:solidFill>
                <a:srgbClr val="8B8B8B"/>
              </a:solidFill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34925" y="1052513"/>
            <a:ext cx="8820150" cy="575437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源程序的实现：</a:t>
            </a: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DECLARE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number:=&amp;x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  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/*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表示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从键盘输入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x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en-US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*/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v_sum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number;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BEGIN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IF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&lt;0  THEN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DBMS_OUTPUT.PUT_LINE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('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输入错误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ELSIF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&lt;=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200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THEN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v_sum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:=0.588*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DBMS_OUTPUT.PUT_LINE('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本月电费为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v_sum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||'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元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000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  <a:sym typeface="+mn-ea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ELSIF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&lt;=350 THEN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v_sum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0.588*200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+(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v_x-200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)*0.638;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DBMS_OUTPUT.PUT_LINE('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本月电费为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v_sum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||'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元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ELSE 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v_sum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0.588*200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+(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350-200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)*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0.638-(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v_x-350)*0.938;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DBMS_OUTPUT.PUT_LINE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('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本月电费为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</a:t>
            </a:r>
            <a:r>
              <a:rPr lang="en-US" altLang="zh-CN" sz="20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v_sum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||'</a:t>
            </a: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元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END </a:t>
            </a:r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IF;</a:t>
            </a:r>
            <a:endParaRPr lang="en-US" altLang="zh-CN" sz="20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sz="20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END;</a:t>
            </a:r>
            <a:endParaRPr lang="en-US" altLang="zh-CN" sz="2000" b="1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>
          <a:xfrm>
            <a:off x="179512" y="22785"/>
            <a:ext cx="8856984" cy="8905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PL/SQL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条件</a:t>
            </a:r>
            <a:r>
              <a:rPr kumimoji="0" lang="zh-CN" altLang="zh-CN" sz="3200" b="1" i="0" u="none" strike="noStrike" kern="0" cap="none" spc="0" normalizeH="0" baseline="0" noProof="0" smtClean="0">
                <a:ln w="10160">
                  <a:solidFill>
                    <a:srgbClr val="DAEDE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结构</a:t>
            </a:r>
            <a:endParaRPr kumimoji="0" lang="zh-CN" altLang="zh-CN" sz="3200" b="1" i="0" u="none" strike="noStrike" kern="0" cap="none" spc="0" normalizeH="0" baseline="0" noProof="0" dirty="0" smtClean="0">
              <a:ln w="10160">
                <a:solidFill>
                  <a:srgbClr val="DAEDEF"/>
                </a:solidFill>
                <a:prstDash val="solid"/>
              </a:ln>
              <a:solidFill>
                <a:srgbClr val="00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15660" y="2626995"/>
            <a:ext cx="2214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2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节约用电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！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  <p:sp>
        <p:nvSpPr>
          <p:cNvPr id="55299" name="Rectangle 3"/>
          <p:cNvSpPr>
            <a:spLocks noGrp="1" noRot="1"/>
          </p:cNvSpPr>
          <p:nvPr>
            <p:ph idx="1"/>
          </p:nvPr>
        </p:nvSpPr>
        <p:spPr>
          <a:xfrm>
            <a:off x="500063" y="1285875"/>
            <a:ext cx="7816850" cy="5480050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None/>
            </a:pPr>
            <a:r>
              <a:rPr lang="en-GB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．</a:t>
            </a:r>
            <a:r>
              <a:rPr lang="en-GB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CASE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条件语句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</a:t>
            </a:r>
            <a:r>
              <a:rPr lang="zh-CN" altLang="en-US" sz="26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如下</a:t>
            </a:r>
            <a:r>
              <a:rPr lang="zh-CN" altLang="en-US" sz="2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sz="2600" dirty="0" smtClean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CASE</a:t>
            </a:r>
            <a:endParaRPr lang="en-US" altLang="zh-CN" sz="2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WHEN </a:t>
            </a: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condition1 THEN statements1;</a:t>
            </a:r>
            <a:endParaRPr lang="en-US" altLang="zh-CN" sz="2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WHEN </a:t>
            </a: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condition2 THEN statements2;</a:t>
            </a:r>
            <a:endParaRPr lang="en-US" altLang="zh-CN" sz="2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……</a:t>
            </a:r>
            <a:endParaRPr lang="en-US" altLang="zh-CN" sz="2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WHEN </a:t>
            </a:r>
            <a:r>
              <a:rPr lang="en-US" altLang="zh-CN" sz="2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conditionn</a:t>
            </a: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THEN </a:t>
            </a:r>
            <a:r>
              <a:rPr lang="en-US" altLang="zh-CN" sz="26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statementsn</a:t>
            </a: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2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[</a:t>
            </a: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ELSE </a:t>
            </a:r>
            <a:r>
              <a:rPr lang="en-US" altLang="zh-CN" sz="260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else_statements</a:t>
            </a: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;]</a:t>
            </a:r>
            <a:endParaRPr lang="en-US" altLang="zh-CN" sz="26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 CASE</a:t>
            </a:r>
            <a:r>
              <a:rPr lang="en-US" altLang="zh-CN" sz="26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zh-CN" altLang="zh-CN" sz="26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 bwMode="auto">
          <a:xfrm>
            <a:off x="179512" y="22784"/>
            <a:ext cx="8856984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PL/SQL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条件</a:t>
            </a:r>
            <a:r>
              <a:rPr kumimoji="0" lang="zh-CN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结构</a:t>
            </a:r>
            <a:endParaRPr kumimoji="0" lang="zh-CN" altLang="zh-CN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sp>
        <p:nvSpPr>
          <p:cNvPr id="56323" name="Rectangle 3"/>
          <p:cNvSpPr>
            <a:spLocks noGrp="1" noRot="1"/>
          </p:cNvSpPr>
          <p:nvPr>
            <p:ph idx="1"/>
          </p:nvPr>
        </p:nvSpPr>
        <p:spPr>
          <a:xfrm>
            <a:off x="0" y="908050"/>
            <a:ext cx="8643938" cy="581342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None/>
            </a:pPr>
            <a:r>
              <a:rPr lang="zh-CN" altLang="en-US" sz="2800" dirty="0" smtClean="0">
                <a:solidFill>
                  <a:srgbClr val="9900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【例</a:t>
            </a:r>
            <a:r>
              <a:rPr lang="en-US" altLang="zh-CN" sz="2800" dirty="0" smtClean="0">
                <a:solidFill>
                  <a:srgbClr val="99009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】</a:t>
            </a:r>
            <a:r>
              <a:rPr lang="zh-CN" altLang="en-US" sz="2800" dirty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计算阶梯</a:t>
            </a:r>
            <a:r>
              <a:rPr lang="zh-CN" altLang="en-US" sz="2800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电价用</a:t>
            </a:r>
            <a:r>
              <a:rPr lang="en-US" altLang="zh-CN" sz="2800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CASE</a:t>
            </a:r>
            <a:r>
              <a:rPr lang="zh-CN" altLang="en-US" sz="2800" dirty="0" smtClean="0">
                <a:solidFill>
                  <a:srgbClr val="0033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语句来实现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800" dirty="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DECLARE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number:=&amp;x;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BEGIN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CASE  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WHEN </a:t>
            </a:r>
            <a:r>
              <a:rPr lang="en-US" altLang="zh-CN" sz="2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&lt;0 then DBMS_OUTPUT.PUT_LINE('</a:t>
            </a:r>
            <a:r>
              <a:rPr lang="zh-CN" altLang="en-US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输入错误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WHEN </a:t>
            </a:r>
            <a:r>
              <a:rPr lang="en-US" altLang="zh-CN" sz="2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&lt;=</a:t>
            </a:r>
            <a:r>
              <a:rPr lang="en-US" altLang="zh-CN" sz="21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200 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THEN DBMS_OUTPUT.PUT_LINE('</a:t>
            </a:r>
            <a:r>
              <a:rPr lang="zh-CN" altLang="en-US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本月电费为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:'||0.588*</a:t>
            </a:r>
            <a:r>
              <a:rPr lang="en-US" altLang="zh-CN" sz="2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||'</a:t>
            </a:r>
            <a:r>
              <a:rPr lang="zh-CN" altLang="en-US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元</a:t>
            </a:r>
            <a:r>
              <a:rPr lang="en-US" altLang="zh-CN" sz="21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WHEN </a:t>
            </a:r>
            <a:r>
              <a:rPr lang="en-US" altLang="zh-CN" sz="2100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&lt;=350 THEN DBMS_OUTPUT.PUT_LINE('</a:t>
            </a:r>
            <a:r>
              <a:rPr lang="zh-CN" altLang="en-US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本月电费为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:'||0.588*200+(v_x-200)*0.638||'</a:t>
            </a:r>
            <a:r>
              <a:rPr lang="zh-CN" altLang="en-US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元</a:t>
            </a:r>
            <a:r>
              <a:rPr lang="en-US" altLang="zh-CN" sz="21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ELSE DBMS_OUTPUT.PUT_LINE('</a:t>
            </a:r>
            <a:r>
              <a:rPr lang="zh-CN" altLang="en-US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本月电费为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:'||0.588*200+(350-200)*</a:t>
            </a:r>
            <a:r>
              <a:rPr lang="en-US" altLang="zh-CN" sz="21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0.638-(</a:t>
            </a: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v_x-350)*0.938||'</a:t>
            </a:r>
            <a:r>
              <a:rPr lang="zh-CN" altLang="en-US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元</a:t>
            </a:r>
            <a:r>
              <a:rPr lang="en-US" altLang="zh-CN" sz="210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');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END CASE;</a:t>
            </a:r>
            <a:endParaRPr lang="en-US" altLang="zh-CN" sz="210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10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END;</a:t>
            </a:r>
            <a:endParaRPr lang="en-US" altLang="zh-CN" sz="21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79512" y="22784"/>
            <a:ext cx="8856984" cy="890587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PL/SQL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条件</a:t>
            </a:r>
            <a:r>
              <a:rPr kumimoji="0" lang="zh-CN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结构</a:t>
            </a:r>
            <a:endParaRPr kumimoji="0" lang="zh-CN" altLang="zh-CN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50031" y="692696"/>
            <a:ext cx="8540750" cy="908720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循环结构</a:t>
            </a: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60420" name="Rectangle 3"/>
          <p:cNvSpPr>
            <a:spLocks noGrp="1" noRot="1"/>
          </p:cNvSpPr>
          <p:nvPr>
            <p:ph idx="1"/>
          </p:nvPr>
        </p:nvSpPr>
        <p:spPr>
          <a:xfrm>
            <a:off x="198438" y="1484313"/>
            <a:ext cx="8643937" cy="5373687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</a:t>
            </a:r>
            <a:r>
              <a:rPr lang="zh-CN" altLang="zh-CN" sz="2600" dirty="0">
                <a:ea typeface="宋体" panose="02010600030101010101" pitchFamily="2" charset="-122"/>
              </a:rPr>
              <a:t>循环语句的基本形式有以下三种。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zh-CN" altLang="zh-CN" sz="2600" dirty="0">
                <a:solidFill>
                  <a:schemeClr val="tx2"/>
                </a:solidFill>
                <a:ea typeface="宋体" panose="02010600030101010101" pitchFamily="2" charset="-122"/>
              </a:rPr>
              <a:t>简单循环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600" dirty="0">
                <a:ea typeface="宋体" panose="02010600030101010101" pitchFamily="2" charset="-122"/>
              </a:rPr>
              <a:t>其语法如下：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		LOOP </a:t>
            </a:r>
            <a:endParaRPr lang="zh-CN" altLang="zh-CN" sz="26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		    </a:t>
            </a:r>
            <a:r>
              <a:rPr lang="zh-CN" altLang="en-US" sz="2600" dirty="0">
                <a:ea typeface="宋体" panose="02010600030101010101" pitchFamily="2" charset="-122"/>
              </a:rPr>
              <a:t>循环</a:t>
            </a:r>
            <a:r>
              <a:rPr lang="zh-CN" altLang="zh-CN" sz="2600" dirty="0">
                <a:ea typeface="宋体" panose="02010600030101010101" pitchFamily="2" charset="-122"/>
              </a:rPr>
              <a:t>体</a:t>
            </a:r>
            <a:r>
              <a:rPr lang="en-US" altLang="zh-CN" sz="2600" dirty="0">
                <a:ea typeface="宋体" panose="02010600030101010101" pitchFamily="2" charset="-122"/>
              </a:rPr>
              <a:t>;</a:t>
            </a:r>
            <a:endParaRPr lang="zh-CN" altLang="zh-CN" sz="26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		   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[EXIT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退出语句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;]  //</a:t>
            </a:r>
            <a:r>
              <a:rPr lang="zh-CN" altLang="en-US" sz="2600" dirty="0">
                <a:solidFill>
                  <a:srgbClr val="FF0000"/>
                </a:solidFill>
                <a:ea typeface="宋体" panose="02010600030101010101" pitchFamily="2" charset="-122"/>
              </a:rPr>
              <a:t>满足退出条件，退出循环</a:t>
            </a:r>
            <a:endParaRPr lang="zh-CN" altLang="zh-CN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		END LOOP;</a:t>
            </a: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zh-CN" sz="2600" b="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EXIT</a:t>
            </a:r>
            <a:r>
              <a:rPr lang="zh-CN" altLang="en-US" sz="2600" b="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退出</a:t>
            </a:r>
            <a:r>
              <a:rPr lang="zh-CN" altLang="en-US" sz="2600" b="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语句的</a:t>
            </a:r>
            <a:r>
              <a:rPr lang="zh-CN" altLang="en-US" sz="2600" b="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语法如下</a:t>
            </a:r>
            <a:r>
              <a:rPr lang="zh-CN" altLang="en-US" sz="2600" b="0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：</a:t>
            </a:r>
            <a:endParaRPr lang="zh-CN" altLang="en-US" sz="2600" b="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600" b="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a.IF</a:t>
            </a:r>
            <a:r>
              <a:rPr lang="en-US" altLang="zh-CN" sz="2600" b="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zh-CN" altLang="en-US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条件表达式  </a:t>
            </a:r>
            <a:r>
              <a:rPr lang="en-US" altLang="zh-CN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THEN</a:t>
            </a:r>
            <a:endParaRPr lang="en-US" altLang="zh-CN" sz="2600" b="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	</a:t>
            </a:r>
            <a:r>
              <a:rPr lang="en-US" altLang="zh-CN" sz="2600" b="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EXIT</a:t>
            </a:r>
            <a:r>
              <a:rPr lang="en-US" altLang="zh-CN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en-US" altLang="zh-CN" sz="2600" b="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600" b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END </a:t>
            </a:r>
            <a:r>
              <a:rPr lang="en-US" altLang="zh-CN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IF;</a:t>
            </a:r>
            <a:endParaRPr lang="en-US" altLang="zh-CN" sz="2600" b="0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2600" b="0" dirty="0" err="1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b.EXIT</a:t>
            </a:r>
            <a:r>
              <a:rPr lang="en-US" altLang="zh-CN" sz="2600" b="0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WHEN  </a:t>
            </a:r>
            <a:r>
              <a:rPr lang="zh-CN" altLang="en-US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条件表达式</a:t>
            </a:r>
            <a:r>
              <a:rPr lang="en-US" altLang="zh-CN" sz="2600" b="0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zh-CN" altLang="zh-CN" sz="2600" b="0" dirty="0"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Rot="1" noChangeArrowheads="1"/>
          </p:cNvSpPr>
          <p:nvPr/>
        </p:nvSpPr>
        <p:spPr bwMode="auto">
          <a:xfrm>
            <a:off x="311955" y="18878"/>
            <a:ext cx="854075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11.2.2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执行部分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  <p:sp>
        <p:nvSpPr>
          <p:cNvPr id="62467" name="Rectangle 3"/>
          <p:cNvSpPr>
            <a:spLocks noGrp="1" noRot="1"/>
          </p:cNvSpPr>
          <p:nvPr>
            <p:ph idx="1"/>
          </p:nvPr>
        </p:nvSpPr>
        <p:spPr>
          <a:xfrm>
            <a:off x="179388" y="1349375"/>
            <a:ext cx="8137525" cy="100012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【例】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利用简单循环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求</a:t>
            </a:r>
            <a:r>
              <a:rPr lang="en-US" altLang="zh-CN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800" dirty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的阶乘 </a:t>
            </a:r>
            <a:r>
              <a:rPr lang="zh-CN" altLang="en-US" sz="28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，程序运行效果如下图所示：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2075" y="22222"/>
            <a:ext cx="8540750" cy="908720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3" name="图片 6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95" y="3592440"/>
            <a:ext cx="2736350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25</a:t>
            </a:fld>
            <a:endParaRPr lang="en-US" altLang="zh-CN" sz="1400" dirty="0"/>
          </a:p>
        </p:txBody>
      </p:sp>
      <p:sp>
        <p:nvSpPr>
          <p:cNvPr id="63491" name="Rectangle 3"/>
          <p:cNvSpPr>
            <a:spLocks noGrp="1" noRot="1"/>
          </p:cNvSpPr>
          <p:nvPr>
            <p:ph idx="1"/>
          </p:nvPr>
        </p:nvSpPr>
        <p:spPr>
          <a:xfrm>
            <a:off x="428625" y="1285875"/>
            <a:ext cx="8358188" cy="100012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800" dirty="0">
                <a:ea typeface="宋体" panose="02010600030101010101" pitchFamily="2" charset="-122"/>
              </a:rPr>
              <a:t>源程序的实现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50" y="1949292"/>
            <a:ext cx="7967663" cy="452310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DECLARE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n NUMBER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:=1;  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i NUMBER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:=1;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BEGIN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LOOP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n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n*i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i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:=i+1;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EXIT WHEN i&gt;10; 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--</a:t>
            </a:r>
            <a:r>
              <a:rPr lang="zh-CN" altLang="en-US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或</a:t>
            </a:r>
            <a:r>
              <a:rPr lang="en-US" altLang="zh-CN" dirty="0" smtClean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”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IF i&gt;10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THEN EXIT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”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END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LOOP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DBMS_OUTPUT.PUT_LINE(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10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的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阶乘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为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'||n);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END;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/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2075" y="22222"/>
            <a:ext cx="8540750" cy="908720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7057" y="5367750"/>
            <a:ext cx="15214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800" dirty="0">
                <a:sym typeface="+mn-ea"/>
              </a:rPr>
              <a:t>/*||</a:t>
            </a:r>
            <a:r>
              <a:rPr lang="zh-CN" altLang="zh-CN" sz="1800" dirty="0">
                <a:sym typeface="+mn-ea"/>
              </a:rPr>
              <a:t>为连接符</a:t>
            </a:r>
            <a:r>
              <a:rPr lang="en-US" altLang="zh-CN" sz="1800" dirty="0">
                <a:sym typeface="+mn-ea"/>
              </a:rPr>
              <a:t>*/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26</a:t>
            </a:fld>
            <a:endParaRPr lang="en-US" altLang="zh-CN" sz="1400" dirty="0"/>
          </a:p>
        </p:txBody>
      </p:sp>
      <p:sp>
        <p:nvSpPr>
          <p:cNvPr id="65539" name="Rectangle 3"/>
          <p:cNvSpPr>
            <a:spLocks noGrp="1" noRot="1"/>
          </p:cNvSpPr>
          <p:nvPr>
            <p:ph idx="1"/>
          </p:nvPr>
        </p:nvSpPr>
        <p:spPr>
          <a:xfrm>
            <a:off x="249238" y="1776413"/>
            <a:ext cx="8064500" cy="4681537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en-GB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WHILE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循环</a:t>
            </a:r>
            <a:endParaRPr lang="en-US" altLang="zh-CN" sz="28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endParaRPr lang="zh-CN" altLang="zh-CN" sz="10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ea typeface="宋体" panose="02010600030101010101" pitchFamily="2" charset="-122"/>
              </a:rPr>
              <a:t>语法如下：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ea typeface="宋体" panose="02010600030101010101" pitchFamily="2" charset="-122"/>
              </a:rPr>
              <a:t>WHILE  </a:t>
            </a:r>
            <a:r>
              <a:rPr lang="zh-CN" altLang="zh-CN" sz="2800" dirty="0">
                <a:ea typeface="宋体" panose="02010600030101010101" pitchFamily="2" charset="-122"/>
              </a:rPr>
              <a:t>条件</a:t>
            </a:r>
            <a:r>
              <a:rPr lang="zh-CN" altLang="en-US" sz="2800" dirty="0">
                <a:ea typeface="宋体" panose="02010600030101010101" pitchFamily="2" charset="-122"/>
              </a:rPr>
              <a:t>表达式 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LOOP</a:t>
            </a:r>
            <a:r>
              <a:rPr lang="zh-CN" altLang="zh-CN" sz="2800" dirty="0">
                <a:ea typeface="宋体" panose="02010600030101010101" pitchFamily="2" charset="-122"/>
              </a:rPr>
              <a:t>　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       </a:t>
            </a:r>
            <a:r>
              <a:rPr lang="zh-CN" altLang="en-US" sz="2800" dirty="0">
                <a:ea typeface="宋体" panose="02010600030101010101" pitchFamily="2" charset="-122"/>
              </a:rPr>
              <a:t>循环</a:t>
            </a:r>
            <a:r>
              <a:rPr lang="zh-CN" altLang="zh-CN" sz="2800" dirty="0">
                <a:ea typeface="宋体" panose="02010600030101010101" pitchFamily="2" charset="-122"/>
              </a:rPr>
              <a:t>体</a:t>
            </a:r>
            <a:r>
              <a:rPr lang="en-US" altLang="zh-CN" sz="2800" dirty="0">
                <a:ea typeface="宋体" panose="02010600030101010101" pitchFamily="2" charset="-122"/>
              </a:rPr>
              <a:t>;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END  LOOP;</a:t>
            </a:r>
            <a:endParaRPr lang="zh-CN" altLang="zh-CN" sz="10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ea typeface="宋体" panose="02010600030101010101" pitchFamily="2" charset="-122"/>
              </a:rPr>
              <a:t>说明：当</a:t>
            </a:r>
            <a:r>
              <a:rPr lang="en-US" altLang="zh-CN" sz="2800" dirty="0">
                <a:ea typeface="宋体" panose="02010600030101010101" pitchFamily="2" charset="-122"/>
              </a:rPr>
              <a:t>while</a:t>
            </a:r>
            <a:r>
              <a:rPr lang="zh-CN" altLang="zh-CN" sz="2800" dirty="0">
                <a:ea typeface="宋体" panose="02010600030101010101" pitchFamily="2" charset="-122"/>
              </a:rPr>
              <a:t>条件</a:t>
            </a:r>
            <a:r>
              <a:rPr lang="zh-CN" altLang="en-US" sz="2800" dirty="0">
                <a:ea typeface="宋体" panose="02010600030101010101" pitchFamily="2" charset="-122"/>
              </a:rPr>
              <a:t>表达式</a:t>
            </a:r>
            <a:r>
              <a:rPr lang="zh-CN" altLang="zh-CN" sz="2800" dirty="0">
                <a:ea typeface="宋体" panose="02010600030101010101" pitchFamily="2" charset="-122"/>
              </a:rPr>
              <a:t>为</a:t>
            </a:r>
            <a:r>
              <a:rPr lang="en-GB" altLang="zh-CN" sz="2800" dirty="0">
                <a:ea typeface="宋体" panose="02010600030101010101" pitchFamily="2" charset="-122"/>
              </a:rPr>
              <a:t>TRUE</a:t>
            </a:r>
            <a:r>
              <a:rPr lang="zh-CN" altLang="zh-CN" sz="2800" dirty="0">
                <a:ea typeface="宋体" panose="02010600030101010101" pitchFamily="2" charset="-122"/>
              </a:rPr>
              <a:t>时，执行循环体中的内容，如果结果为</a:t>
            </a:r>
            <a:r>
              <a:rPr lang="en-GB" altLang="zh-CN" sz="2800" dirty="0">
                <a:ea typeface="宋体" panose="02010600030101010101" pitchFamily="2" charset="-122"/>
              </a:rPr>
              <a:t>FALSE</a:t>
            </a:r>
            <a:r>
              <a:rPr lang="zh-CN" altLang="zh-CN" sz="2800" dirty="0">
                <a:ea typeface="宋体" panose="02010600030101010101" pitchFamily="2" charset="-122"/>
              </a:rPr>
              <a:t>，则结束循环。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50031" y="1080120"/>
            <a:ext cx="8540750" cy="908720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8" name="Rectangle 2"/>
          <p:cNvSpPr txBox="1">
            <a:spLocks noRot="1" noChangeArrowheads="1"/>
          </p:cNvSpPr>
          <p:nvPr/>
        </p:nvSpPr>
        <p:spPr bwMode="auto">
          <a:xfrm>
            <a:off x="311955" y="18878"/>
            <a:ext cx="854075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11.2.2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执行部分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27</a:t>
            </a:fld>
            <a:endParaRPr lang="en-US" altLang="zh-CN" sz="1400" dirty="0"/>
          </a:p>
        </p:txBody>
      </p:sp>
      <p:sp>
        <p:nvSpPr>
          <p:cNvPr id="66563" name="Rectangle 3"/>
          <p:cNvSpPr>
            <a:spLocks noGrp="1" noRot="1"/>
          </p:cNvSpPr>
          <p:nvPr>
            <p:ph idx="1"/>
          </p:nvPr>
        </p:nvSpPr>
        <p:spPr>
          <a:xfrm>
            <a:off x="182563" y="1628775"/>
            <a:ext cx="8359775" cy="100012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【例】</a:t>
            </a:r>
            <a:r>
              <a:rPr lang="zh-CN" altLang="en-US" sz="2800" dirty="0">
                <a:ea typeface="宋体" panose="02010600030101010101" pitchFamily="2" charset="-122"/>
              </a:rPr>
              <a:t>利用</a:t>
            </a:r>
            <a:r>
              <a:rPr lang="en-US" altLang="zh-CN" sz="2800" dirty="0">
                <a:ea typeface="宋体" panose="02010600030101010101" pitchFamily="2" charset="-122"/>
              </a:rPr>
              <a:t>WHILE</a:t>
            </a:r>
            <a:r>
              <a:rPr lang="zh-CN" altLang="zh-CN" sz="2800" dirty="0">
                <a:ea typeface="宋体" panose="02010600030101010101" pitchFamily="2" charset="-122"/>
              </a:rPr>
              <a:t>循环结构求</a:t>
            </a:r>
            <a:r>
              <a:rPr lang="en-US" altLang="zh-CN" sz="2800" dirty="0"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ea typeface="宋体" panose="02010600030101010101" pitchFamily="2" charset="-122"/>
              </a:rPr>
              <a:t>的阶乘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。程序运行效果如</a:t>
            </a:r>
            <a:r>
              <a:rPr lang="zh-CN" altLang="en-US" sz="2800" dirty="0">
                <a:ea typeface="宋体" panose="02010600030101010101" pitchFamily="2" charset="-122"/>
              </a:rPr>
              <a:t>下</a:t>
            </a:r>
            <a:r>
              <a:rPr lang="zh-CN" altLang="zh-CN" sz="2800" dirty="0">
                <a:ea typeface="宋体" panose="02010600030101010101" pitchFamily="2" charset="-122"/>
              </a:rPr>
              <a:t>图所示。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zh-CN" altLang="zh-CN" sz="2800" dirty="0">
              <a:ea typeface="宋体" panose="02010600030101010101" pitchFamily="2" charset="-122"/>
            </a:endParaRPr>
          </a:p>
        </p:txBody>
      </p:sp>
      <p:pic>
        <p:nvPicPr>
          <p:cNvPr id="66564" name="图片 6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3357563"/>
            <a:ext cx="3240088" cy="115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2075" y="94230"/>
            <a:ext cx="8540750" cy="1534570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</a:b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  <p:sp>
        <p:nvSpPr>
          <p:cNvPr id="67587" name="Rectangle 3"/>
          <p:cNvSpPr>
            <a:spLocks noGrp="1" noRot="1"/>
          </p:cNvSpPr>
          <p:nvPr>
            <p:ph idx="1"/>
          </p:nvPr>
        </p:nvSpPr>
        <p:spPr>
          <a:xfrm>
            <a:off x="428625" y="1285875"/>
            <a:ext cx="6230938" cy="72072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2800" dirty="0">
                <a:ea typeface="宋体" panose="02010600030101010101" pitchFamily="2" charset="-122"/>
              </a:rPr>
              <a:t>源程序的实现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625" y="2102485"/>
            <a:ext cx="7672388" cy="452310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DECLARE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n NUMBER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:=1;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i NUMBER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:=1;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BEGIN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WHILE i&lt;=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10   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LOOP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n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:=n* i;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  i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:=i+1;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LOOP;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DBMS_OUTPUT.PUT_LINE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('10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的阶乘为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:'||n);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/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2075" y="116632"/>
            <a:ext cx="8540750" cy="1462562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r>
              <a:rPr kumimoji="0" lang="en-US" altLang="zh-CN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en-US" altLang="zh-CN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</a:b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5595938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  <p:sp>
        <p:nvSpPr>
          <p:cNvPr id="68611" name="Rectangle 3"/>
          <p:cNvSpPr>
            <a:spLocks noGrp="1" noRot="1"/>
          </p:cNvSpPr>
          <p:nvPr>
            <p:ph idx="1"/>
          </p:nvPr>
        </p:nvSpPr>
        <p:spPr>
          <a:xfrm>
            <a:off x="177800" y="1125855"/>
            <a:ext cx="8750300" cy="561657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ü"/>
            </a:pPr>
            <a:r>
              <a:rPr lang="en-GB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ea typeface="宋体" panose="02010600030101010101" pitchFamily="2" charset="-122"/>
              </a:rPr>
              <a:t>数字式</a:t>
            </a:r>
            <a:r>
              <a:rPr lang="en-GB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FOR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循环</a:t>
            </a:r>
          </a:p>
          <a:p>
            <a:pPr marL="0" indent="0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语法如下：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FOR </a:t>
            </a:r>
            <a:r>
              <a:rPr lang="en-GB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counter IN </a:t>
            </a: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[</a:t>
            </a:r>
            <a:r>
              <a:rPr lang="en-GB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REVERSE] start_range</a:t>
            </a: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..</a:t>
            </a:r>
            <a:r>
              <a:rPr lang="en-GB" altLang="zh-CN" sz="2400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end_range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 </a:t>
            </a: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GB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</a:t>
            </a:r>
            <a:endParaRPr lang="en-GB" altLang="zh-CN" sz="2400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GB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LOOP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循环</a:t>
            </a:r>
            <a:r>
              <a:rPr lang="zh-CN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体</a:t>
            </a: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zh-CN" altLang="zh-CN" sz="24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GB" altLang="zh-CN" sz="24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END </a:t>
            </a:r>
            <a:r>
              <a:rPr lang="en-GB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LOOP;</a:t>
            </a:r>
            <a:endParaRPr lang="en-GB" altLang="zh-CN" sz="24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>
              <a:buClr>
                <a:schemeClr val="hlink"/>
              </a:buClr>
              <a:buSzPct val="75000"/>
            </a:pPr>
            <a:r>
              <a:rPr lang="zh-CN" altLang="zh-CN" sz="2400" dirty="0">
                <a:solidFill>
                  <a:srgbClr val="00B050"/>
                </a:solidFill>
                <a:ea typeface="宋体" panose="02010600030101010101" pitchFamily="2" charset="-122"/>
                <a:sym typeface="+mn-ea"/>
              </a:rPr>
              <a:t>说明：</a:t>
            </a:r>
            <a:endParaRPr lang="en-US" altLang="zh-CN" sz="2400" b="1" dirty="0">
              <a:solidFill>
                <a:srgbClr val="00B050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altLang="zh-CN" sz="2400" dirty="0" smtClean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FOR</a:t>
            </a:r>
            <a:r>
              <a:rPr lang="zh-CN" altLang="zh-CN" sz="24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循环的循环次数是固定的</a:t>
            </a:r>
            <a:r>
              <a:rPr lang="zh-CN" altLang="en-US" sz="24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en-US" altLang="zh-CN" sz="24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counter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是一个隐式声明的变</a:t>
            </a:r>
            <a:r>
              <a:rPr lang="zh-CN" alt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量</a:t>
            </a:r>
            <a:r>
              <a:rPr lang="zh-CN" altLang="zh-CN" sz="2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zh-CN" altLang="en-US" sz="2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不用</a:t>
            </a:r>
            <a:r>
              <a:rPr lang="zh-CN" altLang="zh-CN" sz="2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GB" altLang="zh-CN" sz="2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DECLARE</a:t>
            </a:r>
            <a:r>
              <a:rPr lang="zh-CN" altLang="en-US" sz="2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zh-CN" altLang="zh-CN" sz="2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义。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altLang="zh-CN" sz="2400" dirty="0" err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start_range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GB" altLang="zh-CN" sz="2400" dirty="0" err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end_range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指明了循环的次数。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altLang="zh-CN" sz="240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REVERSE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表示循环变量从最大值向最小值叠代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2075" y="22222"/>
            <a:ext cx="8540750" cy="908720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773238"/>
            <a:ext cx="8115300" cy="4194175"/>
          </a:xfrm>
        </p:spPr>
        <p:txBody>
          <a:bodyPr vert="horz" wrap="square" lIns="91440" tIns="45720" rIns="91440" bIns="45720" anchor="t"/>
          <a:lstStyle/>
          <a:p>
            <a:pPr marL="0" indent="457200">
              <a:lnSpc>
                <a:spcPts val="4000"/>
              </a:lnSpc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、了解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PL/SQL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程序中变量的定义、数据类型以及变量的赋值方法。</a:t>
            </a:r>
            <a:endParaRPr lang="en-US" altLang="zh-CN" sz="3000" dirty="0">
              <a:solidFill>
                <a:srgbClr val="0E1E20"/>
              </a:solidFill>
              <a:ea typeface="宋体" panose="02010600030101010101" pitchFamily="2" charset="-122"/>
            </a:endParaRPr>
          </a:p>
          <a:p>
            <a:pPr marL="0" indent="457200">
              <a:lnSpc>
                <a:spcPts val="4000"/>
              </a:lnSpc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、掌握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PL/SQL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程序中的流程控制结构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: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如条件语句（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IF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语句和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CASE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语句），循环语句（简单循环、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WHILE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循环和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FOR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循环），能够编写简单的</a:t>
            </a: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PL/SQL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程序。</a:t>
            </a:r>
            <a:endParaRPr lang="en-US" altLang="zh-CN" sz="3000" dirty="0">
              <a:solidFill>
                <a:srgbClr val="0E1E20"/>
              </a:solidFill>
              <a:ea typeface="宋体" panose="02010600030101010101" pitchFamily="2" charset="-122"/>
            </a:endParaRPr>
          </a:p>
          <a:p>
            <a:pPr marL="0" indent="457200">
              <a:lnSpc>
                <a:spcPts val="4000"/>
              </a:lnSpc>
              <a:spcBef>
                <a:spcPts val="600"/>
              </a:spcBef>
              <a:buClr>
                <a:schemeClr val="hlink"/>
              </a:buClr>
              <a:buSzPct val="75000"/>
              <a:buNone/>
            </a:pPr>
            <a:r>
              <a:rPr lang="en-US" altLang="zh-CN" sz="3000" dirty="0">
                <a:solidFill>
                  <a:srgbClr val="0E1E2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000" dirty="0">
                <a:solidFill>
                  <a:srgbClr val="0E1E20"/>
                </a:solidFill>
                <a:ea typeface="宋体" panose="02010600030101010101" pitchFamily="2" charset="-122"/>
              </a:rPr>
              <a:t>、了</a:t>
            </a:r>
            <a:r>
              <a:rPr lang="zh-CN" altLang="en-US" sz="3000">
                <a:solidFill>
                  <a:srgbClr val="0E1E20"/>
                </a:solidFill>
                <a:ea typeface="宋体" panose="02010600030101010101" pitchFamily="2" charset="-122"/>
              </a:rPr>
              <a:t>解</a:t>
            </a:r>
            <a:r>
              <a:rPr lang="zh-CN" altLang="en-US" sz="3000" smtClean="0">
                <a:solidFill>
                  <a:srgbClr val="0E1E20"/>
                </a:solidFill>
                <a:ea typeface="宋体" panose="02010600030101010101" pitchFamily="2" charset="-122"/>
              </a:rPr>
              <a:t>常</a:t>
            </a:r>
            <a:r>
              <a:rPr lang="zh-CN" altLang="en-US" sz="3000">
                <a:solidFill>
                  <a:srgbClr val="0E1E20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3000" smtClean="0">
                <a:solidFill>
                  <a:srgbClr val="0E1E20"/>
                </a:solidFill>
                <a:ea typeface="宋体" panose="02010600030101010101" pitchFamily="2" charset="-122"/>
              </a:rPr>
              <a:t>函数。</a:t>
            </a:r>
            <a:endParaRPr lang="en-US" altLang="zh-CN" sz="3000" dirty="0">
              <a:solidFill>
                <a:srgbClr val="0E1E20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  <p:sp>
        <p:nvSpPr>
          <p:cNvPr id="18436" name="矩形 1"/>
          <p:cNvSpPr/>
          <p:nvPr/>
        </p:nvSpPr>
        <p:spPr>
          <a:xfrm>
            <a:off x="0" y="115888"/>
            <a:ext cx="9144000" cy="606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spcBef>
                <a:spcPts val="600"/>
              </a:spcBef>
              <a:buClr>
                <a:schemeClr val="hlink"/>
              </a:buClr>
              <a:buSzPct val="75000"/>
            </a:pPr>
            <a:r>
              <a:rPr lang="en-US" altLang="zh-CN" sz="38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</a:rPr>
              <a:t>教学目的</a:t>
            </a:r>
            <a:endParaRPr lang="en-US" altLang="zh-CN" sz="3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  <p:sp>
        <p:nvSpPr>
          <p:cNvPr id="69635" name="Rectangle 3"/>
          <p:cNvSpPr>
            <a:spLocks noGrp="1" noRot="1"/>
          </p:cNvSpPr>
          <p:nvPr>
            <p:ph idx="1"/>
          </p:nvPr>
        </p:nvSpPr>
        <p:spPr>
          <a:xfrm>
            <a:off x="107950" y="1500188"/>
            <a:ext cx="8208963" cy="1171575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【例】</a:t>
            </a:r>
            <a:r>
              <a:rPr lang="zh-CN" altLang="en-US" sz="2800" dirty="0">
                <a:ea typeface="宋体" panose="02010600030101010101" pitchFamily="2" charset="-122"/>
              </a:rPr>
              <a:t>利</a:t>
            </a:r>
            <a:r>
              <a:rPr lang="zh-CN" altLang="zh-CN" sz="2800" dirty="0">
                <a:ea typeface="宋体" panose="02010600030101010101" pitchFamily="2" charset="-122"/>
              </a:rPr>
              <a:t>用</a:t>
            </a:r>
            <a:r>
              <a:rPr lang="en-US" altLang="zh-CN" sz="2800" dirty="0">
                <a:ea typeface="宋体" panose="02010600030101010101" pitchFamily="2" charset="-122"/>
              </a:rPr>
              <a:t>FOR</a:t>
            </a:r>
            <a:r>
              <a:rPr lang="zh-CN" altLang="zh-CN" sz="2800" dirty="0">
                <a:ea typeface="宋体" panose="02010600030101010101" pitchFamily="2" charset="-122"/>
              </a:rPr>
              <a:t>循环结构求</a:t>
            </a:r>
            <a:r>
              <a:rPr lang="en-US" altLang="zh-CN" sz="2800" dirty="0">
                <a:ea typeface="宋体" panose="02010600030101010101" pitchFamily="2" charset="-122"/>
              </a:rPr>
              <a:t>10</a:t>
            </a:r>
            <a:r>
              <a:rPr lang="zh-CN" altLang="zh-CN" sz="2800" dirty="0">
                <a:ea typeface="宋体" panose="02010600030101010101" pitchFamily="2" charset="-122"/>
              </a:rPr>
              <a:t>的阶乘。</a:t>
            </a:r>
            <a:r>
              <a:rPr lang="zh-CN" altLang="en-US" sz="2800" dirty="0">
                <a:ea typeface="宋体" panose="02010600030101010101" pitchFamily="2" charset="-122"/>
              </a:rPr>
              <a:t>程序运行效果如下图所示。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  <p:pic>
        <p:nvPicPr>
          <p:cNvPr id="69636" name="图片 6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3" y="3213100"/>
            <a:ext cx="3889375" cy="1295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2075" y="102639"/>
            <a:ext cx="8540750" cy="1454153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</a:b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  <p:sp>
        <p:nvSpPr>
          <p:cNvPr id="70659" name="Rectangle 3"/>
          <p:cNvSpPr>
            <a:spLocks noGrp="1" noRot="1"/>
          </p:cNvSpPr>
          <p:nvPr>
            <p:ph idx="1"/>
          </p:nvPr>
        </p:nvSpPr>
        <p:spPr>
          <a:xfrm>
            <a:off x="428625" y="1500188"/>
            <a:ext cx="8358188" cy="7143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800" dirty="0">
                <a:ea typeface="宋体" panose="02010600030101010101" pitchFamily="2" charset="-122"/>
              </a:rPr>
              <a:t>源程序的实现</a:t>
            </a:r>
          </a:p>
          <a:p>
            <a:endParaRPr lang="zh-CN" altLang="zh-CN" sz="2800" dirty="0"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388" y="2124234"/>
            <a:ext cx="8001000" cy="415417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lIns="92075" tIns="46038" rIns="92075" bIns="46038"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DECLARE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n NUMBER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:=1;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BEGIN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for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i in 1 .. 10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  loop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	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n</a:t>
            </a:r>
            <a:r>
              <a:rPr lang="en-US" altLang="zh-CN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:=</a:t>
            </a:r>
            <a:r>
              <a:rPr lang="en-US" altLang="zh-CN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n*i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end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loop;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  DBMS_OUTPUT.PUT_LINE('10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的阶乘为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:'||n);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END;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  <a:sym typeface="+mn-ea"/>
              </a:rPr>
              <a:t>/</a:t>
            </a:r>
            <a:endParaRPr lang="en-US" altLang="zh-CN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微软雅黑" panose="020B0503020204020204" charset="-122"/>
            </a:endParaRPr>
          </a:p>
          <a:p>
            <a:pPr eaLnBrk="1" hangingPunct="1"/>
            <a:endParaRPr lang="en-US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92075" y="78826"/>
            <a:ext cx="8540750" cy="1477965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PL/SQL</a:t>
            </a:r>
            <a:r>
              <a:rPr kumimoji="0" lang="zh-CN" altLang="en-US" sz="3200" b="1" i="0" u="none" strike="noStrike" kern="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循环</a:t>
            </a:r>
            <a:r>
              <a:rPr kumimoji="0" lang="zh-CN" altLang="en-US" sz="3200" b="1" i="0" u="none" strike="noStrike" kern="0" cap="none" spc="0" normalizeH="0" baseline="0" noProof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结</a:t>
            </a:r>
            <a:r>
              <a:rPr kumimoji="0" lang="zh-CN" altLang="en-US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构</a:t>
            </a:r>
            <a: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/>
            </a:r>
            <a:br>
              <a:rPr kumimoji="0" lang="en-US" altLang="zh-CN" sz="3200" b="1" i="0" u="none" strike="noStrike" kern="0" cap="none" spc="0" normalizeH="0" baseline="0" noProof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</a:br>
            <a:endParaRPr kumimoji="0" lang="zh-CN" altLang="en-US" sz="32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11.2.3  异常</a:t>
            </a:r>
            <a:r>
              <a:rPr lang="zh-CN" altLang="en-US">
                <a:ea typeface="宋体" panose="02010600030101010101" pitchFamily="2" charset="-122"/>
              </a:rPr>
              <a:t>处</a:t>
            </a:r>
            <a:r>
              <a:rPr lang="zh-CN" altLang="en-US" smtClean="0">
                <a:ea typeface="宋体" panose="02010600030101010101" pitchFamily="2" charset="-122"/>
              </a:rPr>
              <a:t>理</a:t>
            </a:r>
            <a:r>
              <a:rPr lang="en-US" altLang="zh-CN" smtClean="0">
                <a:ea typeface="宋体" panose="02010600030101010101" pitchFamily="2" charset="-122"/>
              </a:rPr>
              <a:t>-</a:t>
            </a:r>
            <a:r>
              <a:rPr lang="zh-CN" altLang="en-US" smtClean="0">
                <a:ea typeface="宋体" panose="02010600030101010101" pitchFamily="2" charset="-122"/>
              </a:rPr>
              <a:t>自学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EXCEPTION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WHEN 异常情况名1 THEN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异常处理代码1;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WHEN 异常情况名2 THEN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异常处理代码2;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……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WHEN OTHERS THEN</a:t>
            </a:r>
          </a:p>
          <a:p>
            <a:pPr marL="0" indent="0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异常处理代码n;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ea typeface="宋体" panose="02010600030101010101" pitchFamily="2" charset="-122"/>
              </a:rPr>
              <a:t>PL/SQL常见标准异常名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0" y="1520825"/>
          <a:ext cx="8464550" cy="4332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5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8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16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844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00" b="1" dirty="0" err="1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异常情况名</a:t>
                      </a:r>
                      <a:endParaRPr lang="en-US" altLang="en-US" sz="2100" b="1" dirty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00" b="1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ORA代码</a:t>
                      </a:r>
                      <a:endParaRPr lang="en-US" altLang="en-US" sz="2100" b="1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00" b="1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SQL代码</a:t>
                      </a:r>
                      <a:endParaRPr lang="en-US" altLang="en-US" sz="2100" b="1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00" b="1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说    明</a:t>
                      </a:r>
                      <a:endParaRPr lang="en-US" altLang="en-US" sz="2100" b="1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 dirty="0">
                          <a:solidFill>
                            <a:srgbClr val="FF0000"/>
                          </a:solidFill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TOO_MANY_ROWS</a:t>
                      </a:r>
                      <a:endParaRPr lang="en-US" altLang="en-US" sz="2100" b="0" dirty="0">
                        <a:solidFill>
                          <a:srgbClr val="FF0000"/>
                        </a:solidFill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ORA-01422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-1422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执行一条SELECT INTO语句，但返回了多行数据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0992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 dirty="0">
                          <a:solidFill>
                            <a:srgbClr val="FF0000"/>
                          </a:solidFill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VALUE_ERROR</a:t>
                      </a:r>
                      <a:endParaRPr lang="en-US" altLang="en-US" sz="2100" b="0" dirty="0">
                        <a:solidFill>
                          <a:srgbClr val="FF0000"/>
                        </a:solidFill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ORA-06502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-6502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当试图将一个值存进一个变量时，此变量不接受这个值。可能是由于该值太大或与变量类型不匹配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8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7648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 dirty="0">
                          <a:solidFill>
                            <a:srgbClr val="FF0000"/>
                          </a:solidFill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LOGIN_DENIED</a:t>
                      </a:r>
                      <a:endParaRPr lang="en-US" altLang="en-US" sz="2100" b="0" dirty="0">
                        <a:solidFill>
                          <a:srgbClr val="FF0000"/>
                        </a:solidFill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 dirty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ORA-01017</a:t>
                      </a:r>
                      <a:endParaRPr lang="en-US" altLang="en-US" sz="2100" b="0" dirty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 dirty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-1017</a:t>
                      </a:r>
                      <a:endParaRPr lang="en-US" altLang="en-US" sz="2100" b="0" dirty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 dirty="0" err="1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试图和Oracle建立连接，但是不能提供有效的用户名和口令</a:t>
                      </a:r>
                      <a:endParaRPr lang="en-US" altLang="en-US" sz="2100" b="0" dirty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7648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 dirty="0">
                          <a:solidFill>
                            <a:srgbClr val="FF0000"/>
                          </a:solidFill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NO_DATA_FOUND</a:t>
                      </a:r>
                      <a:endParaRPr lang="en-US" altLang="en-US" sz="2100" b="0" dirty="0">
                        <a:solidFill>
                          <a:srgbClr val="FF0000"/>
                        </a:solidFill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ORA-01403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100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100" b="0">
                          <a:latin typeface="方正书宋简体" pitchFamily="2" charset="-122"/>
                          <a:ea typeface="方正书宋简体" pitchFamily="2" charset="-122"/>
                          <a:cs typeface="方正书宋简体" pitchFamily="2" charset="-122"/>
                        </a:rPr>
                        <a:t>执行了SELECT INTO语句，但是没有匹配的行数据</a:t>
                      </a:r>
                      <a:endParaRPr lang="en-US" altLang="en-US" sz="2100" b="0">
                        <a:latin typeface="方正书宋简体" pitchFamily="2" charset="-122"/>
                        <a:ea typeface="方正书宋简体" pitchFamily="2" charset="-122"/>
                        <a:cs typeface="方正书宋简体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685800" indent="-685800" eaLnBrk="1" hangingPunct="1"/>
            <a:r>
              <a:rPr lang="zh-CN" altLang="zh-CN" sz="3200" dirty="0">
                <a:ea typeface="宋体" panose="02010600030101010101" pitchFamily="2" charset="-122"/>
              </a:rPr>
              <a:t>【例】</a:t>
            </a:r>
          </a:p>
        </p:txBody>
      </p:sp>
      <p:sp>
        <p:nvSpPr>
          <p:cNvPr id="74755" name="文本占位符 4"/>
          <p:cNvSpPr>
            <a:spLocks noGrp="1"/>
          </p:cNvSpPr>
          <p:nvPr>
            <p:ph type="body" sz="half" idx="1"/>
          </p:nvPr>
        </p:nvSpPr>
        <p:spPr>
          <a:xfrm>
            <a:off x="250825" y="1341438"/>
            <a:ext cx="7993063" cy="5183187"/>
          </a:xfrm>
        </p:spPr>
        <p:txBody>
          <a:bodyPr vert="horz" wrap="square" lIns="91440" tIns="45720" rIns="91440" bIns="45720" anchor="t"/>
          <a:lstStyle/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SET SERVEROUTPUT ON;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DECLARE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    x NUMBER;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BEGIN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    x:= 'a123';</a:t>
            </a:r>
            <a:r>
              <a:rPr lang="en-US" altLang="zh-CN" sz="2600" dirty="0">
                <a:ea typeface="宋体" panose="02010600030101010101" pitchFamily="2" charset="-122"/>
              </a:rPr>
              <a:t>/*</a:t>
            </a:r>
            <a:r>
              <a:rPr lang="zh-CN" altLang="zh-CN" sz="2600" dirty="0">
                <a:ea typeface="宋体" panose="02010600030101010101" pitchFamily="2" charset="-122"/>
              </a:rPr>
              <a:t>向NUMBER类型的变量x中赋值字符串，导致异常</a:t>
            </a:r>
            <a:r>
              <a:rPr lang="en-US" altLang="zh-CN" sz="2600" dirty="0">
                <a:ea typeface="宋体" panose="02010600030101010101" pitchFamily="2" charset="-122"/>
              </a:rPr>
              <a:t>*/</a:t>
            </a:r>
            <a:endParaRPr lang="zh-CN" altLang="zh-CN" sz="2600" dirty="0">
              <a:ea typeface="宋体" panose="02010600030101010101" pitchFamily="2" charset="-122"/>
            </a:endParaRP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EXCEPTION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  </a:t>
            </a:r>
            <a:r>
              <a:rPr lang="en-US" altLang="zh-CN" sz="2600" dirty="0"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ea typeface="宋体" panose="02010600030101010101" pitchFamily="2" charset="-122"/>
              </a:rPr>
              <a:t> WHEN VALUE_ERROR THEN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     DBMS_OUTPUT.PUT_LINE('数据类型错误');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END;</a:t>
            </a:r>
          </a:p>
          <a:p>
            <a:pPr marL="0" indent="0"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zh-CN" sz="2600" dirty="0">
                <a:ea typeface="宋体" panose="02010600030101010101" pitchFamily="2" charset="-122"/>
              </a:rPr>
              <a:t>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文本占位符 2"/>
          <p:cNvSpPr>
            <a:spLocks noGrp="1"/>
          </p:cNvSpPr>
          <p:nvPr>
            <p:ph type="body" sz="half" idx="1"/>
          </p:nvPr>
        </p:nvSpPr>
        <p:spPr>
          <a:xfrm>
            <a:off x="3175" y="908050"/>
            <a:ext cx="8759825" cy="5949950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ROUND</a:t>
            </a:r>
            <a:r>
              <a:rPr lang="zh-CN" altLang="zh-CN" sz="2600" dirty="0">
                <a:ea typeface="宋体" panose="02010600030101010101" pitchFamily="2" charset="-122"/>
              </a:rPr>
              <a:t>函数返回数字表达式并四舍五入为指定的长度或精度。</a:t>
            </a:r>
            <a:endParaRPr lang="en-US" altLang="zh-CN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【例】请执行以下命令，注意观察长度变化对结果的影响。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SET ServerOutput ON;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BEGIN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dbms_output.put_line(ROUND(123.456, 2));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dbms_output.put_line(ROUND(123.456, 1));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dbms_output.put_line(ROUND(123.456, 0));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dbms_output.put_line(ROUND(123.456, -1));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dbms_output.put_line(ROUND(123.456, -2));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dbms_output.put_line(ROUND(123.456, -3));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END;</a:t>
            </a:r>
          </a:p>
          <a:p>
            <a:pPr>
              <a:spcBef>
                <a:spcPts val="300"/>
              </a:spcBef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/</a:t>
            </a: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marL="685800" indent="-685800" eaLnBrk="1" hangingPunct="1"/>
            <a:r>
              <a:rPr lang="zh-CN" altLang="zh-CN" sz="3200" dirty="0">
                <a:ea typeface="宋体" panose="02010600030101010101" pitchFamily="2" charset="-122"/>
              </a:rPr>
              <a:t>11.3.1  数值型函数</a:t>
            </a:r>
          </a:p>
        </p:txBody>
      </p:sp>
      <p:pic>
        <p:nvPicPr>
          <p:cNvPr id="8602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788" y="3933825"/>
            <a:ext cx="1954212" cy="1727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文本占位符 2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08050"/>
            <a:ext cx="8640514" cy="5834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LENGTH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LENGTH函数返回给定字符串表达式的字符（而不是字节）个数，其中不包含尾随空格。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【例】执行以下语句可返回用户名的字符串长度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SELECT DName, LENGTH(DName)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FROM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scott.dept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1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11.3.2  字符型函数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654050"/>
          </a:xfrm>
        </p:spPr>
        <p:txBody>
          <a:bodyPr vert="horz" wrap="square" lIns="91440" tIns="45720" rIns="91440" bIns="45720" anchor="ctr"/>
          <a:lstStyle/>
          <a:p>
            <a:r>
              <a:rPr lang="zh-CN" altLang="zh-CN" dirty="0">
                <a:ea typeface="宋体" panose="02010600030101010101" pitchFamily="2" charset="-122"/>
              </a:rPr>
              <a:t>运行结果为：</a:t>
            </a:r>
            <a:br>
              <a:rPr lang="zh-CN" altLang="zh-CN" dirty="0">
                <a:ea typeface="宋体" panose="02010600030101010101" pitchFamily="2" charset="-122"/>
              </a:rPr>
            </a:br>
            <a:endParaRPr lang="zh-CN" altLang="zh-CN" dirty="0">
              <a:ea typeface="宋体" panose="02010600030101010101" pitchFamily="2" charset="-122"/>
            </a:endParaRPr>
          </a:p>
        </p:txBody>
      </p:sp>
      <p:pic>
        <p:nvPicPr>
          <p:cNvPr id="8192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916113"/>
            <a:ext cx="6265862" cy="4297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125538"/>
            <a:ext cx="7850187" cy="5543550"/>
          </a:xfrm>
        </p:spPr>
        <p:txBody>
          <a:bodyPr vert="horz" wrap="square" lIns="91440" tIns="45720" rIns="91440" bIns="45720" anchor="t"/>
          <a:lstStyle/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UPPER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返回将小写字符数据转换为大写的字符表达式。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【例】  执行以下语句将字符串 'aBc' 转换为大写字母。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SET ServerOutput ON;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BEGIN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 dbms_output.put_line(UPPER('aBc'));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END;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运行结果为ABC。</a:t>
            </a: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Times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 i="1">
                <a:solidFill>
                  <a:schemeClr val="bg1"/>
                </a:solidFill>
                <a:latin typeface="Times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11.3.2  字符型函数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zh-CN" sz="3200" dirty="0">
                <a:ea typeface="宋体" panose="02010600030101010101" pitchFamily="2" charset="-122"/>
              </a:rPr>
              <a:t>11.3.3  日期型函数</a:t>
            </a:r>
          </a:p>
        </p:txBody>
      </p:sp>
      <p:sp>
        <p:nvSpPr>
          <p:cNvPr id="83971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7546975" cy="4591050"/>
          </a:xfrm>
        </p:spPr>
        <p:txBody>
          <a:bodyPr vert="horz" wrap="square" lIns="91440" tIns="45720" rIns="91440" bIns="45720" anchor="t"/>
          <a:lstStyle/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SYSDATE</a:t>
            </a:r>
            <a:r>
              <a:rPr lang="en-US" altLang="zh-CN" sz="2800" dirty="0">
                <a:ea typeface="宋体" panose="02010600030101010101" pitchFamily="2" charset="-122"/>
              </a:rPr>
              <a:t>：返回当前日期和时间。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【例】  执行以下语句输出当前的日期信息。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SET ServerOutput ON;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BEGIN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 dbms_output.put_line(SYSDATE);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END;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890586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 11.1 PL/SQL </a:t>
            </a:r>
            <a:r>
              <a:rPr kumimoji="0" lang="zh-CN" sz="40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ea"/>
                <a:ea typeface="+mn-ea"/>
                <a:cs typeface="+mj-cs"/>
              </a:rPr>
              <a:t>程序设计简介</a:t>
            </a:r>
            <a:endParaRPr kumimoji="0" lang="zh-CN" altLang="en-US" sz="40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9460" name="Rectangle 3"/>
          <p:cNvSpPr>
            <a:spLocks noGrp="1" noRot="1"/>
          </p:cNvSpPr>
          <p:nvPr>
            <p:ph idx="1"/>
          </p:nvPr>
        </p:nvSpPr>
        <p:spPr>
          <a:xfrm>
            <a:off x="332105" y="1124744"/>
            <a:ext cx="8510270" cy="5616624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背景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 smtClean="0">
                <a:ea typeface="宋体" panose="02010600030101010101" pitchFamily="2" charset="-122"/>
              </a:rPr>
              <a:t>SQL</a:t>
            </a:r>
            <a:r>
              <a:rPr lang="zh-CN" altLang="zh-CN" sz="2800" dirty="0">
                <a:ea typeface="宋体" panose="02010600030101010101" pitchFamily="2" charset="-122"/>
              </a:rPr>
              <a:t>语言与过程化的程序语言相比，比较简单，不需要关心底层的数据结构和算法。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10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然而</a:t>
            </a:r>
            <a:r>
              <a:rPr lang="zh-CN" altLang="zh-CN" sz="2800" dirty="0">
                <a:ea typeface="宋体" panose="02010600030101010101" pitchFamily="2" charset="-122"/>
              </a:rPr>
              <a:t>，对于有些复杂的业务流程，</a:t>
            </a:r>
            <a:r>
              <a:rPr lang="en-US" altLang="zh-CN" sz="2800" dirty="0">
                <a:ea typeface="宋体" panose="02010600030101010101" pitchFamily="2" charset="-122"/>
              </a:rPr>
              <a:t>SQL</a:t>
            </a:r>
            <a:r>
              <a:rPr lang="zh-CN" altLang="zh-CN" sz="2800" dirty="0">
                <a:ea typeface="宋体" panose="02010600030101010101" pitchFamily="2" charset="-122"/>
              </a:rPr>
              <a:t>语言就有些无能为力了，比如业务处理中需要循环，</a:t>
            </a:r>
            <a:r>
              <a:rPr lang="zh-CN" altLang="en-US" sz="2800" dirty="0">
                <a:ea typeface="宋体" panose="02010600030101010101" pitchFamily="2" charset="-122"/>
              </a:rPr>
              <a:t>需要逻辑判断、分支、</a:t>
            </a:r>
            <a:r>
              <a:rPr lang="zh-CN" altLang="zh-CN" sz="2800" dirty="0">
                <a:ea typeface="宋体" panose="02010600030101010101" pitchFamily="2" charset="-122"/>
              </a:rPr>
              <a:t>需要异常处理等。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10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ea typeface="宋体" panose="02010600030101010101" pitchFamily="2" charset="-122"/>
              </a:rPr>
              <a:t>PL/SQL</a:t>
            </a:r>
            <a:r>
              <a:rPr lang="zh-CN" altLang="zh-CN" sz="2800" dirty="0">
                <a:ea typeface="宋体" panose="02010600030101010101" pitchFamily="2" charset="-122"/>
              </a:rPr>
              <a:t>的出现正是为了解决这一问题。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PL/SQL</a:t>
            </a:r>
            <a:r>
              <a:rPr lang="zh-CN" altLang="zh-CN" sz="2800" dirty="0"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Procedure Language 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&amp;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Structured Query Language </a:t>
            </a:r>
            <a:r>
              <a:rPr lang="zh-CN" altLang="zh-CN" sz="2800" dirty="0">
                <a:ea typeface="宋体" panose="02010600030101010101" pitchFamily="2" charset="-122"/>
                <a:sym typeface="+mn-ea"/>
              </a:rPr>
              <a:t>的缩写。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ea typeface="宋体" panose="02010600030101010101" pitchFamily="2" charset="-122"/>
                <a:sym typeface="+mn-ea"/>
              </a:rPr>
              <a:t>它与</a:t>
            </a:r>
            <a:r>
              <a:rPr lang="en-US" altLang="zh-CN" sz="2800" dirty="0">
                <a:ea typeface="宋体" panose="02010600030101010101" pitchFamily="2" charset="-122"/>
                <a:sym typeface="+mn-ea"/>
              </a:rPr>
              <a:t>C,Java</a:t>
            </a:r>
            <a:r>
              <a:rPr lang="zh-CN" altLang="zh-CN" sz="2800" dirty="0">
                <a:ea typeface="宋体" panose="02010600030101010101" pitchFamily="2" charset="-122"/>
                <a:sym typeface="+mn-ea"/>
              </a:rPr>
              <a:t>等语言一样关注于处理细节，因此可以用来实现比较复杂的业务逻辑。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7404100" cy="5040313"/>
          </a:xfrm>
        </p:spPr>
        <p:txBody>
          <a:bodyPr vert="horz" wrap="square" lIns="91440" tIns="45720" rIns="91440" bIns="45720" anchor="t"/>
          <a:lstStyle/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TO_CHAR</a:t>
            </a:r>
            <a:r>
              <a:rPr lang="zh-CN" altLang="zh-CN" sz="2800" dirty="0">
                <a:ea typeface="宋体" panose="02010600030101010101" pitchFamily="2" charset="-122"/>
              </a:rPr>
              <a:t>：转换日期为字符串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【例】执行以下语句将当前日期转换为字符串后再输出。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SET ServerOutput ON;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BEGIN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 dbms_output.put_line(TO_CHAR(SYSDATE));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END;</a:t>
            </a:r>
          </a:p>
          <a:p>
            <a:pPr>
              <a:buClr>
                <a:srgbClr val="800000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</a:p>
        </p:txBody>
      </p:sp>
      <p:sp>
        <p:nvSpPr>
          <p:cNvPr id="8499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zh-CN" sz="3200" dirty="0">
                <a:ea typeface="宋体" panose="02010600030101010101" pitchFamily="2" charset="-122"/>
              </a:rPr>
              <a:t>11.3.3  日期型函数</a:t>
            </a:r>
          </a:p>
        </p:txBody>
      </p:sp>
      <p:pic>
        <p:nvPicPr>
          <p:cNvPr id="8499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5589588"/>
            <a:ext cx="3382962" cy="112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/>
          </p:cNvSpPr>
          <p:nvPr>
            <p:ph idx="1"/>
          </p:nvPr>
        </p:nvSpPr>
        <p:spPr>
          <a:xfrm>
            <a:off x="0" y="1557338"/>
            <a:ext cx="8388350" cy="460851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Ø"/>
            </a:pP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LAST_DAY</a:t>
            </a:r>
            <a:r>
              <a:rPr lang="zh-CN" altLang="zh-CN" sz="2800" dirty="0">
                <a:ea typeface="宋体" panose="02010600030101010101" pitchFamily="2" charset="-122"/>
              </a:rPr>
              <a:t>：返回指定日期所在月份的最后一天的日期。这个函数可以被用来确定当前月中还剩下多少天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800" dirty="0">
                <a:ea typeface="宋体" panose="02010600030101010101" pitchFamily="2" charset="-122"/>
              </a:rPr>
              <a:t>【例】执行以下语句输出当前月份的最后一天。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SET ServerOutput ON;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BEGIN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  dbms_output.put_line(LAST_DAY(SYSDATE));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END;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</a:p>
        </p:txBody>
      </p:sp>
      <p:sp>
        <p:nvSpPr>
          <p:cNvPr id="8601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zh-CN" sz="3200" dirty="0">
                <a:ea typeface="宋体" panose="02010600030101010101" pitchFamily="2" charset="-122"/>
              </a:rPr>
              <a:t>11.3.3  日期型函数</a:t>
            </a:r>
          </a:p>
        </p:txBody>
      </p:sp>
      <p:pic>
        <p:nvPicPr>
          <p:cNvPr id="860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88" y="5373688"/>
            <a:ext cx="3395662" cy="1008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4" y="2967334"/>
            <a:ext cx="5760640" cy="1757810"/>
          </a:xfrm>
          <a:prstGeom prst="rect">
            <a:avLst/>
          </a:prstGeom>
          <a:noFill/>
        </p:spPr>
        <p:txBody>
          <a:bodyPr numCol="1">
            <a:prstTxWarp prst="textCanUp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1" i="0" u="none" strike="noStrike" kern="1200" cap="none" spc="0" normalizeH="0" baseline="0" noProof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Thank you!</a:t>
            </a:r>
            <a:endParaRPr kumimoji="0" lang="zh-CN" altLang="en-US" sz="6600" b="1" i="0" u="none" strike="noStrike" kern="1200" cap="none" spc="0" normalizeH="0" baseline="0" noProof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45744" y="44624"/>
            <a:ext cx="8540749" cy="890589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PL/SQL</a:t>
            </a:r>
            <a:r>
              <a:rPr kumimoji="0" lang="zh-CN" altLang="en-US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块</a:t>
            </a:r>
            <a:r>
              <a:rPr kumimoji="0" lang="zh-CN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结构</a:t>
            </a:r>
          </a:p>
        </p:txBody>
      </p:sp>
      <p:sp>
        <p:nvSpPr>
          <p:cNvPr id="22532" name="Rectangle 3"/>
          <p:cNvSpPr>
            <a:spLocks noGrp="1" noRot="1"/>
          </p:cNvSpPr>
          <p:nvPr>
            <p:ph idx="1"/>
          </p:nvPr>
        </p:nvSpPr>
        <p:spPr>
          <a:xfrm>
            <a:off x="20638" y="1557338"/>
            <a:ext cx="8429625" cy="419417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 smtClean="0">
                <a:ea typeface="宋体" panose="02010600030101010101" pitchFamily="2" charset="-122"/>
              </a:rPr>
              <a:t>PL/SQL</a:t>
            </a:r>
            <a:r>
              <a:rPr lang="zh-CN" altLang="zh-CN" sz="2800" dirty="0" smtClean="0">
                <a:ea typeface="宋体" panose="02010600030101010101" pitchFamily="2" charset="-122"/>
              </a:rPr>
              <a:t>程序的</a:t>
            </a:r>
            <a:r>
              <a:rPr lang="zh-CN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基本结构是块</a:t>
            </a:r>
            <a:r>
              <a:rPr lang="zh-CN" altLang="zh-CN" sz="2800" dirty="0" smtClean="0"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10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zh-CN" sz="2800" dirty="0">
                <a:ea typeface="宋体" panose="02010600030101010101" pitchFamily="2" charset="-122"/>
              </a:rPr>
              <a:t>所有的</a:t>
            </a:r>
            <a:r>
              <a:rPr lang="en-US" altLang="zh-CN" sz="2800" dirty="0">
                <a:ea typeface="宋体" panose="02010600030101010101" pitchFamily="2" charset="-122"/>
              </a:rPr>
              <a:t>PL/SQL</a:t>
            </a:r>
            <a:r>
              <a:rPr lang="zh-CN" altLang="zh-CN" sz="2800" dirty="0">
                <a:ea typeface="宋体" panose="02010600030101010101" pitchFamily="2" charset="-122"/>
              </a:rPr>
              <a:t>程序都是由块组成的，一般由三部分组成：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声明部分</a:t>
            </a:r>
            <a:r>
              <a:rPr lang="zh-CN" altLang="zh-CN" sz="2800" dirty="0"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可执行部分</a:t>
            </a:r>
            <a:r>
              <a:rPr lang="zh-CN" altLang="zh-CN" sz="2800" dirty="0"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错误处理部分</a:t>
            </a:r>
            <a:r>
              <a:rPr lang="zh-CN" altLang="zh-CN" sz="2800" dirty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6</a:t>
            </a:fld>
            <a:endParaRPr lang="en-US" altLang="zh-CN" sz="1400" dirty="0"/>
          </a:p>
        </p:txBody>
      </p:sp>
      <p:sp>
        <p:nvSpPr>
          <p:cNvPr id="23555" name="Rectangle 3"/>
          <p:cNvSpPr>
            <a:spLocks noGrp="1" noRot="1"/>
          </p:cNvSpPr>
          <p:nvPr>
            <p:ph idx="1"/>
          </p:nvPr>
        </p:nvSpPr>
        <p:spPr>
          <a:xfrm>
            <a:off x="155575" y="1042988"/>
            <a:ext cx="8534400" cy="5094287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PL/SQL</a:t>
            </a:r>
            <a:r>
              <a:rPr lang="zh-CN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的块结构如下所示</a:t>
            </a:r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</a:p>
          <a:p>
            <a:pPr>
              <a:buClr>
                <a:schemeClr val="hlink"/>
              </a:buClr>
              <a:buSzPct val="75000"/>
              <a:buNone/>
            </a:pPr>
            <a:endParaRPr lang="en-US" altLang="zh-CN" sz="14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solidFill>
                  <a:srgbClr val="0E1E20"/>
                </a:solidFill>
                <a:ea typeface="宋体" panose="02010600030101010101" pitchFamily="2" charset="-122"/>
              </a:rPr>
              <a:t>[DECLARE]</a:t>
            </a:r>
            <a:endParaRPr lang="zh-CN" altLang="zh-CN" sz="2800" dirty="0">
              <a:solidFill>
                <a:srgbClr val="0E1E20"/>
              </a:solidFill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/* </a:t>
            </a:r>
            <a:r>
              <a:rPr lang="zh-CN" altLang="zh-CN" sz="2400" dirty="0">
                <a:ea typeface="宋体" panose="02010600030101010101" pitchFamily="2" charset="-122"/>
              </a:rPr>
              <a:t>声明部分</a:t>
            </a:r>
            <a:r>
              <a:rPr lang="en-US" altLang="zh-CN" sz="2400" dirty="0">
                <a:ea typeface="宋体" panose="02010600030101010101" pitchFamily="2" charset="-122"/>
              </a:rPr>
              <a:t> -- </a:t>
            </a:r>
            <a:r>
              <a:rPr lang="zh-CN" altLang="zh-CN" sz="2400" dirty="0">
                <a:ea typeface="宋体" panose="02010600030101010101" pitchFamily="2" charset="-122"/>
              </a:rPr>
              <a:t>这部分包括</a:t>
            </a:r>
            <a:r>
              <a:rPr lang="en-US" altLang="zh-CN" sz="2400" dirty="0">
                <a:ea typeface="宋体" panose="02010600030101010101" pitchFamily="2" charset="-122"/>
              </a:rPr>
              <a:t>PL/SQL</a:t>
            </a:r>
            <a:r>
              <a:rPr lang="zh-CN" altLang="zh-CN" sz="2400" dirty="0">
                <a:ea typeface="宋体" panose="02010600030101010101" pitchFamily="2" charset="-122"/>
              </a:rPr>
              <a:t>变量，常量，            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         游标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zh-CN" altLang="zh-CN" sz="2400" dirty="0">
                <a:ea typeface="宋体" panose="02010600030101010101" pitchFamily="2" charset="-122"/>
              </a:rPr>
              <a:t>用户自定义异常等的定义</a:t>
            </a:r>
            <a:r>
              <a:rPr lang="en-US" altLang="zh-CN" sz="2400" dirty="0">
                <a:ea typeface="宋体" panose="02010600030101010101" pitchFamily="2" charset="-122"/>
              </a:rPr>
              <a:t> */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BEGIN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/* </a:t>
            </a:r>
            <a:r>
              <a:rPr lang="zh-CN" altLang="zh-CN" sz="2400" dirty="0">
                <a:ea typeface="宋体" panose="02010600030101010101" pitchFamily="2" charset="-122"/>
              </a:rPr>
              <a:t>可执行部分</a:t>
            </a:r>
            <a:r>
              <a:rPr lang="en-US" altLang="zh-CN" sz="2400" dirty="0">
                <a:ea typeface="宋体" panose="02010600030101010101" pitchFamily="2" charset="-122"/>
              </a:rPr>
              <a:t> -- </a:t>
            </a:r>
            <a:r>
              <a:rPr lang="zh-CN" altLang="zh-CN" sz="2400" dirty="0">
                <a:ea typeface="宋体" panose="02010600030101010101" pitchFamily="2" charset="-122"/>
              </a:rPr>
              <a:t>这部分包括</a:t>
            </a:r>
            <a:r>
              <a:rPr lang="en-US" altLang="zh-CN" sz="2400" dirty="0">
                <a:ea typeface="宋体" panose="02010600030101010101" pitchFamily="2" charset="-122"/>
              </a:rPr>
              <a:t>SQL</a:t>
            </a:r>
            <a:r>
              <a:rPr lang="zh-CN" altLang="zh-CN" sz="2400" dirty="0">
                <a:ea typeface="宋体" panose="02010600030101010101" pitchFamily="2" charset="-122"/>
              </a:rPr>
              <a:t>语句及过程化的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zh-CN" altLang="zh-CN" sz="2400" dirty="0">
                <a:ea typeface="宋体" panose="02010600030101010101" pitchFamily="2" charset="-122"/>
              </a:rPr>
              <a:t>         语句，这部分是程序的主体</a:t>
            </a:r>
            <a:r>
              <a:rPr lang="en-US" altLang="zh-CN" sz="2400" dirty="0">
                <a:ea typeface="宋体" panose="02010600030101010101" pitchFamily="2" charset="-122"/>
              </a:rPr>
              <a:t> */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[EXCEPTION]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/* </a:t>
            </a:r>
            <a:r>
              <a:rPr lang="zh-CN" altLang="zh-CN" sz="2400" dirty="0">
                <a:ea typeface="宋体" panose="02010600030101010101" pitchFamily="2" charset="-122"/>
              </a:rPr>
              <a:t>错误处理部分</a:t>
            </a:r>
            <a:r>
              <a:rPr lang="en-US" altLang="zh-CN" sz="2400" dirty="0">
                <a:ea typeface="宋体" panose="02010600030101010101" pitchFamily="2" charset="-122"/>
              </a:rPr>
              <a:t> -- </a:t>
            </a:r>
            <a:r>
              <a:rPr lang="zh-CN" altLang="zh-CN" sz="2400" dirty="0">
                <a:ea typeface="宋体" panose="02010600030101010101" pitchFamily="2" charset="-122"/>
              </a:rPr>
              <a:t>这部分包括错误处理语句</a:t>
            </a:r>
            <a:r>
              <a:rPr lang="en-US" altLang="zh-CN" sz="2400" dirty="0">
                <a:ea typeface="宋体" panose="02010600030101010101" pitchFamily="2" charset="-122"/>
              </a:rPr>
              <a:t>*/</a:t>
            </a:r>
            <a:endParaRPr lang="zh-CN" altLang="zh-CN" sz="24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END;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endParaRPr lang="en-US" altLang="zh-CN" sz="1000" dirty="0"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45744" y="44624"/>
            <a:ext cx="8540749" cy="890589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PL/SQL</a:t>
            </a:r>
            <a:r>
              <a:rPr kumimoji="0" lang="zh-CN" altLang="en-US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块</a:t>
            </a:r>
            <a:r>
              <a:rPr kumimoji="0" lang="zh-CN" altLang="zh-CN" sz="3200" b="1" i="0" u="none" strike="noStrike" kern="0" cap="none" spc="0" normalizeH="0" baseline="0" noProof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结构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0" y="1468438"/>
            <a:ext cx="8509000" cy="1312862"/>
          </a:xfrm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  <a:ea typeface="宋体" panose="02010600030101010101" pitchFamily="2" charset="-122"/>
              </a:rPr>
              <a:t>编写一个简单的</a:t>
            </a:r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PL/SQL</a:t>
            </a:r>
            <a:r>
              <a:rPr lang="zh-CN" altLang="en-US" sz="2800" dirty="0">
                <a:solidFill>
                  <a:srgbClr val="002060"/>
                </a:solidFill>
                <a:ea typeface="宋体" panose="02010600030101010101" pitchFamily="2" charset="-122"/>
              </a:rPr>
              <a:t>程序，该程序输出两行文字：“我喜欢学习数据库课程！”和“我尤其喜欢</a:t>
            </a:r>
            <a:r>
              <a:rPr lang="en-US" altLang="zh-CN" sz="2800" dirty="0">
                <a:solidFill>
                  <a:srgbClr val="002060"/>
                </a:solidFill>
                <a:ea typeface="宋体" panose="02010600030101010101" pitchFamily="2" charset="-122"/>
              </a:rPr>
              <a:t>Oracle</a:t>
            </a:r>
            <a:r>
              <a:rPr lang="zh-CN" altLang="en-US" sz="2800" dirty="0">
                <a:solidFill>
                  <a:srgbClr val="002060"/>
                </a:solidFill>
                <a:ea typeface="宋体" panose="02010600030101010101" pitchFamily="2" charset="-122"/>
              </a:rPr>
              <a:t>数据库！”。程序运行效果如下图所示。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34925" y="4149725"/>
            <a:ext cx="8540750" cy="2563813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SET SERVEROUTPUT ON;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BEGIN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DBMS_OUTPUT.PUT_LINE('</a:t>
            </a:r>
            <a:r>
              <a:rPr lang="zh-CN" altLang="en-US" sz="2400" dirty="0">
                <a:ea typeface="宋体" panose="02010600030101010101" pitchFamily="2" charset="-122"/>
              </a:rPr>
              <a:t>我喜欢学习数据库课程</a:t>
            </a:r>
            <a:r>
              <a:rPr lang="en-US" altLang="zh-CN" sz="2400" dirty="0">
                <a:ea typeface="宋体" panose="02010600030101010101" pitchFamily="2" charset="-122"/>
              </a:rPr>
              <a:t>!');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DBMS_OUTPUT.PUT_LINE('</a:t>
            </a:r>
            <a:r>
              <a:rPr lang="zh-CN" altLang="en-US" sz="2400" dirty="0">
                <a:ea typeface="宋体" panose="02010600030101010101" pitchFamily="2" charset="-122"/>
              </a:rPr>
              <a:t>我尤其喜欢</a:t>
            </a:r>
            <a:r>
              <a:rPr lang="en-US" altLang="zh-CN" sz="2400" dirty="0">
                <a:ea typeface="宋体" panose="02010600030101010101" pitchFamily="2" charset="-122"/>
              </a:rPr>
              <a:t>Oracle</a:t>
            </a:r>
            <a:r>
              <a:rPr lang="zh-CN" altLang="en-US" sz="2400" dirty="0">
                <a:ea typeface="宋体" panose="02010600030101010101" pitchFamily="2" charset="-122"/>
              </a:rPr>
              <a:t>数据库</a:t>
            </a:r>
            <a:r>
              <a:rPr lang="en-US" altLang="zh-CN" sz="2400" dirty="0">
                <a:ea typeface="宋体" panose="02010600030101010101" pitchFamily="2" charset="-122"/>
              </a:rPr>
              <a:t>!');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END;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/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26628" name="图片 78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3" y="2924175"/>
            <a:ext cx="4176712" cy="151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900113" y="6381750"/>
            <a:ext cx="25812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--sqlplus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执行命令</a:t>
            </a:r>
          </a:p>
        </p:txBody>
      </p:sp>
      <p:sp>
        <p:nvSpPr>
          <p:cNvPr id="26631" name="圆角矩形标注 2"/>
          <p:cNvSpPr/>
          <p:nvPr/>
        </p:nvSpPr>
        <p:spPr>
          <a:xfrm>
            <a:off x="539750" y="2781300"/>
            <a:ext cx="3311525" cy="1223963"/>
          </a:xfrm>
          <a:prstGeom prst="wedgeRoundRectCallout">
            <a:avLst>
              <a:gd name="adj1" fmla="val -30727"/>
              <a:gd name="adj2" fmla="val 79417"/>
              <a:gd name="adj3" fmla="val 16667"/>
            </a:avLst>
          </a:prstGeom>
          <a:solidFill>
            <a:schemeClr val="accent1">
              <a:alpha val="0"/>
            </a:schemeClr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632" name="矩形 3"/>
          <p:cNvSpPr/>
          <p:nvPr/>
        </p:nvSpPr>
        <p:spPr>
          <a:xfrm>
            <a:off x="684213" y="2708275"/>
            <a:ext cx="3235325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100" dirty="0">
                <a:latin typeface="Arial" panose="020B0604020202020204" pitchFamily="34" charset="0"/>
              </a:rPr>
              <a:t>设置环境变量</a:t>
            </a:r>
            <a:r>
              <a:rPr lang="en-US" altLang="zh-CN" sz="2100" dirty="0">
                <a:latin typeface="Arial" panose="020B0604020202020204" pitchFamily="34" charset="0"/>
              </a:rPr>
              <a:t>serveroutput</a:t>
            </a:r>
            <a:r>
              <a:rPr lang="zh-CN" altLang="en-US" sz="2100" dirty="0">
                <a:latin typeface="Arial" panose="020B0604020202020204" pitchFamily="34" charset="0"/>
              </a:rPr>
              <a:t>为打开状态，使得</a:t>
            </a:r>
            <a:r>
              <a:rPr lang="en-US" altLang="zh-CN" sz="2100" dirty="0">
                <a:latin typeface="Arial" panose="020B0604020202020204" pitchFamily="34" charset="0"/>
              </a:rPr>
              <a:t>pl/sql</a:t>
            </a:r>
            <a:r>
              <a:rPr lang="zh-CN" altLang="en-US" sz="2100" dirty="0">
                <a:latin typeface="Arial" panose="020B0604020202020204" pitchFamily="34" charset="0"/>
              </a:rPr>
              <a:t>程序能够在</a:t>
            </a:r>
            <a:r>
              <a:rPr lang="en-US" altLang="zh-CN" sz="2100" dirty="0">
                <a:latin typeface="Arial" panose="020B0604020202020204" pitchFamily="34" charset="0"/>
              </a:rPr>
              <a:t>SQL*plus</a:t>
            </a:r>
            <a:r>
              <a:rPr lang="zh-CN" altLang="en-US" sz="2100" dirty="0">
                <a:latin typeface="Arial" panose="020B0604020202020204" pitchFamily="34" charset="0"/>
              </a:rPr>
              <a:t>中输出结果 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3717924" y="6021288"/>
            <a:ext cx="5246563" cy="715089"/>
          </a:xfrm>
          <a:prstGeom prst="wedgeRoundRectCallout">
            <a:avLst>
              <a:gd name="adj1" fmla="val -61107"/>
              <a:gd name="adj2" fmla="val 33272"/>
              <a:gd name="adj3" fmla="val 16667"/>
            </a:avLst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75000"/>
            </a:pPr>
            <a:r>
              <a:rPr lang="zh-CN" altLang="zh-CN" sz="1800" dirty="0"/>
              <a:t>单行注释以两个连字符“</a:t>
            </a:r>
            <a:r>
              <a:rPr lang="en-US" altLang="zh-CN" sz="1800" dirty="0">
                <a:solidFill>
                  <a:srgbClr val="0C1C1D"/>
                </a:solidFill>
              </a:rPr>
              <a:t>--</a:t>
            </a:r>
            <a:r>
              <a:rPr lang="zh-CN" altLang="zh-CN" sz="1800" dirty="0"/>
              <a:t>”开始，可以扩展到</a:t>
            </a:r>
            <a:r>
              <a:rPr lang="zh-CN" altLang="zh-CN" sz="1800"/>
              <a:t>行</a:t>
            </a:r>
            <a:r>
              <a:rPr lang="zh-CN" altLang="zh-CN" sz="1800" smtClean="0"/>
              <a:t>尾</a:t>
            </a:r>
            <a:r>
              <a:rPr lang="en-US" altLang="zh-CN" sz="1800" smtClean="0"/>
              <a:t>,</a:t>
            </a:r>
            <a:r>
              <a:rPr lang="zh-CN" altLang="zh-CN" sz="1800"/>
              <a:t> “</a:t>
            </a:r>
            <a:r>
              <a:rPr lang="en-US" altLang="zh-CN" sz="1800">
                <a:solidFill>
                  <a:srgbClr val="0C1C1D"/>
                </a:solidFill>
              </a:rPr>
              <a:t>/*</a:t>
            </a:r>
            <a:r>
              <a:rPr lang="zh-CN" altLang="zh-CN" sz="1800"/>
              <a:t>”开始并以“</a:t>
            </a:r>
            <a:r>
              <a:rPr lang="en-US" altLang="zh-CN" sz="1800">
                <a:solidFill>
                  <a:srgbClr val="0C1C1D"/>
                </a:solidFill>
              </a:rPr>
              <a:t>*/</a:t>
            </a:r>
            <a:r>
              <a:rPr lang="zh-CN" altLang="zh-CN" sz="1800"/>
              <a:t>”结束 ，可以跨越多行</a:t>
            </a:r>
            <a:r>
              <a:rPr lang="zh-CN" altLang="zh-CN" sz="1800" smtClean="0"/>
              <a:t>。</a:t>
            </a:r>
            <a:endParaRPr lang="en-US" altLang="zh-CN" sz="1800" dirty="0"/>
          </a:p>
        </p:txBody>
      </p:sp>
      <p:sp>
        <p:nvSpPr>
          <p:cNvPr id="10" name="Rectangle 2"/>
          <p:cNvSpPr txBox="1">
            <a:spLocks noRot="1" noChangeArrowheads="1"/>
          </p:cNvSpPr>
          <p:nvPr/>
        </p:nvSpPr>
        <p:spPr bwMode="auto">
          <a:xfrm>
            <a:off x="245744" y="44624"/>
            <a:ext cx="8540749" cy="890589"/>
          </a:xfrm>
          <a:prstGeom prst="rect">
            <a:avLst/>
          </a:prstGeom>
          <a:noFill/>
          <a:ln w="9525">
            <a:noFill/>
          </a:ln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Myriad Roman" pitchFamily="34" charset="0"/>
                <a:ea typeface="宋体" panose="02010600030101010101" pitchFamily="2" charset="-122"/>
              </a:defRPr>
            </a:lvl9pPr>
          </a:lstStyle>
          <a:p>
            <a:pPr marL="571500" indent="-571500" algn="l">
              <a:buFont typeface="Wingdings" pitchFamily="2" charset="2"/>
              <a:buChar char="Ø"/>
              <a:defRPr/>
            </a:pPr>
            <a:r>
              <a:rPr lang="en-US" altLang="zh-CN" sz="320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PL/SQL</a:t>
            </a:r>
            <a:r>
              <a:rPr lang="zh-CN" altLang="en-US" sz="320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块</a:t>
            </a:r>
            <a:r>
              <a:rPr lang="zh-CN" altLang="zh-CN" sz="320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结构</a:t>
            </a:r>
            <a:endParaRPr lang="zh-CN" altLang="zh-CN" sz="320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5" grpId="1" build="p"/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8</a:t>
            </a:fld>
            <a:endParaRPr lang="en-US" altLang="zh-CN" sz="1400" dirty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dirty="0">
                <a:solidFill>
                  <a:srgbClr val="0E1E20"/>
                </a:solidFill>
                <a:ea typeface="宋体" panose="02010600030101010101" pitchFamily="2" charset="-122"/>
              </a:rPr>
              <a:t>11.2 PL/SQL</a:t>
            </a:r>
            <a:r>
              <a:rPr lang="zh-CN" altLang="en-US" dirty="0" smtClean="0">
                <a:solidFill>
                  <a:srgbClr val="0E1E20"/>
                </a:solidFill>
                <a:ea typeface="宋体" panose="02010600030101010101" pitchFamily="2" charset="-122"/>
              </a:rPr>
              <a:t>组件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686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0" y="2348880"/>
            <a:ext cx="8394700" cy="4194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PL/SQL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--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标识符定义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72009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变量名必须遵守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PL/SQL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标识符命名规则。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PL/SQL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中的标识符定义与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SQL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的标识符定义的要求相同。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要求和限制有：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zh-CN" sz="1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．不能超过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30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个字符。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endParaRPr kumimoji="0" lang="zh-CN" altLang="zh-CN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．首字符必须为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字母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1628800"/>
            <a:ext cx="389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kern="0" dirty="0">
                <a:solidFill>
                  <a:schemeClr val="tx2"/>
                </a:solidFill>
                <a:latin typeface="+mn-ea"/>
              </a:rPr>
              <a:t>11.2.1 </a:t>
            </a:r>
            <a:r>
              <a:rPr lang="zh-CN" altLang="en-US" sz="3600" b="1" kern="0" dirty="0">
                <a:solidFill>
                  <a:schemeClr val="tx2"/>
                </a:solidFill>
                <a:latin typeface="+mn-ea"/>
              </a:rPr>
              <a:t>声明部分</a:t>
            </a:r>
            <a:r>
              <a:rPr lang="en-US" altLang="zh-CN" sz="3600" b="1" kern="0" dirty="0">
                <a:solidFill>
                  <a:schemeClr val="tx2"/>
                </a:solidFill>
                <a:latin typeface="+mn-ea"/>
              </a:rPr>
              <a:t> </a:t>
            </a:r>
            <a:endParaRPr lang="zh-CN" altLang="en-US" sz="36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noFill/>
          <a:ln>
            <a:noFill/>
          </a:ln>
        </p:spPr>
        <p:txBody>
          <a:bodyPr/>
          <a:lstStyle/>
          <a:p>
            <a:pPr algn="r" eaLnBrk="1" hangingPunct="1"/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31747" name="Rectangle 3"/>
          <p:cNvSpPr>
            <a:spLocks noGrp="1" noRot="1"/>
          </p:cNvSpPr>
          <p:nvPr>
            <p:ph idx="1"/>
          </p:nvPr>
        </p:nvSpPr>
        <p:spPr>
          <a:xfrm>
            <a:off x="227013" y="1357313"/>
            <a:ext cx="8358187" cy="5286375"/>
          </a:xfrm>
        </p:spPr>
        <p:txBody>
          <a:bodyPr vert="horz" wrap="square" lIns="91440" tIns="45720" rIns="91440" bIns="45720" anchor="t"/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ea typeface="宋体" panose="02010600030101010101" pitchFamily="2" charset="-122"/>
              </a:rPr>
              <a:t>．不区分大小写。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zh-CN" altLang="zh-CN" sz="16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zh-CN" sz="2800" dirty="0">
                <a:ea typeface="宋体" panose="02010600030101010101" pitchFamily="2" charset="-122"/>
              </a:rPr>
              <a:t>．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不能使用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SQL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保留字</a:t>
            </a:r>
            <a:r>
              <a:rPr lang="zh-CN" altLang="zh-CN" sz="2800" dirty="0">
                <a:ea typeface="宋体" panose="02010600030101010101" pitchFamily="2" charset="-122"/>
              </a:rPr>
              <a:t>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endParaRPr lang="zh-CN" altLang="zh-CN" sz="16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dirty="0">
                <a:ea typeface="宋体" panose="02010600030101010101" pitchFamily="2" charset="-122"/>
              </a:rPr>
              <a:t>5</a:t>
            </a:r>
            <a:r>
              <a:rPr lang="zh-CN" altLang="zh-CN" sz="2800" dirty="0">
                <a:ea typeface="宋体" panose="02010600030101010101" pitchFamily="2" charset="-122"/>
              </a:rPr>
              <a:t>．对标识符的命名最好遵循实际项目中相关命名规范。采用的命名规范要求</a:t>
            </a:r>
            <a:r>
              <a:rPr lang="zh-CN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变量以“</a:t>
            </a:r>
            <a:r>
              <a:rPr lang="en-US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v_</a:t>
            </a:r>
            <a:r>
              <a:rPr lang="zh-CN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”开头</a:t>
            </a:r>
            <a:r>
              <a:rPr lang="zh-CN" altLang="zh-CN" sz="2800" dirty="0"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常量以“</a:t>
            </a:r>
            <a:r>
              <a:rPr lang="en-US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c_</a:t>
            </a:r>
            <a:r>
              <a:rPr lang="zh-CN" altLang="zh-CN" sz="2800" dirty="0">
                <a:solidFill>
                  <a:srgbClr val="0C1C1D"/>
                </a:solidFill>
                <a:ea typeface="宋体" panose="02010600030101010101" pitchFamily="2" charset="-122"/>
              </a:rPr>
              <a:t>”开头</a:t>
            </a:r>
            <a:r>
              <a:rPr lang="zh-CN" altLang="zh-CN" sz="2800" dirty="0">
                <a:ea typeface="宋体" panose="02010600030101010101" pitchFamily="2" charset="-122"/>
              </a:rPr>
              <a:t>，以标识符用途来为其命名。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例如：</a:t>
            </a:r>
            <a:r>
              <a:rPr lang="en-US" altLang="zh-CN" sz="2800" dirty="0">
                <a:ea typeface="宋体" panose="02010600030101010101" pitchFamily="2" charset="-122"/>
              </a:rPr>
              <a:t>v_lastname</a:t>
            </a:r>
            <a:r>
              <a:rPr lang="zh-CN" altLang="zh-CN" sz="2800" dirty="0">
                <a:ea typeface="宋体" panose="02010600030101010101" pitchFamily="2" charset="-122"/>
              </a:rPr>
              <a:t>表示一个处理名字的变量，</a:t>
            </a:r>
            <a:r>
              <a:rPr lang="en-US" altLang="zh-CN" sz="2800" dirty="0">
                <a:ea typeface="宋体" panose="02010600030101010101" pitchFamily="2" charset="-122"/>
              </a:rPr>
              <a:t>    </a:t>
            </a:r>
          </a:p>
          <a:p>
            <a:pPr>
              <a:buClr>
                <a:schemeClr val="hlink"/>
              </a:buClr>
              <a:buSzPct val="7500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    c_birthday</a:t>
            </a:r>
            <a:r>
              <a:rPr lang="zh-CN" altLang="zh-CN" sz="2800" dirty="0">
                <a:ea typeface="宋体" panose="02010600030101010101" pitchFamily="2" charset="-122"/>
              </a:rPr>
              <a:t>表示一个处理出生日期的常量。</a:t>
            </a:r>
          </a:p>
        </p:txBody>
      </p:sp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11955" y="18878"/>
            <a:ext cx="8540750" cy="792088"/>
          </a:xfrm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11.2.1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声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明部分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 </a:t>
            </a:r>
            <a:endParaRPr kumimoji="0" lang="zh-CN" altLang="zh-CN" sz="3600" b="1" i="0" u="none" strike="noStrike" kern="0" cap="none" spc="0" normalizeH="0" baseline="0" noProof="0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b17df8a-4745-4087-95e5-7619fd16adcc}"/>
</p:tagLst>
</file>

<file path=ppt/theme/theme1.xml><?xml version="1.0" encoding="utf-8"?>
<a:theme xmlns:a="http://schemas.openxmlformats.org/drawingml/2006/main" name="New Corp PowerPoint 2">
  <a:themeElements>
    <a:clrScheme name="New Corp PowerPoin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Corp PowerPoint 2">
      <a:majorFont>
        <a:latin typeface="Myriad Roman"/>
        <a:ea typeface="宋体"/>
        <a:cs typeface=""/>
      </a:majorFont>
      <a:minorFont>
        <a:latin typeface="新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w Corp PowerPoin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orp PowerPoint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w Corp PowerPoint 2">
  <a:themeElements>
    <a:clrScheme name="New Corp PowerPoin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Corp PowerPoint 2">
      <a:majorFont>
        <a:latin typeface="Myriad Roman"/>
        <a:ea typeface="宋体"/>
        <a:cs typeface=""/>
      </a:majorFont>
      <a:minorFont>
        <a:latin typeface="新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w Corp PowerPoin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Corp PowerPoint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Corp PowerPoint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2848</Words>
  <Application>Microsoft Office PowerPoint</Application>
  <PresentationFormat>全屏显示(4:3)</PresentationFormat>
  <Paragraphs>551</Paragraphs>
  <Slides>42</Slides>
  <Notes>16</Notes>
  <HiddenSlides>2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New Corp PowerPoint 2</vt:lpstr>
      <vt:lpstr>1_New Corp PowerPoint 2</vt:lpstr>
      <vt:lpstr>PowerPoint 演示文稿</vt:lpstr>
      <vt:lpstr>PowerPoint 演示文稿</vt:lpstr>
      <vt:lpstr>PowerPoint 演示文稿</vt:lpstr>
      <vt:lpstr> 11.1 PL/SQL 程序设计简介</vt:lpstr>
      <vt:lpstr>PL/SQL块结构</vt:lpstr>
      <vt:lpstr>PL/SQL块结构</vt:lpstr>
      <vt:lpstr>【例】编写一个简单的PL/SQL程序，该程序输出两行文字：“我喜欢学习数据库课程！”和“我尤其喜欢Oracle数据库！”。程序运行效果如下图所示。</vt:lpstr>
      <vt:lpstr>11.2 PL/SQL组件</vt:lpstr>
      <vt:lpstr>11.2.1 声明部分 </vt:lpstr>
      <vt:lpstr>11.2.1 声明部分 </vt:lpstr>
      <vt:lpstr>11.2.1 声明部分 </vt:lpstr>
      <vt:lpstr>11.2.1 声明部分 </vt:lpstr>
      <vt:lpstr>11.2.1 声明部分 </vt:lpstr>
      <vt:lpstr>11.2.1 声明部分 </vt:lpstr>
      <vt:lpstr>11.2.1 声明部分 </vt:lpstr>
      <vt:lpstr>PowerPoint 演示文稿</vt:lpstr>
      <vt:lpstr>PowerPoint 演示文稿</vt:lpstr>
      <vt:lpstr> PL/SQL条件结构</vt:lpstr>
      <vt:lpstr>PowerPoint 演示文稿</vt:lpstr>
      <vt:lpstr>PowerPoint 演示文稿</vt:lpstr>
      <vt:lpstr>PowerPoint 演示文稿</vt:lpstr>
      <vt:lpstr> PL/SQL条件结构</vt:lpstr>
      <vt:lpstr> PL/SQL循环结构</vt:lpstr>
      <vt:lpstr> PL/SQL循环结构</vt:lpstr>
      <vt:lpstr> PL/SQL循环结构</vt:lpstr>
      <vt:lpstr> PL/SQL循环结构</vt:lpstr>
      <vt:lpstr> PL/SQL循环结构 </vt:lpstr>
      <vt:lpstr> PL/SQL循环结构 </vt:lpstr>
      <vt:lpstr> PL/SQL循环结构</vt:lpstr>
      <vt:lpstr> PL/SQL循环结构 </vt:lpstr>
      <vt:lpstr> PL/SQL循环结构 </vt:lpstr>
      <vt:lpstr>11.2.3  异常处理-自学</vt:lpstr>
      <vt:lpstr>PL/SQL常见标准异常名</vt:lpstr>
      <vt:lpstr>【例】</vt:lpstr>
      <vt:lpstr>11.3.1  数值型函数</vt:lpstr>
      <vt:lpstr>PowerPoint 演示文稿</vt:lpstr>
      <vt:lpstr>运行结果为： </vt:lpstr>
      <vt:lpstr>PowerPoint 演示文稿</vt:lpstr>
      <vt:lpstr>11.3.3  日期型函数</vt:lpstr>
      <vt:lpstr>11.3.3  日期型函数</vt:lpstr>
      <vt:lpstr>11.3.3  日期型函数</vt:lpstr>
      <vt:lpstr>PowerPoint 演示文稿</vt:lpstr>
    </vt:vector>
  </TitlesOfParts>
  <Company>ceac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</dc:creator>
  <cp:lastModifiedBy>Windows 用户</cp:lastModifiedBy>
  <cp:revision>722</cp:revision>
  <dcterms:created xsi:type="dcterms:W3CDTF">1999-12-31T22:52:00Z</dcterms:created>
  <dcterms:modified xsi:type="dcterms:W3CDTF">2023-10-30T03:32:00Z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